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y="5143500" cx="9144000"/>
  <p:notesSz cx="6858000" cy="9144000"/>
  <p:embeddedFontLst>
    <p:embeddedFont>
      <p:font typeface="Raleway"/>
      <p:regular r:id="rId83"/>
      <p:bold r:id="rId84"/>
      <p:italic r:id="rId85"/>
      <p:boldItalic r:id="rId86"/>
    </p:embeddedFont>
    <p:embeddedFont>
      <p:font typeface="Roboto"/>
      <p:regular r:id="rId87"/>
      <p:bold r:id="rId88"/>
      <p:italic r:id="rId89"/>
      <p:boldItalic r:id="rId90"/>
    </p:embeddedFont>
    <p:embeddedFont>
      <p:font typeface="Lato"/>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KEVIN SOKOL"/>
  <p:cmAuthor clrIdx="1" id="1" initials="" lastIdx="3" name="DANIELLE LUCKRAFT"/>
  <p:cmAuthor clrIdx="2" id="2" initials="" lastIdx="1" name="JEFFREY MCATEER"/>
  <p:cmAuthor clrIdx="3" id="3" initials="" lastIdx="1" name="ALPHA DIN GABIS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C9DE528-C8D1-4A0D-813F-4FDCB44930F8}">
  <a:tblStyle styleId="{2C9DE528-C8D1-4A0D-813F-4FDCB44930F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3DA6DCB-248B-485D-91EA-6D2E18A9C4C6}"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4E9DE86-BF1B-4A03-AC9C-497F2896059E}"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Raleway-bold.fntdata"/><Relationship Id="rId83" Type="http://schemas.openxmlformats.org/officeDocument/2006/relationships/font" Target="fonts/Raleway-regular.fntdata"/><Relationship Id="rId42" Type="http://schemas.openxmlformats.org/officeDocument/2006/relationships/slide" Target="slides/slide35.xml"/><Relationship Id="rId86" Type="http://schemas.openxmlformats.org/officeDocument/2006/relationships/font" Target="fonts/Raleway-boldItalic.fntdata"/><Relationship Id="rId41" Type="http://schemas.openxmlformats.org/officeDocument/2006/relationships/slide" Target="slides/slide34.xml"/><Relationship Id="rId85" Type="http://schemas.openxmlformats.org/officeDocument/2006/relationships/font" Target="fonts/Raleway-italic.fntdata"/><Relationship Id="rId44" Type="http://schemas.openxmlformats.org/officeDocument/2006/relationships/slide" Target="slides/slide37.xml"/><Relationship Id="rId88" Type="http://schemas.openxmlformats.org/officeDocument/2006/relationships/font" Target="fonts/Roboto-bold.fntdata"/><Relationship Id="rId43" Type="http://schemas.openxmlformats.org/officeDocument/2006/relationships/slide" Target="slides/slide36.xml"/><Relationship Id="rId87" Type="http://schemas.openxmlformats.org/officeDocument/2006/relationships/font" Target="fonts/Roboto-regular.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oboto-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94" Type="http://schemas.openxmlformats.org/officeDocument/2006/relationships/font" Target="fonts/Lato-boldItalic.fntdata"/><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Lato-regular.fntdata"/><Relationship Id="rId90" Type="http://schemas.openxmlformats.org/officeDocument/2006/relationships/font" Target="fonts/Roboto-boldItalic.fntdata"/><Relationship Id="rId93" Type="http://schemas.openxmlformats.org/officeDocument/2006/relationships/font" Target="fonts/Lato-italic.fntdata"/><Relationship Id="rId92" Type="http://schemas.openxmlformats.org/officeDocument/2006/relationships/font" Target="fonts/Lato-bold.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4-19T22:50:27.388">
    <p:pos x="6000" y="0"/>
    <p:text>Detection management under smartwatch, data management, alert notification, with sub categories below as needed possibly</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9-04-23T02:22:00.903">
    <p:pos x="0" y="208"/>
    <p:text>can you remove the gray background?Not sure what you are editing this in but the original chart was transparent..so however you exported that one was perfect! +psche004@odu.edu
_Reassigned to Peter Scheible_</p:text>
  </p:cm>
  <p:cm authorId="1" idx="2" dt="2019-04-23T02:22:00.903">
    <p:pos x="0" y="208"/>
    <p:text>you probably want to make the blue direction/flow arrows somewhat transparent so they dont cover the watch screen</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19-04-21T22:09:02.082">
    <p:pos x="6000" y="0"/>
    <p:text>use proper symbology for everything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1" dt="2019-04-21T22:53:00.471">
    <p:pos x="6000" y="0"/>
    <p:text>Tag seizure data</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3" dt="2019-04-23T00:24:57.550">
    <p:pos x="6000" y="0"/>
    <p:text>+jmcat001@odu.edu  I wasnt sure what to explain for this technical risk. If you can provide more insight I will re-record this tonight. thanks!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Good morning everyone, my name is Abel, and today my team and i will be giving our design </a:t>
            </a:r>
            <a:r>
              <a:rPr lang="en" sz="1800"/>
              <a:t>assessment</a:t>
            </a:r>
            <a:r>
              <a:rPr lang="en" sz="1800"/>
              <a:t> of SeizSmart, a mobile application for detecting, tracking, and reporting epileptic seizures in real time using current technology.</a:t>
            </a:r>
            <a:endParaRPr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663832c8f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663832c8f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the current process flow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 starts off with the wearable device measuring heart rate or body motion, then it checks those </a:t>
            </a:r>
            <a:r>
              <a:rPr lang="en" sz="1800"/>
              <a:t>measurements</a:t>
            </a:r>
            <a:r>
              <a:rPr lang="en" sz="1800"/>
              <a:t> against a threshold, if </a:t>
            </a:r>
            <a:r>
              <a:rPr lang="en" sz="1800"/>
              <a:t>it's</a:t>
            </a:r>
            <a:r>
              <a:rPr lang="en" sz="1800"/>
              <a:t> above a threshold then it sends an alert to the patient, if the patient does not respond to the alert, then we get into the recording and reporting of the seizure, if the patient does respond then </a:t>
            </a:r>
            <a:r>
              <a:rPr lang="en" sz="1800"/>
              <a:t>it's</a:t>
            </a:r>
            <a:r>
              <a:rPr lang="en" sz="1800"/>
              <a:t> back to step one, and </a:t>
            </a:r>
            <a:r>
              <a:rPr lang="en" sz="1800"/>
              <a:t>it's</a:t>
            </a:r>
            <a:r>
              <a:rPr lang="en" sz="1800"/>
              <a:t> considered a false alarm</a:t>
            </a:r>
            <a:endParaRPr sz="1800"/>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49857d1f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49857d1ff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the problem with the current process flow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One is that it only measures heart rate or body motion to detect the onset of a seizure, this is an issue </a:t>
            </a:r>
            <a:r>
              <a:rPr lang="en" sz="1800"/>
              <a:t>because</a:t>
            </a:r>
            <a:r>
              <a:rPr lang="en" sz="1800"/>
              <a:t> studies have shown that patients can have an increase or decrease as well as repetitive body movements during the onset of a seizure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And it checks those </a:t>
            </a:r>
            <a:r>
              <a:rPr lang="en" sz="1800"/>
              <a:t>measurements</a:t>
            </a:r>
            <a:r>
              <a:rPr lang="en" sz="1800"/>
              <a:t> against a </a:t>
            </a:r>
            <a:r>
              <a:rPr lang="en" sz="1800"/>
              <a:t>threshold</a:t>
            </a:r>
            <a:r>
              <a:rPr lang="en" sz="1800"/>
              <a:t>, this is an issue </a:t>
            </a:r>
            <a:r>
              <a:rPr lang="en" sz="1800"/>
              <a:t>because</a:t>
            </a:r>
            <a:r>
              <a:rPr lang="en" sz="1800"/>
              <a:t> not all patients respond to seizures the same way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And it only starts recording data about the seizure after the detection point, and it only records data about the seizure, this is an issue </a:t>
            </a:r>
            <a:r>
              <a:rPr lang="en" sz="1800"/>
              <a:t>because</a:t>
            </a:r>
            <a:r>
              <a:rPr lang="en" sz="1800"/>
              <a:t> it misses out on valuable information such as the </a:t>
            </a:r>
            <a:r>
              <a:rPr lang="en" sz="1800"/>
              <a:t>environment</a:t>
            </a:r>
            <a:r>
              <a:rPr lang="en" sz="1800"/>
              <a:t> that can play as a </a:t>
            </a:r>
            <a:r>
              <a:rPr lang="en" sz="1800"/>
              <a:t>potential</a:t>
            </a:r>
            <a:r>
              <a:rPr lang="en" sz="1800"/>
              <a:t> trigger to the seizure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And in order to send a notification to emergency contacts, it must first need to be connected to a smartphone, then the smartphone will need signal, and then it will be able to send a notification to emergency contact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There needs to be a simpler way to automate the notification to emergency contacts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49857d1f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49857d1f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Our proposed solution provides the capability to make the detection process unique for each individual patient based on a combination of heart rate and body movements, while also providing the patient the capability to notify emergency contacts directly from their smartwatch</a:t>
            </a:r>
            <a:endParaRPr sz="2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549857d1ff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549857d1ff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Here is our solution process flow</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It starts off with the wearable device </a:t>
            </a:r>
            <a:r>
              <a:rPr lang="en" sz="2200"/>
              <a:t>measuring</a:t>
            </a:r>
            <a:r>
              <a:rPr lang="en" sz="2200"/>
              <a:t> heart rate AND body motion</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Then it checks those </a:t>
            </a:r>
            <a:r>
              <a:rPr lang="en" sz="2200"/>
              <a:t>measurements</a:t>
            </a:r>
            <a:r>
              <a:rPr lang="en" sz="2200"/>
              <a:t> against a trained neural network, and if </a:t>
            </a:r>
            <a:r>
              <a:rPr lang="en" sz="2200"/>
              <a:t>it's</a:t>
            </a:r>
            <a:r>
              <a:rPr lang="en" sz="2200"/>
              <a:t> a match then it sends an alert to the patient and the emergency contact</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If the patient responds on time, then we clear the alert to the patient’s emergency contact, and we’re back to step one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If the patient’s emergency contact in not onsite, then we prompt the emergency contact to contact first responders directly from their phone, if they are on site, then we clear the alert to the patient’s emergency contact because they will be able to help</a:t>
            </a:r>
            <a:endParaRPr sz="2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49857d1ff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49857d1ff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Lato"/>
                <a:ea typeface="Lato"/>
                <a:cs typeface="Lato"/>
                <a:sym typeface="Lato"/>
              </a:rPr>
              <a:t>Our customers are the medical providers and the concerned party of the individual with generalized seizures</a:t>
            </a:r>
            <a:endParaRPr sz="1800">
              <a:latin typeface="Lato"/>
              <a:ea typeface="Lato"/>
              <a:cs typeface="Lato"/>
              <a:sym typeface="Lato"/>
            </a:endParaRPr>
          </a:p>
          <a:p>
            <a:pPr indent="0" lvl="0" marL="0" rtl="0" algn="l">
              <a:lnSpc>
                <a:spcPct val="115000"/>
              </a:lnSpc>
              <a:spcBef>
                <a:spcPts val="1600"/>
              </a:spcBef>
              <a:spcAft>
                <a:spcPts val="0"/>
              </a:spcAft>
              <a:buNone/>
            </a:pPr>
            <a:r>
              <a:t/>
            </a:r>
            <a:endParaRPr sz="1800">
              <a:latin typeface="Lato"/>
              <a:ea typeface="Lato"/>
              <a:cs typeface="Lato"/>
              <a:sym typeface="Lato"/>
            </a:endParaRPr>
          </a:p>
          <a:p>
            <a:pPr indent="0" lvl="0" marL="0" rtl="0" algn="l">
              <a:lnSpc>
                <a:spcPct val="115000"/>
              </a:lnSpc>
              <a:spcBef>
                <a:spcPts val="1600"/>
              </a:spcBef>
              <a:spcAft>
                <a:spcPts val="1600"/>
              </a:spcAft>
              <a:buNone/>
            </a:pPr>
            <a:r>
              <a:rPr lang="en" sz="1800">
                <a:latin typeface="Lato"/>
                <a:ea typeface="Lato"/>
                <a:cs typeface="Lato"/>
                <a:sym typeface="Lato"/>
              </a:rPr>
              <a:t>Our end-users are the individuals with the most common type of seizures, which are generalized seizures, and we will be able to detect all types of generalized seizures except for </a:t>
            </a:r>
            <a:r>
              <a:rPr lang="en" sz="1800">
                <a:latin typeface="Lato"/>
                <a:ea typeface="Lato"/>
                <a:cs typeface="Lato"/>
                <a:sym typeface="Lato"/>
              </a:rPr>
              <a:t>absence</a:t>
            </a:r>
            <a:r>
              <a:rPr lang="en" sz="1800">
                <a:latin typeface="Lato"/>
                <a:ea typeface="Lato"/>
                <a:cs typeface="Lato"/>
                <a:sym typeface="Lato"/>
              </a:rPr>
              <a:t> seizures </a:t>
            </a:r>
            <a:r>
              <a:rPr lang="en" sz="1800">
                <a:latin typeface="Lato"/>
                <a:ea typeface="Lato"/>
                <a:cs typeface="Lato"/>
                <a:sym typeface="Lato"/>
              </a:rPr>
              <a:t>because there is not enough observable information to determine the onset of the seizure</a:t>
            </a:r>
            <a:r>
              <a:rPr lang="en" sz="1800">
                <a:latin typeface="Lato"/>
                <a:ea typeface="Lato"/>
                <a:cs typeface="Lato"/>
                <a:sym typeface="Lato"/>
              </a:rPr>
              <a:t> </a:t>
            </a:r>
            <a:endParaRPr sz="1800">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7f2068ac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57f2068ac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One of the key benefits of SeizSmart is that it provides the capability to make the detection process unique for each individual patient by using a trained neural network that considers a combination of heart rate and body motion to build a seizure profile</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We also provide a piece of mind by not requiring the patient to be in close proximity of the smartphone to notify emergency contacts, as well as providing the capability to notify first responders in the case that the emergency contact is not available</a:t>
            </a:r>
            <a:endParaRPr sz="1800"/>
          </a:p>
          <a:p>
            <a:pPr indent="0" lvl="0" marL="0" rtl="0" algn="l">
              <a:spcBef>
                <a:spcPts val="0"/>
              </a:spcBef>
              <a:spcAft>
                <a:spcPts val="0"/>
              </a:spcAft>
              <a:buNone/>
            </a:pPr>
            <a:r>
              <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61598d620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61598d62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Here are our user roles</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We have an emergency contact, this is a set of people that will get notified if the patient does not respond to the alert</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The patient is the individual with generalized seizures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And the first responder is the last resort emergency contact, this can be the patients doctor or anyone who has a high probability of responding </a:t>
            </a:r>
            <a:endParaRPr sz="1800"/>
          </a:p>
          <a:p>
            <a:pPr indent="0" lvl="0" marL="0" rtl="0" algn="l">
              <a:spcBef>
                <a:spcPts val="0"/>
              </a:spcBef>
              <a:spcAft>
                <a:spcPts val="0"/>
              </a:spcAft>
              <a:buNone/>
            </a:pPr>
            <a:r>
              <a:t/>
            </a:r>
            <a:endParaRPr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49857d1ff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49857d1ff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49857d1ff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49857d1ff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600">
                <a:highlight>
                  <a:schemeClr val="lt1"/>
                </a:highlight>
                <a:latin typeface="Lato"/>
                <a:ea typeface="Lato"/>
                <a:cs typeface="Lato"/>
                <a:sym typeface="Lato"/>
              </a:rPr>
              <a:t>Solution consists of server, android watch app, API integrations?</a:t>
            </a: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549857d1ff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49857d1ff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SeizSmart has three cycles of data flow:</a:t>
            </a:r>
            <a:endParaRPr sz="2200"/>
          </a:p>
          <a:p>
            <a:pPr indent="0" lvl="0" marL="0" rtl="0" algn="l">
              <a:spcBef>
                <a:spcPts val="0"/>
              </a:spcBef>
              <a:spcAft>
                <a:spcPts val="0"/>
              </a:spcAft>
              <a:buNone/>
            </a:pPr>
            <a:r>
              <a:rPr lang="en" sz="2200"/>
              <a:t>  A passive biometric collection and batch upload to train a neural network,</a:t>
            </a:r>
            <a:endParaRPr sz="2200"/>
          </a:p>
          <a:p>
            <a:pPr indent="0" lvl="0" marL="0" rtl="0" algn="l">
              <a:spcBef>
                <a:spcPts val="0"/>
              </a:spcBef>
              <a:spcAft>
                <a:spcPts val="0"/>
              </a:spcAft>
              <a:buNone/>
            </a:pPr>
            <a:r>
              <a:rPr lang="en" sz="2200"/>
              <a:t>  An active biometric testing against a known seizure profile using a trained neural network,</a:t>
            </a:r>
            <a:endParaRPr sz="2200"/>
          </a:p>
          <a:p>
            <a:pPr indent="0" lvl="0" marL="0" rtl="0" algn="l">
              <a:spcBef>
                <a:spcPts val="0"/>
              </a:spcBef>
              <a:spcAft>
                <a:spcPts val="0"/>
              </a:spcAft>
              <a:buNone/>
            </a:pPr>
            <a:r>
              <a:rPr lang="en" sz="2200"/>
              <a:t>  And an on-demand configuration for emergency contacts and reporting preferences through a web browser (possibly your phone -&gt;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Notice how the smartphone is on the periphery and it not necessary,</a:t>
            </a:r>
            <a:endParaRPr sz="2200"/>
          </a:p>
          <a:p>
            <a:pPr indent="0" lvl="0" marL="0" rtl="0" algn="l">
              <a:spcBef>
                <a:spcPts val="0"/>
              </a:spcBef>
              <a:spcAft>
                <a:spcPts val="0"/>
              </a:spcAft>
              <a:buNone/>
            </a:pPr>
            <a:r>
              <a:rPr lang="en" sz="2200"/>
              <a:t>the passive collection and training cycle needs only be intermittent,</a:t>
            </a:r>
            <a:endParaRPr sz="2200"/>
          </a:p>
          <a:p>
            <a:pPr indent="0" lvl="0" marL="0" rtl="0" algn="l">
              <a:spcBef>
                <a:spcPts val="0"/>
              </a:spcBef>
              <a:spcAft>
                <a:spcPts val="0"/>
              </a:spcAft>
              <a:buNone/>
            </a:pPr>
            <a:r>
              <a:rPr lang="en" sz="2200"/>
              <a:t>and the critical flow happens entirely within the watch and needs only a cellular network to issue notifications.</a:t>
            </a:r>
            <a:endParaRPr sz="2200"/>
          </a:p>
          <a:p>
            <a:pPr indent="0" lvl="0" marL="0" rtl="0" algn="l">
              <a:spcBef>
                <a:spcPts val="0"/>
              </a:spcBef>
              <a:spcAft>
                <a:spcPts val="0"/>
              </a:spcAft>
              <a:buNone/>
            </a:pPr>
            <a:r>
              <a:t/>
            </a:r>
            <a:endParaRPr sz="2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663832c8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663832c8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what we are going to talk to you about, we will first give an overview of our feasibility </a:t>
            </a:r>
            <a:r>
              <a:rPr lang="en" sz="1800"/>
              <a:t>presentation, then we will discuss our design, which includes our MFCD, build tools, development model, and our work breakdown structure, which includes the UI/UX for the smartphone and the smartwatch, our database, algorithms, and testing, then we will discuss our customer and technical risks, then we will close out with a demo of our interactive prototypes</a:t>
            </a:r>
            <a:r>
              <a:rPr lang="en" sz="1800"/>
              <a:t> </a:t>
            </a: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49857d1ff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49857d1ff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56c397a7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56c397a7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49857d1ff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49857d1ff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549857d1ff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549857d1ff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55554de8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55554de8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Smartphone</a:t>
            </a:r>
            <a:endParaRPr sz="1600"/>
          </a:p>
          <a:p>
            <a:pPr indent="-330200" lvl="0" marL="457200" rtl="0" algn="l">
              <a:spcBef>
                <a:spcPts val="0"/>
              </a:spcBef>
              <a:spcAft>
                <a:spcPts val="0"/>
              </a:spcAft>
              <a:buSzPts val="1600"/>
              <a:buChar char="●"/>
            </a:pPr>
            <a:r>
              <a:rPr lang="en" sz="1600"/>
              <a:t>Smartwatch</a:t>
            </a:r>
            <a:endParaRPr sz="1600"/>
          </a:p>
          <a:p>
            <a:pPr indent="0" lvl="0" marL="0" rtl="0" algn="l">
              <a:spcBef>
                <a:spcPts val="1000"/>
              </a:spcBef>
              <a:spcAft>
                <a:spcPts val="0"/>
              </a:spcAft>
              <a:buNone/>
            </a:pPr>
            <a:r>
              <a:t/>
            </a:r>
            <a:endParaRPr/>
          </a:p>
          <a:p>
            <a:pPr indent="-330200" lvl="0" marL="457200" rtl="0" algn="l">
              <a:spcBef>
                <a:spcPts val="0"/>
              </a:spcBef>
              <a:spcAft>
                <a:spcPts val="0"/>
              </a:spcAft>
              <a:buSzPts val="1600"/>
              <a:buChar char="●"/>
            </a:pPr>
            <a:r>
              <a:rPr lang="en" sz="1600"/>
              <a:t>Realtime biometric profile matching</a:t>
            </a:r>
            <a:endParaRPr sz="1600"/>
          </a:p>
          <a:p>
            <a:pPr indent="-330200" lvl="0" marL="457200" rtl="0" algn="l">
              <a:spcBef>
                <a:spcPts val="0"/>
              </a:spcBef>
              <a:spcAft>
                <a:spcPts val="0"/>
              </a:spcAft>
              <a:buSzPts val="1600"/>
              <a:buChar char="●"/>
            </a:pPr>
            <a:r>
              <a:rPr lang="en" sz="1600"/>
              <a:t>Offline profile learning</a:t>
            </a:r>
            <a:endParaRPr sz="1600"/>
          </a:p>
          <a:p>
            <a:pPr indent="0" lvl="0" marL="457200" rtl="0" algn="l">
              <a:spcBef>
                <a:spcPts val="1000"/>
              </a:spcBef>
              <a:spcAft>
                <a:spcPts val="0"/>
              </a:spcAft>
              <a:buNone/>
            </a:pPr>
            <a:r>
              <a:t/>
            </a:r>
            <a:endParaRPr sz="1600"/>
          </a:p>
          <a:p>
            <a:pPr indent="-330200" lvl="0" marL="457200" rtl="0" algn="l">
              <a:spcBef>
                <a:spcPts val="1000"/>
              </a:spcBef>
              <a:spcAft>
                <a:spcPts val="0"/>
              </a:spcAft>
              <a:buSzPts val="1600"/>
              <a:buFont typeface="Lato"/>
              <a:buChar char="●"/>
            </a:pPr>
            <a:r>
              <a:rPr lang="en" sz="1600">
                <a:latin typeface="Lato"/>
                <a:ea typeface="Lato"/>
                <a:cs typeface="Lato"/>
                <a:sym typeface="Lato"/>
              </a:rPr>
              <a:t>Local batches of biometric history</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 sz="1600">
                <a:latin typeface="Lato"/>
                <a:ea typeface="Lato"/>
                <a:cs typeface="Lato"/>
                <a:sym typeface="Lato"/>
              </a:rPr>
              <a:t>Remote ML data</a:t>
            </a:r>
            <a:endParaRPr sz="1600">
              <a:latin typeface="Lato"/>
              <a:ea typeface="Lato"/>
              <a:cs typeface="Lato"/>
              <a:sym typeface="Lato"/>
            </a:endParaRPr>
          </a:p>
          <a:p>
            <a:pPr indent="0" lvl="0" marL="0" rtl="0" algn="l">
              <a:spcBef>
                <a:spcPts val="1000"/>
              </a:spcBef>
              <a:spcAft>
                <a:spcPts val="0"/>
              </a:spcAft>
              <a:buNone/>
            </a:pPr>
            <a:r>
              <a:t/>
            </a:r>
            <a:endParaRPr sz="1600">
              <a:latin typeface="Lato"/>
              <a:ea typeface="Lato"/>
              <a:cs typeface="Lato"/>
              <a:sym typeface="Lato"/>
            </a:endParaRPr>
          </a:p>
          <a:p>
            <a:pPr indent="-330200" lvl="0" marL="457200" rtl="0" algn="l">
              <a:spcBef>
                <a:spcPts val="1000"/>
              </a:spcBef>
              <a:spcAft>
                <a:spcPts val="0"/>
              </a:spcAft>
              <a:buSzPts val="1600"/>
              <a:buFont typeface="Lato"/>
              <a:buChar char="●"/>
            </a:pPr>
            <a:r>
              <a:rPr lang="en" sz="1600">
                <a:latin typeface="Lato"/>
                <a:ea typeface="Lato"/>
                <a:cs typeface="Lato"/>
                <a:sym typeface="Lato"/>
              </a:rPr>
              <a:t>Algorithmic </a:t>
            </a:r>
            <a:r>
              <a:rPr lang="en" sz="1600">
                <a:latin typeface="Lato"/>
                <a:ea typeface="Lato"/>
                <a:cs typeface="Lato"/>
                <a:sym typeface="Lato"/>
              </a:rPr>
              <a:t>correctness</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 sz="1600">
                <a:latin typeface="Lato"/>
                <a:ea typeface="Lato"/>
                <a:cs typeface="Lato"/>
                <a:sym typeface="Lato"/>
              </a:rPr>
              <a:t>System integration</a:t>
            </a:r>
            <a:endParaRPr sz="1400"/>
          </a:p>
          <a:p>
            <a:pPr indent="0" lvl="0" marL="0" rtl="0" algn="l">
              <a:spcBef>
                <a:spcPts val="1000"/>
              </a:spcBef>
              <a:spcAft>
                <a:spcPts val="0"/>
              </a:spcAft>
              <a:buNone/>
            </a:pPr>
            <a:r>
              <a:t/>
            </a:r>
            <a:endParaRPr sz="1600">
              <a:latin typeface="Lato"/>
              <a:ea typeface="Lato"/>
              <a:cs typeface="Lato"/>
              <a:sym typeface="Lato"/>
            </a:endParaRPr>
          </a:p>
          <a:p>
            <a:pPr indent="0" lvl="0" marL="0" rtl="0" algn="l">
              <a:spcBef>
                <a:spcPts val="10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55554de8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5554de8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562847173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562847173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511e47b236_12_6: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511e47b236_1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5664e547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5664e547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567fcb2276_1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567fcb2276_1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56858b9167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56858b9167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55554de89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55554de89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567fcb2276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567fcb2276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57ffee78bc_7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57ffee78bc_7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561598d620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561598d620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this data would be exportable in csv format so it would be easy to use this data for analysis and machine learning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5687ef31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5687ef31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5687ef317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5687ef317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57ffee78bc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7ffee78bc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568e41e6b7_1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568e41e6b7_1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57ffee78bc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57ffee78bc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5687ef3172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5687ef3172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5bc1b64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5bc1b64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our team, I am a junior and i am the team lead and back-end developer, we have kevin who is a senior and is the UI/UX developer for the smartphone, and peter who is a senior and is the UI/UX for the smartwatch, and Danielle who is a senior is the webmaster, and jeffery who is also a senior and is the </a:t>
            </a:r>
            <a:r>
              <a:rPr lang="en" sz="1800"/>
              <a:t>infrastructure</a:t>
            </a:r>
            <a:r>
              <a:rPr lang="en" sz="1800"/>
              <a:t> &amp; ML engineer, and Alpha who is a junior and is our database engineer</a:t>
            </a:r>
            <a:endParaRPr sz="18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5687ef3172_8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5687ef3172_8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57ffee78bc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57ffee78bc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57ffee78bc_1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57ffee78bc_1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57ffee78bc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57ffee78bc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57ffee78bc_1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57ffee78bc_1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57ffee78bc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57ffee78bc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57ffee78bc_1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57ffee78bc_1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55554de89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55554de89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511e47b236_12_1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511e47b236_1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55cf4ea0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55cf4ea0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5554de89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5554de89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are our mentors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have dr. Sampath, who is a professor of computer science here at ODU, and Jesse Gordon who is an enterprise architect at </a:t>
            </a:r>
            <a:r>
              <a:rPr lang="en" sz="1800"/>
              <a:t>Anthem</a:t>
            </a:r>
            <a:endParaRPr sz="18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57ffee78bc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57ffee78bc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57ffee78bc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57ffee78bc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57ffee78b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57ffee78b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57ffee78bc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57ffee78bc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57ffee78bc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57ffee78bc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57ffee78bc_4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57ffee78bc_4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57ffee78bc_4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57ffee78bc_4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57ffee78bc_4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57ffee78bc_4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57ffee78bc_4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57ffee78bc_4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g58b97b8f1b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58b97b8f1b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49857d1f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49857d1f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are the key terminologies we will use </a:t>
            </a:r>
            <a:r>
              <a:rPr lang="en" sz="1800"/>
              <a:t>throughout</a:t>
            </a:r>
            <a:r>
              <a:rPr lang="en" sz="1800"/>
              <a:t> the presentation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One is patient, this is the individual with generalized seizures, we will also </a:t>
            </a:r>
            <a:r>
              <a:rPr lang="en" sz="1800"/>
              <a:t>refer</a:t>
            </a:r>
            <a:r>
              <a:rPr lang="en" sz="1800"/>
              <a:t> to it as the end-user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 emergency contact is anyone who cares for the patient, it’s usually a friend or family member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And a seizure profile is a unique set of parameters for each individual patient that’s built from collecting data about the patient’s heart rate and body motion</a:t>
            </a:r>
            <a:endParaRPr sz="18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g58b97b8f1b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58b97b8f1b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57ffee78bc_4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57ffee78bc_4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g57ffee78bc_1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57ffee78bc_1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Here are the things it will not do,</a:t>
            </a:r>
            <a:endParaRPr sz="1800"/>
          </a:p>
          <a:p>
            <a:pPr indent="0" lvl="0" marL="0" rtl="0" algn="l">
              <a:lnSpc>
                <a:spcPct val="115000"/>
              </a:lnSpc>
              <a:spcBef>
                <a:spcPts val="0"/>
              </a:spcBef>
              <a:spcAft>
                <a:spcPts val="0"/>
              </a:spcAft>
              <a:buNone/>
            </a:pPr>
            <a:r>
              <a:rPr lang="en" sz="1800"/>
              <a:t>It will not be able to predict seizures in advance</a:t>
            </a:r>
            <a:endParaRPr sz="1800"/>
          </a:p>
          <a:p>
            <a:pPr indent="0" lvl="0" marL="0" rtl="0" algn="l">
              <a:lnSpc>
                <a:spcPct val="115000"/>
              </a:lnSpc>
              <a:spcBef>
                <a:spcPts val="0"/>
              </a:spcBef>
              <a:spcAft>
                <a:spcPts val="0"/>
              </a:spcAft>
              <a:buNone/>
            </a:pPr>
            <a:r>
              <a:rPr lang="en" sz="1800"/>
              <a:t>It detects all types of generalized seizures except for absence seizures because there is not enough observable information </a:t>
            </a:r>
            <a:endParaRPr sz="18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57ffee78bc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57ffee78bc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t>This is a solution that addresses the challenges of providing more accurate seizure detection based on a combination of heart rate and body motion using a trained neural network and tuning the detection parameters to the patient’s behavior ,</a:t>
            </a:r>
            <a:endParaRPr sz="2400"/>
          </a:p>
          <a:p>
            <a:pPr indent="0" lvl="0" marL="0" rtl="0" algn="l">
              <a:lnSpc>
                <a:spcPct val="115000"/>
              </a:lnSpc>
              <a:spcBef>
                <a:spcPts val="0"/>
              </a:spcBef>
              <a:spcAft>
                <a:spcPts val="0"/>
              </a:spcAft>
              <a:buNone/>
            </a:pPr>
            <a:r>
              <a:t/>
            </a:r>
            <a:endParaRPr sz="2400"/>
          </a:p>
          <a:p>
            <a:pPr indent="0" lvl="0" marL="0" rtl="0" algn="l">
              <a:lnSpc>
                <a:spcPct val="115000"/>
              </a:lnSpc>
              <a:spcBef>
                <a:spcPts val="0"/>
              </a:spcBef>
              <a:spcAft>
                <a:spcPts val="0"/>
              </a:spcAft>
              <a:buNone/>
            </a:pPr>
            <a:r>
              <a:rPr lang="en" sz="2400"/>
              <a:t> running in off the shelf technology that does not require subscriptions or prescriptions.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Google Shape;897;g5663832c8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5663832c8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g50a89ff562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50a89ff562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5663832c8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5663832c8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g5663832c8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5663832c8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g5663832c8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5663832c8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5663832c8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5663832c8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7ffee78bc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7ffee78b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some facts about epilepsy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More than 50 million people worldwide suffer from epilepsy, making it one of the most common neurological disorders in the world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Cases in the US have consistently increased from 2014-2019, and are predicted to increase further by 2020</a:t>
            </a:r>
            <a:endParaRPr sz="18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g5663832c8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5663832c8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5663832c8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5663832c8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g583270d490_0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583270d4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583270d490_0_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583270d49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g583270d490_0_1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583270d49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g549857d1ff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549857d1ff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663832c8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663832c8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are the key characteristics of generalized seizures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One is a rapid change in heart rate, it could either increase or decrease, as well as rapid body movements, and loss of </a:t>
            </a:r>
            <a:r>
              <a:rPr lang="en" sz="1800"/>
              <a:t>consciousness</a:t>
            </a:r>
            <a:r>
              <a:rPr lang="en"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As you can see from the graph that illustrates the timeline of a seizure, when we </a:t>
            </a:r>
            <a:r>
              <a:rPr lang="en" sz="1800"/>
              <a:t>transition</a:t>
            </a:r>
            <a:r>
              <a:rPr lang="en" sz="1800"/>
              <a:t> from the </a:t>
            </a:r>
            <a:r>
              <a:rPr lang="en" sz="1800"/>
              <a:t>preictal</a:t>
            </a:r>
            <a:r>
              <a:rPr lang="en" sz="1800"/>
              <a:t> to the ictal phase, there is a rapid increase in heart rate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key component we are going to focus on during this presentation will be the combination between heart rate and body movements because both are present during the onset of a seizure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This will not give us the ability to predict seizures, but it will let us detect seizures in real time, which can save someone’s life.</a:t>
            </a:r>
            <a:endParaRPr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49857d1ff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49857d1f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The key problem with existing technology that is able to detect, track, and report epileptic seizures is that they do not detect based on a</a:t>
            </a:r>
            <a:r>
              <a:rPr b="1" lang="en" sz="1800"/>
              <a:t> combination of heart rate and body motion</a:t>
            </a:r>
            <a:r>
              <a:rPr lang="en" sz="1800"/>
              <a:t> which we believe give you a </a:t>
            </a:r>
            <a:r>
              <a:rPr b="1" lang="en" sz="1800"/>
              <a:t>higher probability</a:t>
            </a:r>
            <a:r>
              <a:rPr lang="en" sz="1800"/>
              <a:t> of accurate detection</a:t>
            </a:r>
            <a:endParaRPr sz="1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2" name="Shape 72"/>
        <p:cNvGrpSpPr/>
        <p:nvPr/>
      </p:nvGrpSpPr>
      <p:grpSpPr>
        <a:xfrm>
          <a:off x="0" y="0"/>
          <a:ext cx="0" cy="0"/>
          <a:chOff x="0" y="0"/>
          <a:chExt cx="0" cy="0"/>
        </a:xfrm>
      </p:grpSpPr>
      <p:grpSp>
        <p:nvGrpSpPr>
          <p:cNvPr id="73" name="Google Shape;73;p11"/>
          <p:cNvGrpSpPr/>
          <p:nvPr/>
        </p:nvGrpSpPr>
        <p:grpSpPr>
          <a:xfrm>
            <a:off x="830392" y="4169130"/>
            <a:ext cx="745763" cy="45826"/>
            <a:chOff x="4580561" y="2589004"/>
            <a:chExt cx="1064464" cy="25200"/>
          </a:xfrm>
        </p:grpSpPr>
        <p:sp>
          <p:nvSpPr>
            <p:cNvPr id="74" name="Google Shape;74;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7" name="Google Shape;77;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8" name="Google Shape;78;p11"/>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11592" y="936718"/>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5"/>
          <p:cNvGrpSpPr/>
          <p:nvPr/>
        </p:nvGrpSpPr>
        <p:grpSpPr>
          <a:xfrm>
            <a:off x="783417" y="918731"/>
            <a:ext cx="745763" cy="45826"/>
            <a:chOff x="4580561" y="2589004"/>
            <a:chExt cx="1064464" cy="25200"/>
          </a:xfrm>
        </p:grpSpPr>
        <p:sp>
          <p:nvSpPr>
            <p:cNvPr id="33" name="Google Shape;33;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6" name="Google Shape;36;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7" name="Google Shape;37;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 name="Google Shape;41;p6"/>
          <p:cNvGrpSpPr/>
          <p:nvPr/>
        </p:nvGrpSpPr>
        <p:grpSpPr>
          <a:xfrm>
            <a:off x="830392" y="1191256"/>
            <a:ext cx="745763" cy="45826"/>
            <a:chOff x="4580561" y="2589004"/>
            <a:chExt cx="1064464" cy="25200"/>
          </a:xfrm>
        </p:grpSpPr>
        <p:sp>
          <p:nvSpPr>
            <p:cNvPr id="42" name="Google Shape;42;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5" name="Google Shape;45;p6"/>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7"/>
          <p:cNvGrpSpPr/>
          <p:nvPr/>
        </p:nvGrpSpPr>
        <p:grpSpPr>
          <a:xfrm>
            <a:off x="830392" y="1191256"/>
            <a:ext cx="745763" cy="45826"/>
            <a:chOff x="4580561" y="2589004"/>
            <a:chExt cx="1064464" cy="25200"/>
          </a:xfrm>
        </p:grpSpPr>
        <p:sp>
          <p:nvSpPr>
            <p:cNvPr id="49" name="Google Shape;49;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2" name="Google Shape;52;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3" name="Google Shape;53;p7"/>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4" name="Shape 54"/>
        <p:cNvGrpSpPr/>
        <p:nvPr/>
      </p:nvGrpSpPr>
      <p:grpSpPr>
        <a:xfrm>
          <a:off x="0" y="0"/>
          <a:ext cx="0" cy="0"/>
          <a:chOff x="0" y="0"/>
          <a:chExt cx="0" cy="0"/>
        </a:xfrm>
      </p:grpSpPr>
      <p:grpSp>
        <p:nvGrpSpPr>
          <p:cNvPr id="55" name="Google Shape;55;p8"/>
          <p:cNvGrpSpPr/>
          <p:nvPr/>
        </p:nvGrpSpPr>
        <p:grpSpPr>
          <a:xfrm>
            <a:off x="830392" y="4169130"/>
            <a:ext cx="745763" cy="45826"/>
            <a:chOff x="4580561" y="2589004"/>
            <a:chExt cx="1064464" cy="25200"/>
          </a:xfrm>
        </p:grpSpPr>
        <p:sp>
          <p:nvSpPr>
            <p:cNvPr id="56" name="Google Shape;56;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 name="Google Shape;58;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59" name="Google Shape;59;p8"/>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9"/>
          <p:cNvGrpSpPr/>
          <p:nvPr/>
        </p:nvGrpSpPr>
        <p:grpSpPr>
          <a:xfrm>
            <a:off x="830392" y="1191256"/>
            <a:ext cx="745763" cy="45826"/>
            <a:chOff x="4580561" y="2589004"/>
            <a:chExt cx="1064464" cy="25200"/>
          </a:xfrm>
        </p:grpSpPr>
        <p:sp>
          <p:nvSpPr>
            <p:cNvPr id="63" name="Google Shape;63;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6" name="Google Shape;66;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7" name="Google Shape;67;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9"/>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9" name="Shape 69"/>
        <p:cNvGrpSpPr/>
        <p:nvPr/>
      </p:nvGrpSpPr>
      <p:grpSpPr>
        <a:xfrm>
          <a:off x="0" y="0"/>
          <a:ext cx="0" cy="0"/>
          <a:chOff x="0" y="0"/>
          <a:chExt cx="0" cy="0"/>
        </a:xfrm>
      </p:grpSpPr>
      <p:sp>
        <p:nvSpPr>
          <p:cNvPr id="70" name="Google Shape;70;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1" name="Google Shape;71;p10"/>
          <p:cNvSpPr txBox="1"/>
          <p:nvPr>
            <p:ph idx="12" type="sldNum"/>
          </p:nvPr>
        </p:nvSpPr>
        <p:spPr>
          <a:xfrm>
            <a:off x="8385927" y="4242376"/>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nvSpPr>
        <p:spPr>
          <a:xfrm>
            <a:off x="0" y="4903100"/>
            <a:ext cx="9144000" cy="24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CS 410 - Team Silver,  Spring 2019                                       OLD DOMINION UNIVERSITY</a:t>
            </a:r>
            <a:r>
              <a:rPr lang="en" sz="1200">
                <a:latin typeface="Lato"/>
                <a:ea typeface="Lato"/>
                <a:cs typeface="Lato"/>
                <a:sym typeface="Lato"/>
              </a:rPr>
              <a:t>                                       </a:t>
            </a:r>
            <a:r>
              <a:rPr lang="en" sz="1200">
                <a:latin typeface="Lato"/>
                <a:ea typeface="Lato"/>
                <a:cs typeface="Lato"/>
                <a:sym typeface="Lato"/>
              </a:rPr>
              <a:t>04/23/2019</a:t>
            </a:r>
            <a:r>
              <a:rPr lang="en" sz="1200">
                <a:latin typeface="Lato"/>
                <a:ea typeface="Lato"/>
                <a:cs typeface="Lato"/>
                <a:sym typeface="Lato"/>
              </a:rPr>
              <a:t>                                       </a:t>
            </a:r>
            <a:r>
              <a:rPr lang="en" sz="1200">
                <a:latin typeface="Lato"/>
                <a:ea typeface="Lato"/>
                <a:cs typeface="Lato"/>
                <a:sym typeface="Lato"/>
              </a:rPr>
              <a:t> </a:t>
            </a:r>
            <a:fld id="{00000000-1234-1234-1234-123412341234}" type="slidenum">
              <a:rPr lang="en" sz="1200">
                <a:solidFill>
                  <a:schemeClr val="accent1"/>
                </a:solidFill>
                <a:latin typeface="Lato"/>
                <a:ea typeface="Lato"/>
                <a:cs typeface="Lato"/>
                <a:sym typeface="Lato"/>
              </a:rPr>
              <a:t>‹#›</a:t>
            </a:fld>
            <a:endParaRPr sz="12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58.png"/><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11.png"/></Relationships>
</file>

<file path=ppt/slides/_rels/slide17.xml.rels><?xml version="1.0" encoding="UTF-8" standalone="yes"?><Relationships xmlns="http://schemas.openxmlformats.org/package/2006/relationships"><Relationship Id="rId11" Type="http://schemas.openxmlformats.org/officeDocument/2006/relationships/hyperlink" Target="https://itunes.apple.com/us/app/seizalarm-seizure-detection/id978475280" TargetMode="External"/><Relationship Id="rId10" Type="http://schemas.openxmlformats.org/officeDocument/2006/relationships/hyperlink" Target="https://itunes.apple.com/us/app/seizalarm-seizure-detection/id978475280" TargetMode="External"/><Relationship Id="rId13" Type="http://schemas.openxmlformats.org/officeDocument/2006/relationships/hyperlink" Target="https://play.google.com/store/apps/details?id=com.ollytreeapplications.epilepsyjournal" TargetMode="External"/><Relationship Id="rId12" Type="http://schemas.openxmlformats.org/officeDocument/2006/relationships/hyperlink" Target="https://play.google.com/store/apps/details?id=com.ollytreeapplications.epilepsyjournal"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hyperlink" Target="https://www.cs.odu.edu/~410silver/index.html" TargetMode="External"/><Relationship Id="rId9" Type="http://schemas.openxmlformats.org/officeDocument/2006/relationships/hyperlink" Target="https://www.empatica.com/embrace2/" TargetMode="External"/><Relationship Id="rId15" Type="http://schemas.openxmlformats.org/officeDocument/2006/relationships/hyperlink" Target="https://play.google.com/store/apps/details?id=com.selfcarecatalyst.healthstorylines.epilepsy" TargetMode="External"/><Relationship Id="rId14" Type="http://schemas.openxmlformats.org/officeDocument/2006/relationships/hyperlink" Target="https://play.google.com/store/apps/details?id=com.selfcarecatalyst.healthstorylines.epilepsy" TargetMode="External"/><Relationship Id="rId16" Type="http://schemas.openxmlformats.org/officeDocument/2006/relationships/image" Target="../media/image10.png"/><Relationship Id="rId5" Type="http://schemas.openxmlformats.org/officeDocument/2006/relationships/hyperlink" Target="https://www.cs.odu.edu/~410silver/index.html" TargetMode="External"/><Relationship Id="rId6" Type="http://schemas.openxmlformats.org/officeDocument/2006/relationships/hyperlink" Target="https://smart-monitor.com/about-smartwatch-inspyre-by-smart-monitor/" TargetMode="External"/><Relationship Id="rId7" Type="http://schemas.openxmlformats.org/officeDocument/2006/relationships/hyperlink" Target="https://smart-monitor.com/about-smartwatch-inspyre-by-smart-monitor/" TargetMode="External"/><Relationship Id="rId8" Type="http://schemas.openxmlformats.org/officeDocument/2006/relationships/hyperlink" Target="https://www.empatica.com/embrace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3.pn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3.jpg"/><Relationship Id="rId5" Type="http://schemas.openxmlformats.org/officeDocument/2006/relationships/image" Target="../media/image40.png"/><Relationship Id="rId6"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2.xml"/><Relationship Id="rId4" Type="http://schemas.openxmlformats.org/officeDocument/2006/relationships/image" Target="../media/image12.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42.pn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10" Type="http://schemas.openxmlformats.org/officeDocument/2006/relationships/image" Target="../media/image18.png"/><Relationship Id="rId9"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comments" Target="../comments/comment3.xml"/><Relationship Id="rId4" Type="http://schemas.openxmlformats.org/officeDocument/2006/relationships/image" Target="../media/image2.png"/><Relationship Id="rId5"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comments" Target="../comments/comment4.xml"/><Relationship Id="rId4" Type="http://schemas.openxmlformats.org/officeDocument/2006/relationships/image" Target="../media/image2.png"/><Relationship Id="rId5"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6.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hyperlink" Target="http://drive.google.com/file/d/1ywXxlK96wxEhIBj9D_BMYQN555k0uTjG/view" TargetMode="External"/><Relationship Id="rId6"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hyperlink" Target="http://drive.google.com/file/d/1nfSkoHOZNbw1EluS2gtfCqrb-aNCheFz/view" TargetMode="External"/><Relationship Id="rId5"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hyperlink" Target="http://drive.google.com/file/d/1OaFfqA4Z6vqx2OV2cXtultsYNeqwHnwN/view" TargetMode="External"/><Relationship Id="rId5"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hyperlink" Target="http://drive.google.com/file/d/1pJAuhiIsHms-Urt174L8yrV9DmldmsgB/view" TargetMode="External"/><Relationship Id="rId5"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hyperlink" Target="http://drive.google.com/file/d/10BVUKQPe42cnJ6xmvHNMV3uvoTl5Mr1a/view" TargetMode="External"/><Relationship Id="rId5"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hyperlink" Target="http://drive.google.com/file/d/1J1AcxMldFCmKaqUpzke5Wkj6Phd4_UHs/view" TargetMode="External"/><Relationship Id="rId5"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hyperlink" Target="http://drive.google.com/file/d/1L8h30Wbc5QoyjRyTwV52YpO1RHMsrbsh/view" TargetMode="External"/><Relationship Id="rId5" Type="http://schemas.openxmlformats.org/officeDocument/2006/relationships/image" Target="../media/image4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hyperlink" Target="http://drive.google.com/file/d/1Y59AProY_-gZM3bktpiQBDrHt8LjMhg9/view" TargetMode="External"/><Relationship Id="rId5" Type="http://schemas.openxmlformats.org/officeDocument/2006/relationships/image" Target="../media/image5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hyperlink" Target="http://drive.google.com/file/d/1bdt6NnrDP54WkiZUN0nZjAFUULNHYdTb/view" TargetMode="External"/><Relationship Id="rId5"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comments" Target="../comments/comment5.xml"/><Relationship Id="rId4" Type="http://schemas.openxmlformats.org/officeDocument/2006/relationships/image" Target="../media/image2.png"/><Relationship Id="rId5" Type="http://schemas.openxmlformats.org/officeDocument/2006/relationships/hyperlink" Target="http://drive.google.com/file/d/1CZPVeRQki9bJ0l1nw-gx8tQq2qxM8EZ2/view" TargetMode="External"/><Relationship Id="rId6"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hyperlink" Target="http://drive.google.com/file/d/1CZPVeRQki9bJ0l1nw-gx8tQq2qxM8EZ2/view" TargetMode="External"/><Relationship Id="rId5"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hyperlink" Target="http://drive.google.com/file/d/1NoDRb6jUjPnGoyErXbZYWW7yOd9x5yiJ/view" TargetMode="External"/><Relationship Id="rId5" Type="http://schemas.openxmlformats.org/officeDocument/2006/relationships/image" Target="../media/image5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hyperlink" Target="http://drive.google.com/file/d/1NoDRb6jUjPnGoyErXbZYWW7yOd9x5yiJ/view" TargetMode="External"/><Relationship Id="rId5"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7.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7.pn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xd.adobe.com/view/17e93316-724a-4f5a-6827-3e06b38ce038-61d8/" TargetMode="External"/><Relationship Id="rId4" Type="http://schemas.openxmlformats.org/officeDocument/2006/relationships/hyperlink" Target="https://xd.adobe.com/view/1c7d93db-b2ca-40c6-71e2-d50d1892ada8-6a4c/" TargetMode="External"/><Relationship Id="rId5" Type="http://schemas.openxmlformats.org/officeDocument/2006/relationships/hyperlink" Target="https://www.figma.com/proto/NXfp6jJo21H7FiibaDyuyVVS/SeizSmart-Phone-UI-Test?node-id=0%3A1&amp;scaling=scale-down" TargetMode="External"/><Relationship Id="rId6"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intechopen.com/books/epilepsy-histological-electroencephalographic-and-psychological-aspects/automated-epileptic-seizure-detection-methods-a-review-study" TargetMode="External"/><Relationship Id="rId4" Type="http://schemas.openxmlformats.org/officeDocument/2006/relationships/hyperlink" Target="https://link.springer.com/protocol/10.1007/7657_2014_68" TargetMode="External"/><Relationship Id="rId5" Type="http://schemas.openxmlformats.org/officeDocument/2006/relationships/hyperlink" Target="https://www.dannydid.org/epilepsy-sudep/devices-technology/" TargetMode="External"/><Relationship Id="rId6" Type="http://schemas.openxmlformats.org/officeDocument/2006/relationships/hyperlink" Target="https://www.mdedge.com/neurology/epilepsyresourcecenter/article/130162/epilepsy-seizures/mobile-devices-may-provide" TargetMode="External"/><Relationship Id="rId7"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www.ncbi.nlm.nih.gov/pubmed/16828317" TargetMode="External"/><Relationship Id="rId4" Type="http://schemas.openxmlformats.org/officeDocument/2006/relationships/hyperlink" Target="http://www.ncbi.nlm.nih.gov/pmc/articles/PMC3788195/" TargetMode="External"/><Relationship Id="rId5" Type="http://schemas.openxmlformats.org/officeDocument/2006/relationships/image" Target="../media/image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www.ncbi.nlm.nih.gov/pubmed/28523469" TargetMode="External"/><Relationship Id="rId4" Type="http://schemas.openxmlformats.org/officeDocument/2006/relationships/hyperlink" Target="http://www.ncbi.nlm.nih.gov/pubmed/12181003" TargetMode="External"/><Relationship Id="rId5"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www.epilepsy.com/"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www.empatica.com/embrace2/" TargetMode="External"/><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www.epilepsy-journal.com/" TargetMode="External"/><Relationship Id="rId4" Type="http://schemas.openxmlformats.org/officeDocument/2006/relationships/hyperlink" Target="http://www.healthstorylines.com/" TargetMode="External"/><Relationship Id="rId5" Type="http://schemas.openxmlformats.org/officeDocument/2006/relationships/image" Target="../media/image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cs.odu.edu/~cs410/latest/Assts/pres3Design/designRubric.pdf"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15.png"/><Relationship Id="rId6" Type="http://schemas.openxmlformats.org/officeDocument/2006/relationships/image" Target="../media/image22.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txBox="1"/>
          <p:nvPr>
            <p:ph type="ctrTitle"/>
          </p:nvPr>
        </p:nvSpPr>
        <p:spPr>
          <a:xfrm>
            <a:off x="727950" y="1308675"/>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SeizSmart</a:t>
            </a:r>
            <a:endParaRPr/>
          </a:p>
          <a:p>
            <a:pPr indent="0" lvl="0" marL="0" rtl="0" algn="l">
              <a:spcBef>
                <a:spcPts val="0"/>
              </a:spcBef>
              <a:spcAft>
                <a:spcPts val="0"/>
              </a:spcAft>
              <a:buNone/>
            </a:pPr>
            <a:r>
              <a:rPr lang="en" sz="1200"/>
              <a:t>A mobile application for detecting, tracking, and reporting seizures in real-time.</a:t>
            </a:r>
            <a:endParaRPr sz="1200"/>
          </a:p>
        </p:txBody>
      </p:sp>
      <p:sp>
        <p:nvSpPr>
          <p:cNvPr id="85" name="Google Shape;85;p13"/>
          <p:cNvSpPr txBox="1"/>
          <p:nvPr>
            <p:ph idx="1" type="subTitle"/>
          </p:nvPr>
        </p:nvSpPr>
        <p:spPr>
          <a:xfrm>
            <a:off x="727950" y="2811525"/>
            <a:ext cx="4007700" cy="177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0000"/>
                </a:solidFill>
              </a:rPr>
              <a:t>Formal Design</a:t>
            </a:r>
            <a:r>
              <a:rPr b="1" lang="en">
                <a:solidFill>
                  <a:srgbClr val="000000"/>
                </a:solidFill>
              </a:rPr>
              <a:t> Presentation</a:t>
            </a:r>
            <a:endParaRPr b="1">
              <a:solidFill>
                <a:srgbClr val="000000"/>
              </a:solidFill>
            </a:endParaRPr>
          </a:p>
          <a:p>
            <a:pPr indent="0" lvl="0" marL="0" rtl="0" algn="l">
              <a:lnSpc>
                <a:spcPct val="115000"/>
              </a:lnSpc>
              <a:spcBef>
                <a:spcPts val="0"/>
              </a:spcBef>
              <a:spcAft>
                <a:spcPts val="0"/>
              </a:spcAft>
              <a:buNone/>
            </a:pPr>
            <a:r>
              <a:rPr lang="en">
                <a:solidFill>
                  <a:srgbClr val="000000"/>
                </a:solidFill>
              </a:rPr>
              <a:t>CS 410 Spring 2019</a:t>
            </a:r>
            <a:endParaRPr>
              <a:solidFill>
                <a:srgbClr val="000000"/>
              </a:solidFill>
            </a:endParaRPr>
          </a:p>
          <a:p>
            <a:pPr indent="0" lvl="0" marL="0" rtl="0" algn="l">
              <a:lnSpc>
                <a:spcPct val="115000"/>
              </a:lnSpc>
              <a:spcBef>
                <a:spcPts val="0"/>
              </a:spcBef>
              <a:spcAft>
                <a:spcPts val="0"/>
              </a:spcAft>
              <a:buNone/>
            </a:pPr>
            <a:r>
              <a:rPr lang="en">
                <a:solidFill>
                  <a:srgbClr val="000000"/>
                </a:solidFill>
              </a:rPr>
              <a:t>Team Silver </a:t>
            </a:r>
            <a:endParaRPr>
              <a:solidFill>
                <a:srgbClr val="000000"/>
              </a:solidFill>
            </a:endParaRPr>
          </a:p>
          <a:p>
            <a:pPr indent="0" lvl="0" marL="0" rtl="0" algn="l">
              <a:lnSpc>
                <a:spcPct val="115000"/>
              </a:lnSpc>
              <a:spcBef>
                <a:spcPts val="0"/>
              </a:spcBef>
              <a:spcAft>
                <a:spcPts val="0"/>
              </a:spcAft>
              <a:buNone/>
            </a:pPr>
            <a:r>
              <a:rPr lang="en">
                <a:solidFill>
                  <a:srgbClr val="000000"/>
                </a:solidFill>
              </a:rPr>
              <a:t>Abel Weldergay, Kevin Sokol</a:t>
            </a:r>
            <a:endParaRPr>
              <a:solidFill>
                <a:srgbClr val="000000"/>
              </a:solidFill>
            </a:endParaRPr>
          </a:p>
          <a:p>
            <a:pPr indent="0" lvl="0" marL="0" rtl="0" algn="l">
              <a:lnSpc>
                <a:spcPct val="115000"/>
              </a:lnSpc>
              <a:spcBef>
                <a:spcPts val="0"/>
              </a:spcBef>
              <a:spcAft>
                <a:spcPts val="0"/>
              </a:spcAft>
              <a:buNone/>
            </a:pPr>
            <a:r>
              <a:rPr lang="en">
                <a:solidFill>
                  <a:srgbClr val="000000"/>
                </a:solidFill>
              </a:rPr>
              <a:t>Alpha Din Gabisi, Jeffrey McAteer</a:t>
            </a:r>
            <a:endParaRPr>
              <a:solidFill>
                <a:srgbClr val="000000"/>
              </a:solidFill>
            </a:endParaRPr>
          </a:p>
          <a:p>
            <a:pPr indent="0" lvl="0" marL="0" rtl="0" algn="l">
              <a:lnSpc>
                <a:spcPct val="115000"/>
              </a:lnSpc>
              <a:spcBef>
                <a:spcPts val="0"/>
              </a:spcBef>
              <a:spcAft>
                <a:spcPts val="0"/>
              </a:spcAft>
              <a:buNone/>
            </a:pPr>
            <a:r>
              <a:rPr lang="en">
                <a:solidFill>
                  <a:srgbClr val="000000"/>
                </a:solidFill>
              </a:rPr>
              <a:t>Danielle Luckraft, Peter Scheible</a:t>
            </a:r>
            <a:endParaRPr>
              <a:solidFill>
                <a:srgbClr val="000000"/>
              </a:solidFill>
            </a:endParaRPr>
          </a:p>
          <a:p>
            <a:pPr indent="0" lvl="0" marL="0" rtl="0" algn="l">
              <a:spcBef>
                <a:spcPts val="0"/>
              </a:spcBef>
              <a:spcAft>
                <a:spcPts val="0"/>
              </a:spcAft>
              <a:buNone/>
            </a:pPr>
            <a:r>
              <a:t/>
            </a:r>
            <a:endParaRPr>
              <a:solidFill>
                <a:srgbClr val="000000"/>
              </a:solidFill>
            </a:endParaRPr>
          </a:p>
        </p:txBody>
      </p:sp>
      <p:pic>
        <p:nvPicPr>
          <p:cNvPr id="86" name="Google Shape;86;p13"/>
          <p:cNvPicPr preferRelativeResize="0"/>
          <p:nvPr/>
        </p:nvPicPr>
        <p:blipFill rotWithShape="1">
          <a:blip r:embed="rId3">
            <a:alphaModFix/>
          </a:blip>
          <a:srcRect b="0" l="0" r="0" t="0"/>
          <a:stretch/>
        </p:blipFill>
        <p:spPr>
          <a:xfrm>
            <a:off x="4572000" y="2068254"/>
            <a:ext cx="4114801" cy="2495428"/>
          </a:xfrm>
          <a:prstGeom prst="rect">
            <a:avLst/>
          </a:prstGeom>
          <a:noFill/>
          <a:ln>
            <a:noFill/>
          </a:ln>
        </p:spPr>
      </p:pic>
      <p:pic>
        <p:nvPicPr>
          <p:cNvPr id="87" name="Google Shape;87;p13"/>
          <p:cNvPicPr preferRelativeResize="0"/>
          <p:nvPr/>
        </p:nvPicPr>
        <p:blipFill>
          <a:blip r:embed="rId4">
            <a:alphaModFix/>
          </a:blip>
          <a:stretch>
            <a:fillRect/>
          </a:stretch>
        </p:blipFill>
        <p:spPr>
          <a:xfrm>
            <a:off x="8572450" y="31725"/>
            <a:ext cx="471577" cy="378293"/>
          </a:xfrm>
          <a:prstGeom prst="rect">
            <a:avLst/>
          </a:prstGeom>
          <a:noFill/>
          <a:ln>
            <a:noFill/>
          </a:ln>
        </p:spPr>
      </p:pic>
      <p:pic>
        <p:nvPicPr>
          <p:cNvPr id="88" name="Google Shape;88;p13"/>
          <p:cNvPicPr preferRelativeResize="0"/>
          <p:nvPr/>
        </p:nvPicPr>
        <p:blipFill>
          <a:blip r:embed="rId5">
            <a:alphaModFix/>
          </a:blip>
          <a:stretch>
            <a:fillRect/>
          </a:stretch>
        </p:blipFill>
        <p:spPr>
          <a:xfrm>
            <a:off x="777019" y="309286"/>
            <a:ext cx="844763" cy="844763"/>
          </a:xfrm>
          <a:prstGeom prst="rect">
            <a:avLst/>
          </a:prstGeom>
          <a:noFill/>
          <a:ln>
            <a:noFill/>
          </a:ln>
        </p:spPr>
      </p:pic>
      <p:sp>
        <p:nvSpPr>
          <p:cNvPr id="89" name="Google Shape;89;p13"/>
          <p:cNvSpPr txBox="1"/>
          <p:nvPr/>
        </p:nvSpPr>
        <p:spPr>
          <a:xfrm>
            <a:off x="0" y="4895875"/>
            <a:ext cx="9144000" cy="247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pic>
        <p:nvPicPr>
          <p:cNvPr id="90" name="Google Shape;90;p13"/>
          <p:cNvPicPr preferRelativeResize="0"/>
          <p:nvPr/>
        </p:nvPicPr>
        <p:blipFill>
          <a:blip r:embed="rId6">
            <a:alphaModFix/>
          </a:blip>
          <a:stretch>
            <a:fillRect/>
          </a:stretch>
        </p:blipFill>
        <p:spPr>
          <a:xfrm>
            <a:off x="-1690172" y="759713"/>
            <a:ext cx="1518065" cy="1843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22"/>
          <p:cNvPicPr preferRelativeResize="0"/>
          <p:nvPr/>
        </p:nvPicPr>
        <p:blipFill>
          <a:blip r:embed="rId3">
            <a:alphaModFix/>
          </a:blip>
          <a:stretch>
            <a:fillRect/>
          </a:stretch>
        </p:blipFill>
        <p:spPr>
          <a:xfrm>
            <a:off x="4273999" y="1193600"/>
            <a:ext cx="4427979" cy="3350069"/>
          </a:xfrm>
          <a:prstGeom prst="rect">
            <a:avLst/>
          </a:prstGeom>
          <a:noFill/>
          <a:ln>
            <a:noFill/>
          </a:ln>
        </p:spPr>
      </p:pic>
      <p:sp>
        <p:nvSpPr>
          <p:cNvPr id="190" name="Google Shape;190;p22"/>
          <p:cNvSpPr txBox="1"/>
          <p:nvPr/>
        </p:nvSpPr>
        <p:spPr>
          <a:xfrm>
            <a:off x="336600" y="1381925"/>
            <a:ext cx="4235400" cy="29796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Lato"/>
              <a:buChar char="●"/>
            </a:pPr>
            <a:r>
              <a:rPr lang="en" sz="1600">
                <a:latin typeface="Lato"/>
                <a:ea typeface="Lato"/>
                <a:cs typeface="Lato"/>
                <a:sym typeface="Lato"/>
              </a:rPr>
              <a:t>Most existing solutions detect seizures based on body motion.</a:t>
            </a:r>
            <a:endParaRPr sz="1600">
              <a:latin typeface="Lato"/>
              <a:ea typeface="Lato"/>
              <a:cs typeface="Lato"/>
              <a:sym typeface="Lato"/>
            </a:endParaRPr>
          </a:p>
          <a:p>
            <a:pPr indent="-330200" lvl="0" marL="457200" rtl="0" algn="l">
              <a:lnSpc>
                <a:spcPct val="100000"/>
              </a:lnSpc>
              <a:spcBef>
                <a:spcPts val="1000"/>
              </a:spcBef>
              <a:spcAft>
                <a:spcPts val="0"/>
              </a:spcAft>
              <a:buSzPts val="1600"/>
              <a:buFont typeface="Lato"/>
              <a:buChar char="●"/>
            </a:pPr>
            <a:r>
              <a:rPr lang="en" sz="1600">
                <a:latin typeface="Lato"/>
                <a:ea typeface="Lato"/>
                <a:cs typeface="Lato"/>
                <a:sym typeface="Lato"/>
              </a:rPr>
              <a:t>Some detect seizures based on users heart rate.</a:t>
            </a:r>
            <a:endParaRPr sz="1600">
              <a:latin typeface="Lato"/>
              <a:ea typeface="Lato"/>
              <a:cs typeface="Lato"/>
              <a:sym typeface="Lato"/>
            </a:endParaRPr>
          </a:p>
          <a:p>
            <a:pPr indent="-330200" lvl="0" marL="457200" rtl="0" algn="l">
              <a:lnSpc>
                <a:spcPct val="100000"/>
              </a:lnSpc>
              <a:spcBef>
                <a:spcPts val="1000"/>
              </a:spcBef>
              <a:spcAft>
                <a:spcPts val="0"/>
              </a:spcAft>
              <a:buSzPts val="1600"/>
              <a:buFont typeface="Lato"/>
              <a:buChar char="●"/>
            </a:pPr>
            <a:r>
              <a:rPr lang="en" sz="1600">
                <a:latin typeface="Lato"/>
                <a:ea typeface="Lato"/>
                <a:cs typeface="Lato"/>
                <a:sym typeface="Lato"/>
              </a:rPr>
              <a:t>The process flow for both are identical.</a:t>
            </a:r>
            <a:endParaRPr sz="1600">
              <a:latin typeface="Lato"/>
              <a:ea typeface="Lato"/>
              <a:cs typeface="Lato"/>
              <a:sym typeface="Lato"/>
            </a:endParaRPr>
          </a:p>
          <a:p>
            <a:pPr indent="-330200" lvl="0" marL="457200" rtl="0" algn="l">
              <a:lnSpc>
                <a:spcPct val="100000"/>
              </a:lnSpc>
              <a:spcBef>
                <a:spcPts val="1000"/>
              </a:spcBef>
              <a:spcAft>
                <a:spcPts val="1000"/>
              </a:spcAft>
              <a:buSzPts val="1600"/>
              <a:buFont typeface="Lato"/>
              <a:buChar char="●"/>
            </a:pPr>
            <a:r>
              <a:rPr lang="en" sz="1600">
                <a:latin typeface="Lato"/>
                <a:ea typeface="Lato"/>
                <a:cs typeface="Lato"/>
                <a:sym typeface="Lato"/>
              </a:rPr>
              <a:t>No existing system detects based on a combination of both metrics.</a:t>
            </a:r>
            <a:endParaRPr sz="1600">
              <a:latin typeface="Lato"/>
              <a:ea typeface="Lato"/>
              <a:cs typeface="Lato"/>
              <a:sym typeface="Lato"/>
            </a:endParaRPr>
          </a:p>
        </p:txBody>
      </p:sp>
      <p:pic>
        <p:nvPicPr>
          <p:cNvPr id="191" name="Google Shape;191;p22"/>
          <p:cNvPicPr preferRelativeResize="0"/>
          <p:nvPr/>
        </p:nvPicPr>
        <p:blipFill>
          <a:blip r:embed="rId4">
            <a:alphaModFix/>
          </a:blip>
          <a:stretch>
            <a:fillRect/>
          </a:stretch>
        </p:blipFill>
        <p:spPr>
          <a:xfrm>
            <a:off x="8572450" y="31725"/>
            <a:ext cx="471577" cy="378293"/>
          </a:xfrm>
          <a:prstGeom prst="rect">
            <a:avLst/>
          </a:prstGeom>
          <a:noFill/>
          <a:ln>
            <a:noFill/>
          </a:ln>
        </p:spPr>
      </p:pic>
      <p:sp>
        <p:nvSpPr>
          <p:cNvPr id="192" name="Google Shape;192;p22"/>
          <p:cNvSpPr txBox="1"/>
          <p:nvPr/>
        </p:nvSpPr>
        <p:spPr>
          <a:xfrm>
            <a:off x="727650" y="452050"/>
            <a:ext cx="3701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Current Process Flow</a:t>
            </a:r>
            <a:endParaRPr b="1" sz="2600">
              <a:solidFill>
                <a:srgbClr val="1A1A1A"/>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id="197" name="Google Shape;197;p23"/>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198" name="Google Shape;198;p23"/>
          <p:cNvSpPr/>
          <p:nvPr/>
        </p:nvSpPr>
        <p:spPr>
          <a:xfrm>
            <a:off x="7859825" y="-335559"/>
            <a:ext cx="1236600" cy="2586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3"/>
          <p:cNvPicPr preferRelativeResize="0"/>
          <p:nvPr/>
        </p:nvPicPr>
        <p:blipFill>
          <a:blip r:embed="rId4">
            <a:alphaModFix/>
          </a:blip>
          <a:stretch>
            <a:fillRect/>
          </a:stretch>
        </p:blipFill>
        <p:spPr>
          <a:xfrm>
            <a:off x="-1682972" y="855288"/>
            <a:ext cx="1518065" cy="1843025"/>
          </a:xfrm>
          <a:prstGeom prst="rect">
            <a:avLst/>
          </a:prstGeom>
          <a:noFill/>
          <a:ln>
            <a:noFill/>
          </a:ln>
        </p:spPr>
      </p:pic>
      <p:sp>
        <p:nvSpPr>
          <p:cNvPr id="200" name="Google Shape;200;p23"/>
          <p:cNvSpPr/>
          <p:nvPr/>
        </p:nvSpPr>
        <p:spPr>
          <a:xfrm rot="10800000">
            <a:off x="2651025" y="2166525"/>
            <a:ext cx="1197000" cy="971400"/>
          </a:xfrm>
          <a:prstGeom prst="rtTriangle">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rot="-5400000">
            <a:off x="3181350" y="3455725"/>
            <a:ext cx="566100" cy="517500"/>
          </a:xfrm>
          <a:prstGeom prst="rtTriangle">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3644850" y="3532300"/>
            <a:ext cx="3321300" cy="8400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a:off x="539950" y="3914775"/>
            <a:ext cx="6426300" cy="6525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3019000" y="2897875"/>
            <a:ext cx="812700" cy="621600"/>
          </a:xfrm>
          <a:prstGeom prst="rtTriangl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5" name="Google Shape;205;p23"/>
          <p:cNvSpPr/>
          <p:nvPr/>
        </p:nvSpPr>
        <p:spPr>
          <a:xfrm>
            <a:off x="2942800" y="3126500"/>
            <a:ext cx="6201300" cy="4203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a:off x="539950" y="2876525"/>
            <a:ext cx="2517900" cy="9618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3"/>
          <p:cNvSpPr/>
          <p:nvPr/>
        </p:nvSpPr>
        <p:spPr>
          <a:xfrm>
            <a:off x="3841000" y="2163725"/>
            <a:ext cx="1494300" cy="9909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p:nvPr/>
        </p:nvSpPr>
        <p:spPr>
          <a:xfrm>
            <a:off x="539950" y="2163725"/>
            <a:ext cx="2871300" cy="6216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3"/>
          <p:cNvSpPr/>
          <p:nvPr/>
        </p:nvSpPr>
        <p:spPr>
          <a:xfrm>
            <a:off x="3841000" y="1159200"/>
            <a:ext cx="1658100" cy="913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flipH="1">
            <a:off x="2942800" y="1159200"/>
            <a:ext cx="898200" cy="322500"/>
          </a:xfrm>
          <a:prstGeom prst="rtTriangl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a:off x="539950" y="1450925"/>
            <a:ext cx="4882500" cy="6216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txBox="1"/>
          <p:nvPr/>
        </p:nvSpPr>
        <p:spPr>
          <a:xfrm>
            <a:off x="727650" y="452050"/>
            <a:ext cx="36849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Current Process Flow</a:t>
            </a:r>
            <a:endParaRPr b="1" sz="2600">
              <a:solidFill>
                <a:srgbClr val="1A1A1A"/>
              </a:solidFill>
              <a:latin typeface="Raleway"/>
              <a:ea typeface="Raleway"/>
              <a:cs typeface="Raleway"/>
              <a:sym typeface="Raleway"/>
            </a:endParaRPr>
          </a:p>
        </p:txBody>
      </p:sp>
      <p:sp>
        <p:nvSpPr>
          <p:cNvPr id="213" name="Google Shape;213;p23"/>
          <p:cNvSpPr/>
          <p:nvPr/>
        </p:nvSpPr>
        <p:spPr>
          <a:xfrm rot="5400000">
            <a:off x="3058875" y="3549200"/>
            <a:ext cx="291600" cy="287100"/>
          </a:xfrm>
          <a:prstGeom prst="rtTriangl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pic>
        <p:nvPicPr>
          <p:cNvPr id="214" name="Google Shape;214;p23"/>
          <p:cNvPicPr preferRelativeResize="0"/>
          <p:nvPr/>
        </p:nvPicPr>
        <p:blipFill>
          <a:blip r:embed="rId5">
            <a:alphaModFix/>
          </a:blip>
          <a:stretch>
            <a:fillRect/>
          </a:stretch>
        </p:blipFill>
        <p:spPr>
          <a:xfrm>
            <a:off x="8572450" y="31725"/>
            <a:ext cx="471577" cy="378293"/>
          </a:xfrm>
          <a:prstGeom prst="rect">
            <a:avLst/>
          </a:prstGeom>
          <a:noFill/>
          <a:ln>
            <a:noFill/>
          </a:ln>
        </p:spPr>
      </p:pic>
      <p:sp>
        <p:nvSpPr>
          <p:cNvPr id="215" name="Google Shape;215;p23"/>
          <p:cNvSpPr txBox="1"/>
          <p:nvPr/>
        </p:nvSpPr>
        <p:spPr>
          <a:xfrm>
            <a:off x="539950" y="1365925"/>
            <a:ext cx="3004200" cy="3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Wearables may access more data than HR/Motion.</a:t>
            </a:r>
            <a:endParaRPr sz="1800">
              <a:latin typeface="Lato"/>
              <a:ea typeface="Lato"/>
              <a:cs typeface="Lato"/>
              <a:sym typeface="Lato"/>
            </a:endParaRPr>
          </a:p>
          <a:p>
            <a:pPr indent="0" lvl="0" marL="0" rtl="0" algn="l">
              <a:spcBef>
                <a:spcPts val="1600"/>
              </a:spcBef>
              <a:spcAft>
                <a:spcPts val="0"/>
              </a:spcAft>
              <a:buNone/>
            </a:pPr>
            <a:r>
              <a:rPr lang="en" sz="1800">
                <a:solidFill>
                  <a:srgbClr val="FFFFFF"/>
                </a:solidFill>
                <a:latin typeface="Lato"/>
                <a:ea typeface="Lato"/>
                <a:cs typeface="Lato"/>
                <a:sym typeface="Lato"/>
              </a:rPr>
              <a:t>Not all patients respond to seizures in the same way.</a:t>
            </a:r>
            <a:endParaRPr sz="1800">
              <a:solidFill>
                <a:srgbClr val="FFFFFF"/>
              </a:solidFill>
              <a:latin typeface="Lato"/>
              <a:ea typeface="Lato"/>
              <a:cs typeface="Lato"/>
              <a:sym typeface="Lato"/>
            </a:endParaRPr>
          </a:p>
          <a:p>
            <a:pPr indent="0" lvl="0" marL="0" rtl="0" algn="l">
              <a:spcBef>
                <a:spcPts val="1600"/>
              </a:spcBef>
              <a:spcAft>
                <a:spcPts val="0"/>
              </a:spcAft>
              <a:buNone/>
            </a:pPr>
            <a:r>
              <a:rPr lang="en" sz="1800">
                <a:latin typeface="Lato"/>
                <a:ea typeface="Lato"/>
                <a:cs typeface="Lato"/>
                <a:sym typeface="Lato"/>
              </a:rPr>
              <a:t>Current processes only   begins recording seizure  data after detection time.</a:t>
            </a:r>
            <a:endParaRPr sz="1800">
              <a:latin typeface="Lato"/>
              <a:ea typeface="Lato"/>
              <a:cs typeface="Lato"/>
              <a:sym typeface="Lato"/>
            </a:endParaRPr>
          </a:p>
          <a:p>
            <a:pPr indent="0" lvl="0" marL="0" rtl="0" algn="l">
              <a:spcBef>
                <a:spcPts val="1600"/>
              </a:spcBef>
              <a:spcAft>
                <a:spcPts val="1600"/>
              </a:spcAft>
              <a:buNone/>
            </a:pPr>
            <a:r>
              <a:rPr lang="en" sz="1800">
                <a:solidFill>
                  <a:srgbClr val="FFFFFF"/>
                </a:solidFill>
                <a:latin typeface="Lato"/>
                <a:ea typeface="Lato"/>
                <a:cs typeface="Lato"/>
                <a:sym typeface="Lato"/>
              </a:rPr>
              <a:t>Simpler notification capability is needed.</a:t>
            </a:r>
            <a:endParaRPr sz="1800">
              <a:solidFill>
                <a:srgbClr val="FFFFFF"/>
              </a:solidFill>
              <a:latin typeface="Lato"/>
              <a:ea typeface="Lato"/>
              <a:cs typeface="Lato"/>
              <a:sym typeface="Lato"/>
            </a:endParaRPr>
          </a:p>
        </p:txBody>
      </p:sp>
      <p:pic>
        <p:nvPicPr>
          <p:cNvPr id="216" name="Google Shape;216;p23"/>
          <p:cNvPicPr preferRelativeResize="0"/>
          <p:nvPr/>
        </p:nvPicPr>
        <p:blipFill>
          <a:blip r:embed="rId6">
            <a:alphaModFix/>
          </a:blip>
          <a:stretch>
            <a:fillRect/>
          </a:stretch>
        </p:blipFill>
        <p:spPr>
          <a:xfrm>
            <a:off x="3057850" y="1052175"/>
            <a:ext cx="5477489" cy="3904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4"/>
          <p:cNvSpPr txBox="1"/>
          <p:nvPr>
            <p:ph type="title"/>
          </p:nvPr>
        </p:nvSpPr>
        <p:spPr>
          <a:xfrm>
            <a:off x="727650" y="452050"/>
            <a:ext cx="3256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Statement </a:t>
            </a:r>
            <a:endParaRPr/>
          </a:p>
        </p:txBody>
      </p:sp>
      <p:sp>
        <p:nvSpPr>
          <p:cNvPr id="222" name="Google Shape;222;p24"/>
          <p:cNvSpPr txBox="1"/>
          <p:nvPr>
            <p:ph idx="1" type="body"/>
          </p:nvPr>
        </p:nvSpPr>
        <p:spPr>
          <a:xfrm>
            <a:off x="658800" y="1312150"/>
            <a:ext cx="8485200" cy="34377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en" sz="1600">
                <a:solidFill>
                  <a:srgbClr val="000000"/>
                </a:solidFill>
              </a:rPr>
              <a:t>Our proposed solution, SeizSmart, implements an advanced, wearable seizure detection capability using off-the-shelf smartwatch technology that is able to:</a:t>
            </a:r>
            <a:endParaRPr sz="1600">
              <a:solidFill>
                <a:srgbClr val="000000"/>
              </a:solidFill>
            </a:endParaRPr>
          </a:p>
          <a:p>
            <a:pPr indent="-330200" lvl="0" marL="457200" rtl="0" algn="l">
              <a:lnSpc>
                <a:spcPct val="100000"/>
              </a:lnSpc>
              <a:spcBef>
                <a:spcPts val="1600"/>
              </a:spcBef>
              <a:spcAft>
                <a:spcPts val="0"/>
              </a:spcAft>
              <a:buClr>
                <a:srgbClr val="000000"/>
              </a:buClr>
              <a:buSzPts val="1600"/>
              <a:buChar char="●"/>
            </a:pPr>
            <a:r>
              <a:rPr lang="en" sz="1600">
                <a:solidFill>
                  <a:srgbClr val="000000"/>
                </a:solidFill>
              </a:rPr>
              <a:t>automatically detect epileptic seizures from combined heart rate </a:t>
            </a:r>
            <a:r>
              <a:rPr b="1" lang="en" sz="1600">
                <a:solidFill>
                  <a:srgbClr val="000000"/>
                </a:solidFill>
              </a:rPr>
              <a:t>and</a:t>
            </a:r>
            <a:r>
              <a:rPr lang="en" sz="1600">
                <a:solidFill>
                  <a:srgbClr val="000000"/>
                </a:solidFill>
              </a:rPr>
              <a:t> motion metrics,</a:t>
            </a:r>
            <a:endParaRPr sz="1600">
              <a:solidFill>
                <a:srgbClr val="000000"/>
              </a:solidFill>
            </a:endParaRPr>
          </a:p>
          <a:p>
            <a:pPr indent="-330200" lvl="0" marL="457200" rtl="0" algn="l">
              <a:lnSpc>
                <a:spcPct val="100000"/>
              </a:lnSpc>
              <a:spcBef>
                <a:spcPts val="1600"/>
              </a:spcBef>
              <a:spcAft>
                <a:spcPts val="0"/>
              </a:spcAft>
              <a:buClr>
                <a:srgbClr val="000000"/>
              </a:buClr>
              <a:buSzPts val="1600"/>
              <a:buChar char="●"/>
            </a:pPr>
            <a:r>
              <a:rPr lang="en" sz="1600">
                <a:solidFill>
                  <a:srgbClr val="000000"/>
                </a:solidFill>
              </a:rPr>
              <a:t>detect seizures using an algorithm which matches individual patient seizure characteristics,</a:t>
            </a:r>
            <a:endParaRPr sz="1600">
              <a:solidFill>
                <a:srgbClr val="000000"/>
              </a:solidFill>
            </a:endParaRPr>
          </a:p>
          <a:p>
            <a:pPr indent="-330200" lvl="0" marL="457200" rtl="0" algn="l">
              <a:lnSpc>
                <a:spcPct val="100000"/>
              </a:lnSpc>
              <a:spcBef>
                <a:spcPts val="1600"/>
              </a:spcBef>
              <a:spcAft>
                <a:spcPts val="0"/>
              </a:spcAft>
              <a:buClr>
                <a:srgbClr val="000000"/>
              </a:buClr>
              <a:buSzPts val="1600"/>
              <a:buChar char="●"/>
            </a:pPr>
            <a:r>
              <a:rPr lang="en" sz="1600">
                <a:solidFill>
                  <a:srgbClr val="000000"/>
                </a:solidFill>
              </a:rPr>
              <a:t>track and record all information surrounding seizure events,</a:t>
            </a:r>
            <a:endParaRPr sz="1600">
              <a:solidFill>
                <a:srgbClr val="000000"/>
              </a:solidFill>
            </a:endParaRPr>
          </a:p>
          <a:p>
            <a:pPr indent="-330200" lvl="0" marL="457200" rtl="0" algn="l">
              <a:lnSpc>
                <a:spcPct val="100000"/>
              </a:lnSpc>
              <a:spcBef>
                <a:spcPts val="1600"/>
              </a:spcBef>
              <a:spcAft>
                <a:spcPts val="1600"/>
              </a:spcAft>
              <a:buClr>
                <a:srgbClr val="000000"/>
              </a:buClr>
              <a:buSzPts val="1600"/>
              <a:buChar char="●"/>
            </a:pPr>
            <a:r>
              <a:rPr lang="en" sz="1600">
                <a:solidFill>
                  <a:srgbClr val="000000"/>
                </a:solidFill>
              </a:rPr>
              <a:t>and provide automatic notification to emergency contacts without requiring a relay.</a:t>
            </a:r>
            <a:endParaRPr sz="1600">
              <a:solidFill>
                <a:srgbClr val="000000"/>
              </a:solidFill>
            </a:endParaRPr>
          </a:p>
        </p:txBody>
      </p:sp>
      <p:pic>
        <p:nvPicPr>
          <p:cNvPr id="223" name="Google Shape;223;p24"/>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224" name="Google Shape;224;p24"/>
          <p:cNvSpPr/>
          <p:nvPr/>
        </p:nvSpPr>
        <p:spPr>
          <a:xfrm>
            <a:off x="7859825" y="-335559"/>
            <a:ext cx="1236600" cy="2586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24"/>
          <p:cNvPicPr preferRelativeResize="0"/>
          <p:nvPr/>
        </p:nvPicPr>
        <p:blipFill>
          <a:blip r:embed="rId4">
            <a:alphaModFix/>
          </a:blip>
          <a:stretch>
            <a:fillRect/>
          </a:stretch>
        </p:blipFill>
        <p:spPr>
          <a:xfrm>
            <a:off x="-1682972" y="855288"/>
            <a:ext cx="1518065" cy="1843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5"/>
          <p:cNvSpPr/>
          <p:nvPr/>
        </p:nvSpPr>
        <p:spPr>
          <a:xfrm rot="-1011343">
            <a:off x="3146933" y="3272253"/>
            <a:ext cx="2041298" cy="422805"/>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5"/>
          <p:cNvSpPr/>
          <p:nvPr/>
        </p:nvSpPr>
        <p:spPr>
          <a:xfrm>
            <a:off x="4894550" y="2671350"/>
            <a:ext cx="1047900" cy="7239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5"/>
          <p:cNvSpPr/>
          <p:nvPr/>
        </p:nvSpPr>
        <p:spPr>
          <a:xfrm>
            <a:off x="673150" y="3524725"/>
            <a:ext cx="2591700" cy="7524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5"/>
          <p:cNvSpPr/>
          <p:nvPr/>
        </p:nvSpPr>
        <p:spPr>
          <a:xfrm>
            <a:off x="3228425" y="2385050"/>
            <a:ext cx="537000" cy="752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5"/>
          <p:cNvSpPr/>
          <p:nvPr/>
        </p:nvSpPr>
        <p:spPr>
          <a:xfrm flipH="1" rot="10800000">
            <a:off x="3228425" y="2985350"/>
            <a:ext cx="1279500" cy="477900"/>
          </a:xfrm>
          <a:prstGeom prst="rtTriangl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5"/>
          <p:cNvSpPr/>
          <p:nvPr/>
        </p:nvSpPr>
        <p:spPr>
          <a:xfrm>
            <a:off x="3719250" y="2173650"/>
            <a:ext cx="802800" cy="8352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
          <p:cNvSpPr/>
          <p:nvPr/>
        </p:nvSpPr>
        <p:spPr>
          <a:xfrm>
            <a:off x="673150" y="2385050"/>
            <a:ext cx="2591700" cy="10782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
          <p:cNvSpPr/>
          <p:nvPr/>
        </p:nvSpPr>
        <p:spPr>
          <a:xfrm>
            <a:off x="3264750" y="1314225"/>
            <a:ext cx="1509600" cy="6561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
          <p:cNvSpPr/>
          <p:nvPr/>
        </p:nvSpPr>
        <p:spPr>
          <a:xfrm flipH="1" rot="10800000">
            <a:off x="3287575" y="1917575"/>
            <a:ext cx="1047900" cy="378300"/>
          </a:xfrm>
          <a:prstGeom prst="rtTriangl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5"/>
          <p:cNvSpPr/>
          <p:nvPr/>
        </p:nvSpPr>
        <p:spPr>
          <a:xfrm>
            <a:off x="673150" y="1504400"/>
            <a:ext cx="2614500" cy="7914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5"/>
          <p:cNvSpPr txBox="1"/>
          <p:nvPr/>
        </p:nvSpPr>
        <p:spPr>
          <a:xfrm>
            <a:off x="207300" y="1461550"/>
            <a:ext cx="3202200" cy="3000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1600">
                <a:latin typeface="Lato"/>
                <a:ea typeface="Lato"/>
                <a:cs typeface="Lato"/>
                <a:sym typeface="Lato"/>
              </a:rPr>
              <a:t>Detection is based on a combination of heart rate and body motion metrics. </a:t>
            </a:r>
            <a:endParaRPr sz="1600">
              <a:latin typeface="Lato"/>
              <a:ea typeface="Lato"/>
              <a:cs typeface="Lato"/>
              <a:sym typeface="Lato"/>
            </a:endParaRPr>
          </a:p>
          <a:p>
            <a:pPr indent="0" lvl="0" marL="457200" rtl="0" algn="l">
              <a:lnSpc>
                <a:spcPct val="100000"/>
              </a:lnSpc>
              <a:spcBef>
                <a:spcPts val="1000"/>
              </a:spcBef>
              <a:spcAft>
                <a:spcPts val="0"/>
              </a:spcAft>
              <a:buNone/>
            </a:pPr>
            <a:r>
              <a:rPr lang="en" sz="1600">
                <a:latin typeface="Lato"/>
                <a:ea typeface="Lato"/>
                <a:cs typeface="Lato"/>
                <a:sym typeface="Lato"/>
              </a:rPr>
              <a:t>Detection performance is enhanced using a patient- unique machine learning approach.</a:t>
            </a:r>
            <a:endParaRPr sz="1600">
              <a:latin typeface="Lato"/>
              <a:ea typeface="Lato"/>
              <a:cs typeface="Lato"/>
              <a:sym typeface="Lato"/>
            </a:endParaRPr>
          </a:p>
          <a:p>
            <a:pPr indent="0" lvl="0" marL="457200" rtl="0" algn="l">
              <a:lnSpc>
                <a:spcPct val="100000"/>
              </a:lnSpc>
              <a:spcBef>
                <a:spcPts val="1000"/>
              </a:spcBef>
              <a:spcAft>
                <a:spcPts val="1000"/>
              </a:spcAft>
              <a:buNone/>
            </a:pPr>
            <a:r>
              <a:rPr lang="en" sz="1600">
                <a:latin typeface="Lato"/>
                <a:ea typeface="Lato"/>
                <a:cs typeface="Lato"/>
                <a:sym typeface="Lato"/>
              </a:rPr>
              <a:t>Emergency notification is issued directly from the user’s smartwatch.</a:t>
            </a:r>
            <a:endParaRPr sz="1600">
              <a:latin typeface="Lato"/>
              <a:ea typeface="Lato"/>
              <a:cs typeface="Lato"/>
              <a:sym typeface="Lato"/>
            </a:endParaRPr>
          </a:p>
        </p:txBody>
      </p:sp>
      <p:pic>
        <p:nvPicPr>
          <p:cNvPr id="241" name="Google Shape;241;p25"/>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242" name="Google Shape;242;p25"/>
          <p:cNvSpPr txBox="1"/>
          <p:nvPr>
            <p:ph type="title"/>
          </p:nvPr>
        </p:nvSpPr>
        <p:spPr>
          <a:xfrm>
            <a:off x="731100" y="494750"/>
            <a:ext cx="5169000" cy="4875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a:t>Solution Process Flow</a:t>
            </a:r>
            <a:endParaRPr/>
          </a:p>
        </p:txBody>
      </p:sp>
      <p:pic>
        <p:nvPicPr>
          <p:cNvPr id="243" name="Google Shape;243;p25"/>
          <p:cNvPicPr preferRelativeResize="0"/>
          <p:nvPr/>
        </p:nvPicPr>
        <p:blipFill>
          <a:blip r:embed="rId4">
            <a:alphaModFix/>
          </a:blip>
          <a:stretch>
            <a:fillRect/>
          </a:stretch>
        </p:blipFill>
        <p:spPr>
          <a:xfrm>
            <a:off x="3287575" y="945775"/>
            <a:ext cx="5133620" cy="3534616"/>
          </a:xfrm>
          <a:prstGeom prst="rect">
            <a:avLst/>
          </a:prstGeom>
          <a:noFill/>
          <a:ln>
            <a:noFill/>
          </a:ln>
        </p:spPr>
      </p:pic>
      <p:sp>
        <p:nvSpPr>
          <p:cNvPr id="244" name="Google Shape;244;p25"/>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5"/>
          <p:cNvSpPr/>
          <p:nvPr/>
        </p:nvSpPr>
        <p:spPr>
          <a:xfrm flipH="1">
            <a:off x="2878150" y="1314225"/>
            <a:ext cx="409500" cy="297000"/>
          </a:xfrm>
          <a:prstGeom prst="rtTriangl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5"/>
          <p:cNvSpPr/>
          <p:nvPr/>
        </p:nvSpPr>
        <p:spPr>
          <a:xfrm flipH="1">
            <a:off x="3374550" y="2173650"/>
            <a:ext cx="344700" cy="234300"/>
          </a:xfrm>
          <a:prstGeom prst="rtTriangl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 name="Google Shape;247;p25"/>
          <p:cNvPicPr preferRelativeResize="0"/>
          <p:nvPr/>
        </p:nvPicPr>
        <p:blipFill>
          <a:blip r:embed="rId5">
            <a:alphaModFix/>
          </a:blip>
          <a:stretch>
            <a:fillRect/>
          </a:stretch>
        </p:blipFill>
        <p:spPr>
          <a:xfrm>
            <a:off x="-1682972" y="855288"/>
            <a:ext cx="1518065" cy="1843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6"/>
          <p:cNvSpPr txBox="1"/>
          <p:nvPr>
            <p:ph type="title"/>
          </p:nvPr>
        </p:nvSpPr>
        <p:spPr>
          <a:xfrm>
            <a:off x="727650" y="3841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 Consumers and End Users</a:t>
            </a:r>
            <a:endParaRPr/>
          </a:p>
        </p:txBody>
      </p:sp>
      <p:sp>
        <p:nvSpPr>
          <p:cNvPr id="253" name="Google Shape;253;p26"/>
          <p:cNvSpPr txBox="1"/>
          <p:nvPr>
            <p:ph idx="1" type="body"/>
          </p:nvPr>
        </p:nvSpPr>
        <p:spPr>
          <a:xfrm>
            <a:off x="727650" y="1221650"/>
            <a:ext cx="8439000" cy="3413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600">
                <a:solidFill>
                  <a:srgbClr val="000000"/>
                </a:solidFill>
                <a:highlight>
                  <a:srgbClr val="FFFFFF"/>
                </a:highlight>
              </a:rPr>
              <a:t>Customers</a:t>
            </a:r>
            <a:endParaRPr sz="1600">
              <a:solidFill>
                <a:srgbClr val="000000"/>
              </a:solidFill>
              <a:highlight>
                <a:srgbClr val="FFFFFF"/>
              </a:highlight>
            </a:endParaRPr>
          </a:p>
          <a:p>
            <a:pPr indent="-330200" lvl="0" marL="457200" marR="0" rtl="0" algn="l">
              <a:lnSpc>
                <a:spcPct val="100000"/>
              </a:lnSpc>
              <a:spcBef>
                <a:spcPts val="1000"/>
              </a:spcBef>
              <a:spcAft>
                <a:spcPts val="0"/>
              </a:spcAft>
              <a:buClr>
                <a:srgbClr val="000000"/>
              </a:buClr>
              <a:buSzPts val="1600"/>
              <a:buChar char="●"/>
            </a:pPr>
            <a:r>
              <a:rPr lang="en" sz="1600">
                <a:solidFill>
                  <a:srgbClr val="000000"/>
                </a:solidFill>
                <a:highlight>
                  <a:srgbClr val="FFFFFF"/>
                </a:highlight>
              </a:rPr>
              <a:t>Medical providers </a:t>
            </a:r>
            <a:endParaRPr sz="1600">
              <a:solidFill>
                <a:srgbClr val="000000"/>
              </a:solidFill>
              <a:highlight>
                <a:srgbClr val="FFFFFF"/>
              </a:highlight>
            </a:endParaRPr>
          </a:p>
          <a:p>
            <a:pPr indent="-330200" lvl="0" marL="4572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Concerned party of individual with generalized seizures</a:t>
            </a:r>
            <a:endParaRPr sz="1600">
              <a:solidFill>
                <a:srgbClr val="000000"/>
              </a:solidFill>
              <a:highlight>
                <a:srgbClr val="FFFFFF"/>
              </a:highlight>
            </a:endParaRPr>
          </a:p>
          <a:p>
            <a:pPr indent="0" lvl="0" marL="0" marR="0" rtl="0" algn="l">
              <a:lnSpc>
                <a:spcPct val="100000"/>
              </a:lnSpc>
              <a:spcBef>
                <a:spcPts val="1000"/>
              </a:spcBef>
              <a:spcAft>
                <a:spcPts val="0"/>
              </a:spcAft>
              <a:buNone/>
            </a:pPr>
            <a:r>
              <a:rPr lang="en" sz="1600">
                <a:solidFill>
                  <a:srgbClr val="000000"/>
                </a:solidFill>
                <a:highlight>
                  <a:srgbClr val="FFFFFF"/>
                </a:highlight>
              </a:rPr>
              <a:t> </a:t>
            </a:r>
            <a:r>
              <a:rPr lang="en" sz="1600">
                <a:solidFill>
                  <a:srgbClr val="000000"/>
                </a:solidFill>
                <a:highlight>
                  <a:schemeClr val="lt1"/>
                </a:highlight>
              </a:rPr>
              <a:t>End-Users</a:t>
            </a:r>
            <a:endParaRPr sz="1600">
              <a:solidFill>
                <a:srgbClr val="000000"/>
              </a:solidFill>
              <a:highlight>
                <a:schemeClr val="lt1"/>
              </a:highlight>
            </a:endParaRPr>
          </a:p>
          <a:p>
            <a:pPr indent="-330200" lvl="0" marL="457200" rtl="0" algn="l">
              <a:lnSpc>
                <a:spcPct val="100000"/>
              </a:lnSpc>
              <a:spcBef>
                <a:spcPts val="1000"/>
              </a:spcBef>
              <a:spcAft>
                <a:spcPts val="0"/>
              </a:spcAft>
              <a:buClr>
                <a:srgbClr val="000000"/>
              </a:buClr>
              <a:buSzPts val="1600"/>
              <a:buChar char="●"/>
            </a:pPr>
            <a:r>
              <a:rPr lang="en" sz="1600">
                <a:solidFill>
                  <a:srgbClr val="000000"/>
                </a:solidFill>
                <a:highlight>
                  <a:schemeClr val="lt1"/>
                </a:highlight>
              </a:rPr>
              <a:t>Individuals who have the most common types of generalized seizures:</a:t>
            </a:r>
            <a:endParaRPr sz="1600">
              <a:solidFill>
                <a:srgbClr val="000000"/>
              </a:solidFill>
              <a:highlight>
                <a:schemeClr val="lt1"/>
              </a:highlight>
            </a:endParaRPr>
          </a:p>
          <a:p>
            <a:pPr indent="-330200" lvl="0" marL="914400" rtl="0" algn="l">
              <a:lnSpc>
                <a:spcPct val="100000"/>
              </a:lnSpc>
              <a:spcBef>
                <a:spcPts val="0"/>
              </a:spcBef>
              <a:spcAft>
                <a:spcPts val="0"/>
              </a:spcAft>
              <a:buClr>
                <a:srgbClr val="000000"/>
              </a:buClr>
              <a:buSzPts val="1600"/>
              <a:buAutoNum type="arabicPeriod"/>
            </a:pPr>
            <a:r>
              <a:rPr lang="en" sz="1600">
                <a:solidFill>
                  <a:srgbClr val="000000"/>
                </a:solidFill>
                <a:highlight>
                  <a:schemeClr val="lt1"/>
                </a:highlight>
              </a:rPr>
              <a:t>Clonic</a:t>
            </a:r>
            <a:endParaRPr sz="1600">
              <a:solidFill>
                <a:srgbClr val="000000"/>
              </a:solidFill>
              <a:highlight>
                <a:schemeClr val="lt1"/>
              </a:highlight>
            </a:endParaRPr>
          </a:p>
          <a:p>
            <a:pPr indent="-330200" lvl="0" marL="914400" rtl="0" algn="l">
              <a:lnSpc>
                <a:spcPct val="100000"/>
              </a:lnSpc>
              <a:spcBef>
                <a:spcPts val="0"/>
              </a:spcBef>
              <a:spcAft>
                <a:spcPts val="0"/>
              </a:spcAft>
              <a:buClr>
                <a:srgbClr val="000000"/>
              </a:buClr>
              <a:buSzPts val="1600"/>
              <a:buAutoNum type="arabicPeriod"/>
            </a:pPr>
            <a:r>
              <a:rPr lang="en" sz="1600">
                <a:solidFill>
                  <a:srgbClr val="000000"/>
                </a:solidFill>
                <a:highlight>
                  <a:schemeClr val="lt1"/>
                </a:highlight>
              </a:rPr>
              <a:t>Tonic</a:t>
            </a:r>
            <a:endParaRPr sz="1600">
              <a:solidFill>
                <a:srgbClr val="000000"/>
              </a:solidFill>
              <a:highlight>
                <a:schemeClr val="lt1"/>
              </a:highlight>
            </a:endParaRPr>
          </a:p>
          <a:p>
            <a:pPr indent="-330200" lvl="0" marL="914400" rtl="0" algn="l">
              <a:lnSpc>
                <a:spcPct val="100000"/>
              </a:lnSpc>
              <a:spcBef>
                <a:spcPts val="0"/>
              </a:spcBef>
              <a:spcAft>
                <a:spcPts val="0"/>
              </a:spcAft>
              <a:buClr>
                <a:srgbClr val="000000"/>
              </a:buClr>
              <a:buSzPts val="1600"/>
              <a:buAutoNum type="arabicPeriod"/>
            </a:pPr>
            <a:r>
              <a:rPr lang="en" sz="1600">
                <a:solidFill>
                  <a:srgbClr val="000000"/>
                </a:solidFill>
                <a:highlight>
                  <a:schemeClr val="lt1"/>
                </a:highlight>
              </a:rPr>
              <a:t>Tonic-Clonic</a:t>
            </a:r>
            <a:endParaRPr sz="1600">
              <a:solidFill>
                <a:srgbClr val="000000"/>
              </a:solidFill>
              <a:highlight>
                <a:schemeClr val="lt1"/>
              </a:highlight>
            </a:endParaRPr>
          </a:p>
          <a:p>
            <a:pPr indent="-330200" lvl="0" marL="914400" rtl="0" algn="l">
              <a:lnSpc>
                <a:spcPct val="100000"/>
              </a:lnSpc>
              <a:spcBef>
                <a:spcPts val="0"/>
              </a:spcBef>
              <a:spcAft>
                <a:spcPts val="0"/>
              </a:spcAft>
              <a:buClr>
                <a:srgbClr val="000000"/>
              </a:buClr>
              <a:buSzPts val="1600"/>
              <a:buAutoNum type="arabicPeriod"/>
            </a:pPr>
            <a:r>
              <a:rPr lang="en" sz="1600">
                <a:solidFill>
                  <a:srgbClr val="000000"/>
                </a:solidFill>
                <a:highlight>
                  <a:schemeClr val="lt1"/>
                </a:highlight>
              </a:rPr>
              <a:t>Atonic</a:t>
            </a:r>
            <a:endParaRPr sz="1600">
              <a:solidFill>
                <a:srgbClr val="000000"/>
              </a:solidFill>
              <a:highlight>
                <a:schemeClr val="lt1"/>
              </a:highlight>
            </a:endParaRPr>
          </a:p>
          <a:p>
            <a:pPr indent="-330200" lvl="0" marL="914400" rtl="0" algn="l">
              <a:lnSpc>
                <a:spcPct val="100000"/>
              </a:lnSpc>
              <a:spcBef>
                <a:spcPts val="0"/>
              </a:spcBef>
              <a:spcAft>
                <a:spcPts val="0"/>
              </a:spcAft>
              <a:buClr>
                <a:srgbClr val="000000"/>
              </a:buClr>
              <a:buSzPts val="1600"/>
              <a:buAutoNum type="arabicPeriod"/>
            </a:pPr>
            <a:r>
              <a:rPr lang="en" sz="1600">
                <a:solidFill>
                  <a:srgbClr val="000000"/>
                </a:solidFill>
                <a:highlight>
                  <a:schemeClr val="lt1"/>
                </a:highlight>
              </a:rPr>
              <a:t>Myoclonic </a:t>
            </a:r>
            <a:endParaRPr sz="1600">
              <a:solidFill>
                <a:srgbClr val="000000"/>
              </a:solidFill>
              <a:highlight>
                <a:srgbClr val="FFFFFF"/>
              </a:highlight>
            </a:endParaRPr>
          </a:p>
        </p:txBody>
      </p:sp>
      <p:pic>
        <p:nvPicPr>
          <p:cNvPr id="254" name="Google Shape;254;p26"/>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255" name="Google Shape;255;p26"/>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26"/>
          <p:cNvPicPr preferRelativeResize="0"/>
          <p:nvPr/>
        </p:nvPicPr>
        <p:blipFill>
          <a:blip r:embed="rId4">
            <a:alphaModFix/>
          </a:blip>
          <a:stretch>
            <a:fillRect/>
          </a:stretch>
        </p:blipFill>
        <p:spPr>
          <a:xfrm>
            <a:off x="-1682972" y="855288"/>
            <a:ext cx="1518065" cy="184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7"/>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to Customer/User-base</a:t>
            </a:r>
            <a:endParaRPr/>
          </a:p>
        </p:txBody>
      </p:sp>
      <p:sp>
        <p:nvSpPr>
          <p:cNvPr id="262" name="Google Shape;262;p27"/>
          <p:cNvSpPr txBox="1"/>
          <p:nvPr>
            <p:ph idx="1" type="body"/>
          </p:nvPr>
        </p:nvSpPr>
        <p:spPr>
          <a:xfrm>
            <a:off x="590500" y="1070800"/>
            <a:ext cx="7688700" cy="2261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Lato"/>
              <a:buChar char="●"/>
            </a:pPr>
            <a:r>
              <a:rPr lang="en" sz="1600">
                <a:solidFill>
                  <a:srgbClr val="000000"/>
                </a:solidFill>
              </a:rPr>
              <a:t>Detection Performance and Hardware Flexibility</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Each user’s individual seizure profile provides more accurate and customized seizure detection.</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The user may configure emergency response notifications as desired.</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SeizSmart is compatible with both Android and iOS smartwatch technology without the need for specialized hardware.</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SeizSmart will be available without a subscription and a prescription will not be required.</a:t>
            </a:r>
            <a:endParaRPr sz="1600">
              <a:solidFill>
                <a:srgbClr val="000000"/>
              </a:solidFill>
            </a:endParaRPr>
          </a:p>
          <a:p>
            <a:pPr indent="-330200" lvl="0" marL="457200" rtl="0" algn="l">
              <a:spcBef>
                <a:spcPts val="0"/>
              </a:spcBef>
              <a:spcAft>
                <a:spcPts val="0"/>
              </a:spcAft>
              <a:buClr>
                <a:srgbClr val="000000"/>
              </a:buClr>
              <a:buSzPts val="1600"/>
              <a:buFont typeface="Lato"/>
              <a:buChar char="●"/>
            </a:pPr>
            <a:r>
              <a:rPr lang="en" sz="1600">
                <a:solidFill>
                  <a:srgbClr val="000000"/>
                </a:solidFill>
              </a:rPr>
              <a:t>Peace of Mind</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A smartphone does not need to be in close proximity to the smartwatch for detection and notification of emergency contacts.</a:t>
            </a:r>
            <a:endParaRPr sz="1600">
              <a:solidFill>
                <a:srgbClr val="000000"/>
              </a:solidFill>
            </a:endParaRPr>
          </a:p>
          <a:p>
            <a:pPr indent="-330200" lvl="1" marL="914400" rtl="0" algn="l">
              <a:spcBef>
                <a:spcPts val="0"/>
              </a:spcBef>
              <a:spcAft>
                <a:spcPts val="0"/>
              </a:spcAft>
              <a:buClr>
                <a:srgbClr val="000000"/>
              </a:buClr>
              <a:buSzPts val="1600"/>
              <a:buFont typeface="Lato"/>
              <a:buChar char="○"/>
            </a:pPr>
            <a:r>
              <a:rPr lang="en" sz="1600">
                <a:solidFill>
                  <a:srgbClr val="000000"/>
                </a:solidFill>
              </a:rPr>
              <a:t>SeizSmart is capable of notifying emergency personnel in extreme situations.</a:t>
            </a:r>
            <a:endParaRPr sz="1600">
              <a:solidFill>
                <a:srgbClr val="000000"/>
              </a:solidFil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263" name="Google Shape;263;p27"/>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264" name="Google Shape;264;p27"/>
          <p:cNvPicPr preferRelativeResize="0"/>
          <p:nvPr/>
        </p:nvPicPr>
        <p:blipFill>
          <a:blip r:embed="rId4">
            <a:alphaModFix/>
          </a:blip>
          <a:stretch>
            <a:fillRect/>
          </a:stretch>
        </p:blipFill>
        <p:spPr>
          <a:xfrm>
            <a:off x="-1682972" y="855288"/>
            <a:ext cx="1518065" cy="184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28"/>
          <p:cNvSpPr txBox="1"/>
          <p:nvPr>
            <p:ph type="title"/>
          </p:nvPr>
        </p:nvSpPr>
        <p:spPr>
          <a:xfrm>
            <a:off x="729450" y="373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 Roles</a:t>
            </a:r>
            <a:endParaRPr/>
          </a:p>
        </p:txBody>
      </p:sp>
      <p:pic>
        <p:nvPicPr>
          <p:cNvPr id="270" name="Google Shape;270;p28"/>
          <p:cNvPicPr preferRelativeResize="0"/>
          <p:nvPr/>
        </p:nvPicPr>
        <p:blipFill rotWithShape="1">
          <a:blip r:embed="rId3">
            <a:alphaModFix/>
          </a:blip>
          <a:srcRect b="0" l="0" r="0" t="0"/>
          <a:stretch/>
        </p:blipFill>
        <p:spPr>
          <a:xfrm>
            <a:off x="517252" y="985588"/>
            <a:ext cx="1859805" cy="1859828"/>
          </a:xfrm>
          <a:prstGeom prst="rect">
            <a:avLst/>
          </a:prstGeom>
          <a:noFill/>
          <a:ln>
            <a:noFill/>
          </a:ln>
        </p:spPr>
      </p:pic>
      <p:sp>
        <p:nvSpPr>
          <p:cNvPr id="271" name="Google Shape;271;p28"/>
          <p:cNvSpPr txBox="1"/>
          <p:nvPr/>
        </p:nvSpPr>
        <p:spPr>
          <a:xfrm>
            <a:off x="517250" y="3128725"/>
            <a:ext cx="1830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Emergency Contact</a:t>
            </a:r>
            <a:r>
              <a:rPr b="1" lang="en">
                <a:latin typeface="Lato"/>
                <a:ea typeface="Lato"/>
                <a:cs typeface="Lato"/>
                <a:sym typeface="Lato"/>
              </a:rPr>
              <a:t> </a:t>
            </a:r>
            <a:endParaRPr b="1">
              <a:latin typeface="Lato"/>
              <a:ea typeface="Lato"/>
              <a:cs typeface="Lato"/>
              <a:sym typeface="Lato"/>
            </a:endParaRPr>
          </a:p>
        </p:txBody>
      </p:sp>
      <p:pic>
        <p:nvPicPr>
          <p:cNvPr id="272" name="Google Shape;272;p28"/>
          <p:cNvPicPr preferRelativeResize="0"/>
          <p:nvPr/>
        </p:nvPicPr>
        <p:blipFill>
          <a:blip r:embed="rId4">
            <a:alphaModFix/>
          </a:blip>
          <a:stretch>
            <a:fillRect/>
          </a:stretch>
        </p:blipFill>
        <p:spPr>
          <a:xfrm>
            <a:off x="5898350" y="1196825"/>
            <a:ext cx="2953251" cy="1797325"/>
          </a:xfrm>
          <a:prstGeom prst="rect">
            <a:avLst/>
          </a:prstGeom>
          <a:noFill/>
          <a:ln>
            <a:noFill/>
          </a:ln>
        </p:spPr>
      </p:pic>
      <p:sp>
        <p:nvSpPr>
          <p:cNvPr id="273" name="Google Shape;273;p28"/>
          <p:cNvSpPr txBox="1"/>
          <p:nvPr/>
        </p:nvSpPr>
        <p:spPr>
          <a:xfrm>
            <a:off x="6588175" y="3180375"/>
            <a:ext cx="1830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First Responders</a:t>
            </a:r>
            <a:endParaRPr b="1">
              <a:latin typeface="Lato"/>
              <a:ea typeface="Lato"/>
              <a:cs typeface="Lato"/>
              <a:sym typeface="Lato"/>
            </a:endParaRPr>
          </a:p>
        </p:txBody>
      </p:sp>
      <p:pic>
        <p:nvPicPr>
          <p:cNvPr id="274" name="Google Shape;274;p28"/>
          <p:cNvPicPr preferRelativeResize="0"/>
          <p:nvPr/>
        </p:nvPicPr>
        <p:blipFill>
          <a:blip r:embed="rId5">
            <a:alphaModFix/>
          </a:blip>
          <a:stretch>
            <a:fillRect/>
          </a:stretch>
        </p:blipFill>
        <p:spPr>
          <a:xfrm>
            <a:off x="3573863" y="1196837"/>
            <a:ext cx="1799888" cy="1799888"/>
          </a:xfrm>
          <a:prstGeom prst="rect">
            <a:avLst/>
          </a:prstGeom>
          <a:noFill/>
          <a:ln>
            <a:noFill/>
          </a:ln>
        </p:spPr>
      </p:pic>
      <p:sp>
        <p:nvSpPr>
          <p:cNvPr id="275" name="Google Shape;275;p28"/>
          <p:cNvSpPr txBox="1"/>
          <p:nvPr/>
        </p:nvSpPr>
        <p:spPr>
          <a:xfrm>
            <a:off x="3552700" y="3180375"/>
            <a:ext cx="1830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Patient</a:t>
            </a:r>
            <a:endParaRPr b="1">
              <a:latin typeface="Lato"/>
              <a:ea typeface="Lato"/>
              <a:cs typeface="Lato"/>
              <a:sym typeface="Lato"/>
            </a:endParaRPr>
          </a:p>
        </p:txBody>
      </p:sp>
      <p:sp>
        <p:nvSpPr>
          <p:cNvPr id="276" name="Google Shape;276;p28"/>
          <p:cNvSpPr txBox="1"/>
          <p:nvPr/>
        </p:nvSpPr>
        <p:spPr>
          <a:xfrm>
            <a:off x="3050188" y="3663925"/>
            <a:ext cx="2835000" cy="8055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Lato"/>
              <a:buChar char="●"/>
            </a:pPr>
            <a:r>
              <a:rPr lang="en">
                <a:latin typeface="Lato"/>
                <a:ea typeface="Lato"/>
                <a:cs typeface="Lato"/>
                <a:sym typeface="Lato"/>
              </a:rPr>
              <a:t>Individual with generalized seizures</a:t>
            </a:r>
            <a:endParaRPr>
              <a:latin typeface="Lato"/>
              <a:ea typeface="Lato"/>
              <a:cs typeface="Lato"/>
              <a:sym typeface="Lato"/>
            </a:endParaRPr>
          </a:p>
        </p:txBody>
      </p:sp>
      <p:sp>
        <p:nvSpPr>
          <p:cNvPr id="277" name="Google Shape;277;p28"/>
          <p:cNvSpPr txBox="1"/>
          <p:nvPr/>
        </p:nvSpPr>
        <p:spPr>
          <a:xfrm>
            <a:off x="132975" y="3663925"/>
            <a:ext cx="2658900" cy="8055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Lato"/>
              <a:buChar char="●"/>
            </a:pPr>
            <a:r>
              <a:rPr lang="en">
                <a:latin typeface="Lato"/>
                <a:ea typeface="Lato"/>
                <a:cs typeface="Lato"/>
                <a:sym typeface="Lato"/>
              </a:rPr>
              <a:t>Concerned</a:t>
            </a:r>
            <a:r>
              <a:rPr lang="en">
                <a:latin typeface="Lato"/>
                <a:ea typeface="Lato"/>
                <a:cs typeface="Lato"/>
                <a:sym typeface="Lato"/>
              </a:rPr>
              <a:t> party</a:t>
            </a:r>
            <a:endParaRPr>
              <a:latin typeface="Lato"/>
              <a:ea typeface="Lato"/>
              <a:cs typeface="Lato"/>
              <a:sym typeface="Lato"/>
            </a:endParaRPr>
          </a:p>
          <a:p>
            <a:pPr indent="-317500" lvl="0" marL="457200" rtl="0" algn="l">
              <a:lnSpc>
                <a:spcPct val="100000"/>
              </a:lnSpc>
              <a:spcBef>
                <a:spcPts val="0"/>
              </a:spcBef>
              <a:spcAft>
                <a:spcPts val="0"/>
              </a:spcAft>
              <a:buSzPts val="1400"/>
              <a:buFont typeface="Lato"/>
              <a:buChar char="●"/>
            </a:pPr>
            <a:r>
              <a:rPr lang="en">
                <a:latin typeface="Lato"/>
                <a:ea typeface="Lato"/>
                <a:cs typeface="Lato"/>
                <a:sym typeface="Lato"/>
              </a:rPr>
              <a:t>Friend/Family of Patient</a:t>
            </a:r>
            <a:endParaRPr>
              <a:latin typeface="Lato"/>
              <a:ea typeface="Lato"/>
              <a:cs typeface="Lato"/>
              <a:sym typeface="Lato"/>
            </a:endParaRPr>
          </a:p>
        </p:txBody>
      </p:sp>
      <p:sp>
        <p:nvSpPr>
          <p:cNvPr id="278" name="Google Shape;278;p28"/>
          <p:cNvSpPr txBox="1"/>
          <p:nvPr/>
        </p:nvSpPr>
        <p:spPr>
          <a:xfrm>
            <a:off x="6143513" y="3663925"/>
            <a:ext cx="2835000" cy="8055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Lato"/>
              <a:buChar char="●"/>
            </a:pPr>
            <a:r>
              <a:rPr lang="en">
                <a:latin typeface="Lato"/>
                <a:ea typeface="Lato"/>
                <a:cs typeface="Lato"/>
                <a:sym typeface="Lato"/>
              </a:rPr>
              <a:t>Last resort emergency contact</a:t>
            </a:r>
            <a:endParaRPr>
              <a:latin typeface="Lato"/>
              <a:ea typeface="Lato"/>
              <a:cs typeface="Lato"/>
              <a:sym typeface="Lato"/>
            </a:endParaRPr>
          </a:p>
        </p:txBody>
      </p:sp>
      <p:pic>
        <p:nvPicPr>
          <p:cNvPr id="279" name="Google Shape;279;p28"/>
          <p:cNvPicPr preferRelativeResize="0"/>
          <p:nvPr/>
        </p:nvPicPr>
        <p:blipFill>
          <a:blip r:embed="rId6">
            <a:alphaModFix/>
          </a:blip>
          <a:stretch>
            <a:fillRect/>
          </a:stretch>
        </p:blipFill>
        <p:spPr>
          <a:xfrm>
            <a:off x="8572450" y="31725"/>
            <a:ext cx="471577" cy="378293"/>
          </a:xfrm>
          <a:prstGeom prst="rect">
            <a:avLst/>
          </a:prstGeom>
          <a:noFill/>
          <a:ln>
            <a:noFill/>
          </a:ln>
        </p:spPr>
      </p:pic>
      <p:pic>
        <p:nvPicPr>
          <p:cNvPr id="280" name="Google Shape;280;p28"/>
          <p:cNvPicPr preferRelativeResize="0"/>
          <p:nvPr/>
        </p:nvPicPr>
        <p:blipFill>
          <a:blip r:embed="rId7">
            <a:alphaModFix/>
          </a:blip>
          <a:stretch>
            <a:fillRect/>
          </a:stretch>
        </p:blipFill>
        <p:spPr>
          <a:xfrm>
            <a:off x="-1682972" y="855288"/>
            <a:ext cx="1518065" cy="1843025"/>
          </a:xfrm>
          <a:prstGeom prst="rect">
            <a:avLst/>
          </a:prstGeom>
          <a:noFill/>
          <a:ln>
            <a:noFill/>
          </a:ln>
        </p:spPr>
      </p:pic>
      <p:sp>
        <p:nvSpPr>
          <p:cNvPr id="281" name="Google Shape;281;p28"/>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9"/>
          <p:cNvSpPr/>
          <p:nvPr/>
        </p:nvSpPr>
        <p:spPr>
          <a:xfrm>
            <a:off x="4009825" y="0"/>
            <a:ext cx="3329100" cy="6678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9"/>
          <p:cNvSpPr txBox="1"/>
          <p:nvPr/>
        </p:nvSpPr>
        <p:spPr>
          <a:xfrm>
            <a:off x="4086925" y="79800"/>
            <a:ext cx="31854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Lato"/>
                <a:ea typeface="Lato"/>
                <a:cs typeface="Lato"/>
                <a:sym typeface="Lato"/>
              </a:rPr>
              <a:t>Direct</a:t>
            </a:r>
            <a:endParaRPr b="1" sz="1600">
              <a:latin typeface="Lato"/>
              <a:ea typeface="Lato"/>
              <a:cs typeface="Lato"/>
              <a:sym typeface="Lato"/>
            </a:endParaRPr>
          </a:p>
        </p:txBody>
      </p:sp>
      <p:sp>
        <p:nvSpPr>
          <p:cNvPr id="288" name="Google Shape;288;p29"/>
          <p:cNvSpPr/>
          <p:nvPr/>
        </p:nvSpPr>
        <p:spPr>
          <a:xfrm>
            <a:off x="3079200" y="0"/>
            <a:ext cx="930600" cy="667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29"/>
          <p:cNvPicPr preferRelativeResize="0"/>
          <p:nvPr/>
        </p:nvPicPr>
        <p:blipFill>
          <a:blip r:embed="rId3">
            <a:alphaModFix/>
          </a:blip>
          <a:stretch>
            <a:fillRect/>
          </a:stretch>
        </p:blipFill>
        <p:spPr>
          <a:xfrm>
            <a:off x="238325" y="764475"/>
            <a:ext cx="2091690" cy="1028700"/>
          </a:xfrm>
          <a:prstGeom prst="rect">
            <a:avLst/>
          </a:prstGeom>
          <a:noFill/>
          <a:ln>
            <a:noFill/>
          </a:ln>
        </p:spPr>
      </p:pic>
      <p:sp>
        <p:nvSpPr>
          <p:cNvPr id="290" name="Google Shape;290;p29"/>
          <p:cNvSpPr/>
          <p:nvPr/>
        </p:nvSpPr>
        <p:spPr>
          <a:xfrm>
            <a:off x="7338800" y="0"/>
            <a:ext cx="1805400" cy="6678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9"/>
          <p:cNvSpPr txBox="1"/>
          <p:nvPr/>
        </p:nvSpPr>
        <p:spPr>
          <a:xfrm>
            <a:off x="7386050" y="79800"/>
            <a:ext cx="1633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Lato"/>
                <a:ea typeface="Lato"/>
                <a:cs typeface="Lato"/>
                <a:sym typeface="Lato"/>
              </a:rPr>
              <a:t>Indirect</a:t>
            </a:r>
            <a:endParaRPr b="1" sz="1600">
              <a:latin typeface="Lato"/>
              <a:ea typeface="Lato"/>
              <a:cs typeface="Lato"/>
              <a:sym typeface="Lato"/>
            </a:endParaRPr>
          </a:p>
        </p:txBody>
      </p:sp>
      <p:graphicFrame>
        <p:nvGraphicFramePr>
          <p:cNvPr id="292" name="Google Shape;292;p29"/>
          <p:cNvGraphicFramePr/>
          <p:nvPr/>
        </p:nvGraphicFramePr>
        <p:xfrm>
          <a:off x="152400" y="152400"/>
          <a:ext cx="3000000" cy="3000000"/>
        </p:xfrm>
        <a:graphic>
          <a:graphicData uri="http://schemas.openxmlformats.org/drawingml/2006/table">
            <a:tbl>
              <a:tblPr>
                <a:noFill/>
                <a:tableStyleId>{2C9DE528-C8D1-4A0D-813F-4FDCB44930F8}</a:tableStyleId>
              </a:tblPr>
              <a:tblGrid>
                <a:gridCol w="2926800"/>
                <a:gridCol w="957800"/>
                <a:gridCol w="1294225"/>
                <a:gridCol w="885950"/>
                <a:gridCol w="1121625"/>
                <a:gridCol w="635925"/>
                <a:gridCol w="1169250"/>
              </a:tblGrid>
              <a:tr h="515475">
                <a:tc>
                  <a:txBody>
                    <a:bodyPr>
                      <a:noAutofit/>
                    </a:bodyPr>
                    <a:lstStyle/>
                    <a:p>
                      <a:pPr indent="0" lvl="0" marL="0" rtl="0" algn="ctr">
                        <a:lnSpc>
                          <a:spcPct val="115000"/>
                        </a:lnSpc>
                        <a:spcBef>
                          <a:spcPts val="0"/>
                        </a:spcBef>
                        <a:spcAft>
                          <a:spcPts val="0"/>
                        </a:spcAft>
                        <a:buNone/>
                      </a:pPr>
                      <a:r>
                        <a:t/>
                      </a:r>
                      <a:endParaRPr b="1" sz="1000"/>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4"/>
                        </a:rPr>
                        <a:t>SeizSmart</a:t>
                      </a:r>
                      <a:endParaRPr b="1" sz="1000" u="sng">
                        <a:solidFill>
                          <a:srgbClr val="1C3678"/>
                        </a:solidFill>
                        <a:hlinkClick r:id="rId5"/>
                      </a:endParaRPr>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6"/>
                        </a:rPr>
                        <a:t>SmartMonitor</a:t>
                      </a:r>
                      <a:endParaRPr b="1" sz="1000" u="sng">
                        <a:solidFill>
                          <a:srgbClr val="1C3678"/>
                        </a:solidFill>
                        <a:hlinkClick r:id="rId7"/>
                      </a:endParaRPr>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8"/>
                        </a:rPr>
                        <a:t>empatica embrace 2</a:t>
                      </a:r>
                      <a:endParaRPr b="1" sz="1000" u="sng">
                        <a:solidFill>
                          <a:srgbClr val="1C3678"/>
                        </a:solidFill>
                        <a:hlinkClick r:id="rId9"/>
                      </a:endParaRPr>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10"/>
                        </a:rPr>
                        <a:t>SeizAlarm</a:t>
                      </a:r>
                      <a:endParaRPr b="1" sz="1000" u="sng">
                        <a:solidFill>
                          <a:srgbClr val="1C3678"/>
                        </a:solidFill>
                        <a:hlinkClick r:id="rId11"/>
                      </a:endParaRPr>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12"/>
                        </a:rPr>
                        <a:t>Epilepsy Journal</a:t>
                      </a:r>
                      <a:endParaRPr b="1" sz="1000" u="sng">
                        <a:solidFill>
                          <a:srgbClr val="1C3678"/>
                        </a:solidFill>
                        <a:hlinkClick r:id="rId13"/>
                      </a:endParaRPr>
                    </a:p>
                  </a:txBody>
                  <a:tcPr marT="19050" marB="19050" marR="28575" marL="28575" anchor="b"/>
                </a:tc>
                <a:tc>
                  <a:txBody>
                    <a:bodyPr>
                      <a:noAutofit/>
                    </a:bodyPr>
                    <a:lstStyle/>
                    <a:p>
                      <a:pPr indent="0" lvl="0" marL="0" rtl="0" algn="ctr">
                        <a:lnSpc>
                          <a:spcPct val="115000"/>
                        </a:lnSpc>
                        <a:spcBef>
                          <a:spcPts val="0"/>
                        </a:spcBef>
                        <a:spcAft>
                          <a:spcPts val="0"/>
                        </a:spcAft>
                        <a:buNone/>
                      </a:pPr>
                      <a:r>
                        <a:rPr b="1" lang="en" sz="1000" u="sng">
                          <a:solidFill>
                            <a:srgbClr val="1C3678"/>
                          </a:solidFill>
                          <a:hlinkClick r:id="rId14"/>
                        </a:rPr>
                        <a:t>Epilepsy Health Storylines</a:t>
                      </a:r>
                      <a:endParaRPr b="1" sz="1000" u="sng">
                        <a:solidFill>
                          <a:srgbClr val="1C3678"/>
                        </a:solidFill>
                        <a:hlinkClick r:id="rId15"/>
                      </a:endParaRPr>
                    </a:p>
                  </a:txBody>
                  <a:tcPr marT="19050" marB="19050" marR="28575" marL="28575" anchor="b"/>
                </a:tc>
              </a:tr>
              <a:tr h="508575">
                <a:tc>
                  <a:txBody>
                    <a:bodyPr>
                      <a:noAutofit/>
                    </a:bodyPr>
                    <a:lstStyle/>
                    <a:p>
                      <a:pPr indent="0" lvl="0" marL="0" rtl="0" algn="l">
                        <a:lnSpc>
                          <a:spcPct val="100000"/>
                        </a:lnSpc>
                        <a:spcBef>
                          <a:spcPts val="0"/>
                        </a:spcBef>
                        <a:spcAft>
                          <a:spcPts val="0"/>
                        </a:spcAft>
                        <a:buNone/>
                      </a:pPr>
                      <a:r>
                        <a:rPr b="1" lang="en" sz="1000"/>
                        <a:t>Detect, record and track generalized seizures </a:t>
                      </a:r>
                      <a:endParaRPr b="1" sz="1000"/>
                    </a:p>
                    <a:p>
                      <a:pPr indent="0" lvl="0" marL="0" rtl="0" algn="l">
                        <a:lnSpc>
                          <a:spcPct val="100000"/>
                        </a:lnSpc>
                        <a:spcBef>
                          <a:spcPts val="0"/>
                        </a:spcBef>
                        <a:spcAft>
                          <a:spcPts val="0"/>
                        </a:spcAft>
                        <a:buNone/>
                      </a:pPr>
                      <a:r>
                        <a:rPr b="1" lang="en" sz="1000"/>
                        <a:t>in real time</a:t>
                      </a:r>
                      <a:endParaRPr b="1"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b="1" lang="en" sz="1000"/>
                        <a:t>Monitor repetitive shaking motion</a:t>
                      </a:r>
                      <a:endParaRPr b="1"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b="1" lang="en" sz="1000"/>
                        <a:t>Continuously monitor the user's heart rate</a:t>
                      </a:r>
                      <a:endParaRPr b="1"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l">
                        <a:lnSpc>
                          <a:spcPct val="115000"/>
                        </a:lnSpc>
                        <a:spcBef>
                          <a:spcPts val="0"/>
                        </a:spcBef>
                        <a:spcAft>
                          <a:spcPts val="0"/>
                        </a:spcAft>
                        <a:buNone/>
                      </a:pPr>
                      <a:r>
                        <a:rPr lang="en" sz="1000"/>
                        <a:t>Only checks for elevated heart rate</a:t>
                      </a:r>
                      <a:endParaRPr b="1" sz="1000">
                        <a:solidFill>
                          <a:srgbClr val="008000"/>
                        </a:solidFill>
                      </a:endParaRPr>
                    </a:p>
                  </a:txBody>
                  <a:tcPr marT="19050" marB="19050" marR="28575" marL="28575" anchor="b">
                    <a:solidFill>
                      <a:srgbClr val="FCE5CD"/>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lang="en" sz="1000"/>
                        <a:t>Alert emergency contact</a:t>
                      </a:r>
                      <a:endParaRPr sz="1000"/>
                    </a:p>
                    <a:p>
                      <a:pPr indent="0" lvl="0" marL="0" rtl="0" algn="l">
                        <a:lnSpc>
                          <a:spcPct val="100000"/>
                        </a:lnSpc>
                        <a:spcBef>
                          <a:spcPts val="0"/>
                        </a:spcBef>
                        <a:spcAft>
                          <a:spcPts val="0"/>
                        </a:spcAft>
                        <a:buNone/>
                      </a:pPr>
                      <a:r>
                        <a:rPr lang="en" sz="1000"/>
                        <a:t>when the user does not respond</a:t>
                      </a:r>
                      <a:endParaRPr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lang="en" sz="1000"/>
                        <a:t>Report data about the environment</a:t>
                      </a:r>
                      <a:endParaRPr sz="1000"/>
                    </a:p>
                    <a:p>
                      <a:pPr indent="0" lvl="0" marL="0" rtl="0" algn="l">
                        <a:lnSpc>
                          <a:spcPct val="100000"/>
                        </a:lnSpc>
                        <a:spcBef>
                          <a:spcPts val="0"/>
                        </a:spcBef>
                        <a:spcAft>
                          <a:spcPts val="0"/>
                        </a:spcAft>
                        <a:buNone/>
                      </a:pPr>
                      <a:r>
                        <a:rPr lang="en" sz="1000"/>
                        <a:t>at the onset of a seizure being detected</a:t>
                      </a:r>
                      <a:endParaRPr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b="1" lang="en" sz="1000"/>
                        <a:t>Function fully without dependence on a smartphone or external device</a:t>
                      </a:r>
                      <a:endParaRPr b="1"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b="1" lang="en" sz="1000"/>
                        <a:t>Use machine learning</a:t>
                      </a:r>
                      <a:endParaRPr b="1" sz="1000"/>
                    </a:p>
                    <a:p>
                      <a:pPr indent="0" lvl="0" marL="0" rtl="0" algn="l">
                        <a:lnSpc>
                          <a:spcPct val="100000"/>
                        </a:lnSpc>
                        <a:spcBef>
                          <a:spcPts val="0"/>
                        </a:spcBef>
                        <a:spcAft>
                          <a:spcPts val="0"/>
                        </a:spcAft>
                        <a:buNone/>
                      </a:pPr>
                      <a:r>
                        <a:rPr b="1" lang="en" sz="1000"/>
                        <a:t>to detect generalized seizures</a:t>
                      </a:r>
                      <a:endParaRPr b="1" sz="1000"/>
                    </a:p>
                  </a:txBody>
                  <a:tcPr marT="19050" marB="19050" marR="28575" marL="28575" anchor="ctr"/>
                </a:tc>
                <a:tc>
                  <a:txBody>
                    <a:bodyPr>
                      <a:noAutofit/>
                    </a:bodyPr>
                    <a:lstStyle/>
                    <a:p>
                      <a:pPr indent="0" lvl="0" marL="0" rtl="0" algn="ctr">
                        <a:lnSpc>
                          <a:spcPct val="115000"/>
                        </a:lnSpc>
                        <a:spcBef>
                          <a:spcPts val="0"/>
                        </a:spcBef>
                        <a:spcAft>
                          <a:spcPts val="0"/>
                        </a:spcAft>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B45F06"/>
                          </a:solidFill>
                        </a:rPr>
                        <a:t>✔*</a:t>
                      </a:r>
                      <a:endParaRPr b="1" sz="1500">
                        <a:solidFill>
                          <a:srgbClr val="B45F06"/>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r h="508575">
                <a:tc>
                  <a:txBody>
                    <a:bodyPr>
                      <a:noAutofit/>
                    </a:bodyPr>
                    <a:lstStyle/>
                    <a:p>
                      <a:pPr indent="0" lvl="0" marL="0" rtl="0" algn="l">
                        <a:lnSpc>
                          <a:spcPct val="100000"/>
                        </a:lnSpc>
                        <a:spcBef>
                          <a:spcPts val="0"/>
                        </a:spcBef>
                        <a:spcAft>
                          <a:spcPts val="0"/>
                        </a:spcAft>
                        <a:buNone/>
                      </a:pPr>
                      <a:r>
                        <a:rPr lang="en" sz="1000"/>
                        <a:t>Require a subscription or prescription</a:t>
                      </a:r>
                      <a:endParaRPr sz="1000"/>
                    </a:p>
                  </a:txBody>
                  <a:tcPr marT="19050" marB="19050" marR="28575" marL="28575" anchor="ct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FF0000"/>
                          </a:solidFill>
                        </a:rPr>
                        <a:t>❌</a:t>
                      </a:r>
                      <a:endParaRPr b="1" sz="1500">
                        <a:solidFill>
                          <a:srgbClr val="008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008000"/>
                          </a:solidFill>
                        </a:rPr>
                        <a:t>✔</a:t>
                      </a:r>
                      <a:endParaRPr b="1" sz="1500">
                        <a:solidFill>
                          <a:srgbClr val="FF0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008000"/>
                          </a:solidFill>
                        </a:rPr>
                        <a:t>✔</a:t>
                      </a:r>
                      <a:endParaRPr b="1" sz="1500">
                        <a:solidFill>
                          <a:srgbClr val="008000"/>
                        </a:solidFill>
                      </a:endParaRPr>
                    </a:p>
                  </a:txBody>
                  <a:tcPr marT="19050" marB="19050" marR="28575" marL="28575" anchor="b">
                    <a:solidFill>
                      <a:srgbClr val="D9EAD3"/>
                    </a:solidFill>
                  </a:tcP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c>
                  <a:txBody>
                    <a:bodyPr>
                      <a:noAutofit/>
                    </a:bodyPr>
                    <a:lstStyle/>
                    <a:p>
                      <a:pPr indent="0" lvl="0" marL="0" rtl="0" algn="ctr">
                        <a:lnSpc>
                          <a:spcPct val="115000"/>
                        </a:lnSpc>
                        <a:spcBef>
                          <a:spcPts val="0"/>
                        </a:spcBef>
                        <a:spcAft>
                          <a:spcPts val="0"/>
                        </a:spcAft>
                        <a:buClr>
                          <a:srgbClr val="000000"/>
                        </a:buClr>
                        <a:buSzPts val="1100"/>
                        <a:buFont typeface="Arial"/>
                        <a:buNone/>
                      </a:pPr>
                      <a:r>
                        <a:rPr b="1" lang="en" sz="1500">
                          <a:solidFill>
                            <a:srgbClr val="FF0000"/>
                          </a:solidFill>
                        </a:rPr>
                        <a:t>❌</a:t>
                      </a:r>
                      <a:endParaRPr b="1" sz="1500">
                        <a:solidFill>
                          <a:srgbClr val="FF0000"/>
                        </a:solidFill>
                      </a:endParaRPr>
                    </a:p>
                  </a:txBody>
                  <a:tcPr marT="19050" marB="19050" marR="28575" marL="28575" anchor="b">
                    <a:solidFill>
                      <a:srgbClr val="F4CCCC"/>
                    </a:solidFill>
                  </a:tcPr>
                </a:tc>
              </a:tr>
            </a:tbl>
          </a:graphicData>
        </a:graphic>
      </p:graphicFrame>
      <p:sp>
        <p:nvSpPr>
          <p:cNvPr id="293" name="Google Shape;293;p29"/>
          <p:cNvSpPr txBox="1"/>
          <p:nvPr/>
        </p:nvSpPr>
        <p:spPr>
          <a:xfrm>
            <a:off x="0" y="0"/>
            <a:ext cx="3079200" cy="6417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2400">
                <a:latin typeface="Raleway"/>
                <a:ea typeface="Raleway"/>
                <a:cs typeface="Raleway"/>
                <a:sym typeface="Raleway"/>
              </a:rPr>
              <a:t>Competition Matrix</a:t>
            </a:r>
            <a:endParaRPr b="1" sz="2400">
              <a:latin typeface="Raleway"/>
              <a:ea typeface="Raleway"/>
              <a:cs typeface="Raleway"/>
              <a:sym typeface="Raleway"/>
            </a:endParaRPr>
          </a:p>
        </p:txBody>
      </p:sp>
      <p:pic>
        <p:nvPicPr>
          <p:cNvPr id="294" name="Google Shape;294;p29"/>
          <p:cNvPicPr preferRelativeResize="0"/>
          <p:nvPr/>
        </p:nvPicPr>
        <p:blipFill>
          <a:blip r:embed="rId16">
            <a:alphaModFix/>
          </a:blip>
          <a:stretch>
            <a:fillRect/>
          </a:stretch>
        </p:blipFill>
        <p:spPr>
          <a:xfrm>
            <a:off x="-1661741" y="613284"/>
            <a:ext cx="1515516" cy="1958478"/>
          </a:xfrm>
          <a:prstGeom prst="rect">
            <a:avLst/>
          </a:prstGeom>
          <a:noFill/>
          <a:ln>
            <a:noFill/>
          </a:ln>
        </p:spPr>
      </p:pic>
      <p:sp>
        <p:nvSpPr>
          <p:cNvPr id="295" name="Google Shape;295;p29"/>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0"/>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Deliverables</a:t>
            </a:r>
            <a:endParaRPr/>
          </a:p>
        </p:txBody>
      </p:sp>
      <p:sp>
        <p:nvSpPr>
          <p:cNvPr id="301" name="Google Shape;301;p30"/>
          <p:cNvSpPr txBox="1"/>
          <p:nvPr>
            <p:ph idx="1" type="body"/>
          </p:nvPr>
        </p:nvSpPr>
        <p:spPr>
          <a:xfrm>
            <a:off x="371400" y="1592550"/>
            <a:ext cx="4200600" cy="3196200"/>
          </a:xfrm>
          <a:prstGeom prst="rect">
            <a:avLst/>
          </a:prstGeom>
        </p:spPr>
        <p:txBody>
          <a:bodyPr anchorCtr="0" anchor="t" bIns="91425" lIns="91425" spcFirstLastPara="1" rIns="91425" wrap="square" tIns="91425">
            <a:noAutofit/>
          </a:bodyPr>
          <a:lstStyle/>
          <a:p>
            <a:pPr indent="-330200" lvl="0" marL="457200" marR="0" rtl="0" algn="l">
              <a:lnSpc>
                <a:spcPct val="150000"/>
              </a:lnSpc>
              <a:spcBef>
                <a:spcPts val="0"/>
              </a:spcBef>
              <a:spcAft>
                <a:spcPts val="0"/>
              </a:spcAft>
              <a:buClr>
                <a:srgbClr val="000000"/>
              </a:buClr>
              <a:buSzPts val="1600"/>
              <a:buChar char="●"/>
            </a:pPr>
            <a:r>
              <a:rPr b="1" lang="en" sz="1600">
                <a:solidFill>
                  <a:srgbClr val="000000"/>
                </a:solidFill>
                <a:highlight>
                  <a:srgbClr val="FFFFFF"/>
                </a:highlight>
              </a:rPr>
              <a:t>Deliverables</a:t>
            </a:r>
            <a:r>
              <a:rPr lang="en" sz="1600">
                <a:solidFill>
                  <a:srgbClr val="000000"/>
                </a:solidFill>
                <a:highlight>
                  <a:srgbClr val="FFFFFF"/>
                </a:highlight>
              </a:rPr>
              <a:t>:</a:t>
            </a:r>
            <a:endParaRPr sz="1600">
              <a:solidFill>
                <a:srgbClr val="000000"/>
              </a:solidFill>
              <a:highlight>
                <a:srgbClr val="FFFFFF"/>
              </a:highlight>
            </a:endParaRPr>
          </a:p>
          <a:p>
            <a:pPr indent="-330200" lvl="1" marL="914400" rtl="0" algn="l">
              <a:lnSpc>
                <a:spcPct val="150000"/>
              </a:lnSpc>
              <a:spcBef>
                <a:spcPts val="0"/>
              </a:spcBef>
              <a:spcAft>
                <a:spcPts val="0"/>
              </a:spcAft>
              <a:buClr>
                <a:srgbClr val="000000"/>
              </a:buClr>
              <a:buSzPts val="1600"/>
              <a:buChar char="○"/>
            </a:pPr>
            <a:r>
              <a:rPr lang="en">
                <a:solidFill>
                  <a:srgbClr val="000000"/>
                </a:solidFill>
                <a:highlight>
                  <a:schemeClr val="lt1"/>
                </a:highlight>
              </a:rPr>
              <a:t>Android </a:t>
            </a:r>
            <a:r>
              <a:rPr lang="en">
                <a:solidFill>
                  <a:srgbClr val="000000"/>
                </a:solidFill>
                <a:highlight>
                  <a:schemeClr val="lt1"/>
                </a:highlight>
              </a:rPr>
              <a:t>watch app for detecting, Android smartphone  app for reporting, recording, and adjusting detection threshold values</a:t>
            </a:r>
            <a:endParaRPr sz="1600">
              <a:solidFill>
                <a:srgbClr val="000000"/>
              </a:solidFill>
              <a:highlight>
                <a:srgbClr val="FFFFFF"/>
              </a:highlight>
            </a:endParaRPr>
          </a:p>
          <a:p>
            <a:pPr indent="-330200" lvl="0" marL="457200" marR="0" rtl="0" algn="l">
              <a:lnSpc>
                <a:spcPct val="150000"/>
              </a:lnSpc>
              <a:spcBef>
                <a:spcPts val="0"/>
              </a:spcBef>
              <a:spcAft>
                <a:spcPts val="0"/>
              </a:spcAft>
              <a:buClr>
                <a:srgbClr val="000000"/>
              </a:buClr>
              <a:buSzPts val="1600"/>
              <a:buChar char="●"/>
            </a:pPr>
            <a:r>
              <a:rPr b="1" lang="en" sz="1600">
                <a:solidFill>
                  <a:srgbClr val="000000"/>
                </a:solidFill>
                <a:highlight>
                  <a:srgbClr val="FFFFFF"/>
                </a:highlight>
              </a:rPr>
              <a:t>Server:</a:t>
            </a:r>
            <a:endParaRPr b="1" sz="1600">
              <a:solidFill>
                <a:srgbClr val="000000"/>
              </a:solidFill>
              <a:highlight>
                <a:srgbClr val="FFFFFF"/>
              </a:highlight>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highlight>
                  <a:srgbClr val="FFFFFF"/>
                </a:highlight>
              </a:rPr>
              <a:t>HTTP REST API</a:t>
            </a:r>
            <a:r>
              <a:rPr b="1" lang="en">
                <a:solidFill>
                  <a:srgbClr val="000000"/>
                </a:solidFill>
                <a:highlight>
                  <a:srgbClr val="FFFFFF"/>
                </a:highlight>
              </a:rPr>
              <a:t> </a:t>
            </a:r>
            <a:endParaRPr b="1">
              <a:solidFill>
                <a:srgbClr val="000000"/>
              </a:solidFill>
              <a:highlight>
                <a:srgbClr val="FFFFFF"/>
              </a:highlight>
            </a:endParaRPr>
          </a:p>
          <a:p>
            <a:pPr indent="-330200" lvl="0" marL="457200" marR="0" rtl="0" algn="l">
              <a:lnSpc>
                <a:spcPct val="150000"/>
              </a:lnSpc>
              <a:spcBef>
                <a:spcPts val="0"/>
              </a:spcBef>
              <a:spcAft>
                <a:spcPts val="0"/>
              </a:spcAft>
              <a:buClr>
                <a:srgbClr val="000000"/>
              </a:buClr>
              <a:buSzPts val="1600"/>
              <a:buChar char="●"/>
            </a:pPr>
            <a:r>
              <a:rPr b="1" lang="en" sz="1600">
                <a:solidFill>
                  <a:srgbClr val="000000"/>
                </a:solidFill>
                <a:highlight>
                  <a:srgbClr val="FFFFFF"/>
                </a:highlight>
              </a:rPr>
              <a:t>Distribution</a:t>
            </a:r>
            <a:r>
              <a:rPr lang="en" sz="1600">
                <a:solidFill>
                  <a:srgbClr val="000000"/>
                </a:solidFill>
                <a:highlight>
                  <a:srgbClr val="FFFFFF"/>
                </a:highlight>
              </a:rPr>
              <a:t>: </a:t>
            </a:r>
            <a:endParaRPr sz="1600">
              <a:solidFill>
                <a:srgbClr val="000000"/>
              </a:solidFill>
              <a:highlight>
                <a:srgbClr val="FFFFFF"/>
              </a:highlight>
            </a:endParaRPr>
          </a:p>
          <a:p>
            <a:pPr indent="-298450" lvl="1" marL="914400" marR="0" rtl="0" algn="l">
              <a:lnSpc>
                <a:spcPct val="150000"/>
              </a:lnSpc>
              <a:spcBef>
                <a:spcPts val="0"/>
              </a:spcBef>
              <a:spcAft>
                <a:spcPts val="0"/>
              </a:spcAft>
              <a:buClr>
                <a:srgbClr val="000000"/>
              </a:buClr>
              <a:buSzPts val="1100"/>
              <a:buChar char="○"/>
            </a:pPr>
            <a:r>
              <a:rPr lang="en">
                <a:solidFill>
                  <a:srgbClr val="000000"/>
                </a:solidFill>
                <a:highlight>
                  <a:srgbClr val="FFFFFF"/>
                </a:highlight>
              </a:rPr>
              <a:t>Google Play App Store</a:t>
            </a:r>
            <a:endParaRPr>
              <a:solidFill>
                <a:srgbClr val="000000"/>
              </a:solidFill>
              <a:highlight>
                <a:srgbClr val="FFFFFF"/>
              </a:highlight>
            </a:endParaRPr>
          </a:p>
        </p:txBody>
      </p:sp>
      <p:pic>
        <p:nvPicPr>
          <p:cNvPr id="302" name="Google Shape;302;p30"/>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303" name="Google Shape;303;p30"/>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txBox="1"/>
          <p:nvPr>
            <p:ph idx="1" type="body"/>
          </p:nvPr>
        </p:nvSpPr>
        <p:spPr>
          <a:xfrm>
            <a:off x="4496575" y="1592550"/>
            <a:ext cx="4200600" cy="31431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000000"/>
              </a:buClr>
              <a:buSzPts val="1600"/>
              <a:buChar char="●"/>
            </a:pPr>
            <a:r>
              <a:rPr b="1" lang="en" sz="1600">
                <a:solidFill>
                  <a:srgbClr val="000000"/>
                </a:solidFill>
                <a:highlight>
                  <a:schemeClr val="lt1"/>
                </a:highlight>
              </a:rPr>
              <a:t>Deliverables:</a:t>
            </a:r>
            <a:endParaRPr b="1" sz="1600">
              <a:solidFill>
                <a:srgbClr val="000000"/>
              </a:solidFill>
              <a:highlight>
                <a:schemeClr val="lt1"/>
              </a:highlight>
            </a:endParaRPr>
          </a:p>
          <a:p>
            <a:pPr indent="-298450" lvl="1" marL="914400" rtl="0" algn="l">
              <a:lnSpc>
                <a:spcPct val="150000"/>
              </a:lnSpc>
              <a:spcBef>
                <a:spcPts val="0"/>
              </a:spcBef>
              <a:spcAft>
                <a:spcPts val="0"/>
              </a:spcAft>
              <a:buClr>
                <a:srgbClr val="000000"/>
              </a:buClr>
              <a:buSzPts val="1100"/>
              <a:buChar char="○"/>
            </a:pPr>
            <a:r>
              <a:rPr lang="en">
                <a:solidFill>
                  <a:srgbClr val="000000"/>
                </a:solidFill>
                <a:highlight>
                  <a:schemeClr val="lt1"/>
                </a:highlight>
              </a:rPr>
              <a:t>iOS watch app for detecting, iPhone app for reporting, recording, and adjusting detection threshold values</a:t>
            </a:r>
            <a:endParaRPr>
              <a:solidFill>
                <a:srgbClr val="000000"/>
              </a:solidFill>
              <a:highlight>
                <a:schemeClr val="lt1"/>
              </a:highlight>
            </a:endParaRPr>
          </a:p>
          <a:p>
            <a:pPr indent="-330200" lvl="0" marL="457200" rtl="0" algn="l">
              <a:lnSpc>
                <a:spcPct val="150000"/>
              </a:lnSpc>
              <a:spcBef>
                <a:spcPts val="0"/>
              </a:spcBef>
              <a:spcAft>
                <a:spcPts val="0"/>
              </a:spcAft>
              <a:buClr>
                <a:srgbClr val="000000"/>
              </a:buClr>
              <a:buSzPts val="1600"/>
              <a:buChar char="●"/>
            </a:pPr>
            <a:r>
              <a:rPr b="1" lang="en" sz="1600">
                <a:solidFill>
                  <a:srgbClr val="000000"/>
                </a:solidFill>
                <a:highlight>
                  <a:schemeClr val="lt1"/>
                </a:highlight>
              </a:rPr>
              <a:t>Server:</a:t>
            </a:r>
            <a:endParaRPr b="1" sz="1600">
              <a:solidFill>
                <a:srgbClr val="000000"/>
              </a:solidFill>
              <a:highlight>
                <a:schemeClr val="lt1"/>
              </a:highlight>
            </a:endParaRPr>
          </a:p>
          <a:p>
            <a:pPr indent="-298450" lvl="1" marL="914400" rtl="0" algn="l">
              <a:lnSpc>
                <a:spcPct val="150000"/>
              </a:lnSpc>
              <a:spcBef>
                <a:spcPts val="0"/>
              </a:spcBef>
              <a:spcAft>
                <a:spcPts val="0"/>
              </a:spcAft>
              <a:buClr>
                <a:srgbClr val="000000"/>
              </a:buClr>
              <a:buSzPts val="1100"/>
              <a:buChar char="○"/>
            </a:pPr>
            <a:r>
              <a:rPr lang="en">
                <a:solidFill>
                  <a:srgbClr val="000000"/>
                </a:solidFill>
                <a:highlight>
                  <a:schemeClr val="lt1"/>
                </a:highlight>
              </a:rPr>
              <a:t>HTTP REST API</a:t>
            </a:r>
            <a:endParaRPr b="1">
              <a:solidFill>
                <a:srgbClr val="000000"/>
              </a:solidFill>
              <a:highlight>
                <a:schemeClr val="lt1"/>
              </a:highlight>
            </a:endParaRPr>
          </a:p>
          <a:p>
            <a:pPr indent="-330200" lvl="0" marL="457200" rtl="0" algn="l">
              <a:lnSpc>
                <a:spcPct val="150000"/>
              </a:lnSpc>
              <a:spcBef>
                <a:spcPts val="0"/>
              </a:spcBef>
              <a:spcAft>
                <a:spcPts val="0"/>
              </a:spcAft>
              <a:buClr>
                <a:srgbClr val="000000"/>
              </a:buClr>
              <a:buSzPts val="1600"/>
              <a:buChar char="●"/>
            </a:pPr>
            <a:r>
              <a:rPr b="1" lang="en" sz="1600">
                <a:solidFill>
                  <a:srgbClr val="000000"/>
                </a:solidFill>
                <a:highlight>
                  <a:schemeClr val="lt1"/>
                </a:highlight>
              </a:rPr>
              <a:t>Distribution:</a:t>
            </a:r>
            <a:endParaRPr b="1" sz="1600">
              <a:solidFill>
                <a:srgbClr val="000000"/>
              </a:solidFill>
              <a:highlight>
                <a:schemeClr val="lt1"/>
              </a:highlight>
            </a:endParaRPr>
          </a:p>
          <a:p>
            <a:pPr indent="-298450" lvl="1" marL="914400" rtl="0" algn="l">
              <a:lnSpc>
                <a:spcPct val="150000"/>
              </a:lnSpc>
              <a:spcBef>
                <a:spcPts val="0"/>
              </a:spcBef>
              <a:spcAft>
                <a:spcPts val="0"/>
              </a:spcAft>
              <a:buClr>
                <a:srgbClr val="000000"/>
              </a:buClr>
              <a:buSzPts val="1100"/>
              <a:buChar char="○"/>
            </a:pPr>
            <a:r>
              <a:rPr lang="en">
                <a:solidFill>
                  <a:srgbClr val="000000"/>
                </a:solidFill>
                <a:highlight>
                  <a:schemeClr val="lt1"/>
                </a:highlight>
              </a:rPr>
              <a:t>App Store</a:t>
            </a:r>
            <a:endParaRPr>
              <a:solidFill>
                <a:srgbClr val="000000"/>
              </a:solidFill>
              <a:highlight>
                <a:schemeClr val="lt1"/>
              </a:highlight>
            </a:endParaRPr>
          </a:p>
        </p:txBody>
      </p:sp>
      <p:sp>
        <p:nvSpPr>
          <p:cNvPr id="305" name="Google Shape;305;p30"/>
          <p:cNvSpPr txBox="1"/>
          <p:nvPr/>
        </p:nvSpPr>
        <p:spPr>
          <a:xfrm>
            <a:off x="1483500" y="1132963"/>
            <a:ext cx="1824000" cy="36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Android</a:t>
            </a:r>
            <a:endParaRPr sz="1600">
              <a:latin typeface="Lato"/>
              <a:ea typeface="Lato"/>
              <a:cs typeface="Lato"/>
              <a:sym typeface="Lato"/>
            </a:endParaRPr>
          </a:p>
        </p:txBody>
      </p:sp>
      <p:sp>
        <p:nvSpPr>
          <p:cNvPr id="306" name="Google Shape;306;p30"/>
          <p:cNvSpPr txBox="1"/>
          <p:nvPr/>
        </p:nvSpPr>
        <p:spPr>
          <a:xfrm>
            <a:off x="5563475" y="1132975"/>
            <a:ext cx="1824000" cy="36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iOS</a:t>
            </a:r>
            <a:endParaRPr sz="1600">
              <a:latin typeface="Lato"/>
              <a:ea typeface="Lato"/>
              <a:cs typeface="Lato"/>
              <a:sym typeface="Lato"/>
            </a:endParaRPr>
          </a:p>
        </p:txBody>
      </p:sp>
      <p:pic>
        <p:nvPicPr>
          <p:cNvPr id="307" name="Google Shape;307;p30"/>
          <p:cNvPicPr preferRelativeResize="0"/>
          <p:nvPr/>
        </p:nvPicPr>
        <p:blipFill>
          <a:blip r:embed="rId4">
            <a:alphaModFix/>
          </a:blip>
          <a:stretch>
            <a:fillRect/>
          </a:stretch>
        </p:blipFill>
        <p:spPr>
          <a:xfrm>
            <a:off x="-1661741" y="613284"/>
            <a:ext cx="1515516" cy="19584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685625" y="421450"/>
            <a:ext cx="7688700" cy="4599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a:t>Major Functional Component Diagram</a:t>
            </a:r>
            <a:endParaRPr/>
          </a:p>
        </p:txBody>
      </p:sp>
      <p:pic>
        <p:nvPicPr>
          <p:cNvPr id="313" name="Google Shape;313;p31"/>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314" name="Google Shape;314;p31"/>
          <p:cNvPicPr preferRelativeResize="0"/>
          <p:nvPr/>
        </p:nvPicPr>
        <p:blipFill>
          <a:blip r:embed="rId4">
            <a:alphaModFix/>
          </a:blip>
          <a:stretch>
            <a:fillRect/>
          </a:stretch>
        </p:blipFill>
        <p:spPr>
          <a:xfrm>
            <a:off x="-2016349" y="385586"/>
            <a:ext cx="1870588" cy="1958476"/>
          </a:xfrm>
          <a:prstGeom prst="rect">
            <a:avLst/>
          </a:prstGeom>
          <a:noFill/>
          <a:ln>
            <a:noFill/>
          </a:ln>
        </p:spPr>
      </p:pic>
      <p:sp>
        <p:nvSpPr>
          <p:cNvPr id="315" name="Google Shape;315;p31"/>
          <p:cNvSpPr txBox="1"/>
          <p:nvPr/>
        </p:nvSpPr>
        <p:spPr>
          <a:xfrm>
            <a:off x="1418475" y="1008875"/>
            <a:ext cx="1382400" cy="37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Legend</a:t>
            </a:r>
            <a:endParaRPr b="1">
              <a:latin typeface="Lato"/>
              <a:ea typeface="Lato"/>
              <a:cs typeface="Lato"/>
              <a:sym typeface="Lato"/>
            </a:endParaRPr>
          </a:p>
        </p:txBody>
      </p:sp>
      <p:pic>
        <p:nvPicPr>
          <p:cNvPr id="316" name="Google Shape;316;p31"/>
          <p:cNvPicPr preferRelativeResize="0"/>
          <p:nvPr/>
        </p:nvPicPr>
        <p:blipFill>
          <a:blip r:embed="rId5">
            <a:alphaModFix/>
          </a:blip>
          <a:stretch>
            <a:fillRect/>
          </a:stretch>
        </p:blipFill>
        <p:spPr>
          <a:xfrm>
            <a:off x="474150" y="564625"/>
            <a:ext cx="7591274" cy="4881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4"/>
          <p:cNvSpPr txBox="1"/>
          <p:nvPr>
            <p:ph type="title"/>
          </p:nvPr>
        </p:nvSpPr>
        <p:spPr>
          <a:xfrm>
            <a:off x="755475" y="40180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96" name="Google Shape;96;p14"/>
          <p:cNvSpPr txBox="1"/>
          <p:nvPr>
            <p:ph idx="1" type="body"/>
          </p:nvPr>
        </p:nvSpPr>
        <p:spPr>
          <a:xfrm>
            <a:off x="727650" y="974376"/>
            <a:ext cx="3844200" cy="391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Feasibility</a:t>
            </a:r>
            <a:endParaRPr b="1">
              <a:solidFill>
                <a:srgbClr val="000000"/>
              </a:solidFill>
            </a:endParaRPr>
          </a:p>
          <a:p>
            <a:pPr indent="-304800" lvl="0" marL="457200" rtl="0" algn="l">
              <a:spcBef>
                <a:spcPts val="1600"/>
              </a:spcBef>
              <a:spcAft>
                <a:spcPts val="0"/>
              </a:spcAft>
              <a:buClr>
                <a:srgbClr val="000000"/>
              </a:buClr>
              <a:buSzPts val="1200"/>
              <a:buChar char="●"/>
            </a:pPr>
            <a:r>
              <a:rPr lang="en" sz="1200">
                <a:solidFill>
                  <a:srgbClr val="000000"/>
                </a:solidFill>
              </a:rPr>
              <a:t>Team &amp; Mentors…….…………………..4-5</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Background………………………………..7-8</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The Problem……………………………….9</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Current Process Flows……………….9-11</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Our </a:t>
            </a:r>
            <a:r>
              <a:rPr lang="en" sz="1200">
                <a:solidFill>
                  <a:srgbClr val="000000"/>
                </a:solidFill>
              </a:rPr>
              <a:t>Solution……………………………….12</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Solution Process Flows……………….13</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Customers/Users/Roles……………..14-16</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Competition……………………………….17</a:t>
            </a:r>
            <a:endParaRPr sz="1200">
              <a:solidFill>
                <a:srgbClr val="000000"/>
              </a:solidFill>
            </a:endParaRPr>
          </a:p>
          <a:p>
            <a:pPr indent="0" lvl="0" marL="0" rtl="0" algn="l">
              <a:spcBef>
                <a:spcPts val="1600"/>
              </a:spcBef>
              <a:spcAft>
                <a:spcPts val="0"/>
              </a:spcAft>
              <a:buNone/>
            </a:pPr>
            <a:r>
              <a:rPr b="1" lang="en">
                <a:solidFill>
                  <a:srgbClr val="000000"/>
                </a:solidFill>
              </a:rPr>
              <a:t>Design</a:t>
            </a:r>
            <a:endParaRPr b="1">
              <a:solidFill>
                <a:srgbClr val="000000"/>
              </a:solidFill>
            </a:endParaRPr>
          </a:p>
          <a:p>
            <a:pPr indent="-304800" lvl="0" marL="457200" rtl="0" algn="l">
              <a:spcBef>
                <a:spcPts val="1600"/>
              </a:spcBef>
              <a:spcAft>
                <a:spcPts val="0"/>
              </a:spcAft>
              <a:buClr>
                <a:srgbClr val="000000"/>
              </a:buClr>
              <a:buSzPts val="1200"/>
              <a:buChar char="●"/>
            </a:pPr>
            <a:r>
              <a:rPr lang="en" sz="1200">
                <a:solidFill>
                  <a:srgbClr val="000000"/>
                </a:solidFill>
              </a:rPr>
              <a:t>MFCD………………………………………..19</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Build Tools………………………………....20</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Development Model………………..…21-23</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WBS Overview...…………………………24</a:t>
            </a:r>
            <a:endParaRPr sz="1200">
              <a:solidFill>
                <a:srgbClr val="000000"/>
              </a:solidFill>
            </a:endParaRPr>
          </a:p>
          <a:p>
            <a:pPr indent="0" lvl="0" marL="0" rtl="0" algn="l">
              <a:spcBef>
                <a:spcPts val="1600"/>
              </a:spcBef>
              <a:spcAft>
                <a:spcPts val="1600"/>
              </a:spcAft>
              <a:buNone/>
            </a:pPr>
            <a:r>
              <a:rPr b="1" lang="en">
                <a:solidFill>
                  <a:srgbClr val="000000"/>
                </a:solidFill>
              </a:rPr>
              <a:t> </a:t>
            </a:r>
            <a:endParaRPr b="1">
              <a:solidFill>
                <a:srgbClr val="000000"/>
              </a:solidFill>
            </a:endParaRPr>
          </a:p>
        </p:txBody>
      </p:sp>
      <p:sp>
        <p:nvSpPr>
          <p:cNvPr id="97" name="Google Shape;97;p14"/>
          <p:cNvSpPr txBox="1"/>
          <p:nvPr/>
        </p:nvSpPr>
        <p:spPr>
          <a:xfrm>
            <a:off x="4572000" y="1361475"/>
            <a:ext cx="3810600" cy="3831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UI/UX - Smartphone……………………25-26</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UI/UX - Smartwatch</a:t>
            </a:r>
            <a:r>
              <a:rPr lang="en" sz="1200">
                <a:latin typeface="Lato"/>
                <a:ea typeface="Lato"/>
                <a:cs typeface="Lato"/>
                <a:sym typeface="Lato"/>
              </a:rPr>
              <a:t>…………………….27-28</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Database</a:t>
            </a:r>
            <a:r>
              <a:rPr lang="en" sz="1200">
                <a:latin typeface="Lato"/>
                <a:ea typeface="Lato"/>
                <a:cs typeface="Lato"/>
                <a:sym typeface="Lato"/>
              </a:rPr>
              <a:t>…………………………………..…29-34</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Algorithms</a:t>
            </a:r>
            <a:r>
              <a:rPr lang="en" sz="1200">
                <a:latin typeface="Lato"/>
                <a:ea typeface="Lato"/>
                <a:cs typeface="Lato"/>
                <a:sym typeface="Lato"/>
              </a:rPr>
              <a:t>……………………………….....35-46</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Testing………………………………………...47-48</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Risks</a:t>
            </a:r>
            <a:r>
              <a:rPr lang="en" sz="1200">
                <a:latin typeface="Lato"/>
                <a:ea typeface="Lato"/>
                <a:cs typeface="Lato"/>
                <a:sym typeface="Lato"/>
              </a:rPr>
              <a:t>…………………………………………...49-59</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Conclusion </a:t>
            </a:r>
            <a:r>
              <a:rPr lang="en" sz="1200">
                <a:latin typeface="Lato"/>
                <a:ea typeface="Lato"/>
                <a:cs typeface="Lato"/>
                <a:sym typeface="Lato"/>
              </a:rPr>
              <a:t>……………………………....…60-61</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Interactive Prototypes……….……....62</a:t>
            </a:r>
            <a:endParaRPr sz="12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References</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Epileptic Seizure Detection……….....64-65</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Heart rate and Epileptic Seizures……….66</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Epilepsy……………...………...………...………....67</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Direct Competitors…...…...…...…...…...…..68</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Indirect Competitors…...…...…...…...……..69</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Appendix A - User Stories…………….70-72</a:t>
            </a:r>
            <a:endParaRPr sz="1200">
              <a:latin typeface="Lato"/>
              <a:ea typeface="Lato"/>
              <a:cs typeface="Lato"/>
              <a:sym typeface="Lato"/>
            </a:endParaRPr>
          </a:p>
        </p:txBody>
      </p:sp>
      <p:sp>
        <p:nvSpPr>
          <p:cNvPr id="98" name="Google Shape;98;p14"/>
          <p:cNvSpPr/>
          <p:nvPr/>
        </p:nvSpPr>
        <p:spPr>
          <a:xfrm>
            <a:off x="-507850" y="1425650"/>
            <a:ext cx="293400" cy="203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4"/>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2"/>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Hardware and </a:t>
            </a:r>
            <a:r>
              <a:rPr lang="en"/>
              <a:t>Software Components</a:t>
            </a:r>
            <a:endParaRPr/>
          </a:p>
        </p:txBody>
      </p:sp>
      <p:pic>
        <p:nvPicPr>
          <p:cNvPr id="322" name="Google Shape;322;p32"/>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323" name="Google Shape;323;p32"/>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32"/>
          <p:cNvGrpSpPr/>
          <p:nvPr/>
        </p:nvGrpSpPr>
        <p:grpSpPr>
          <a:xfrm>
            <a:off x="114001" y="1072163"/>
            <a:ext cx="3871185" cy="1901225"/>
            <a:chOff x="810350" y="1450000"/>
            <a:chExt cx="1911602" cy="1457100"/>
          </a:xfrm>
        </p:grpSpPr>
        <p:sp>
          <p:nvSpPr>
            <p:cNvPr id="325" name="Google Shape;325;p32"/>
            <p:cNvSpPr/>
            <p:nvPr/>
          </p:nvSpPr>
          <p:spPr>
            <a:xfrm>
              <a:off x="810350" y="1450000"/>
              <a:ext cx="1911600" cy="14571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2"/>
            <p:cNvSpPr/>
            <p:nvPr/>
          </p:nvSpPr>
          <p:spPr>
            <a:xfrm>
              <a:off x="810352" y="1450000"/>
              <a:ext cx="1911600" cy="23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Watch App</a:t>
              </a:r>
              <a:endParaRPr/>
            </a:p>
          </p:txBody>
        </p:sp>
      </p:grpSp>
      <p:grpSp>
        <p:nvGrpSpPr>
          <p:cNvPr id="327" name="Google Shape;327;p32"/>
          <p:cNvGrpSpPr/>
          <p:nvPr/>
        </p:nvGrpSpPr>
        <p:grpSpPr>
          <a:xfrm>
            <a:off x="5453240" y="1072168"/>
            <a:ext cx="3463449" cy="1901224"/>
            <a:chOff x="810350" y="1449991"/>
            <a:chExt cx="1911607" cy="1457100"/>
          </a:xfrm>
        </p:grpSpPr>
        <p:sp>
          <p:nvSpPr>
            <p:cNvPr id="328" name="Google Shape;328;p32"/>
            <p:cNvSpPr/>
            <p:nvPr/>
          </p:nvSpPr>
          <p:spPr>
            <a:xfrm>
              <a:off x="810350" y="1449991"/>
              <a:ext cx="1911600" cy="14571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2"/>
            <p:cNvSpPr/>
            <p:nvPr/>
          </p:nvSpPr>
          <p:spPr>
            <a:xfrm>
              <a:off x="810357" y="1450006"/>
              <a:ext cx="1911600" cy="239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Cloud Server</a:t>
              </a:r>
              <a:endParaRPr/>
            </a:p>
          </p:txBody>
        </p:sp>
      </p:grpSp>
      <p:sp>
        <p:nvSpPr>
          <p:cNvPr id="330" name="Google Shape;330;p32"/>
          <p:cNvSpPr/>
          <p:nvPr/>
        </p:nvSpPr>
        <p:spPr>
          <a:xfrm>
            <a:off x="3985175" y="1321999"/>
            <a:ext cx="1236600" cy="8172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upload biometrics</a:t>
            </a:r>
            <a:endParaRPr/>
          </a:p>
        </p:txBody>
      </p:sp>
      <p:sp>
        <p:nvSpPr>
          <p:cNvPr id="331" name="Google Shape;331;p32"/>
          <p:cNvSpPr/>
          <p:nvPr/>
        </p:nvSpPr>
        <p:spPr>
          <a:xfrm flipH="1">
            <a:off x="3985050" y="2305825"/>
            <a:ext cx="1468200" cy="535200"/>
          </a:xfrm>
          <a:prstGeom prst="rightArrow">
            <a:avLst>
              <a:gd fmla="val 50000" name="adj1"/>
              <a:gd fmla="val 50000" name="adj2"/>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Daily trained NN</a:t>
            </a:r>
            <a:endParaRPr sz="1200"/>
          </a:p>
        </p:txBody>
      </p:sp>
      <p:sp>
        <p:nvSpPr>
          <p:cNvPr id="332" name="Google Shape;332;p32"/>
          <p:cNvSpPr/>
          <p:nvPr/>
        </p:nvSpPr>
        <p:spPr>
          <a:xfrm>
            <a:off x="2568353" y="2074536"/>
            <a:ext cx="1236599" cy="602649"/>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Local DB</a:t>
            </a:r>
            <a:endParaRPr/>
          </a:p>
        </p:txBody>
      </p:sp>
      <p:sp>
        <p:nvSpPr>
          <p:cNvPr id="333" name="Google Shape;333;p32"/>
          <p:cNvSpPr/>
          <p:nvPr/>
        </p:nvSpPr>
        <p:spPr>
          <a:xfrm>
            <a:off x="5544902" y="2074536"/>
            <a:ext cx="1236599" cy="602649"/>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Global</a:t>
            </a:r>
            <a:r>
              <a:rPr lang="en"/>
              <a:t> DB</a:t>
            </a:r>
            <a:endParaRPr/>
          </a:p>
        </p:txBody>
      </p:sp>
      <p:sp>
        <p:nvSpPr>
          <p:cNvPr id="334" name="Google Shape;334;p32"/>
          <p:cNvSpPr/>
          <p:nvPr/>
        </p:nvSpPr>
        <p:spPr>
          <a:xfrm>
            <a:off x="6781501" y="1496273"/>
            <a:ext cx="2070300" cy="28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Tensorflow ML System</a:t>
            </a:r>
            <a:endParaRPr/>
          </a:p>
        </p:txBody>
      </p:sp>
      <p:sp>
        <p:nvSpPr>
          <p:cNvPr id="335" name="Google Shape;335;p32"/>
          <p:cNvSpPr/>
          <p:nvPr/>
        </p:nvSpPr>
        <p:spPr>
          <a:xfrm>
            <a:off x="234104" y="1538068"/>
            <a:ext cx="1825200" cy="28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Biometric Readings</a:t>
            </a:r>
            <a:endParaRPr/>
          </a:p>
        </p:txBody>
      </p:sp>
      <p:sp>
        <p:nvSpPr>
          <p:cNvPr id="336" name="Google Shape;336;p32"/>
          <p:cNvSpPr/>
          <p:nvPr/>
        </p:nvSpPr>
        <p:spPr>
          <a:xfrm>
            <a:off x="234104" y="2305836"/>
            <a:ext cx="1825200" cy="28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Screen GUI Alert</a:t>
            </a:r>
            <a:endParaRPr/>
          </a:p>
        </p:txBody>
      </p:sp>
      <p:sp>
        <p:nvSpPr>
          <p:cNvPr id="337" name="Google Shape;337;p32"/>
          <p:cNvSpPr/>
          <p:nvPr/>
        </p:nvSpPr>
        <p:spPr>
          <a:xfrm rot="10800000">
            <a:off x="6787925" y="1802150"/>
            <a:ext cx="948300" cy="595500"/>
          </a:xfrm>
          <a:prstGeom prst="bentArrow">
            <a:avLst>
              <a:gd fmla="val 25000" name="adj1"/>
              <a:gd fmla="val 19735" name="adj2"/>
              <a:gd fmla="val 25000" name="adj3"/>
              <a:gd fmla="val 43750" name="adj4"/>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2"/>
          <p:cNvSpPr/>
          <p:nvPr/>
        </p:nvSpPr>
        <p:spPr>
          <a:xfrm>
            <a:off x="6014100" y="1538075"/>
            <a:ext cx="767400" cy="487500"/>
          </a:xfrm>
          <a:prstGeom prst="bentArrow">
            <a:avLst>
              <a:gd fmla="val 25000" name="adj1"/>
              <a:gd fmla="val 25000" name="adj2"/>
              <a:gd fmla="val 25000" name="adj3"/>
              <a:gd fmla="val 43750" name="adj4"/>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9" name="Google Shape;339;p32"/>
          <p:cNvPicPr preferRelativeResize="0"/>
          <p:nvPr/>
        </p:nvPicPr>
        <p:blipFill>
          <a:blip r:embed="rId4">
            <a:alphaModFix/>
          </a:blip>
          <a:stretch>
            <a:fillRect/>
          </a:stretch>
        </p:blipFill>
        <p:spPr>
          <a:xfrm>
            <a:off x="5703057" y="1625857"/>
            <a:ext cx="947274" cy="914940"/>
          </a:xfrm>
          <a:prstGeom prst="rect">
            <a:avLst/>
          </a:prstGeom>
          <a:noFill/>
          <a:ln>
            <a:noFill/>
          </a:ln>
        </p:spPr>
      </p:pic>
      <p:pic>
        <p:nvPicPr>
          <p:cNvPr id="340" name="Google Shape;340;p32"/>
          <p:cNvPicPr preferRelativeResize="0"/>
          <p:nvPr/>
        </p:nvPicPr>
        <p:blipFill>
          <a:blip r:embed="rId5">
            <a:alphaModFix/>
          </a:blip>
          <a:stretch>
            <a:fillRect/>
          </a:stretch>
        </p:blipFill>
        <p:spPr>
          <a:xfrm>
            <a:off x="-2059724" y="613286"/>
            <a:ext cx="1870588" cy="1958476"/>
          </a:xfrm>
          <a:prstGeom prst="rect">
            <a:avLst/>
          </a:prstGeom>
          <a:noFill/>
          <a:ln>
            <a:noFill/>
          </a:ln>
        </p:spPr>
      </p:pic>
      <p:pic>
        <p:nvPicPr>
          <p:cNvPr id="341" name="Google Shape;341;p32"/>
          <p:cNvPicPr preferRelativeResize="0"/>
          <p:nvPr/>
        </p:nvPicPr>
        <p:blipFill>
          <a:blip r:embed="rId6">
            <a:alphaModFix/>
          </a:blip>
          <a:stretch>
            <a:fillRect/>
          </a:stretch>
        </p:blipFill>
        <p:spPr>
          <a:xfrm>
            <a:off x="8691166" y="1415728"/>
            <a:ext cx="432334" cy="446771"/>
          </a:xfrm>
          <a:prstGeom prst="rect">
            <a:avLst/>
          </a:prstGeom>
          <a:noFill/>
          <a:ln>
            <a:noFill/>
          </a:ln>
        </p:spPr>
      </p:pic>
      <p:pic>
        <p:nvPicPr>
          <p:cNvPr id="342" name="Google Shape;342;p32"/>
          <p:cNvPicPr preferRelativeResize="0"/>
          <p:nvPr/>
        </p:nvPicPr>
        <p:blipFill>
          <a:blip r:embed="rId7">
            <a:alphaModFix/>
          </a:blip>
          <a:stretch>
            <a:fillRect/>
          </a:stretch>
        </p:blipFill>
        <p:spPr>
          <a:xfrm>
            <a:off x="3388932" y="1411594"/>
            <a:ext cx="268628" cy="304368"/>
          </a:xfrm>
          <a:prstGeom prst="rect">
            <a:avLst/>
          </a:prstGeom>
          <a:noFill/>
          <a:ln>
            <a:noFill/>
          </a:ln>
        </p:spPr>
      </p:pic>
      <p:pic>
        <p:nvPicPr>
          <p:cNvPr id="343" name="Google Shape;343;p32"/>
          <p:cNvPicPr preferRelativeResize="0"/>
          <p:nvPr/>
        </p:nvPicPr>
        <p:blipFill>
          <a:blip r:embed="rId8">
            <a:alphaModFix/>
          </a:blip>
          <a:stretch>
            <a:fillRect/>
          </a:stretch>
        </p:blipFill>
        <p:spPr>
          <a:xfrm>
            <a:off x="3688912" y="1423776"/>
            <a:ext cx="211225" cy="249751"/>
          </a:xfrm>
          <a:prstGeom prst="rect">
            <a:avLst/>
          </a:prstGeom>
          <a:noFill/>
          <a:ln>
            <a:noFill/>
          </a:ln>
        </p:spPr>
      </p:pic>
      <p:sp>
        <p:nvSpPr>
          <p:cNvPr id="344" name="Google Shape;344;p32"/>
          <p:cNvSpPr/>
          <p:nvPr/>
        </p:nvSpPr>
        <p:spPr>
          <a:xfrm>
            <a:off x="114000" y="2973325"/>
            <a:ext cx="3871200" cy="3354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iOS/Android Runtime</a:t>
            </a:r>
            <a:endParaRPr/>
          </a:p>
        </p:txBody>
      </p:sp>
      <p:sp>
        <p:nvSpPr>
          <p:cNvPr id="345" name="Google Shape;345;p32"/>
          <p:cNvSpPr/>
          <p:nvPr/>
        </p:nvSpPr>
        <p:spPr>
          <a:xfrm>
            <a:off x="5453250" y="2973324"/>
            <a:ext cx="3463500" cy="3354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CentOS 7 Linux VM</a:t>
            </a:r>
            <a:endParaRPr/>
          </a:p>
        </p:txBody>
      </p:sp>
      <p:pic>
        <p:nvPicPr>
          <p:cNvPr id="346" name="Google Shape;346;p32"/>
          <p:cNvPicPr preferRelativeResize="0"/>
          <p:nvPr/>
        </p:nvPicPr>
        <p:blipFill>
          <a:blip r:embed="rId9">
            <a:alphaModFix/>
          </a:blip>
          <a:stretch>
            <a:fillRect/>
          </a:stretch>
        </p:blipFill>
        <p:spPr>
          <a:xfrm>
            <a:off x="5156752" y="1503142"/>
            <a:ext cx="368125" cy="355529"/>
          </a:xfrm>
          <a:prstGeom prst="rect">
            <a:avLst/>
          </a:prstGeom>
          <a:noFill/>
          <a:ln>
            <a:noFill/>
          </a:ln>
        </p:spPr>
      </p:pic>
      <p:sp>
        <p:nvSpPr>
          <p:cNvPr id="347" name="Google Shape;347;p32"/>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48" name="Google Shape;348;p32"/>
          <p:cNvGraphicFramePr/>
          <p:nvPr/>
        </p:nvGraphicFramePr>
        <p:xfrm>
          <a:off x="114000" y="3382487"/>
          <a:ext cx="3000000" cy="3000000"/>
        </p:xfrm>
        <a:graphic>
          <a:graphicData uri="http://schemas.openxmlformats.org/drawingml/2006/table">
            <a:tbl>
              <a:tblPr>
                <a:noFill/>
                <a:tableStyleId>{D3DA6DCB-248B-485D-91EA-6D2E18A9C4C6}</a:tableStyleId>
              </a:tblPr>
              <a:tblGrid>
                <a:gridCol w="1636425"/>
                <a:gridCol w="1998700"/>
                <a:gridCol w="1960350"/>
                <a:gridCol w="1690025"/>
                <a:gridCol w="1612675"/>
              </a:tblGrid>
              <a:tr h="374575">
                <a:tc>
                  <a:txBody>
                    <a:bodyPr>
                      <a:noAutofit/>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b="1" lang="en" sz="1200"/>
                        <a:t>iOS Smartwatch</a:t>
                      </a:r>
                      <a:endParaRPr b="1" sz="1200"/>
                    </a:p>
                  </a:txBody>
                  <a:tcPr marT="91425" marB="91425" marR="91425" marL="91425"/>
                </a:tc>
                <a:tc>
                  <a:txBody>
                    <a:bodyPr>
                      <a:noAutofit/>
                    </a:bodyPr>
                    <a:lstStyle/>
                    <a:p>
                      <a:pPr indent="0" lvl="0" marL="0" rtl="0" algn="ctr">
                        <a:spcBef>
                          <a:spcPts val="0"/>
                        </a:spcBef>
                        <a:spcAft>
                          <a:spcPts val="0"/>
                        </a:spcAft>
                        <a:buNone/>
                      </a:pPr>
                      <a:r>
                        <a:rPr b="1" lang="en" sz="1200"/>
                        <a:t>Android Smartwatch</a:t>
                      </a:r>
                      <a:endParaRPr b="1" sz="1200"/>
                    </a:p>
                  </a:txBody>
                  <a:tcPr marT="91425" marB="91425" marR="91425" marL="91425"/>
                </a:tc>
                <a:tc>
                  <a:txBody>
                    <a:bodyPr>
                      <a:noAutofit/>
                    </a:bodyPr>
                    <a:lstStyle/>
                    <a:p>
                      <a:pPr indent="0" lvl="0" marL="0" rtl="0" algn="ctr">
                        <a:spcBef>
                          <a:spcPts val="0"/>
                        </a:spcBef>
                        <a:spcAft>
                          <a:spcPts val="0"/>
                        </a:spcAft>
                        <a:buNone/>
                      </a:pPr>
                      <a:r>
                        <a:rPr b="1" lang="en" sz="1200"/>
                        <a:t>iOS Phone</a:t>
                      </a:r>
                      <a:endParaRPr b="1" sz="1200"/>
                    </a:p>
                  </a:txBody>
                  <a:tcPr marT="91425" marB="91425" marR="91425" marL="91425"/>
                </a:tc>
                <a:tc>
                  <a:txBody>
                    <a:bodyPr>
                      <a:noAutofit/>
                    </a:bodyPr>
                    <a:lstStyle/>
                    <a:p>
                      <a:pPr indent="0" lvl="0" marL="0" rtl="0" algn="ctr">
                        <a:spcBef>
                          <a:spcPts val="0"/>
                        </a:spcBef>
                        <a:spcAft>
                          <a:spcPts val="0"/>
                        </a:spcAft>
                        <a:buNone/>
                      </a:pPr>
                      <a:r>
                        <a:rPr b="1" lang="en" sz="1200"/>
                        <a:t>Android Phone</a:t>
                      </a:r>
                      <a:endParaRPr b="1" sz="1200"/>
                    </a:p>
                  </a:txBody>
                  <a:tcPr marT="91425" marB="91425" marR="91425" marL="91425"/>
                </a:tc>
              </a:tr>
              <a:tr h="376550">
                <a:tc>
                  <a:txBody>
                    <a:bodyPr>
                      <a:noAutofit/>
                    </a:bodyPr>
                    <a:lstStyle/>
                    <a:p>
                      <a:pPr indent="0" lvl="0" marL="0" rtl="0" algn="l">
                        <a:spcBef>
                          <a:spcPts val="0"/>
                        </a:spcBef>
                        <a:spcAft>
                          <a:spcPts val="0"/>
                        </a:spcAft>
                        <a:buNone/>
                      </a:pPr>
                      <a:r>
                        <a:rPr b="1" lang="en" sz="1200"/>
                        <a:t>Min Version</a:t>
                      </a:r>
                      <a:endParaRPr b="1" sz="1200"/>
                    </a:p>
                  </a:txBody>
                  <a:tcPr marT="91425" marB="91425" marR="91425" marL="91425"/>
                </a:tc>
                <a:tc>
                  <a:txBody>
                    <a:bodyPr>
                      <a:noAutofit/>
                    </a:bodyPr>
                    <a:lstStyle/>
                    <a:p>
                      <a:pPr indent="0" lvl="0" marL="0" rtl="0" algn="ctr">
                        <a:spcBef>
                          <a:spcPts val="0"/>
                        </a:spcBef>
                        <a:spcAft>
                          <a:spcPts val="0"/>
                        </a:spcAft>
                        <a:buNone/>
                      </a:pPr>
                      <a:r>
                        <a:rPr lang="en" sz="1200"/>
                        <a:t>watchOS 5.2</a:t>
                      </a:r>
                      <a:endParaRPr sz="1200"/>
                    </a:p>
                  </a:txBody>
                  <a:tcPr marT="91425" marB="91425" marR="91425" marL="91425"/>
                </a:tc>
                <a:tc>
                  <a:txBody>
                    <a:bodyPr>
                      <a:noAutofit/>
                    </a:bodyPr>
                    <a:lstStyle/>
                    <a:p>
                      <a:pPr indent="0" lvl="0" marL="0" rtl="0" algn="ctr">
                        <a:spcBef>
                          <a:spcPts val="0"/>
                        </a:spcBef>
                        <a:spcAft>
                          <a:spcPts val="0"/>
                        </a:spcAft>
                        <a:buNone/>
                      </a:pPr>
                      <a:r>
                        <a:rPr lang="en" sz="1200"/>
                        <a:t>Wear OS 2.6</a:t>
                      </a:r>
                      <a:endParaRPr sz="1200"/>
                    </a:p>
                  </a:txBody>
                  <a:tcPr marT="91425" marB="91425" marR="91425" marL="91425"/>
                </a:tc>
                <a:tc>
                  <a:txBody>
                    <a:bodyPr>
                      <a:noAutofit/>
                    </a:bodyPr>
                    <a:lstStyle/>
                    <a:p>
                      <a:pPr indent="0" lvl="0" marL="0" rtl="0" algn="ctr">
                        <a:spcBef>
                          <a:spcPts val="0"/>
                        </a:spcBef>
                        <a:spcAft>
                          <a:spcPts val="0"/>
                        </a:spcAft>
                        <a:buNone/>
                      </a:pPr>
                      <a:r>
                        <a:rPr lang="en" sz="1200"/>
                        <a:t>iOS 8.0.1</a:t>
                      </a:r>
                      <a:endParaRPr sz="1200"/>
                    </a:p>
                  </a:txBody>
                  <a:tcPr marT="91425" marB="91425" marR="91425" marL="91425"/>
                </a:tc>
                <a:tc>
                  <a:txBody>
                    <a:bodyPr>
                      <a:noAutofit/>
                    </a:bodyPr>
                    <a:lstStyle/>
                    <a:p>
                      <a:pPr indent="0" lvl="0" marL="0" rtl="0" algn="ctr">
                        <a:spcBef>
                          <a:spcPts val="0"/>
                        </a:spcBef>
                        <a:spcAft>
                          <a:spcPts val="0"/>
                        </a:spcAft>
                        <a:buNone/>
                      </a:pPr>
                      <a:r>
                        <a:rPr lang="en" sz="1200"/>
                        <a:t>Android 4.3</a:t>
                      </a:r>
                      <a:endParaRPr sz="1200"/>
                    </a:p>
                  </a:txBody>
                  <a:tcPr marT="91425" marB="91425" marR="91425" marL="91425"/>
                </a:tc>
              </a:tr>
              <a:tr h="751325">
                <a:tc>
                  <a:txBody>
                    <a:bodyPr>
                      <a:noAutofit/>
                    </a:bodyPr>
                    <a:lstStyle/>
                    <a:p>
                      <a:pPr indent="0" lvl="0" marL="0" rtl="0" algn="l">
                        <a:spcBef>
                          <a:spcPts val="0"/>
                        </a:spcBef>
                        <a:spcAft>
                          <a:spcPts val="0"/>
                        </a:spcAft>
                        <a:buNone/>
                      </a:pPr>
                      <a:r>
                        <a:rPr b="1" lang="en" sz="1200"/>
                        <a:t>Hardware</a:t>
                      </a:r>
                      <a:r>
                        <a:rPr b="1" lang="en" sz="1200"/>
                        <a:t> Requirements </a:t>
                      </a:r>
                      <a:endParaRPr b="1" sz="1200"/>
                    </a:p>
                  </a:txBody>
                  <a:tcPr marT="91425" marB="91425" marR="91425" marL="91425"/>
                </a:tc>
                <a:tc>
                  <a:txBody>
                    <a:bodyPr>
                      <a:noAutofit/>
                    </a:bodyPr>
                    <a:lstStyle/>
                    <a:p>
                      <a:pPr indent="0" lvl="0" marL="0" rtl="0" algn="l">
                        <a:spcBef>
                          <a:spcPts val="0"/>
                        </a:spcBef>
                        <a:spcAft>
                          <a:spcPts val="0"/>
                        </a:spcAft>
                        <a:buNone/>
                      </a:pPr>
                      <a:r>
                        <a:rPr lang="en" sz="1100"/>
                        <a:t>Wifi, Cellular, </a:t>
                      </a:r>
                      <a:r>
                        <a:rPr lang="en" sz="1100"/>
                        <a:t>Accelerometer, Gyroscope, optical heart-rate sensor</a:t>
                      </a:r>
                      <a:endParaRPr sz="1100"/>
                    </a:p>
                  </a:txBody>
                  <a:tcPr marT="91425" marB="91425" marR="91425" marL="91425"/>
                </a:tc>
                <a:tc>
                  <a:txBody>
                    <a:bodyPr>
                      <a:noAutofit/>
                    </a:bodyPr>
                    <a:lstStyle/>
                    <a:p>
                      <a:pPr indent="0" lvl="0" marL="0" rtl="0" algn="l">
                        <a:spcBef>
                          <a:spcPts val="0"/>
                        </a:spcBef>
                        <a:spcAft>
                          <a:spcPts val="0"/>
                        </a:spcAft>
                        <a:buNone/>
                      </a:pPr>
                      <a:r>
                        <a:rPr lang="en" sz="1100"/>
                        <a:t>Wifi, Cellular,</a:t>
                      </a:r>
                      <a:endParaRPr sz="1100"/>
                    </a:p>
                    <a:p>
                      <a:pPr indent="0" lvl="0" marL="0" rtl="0" algn="l">
                        <a:spcBef>
                          <a:spcPts val="0"/>
                        </a:spcBef>
                        <a:spcAft>
                          <a:spcPts val="0"/>
                        </a:spcAft>
                        <a:buNone/>
                      </a:pPr>
                      <a:r>
                        <a:rPr lang="en" sz="1100"/>
                        <a:t>Accelerometer, Gyroscope, optical heart-rate sensor</a:t>
                      </a:r>
                      <a:endParaRPr sz="1100"/>
                    </a:p>
                  </a:txBody>
                  <a:tcPr marT="91425" marB="91425" marR="91425" marL="91425"/>
                </a:tc>
                <a:tc>
                  <a:txBody>
                    <a:bodyPr>
                      <a:noAutofit/>
                    </a:bodyPr>
                    <a:lstStyle/>
                    <a:p>
                      <a:pPr indent="0" lvl="0" marL="0" rtl="0" algn="l">
                        <a:spcBef>
                          <a:spcPts val="0"/>
                        </a:spcBef>
                        <a:spcAft>
                          <a:spcPts val="0"/>
                        </a:spcAft>
                        <a:buNone/>
                      </a:pPr>
                      <a:r>
                        <a:rPr lang="en" sz="1200"/>
                        <a:t>Wifi, Cellular</a:t>
                      </a:r>
                      <a:endParaRPr sz="1200"/>
                    </a:p>
                  </a:txBody>
                  <a:tcPr marT="91425" marB="91425" marR="91425" marL="91425"/>
                </a:tc>
                <a:tc>
                  <a:txBody>
                    <a:bodyPr>
                      <a:noAutofit/>
                    </a:bodyPr>
                    <a:lstStyle/>
                    <a:p>
                      <a:pPr indent="0" lvl="0" marL="0" rtl="0" algn="l">
                        <a:spcBef>
                          <a:spcPts val="0"/>
                        </a:spcBef>
                        <a:spcAft>
                          <a:spcPts val="0"/>
                        </a:spcAft>
                        <a:buNone/>
                      </a:pPr>
                      <a:r>
                        <a:rPr lang="en" sz="1200"/>
                        <a:t>Wifi, Cellular</a:t>
                      </a:r>
                      <a:endParaRPr sz="1200"/>
                    </a:p>
                  </a:txBody>
                  <a:tcPr marT="91425" marB="91425" marR="91425" marL="91425"/>
                </a:tc>
              </a:tr>
            </a:tbl>
          </a:graphicData>
        </a:graphic>
      </p:graphicFrame>
      <p:pic>
        <p:nvPicPr>
          <p:cNvPr id="349" name="Google Shape;349;p32"/>
          <p:cNvPicPr preferRelativeResize="0"/>
          <p:nvPr/>
        </p:nvPicPr>
        <p:blipFill>
          <a:blip r:embed="rId10">
            <a:alphaModFix/>
          </a:blip>
          <a:stretch>
            <a:fillRect/>
          </a:stretch>
        </p:blipFill>
        <p:spPr>
          <a:xfrm>
            <a:off x="2772081" y="1888498"/>
            <a:ext cx="856032" cy="405900"/>
          </a:xfrm>
          <a:prstGeom prst="rect">
            <a:avLst/>
          </a:prstGeom>
          <a:noFill/>
          <a:ln>
            <a:noFill/>
          </a:ln>
        </p:spPr>
      </p:pic>
      <p:sp>
        <p:nvSpPr>
          <p:cNvPr id="350" name="Google Shape;350;p32"/>
          <p:cNvSpPr txBox="1"/>
          <p:nvPr/>
        </p:nvSpPr>
        <p:spPr>
          <a:xfrm>
            <a:off x="7164225" y="2344650"/>
            <a:ext cx="1752600" cy="6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Daily batch job reads biometrics from DB + trains NN</a:t>
            </a:r>
            <a:endParaRPr sz="1100">
              <a:latin typeface="Lato"/>
              <a:ea typeface="Lato"/>
              <a:cs typeface="Lato"/>
              <a:sym typeface="Lato"/>
            </a:endParaRPr>
          </a:p>
        </p:txBody>
      </p:sp>
      <p:sp>
        <p:nvSpPr>
          <p:cNvPr id="351" name="Google Shape;351;p32"/>
          <p:cNvSpPr/>
          <p:nvPr/>
        </p:nvSpPr>
        <p:spPr>
          <a:xfrm rot="2197870">
            <a:off x="1963475" y="1805418"/>
            <a:ext cx="720006" cy="304263"/>
          </a:xfrm>
          <a:prstGeom prst="rightArrow">
            <a:avLst>
              <a:gd fmla="val 42889" name="adj1"/>
              <a:gd fmla="val 50000" name="adj2"/>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2"/>
          <p:cNvSpPr/>
          <p:nvPr/>
        </p:nvSpPr>
        <p:spPr>
          <a:xfrm rot="10800000">
            <a:off x="2026552" y="2296525"/>
            <a:ext cx="541800" cy="304200"/>
          </a:xfrm>
          <a:prstGeom prst="rightArrow">
            <a:avLst>
              <a:gd fmla="val 42889" name="adj1"/>
              <a:gd fmla="val 50000" name="adj2"/>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33"/>
          <p:cNvSpPr txBox="1"/>
          <p:nvPr>
            <p:ph type="title"/>
          </p:nvPr>
        </p:nvSpPr>
        <p:spPr>
          <a:xfrm>
            <a:off x="727650" y="410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Agile </a:t>
            </a:r>
            <a:r>
              <a:rPr lang="en"/>
              <a:t>Development Model</a:t>
            </a:r>
            <a:endParaRPr/>
          </a:p>
        </p:txBody>
      </p:sp>
      <p:pic>
        <p:nvPicPr>
          <p:cNvPr id="358" name="Google Shape;358;p33"/>
          <p:cNvPicPr preferRelativeResize="0"/>
          <p:nvPr/>
        </p:nvPicPr>
        <p:blipFill>
          <a:blip r:embed="rId3">
            <a:alphaModFix/>
          </a:blip>
          <a:stretch>
            <a:fillRect/>
          </a:stretch>
        </p:blipFill>
        <p:spPr>
          <a:xfrm>
            <a:off x="3364157" y="907038"/>
            <a:ext cx="6289535" cy="3536798"/>
          </a:xfrm>
          <a:prstGeom prst="rect">
            <a:avLst/>
          </a:prstGeom>
          <a:noFill/>
          <a:ln>
            <a:noFill/>
          </a:ln>
        </p:spPr>
      </p:pic>
      <p:sp>
        <p:nvSpPr>
          <p:cNvPr id="359" name="Google Shape;359;p33"/>
          <p:cNvSpPr txBox="1"/>
          <p:nvPr/>
        </p:nvSpPr>
        <p:spPr>
          <a:xfrm>
            <a:off x="518650" y="1250475"/>
            <a:ext cx="4235400" cy="3301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Lato"/>
              <a:buChar char="●"/>
            </a:pPr>
            <a:r>
              <a:rPr lang="en" sz="1800">
                <a:latin typeface="Lato"/>
                <a:ea typeface="Lato"/>
                <a:cs typeface="Lato"/>
                <a:sym typeface="Lato"/>
              </a:rPr>
              <a:t>Small, diverse team</a:t>
            </a:r>
            <a:endParaRPr sz="1800">
              <a:latin typeface="Lato"/>
              <a:ea typeface="Lato"/>
              <a:cs typeface="Lato"/>
              <a:sym typeface="Lato"/>
            </a:endParaRPr>
          </a:p>
          <a:p>
            <a:pPr indent="-342900" lvl="0" marL="457200" rtl="0" algn="l">
              <a:lnSpc>
                <a:spcPct val="150000"/>
              </a:lnSpc>
              <a:spcBef>
                <a:spcPts val="0"/>
              </a:spcBef>
              <a:spcAft>
                <a:spcPts val="0"/>
              </a:spcAft>
              <a:buSzPts val="1800"/>
              <a:buFont typeface="Lato"/>
              <a:buChar char="●"/>
            </a:pPr>
            <a:r>
              <a:rPr lang="en" sz="1800">
                <a:latin typeface="Lato"/>
                <a:ea typeface="Lato"/>
                <a:cs typeface="Lato"/>
                <a:sym typeface="Lato"/>
              </a:rPr>
              <a:t>Goal is moving target</a:t>
            </a:r>
            <a:endParaRPr sz="1800">
              <a:latin typeface="Lato"/>
              <a:ea typeface="Lato"/>
              <a:cs typeface="Lato"/>
              <a:sym typeface="Lato"/>
            </a:endParaRPr>
          </a:p>
          <a:p>
            <a:pPr indent="-342900" lvl="0" marL="457200" rtl="0" algn="l">
              <a:lnSpc>
                <a:spcPct val="150000"/>
              </a:lnSpc>
              <a:spcBef>
                <a:spcPts val="0"/>
              </a:spcBef>
              <a:spcAft>
                <a:spcPts val="0"/>
              </a:spcAft>
              <a:buSzPts val="1800"/>
              <a:buFont typeface="Lato"/>
              <a:buChar char="●"/>
            </a:pPr>
            <a:r>
              <a:rPr lang="en" sz="1800">
                <a:latin typeface="Lato"/>
                <a:ea typeface="Lato"/>
                <a:cs typeface="Lato"/>
                <a:sym typeface="Lato"/>
              </a:rPr>
              <a:t>Correctness is critical</a:t>
            </a:r>
            <a:endParaRPr sz="1800">
              <a:latin typeface="Lato"/>
              <a:ea typeface="Lato"/>
              <a:cs typeface="Lato"/>
              <a:sym typeface="Lato"/>
            </a:endParaRPr>
          </a:p>
          <a:p>
            <a:pPr indent="-342900" lvl="0" marL="457200" rtl="0" algn="l">
              <a:lnSpc>
                <a:spcPct val="150000"/>
              </a:lnSpc>
              <a:spcBef>
                <a:spcPts val="0"/>
              </a:spcBef>
              <a:spcAft>
                <a:spcPts val="0"/>
              </a:spcAft>
              <a:buSzPts val="1800"/>
              <a:buFont typeface="Lato"/>
              <a:buChar char="●"/>
            </a:pPr>
            <a:r>
              <a:rPr lang="en" sz="1800">
                <a:latin typeface="Lato"/>
                <a:ea typeface="Lato"/>
                <a:cs typeface="Lato"/>
                <a:sym typeface="Lato"/>
              </a:rPr>
              <a:t>Time is limited</a:t>
            </a:r>
            <a:endParaRPr sz="1800">
              <a:latin typeface="Lato"/>
              <a:ea typeface="Lato"/>
              <a:cs typeface="Lato"/>
              <a:sym typeface="Lato"/>
            </a:endParaRPr>
          </a:p>
          <a:p>
            <a:pPr indent="0" lvl="0" marL="0" rtl="0" algn="l">
              <a:lnSpc>
                <a:spcPct val="150000"/>
              </a:lnSpc>
              <a:spcBef>
                <a:spcPts val="0"/>
              </a:spcBef>
              <a:spcAft>
                <a:spcPts val="0"/>
              </a:spcAft>
              <a:buNone/>
            </a:pPr>
            <a:r>
              <a:t/>
            </a:r>
            <a:endParaRPr sz="1800">
              <a:latin typeface="Lato"/>
              <a:ea typeface="Lato"/>
              <a:cs typeface="Lato"/>
              <a:sym typeface="Lato"/>
            </a:endParaRPr>
          </a:p>
          <a:p>
            <a:pPr indent="0" lvl="0" marL="0" rtl="0" algn="l">
              <a:lnSpc>
                <a:spcPct val="150000"/>
              </a:lnSpc>
              <a:spcBef>
                <a:spcPts val="0"/>
              </a:spcBef>
              <a:spcAft>
                <a:spcPts val="0"/>
              </a:spcAft>
              <a:buNone/>
            </a:pPr>
            <a:r>
              <a:rPr lang="en" sz="1800">
                <a:latin typeface="Lato"/>
                <a:ea typeface="Lato"/>
                <a:cs typeface="Lato"/>
                <a:sym typeface="Lato"/>
              </a:rPr>
              <a:t>Agile plays to our team’s strengths and gives the project a high probability of success</a:t>
            </a:r>
            <a:endParaRPr sz="1800">
              <a:latin typeface="Lato"/>
              <a:ea typeface="Lato"/>
              <a:cs typeface="Lato"/>
              <a:sym typeface="Lato"/>
            </a:endParaRPr>
          </a:p>
        </p:txBody>
      </p:sp>
      <p:pic>
        <p:nvPicPr>
          <p:cNvPr id="360" name="Google Shape;360;p33"/>
          <p:cNvPicPr preferRelativeResize="0"/>
          <p:nvPr/>
        </p:nvPicPr>
        <p:blipFill>
          <a:blip r:embed="rId4">
            <a:alphaModFix/>
          </a:blip>
          <a:stretch>
            <a:fillRect/>
          </a:stretch>
        </p:blipFill>
        <p:spPr>
          <a:xfrm>
            <a:off x="8572450" y="31725"/>
            <a:ext cx="471577" cy="378293"/>
          </a:xfrm>
          <a:prstGeom prst="rect">
            <a:avLst/>
          </a:prstGeom>
          <a:noFill/>
          <a:ln>
            <a:noFill/>
          </a:ln>
        </p:spPr>
      </p:pic>
      <p:pic>
        <p:nvPicPr>
          <p:cNvPr id="361" name="Google Shape;361;p33"/>
          <p:cNvPicPr preferRelativeResize="0"/>
          <p:nvPr/>
        </p:nvPicPr>
        <p:blipFill>
          <a:blip r:embed="rId5">
            <a:alphaModFix/>
          </a:blip>
          <a:stretch>
            <a:fillRect/>
          </a:stretch>
        </p:blipFill>
        <p:spPr>
          <a:xfrm>
            <a:off x="-2016349" y="385586"/>
            <a:ext cx="1870588" cy="19584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4"/>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Coordination Tools</a:t>
            </a:r>
            <a:endParaRPr/>
          </a:p>
        </p:txBody>
      </p:sp>
      <p:sp>
        <p:nvSpPr>
          <p:cNvPr id="367" name="Google Shape;367;p34"/>
          <p:cNvSpPr txBox="1"/>
          <p:nvPr>
            <p:ph idx="1" type="body"/>
          </p:nvPr>
        </p:nvSpPr>
        <p:spPr>
          <a:xfrm>
            <a:off x="240900" y="1184650"/>
            <a:ext cx="4212300" cy="3612600"/>
          </a:xfrm>
          <a:prstGeom prst="rect">
            <a:avLst/>
          </a:prstGeom>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CS gitlab</a:t>
            </a:r>
            <a:endParaRPr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Shared codebase</a:t>
            </a:r>
            <a:endParaRPr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b="1" lang="en" sz="1600">
                <a:solidFill>
                  <a:srgbClr val="000000"/>
                </a:solidFill>
                <a:highlight>
                  <a:srgbClr val="FFFFFF"/>
                </a:highlight>
              </a:rPr>
              <a:t>Issue trackin</a:t>
            </a:r>
            <a:r>
              <a:rPr b="1" lang="en" sz="1600">
                <a:solidFill>
                  <a:srgbClr val="000000"/>
                </a:solidFill>
                <a:highlight>
                  <a:srgbClr val="FFFFFF"/>
                </a:highlight>
              </a:rPr>
              <a:t>g</a:t>
            </a:r>
            <a:endParaRPr b="1"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Already in us</a:t>
            </a:r>
            <a:r>
              <a:rPr lang="en" sz="1600">
                <a:solidFill>
                  <a:srgbClr val="000000"/>
                </a:solidFill>
                <a:highlight>
                  <a:srgbClr val="FFFFFF"/>
                </a:highlight>
              </a:rPr>
              <a:t>e!</a:t>
            </a:r>
            <a:endParaRPr sz="1600">
              <a:solidFill>
                <a:srgbClr val="000000"/>
              </a:solidFill>
              <a:highlight>
                <a:srgbClr val="FFFFFF"/>
              </a:highlight>
            </a:endParaRPr>
          </a:p>
          <a:p>
            <a:pPr indent="0" lvl="0" marL="0" marR="0" rtl="0" algn="l">
              <a:lnSpc>
                <a:spcPct val="100000"/>
              </a:lnSpc>
              <a:spcBef>
                <a:spcPts val="1000"/>
              </a:spcBef>
              <a:spcAft>
                <a:spcPts val="0"/>
              </a:spcAft>
              <a:buNone/>
            </a:pPr>
            <a:r>
              <a:t/>
            </a:r>
            <a:endParaRPr sz="1600">
              <a:solidFill>
                <a:srgbClr val="000000"/>
              </a:solidFill>
              <a:highlight>
                <a:srgbClr val="FFFFFF"/>
              </a:highlight>
            </a:endParaRPr>
          </a:p>
          <a:p>
            <a:pPr indent="-330200" lvl="0" marL="457200" marR="0" rtl="0" algn="l">
              <a:lnSpc>
                <a:spcPct val="100000"/>
              </a:lnSpc>
              <a:spcBef>
                <a:spcPts val="1000"/>
              </a:spcBef>
              <a:spcAft>
                <a:spcPts val="0"/>
              </a:spcAft>
              <a:buClr>
                <a:srgbClr val="000000"/>
              </a:buClr>
              <a:buSzPts val="1600"/>
              <a:buChar char="●"/>
            </a:pPr>
            <a:r>
              <a:rPr lang="en" sz="1600">
                <a:solidFill>
                  <a:srgbClr val="000000"/>
                </a:solidFill>
                <a:highlight>
                  <a:srgbClr val="FFFFFF"/>
                </a:highlight>
              </a:rPr>
              <a:t>Wekan kanban instance</a:t>
            </a:r>
            <a:endParaRPr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Run off 411 VM</a:t>
            </a:r>
            <a:endParaRPr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Use cards to </a:t>
            </a:r>
            <a:r>
              <a:rPr b="1" lang="en" sz="1600">
                <a:solidFill>
                  <a:srgbClr val="000000"/>
                </a:solidFill>
                <a:highlight>
                  <a:srgbClr val="FFFFFF"/>
                </a:highlight>
              </a:rPr>
              <a:t>track work in parallel</a:t>
            </a:r>
            <a:endParaRPr b="1" sz="1600">
              <a:solidFill>
                <a:srgbClr val="000000"/>
              </a:solidFill>
              <a:highlight>
                <a:srgbClr val="FFFFFF"/>
              </a:highlight>
            </a:endParaRPr>
          </a:p>
          <a:p>
            <a:pPr indent="0" lvl="0" marL="0" marR="0" rtl="0" algn="l">
              <a:lnSpc>
                <a:spcPct val="100000"/>
              </a:lnSpc>
              <a:spcBef>
                <a:spcPts val="1000"/>
              </a:spcBef>
              <a:spcAft>
                <a:spcPts val="0"/>
              </a:spcAft>
              <a:buNone/>
            </a:pPr>
            <a:r>
              <a:t/>
            </a:r>
            <a:endParaRPr b="1" sz="1600">
              <a:solidFill>
                <a:srgbClr val="000000"/>
              </a:solidFill>
              <a:highlight>
                <a:srgbClr val="FFFFFF"/>
              </a:highlight>
            </a:endParaRPr>
          </a:p>
          <a:p>
            <a:pPr indent="-330200" lvl="0" marL="457200" marR="0" rtl="0" algn="l">
              <a:lnSpc>
                <a:spcPct val="100000"/>
              </a:lnSpc>
              <a:spcBef>
                <a:spcPts val="1000"/>
              </a:spcBef>
              <a:spcAft>
                <a:spcPts val="0"/>
              </a:spcAft>
              <a:buClr>
                <a:srgbClr val="000000"/>
              </a:buClr>
              <a:buSzPts val="1600"/>
              <a:buChar char="●"/>
            </a:pPr>
            <a:r>
              <a:rPr lang="en" sz="1600">
                <a:solidFill>
                  <a:srgbClr val="000000"/>
                </a:solidFill>
                <a:highlight>
                  <a:srgbClr val="FFFFFF"/>
                </a:highlight>
              </a:rPr>
              <a:t>Weekly Sprint Meetings</a:t>
            </a:r>
            <a:endParaRPr sz="1600">
              <a:solidFill>
                <a:srgbClr val="000000"/>
              </a:solidFill>
              <a:highlight>
                <a:srgbClr val="FFFFFF"/>
              </a:highlight>
            </a:endParaRPr>
          </a:p>
          <a:p>
            <a:pPr indent="-330200" lvl="1" marL="914400" marR="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Google Hangouts</a:t>
            </a:r>
            <a:endParaRPr sz="1600">
              <a:solidFill>
                <a:srgbClr val="000000"/>
              </a:solidFill>
              <a:highlight>
                <a:srgbClr val="FFFFFF"/>
              </a:highlight>
            </a:endParaRPr>
          </a:p>
        </p:txBody>
      </p:sp>
      <p:pic>
        <p:nvPicPr>
          <p:cNvPr id="368" name="Google Shape;368;p34"/>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369" name="Google Shape;369;p34"/>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34"/>
          <p:cNvPicPr preferRelativeResize="0"/>
          <p:nvPr/>
        </p:nvPicPr>
        <p:blipFill>
          <a:blip r:embed="rId4">
            <a:alphaModFix/>
          </a:blip>
          <a:stretch>
            <a:fillRect/>
          </a:stretch>
        </p:blipFill>
        <p:spPr>
          <a:xfrm>
            <a:off x="4807175" y="583907"/>
            <a:ext cx="3790957" cy="2174259"/>
          </a:xfrm>
          <a:prstGeom prst="rect">
            <a:avLst/>
          </a:prstGeom>
          <a:noFill/>
          <a:ln cap="flat" cmpd="sng" w="9525">
            <a:solidFill>
              <a:schemeClr val="dk2"/>
            </a:solidFill>
            <a:prstDash val="solid"/>
            <a:round/>
            <a:headEnd len="sm" w="sm" type="none"/>
            <a:tailEnd len="sm" w="sm" type="none"/>
          </a:ln>
        </p:spPr>
      </p:pic>
      <p:pic>
        <p:nvPicPr>
          <p:cNvPr id="371" name="Google Shape;371;p34"/>
          <p:cNvPicPr preferRelativeResize="0"/>
          <p:nvPr/>
        </p:nvPicPr>
        <p:blipFill rotWithShape="1">
          <a:blip r:embed="rId5">
            <a:alphaModFix/>
          </a:blip>
          <a:srcRect b="37296" l="0" r="34284" t="0"/>
          <a:stretch/>
        </p:blipFill>
        <p:spPr>
          <a:xfrm>
            <a:off x="4452983" y="2344050"/>
            <a:ext cx="4568343" cy="2453175"/>
          </a:xfrm>
          <a:prstGeom prst="rect">
            <a:avLst/>
          </a:prstGeom>
          <a:noFill/>
          <a:ln cap="flat" cmpd="sng" w="9525">
            <a:solidFill>
              <a:schemeClr val="dk2"/>
            </a:solidFill>
            <a:prstDash val="solid"/>
            <a:round/>
            <a:headEnd len="sm" w="sm" type="none"/>
            <a:tailEnd len="sm" w="sm" type="none"/>
          </a:ln>
        </p:spPr>
      </p:pic>
      <p:pic>
        <p:nvPicPr>
          <p:cNvPr id="372" name="Google Shape;372;p34"/>
          <p:cNvPicPr preferRelativeResize="0"/>
          <p:nvPr/>
        </p:nvPicPr>
        <p:blipFill>
          <a:blip r:embed="rId6">
            <a:alphaModFix/>
          </a:blip>
          <a:stretch>
            <a:fillRect/>
          </a:stretch>
        </p:blipFill>
        <p:spPr>
          <a:xfrm>
            <a:off x="-2016349" y="385586"/>
            <a:ext cx="1870588" cy="1958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35"/>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Development Tools</a:t>
            </a:r>
            <a:endParaRPr/>
          </a:p>
        </p:txBody>
      </p:sp>
      <p:pic>
        <p:nvPicPr>
          <p:cNvPr id="378" name="Google Shape;378;p35"/>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379" name="Google Shape;379;p35"/>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80" name="Google Shape;380;p35"/>
          <p:cNvGraphicFramePr/>
          <p:nvPr/>
        </p:nvGraphicFramePr>
        <p:xfrm>
          <a:off x="825475" y="1177750"/>
          <a:ext cx="3000000" cy="3000000"/>
        </p:xfrm>
        <a:graphic>
          <a:graphicData uri="http://schemas.openxmlformats.org/drawingml/2006/table">
            <a:tbl>
              <a:tblPr>
                <a:noFill/>
                <a:tableStyleId>{D3DA6DCB-248B-485D-91EA-6D2E18A9C4C6}</a:tableStyleId>
              </a:tblPr>
              <a:tblGrid>
                <a:gridCol w="1616325"/>
                <a:gridCol w="1853750"/>
                <a:gridCol w="2124475"/>
                <a:gridCol w="2152425"/>
              </a:tblGrid>
              <a:tr h="384300">
                <a:tc>
                  <a:txBody>
                    <a:bodyPr>
                      <a:noAutofit/>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noAutofit/>
                    </a:bodyPr>
                    <a:lstStyle/>
                    <a:p>
                      <a:pPr indent="0" lvl="0" marL="0" rtl="0" algn="l">
                        <a:spcBef>
                          <a:spcPts val="0"/>
                        </a:spcBef>
                        <a:spcAft>
                          <a:spcPts val="0"/>
                        </a:spcAft>
                        <a:buNone/>
                      </a:pPr>
                      <a:r>
                        <a:rPr b="1" lang="en" sz="1200"/>
                        <a:t>Android</a:t>
                      </a:r>
                      <a:endParaRPr b="1" sz="1200"/>
                    </a:p>
                  </a:txBody>
                  <a:tcPr marT="91425" marB="91425" marR="91425" marL="91425"/>
                </a:tc>
                <a:tc>
                  <a:txBody>
                    <a:bodyPr>
                      <a:noAutofit/>
                    </a:bodyPr>
                    <a:lstStyle/>
                    <a:p>
                      <a:pPr indent="0" lvl="0" marL="0" rtl="0" algn="l">
                        <a:spcBef>
                          <a:spcPts val="0"/>
                        </a:spcBef>
                        <a:spcAft>
                          <a:spcPts val="0"/>
                        </a:spcAft>
                        <a:buNone/>
                      </a:pPr>
                      <a:r>
                        <a:rPr b="1" lang="en" sz="1200"/>
                        <a:t>iOS</a:t>
                      </a:r>
                      <a:endParaRPr b="1" sz="1200"/>
                    </a:p>
                  </a:txBody>
                  <a:tcPr marT="91425" marB="91425" marR="91425" marL="91425"/>
                </a:tc>
                <a:tc>
                  <a:txBody>
                    <a:bodyPr>
                      <a:noAutofit/>
                    </a:bodyPr>
                    <a:lstStyle/>
                    <a:p>
                      <a:pPr indent="0" lvl="0" marL="0" rtl="0" algn="l">
                        <a:spcBef>
                          <a:spcPts val="0"/>
                        </a:spcBef>
                        <a:spcAft>
                          <a:spcPts val="0"/>
                        </a:spcAft>
                        <a:buNone/>
                      </a:pPr>
                      <a:r>
                        <a:rPr b="1" lang="en" sz="1200"/>
                        <a:t>Server</a:t>
                      </a:r>
                      <a:endParaRPr b="1" sz="1200"/>
                    </a:p>
                  </a:txBody>
                  <a:tcPr marT="91425" marB="91425" marR="91425" marL="91425"/>
                </a:tc>
              </a:tr>
              <a:tr h="384300">
                <a:tc>
                  <a:txBody>
                    <a:bodyPr>
                      <a:noAutofit/>
                    </a:bodyPr>
                    <a:lstStyle/>
                    <a:p>
                      <a:pPr indent="0" lvl="0" marL="0" rtl="0" algn="l">
                        <a:spcBef>
                          <a:spcPts val="0"/>
                        </a:spcBef>
                        <a:spcAft>
                          <a:spcPts val="0"/>
                        </a:spcAft>
                        <a:buNone/>
                      </a:pPr>
                      <a:r>
                        <a:rPr b="1" lang="en" sz="1200"/>
                        <a:t>Language</a:t>
                      </a:r>
                      <a:endParaRPr b="1" sz="1200"/>
                    </a:p>
                  </a:txBody>
                  <a:tcPr marT="91425" marB="91425" marR="91425" marL="91425"/>
                </a:tc>
                <a:tc>
                  <a:txBody>
                    <a:bodyPr>
                      <a:noAutofit/>
                    </a:bodyPr>
                    <a:lstStyle/>
                    <a:p>
                      <a:pPr indent="0" lvl="0" marL="0" rtl="0" algn="l">
                        <a:spcBef>
                          <a:spcPts val="0"/>
                        </a:spcBef>
                        <a:spcAft>
                          <a:spcPts val="0"/>
                        </a:spcAft>
                        <a:buNone/>
                      </a:pPr>
                      <a:r>
                        <a:rPr lang="en" sz="1200"/>
                        <a:t>Java</a:t>
                      </a:r>
                      <a:endParaRPr sz="1200"/>
                    </a:p>
                  </a:txBody>
                  <a:tcPr marT="91425" marB="91425" marR="91425" marL="91425"/>
                </a:tc>
                <a:tc>
                  <a:txBody>
                    <a:bodyPr>
                      <a:noAutofit/>
                    </a:bodyPr>
                    <a:lstStyle/>
                    <a:p>
                      <a:pPr indent="0" lvl="0" marL="0" rtl="0" algn="l">
                        <a:spcBef>
                          <a:spcPts val="0"/>
                        </a:spcBef>
                        <a:spcAft>
                          <a:spcPts val="0"/>
                        </a:spcAft>
                        <a:buNone/>
                      </a:pPr>
                      <a:r>
                        <a:rPr lang="en" sz="1200"/>
                        <a:t>Swift</a:t>
                      </a:r>
                      <a:endParaRPr sz="1200"/>
                    </a:p>
                  </a:txBody>
                  <a:tcPr marT="91425" marB="91425" marR="91425" marL="91425"/>
                </a:tc>
                <a:tc>
                  <a:txBody>
                    <a:bodyPr>
                      <a:noAutofit/>
                    </a:bodyPr>
                    <a:lstStyle/>
                    <a:p>
                      <a:pPr indent="0" lvl="0" marL="0" rtl="0" algn="l">
                        <a:spcBef>
                          <a:spcPts val="0"/>
                        </a:spcBef>
                        <a:spcAft>
                          <a:spcPts val="0"/>
                        </a:spcAft>
                        <a:buNone/>
                      </a:pPr>
                      <a:r>
                        <a:rPr lang="en" sz="1200"/>
                        <a:t>Java</a:t>
                      </a:r>
                      <a:endParaRPr sz="1200"/>
                    </a:p>
                  </a:txBody>
                  <a:tcPr marT="91425" marB="91425" marR="91425" marL="91425"/>
                </a:tc>
              </a:tr>
              <a:tr h="384300">
                <a:tc>
                  <a:txBody>
                    <a:bodyPr>
                      <a:noAutofit/>
                    </a:bodyPr>
                    <a:lstStyle/>
                    <a:p>
                      <a:pPr indent="0" lvl="0" marL="0" rtl="0" algn="l">
                        <a:spcBef>
                          <a:spcPts val="0"/>
                        </a:spcBef>
                        <a:spcAft>
                          <a:spcPts val="0"/>
                        </a:spcAft>
                        <a:buNone/>
                      </a:pPr>
                      <a:r>
                        <a:rPr b="1" lang="en" sz="1200"/>
                        <a:t>IDE</a:t>
                      </a:r>
                      <a:endParaRPr b="1" sz="1200"/>
                    </a:p>
                  </a:txBody>
                  <a:tcPr marT="91425" marB="91425" marR="91425" marL="91425"/>
                </a:tc>
                <a:tc>
                  <a:txBody>
                    <a:bodyPr>
                      <a:noAutofit/>
                    </a:bodyPr>
                    <a:lstStyle/>
                    <a:p>
                      <a:pPr indent="0" lvl="0" marL="0" rtl="0" algn="l">
                        <a:spcBef>
                          <a:spcPts val="0"/>
                        </a:spcBef>
                        <a:spcAft>
                          <a:spcPts val="0"/>
                        </a:spcAft>
                        <a:buNone/>
                      </a:pPr>
                      <a:r>
                        <a:rPr lang="en" sz="1200"/>
                        <a:t>Android Studios</a:t>
                      </a:r>
                      <a:endParaRPr sz="1200"/>
                    </a:p>
                  </a:txBody>
                  <a:tcPr marT="91425" marB="91425" marR="91425" marL="91425"/>
                </a:tc>
                <a:tc>
                  <a:txBody>
                    <a:bodyPr>
                      <a:noAutofit/>
                    </a:bodyPr>
                    <a:lstStyle/>
                    <a:p>
                      <a:pPr indent="0" lvl="0" marL="0" rtl="0" algn="l">
                        <a:spcBef>
                          <a:spcPts val="0"/>
                        </a:spcBef>
                        <a:spcAft>
                          <a:spcPts val="0"/>
                        </a:spcAft>
                        <a:buNone/>
                      </a:pPr>
                      <a:r>
                        <a:rPr lang="en" sz="1200"/>
                        <a:t>Xcode</a:t>
                      </a:r>
                      <a:endParaRPr sz="1200"/>
                    </a:p>
                  </a:txBody>
                  <a:tcPr marT="91425" marB="91425" marR="91425" marL="91425"/>
                </a:tc>
                <a:tc>
                  <a:txBody>
                    <a:bodyPr>
                      <a:noAutofit/>
                    </a:bodyPr>
                    <a:lstStyle/>
                    <a:p>
                      <a:pPr indent="0" lvl="0" marL="0" rtl="0" algn="l">
                        <a:spcBef>
                          <a:spcPts val="0"/>
                        </a:spcBef>
                        <a:spcAft>
                          <a:spcPts val="0"/>
                        </a:spcAft>
                        <a:buNone/>
                      </a:pPr>
                      <a:r>
                        <a:rPr lang="en" sz="1200"/>
                        <a:t>Vim</a:t>
                      </a:r>
                      <a:endParaRPr sz="1200"/>
                    </a:p>
                  </a:txBody>
                  <a:tcPr marT="91425" marB="91425" marR="91425" marL="91425"/>
                </a:tc>
              </a:tr>
              <a:tr h="384300">
                <a:tc>
                  <a:txBody>
                    <a:bodyPr>
                      <a:noAutofit/>
                    </a:bodyPr>
                    <a:lstStyle/>
                    <a:p>
                      <a:pPr indent="0" lvl="0" marL="0" rtl="0" algn="l">
                        <a:spcBef>
                          <a:spcPts val="0"/>
                        </a:spcBef>
                        <a:spcAft>
                          <a:spcPts val="0"/>
                        </a:spcAft>
                        <a:buNone/>
                      </a:pPr>
                      <a:r>
                        <a:rPr b="1" lang="en" sz="1200"/>
                        <a:t>UI/UX</a:t>
                      </a:r>
                      <a:endParaRPr b="1" sz="1200"/>
                    </a:p>
                  </a:txBody>
                  <a:tcPr marT="91425" marB="91425" marR="91425" marL="91425"/>
                </a:tc>
                <a:tc>
                  <a:txBody>
                    <a:bodyPr>
                      <a:noAutofit/>
                    </a:bodyPr>
                    <a:lstStyle/>
                    <a:p>
                      <a:pPr indent="0" lvl="0" marL="0" rtl="0" algn="l">
                        <a:spcBef>
                          <a:spcPts val="0"/>
                        </a:spcBef>
                        <a:spcAft>
                          <a:spcPts val="0"/>
                        </a:spcAft>
                        <a:buNone/>
                      </a:pPr>
                      <a:r>
                        <a:rPr lang="en" sz="1200"/>
                        <a:t>Android Studios</a:t>
                      </a:r>
                      <a:endParaRPr sz="1200"/>
                    </a:p>
                  </a:txBody>
                  <a:tcPr marT="91425" marB="91425" marR="91425" marL="91425"/>
                </a:tc>
                <a:tc>
                  <a:txBody>
                    <a:bodyPr>
                      <a:noAutofit/>
                    </a:bodyPr>
                    <a:lstStyle/>
                    <a:p>
                      <a:pPr indent="0" lvl="0" marL="0" rtl="0" algn="l">
                        <a:spcBef>
                          <a:spcPts val="0"/>
                        </a:spcBef>
                        <a:spcAft>
                          <a:spcPts val="0"/>
                        </a:spcAft>
                        <a:buNone/>
                      </a:pPr>
                      <a:r>
                        <a:rPr lang="en" sz="1200"/>
                        <a:t>Xcode</a:t>
                      </a:r>
                      <a:endParaRPr sz="1200"/>
                    </a:p>
                  </a:txBody>
                  <a:tcPr marT="91425" marB="91425" marR="91425" marL="91425"/>
                </a:tc>
                <a:tc>
                  <a:txBody>
                    <a:bodyPr>
                      <a:noAutofit/>
                    </a:bodyPr>
                    <a:lstStyle/>
                    <a:p>
                      <a:pPr indent="0" lvl="0" marL="0" rtl="0" algn="l">
                        <a:spcBef>
                          <a:spcPts val="0"/>
                        </a:spcBef>
                        <a:spcAft>
                          <a:spcPts val="0"/>
                        </a:spcAft>
                        <a:buNone/>
                      </a:pPr>
                      <a:r>
                        <a:rPr lang="en" sz="1200"/>
                        <a:t>HTML5/CSS/JS</a:t>
                      </a:r>
                      <a:endParaRPr sz="1200"/>
                    </a:p>
                  </a:txBody>
                  <a:tcPr marT="91425" marB="91425" marR="91425" marL="91425"/>
                </a:tc>
              </a:tr>
              <a:tr h="360425">
                <a:tc>
                  <a:txBody>
                    <a:bodyPr>
                      <a:noAutofit/>
                    </a:bodyPr>
                    <a:lstStyle/>
                    <a:p>
                      <a:pPr indent="0" lvl="0" marL="0" rtl="0" algn="l">
                        <a:spcBef>
                          <a:spcPts val="0"/>
                        </a:spcBef>
                        <a:spcAft>
                          <a:spcPts val="0"/>
                        </a:spcAft>
                        <a:buNone/>
                      </a:pPr>
                      <a:r>
                        <a:rPr b="1" lang="en" sz="1200"/>
                        <a:t>Database</a:t>
                      </a:r>
                      <a:endParaRPr b="1" sz="1200"/>
                    </a:p>
                  </a:txBody>
                  <a:tcPr marT="91425" marB="91425" marR="91425" marL="91425"/>
                </a:tc>
                <a:tc>
                  <a:txBody>
                    <a:bodyPr>
                      <a:noAutofit/>
                    </a:bodyPr>
                    <a:lstStyle/>
                    <a:p>
                      <a:pPr indent="0" lvl="0" marL="0" rtl="0" algn="l">
                        <a:spcBef>
                          <a:spcPts val="0"/>
                        </a:spcBef>
                        <a:spcAft>
                          <a:spcPts val="0"/>
                        </a:spcAft>
                        <a:buNone/>
                      </a:pPr>
                      <a:r>
                        <a:rPr lang="en" sz="1200"/>
                        <a:t>SQLite</a:t>
                      </a:r>
                      <a:endParaRPr sz="1200"/>
                    </a:p>
                  </a:txBody>
                  <a:tcPr marT="91425" marB="91425" marR="91425" marL="91425"/>
                </a:tc>
                <a:tc>
                  <a:txBody>
                    <a:bodyPr>
                      <a:noAutofit/>
                    </a:bodyPr>
                    <a:lstStyle/>
                    <a:p>
                      <a:pPr indent="0" lvl="0" marL="0" rtl="0" algn="l">
                        <a:spcBef>
                          <a:spcPts val="0"/>
                        </a:spcBef>
                        <a:spcAft>
                          <a:spcPts val="0"/>
                        </a:spcAft>
                        <a:buNone/>
                      </a:pPr>
                      <a:r>
                        <a:rPr lang="en" sz="1200"/>
                        <a:t>SQLite</a:t>
                      </a:r>
                      <a:endParaRPr sz="1200"/>
                    </a:p>
                  </a:txBody>
                  <a:tcPr marT="91425" marB="91425" marR="91425" marL="91425"/>
                </a:tc>
                <a:tc>
                  <a:txBody>
                    <a:bodyPr>
                      <a:noAutofit/>
                    </a:bodyPr>
                    <a:lstStyle/>
                    <a:p>
                      <a:pPr indent="0" lvl="0" marL="0" rtl="0" algn="l">
                        <a:spcBef>
                          <a:spcPts val="0"/>
                        </a:spcBef>
                        <a:spcAft>
                          <a:spcPts val="0"/>
                        </a:spcAft>
                        <a:buNone/>
                      </a:pPr>
                      <a:r>
                        <a:rPr lang="en" sz="1200"/>
                        <a:t>MySQL</a:t>
                      </a:r>
                      <a:endParaRPr sz="1200"/>
                    </a:p>
                  </a:txBody>
                  <a:tcPr marT="91425" marB="91425" marR="91425" marL="91425"/>
                </a:tc>
              </a:tr>
              <a:tr h="386350">
                <a:tc>
                  <a:txBody>
                    <a:bodyPr>
                      <a:noAutofit/>
                    </a:bodyPr>
                    <a:lstStyle/>
                    <a:p>
                      <a:pPr indent="0" lvl="0" marL="0" rtl="0" algn="l">
                        <a:spcBef>
                          <a:spcPts val="0"/>
                        </a:spcBef>
                        <a:spcAft>
                          <a:spcPts val="0"/>
                        </a:spcAft>
                        <a:buNone/>
                      </a:pPr>
                      <a:r>
                        <a:rPr b="1" lang="en" sz="1200"/>
                        <a:t>Build Manager</a:t>
                      </a:r>
                      <a:endParaRPr b="1" sz="1200"/>
                    </a:p>
                  </a:txBody>
                  <a:tcPr marT="91425" marB="91425" marR="91425" marL="91425"/>
                </a:tc>
                <a:tc>
                  <a:txBody>
                    <a:bodyPr>
                      <a:noAutofit/>
                    </a:bodyPr>
                    <a:lstStyle/>
                    <a:p>
                      <a:pPr indent="0" lvl="0" marL="0" rtl="0" algn="l">
                        <a:spcBef>
                          <a:spcPts val="0"/>
                        </a:spcBef>
                        <a:spcAft>
                          <a:spcPts val="0"/>
                        </a:spcAft>
                        <a:buNone/>
                      </a:pPr>
                      <a:r>
                        <a:rPr lang="en" sz="1200"/>
                        <a:t>Gradle </a:t>
                      </a:r>
                      <a:endParaRPr sz="1200"/>
                    </a:p>
                  </a:txBody>
                  <a:tcPr marT="91425" marB="91425" marR="91425" marL="91425"/>
                </a:tc>
                <a:tc>
                  <a:txBody>
                    <a:bodyPr>
                      <a:noAutofit/>
                    </a:bodyPr>
                    <a:lstStyle/>
                    <a:p>
                      <a:pPr indent="0" lvl="0" marL="0" rtl="0" algn="l">
                        <a:spcBef>
                          <a:spcPts val="0"/>
                        </a:spcBef>
                        <a:spcAft>
                          <a:spcPts val="0"/>
                        </a:spcAft>
                        <a:buNone/>
                      </a:pPr>
                      <a:r>
                        <a:rPr lang="en" sz="1200"/>
                        <a:t>Swift Package Manager &amp; Cocoapods</a:t>
                      </a:r>
                      <a:endParaRPr sz="1200"/>
                    </a:p>
                  </a:txBody>
                  <a:tcPr marT="91425" marB="91425" marR="91425" marL="91425"/>
                </a:tc>
                <a:tc>
                  <a:txBody>
                    <a:bodyPr>
                      <a:noAutofit/>
                    </a:bodyPr>
                    <a:lstStyle/>
                    <a:p>
                      <a:pPr indent="0" lvl="0" marL="0" rtl="0" algn="l">
                        <a:spcBef>
                          <a:spcPts val="0"/>
                        </a:spcBef>
                        <a:spcAft>
                          <a:spcPts val="0"/>
                        </a:spcAft>
                        <a:buNone/>
                      </a:pPr>
                      <a:r>
                        <a:rPr lang="en" sz="1200"/>
                        <a:t>Gradle</a:t>
                      </a:r>
                      <a:endParaRPr sz="1200"/>
                    </a:p>
                  </a:txBody>
                  <a:tcPr marT="91425" marB="91425" marR="91425" marL="91425"/>
                </a:tc>
              </a:tr>
              <a:tr h="384300">
                <a:tc>
                  <a:txBody>
                    <a:bodyPr>
                      <a:noAutofit/>
                    </a:bodyPr>
                    <a:lstStyle/>
                    <a:p>
                      <a:pPr indent="0" lvl="0" marL="0" rtl="0" algn="l">
                        <a:spcBef>
                          <a:spcPts val="0"/>
                        </a:spcBef>
                        <a:spcAft>
                          <a:spcPts val="0"/>
                        </a:spcAft>
                        <a:buNone/>
                      </a:pPr>
                      <a:r>
                        <a:rPr b="1" lang="en" sz="1200"/>
                        <a:t>Version Control</a:t>
                      </a:r>
                      <a:endParaRPr b="1" sz="1200"/>
                    </a:p>
                  </a:txBody>
                  <a:tcPr marT="91425" marB="91425" marR="91425" marL="91425"/>
                </a:tc>
                <a:tc>
                  <a:txBody>
                    <a:bodyPr>
                      <a:noAutofit/>
                    </a:bodyPr>
                    <a:lstStyle/>
                    <a:p>
                      <a:pPr indent="0" lvl="0" marL="0" rtl="0" algn="l">
                        <a:spcBef>
                          <a:spcPts val="0"/>
                        </a:spcBef>
                        <a:spcAft>
                          <a:spcPts val="0"/>
                        </a:spcAft>
                        <a:buNone/>
                      </a:pPr>
                      <a:r>
                        <a:rPr lang="en" sz="1200"/>
                        <a:t>Git</a:t>
                      </a:r>
                      <a:endParaRPr sz="1200"/>
                    </a:p>
                  </a:txBody>
                  <a:tcPr marT="91425" marB="91425" marR="91425" marL="91425"/>
                </a:tc>
                <a:tc>
                  <a:txBody>
                    <a:bodyPr>
                      <a:noAutofit/>
                    </a:bodyPr>
                    <a:lstStyle/>
                    <a:p>
                      <a:pPr indent="0" lvl="0" marL="0" rtl="0" algn="l">
                        <a:spcBef>
                          <a:spcPts val="0"/>
                        </a:spcBef>
                        <a:spcAft>
                          <a:spcPts val="0"/>
                        </a:spcAft>
                        <a:buNone/>
                      </a:pPr>
                      <a:r>
                        <a:rPr lang="en" sz="1200"/>
                        <a:t>Git</a:t>
                      </a:r>
                      <a:endParaRPr sz="1200"/>
                    </a:p>
                  </a:txBody>
                  <a:tcPr marT="91425" marB="91425" marR="91425" marL="91425"/>
                </a:tc>
                <a:tc>
                  <a:txBody>
                    <a:bodyPr>
                      <a:noAutofit/>
                    </a:bodyPr>
                    <a:lstStyle/>
                    <a:p>
                      <a:pPr indent="0" lvl="0" marL="0" rtl="0" algn="l">
                        <a:spcBef>
                          <a:spcPts val="0"/>
                        </a:spcBef>
                        <a:spcAft>
                          <a:spcPts val="0"/>
                        </a:spcAft>
                        <a:buNone/>
                      </a:pPr>
                      <a:r>
                        <a:rPr lang="en" sz="1200"/>
                        <a:t>Git</a:t>
                      </a:r>
                      <a:endParaRPr sz="1200"/>
                    </a:p>
                  </a:txBody>
                  <a:tcPr marT="91425" marB="91425" marR="91425" marL="91425"/>
                </a:tc>
              </a:tr>
              <a:tr h="384300">
                <a:tc>
                  <a:txBody>
                    <a:bodyPr>
                      <a:noAutofit/>
                    </a:bodyPr>
                    <a:lstStyle/>
                    <a:p>
                      <a:pPr indent="0" lvl="0" marL="0" rtl="0" algn="l">
                        <a:spcBef>
                          <a:spcPts val="0"/>
                        </a:spcBef>
                        <a:spcAft>
                          <a:spcPts val="0"/>
                        </a:spcAft>
                        <a:buNone/>
                      </a:pPr>
                      <a:r>
                        <a:rPr b="1" lang="en" sz="1200"/>
                        <a:t>Issue Tracker</a:t>
                      </a:r>
                      <a:endParaRPr b="1" sz="1200"/>
                    </a:p>
                  </a:txBody>
                  <a:tcPr marT="91425" marB="91425" marR="91425" marL="91425"/>
                </a:tc>
                <a:tc>
                  <a:txBody>
                    <a:bodyPr>
                      <a:noAutofit/>
                    </a:bodyPr>
                    <a:lstStyle/>
                    <a:p>
                      <a:pPr indent="0" lvl="0" marL="0" rtl="0" algn="l">
                        <a:spcBef>
                          <a:spcPts val="0"/>
                        </a:spcBef>
                        <a:spcAft>
                          <a:spcPts val="0"/>
                        </a:spcAft>
                        <a:buNone/>
                      </a:pPr>
                      <a:r>
                        <a:rPr lang="en" sz="1200"/>
                        <a:t>Gitlab</a:t>
                      </a:r>
                      <a:endParaRPr sz="1200"/>
                    </a:p>
                  </a:txBody>
                  <a:tcPr marT="91425" marB="91425" marR="91425" marL="91425"/>
                </a:tc>
                <a:tc>
                  <a:txBody>
                    <a:bodyPr>
                      <a:noAutofit/>
                    </a:bodyPr>
                    <a:lstStyle/>
                    <a:p>
                      <a:pPr indent="0" lvl="0" marL="0" rtl="0" algn="l">
                        <a:spcBef>
                          <a:spcPts val="0"/>
                        </a:spcBef>
                        <a:spcAft>
                          <a:spcPts val="0"/>
                        </a:spcAft>
                        <a:buNone/>
                      </a:pPr>
                      <a:r>
                        <a:rPr lang="en" sz="1200"/>
                        <a:t>Gitlab</a:t>
                      </a:r>
                      <a:endParaRPr sz="1200"/>
                    </a:p>
                  </a:txBody>
                  <a:tcPr marT="91425" marB="91425" marR="91425" marL="91425"/>
                </a:tc>
                <a:tc>
                  <a:txBody>
                    <a:bodyPr>
                      <a:noAutofit/>
                    </a:bodyPr>
                    <a:lstStyle/>
                    <a:p>
                      <a:pPr indent="0" lvl="0" marL="0" rtl="0" algn="l">
                        <a:spcBef>
                          <a:spcPts val="0"/>
                        </a:spcBef>
                        <a:spcAft>
                          <a:spcPts val="0"/>
                        </a:spcAft>
                        <a:buNone/>
                      </a:pPr>
                      <a:r>
                        <a:rPr lang="en" sz="1200"/>
                        <a:t>Gitlab</a:t>
                      </a:r>
                      <a:endParaRPr sz="1200"/>
                    </a:p>
                  </a:txBody>
                  <a:tcPr marT="91425" marB="91425" marR="91425" marL="91425"/>
                </a:tc>
              </a:tr>
              <a:tr h="384300">
                <a:tc>
                  <a:txBody>
                    <a:bodyPr>
                      <a:noAutofit/>
                    </a:bodyPr>
                    <a:lstStyle/>
                    <a:p>
                      <a:pPr indent="0" lvl="0" marL="0" rtl="0" algn="l">
                        <a:spcBef>
                          <a:spcPts val="0"/>
                        </a:spcBef>
                        <a:spcAft>
                          <a:spcPts val="0"/>
                        </a:spcAft>
                        <a:buNone/>
                      </a:pPr>
                      <a:r>
                        <a:rPr b="1" lang="en" sz="1200"/>
                        <a:t>Testing Framework</a:t>
                      </a:r>
                      <a:endParaRPr b="1" sz="1200"/>
                    </a:p>
                  </a:txBody>
                  <a:tcPr marT="91425" marB="91425" marR="91425" marL="91425"/>
                </a:tc>
                <a:tc>
                  <a:txBody>
                    <a:bodyPr>
                      <a:noAutofit/>
                    </a:bodyPr>
                    <a:lstStyle/>
                    <a:p>
                      <a:pPr indent="0" lvl="0" marL="0" rtl="0" algn="l">
                        <a:spcBef>
                          <a:spcPts val="0"/>
                        </a:spcBef>
                        <a:spcAft>
                          <a:spcPts val="0"/>
                        </a:spcAft>
                        <a:buNone/>
                      </a:pPr>
                      <a:r>
                        <a:rPr lang="en" sz="1200"/>
                        <a:t>JUnit</a:t>
                      </a:r>
                      <a:endParaRPr sz="1200"/>
                    </a:p>
                  </a:txBody>
                  <a:tcPr marT="91425" marB="91425" marR="91425" marL="91425"/>
                </a:tc>
                <a:tc>
                  <a:txBody>
                    <a:bodyPr>
                      <a:noAutofit/>
                    </a:bodyPr>
                    <a:lstStyle/>
                    <a:p>
                      <a:pPr indent="0" lvl="0" marL="0" rtl="0" algn="l">
                        <a:spcBef>
                          <a:spcPts val="0"/>
                        </a:spcBef>
                        <a:spcAft>
                          <a:spcPts val="0"/>
                        </a:spcAft>
                        <a:buNone/>
                      </a:pPr>
                      <a:r>
                        <a:rPr lang="en" sz="1200"/>
                        <a:t>XCTest</a:t>
                      </a:r>
                      <a:endParaRPr sz="1200"/>
                    </a:p>
                  </a:txBody>
                  <a:tcPr marT="91425" marB="91425" marR="91425" marL="91425"/>
                </a:tc>
                <a:tc>
                  <a:txBody>
                    <a:bodyPr>
                      <a:noAutofit/>
                    </a:bodyPr>
                    <a:lstStyle/>
                    <a:p>
                      <a:pPr indent="0" lvl="0" marL="0" rtl="0" algn="l">
                        <a:spcBef>
                          <a:spcPts val="0"/>
                        </a:spcBef>
                        <a:spcAft>
                          <a:spcPts val="0"/>
                        </a:spcAft>
                        <a:buNone/>
                      </a:pPr>
                      <a:r>
                        <a:rPr lang="en" sz="1200"/>
                        <a:t>JUnit</a:t>
                      </a:r>
                      <a:endParaRPr sz="1200"/>
                    </a:p>
                  </a:txBody>
                  <a:tcPr marT="91425" marB="91425" marR="91425" marL="91425"/>
                </a:tc>
              </a:tr>
            </a:tbl>
          </a:graphicData>
        </a:graphic>
      </p:graphicFrame>
      <p:pic>
        <p:nvPicPr>
          <p:cNvPr id="381" name="Google Shape;381;p35"/>
          <p:cNvPicPr preferRelativeResize="0"/>
          <p:nvPr/>
        </p:nvPicPr>
        <p:blipFill>
          <a:blip r:embed="rId4">
            <a:alphaModFix/>
          </a:blip>
          <a:stretch>
            <a:fillRect/>
          </a:stretch>
        </p:blipFill>
        <p:spPr>
          <a:xfrm>
            <a:off x="-2059724" y="613286"/>
            <a:ext cx="1870588" cy="1958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36"/>
          <p:cNvSpPr txBox="1"/>
          <p:nvPr>
            <p:ph type="title"/>
          </p:nvPr>
        </p:nvSpPr>
        <p:spPr>
          <a:xfrm>
            <a:off x="729450" y="4100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Breakdown Structure (WBS) Overview</a:t>
            </a:r>
            <a:endParaRPr/>
          </a:p>
        </p:txBody>
      </p:sp>
      <p:sp>
        <p:nvSpPr>
          <p:cNvPr id="387" name="Google Shape;387;p36"/>
          <p:cNvSpPr/>
          <p:nvPr/>
        </p:nvSpPr>
        <p:spPr>
          <a:xfrm>
            <a:off x="7859825" y="-340584"/>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pic>
        <p:nvPicPr>
          <p:cNvPr id="388" name="Google Shape;388;p36"/>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389" name="Google Shape;389;p36"/>
          <p:cNvPicPr preferRelativeResize="0"/>
          <p:nvPr/>
        </p:nvPicPr>
        <p:blipFill>
          <a:blip r:embed="rId4">
            <a:alphaModFix/>
          </a:blip>
          <a:stretch>
            <a:fillRect/>
          </a:stretch>
        </p:blipFill>
        <p:spPr>
          <a:xfrm>
            <a:off x="-2016349" y="385586"/>
            <a:ext cx="1870588" cy="1958476"/>
          </a:xfrm>
          <a:prstGeom prst="rect">
            <a:avLst/>
          </a:prstGeom>
          <a:noFill/>
          <a:ln>
            <a:noFill/>
          </a:ln>
        </p:spPr>
      </p:pic>
      <p:sp>
        <p:nvSpPr>
          <p:cNvPr id="390" name="Google Shape;390;p36"/>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36"/>
          <p:cNvPicPr preferRelativeResize="0"/>
          <p:nvPr/>
        </p:nvPicPr>
        <p:blipFill>
          <a:blip r:embed="rId5">
            <a:alphaModFix/>
          </a:blip>
          <a:stretch>
            <a:fillRect/>
          </a:stretch>
        </p:blipFill>
        <p:spPr>
          <a:xfrm>
            <a:off x="-575600" y="945200"/>
            <a:ext cx="9956399" cy="50111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37"/>
          <p:cNvSpPr txBox="1"/>
          <p:nvPr>
            <p:ph type="title"/>
          </p:nvPr>
        </p:nvSpPr>
        <p:spPr>
          <a:xfrm>
            <a:off x="727650" y="3813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User Interface Smartphone </a:t>
            </a:r>
            <a:endParaRPr/>
          </a:p>
        </p:txBody>
      </p:sp>
      <p:sp>
        <p:nvSpPr>
          <p:cNvPr id="397" name="Google Shape;397;p37"/>
          <p:cNvSpPr/>
          <p:nvPr/>
        </p:nvSpPr>
        <p:spPr>
          <a:xfrm>
            <a:off x="7907400" y="-25860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pic>
        <p:nvPicPr>
          <p:cNvPr id="398" name="Google Shape;398;p37"/>
          <p:cNvPicPr preferRelativeResize="0"/>
          <p:nvPr/>
        </p:nvPicPr>
        <p:blipFill>
          <a:blip r:embed="rId4">
            <a:alphaModFix/>
          </a:blip>
          <a:stretch>
            <a:fillRect/>
          </a:stretch>
        </p:blipFill>
        <p:spPr>
          <a:xfrm>
            <a:off x="8572450" y="31725"/>
            <a:ext cx="471577" cy="378293"/>
          </a:xfrm>
          <a:prstGeom prst="rect">
            <a:avLst/>
          </a:prstGeom>
          <a:noFill/>
          <a:ln>
            <a:noFill/>
          </a:ln>
        </p:spPr>
      </p:pic>
      <p:pic>
        <p:nvPicPr>
          <p:cNvPr id="399" name="Google Shape;399;p37"/>
          <p:cNvPicPr preferRelativeResize="0"/>
          <p:nvPr/>
        </p:nvPicPr>
        <p:blipFill>
          <a:blip r:embed="rId5">
            <a:alphaModFix/>
          </a:blip>
          <a:stretch>
            <a:fillRect/>
          </a:stretch>
        </p:blipFill>
        <p:spPr>
          <a:xfrm>
            <a:off x="-1437829" y="533820"/>
            <a:ext cx="1067535" cy="1050030"/>
          </a:xfrm>
          <a:prstGeom prst="rect">
            <a:avLst/>
          </a:prstGeom>
          <a:noFill/>
          <a:ln>
            <a:noFill/>
          </a:ln>
        </p:spPr>
      </p:pic>
      <p:pic>
        <p:nvPicPr>
          <p:cNvPr id="400" name="Google Shape;400;p37"/>
          <p:cNvPicPr preferRelativeResize="0"/>
          <p:nvPr/>
        </p:nvPicPr>
        <p:blipFill>
          <a:blip r:embed="rId6">
            <a:alphaModFix/>
          </a:blip>
          <a:stretch>
            <a:fillRect/>
          </a:stretch>
        </p:blipFill>
        <p:spPr>
          <a:xfrm>
            <a:off x="-1699810" y="2047888"/>
            <a:ext cx="1448134" cy="1843025"/>
          </a:xfrm>
          <a:prstGeom prst="rect">
            <a:avLst/>
          </a:prstGeom>
          <a:noFill/>
          <a:ln>
            <a:noFill/>
          </a:ln>
        </p:spPr>
      </p:pic>
      <p:pic>
        <p:nvPicPr>
          <p:cNvPr id="401" name="Google Shape;401;p37"/>
          <p:cNvPicPr preferRelativeResize="0"/>
          <p:nvPr/>
        </p:nvPicPr>
        <p:blipFill>
          <a:blip r:embed="rId7">
            <a:alphaModFix/>
          </a:blip>
          <a:stretch>
            <a:fillRect/>
          </a:stretch>
        </p:blipFill>
        <p:spPr>
          <a:xfrm>
            <a:off x="796500" y="751300"/>
            <a:ext cx="6818899" cy="5204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38"/>
          <p:cNvSpPr txBox="1"/>
          <p:nvPr>
            <p:ph type="title"/>
          </p:nvPr>
        </p:nvSpPr>
        <p:spPr>
          <a:xfrm>
            <a:off x="53100" y="391550"/>
            <a:ext cx="8991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SmartPhone GUI Mockup - Patient/Emergency Contact</a:t>
            </a:r>
            <a:endParaRPr/>
          </a:p>
        </p:txBody>
      </p:sp>
      <p:pic>
        <p:nvPicPr>
          <p:cNvPr id="407" name="Google Shape;407;p38"/>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408" name="Google Shape;408;p38"/>
          <p:cNvPicPr preferRelativeResize="0"/>
          <p:nvPr/>
        </p:nvPicPr>
        <p:blipFill>
          <a:blip r:embed="rId4">
            <a:alphaModFix/>
          </a:blip>
          <a:stretch>
            <a:fillRect/>
          </a:stretch>
        </p:blipFill>
        <p:spPr>
          <a:xfrm>
            <a:off x="-2131237" y="590463"/>
            <a:ext cx="1686387" cy="1658722"/>
          </a:xfrm>
          <a:prstGeom prst="rect">
            <a:avLst/>
          </a:prstGeom>
          <a:noFill/>
          <a:ln>
            <a:noFill/>
          </a:ln>
        </p:spPr>
      </p:pic>
      <p:sp>
        <p:nvSpPr>
          <p:cNvPr id="409" name="Google Shape;409;p38"/>
          <p:cNvSpPr txBox="1"/>
          <p:nvPr/>
        </p:nvSpPr>
        <p:spPr>
          <a:xfrm>
            <a:off x="5816000" y="2898800"/>
            <a:ext cx="43698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*Some Settings unavailable for Emergency Contact</a:t>
            </a:r>
            <a:endParaRPr sz="1100">
              <a:latin typeface="Lato"/>
              <a:ea typeface="Lato"/>
              <a:cs typeface="Lato"/>
              <a:sym typeface="Lato"/>
            </a:endParaRPr>
          </a:p>
        </p:txBody>
      </p:sp>
      <p:pic>
        <p:nvPicPr>
          <p:cNvPr id="410" name="Google Shape;410;p38"/>
          <p:cNvPicPr preferRelativeResize="0"/>
          <p:nvPr/>
        </p:nvPicPr>
        <p:blipFill>
          <a:blip r:embed="rId5">
            <a:alphaModFix/>
          </a:blip>
          <a:stretch>
            <a:fillRect/>
          </a:stretch>
        </p:blipFill>
        <p:spPr>
          <a:xfrm>
            <a:off x="826375" y="926750"/>
            <a:ext cx="7836724" cy="3967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9"/>
          <p:cNvSpPr txBox="1"/>
          <p:nvPr>
            <p:ph type="title"/>
          </p:nvPr>
        </p:nvSpPr>
        <p:spPr>
          <a:xfrm>
            <a:off x="727650" y="371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User Interface Smartwatch </a:t>
            </a:r>
            <a:endParaRPr/>
          </a:p>
          <a:p>
            <a:pPr indent="0" lvl="0" marL="0" rtl="0" algn="l">
              <a:spcBef>
                <a:spcPts val="0"/>
              </a:spcBef>
              <a:spcAft>
                <a:spcPts val="0"/>
              </a:spcAft>
              <a:buNone/>
            </a:pPr>
            <a:r>
              <a:t/>
            </a:r>
            <a:endParaRPr/>
          </a:p>
        </p:txBody>
      </p:sp>
      <p:pic>
        <p:nvPicPr>
          <p:cNvPr id="416" name="Google Shape;416;p39"/>
          <p:cNvPicPr preferRelativeResize="0"/>
          <p:nvPr/>
        </p:nvPicPr>
        <p:blipFill>
          <a:blip r:embed="rId3">
            <a:alphaModFix/>
          </a:blip>
          <a:stretch>
            <a:fillRect/>
          </a:stretch>
        </p:blipFill>
        <p:spPr>
          <a:xfrm>
            <a:off x="898450" y="535625"/>
            <a:ext cx="7201451" cy="4914600"/>
          </a:xfrm>
          <a:prstGeom prst="rect">
            <a:avLst/>
          </a:prstGeom>
          <a:noFill/>
          <a:ln>
            <a:noFill/>
          </a:ln>
        </p:spPr>
      </p:pic>
      <p:pic>
        <p:nvPicPr>
          <p:cNvPr id="417" name="Google Shape;417;p39"/>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4E4E4"/>
        </a:solidFill>
      </p:bgPr>
    </p:bg>
    <p:spTree>
      <p:nvGrpSpPr>
        <p:cNvPr id="421" name="Shape 421"/>
        <p:cNvGrpSpPr/>
        <p:nvPr/>
      </p:nvGrpSpPr>
      <p:grpSpPr>
        <a:xfrm>
          <a:off x="0" y="0"/>
          <a:ext cx="0" cy="0"/>
          <a:chOff x="0" y="0"/>
          <a:chExt cx="0" cy="0"/>
        </a:xfrm>
      </p:grpSpPr>
      <p:sp>
        <p:nvSpPr>
          <p:cNvPr id="422" name="Google Shape;422;p40"/>
          <p:cNvSpPr txBox="1"/>
          <p:nvPr>
            <p:ph type="title"/>
          </p:nvPr>
        </p:nvSpPr>
        <p:spPr>
          <a:xfrm>
            <a:off x="1036050" y="957025"/>
            <a:ext cx="3263100" cy="129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Smartwatch GUI</a:t>
            </a:r>
            <a:br>
              <a:rPr lang="en"/>
            </a:br>
            <a:r>
              <a:rPr lang="en"/>
              <a:t>Mockup</a:t>
            </a:r>
            <a:endParaRPr/>
          </a:p>
        </p:txBody>
      </p:sp>
      <p:pic>
        <p:nvPicPr>
          <p:cNvPr id="423" name="Google Shape;423;p40"/>
          <p:cNvPicPr preferRelativeResize="0"/>
          <p:nvPr/>
        </p:nvPicPr>
        <p:blipFill>
          <a:blip r:embed="rId4">
            <a:alphaModFix/>
          </a:blip>
          <a:stretch>
            <a:fillRect/>
          </a:stretch>
        </p:blipFill>
        <p:spPr>
          <a:xfrm>
            <a:off x="-1989910" y="409988"/>
            <a:ext cx="1448134" cy="1843025"/>
          </a:xfrm>
          <a:prstGeom prst="rect">
            <a:avLst/>
          </a:prstGeom>
          <a:noFill/>
          <a:ln>
            <a:noFill/>
          </a:ln>
        </p:spPr>
      </p:pic>
      <p:sp>
        <p:nvSpPr>
          <p:cNvPr id="424" name="Google Shape;424;p40"/>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 name="Google Shape;425;p40"/>
          <p:cNvGrpSpPr/>
          <p:nvPr/>
        </p:nvGrpSpPr>
        <p:grpSpPr>
          <a:xfrm>
            <a:off x="0" y="330325"/>
            <a:ext cx="9054576" cy="4505800"/>
            <a:chOff x="0" y="330325"/>
            <a:chExt cx="9054576" cy="4505800"/>
          </a:xfrm>
        </p:grpSpPr>
        <p:pic>
          <p:nvPicPr>
            <p:cNvPr id="426" name="Google Shape;426;p40"/>
            <p:cNvPicPr preferRelativeResize="0"/>
            <p:nvPr/>
          </p:nvPicPr>
          <p:blipFill>
            <a:blip r:embed="rId5">
              <a:alphaModFix amt="85000"/>
            </a:blip>
            <a:stretch>
              <a:fillRect/>
            </a:stretch>
          </p:blipFill>
          <p:spPr>
            <a:xfrm>
              <a:off x="0" y="330325"/>
              <a:ext cx="9054576" cy="4505800"/>
            </a:xfrm>
            <a:prstGeom prst="rect">
              <a:avLst/>
            </a:prstGeom>
            <a:noFill/>
            <a:ln>
              <a:noFill/>
            </a:ln>
          </p:spPr>
        </p:pic>
        <p:pic>
          <p:nvPicPr>
            <p:cNvPr id="427" name="Google Shape;427;p40"/>
            <p:cNvPicPr preferRelativeResize="0"/>
            <p:nvPr/>
          </p:nvPicPr>
          <p:blipFill rotWithShape="1">
            <a:blip r:embed="rId6">
              <a:alphaModFix/>
            </a:blip>
            <a:srcRect b="0" l="-4620" r="4620" t="0"/>
            <a:stretch/>
          </p:blipFill>
          <p:spPr>
            <a:xfrm>
              <a:off x="2198100" y="3490200"/>
              <a:ext cx="2887974" cy="1150400"/>
            </a:xfrm>
            <a:prstGeom prst="rect">
              <a:avLst/>
            </a:prstGeom>
            <a:noFill/>
            <a:ln>
              <a:noFill/>
            </a:ln>
          </p:spPr>
        </p:pic>
      </p:grpSp>
      <p:pic>
        <p:nvPicPr>
          <p:cNvPr id="428" name="Google Shape;428;p40"/>
          <p:cNvPicPr preferRelativeResize="0"/>
          <p:nvPr/>
        </p:nvPicPr>
        <p:blipFill>
          <a:blip r:embed="rId7">
            <a:alphaModFix/>
          </a:blip>
          <a:stretch>
            <a:fillRect/>
          </a:stretch>
        </p:blipFill>
        <p:spPr>
          <a:xfrm>
            <a:off x="8572450" y="31725"/>
            <a:ext cx="471577" cy="3782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41"/>
          <p:cNvSpPr txBox="1"/>
          <p:nvPr>
            <p:ph type="title"/>
          </p:nvPr>
        </p:nvSpPr>
        <p:spPr>
          <a:xfrm>
            <a:off x="727650" y="373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External Storage MySQL</a:t>
            </a:r>
            <a:endParaRPr/>
          </a:p>
        </p:txBody>
      </p:sp>
      <p:sp>
        <p:nvSpPr>
          <p:cNvPr id="434" name="Google Shape;434;p41"/>
          <p:cNvSpPr txBox="1"/>
          <p:nvPr>
            <p:ph idx="1" type="body"/>
          </p:nvPr>
        </p:nvSpPr>
        <p:spPr>
          <a:xfrm>
            <a:off x="727650" y="1112475"/>
            <a:ext cx="4210500" cy="281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MySQL </a:t>
            </a:r>
            <a:r>
              <a:rPr lang="en" sz="1800">
                <a:solidFill>
                  <a:srgbClr val="000000"/>
                </a:solidFill>
              </a:rPr>
              <a:t>is an open-source relational database management system.</a:t>
            </a:r>
            <a:r>
              <a:rPr lang="en" sz="1800">
                <a:solidFill>
                  <a:srgbClr val="000000"/>
                </a:solidFill>
              </a:rPr>
              <a:t> </a:t>
            </a:r>
            <a:endParaRPr sz="1800">
              <a:solidFill>
                <a:srgbClr val="000000"/>
              </a:solidFill>
            </a:endParaRPr>
          </a:p>
          <a:p>
            <a:pPr indent="-342900" lvl="0" marL="457200" rtl="0" algn="l">
              <a:spcBef>
                <a:spcPts val="1000"/>
              </a:spcBef>
              <a:spcAft>
                <a:spcPts val="0"/>
              </a:spcAft>
              <a:buClr>
                <a:srgbClr val="000000"/>
              </a:buClr>
              <a:buSzPts val="1800"/>
              <a:buChar char="●"/>
            </a:pPr>
            <a:r>
              <a:rPr lang="en" sz="1800">
                <a:solidFill>
                  <a:srgbClr val="000000"/>
                </a:solidFill>
              </a:rPr>
              <a:t>Stores all data from the watch to be used by machine learning </a:t>
            </a:r>
            <a:r>
              <a:rPr lang="en" sz="1800">
                <a:solidFill>
                  <a:srgbClr val="000000"/>
                </a:solidFill>
              </a:rPr>
              <a:t>algorithm.</a:t>
            </a:r>
            <a:endParaRPr sz="1800">
              <a:solidFill>
                <a:srgbClr val="000000"/>
              </a:solidFill>
            </a:endParaRPr>
          </a:p>
          <a:p>
            <a:pPr indent="-342900" lvl="0" marL="457200" rtl="0" algn="l">
              <a:spcBef>
                <a:spcPts val="1000"/>
              </a:spcBef>
              <a:spcAft>
                <a:spcPts val="1000"/>
              </a:spcAft>
              <a:buClr>
                <a:srgbClr val="000000"/>
              </a:buClr>
              <a:buSzPts val="1800"/>
              <a:buChar char="●"/>
            </a:pPr>
            <a:r>
              <a:rPr lang="en" sz="1800">
                <a:solidFill>
                  <a:srgbClr val="000000"/>
                </a:solidFill>
              </a:rPr>
              <a:t>Data is easily exportable to csv or other formats for research teams.</a:t>
            </a:r>
            <a:endParaRPr sz="1800">
              <a:solidFill>
                <a:srgbClr val="000000"/>
              </a:solidFill>
            </a:endParaRPr>
          </a:p>
        </p:txBody>
      </p:sp>
      <p:pic>
        <p:nvPicPr>
          <p:cNvPr id="435" name="Google Shape;435;p41"/>
          <p:cNvPicPr preferRelativeResize="0"/>
          <p:nvPr/>
        </p:nvPicPr>
        <p:blipFill>
          <a:blip r:embed="rId3">
            <a:alphaModFix/>
          </a:blip>
          <a:stretch>
            <a:fillRect/>
          </a:stretch>
        </p:blipFill>
        <p:spPr>
          <a:xfrm>
            <a:off x="5052500" y="908900"/>
            <a:ext cx="3510948" cy="3510948"/>
          </a:xfrm>
          <a:prstGeom prst="rect">
            <a:avLst/>
          </a:prstGeom>
          <a:noFill/>
          <a:ln>
            <a:noFill/>
          </a:ln>
        </p:spPr>
      </p:pic>
      <p:pic>
        <p:nvPicPr>
          <p:cNvPr id="436" name="Google Shape;436;p41"/>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3" name="Shape 103"/>
        <p:cNvGrpSpPr/>
        <p:nvPr/>
      </p:nvGrpSpPr>
      <p:grpSpPr>
        <a:xfrm>
          <a:off x="0" y="0"/>
          <a:ext cx="0" cy="0"/>
          <a:chOff x="0" y="0"/>
          <a:chExt cx="0" cy="0"/>
        </a:xfrm>
      </p:grpSpPr>
      <p:sp>
        <p:nvSpPr>
          <p:cNvPr id="104" name="Google Shape;104;p15"/>
          <p:cNvSpPr txBox="1"/>
          <p:nvPr>
            <p:ph type="title"/>
          </p:nvPr>
        </p:nvSpPr>
        <p:spPr>
          <a:xfrm>
            <a:off x="755475" y="40180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105" name="Google Shape;105;p15"/>
          <p:cNvSpPr txBox="1"/>
          <p:nvPr>
            <p:ph idx="1" type="body"/>
          </p:nvPr>
        </p:nvSpPr>
        <p:spPr>
          <a:xfrm>
            <a:off x="727650" y="1022900"/>
            <a:ext cx="3844200" cy="391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Feasibility</a:t>
            </a:r>
            <a:endParaRPr b="1">
              <a:solidFill>
                <a:srgbClr val="000000"/>
              </a:solidFill>
            </a:endParaRPr>
          </a:p>
          <a:p>
            <a:pPr indent="-311150" lvl="0" marL="457200" rtl="0" algn="l">
              <a:spcBef>
                <a:spcPts val="1600"/>
              </a:spcBef>
              <a:spcAft>
                <a:spcPts val="0"/>
              </a:spcAft>
              <a:buClr>
                <a:srgbClr val="38761D"/>
              </a:buClr>
              <a:buSzPts val="1300"/>
              <a:buChar char="●"/>
            </a:pPr>
            <a:r>
              <a:rPr lang="en">
                <a:solidFill>
                  <a:srgbClr val="38761D"/>
                </a:solidFill>
              </a:rPr>
              <a:t>Team &amp; Mentors…….…………………..3-4</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Background………………………………..5-7</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The Problem……………………………….8</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Current Process Flows……………….9-10</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Our Solution……………………………….11</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Solution Process Flows……………….12</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Customers/Users/Roles……………..13-15</a:t>
            </a:r>
            <a:endParaRPr>
              <a:solidFill>
                <a:srgbClr val="38761D"/>
              </a:solidFill>
            </a:endParaRPr>
          </a:p>
          <a:p>
            <a:pPr indent="-311150" lvl="0" marL="457200" rtl="0" algn="l">
              <a:spcBef>
                <a:spcPts val="0"/>
              </a:spcBef>
              <a:spcAft>
                <a:spcPts val="0"/>
              </a:spcAft>
              <a:buClr>
                <a:srgbClr val="38761D"/>
              </a:buClr>
              <a:buSzPts val="1300"/>
              <a:buChar char="●"/>
            </a:pPr>
            <a:r>
              <a:rPr lang="en">
                <a:solidFill>
                  <a:srgbClr val="38761D"/>
                </a:solidFill>
              </a:rPr>
              <a:t>Competition……………………………….16</a:t>
            </a:r>
            <a:endParaRPr>
              <a:solidFill>
                <a:srgbClr val="38761D"/>
              </a:solidFill>
            </a:endParaRPr>
          </a:p>
          <a:p>
            <a:pPr indent="0" lvl="0" marL="0" rtl="0" algn="l">
              <a:spcBef>
                <a:spcPts val="1600"/>
              </a:spcBef>
              <a:spcAft>
                <a:spcPts val="0"/>
              </a:spcAft>
              <a:buNone/>
            </a:pPr>
            <a:r>
              <a:rPr b="1" lang="en">
                <a:solidFill>
                  <a:srgbClr val="000000"/>
                </a:solidFill>
              </a:rPr>
              <a:t>Design</a:t>
            </a:r>
            <a:endParaRPr b="1">
              <a:solidFill>
                <a:srgbClr val="000000"/>
              </a:solidFill>
            </a:endParaRPr>
          </a:p>
          <a:p>
            <a:pPr indent="-311150" lvl="0" marL="457200" rtl="0" algn="l">
              <a:spcBef>
                <a:spcPts val="1600"/>
              </a:spcBef>
              <a:spcAft>
                <a:spcPts val="0"/>
              </a:spcAft>
              <a:buClr>
                <a:srgbClr val="0000FF"/>
              </a:buClr>
              <a:buSzPts val="1300"/>
              <a:buChar char="●"/>
            </a:pPr>
            <a:r>
              <a:rPr lang="en">
                <a:solidFill>
                  <a:srgbClr val="0000FF"/>
                </a:solidFill>
              </a:rPr>
              <a:t>MFCD………………………………………..17</a:t>
            </a:r>
            <a:endParaRPr>
              <a:solidFill>
                <a:srgbClr val="0000FF"/>
              </a:solidFill>
            </a:endParaRPr>
          </a:p>
          <a:p>
            <a:pPr indent="-311150" lvl="0" marL="457200" rtl="0" algn="l">
              <a:spcBef>
                <a:spcPts val="0"/>
              </a:spcBef>
              <a:spcAft>
                <a:spcPts val="0"/>
              </a:spcAft>
              <a:buClr>
                <a:srgbClr val="0000FF"/>
              </a:buClr>
              <a:buSzPts val="1300"/>
              <a:buChar char="●"/>
            </a:pPr>
            <a:r>
              <a:rPr lang="en">
                <a:solidFill>
                  <a:srgbClr val="0000FF"/>
                </a:solidFill>
              </a:rPr>
              <a:t>Build Tools………………………………....18-19</a:t>
            </a:r>
            <a:endParaRPr>
              <a:solidFill>
                <a:srgbClr val="0000FF"/>
              </a:solidFill>
            </a:endParaRPr>
          </a:p>
          <a:p>
            <a:pPr indent="-311150" lvl="0" marL="457200" rtl="0" algn="l">
              <a:spcBef>
                <a:spcPts val="0"/>
              </a:spcBef>
              <a:spcAft>
                <a:spcPts val="0"/>
              </a:spcAft>
              <a:buClr>
                <a:srgbClr val="0000FF"/>
              </a:buClr>
              <a:buSzPts val="1300"/>
              <a:buChar char="●"/>
            </a:pPr>
            <a:r>
              <a:rPr lang="en">
                <a:solidFill>
                  <a:srgbClr val="0000FF"/>
                </a:solidFill>
              </a:rPr>
              <a:t>Development Model………………..…20</a:t>
            </a:r>
            <a:endParaRPr>
              <a:solidFill>
                <a:srgbClr val="0000FF"/>
              </a:solidFill>
            </a:endParaRPr>
          </a:p>
          <a:p>
            <a:pPr indent="-311150" lvl="0" marL="457200" rtl="0" algn="l">
              <a:spcBef>
                <a:spcPts val="0"/>
              </a:spcBef>
              <a:spcAft>
                <a:spcPts val="0"/>
              </a:spcAft>
              <a:buClr>
                <a:srgbClr val="0000FF"/>
              </a:buClr>
              <a:buSzPts val="1300"/>
              <a:buChar char="●"/>
            </a:pPr>
            <a:r>
              <a:rPr lang="en">
                <a:solidFill>
                  <a:srgbClr val="0000FF"/>
                </a:solidFill>
              </a:rPr>
              <a:t>WBS Overview...…………………………21</a:t>
            </a:r>
            <a:endParaRPr>
              <a:solidFill>
                <a:srgbClr val="0000FF"/>
              </a:solidFill>
            </a:endParaRPr>
          </a:p>
          <a:p>
            <a:pPr indent="0" lvl="0" marL="0" rtl="0" algn="l">
              <a:spcBef>
                <a:spcPts val="1600"/>
              </a:spcBef>
              <a:spcAft>
                <a:spcPts val="1600"/>
              </a:spcAft>
              <a:buNone/>
            </a:pPr>
            <a:r>
              <a:rPr b="1" lang="en">
                <a:solidFill>
                  <a:srgbClr val="000000"/>
                </a:solidFill>
              </a:rPr>
              <a:t> </a:t>
            </a:r>
            <a:endParaRPr b="1">
              <a:solidFill>
                <a:srgbClr val="000000"/>
              </a:solidFill>
            </a:endParaRPr>
          </a:p>
        </p:txBody>
      </p:sp>
      <p:sp>
        <p:nvSpPr>
          <p:cNvPr id="106" name="Google Shape;106;p15"/>
          <p:cNvSpPr txBox="1"/>
          <p:nvPr/>
        </p:nvSpPr>
        <p:spPr>
          <a:xfrm>
            <a:off x="4571850" y="1366425"/>
            <a:ext cx="3810600" cy="351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3"/>
              </a:buClr>
              <a:buSzPts val="1400"/>
              <a:buFont typeface="Lato"/>
              <a:buChar char="●"/>
            </a:pPr>
            <a:r>
              <a:rPr lang="en">
                <a:solidFill>
                  <a:schemeClr val="accent3"/>
                </a:solidFill>
                <a:latin typeface="Lato"/>
                <a:ea typeface="Lato"/>
                <a:cs typeface="Lato"/>
                <a:sym typeface="Lato"/>
              </a:rPr>
              <a:t>UI/UX - Smartphone…………………………23</a:t>
            </a:r>
            <a:endParaRPr>
              <a:solidFill>
                <a:schemeClr val="accent3"/>
              </a:solidFill>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UI/UX - Smartwatch………………………...24</a:t>
            </a:r>
            <a:endParaRPr>
              <a:latin typeface="Lato"/>
              <a:ea typeface="Lato"/>
              <a:cs typeface="Lato"/>
              <a:sym typeface="Lato"/>
            </a:endParaRPr>
          </a:p>
          <a:p>
            <a:pPr indent="-317500" lvl="0" marL="457200" rtl="0" algn="l">
              <a:spcBef>
                <a:spcPts val="0"/>
              </a:spcBef>
              <a:spcAft>
                <a:spcPts val="0"/>
              </a:spcAft>
              <a:buClr>
                <a:srgbClr val="FF00FF"/>
              </a:buClr>
              <a:buSzPts val="1400"/>
              <a:buFont typeface="Lato"/>
              <a:buChar char="●"/>
            </a:pPr>
            <a:r>
              <a:rPr lang="en">
                <a:solidFill>
                  <a:srgbClr val="FF00FF"/>
                </a:solidFill>
                <a:latin typeface="Lato"/>
                <a:ea typeface="Lato"/>
                <a:cs typeface="Lato"/>
                <a:sym typeface="Lato"/>
              </a:rPr>
              <a:t>Database……………………………………25-30</a:t>
            </a:r>
            <a:endParaRPr>
              <a:solidFill>
                <a:srgbClr val="FF00FF"/>
              </a:solidFill>
              <a:latin typeface="Lato"/>
              <a:ea typeface="Lato"/>
              <a:cs typeface="Lato"/>
              <a:sym typeface="Lato"/>
            </a:endParaRPr>
          </a:p>
          <a:p>
            <a:pPr indent="-317500" lvl="0" marL="457200" rtl="0" algn="l">
              <a:spcBef>
                <a:spcPts val="0"/>
              </a:spcBef>
              <a:spcAft>
                <a:spcPts val="0"/>
              </a:spcAft>
              <a:buClr>
                <a:srgbClr val="0000FF"/>
              </a:buClr>
              <a:buSzPts val="1400"/>
              <a:buFont typeface="Lato"/>
              <a:buChar char="●"/>
            </a:pPr>
            <a:r>
              <a:rPr lang="en">
                <a:solidFill>
                  <a:srgbClr val="0000FF"/>
                </a:solidFill>
                <a:latin typeface="Lato"/>
                <a:ea typeface="Lato"/>
                <a:cs typeface="Lato"/>
                <a:sym typeface="Lato"/>
              </a:rPr>
              <a:t>Algorithms…………………………………31-39</a:t>
            </a:r>
            <a:endParaRPr>
              <a:solidFill>
                <a:srgbClr val="0000FF"/>
              </a:solidFill>
              <a:latin typeface="Lato"/>
              <a:ea typeface="Lato"/>
              <a:cs typeface="Lato"/>
              <a:sym typeface="Lato"/>
            </a:endParaRPr>
          </a:p>
          <a:p>
            <a:pPr indent="-317500" lvl="0" marL="457200" rtl="0" algn="l">
              <a:spcBef>
                <a:spcPts val="0"/>
              </a:spcBef>
              <a:spcAft>
                <a:spcPts val="0"/>
              </a:spcAft>
              <a:buClr>
                <a:srgbClr val="FF0000"/>
              </a:buClr>
              <a:buSzPts val="1400"/>
              <a:buFont typeface="Lato"/>
              <a:buChar char="●"/>
            </a:pPr>
            <a:r>
              <a:rPr lang="en">
                <a:solidFill>
                  <a:srgbClr val="FF0000"/>
                </a:solidFill>
                <a:latin typeface="Lato"/>
                <a:ea typeface="Lato"/>
                <a:cs typeface="Lato"/>
                <a:sym typeface="Lato"/>
              </a:rPr>
              <a:t>Risks……………………………………………45-59</a:t>
            </a:r>
            <a:endParaRPr>
              <a:solidFill>
                <a:srgbClr val="FF0000"/>
              </a:solidFill>
              <a:latin typeface="Lato"/>
              <a:ea typeface="Lato"/>
              <a:cs typeface="Lato"/>
              <a:sym typeface="Lato"/>
            </a:endParaRPr>
          </a:p>
          <a:p>
            <a:pPr indent="-317500" lvl="0" marL="457200" rtl="0" algn="l">
              <a:spcBef>
                <a:spcPts val="0"/>
              </a:spcBef>
              <a:spcAft>
                <a:spcPts val="0"/>
              </a:spcAft>
              <a:buClr>
                <a:srgbClr val="38761D"/>
              </a:buClr>
              <a:buSzPts val="1400"/>
              <a:buFont typeface="Lato"/>
              <a:buChar char="●"/>
            </a:pPr>
            <a:r>
              <a:rPr lang="en">
                <a:solidFill>
                  <a:srgbClr val="38761D"/>
                </a:solidFill>
                <a:latin typeface="Lato"/>
                <a:ea typeface="Lato"/>
                <a:cs typeface="Lato"/>
                <a:sym typeface="Lato"/>
              </a:rPr>
              <a:t>Conclusion …………………………………60-61</a:t>
            </a:r>
            <a:endParaRPr>
              <a:solidFill>
                <a:srgbClr val="38761D"/>
              </a:solidFill>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Interactive Prototypes………………..62</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References</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Epileptic Seizure Detection……….....64-65</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Heart rate and Epileptic Seizures……….66</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Epilepsy……………...………...………...………....67</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Direct Competitors…...…...…...…...…...…..68</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Indirect Competitors…...…...…...…...……..69</a:t>
            </a:r>
            <a:endParaRPr>
              <a:latin typeface="Lato"/>
              <a:ea typeface="Lato"/>
              <a:cs typeface="Lato"/>
              <a:sym typeface="Lato"/>
            </a:endParaRPr>
          </a:p>
        </p:txBody>
      </p:sp>
      <p:sp>
        <p:nvSpPr>
          <p:cNvPr id="107" name="Google Shape;107;p15"/>
          <p:cNvSpPr/>
          <p:nvPr/>
        </p:nvSpPr>
        <p:spPr>
          <a:xfrm>
            <a:off x="-603475" y="1425650"/>
            <a:ext cx="388800" cy="203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txBox="1"/>
          <p:nvPr/>
        </p:nvSpPr>
        <p:spPr>
          <a:xfrm>
            <a:off x="6389125" y="0"/>
            <a:ext cx="2362200" cy="1686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6AA84F"/>
              </a:buClr>
              <a:buSzPts val="1400"/>
              <a:buFont typeface="Lato"/>
              <a:buChar char="●"/>
            </a:pPr>
            <a:r>
              <a:rPr lang="en">
                <a:solidFill>
                  <a:srgbClr val="6AA84F"/>
                </a:solidFill>
                <a:latin typeface="Lato"/>
                <a:ea typeface="Lato"/>
                <a:cs typeface="Lato"/>
                <a:sym typeface="Lato"/>
              </a:rPr>
              <a:t>Green: Abel</a:t>
            </a:r>
            <a:endParaRPr>
              <a:solidFill>
                <a:srgbClr val="6AA84F"/>
              </a:solidFill>
              <a:latin typeface="Lato"/>
              <a:ea typeface="Lato"/>
              <a:cs typeface="Lato"/>
              <a:sym typeface="Lato"/>
            </a:endParaRPr>
          </a:p>
          <a:p>
            <a:pPr indent="-317500" lvl="0" marL="457200" rtl="0" algn="l">
              <a:spcBef>
                <a:spcPts val="0"/>
              </a:spcBef>
              <a:spcAft>
                <a:spcPts val="0"/>
              </a:spcAft>
              <a:buClr>
                <a:srgbClr val="3C78D8"/>
              </a:buClr>
              <a:buSzPts val="1400"/>
              <a:buFont typeface="Lato"/>
              <a:buChar char="●"/>
            </a:pPr>
            <a:r>
              <a:rPr lang="en">
                <a:solidFill>
                  <a:srgbClr val="3C78D8"/>
                </a:solidFill>
                <a:latin typeface="Lato"/>
                <a:ea typeface="Lato"/>
                <a:cs typeface="Lato"/>
                <a:sym typeface="Lato"/>
              </a:rPr>
              <a:t>Blue: Jeff</a:t>
            </a:r>
            <a:endParaRPr>
              <a:solidFill>
                <a:srgbClr val="3C78D8"/>
              </a:solidFill>
              <a:latin typeface="Lato"/>
              <a:ea typeface="Lato"/>
              <a:cs typeface="Lato"/>
              <a:sym typeface="Lato"/>
            </a:endParaRPr>
          </a:p>
          <a:p>
            <a:pPr indent="-317500" lvl="0" marL="457200" rtl="0" algn="l">
              <a:spcBef>
                <a:spcPts val="0"/>
              </a:spcBef>
              <a:spcAft>
                <a:spcPts val="0"/>
              </a:spcAft>
              <a:buClr>
                <a:srgbClr val="FF9900"/>
              </a:buClr>
              <a:buSzPts val="1400"/>
              <a:buFont typeface="Lato"/>
              <a:buChar char="●"/>
            </a:pPr>
            <a:r>
              <a:rPr lang="en">
                <a:solidFill>
                  <a:srgbClr val="FF9900"/>
                </a:solidFill>
                <a:latin typeface="Lato"/>
                <a:ea typeface="Lato"/>
                <a:cs typeface="Lato"/>
                <a:sym typeface="Lato"/>
              </a:rPr>
              <a:t>Orange: Kevin</a:t>
            </a:r>
            <a:endParaRPr>
              <a:solidFill>
                <a:srgbClr val="FF9900"/>
              </a:solidFill>
              <a:latin typeface="Lato"/>
              <a:ea typeface="Lato"/>
              <a:cs typeface="Lato"/>
              <a:sym typeface="Lato"/>
            </a:endParaRPr>
          </a:p>
          <a:p>
            <a:pPr indent="-317500" lvl="0" marL="457200" rtl="0" algn="l">
              <a:spcBef>
                <a:spcPts val="0"/>
              </a:spcBef>
              <a:spcAft>
                <a:spcPts val="0"/>
              </a:spcAft>
              <a:buClr>
                <a:srgbClr val="FF00FF"/>
              </a:buClr>
              <a:buSzPts val="1400"/>
              <a:buFont typeface="Lato"/>
              <a:buChar char="●"/>
            </a:pPr>
            <a:r>
              <a:rPr lang="en">
                <a:solidFill>
                  <a:srgbClr val="FF00FF"/>
                </a:solidFill>
                <a:latin typeface="Lato"/>
                <a:ea typeface="Lato"/>
                <a:cs typeface="Lato"/>
                <a:sym typeface="Lato"/>
              </a:rPr>
              <a:t>Pink: Alpha</a:t>
            </a:r>
            <a:endParaRPr>
              <a:solidFill>
                <a:srgbClr val="FF00FF"/>
              </a:solidFill>
              <a:latin typeface="Lato"/>
              <a:ea typeface="Lato"/>
              <a:cs typeface="Lato"/>
              <a:sym typeface="Lato"/>
            </a:endParaRPr>
          </a:p>
          <a:p>
            <a:pPr indent="-317500" lvl="0" marL="457200" rtl="0" algn="l">
              <a:spcBef>
                <a:spcPts val="0"/>
              </a:spcBef>
              <a:spcAft>
                <a:spcPts val="0"/>
              </a:spcAft>
              <a:buClr>
                <a:srgbClr val="FF0000"/>
              </a:buClr>
              <a:buSzPts val="1400"/>
              <a:buFont typeface="Lato"/>
              <a:buChar char="●"/>
            </a:pPr>
            <a:r>
              <a:rPr lang="en">
                <a:solidFill>
                  <a:srgbClr val="FF0000"/>
                </a:solidFill>
                <a:latin typeface="Lato"/>
                <a:ea typeface="Lato"/>
                <a:cs typeface="Lato"/>
                <a:sym typeface="Lato"/>
              </a:rPr>
              <a:t>Red: Danielle</a:t>
            </a:r>
            <a:endParaRPr>
              <a:solidFill>
                <a:srgbClr val="FF0000"/>
              </a:solidFill>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Black: Peter</a:t>
            </a:r>
            <a:endParaRPr>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42"/>
          <p:cNvSpPr txBox="1"/>
          <p:nvPr>
            <p:ph type="title"/>
          </p:nvPr>
        </p:nvSpPr>
        <p:spPr>
          <a:xfrm>
            <a:off x="727650" y="376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Server Database (External Storage)</a:t>
            </a:r>
            <a:endParaRPr/>
          </a:p>
        </p:txBody>
      </p:sp>
      <p:sp>
        <p:nvSpPr>
          <p:cNvPr id="442" name="Google Shape;442;p42"/>
          <p:cNvSpPr/>
          <p:nvPr/>
        </p:nvSpPr>
        <p:spPr>
          <a:xfrm>
            <a:off x="7907400" y="-25860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pic>
        <p:nvPicPr>
          <p:cNvPr id="443" name="Google Shape;443;p42"/>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444" name="Google Shape;444;p42"/>
          <p:cNvPicPr preferRelativeResize="0"/>
          <p:nvPr/>
        </p:nvPicPr>
        <p:blipFill>
          <a:blip r:embed="rId4">
            <a:alphaModFix/>
          </a:blip>
          <a:stretch>
            <a:fillRect/>
          </a:stretch>
        </p:blipFill>
        <p:spPr>
          <a:xfrm>
            <a:off x="-1611191" y="972559"/>
            <a:ext cx="1515516" cy="1958478"/>
          </a:xfrm>
          <a:prstGeom prst="rect">
            <a:avLst/>
          </a:prstGeom>
          <a:noFill/>
          <a:ln>
            <a:noFill/>
          </a:ln>
        </p:spPr>
      </p:pic>
      <p:pic>
        <p:nvPicPr>
          <p:cNvPr id="445" name="Google Shape;445;p42"/>
          <p:cNvPicPr preferRelativeResize="0"/>
          <p:nvPr/>
        </p:nvPicPr>
        <p:blipFill rotWithShape="1">
          <a:blip r:embed="rId5">
            <a:alphaModFix/>
          </a:blip>
          <a:srcRect b="1527" l="1156" r="0" t="12146"/>
          <a:stretch/>
        </p:blipFill>
        <p:spPr>
          <a:xfrm>
            <a:off x="89325" y="1542350"/>
            <a:ext cx="8902275" cy="2497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3"/>
          <p:cNvSpPr txBox="1"/>
          <p:nvPr>
            <p:ph type="title"/>
          </p:nvPr>
        </p:nvSpPr>
        <p:spPr>
          <a:xfrm>
            <a:off x="727650" y="427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Local Storage SQLite (Smart Watch)</a:t>
            </a:r>
            <a:endParaRPr/>
          </a:p>
        </p:txBody>
      </p:sp>
      <p:sp>
        <p:nvSpPr>
          <p:cNvPr id="451" name="Google Shape;451;p43"/>
          <p:cNvSpPr txBox="1"/>
          <p:nvPr>
            <p:ph idx="1" type="body"/>
          </p:nvPr>
        </p:nvSpPr>
        <p:spPr>
          <a:xfrm>
            <a:off x="727650" y="1391650"/>
            <a:ext cx="38442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Used for local storage on the smartwatch.</a:t>
            </a:r>
            <a:endParaRPr sz="1800">
              <a:solidFill>
                <a:srgbClr val="000000"/>
              </a:solidFill>
            </a:endParaRPr>
          </a:p>
          <a:p>
            <a:pPr indent="-342900" lvl="0" marL="457200" rtl="0" algn="l">
              <a:spcBef>
                <a:spcPts val="1000"/>
              </a:spcBef>
              <a:spcAft>
                <a:spcPts val="1000"/>
              </a:spcAft>
              <a:buClr>
                <a:srgbClr val="000000"/>
              </a:buClr>
              <a:buSzPts val="1800"/>
              <a:buChar char="●"/>
            </a:pPr>
            <a:r>
              <a:rPr lang="en" sz="1800">
                <a:solidFill>
                  <a:srgbClr val="000000"/>
                </a:solidFill>
              </a:rPr>
              <a:t>Will hold data before being sent to the main database on the server</a:t>
            </a:r>
            <a:endParaRPr sz="1800">
              <a:solidFill>
                <a:srgbClr val="000000"/>
              </a:solidFill>
            </a:endParaRPr>
          </a:p>
        </p:txBody>
      </p:sp>
      <p:pic>
        <p:nvPicPr>
          <p:cNvPr id="452" name="Google Shape;452;p43"/>
          <p:cNvPicPr preferRelativeResize="0"/>
          <p:nvPr/>
        </p:nvPicPr>
        <p:blipFill>
          <a:blip r:embed="rId3">
            <a:alphaModFix/>
          </a:blip>
          <a:stretch>
            <a:fillRect/>
          </a:stretch>
        </p:blipFill>
        <p:spPr>
          <a:xfrm>
            <a:off x="4693825" y="1560038"/>
            <a:ext cx="3840615" cy="1821092"/>
          </a:xfrm>
          <a:prstGeom prst="rect">
            <a:avLst/>
          </a:prstGeom>
          <a:noFill/>
          <a:ln>
            <a:noFill/>
          </a:ln>
        </p:spPr>
      </p:pic>
      <p:pic>
        <p:nvPicPr>
          <p:cNvPr id="453" name="Google Shape;453;p43"/>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44"/>
          <p:cNvSpPr txBox="1"/>
          <p:nvPr>
            <p:ph type="title"/>
          </p:nvPr>
        </p:nvSpPr>
        <p:spPr>
          <a:xfrm>
            <a:off x="727650" y="376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Smartwatch Database </a:t>
            </a:r>
            <a:endParaRPr/>
          </a:p>
        </p:txBody>
      </p:sp>
      <p:sp>
        <p:nvSpPr>
          <p:cNvPr id="459" name="Google Shape;459;p44"/>
          <p:cNvSpPr/>
          <p:nvPr/>
        </p:nvSpPr>
        <p:spPr>
          <a:xfrm>
            <a:off x="7907400" y="-25860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pic>
        <p:nvPicPr>
          <p:cNvPr id="460" name="Google Shape;460;p44"/>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461" name="Google Shape;461;p44"/>
          <p:cNvPicPr preferRelativeResize="0"/>
          <p:nvPr/>
        </p:nvPicPr>
        <p:blipFill>
          <a:blip r:embed="rId4">
            <a:alphaModFix/>
          </a:blip>
          <a:stretch>
            <a:fillRect/>
          </a:stretch>
        </p:blipFill>
        <p:spPr>
          <a:xfrm>
            <a:off x="-1611191" y="972559"/>
            <a:ext cx="1515516" cy="1958478"/>
          </a:xfrm>
          <a:prstGeom prst="rect">
            <a:avLst/>
          </a:prstGeom>
          <a:noFill/>
          <a:ln>
            <a:noFill/>
          </a:ln>
        </p:spPr>
      </p:pic>
      <p:pic>
        <p:nvPicPr>
          <p:cNvPr id="462" name="Google Shape;462;p44"/>
          <p:cNvPicPr preferRelativeResize="0"/>
          <p:nvPr/>
        </p:nvPicPr>
        <p:blipFill>
          <a:blip r:embed="rId5">
            <a:alphaModFix/>
          </a:blip>
          <a:stretch>
            <a:fillRect/>
          </a:stretch>
        </p:blipFill>
        <p:spPr>
          <a:xfrm>
            <a:off x="55563" y="1529563"/>
            <a:ext cx="9032874" cy="2084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45"/>
          <p:cNvSpPr txBox="1"/>
          <p:nvPr>
            <p:ph type="title"/>
          </p:nvPr>
        </p:nvSpPr>
        <p:spPr>
          <a:xfrm>
            <a:off x="660950" y="384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Schema</a:t>
            </a:r>
            <a:endParaRPr/>
          </a:p>
        </p:txBody>
      </p:sp>
      <p:pic>
        <p:nvPicPr>
          <p:cNvPr id="468" name="Google Shape;468;p45"/>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469" name="Google Shape;469;p45"/>
          <p:cNvPicPr preferRelativeResize="0"/>
          <p:nvPr/>
        </p:nvPicPr>
        <p:blipFill>
          <a:blip r:embed="rId4">
            <a:alphaModFix/>
          </a:blip>
          <a:stretch>
            <a:fillRect/>
          </a:stretch>
        </p:blipFill>
        <p:spPr>
          <a:xfrm>
            <a:off x="-1611191" y="972559"/>
            <a:ext cx="1515516" cy="1958478"/>
          </a:xfrm>
          <a:prstGeom prst="rect">
            <a:avLst/>
          </a:prstGeom>
          <a:noFill/>
          <a:ln>
            <a:noFill/>
          </a:ln>
        </p:spPr>
      </p:pic>
      <p:sp>
        <p:nvSpPr>
          <p:cNvPr id="470" name="Google Shape;470;p45"/>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45"/>
          <p:cNvPicPr preferRelativeResize="0"/>
          <p:nvPr/>
        </p:nvPicPr>
        <p:blipFill rotWithShape="1">
          <a:blip r:embed="rId5">
            <a:alphaModFix/>
          </a:blip>
          <a:srcRect b="0" l="0" r="0" t="1176"/>
          <a:stretch/>
        </p:blipFill>
        <p:spPr>
          <a:xfrm>
            <a:off x="779850" y="1012500"/>
            <a:ext cx="7214850" cy="38724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46"/>
          <p:cNvSpPr txBox="1"/>
          <p:nvPr>
            <p:ph type="title"/>
          </p:nvPr>
        </p:nvSpPr>
        <p:spPr>
          <a:xfrm>
            <a:off x="729450" y="3813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Entity Relationship Diagram (ERD)</a:t>
            </a:r>
            <a:endParaRPr/>
          </a:p>
        </p:txBody>
      </p:sp>
      <p:pic>
        <p:nvPicPr>
          <p:cNvPr id="477" name="Google Shape;477;p46"/>
          <p:cNvPicPr preferRelativeResize="0"/>
          <p:nvPr/>
        </p:nvPicPr>
        <p:blipFill rotWithShape="1">
          <a:blip r:embed="rId3">
            <a:alphaModFix/>
          </a:blip>
          <a:srcRect b="838" l="3100" r="597" t="6034"/>
          <a:stretch/>
        </p:blipFill>
        <p:spPr>
          <a:xfrm>
            <a:off x="392350" y="1198475"/>
            <a:ext cx="8111201" cy="3652526"/>
          </a:xfrm>
          <a:prstGeom prst="rect">
            <a:avLst/>
          </a:prstGeom>
          <a:noFill/>
          <a:ln>
            <a:noFill/>
          </a:ln>
        </p:spPr>
      </p:pic>
      <p:pic>
        <p:nvPicPr>
          <p:cNvPr id="478" name="Google Shape;478;p46"/>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47"/>
          <p:cNvSpPr txBox="1"/>
          <p:nvPr>
            <p:ph type="title"/>
          </p:nvPr>
        </p:nvSpPr>
        <p:spPr>
          <a:xfrm>
            <a:off x="727650" y="352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Algorithms</a:t>
            </a:r>
            <a:endParaRPr/>
          </a:p>
        </p:txBody>
      </p:sp>
      <p:pic>
        <p:nvPicPr>
          <p:cNvPr id="484" name="Google Shape;484;p47"/>
          <p:cNvPicPr preferRelativeResize="0"/>
          <p:nvPr/>
        </p:nvPicPr>
        <p:blipFill>
          <a:blip r:embed="rId3">
            <a:alphaModFix/>
          </a:blip>
          <a:stretch>
            <a:fillRect/>
          </a:stretch>
        </p:blipFill>
        <p:spPr>
          <a:xfrm>
            <a:off x="477250" y="769379"/>
            <a:ext cx="8229599" cy="3809202"/>
          </a:xfrm>
          <a:prstGeom prst="rect">
            <a:avLst/>
          </a:prstGeom>
          <a:noFill/>
          <a:ln>
            <a:noFill/>
          </a:ln>
        </p:spPr>
      </p:pic>
      <p:pic>
        <p:nvPicPr>
          <p:cNvPr id="485" name="Google Shape;485;p47"/>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48"/>
          <p:cNvSpPr txBox="1"/>
          <p:nvPr>
            <p:ph type="title"/>
          </p:nvPr>
        </p:nvSpPr>
        <p:spPr>
          <a:xfrm>
            <a:off x="727650" y="3847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Learning Algorithm</a:t>
            </a:r>
            <a:endParaRPr/>
          </a:p>
        </p:txBody>
      </p:sp>
      <p:sp>
        <p:nvSpPr>
          <p:cNvPr id="491" name="Google Shape;491;p48"/>
          <p:cNvSpPr txBox="1"/>
          <p:nvPr>
            <p:ph idx="1" type="body"/>
          </p:nvPr>
        </p:nvSpPr>
        <p:spPr>
          <a:xfrm>
            <a:off x="727650" y="1095450"/>
            <a:ext cx="6580800" cy="37437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000000"/>
              </a:buClr>
              <a:buSzPts val="1400"/>
              <a:buChar char="●"/>
            </a:pPr>
            <a:r>
              <a:rPr b="1" lang="en" sz="1400">
                <a:solidFill>
                  <a:srgbClr val="000000"/>
                </a:solidFill>
              </a:rPr>
              <a:t>Purpose</a:t>
            </a:r>
            <a:endParaRPr b="1"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Build a unique seizure profile for each </a:t>
            </a:r>
            <a:r>
              <a:rPr lang="en" sz="1400">
                <a:solidFill>
                  <a:srgbClr val="000000"/>
                </a:solidFill>
              </a:rPr>
              <a:t>individual</a:t>
            </a:r>
            <a:r>
              <a:rPr lang="en" sz="1400">
                <a:solidFill>
                  <a:srgbClr val="000000"/>
                </a:solidFill>
              </a:rPr>
              <a:t> patient</a:t>
            </a:r>
            <a:endParaRPr sz="1400">
              <a:solidFill>
                <a:srgbClr val="000000"/>
              </a:solidFill>
            </a:endParaRPr>
          </a:p>
          <a:p>
            <a:pPr indent="-317500" lvl="0" marL="457200" rtl="0" algn="l">
              <a:lnSpc>
                <a:spcPct val="150000"/>
              </a:lnSpc>
              <a:spcBef>
                <a:spcPts val="0"/>
              </a:spcBef>
              <a:spcAft>
                <a:spcPts val="0"/>
              </a:spcAft>
              <a:buClr>
                <a:srgbClr val="000000"/>
              </a:buClr>
              <a:buSzPts val="1400"/>
              <a:buChar char="●"/>
            </a:pPr>
            <a:r>
              <a:rPr b="1" lang="en" sz="1400">
                <a:solidFill>
                  <a:srgbClr val="000000"/>
                </a:solidFill>
              </a:rPr>
              <a:t>Tools</a:t>
            </a:r>
            <a:endParaRPr b="1"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TensorFlow</a:t>
            </a:r>
            <a:endParaRPr sz="1400">
              <a:solidFill>
                <a:srgbClr val="000000"/>
              </a:solidFill>
            </a:endParaRPr>
          </a:p>
          <a:p>
            <a:pPr indent="-317500" lvl="0" marL="457200" rtl="0" algn="l">
              <a:lnSpc>
                <a:spcPct val="150000"/>
              </a:lnSpc>
              <a:spcBef>
                <a:spcPts val="0"/>
              </a:spcBef>
              <a:spcAft>
                <a:spcPts val="0"/>
              </a:spcAft>
              <a:buClr>
                <a:srgbClr val="000000"/>
              </a:buClr>
              <a:buSzPts val="1400"/>
              <a:buChar char="●"/>
            </a:pPr>
            <a:r>
              <a:rPr b="1" lang="en" sz="1400">
                <a:solidFill>
                  <a:srgbClr val="000000"/>
                </a:solidFill>
              </a:rPr>
              <a:t>Parameters</a:t>
            </a:r>
            <a:endParaRPr b="1"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Motion data collected about patient</a:t>
            </a:r>
            <a:endParaRPr sz="1400">
              <a:solidFill>
                <a:srgbClr val="000000"/>
              </a:solidFill>
            </a:endParaRPr>
          </a:p>
          <a:p>
            <a:pPr indent="-317500" lvl="2" marL="1371600" rtl="0" algn="l">
              <a:lnSpc>
                <a:spcPct val="150000"/>
              </a:lnSpc>
              <a:spcBef>
                <a:spcPts val="0"/>
              </a:spcBef>
              <a:spcAft>
                <a:spcPts val="0"/>
              </a:spcAft>
              <a:buClr>
                <a:srgbClr val="000000"/>
              </a:buClr>
              <a:buSzPts val="1400"/>
              <a:buChar char="■"/>
            </a:pPr>
            <a:r>
              <a:rPr lang="en" sz="1400">
                <a:solidFill>
                  <a:srgbClr val="000000"/>
                </a:solidFill>
              </a:rPr>
              <a:t>Accelerometer values</a:t>
            </a:r>
            <a:endParaRPr sz="1400">
              <a:solidFill>
                <a:srgbClr val="000000"/>
              </a:solidFill>
            </a:endParaRPr>
          </a:p>
          <a:p>
            <a:pPr indent="-317500" lvl="2" marL="1371600" rtl="0" algn="l">
              <a:lnSpc>
                <a:spcPct val="150000"/>
              </a:lnSpc>
              <a:spcBef>
                <a:spcPts val="0"/>
              </a:spcBef>
              <a:spcAft>
                <a:spcPts val="0"/>
              </a:spcAft>
              <a:buClr>
                <a:srgbClr val="000000"/>
              </a:buClr>
              <a:buSzPts val="1400"/>
              <a:buChar char="■"/>
            </a:pPr>
            <a:r>
              <a:rPr lang="en" sz="1400">
                <a:solidFill>
                  <a:srgbClr val="000000"/>
                </a:solidFill>
              </a:rPr>
              <a:t>Gyroscope values</a:t>
            </a:r>
            <a:endParaRPr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Patient’s heart rate</a:t>
            </a:r>
            <a:endParaRPr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en" sz="1400">
                <a:solidFill>
                  <a:srgbClr val="000000"/>
                </a:solidFill>
              </a:rPr>
              <a:t>Seizure tag</a:t>
            </a:r>
            <a:endParaRPr sz="1400">
              <a:solidFill>
                <a:srgbClr val="000000"/>
              </a:solidFill>
            </a:endParaRPr>
          </a:p>
        </p:txBody>
      </p:sp>
      <p:pic>
        <p:nvPicPr>
          <p:cNvPr id="492" name="Google Shape;492;p48"/>
          <p:cNvPicPr preferRelativeResize="0"/>
          <p:nvPr/>
        </p:nvPicPr>
        <p:blipFill>
          <a:blip r:embed="rId3">
            <a:alphaModFix/>
          </a:blip>
          <a:stretch>
            <a:fillRect/>
          </a:stretch>
        </p:blipFill>
        <p:spPr>
          <a:xfrm>
            <a:off x="3016825" y="1888950"/>
            <a:ext cx="538626" cy="576315"/>
          </a:xfrm>
          <a:prstGeom prst="rect">
            <a:avLst/>
          </a:prstGeom>
          <a:noFill/>
          <a:ln>
            <a:noFill/>
          </a:ln>
        </p:spPr>
      </p:pic>
      <p:pic>
        <p:nvPicPr>
          <p:cNvPr id="493" name="Google Shape;493;p48"/>
          <p:cNvPicPr preferRelativeResize="0"/>
          <p:nvPr/>
        </p:nvPicPr>
        <p:blipFill rotWithShape="1">
          <a:blip r:embed="rId4">
            <a:alphaModFix/>
          </a:blip>
          <a:srcRect b="0" l="-4160" r="4159" t="0"/>
          <a:stretch/>
        </p:blipFill>
        <p:spPr>
          <a:xfrm>
            <a:off x="4899725" y="2493925"/>
            <a:ext cx="1377675" cy="1370228"/>
          </a:xfrm>
          <a:prstGeom prst="rect">
            <a:avLst/>
          </a:prstGeom>
          <a:noFill/>
          <a:ln>
            <a:noFill/>
          </a:ln>
        </p:spPr>
      </p:pic>
      <p:pic>
        <p:nvPicPr>
          <p:cNvPr id="494" name="Google Shape;494;p48"/>
          <p:cNvPicPr preferRelativeResize="0"/>
          <p:nvPr/>
        </p:nvPicPr>
        <p:blipFill>
          <a:blip r:embed="rId5">
            <a:alphaModFix/>
          </a:blip>
          <a:stretch>
            <a:fillRect/>
          </a:stretch>
        </p:blipFill>
        <p:spPr>
          <a:xfrm>
            <a:off x="8572450" y="31725"/>
            <a:ext cx="471577" cy="37829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49"/>
          <p:cNvSpPr/>
          <p:nvPr/>
        </p:nvSpPr>
        <p:spPr>
          <a:xfrm flipH="1">
            <a:off x="3697631" y="1849825"/>
            <a:ext cx="5949793" cy="3335775"/>
          </a:xfrm>
          <a:custGeom>
            <a:rect b="b" l="l" r="r" t="t"/>
            <a:pathLst>
              <a:path extrusionOk="0" h="133431" w="230903">
                <a:moveTo>
                  <a:pt x="17637" y="23162"/>
                </a:moveTo>
                <a:cubicBezTo>
                  <a:pt x="26142" y="4316"/>
                  <a:pt x="43082" y="-3440"/>
                  <a:pt x="58866" y="1527"/>
                </a:cubicBezTo>
                <a:cubicBezTo>
                  <a:pt x="74650" y="6494"/>
                  <a:pt x="83699" y="33912"/>
                  <a:pt x="112342" y="52962"/>
                </a:cubicBezTo>
                <a:cubicBezTo>
                  <a:pt x="140985" y="72012"/>
                  <a:pt x="227867" y="102424"/>
                  <a:pt x="230724" y="115827"/>
                </a:cubicBezTo>
                <a:cubicBezTo>
                  <a:pt x="233582" y="129230"/>
                  <a:pt x="166635" y="133584"/>
                  <a:pt x="129487" y="133380"/>
                </a:cubicBezTo>
                <a:cubicBezTo>
                  <a:pt x="92340" y="133176"/>
                  <a:pt x="26481" y="132972"/>
                  <a:pt x="7839" y="114602"/>
                </a:cubicBezTo>
                <a:cubicBezTo>
                  <a:pt x="-10803" y="96232"/>
                  <a:pt x="9133" y="42008"/>
                  <a:pt x="17637" y="23162"/>
                </a:cubicBezTo>
                <a:close/>
              </a:path>
            </a:pathLst>
          </a:custGeom>
          <a:solidFill>
            <a:srgbClr val="F4CCCC"/>
          </a:solidFill>
          <a:ln>
            <a:noFill/>
          </a:ln>
        </p:spPr>
      </p:sp>
      <p:sp>
        <p:nvSpPr>
          <p:cNvPr id="500" name="Google Shape;500;p49"/>
          <p:cNvSpPr/>
          <p:nvPr/>
        </p:nvSpPr>
        <p:spPr>
          <a:xfrm>
            <a:off x="-508958" y="1849835"/>
            <a:ext cx="5772575" cy="3335775"/>
          </a:xfrm>
          <a:custGeom>
            <a:rect b="b" l="l" r="r" t="t"/>
            <a:pathLst>
              <a:path extrusionOk="0" h="133431" w="230903">
                <a:moveTo>
                  <a:pt x="17637" y="23162"/>
                </a:moveTo>
                <a:cubicBezTo>
                  <a:pt x="26142" y="4316"/>
                  <a:pt x="43082" y="-3440"/>
                  <a:pt x="58866" y="1527"/>
                </a:cubicBezTo>
                <a:cubicBezTo>
                  <a:pt x="74650" y="6494"/>
                  <a:pt x="83699" y="33912"/>
                  <a:pt x="112342" y="52962"/>
                </a:cubicBezTo>
                <a:cubicBezTo>
                  <a:pt x="140985" y="72012"/>
                  <a:pt x="227867" y="102424"/>
                  <a:pt x="230724" y="115827"/>
                </a:cubicBezTo>
                <a:cubicBezTo>
                  <a:pt x="233582" y="129230"/>
                  <a:pt x="166635" y="133584"/>
                  <a:pt x="129487" y="133380"/>
                </a:cubicBezTo>
                <a:cubicBezTo>
                  <a:pt x="92340" y="133176"/>
                  <a:pt x="26481" y="132972"/>
                  <a:pt x="7839" y="114602"/>
                </a:cubicBezTo>
                <a:cubicBezTo>
                  <a:pt x="-10803" y="96232"/>
                  <a:pt x="9133" y="42008"/>
                  <a:pt x="17637" y="23162"/>
                </a:cubicBezTo>
                <a:close/>
              </a:path>
            </a:pathLst>
          </a:custGeom>
          <a:solidFill>
            <a:srgbClr val="D9EAD3"/>
          </a:solidFill>
          <a:ln>
            <a:noFill/>
          </a:ln>
        </p:spPr>
      </p:sp>
      <p:sp>
        <p:nvSpPr>
          <p:cNvPr id="501" name="Google Shape;501;p49"/>
          <p:cNvSpPr/>
          <p:nvPr/>
        </p:nvSpPr>
        <p:spPr>
          <a:xfrm>
            <a:off x="-108850" y="4878150"/>
            <a:ext cx="9317400" cy="26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9"/>
          <p:cNvSpPr txBox="1"/>
          <p:nvPr>
            <p:ph type="title"/>
          </p:nvPr>
        </p:nvSpPr>
        <p:spPr>
          <a:xfrm>
            <a:off x="729450" y="371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Learning Algorithm: Objective</a:t>
            </a:r>
            <a:endParaRPr/>
          </a:p>
        </p:txBody>
      </p:sp>
      <p:pic>
        <p:nvPicPr>
          <p:cNvPr id="503" name="Google Shape;503;p49"/>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504" name="Google Shape;504;p49"/>
          <p:cNvSpPr txBox="1"/>
          <p:nvPr>
            <p:ph idx="1" type="body"/>
          </p:nvPr>
        </p:nvSpPr>
        <p:spPr>
          <a:xfrm>
            <a:off x="729450" y="1059875"/>
            <a:ext cx="8203800" cy="78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Answers the question: given two sets containing N-dimensional element and a new N-dimensional element,</a:t>
            </a:r>
            <a:endParaRPr>
              <a:solidFill>
                <a:srgbClr val="000000"/>
              </a:solidFill>
            </a:endParaRPr>
          </a:p>
          <a:p>
            <a:pPr indent="0" lvl="0" marL="0" rtl="0" algn="l">
              <a:spcBef>
                <a:spcPts val="0"/>
              </a:spcBef>
              <a:spcAft>
                <a:spcPts val="0"/>
              </a:spcAft>
              <a:buNone/>
            </a:pPr>
            <a:r>
              <a:rPr lang="en">
                <a:solidFill>
                  <a:srgbClr val="000000"/>
                </a:solidFill>
              </a:rPr>
              <a:t>which set does the new element belong to?</a:t>
            </a:r>
            <a:endParaRPr>
              <a:solidFill>
                <a:srgbClr val="000000"/>
              </a:solidFill>
            </a:endParaRPr>
          </a:p>
        </p:txBody>
      </p:sp>
      <p:sp>
        <p:nvSpPr>
          <p:cNvPr id="505" name="Google Shape;505;p49"/>
          <p:cNvSpPr/>
          <p:nvPr/>
        </p:nvSpPr>
        <p:spPr>
          <a:xfrm>
            <a:off x="790372" y="210794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N1</a:t>
            </a:r>
            <a:endParaRPr sz="1100"/>
          </a:p>
        </p:txBody>
      </p:sp>
      <p:sp>
        <p:nvSpPr>
          <p:cNvPr id="506" name="Google Shape;506;p49"/>
          <p:cNvSpPr/>
          <p:nvPr/>
        </p:nvSpPr>
        <p:spPr>
          <a:xfrm>
            <a:off x="6683122" y="3495744"/>
            <a:ext cx="463800" cy="463800"/>
          </a:xfrm>
          <a:prstGeom prst="ellipse">
            <a:avLst/>
          </a:prstGeom>
          <a:solidFill>
            <a:srgbClr val="EA999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S1</a:t>
            </a:r>
            <a:endParaRPr sz="1100"/>
          </a:p>
        </p:txBody>
      </p:sp>
      <p:sp>
        <p:nvSpPr>
          <p:cNvPr id="507" name="Google Shape;507;p49"/>
          <p:cNvSpPr/>
          <p:nvPr/>
        </p:nvSpPr>
        <p:spPr>
          <a:xfrm>
            <a:off x="4108197" y="2107944"/>
            <a:ext cx="463800" cy="463800"/>
          </a:xfrm>
          <a:prstGeom prst="ellipse">
            <a:avLst/>
          </a:prstGeom>
          <a:solidFill>
            <a:srgbClr val="D9D9D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a:t>
            </a:r>
            <a:endParaRPr sz="1100"/>
          </a:p>
        </p:txBody>
      </p:sp>
      <p:sp>
        <p:nvSpPr>
          <p:cNvPr id="508" name="Google Shape;508;p49"/>
          <p:cNvSpPr/>
          <p:nvPr/>
        </p:nvSpPr>
        <p:spPr>
          <a:xfrm>
            <a:off x="1254172" y="270494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N2</a:t>
            </a:r>
            <a:endParaRPr sz="1100"/>
          </a:p>
        </p:txBody>
      </p:sp>
      <p:sp>
        <p:nvSpPr>
          <p:cNvPr id="509" name="Google Shape;509;p49"/>
          <p:cNvSpPr/>
          <p:nvPr/>
        </p:nvSpPr>
        <p:spPr>
          <a:xfrm>
            <a:off x="607797" y="303194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N3</a:t>
            </a:r>
            <a:endParaRPr sz="1100"/>
          </a:p>
        </p:txBody>
      </p:sp>
      <p:sp>
        <p:nvSpPr>
          <p:cNvPr id="510" name="Google Shape;510;p49"/>
          <p:cNvSpPr/>
          <p:nvPr/>
        </p:nvSpPr>
        <p:spPr>
          <a:xfrm>
            <a:off x="2413547" y="3635669"/>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N4</a:t>
            </a:r>
            <a:endParaRPr sz="1100"/>
          </a:p>
        </p:txBody>
      </p:sp>
      <p:sp>
        <p:nvSpPr>
          <p:cNvPr id="511" name="Google Shape;511;p49"/>
          <p:cNvSpPr/>
          <p:nvPr/>
        </p:nvSpPr>
        <p:spPr>
          <a:xfrm>
            <a:off x="8181972" y="2412182"/>
            <a:ext cx="463800" cy="463800"/>
          </a:xfrm>
          <a:prstGeom prst="ellipse">
            <a:avLst/>
          </a:prstGeom>
          <a:solidFill>
            <a:srgbClr val="EA999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S2</a:t>
            </a:r>
            <a:endParaRPr sz="1100"/>
          </a:p>
        </p:txBody>
      </p:sp>
      <p:sp>
        <p:nvSpPr>
          <p:cNvPr id="512" name="Google Shape;512;p49"/>
          <p:cNvSpPr/>
          <p:nvPr/>
        </p:nvSpPr>
        <p:spPr>
          <a:xfrm>
            <a:off x="5771297" y="3921419"/>
            <a:ext cx="463800" cy="463800"/>
          </a:xfrm>
          <a:prstGeom prst="ellipse">
            <a:avLst/>
          </a:prstGeom>
          <a:solidFill>
            <a:srgbClr val="EA999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S3</a:t>
            </a:r>
            <a:endParaRPr sz="1100"/>
          </a:p>
        </p:txBody>
      </p:sp>
      <p:sp>
        <p:nvSpPr>
          <p:cNvPr id="513" name="Google Shape;513;p49"/>
          <p:cNvSpPr/>
          <p:nvPr/>
        </p:nvSpPr>
        <p:spPr>
          <a:xfrm>
            <a:off x="7594947" y="3792394"/>
            <a:ext cx="463800" cy="463800"/>
          </a:xfrm>
          <a:prstGeom prst="ellipse">
            <a:avLst/>
          </a:prstGeom>
          <a:solidFill>
            <a:srgbClr val="EA999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S4</a:t>
            </a:r>
            <a:endParaRPr sz="1100"/>
          </a:p>
        </p:txBody>
      </p:sp>
      <p:sp>
        <p:nvSpPr>
          <p:cNvPr id="514" name="Google Shape;514;p49"/>
          <p:cNvSpPr/>
          <p:nvPr/>
        </p:nvSpPr>
        <p:spPr>
          <a:xfrm>
            <a:off x="7335272" y="3031944"/>
            <a:ext cx="463800" cy="463800"/>
          </a:xfrm>
          <a:prstGeom prst="ellipse">
            <a:avLst/>
          </a:prstGeom>
          <a:solidFill>
            <a:srgbClr val="EA9999"/>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S5</a:t>
            </a:r>
            <a:endParaRPr sz="1100"/>
          </a:p>
        </p:txBody>
      </p:sp>
      <p:sp>
        <p:nvSpPr>
          <p:cNvPr id="515" name="Google Shape;515;p49"/>
          <p:cNvSpPr/>
          <p:nvPr/>
        </p:nvSpPr>
        <p:spPr>
          <a:xfrm>
            <a:off x="991297" y="371924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N5</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50"/>
          <p:cNvSpPr txBox="1"/>
          <p:nvPr>
            <p:ph type="title"/>
          </p:nvPr>
        </p:nvSpPr>
        <p:spPr>
          <a:xfrm>
            <a:off x="729450" y="371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Learning Algorithm: </a:t>
            </a:r>
            <a:r>
              <a:rPr lang="en"/>
              <a:t>Preprocessing</a:t>
            </a:r>
            <a:endParaRPr/>
          </a:p>
        </p:txBody>
      </p:sp>
      <p:sp>
        <p:nvSpPr>
          <p:cNvPr id="521" name="Google Shape;521;p50"/>
          <p:cNvSpPr txBox="1"/>
          <p:nvPr>
            <p:ph idx="1" type="body"/>
          </p:nvPr>
        </p:nvSpPr>
        <p:spPr>
          <a:xfrm>
            <a:off x="729450" y="1152575"/>
            <a:ext cx="8203800" cy="313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rPr>
              <a:t>Each training session will use:</a:t>
            </a:r>
            <a:endParaRPr>
              <a:solidFill>
                <a:srgbClr val="000000"/>
              </a:solidFill>
            </a:endParaRPr>
          </a:p>
          <a:p>
            <a:pPr indent="0" lvl="0" marL="0" rtl="0" algn="l">
              <a:lnSpc>
                <a:spcPct val="115000"/>
              </a:lnSpc>
              <a:spcBef>
                <a:spcPts val="0"/>
              </a:spcBef>
              <a:spcAft>
                <a:spcPts val="0"/>
              </a:spcAft>
              <a:buNone/>
            </a:pPr>
            <a:r>
              <a:rPr lang="en">
                <a:solidFill>
                  <a:srgbClr val="000000"/>
                </a:solidFill>
              </a:rPr>
              <a:t>Min, Average, and Max  X,Y,Z acceleration over last 5 mins, 1 min, and 10 sec</a:t>
            </a:r>
            <a:endParaRPr>
              <a:solidFill>
                <a:srgbClr val="000000"/>
              </a:solidFill>
            </a:endParaRPr>
          </a:p>
          <a:p>
            <a:pPr indent="0" lvl="0" marL="0" rtl="0" algn="l">
              <a:lnSpc>
                <a:spcPct val="115000"/>
              </a:lnSpc>
              <a:spcBef>
                <a:spcPts val="0"/>
              </a:spcBef>
              <a:spcAft>
                <a:spcPts val="0"/>
              </a:spcAft>
              <a:buNone/>
            </a:pPr>
            <a:r>
              <a:rPr lang="en">
                <a:solidFill>
                  <a:srgbClr val="000000"/>
                </a:solidFill>
              </a:rPr>
              <a:t>	Must </a:t>
            </a:r>
            <a:r>
              <a:rPr lang="en">
                <a:solidFill>
                  <a:srgbClr val="000000"/>
                </a:solidFill>
              </a:rPr>
              <a:t>remove gravity;</a:t>
            </a:r>
            <a:r>
              <a:rPr lang="en">
                <a:solidFill>
                  <a:srgbClr val="000000"/>
                </a:solidFill>
              </a:rPr>
              <a:t> sdk has helper functions</a:t>
            </a:r>
            <a:endParaRPr>
              <a:solidFill>
                <a:srgbClr val="000000"/>
              </a:solidFill>
            </a:endParaRPr>
          </a:p>
          <a:p>
            <a:pPr indent="0" lvl="0" marL="0" rtl="0" algn="l">
              <a:lnSpc>
                <a:spcPct val="115000"/>
              </a:lnSpc>
              <a:spcBef>
                <a:spcPts val="0"/>
              </a:spcBef>
              <a:spcAft>
                <a:spcPts val="0"/>
              </a:spcAft>
              <a:buNone/>
            </a:pPr>
            <a:r>
              <a:rPr lang="en">
                <a:solidFill>
                  <a:srgbClr val="000000"/>
                </a:solidFill>
              </a:rPr>
              <a:t>	Then clamp value in m/s</a:t>
            </a:r>
            <a:r>
              <a:rPr baseline="30000" lang="en">
                <a:solidFill>
                  <a:srgbClr val="000000"/>
                </a:solidFill>
              </a:rPr>
              <a:t>2</a:t>
            </a:r>
            <a:r>
              <a:rPr lang="en">
                <a:solidFill>
                  <a:srgbClr val="000000"/>
                </a:solidFill>
              </a:rPr>
              <a:t> between </a:t>
            </a:r>
            <a:r>
              <a:rPr lang="en">
                <a:solidFill>
                  <a:srgbClr val="000000"/>
                </a:solidFill>
              </a:rPr>
              <a:t>-1</a:t>
            </a:r>
            <a:r>
              <a:rPr lang="en">
                <a:solidFill>
                  <a:srgbClr val="000000"/>
                </a:solidFill>
              </a:rPr>
              <a:t> and 1</a:t>
            </a:r>
            <a:r>
              <a:rPr lang="en">
                <a:solidFill>
                  <a:srgbClr val="000000"/>
                </a:solidFill>
              </a:rPr>
              <a:t>, add 1 and divide by 2 to get value between 0 and 1</a:t>
            </a:r>
            <a:endParaRPr>
              <a:solidFill>
                <a:srgbClr val="000000"/>
              </a:solidFill>
            </a:endParaRPr>
          </a:p>
          <a:p>
            <a:pPr indent="0" lvl="0" marL="0" rtl="0" algn="l">
              <a:spcBef>
                <a:spcPts val="0"/>
              </a:spcBef>
              <a:spcAft>
                <a:spcPts val="0"/>
              </a:spcAft>
              <a:buNone/>
            </a:pPr>
            <a:r>
              <a:rPr lang="en">
                <a:solidFill>
                  <a:srgbClr val="000000"/>
                </a:solidFill>
              </a:rPr>
              <a:t>Min, Average, and Max  X,Y,Z gyroscope rotations over last 5 mins, 1 min, and 10 sec</a:t>
            </a:r>
            <a:endParaRPr>
              <a:solidFill>
                <a:srgbClr val="000000"/>
              </a:solidFill>
            </a:endParaRPr>
          </a:p>
          <a:p>
            <a:pPr indent="0" lvl="0" marL="0" rtl="0" algn="l">
              <a:spcBef>
                <a:spcPts val="0"/>
              </a:spcBef>
              <a:spcAft>
                <a:spcPts val="0"/>
              </a:spcAft>
              <a:buNone/>
            </a:pPr>
            <a:r>
              <a:rPr lang="en">
                <a:solidFill>
                  <a:srgbClr val="000000"/>
                </a:solidFill>
              </a:rPr>
              <a:t>	Add 360 to given degrees then divide by 720 to get value between 0 and 1</a:t>
            </a:r>
            <a:endParaRPr>
              <a:solidFill>
                <a:srgbClr val="000000"/>
              </a:solidFill>
            </a:endParaRPr>
          </a:p>
          <a:p>
            <a:pPr indent="0" lvl="0" marL="0" rtl="0" algn="l">
              <a:spcBef>
                <a:spcPts val="0"/>
              </a:spcBef>
              <a:spcAft>
                <a:spcPts val="0"/>
              </a:spcAft>
              <a:buNone/>
            </a:pPr>
            <a:r>
              <a:rPr lang="en">
                <a:solidFill>
                  <a:srgbClr val="000000"/>
                </a:solidFill>
              </a:rPr>
              <a:t>Min, Average, and Max 10-second heart rate  measured over last 5 mins, 1 min, and 10 sec</a:t>
            </a:r>
            <a:endParaRPr>
              <a:solidFill>
                <a:srgbClr val="000000"/>
              </a:solidFill>
            </a:endParaRPr>
          </a:p>
          <a:p>
            <a:pPr indent="0" lvl="0" marL="0" rtl="0" algn="l">
              <a:spcBef>
                <a:spcPts val="0"/>
              </a:spcBef>
              <a:spcAft>
                <a:spcPts val="0"/>
              </a:spcAft>
              <a:buNone/>
            </a:pPr>
            <a:r>
              <a:rPr lang="en">
                <a:solidFill>
                  <a:srgbClr val="000000"/>
                </a:solidFill>
              </a:rPr>
              <a:t>	Clamp between 30 and 250 beats per minute; subtract 30 and divide by 220 to get value between 0 and 1</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Total of 3*(3*3*3) + 3*(3*3*3) + 3 = 165 input nodes</a:t>
            </a:r>
            <a:endParaRPr>
              <a:solidFill>
                <a:srgbClr val="000000"/>
              </a:solidFill>
            </a:endParaRPr>
          </a:p>
          <a:p>
            <a:pPr indent="0" lvl="0" marL="0" rtl="0" algn="l">
              <a:spcBef>
                <a:spcPts val="0"/>
              </a:spcBef>
              <a:spcAft>
                <a:spcPts val="0"/>
              </a:spcAft>
              <a:buNone/>
            </a:pPr>
            <a:r>
              <a:rPr lang="en">
                <a:solidFill>
                  <a:srgbClr val="000000"/>
                </a:solidFill>
              </a:rPr>
              <a:t>Single output node is 0 if no seizure during time period, 1 if seizure during time period.</a:t>
            </a:r>
            <a:endParaRPr>
              <a:solidFill>
                <a:srgbClr val="000000"/>
              </a:solidFill>
            </a:endParaRPr>
          </a:p>
        </p:txBody>
      </p:sp>
      <p:pic>
        <p:nvPicPr>
          <p:cNvPr id="522" name="Google Shape;522;p50"/>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1"/>
          <p:cNvSpPr txBox="1"/>
          <p:nvPr>
            <p:ph type="title"/>
          </p:nvPr>
        </p:nvSpPr>
        <p:spPr>
          <a:xfrm>
            <a:off x="679850" y="4687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Learning Algorithm: Training</a:t>
            </a:r>
            <a:endParaRPr/>
          </a:p>
        </p:txBody>
      </p:sp>
      <p:pic>
        <p:nvPicPr>
          <p:cNvPr id="528" name="Google Shape;528;p51"/>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529" name="Google Shape;529;p51"/>
          <p:cNvSpPr txBox="1"/>
          <p:nvPr>
            <p:ph idx="1" type="body"/>
          </p:nvPr>
        </p:nvSpPr>
        <p:spPr>
          <a:xfrm>
            <a:off x="729450" y="1059875"/>
            <a:ext cx="8314500" cy="6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Small portion of total network: x-axis rotation data &amp; it’s small role in detecting a seizure.</a:t>
            </a:r>
            <a:endParaRPr>
              <a:solidFill>
                <a:srgbClr val="000000"/>
              </a:solidFill>
            </a:endParaRPr>
          </a:p>
          <a:p>
            <a:pPr indent="0" lvl="0" marL="0" rtl="0" algn="l">
              <a:spcBef>
                <a:spcPts val="0"/>
              </a:spcBef>
              <a:spcAft>
                <a:spcPts val="0"/>
              </a:spcAft>
              <a:buNone/>
            </a:pPr>
            <a:r>
              <a:rPr lang="en">
                <a:solidFill>
                  <a:srgbClr val="000000"/>
                </a:solidFill>
              </a:rPr>
              <a:t>Training is computationally intensive, occurs on the server, and uses the Gradient Descent training algorithm</a:t>
            </a:r>
            <a:endParaRPr>
              <a:solidFill>
                <a:srgbClr val="000000"/>
              </a:solidFill>
            </a:endParaRPr>
          </a:p>
        </p:txBody>
      </p:sp>
      <p:sp>
        <p:nvSpPr>
          <p:cNvPr id="530" name="Google Shape;530;p51"/>
          <p:cNvSpPr txBox="1"/>
          <p:nvPr/>
        </p:nvSpPr>
        <p:spPr>
          <a:xfrm>
            <a:off x="272697" y="1694894"/>
            <a:ext cx="2802900" cy="32142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a:latin typeface="Lato"/>
                <a:ea typeface="Lato"/>
                <a:cs typeface="Lato"/>
                <a:sym typeface="Lato"/>
              </a:rPr>
              <a:t>5m min = +0°         = 0.5</a:t>
            </a:r>
            <a:endParaRPr>
              <a:latin typeface="Lato"/>
              <a:ea typeface="Lato"/>
              <a:cs typeface="Lato"/>
              <a:sym typeface="Lato"/>
            </a:endParaRPr>
          </a:p>
          <a:p>
            <a:pPr indent="0" lvl="0" marL="0" rtl="0" algn="l">
              <a:lnSpc>
                <a:spcPct val="200000"/>
              </a:lnSpc>
              <a:spcBef>
                <a:spcPts val="1000"/>
              </a:spcBef>
              <a:spcAft>
                <a:spcPts val="0"/>
              </a:spcAft>
              <a:buNone/>
            </a:pPr>
            <a:r>
              <a:rPr lang="en">
                <a:latin typeface="Lato"/>
                <a:ea typeface="Lato"/>
                <a:cs typeface="Lato"/>
                <a:sym typeface="Lato"/>
              </a:rPr>
              <a:t>5m avg = +5°         = 0.50694</a:t>
            </a:r>
            <a:endParaRPr>
              <a:latin typeface="Lato"/>
              <a:ea typeface="Lato"/>
              <a:cs typeface="Lato"/>
              <a:sym typeface="Lato"/>
            </a:endParaRPr>
          </a:p>
          <a:p>
            <a:pPr indent="0" lvl="0" marL="0" rtl="0" algn="l">
              <a:lnSpc>
                <a:spcPct val="200000"/>
              </a:lnSpc>
              <a:spcBef>
                <a:spcPts val="1000"/>
              </a:spcBef>
              <a:spcAft>
                <a:spcPts val="0"/>
              </a:spcAft>
              <a:buNone/>
            </a:pPr>
            <a:r>
              <a:rPr lang="en">
                <a:latin typeface="Lato"/>
                <a:ea typeface="Lato"/>
                <a:cs typeface="Lato"/>
                <a:sym typeface="Lato"/>
              </a:rPr>
              <a:t>5m max = +270° = 0.875</a:t>
            </a:r>
            <a:endParaRPr>
              <a:latin typeface="Lato"/>
              <a:ea typeface="Lato"/>
              <a:cs typeface="Lato"/>
              <a:sym typeface="Lato"/>
            </a:endParaRPr>
          </a:p>
          <a:p>
            <a:pPr indent="0" lvl="0" marL="0" rtl="0" algn="l">
              <a:lnSpc>
                <a:spcPct val="200000"/>
              </a:lnSpc>
              <a:spcBef>
                <a:spcPts val="1000"/>
              </a:spcBef>
              <a:spcAft>
                <a:spcPts val="0"/>
              </a:spcAft>
              <a:buNone/>
            </a:pPr>
            <a:r>
              <a:rPr lang="en">
                <a:latin typeface="Lato"/>
                <a:ea typeface="Lato"/>
                <a:cs typeface="Lato"/>
                <a:sym typeface="Lato"/>
              </a:rPr>
              <a:t>1m min = +0°         = 0.5</a:t>
            </a:r>
            <a:endParaRPr>
              <a:latin typeface="Lato"/>
              <a:ea typeface="Lato"/>
              <a:cs typeface="Lato"/>
              <a:sym typeface="Lato"/>
            </a:endParaRPr>
          </a:p>
          <a:p>
            <a:pPr indent="0" lvl="0" marL="0" rtl="0" algn="l">
              <a:lnSpc>
                <a:spcPct val="200000"/>
              </a:lnSpc>
              <a:spcBef>
                <a:spcPts val="1000"/>
              </a:spcBef>
              <a:spcAft>
                <a:spcPts val="0"/>
              </a:spcAft>
              <a:buNone/>
            </a:pPr>
            <a:r>
              <a:rPr lang="en">
                <a:latin typeface="Lato"/>
                <a:ea typeface="Lato"/>
                <a:cs typeface="Lato"/>
                <a:sym typeface="Lato"/>
              </a:rPr>
              <a:t>1m avg = -10°         = 0.48611</a:t>
            </a:r>
            <a:endParaRPr>
              <a:latin typeface="Lato"/>
              <a:ea typeface="Lato"/>
              <a:cs typeface="Lato"/>
              <a:sym typeface="Lato"/>
            </a:endParaRPr>
          </a:p>
          <a:p>
            <a:pPr indent="0" lvl="0" marL="0" rtl="0" algn="l">
              <a:lnSpc>
                <a:spcPct val="200000"/>
              </a:lnSpc>
              <a:spcBef>
                <a:spcPts val="1000"/>
              </a:spcBef>
              <a:spcAft>
                <a:spcPts val="0"/>
              </a:spcAft>
              <a:buNone/>
            </a:pPr>
            <a:r>
              <a:rPr lang="en">
                <a:latin typeface="Lato"/>
                <a:ea typeface="Lato"/>
                <a:cs typeface="Lato"/>
                <a:sym typeface="Lato"/>
              </a:rPr>
              <a:t>1m max = +90° = 0.625</a:t>
            </a:r>
            <a:endParaRPr>
              <a:latin typeface="Lato"/>
              <a:ea typeface="Lato"/>
              <a:cs typeface="Lato"/>
              <a:sym typeface="Lato"/>
            </a:endParaRPr>
          </a:p>
          <a:p>
            <a:pPr indent="0" lvl="0" marL="0" rtl="0" algn="l">
              <a:lnSpc>
                <a:spcPct val="200000"/>
              </a:lnSpc>
              <a:spcBef>
                <a:spcPts val="1000"/>
              </a:spcBef>
              <a:spcAft>
                <a:spcPts val="0"/>
              </a:spcAft>
              <a:buNone/>
            </a:pPr>
            <a:r>
              <a:t/>
            </a:r>
            <a:endParaRPr>
              <a:latin typeface="Lato"/>
              <a:ea typeface="Lato"/>
              <a:cs typeface="Lato"/>
              <a:sym typeface="Lato"/>
            </a:endParaRPr>
          </a:p>
          <a:p>
            <a:pPr indent="0" lvl="0" marL="0" rtl="0" algn="l">
              <a:lnSpc>
                <a:spcPct val="200000"/>
              </a:lnSpc>
              <a:spcBef>
                <a:spcPts val="1000"/>
              </a:spcBef>
              <a:spcAft>
                <a:spcPts val="0"/>
              </a:spcAft>
              <a:buNone/>
            </a:pPr>
            <a:r>
              <a:t/>
            </a:r>
            <a:endParaRPr>
              <a:latin typeface="Lato"/>
              <a:ea typeface="Lato"/>
              <a:cs typeface="Lato"/>
              <a:sym typeface="Lato"/>
            </a:endParaRPr>
          </a:p>
          <a:p>
            <a:pPr indent="0" lvl="0" marL="0" rtl="0" algn="l">
              <a:lnSpc>
                <a:spcPct val="200000"/>
              </a:lnSpc>
              <a:spcBef>
                <a:spcPts val="1000"/>
              </a:spcBef>
              <a:spcAft>
                <a:spcPts val="0"/>
              </a:spcAft>
              <a:buNone/>
            </a:pPr>
            <a:r>
              <a:t/>
            </a:r>
            <a:endParaRPr>
              <a:latin typeface="Lato"/>
              <a:ea typeface="Lato"/>
              <a:cs typeface="Lato"/>
              <a:sym typeface="Lato"/>
            </a:endParaRPr>
          </a:p>
          <a:p>
            <a:pPr indent="0" lvl="0" marL="0" rtl="0" algn="l">
              <a:lnSpc>
                <a:spcPct val="200000"/>
              </a:lnSpc>
              <a:spcBef>
                <a:spcPts val="1000"/>
              </a:spcBef>
              <a:spcAft>
                <a:spcPts val="1000"/>
              </a:spcAft>
              <a:buNone/>
            </a:pPr>
            <a:r>
              <a:t/>
            </a:r>
            <a:endParaRPr>
              <a:latin typeface="Lato"/>
              <a:ea typeface="Lato"/>
              <a:cs typeface="Lato"/>
              <a:sym typeface="Lato"/>
            </a:endParaRPr>
          </a:p>
        </p:txBody>
      </p:sp>
      <p:sp>
        <p:nvSpPr>
          <p:cNvPr id="531" name="Google Shape;531;p51"/>
          <p:cNvSpPr/>
          <p:nvPr/>
        </p:nvSpPr>
        <p:spPr>
          <a:xfrm>
            <a:off x="2681772" y="2220344"/>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0.51</a:t>
            </a:r>
            <a:endParaRPr sz="1100"/>
          </a:p>
        </p:txBody>
      </p:sp>
      <p:sp>
        <p:nvSpPr>
          <p:cNvPr id="532" name="Google Shape;532;p51"/>
          <p:cNvSpPr/>
          <p:nvPr/>
        </p:nvSpPr>
        <p:spPr>
          <a:xfrm>
            <a:off x="2681772" y="1694894"/>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0.50</a:t>
            </a:r>
            <a:endParaRPr sz="1100"/>
          </a:p>
        </p:txBody>
      </p:sp>
      <p:sp>
        <p:nvSpPr>
          <p:cNvPr id="533" name="Google Shape;533;p51"/>
          <p:cNvSpPr/>
          <p:nvPr/>
        </p:nvSpPr>
        <p:spPr>
          <a:xfrm>
            <a:off x="2681772" y="2745794"/>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0.87</a:t>
            </a:r>
            <a:endParaRPr sz="1100"/>
          </a:p>
        </p:txBody>
      </p:sp>
      <p:sp>
        <p:nvSpPr>
          <p:cNvPr id="534" name="Google Shape;534;p51"/>
          <p:cNvSpPr/>
          <p:nvPr/>
        </p:nvSpPr>
        <p:spPr>
          <a:xfrm>
            <a:off x="2681772" y="3855969"/>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0.48</a:t>
            </a:r>
            <a:endParaRPr sz="1100"/>
          </a:p>
        </p:txBody>
      </p:sp>
      <p:sp>
        <p:nvSpPr>
          <p:cNvPr id="535" name="Google Shape;535;p51"/>
          <p:cNvSpPr/>
          <p:nvPr/>
        </p:nvSpPr>
        <p:spPr>
          <a:xfrm>
            <a:off x="2681772" y="3330519"/>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0.50</a:t>
            </a:r>
            <a:endParaRPr sz="1100"/>
          </a:p>
        </p:txBody>
      </p:sp>
      <p:sp>
        <p:nvSpPr>
          <p:cNvPr id="536" name="Google Shape;536;p51"/>
          <p:cNvSpPr/>
          <p:nvPr/>
        </p:nvSpPr>
        <p:spPr>
          <a:xfrm>
            <a:off x="2681772" y="4381419"/>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0.63</a:t>
            </a:r>
            <a:endParaRPr sz="1100"/>
          </a:p>
        </p:txBody>
      </p:sp>
      <p:sp>
        <p:nvSpPr>
          <p:cNvPr id="537" name="Google Shape;537;p51"/>
          <p:cNvSpPr/>
          <p:nvPr/>
        </p:nvSpPr>
        <p:spPr>
          <a:xfrm>
            <a:off x="7102597" y="2975494"/>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1.0</a:t>
            </a:r>
            <a:endParaRPr sz="1100"/>
          </a:p>
        </p:txBody>
      </p:sp>
      <p:sp>
        <p:nvSpPr>
          <p:cNvPr id="538" name="Google Shape;538;p51"/>
          <p:cNvSpPr txBox="1"/>
          <p:nvPr/>
        </p:nvSpPr>
        <p:spPr>
          <a:xfrm>
            <a:off x="7566397" y="2857594"/>
            <a:ext cx="1439400" cy="69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Lato"/>
                <a:ea typeface="Lato"/>
                <a:cs typeface="Lato"/>
                <a:sym typeface="Lato"/>
              </a:rPr>
              <a:t>User reported seizure event</a:t>
            </a:r>
            <a:endParaRPr>
              <a:latin typeface="Lato"/>
              <a:ea typeface="Lato"/>
              <a:cs typeface="Lato"/>
              <a:sym typeface="Lato"/>
            </a:endParaRPr>
          </a:p>
        </p:txBody>
      </p:sp>
      <p:sp>
        <p:nvSpPr>
          <p:cNvPr id="539" name="Google Shape;539;p51"/>
          <p:cNvSpPr/>
          <p:nvPr/>
        </p:nvSpPr>
        <p:spPr>
          <a:xfrm>
            <a:off x="4888786" y="2175899"/>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a:t>
            </a:r>
            <a:endParaRPr sz="1100"/>
          </a:p>
        </p:txBody>
      </p:sp>
      <p:sp>
        <p:nvSpPr>
          <p:cNvPr id="540" name="Google Shape;540;p51"/>
          <p:cNvSpPr/>
          <p:nvPr/>
        </p:nvSpPr>
        <p:spPr>
          <a:xfrm>
            <a:off x="4888786" y="299392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a:t>
            </a:r>
            <a:endParaRPr sz="1100"/>
          </a:p>
        </p:txBody>
      </p:sp>
      <p:sp>
        <p:nvSpPr>
          <p:cNvPr id="541" name="Google Shape;541;p51"/>
          <p:cNvSpPr/>
          <p:nvPr/>
        </p:nvSpPr>
        <p:spPr>
          <a:xfrm>
            <a:off x="4888786" y="377507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a:t>
            </a:r>
            <a:endParaRPr sz="1100"/>
          </a:p>
        </p:txBody>
      </p:sp>
      <p:cxnSp>
        <p:nvCxnSpPr>
          <p:cNvPr id="542" name="Google Shape;542;p51"/>
          <p:cNvCxnSpPr>
            <a:stCxn id="539" idx="6"/>
            <a:endCxn id="537" idx="2"/>
          </p:cNvCxnSpPr>
          <p:nvPr/>
        </p:nvCxnSpPr>
        <p:spPr>
          <a:xfrm>
            <a:off x="5352586" y="2407799"/>
            <a:ext cx="1749900" cy="799500"/>
          </a:xfrm>
          <a:prstGeom prst="straightConnector1">
            <a:avLst/>
          </a:prstGeom>
          <a:noFill/>
          <a:ln cap="flat" cmpd="sng" w="9525">
            <a:solidFill>
              <a:schemeClr val="dk2"/>
            </a:solidFill>
            <a:prstDash val="solid"/>
            <a:round/>
            <a:headEnd len="med" w="med" type="none"/>
            <a:tailEnd len="med" w="med" type="triangle"/>
          </a:ln>
        </p:spPr>
      </p:cxnSp>
      <p:cxnSp>
        <p:nvCxnSpPr>
          <p:cNvPr id="543" name="Google Shape;543;p51"/>
          <p:cNvCxnSpPr>
            <a:stCxn id="540" idx="6"/>
            <a:endCxn id="537" idx="2"/>
          </p:cNvCxnSpPr>
          <p:nvPr/>
        </p:nvCxnSpPr>
        <p:spPr>
          <a:xfrm flipH="1" rot="10800000">
            <a:off x="5352586" y="3207524"/>
            <a:ext cx="1749900" cy="18300"/>
          </a:xfrm>
          <a:prstGeom prst="straightConnector1">
            <a:avLst/>
          </a:prstGeom>
          <a:noFill/>
          <a:ln cap="flat" cmpd="sng" w="9525">
            <a:solidFill>
              <a:schemeClr val="dk2"/>
            </a:solidFill>
            <a:prstDash val="solid"/>
            <a:round/>
            <a:headEnd len="med" w="med" type="none"/>
            <a:tailEnd len="med" w="med" type="triangle"/>
          </a:ln>
        </p:spPr>
      </p:cxnSp>
      <p:cxnSp>
        <p:nvCxnSpPr>
          <p:cNvPr id="544" name="Google Shape;544;p51"/>
          <p:cNvCxnSpPr>
            <a:stCxn id="541" idx="6"/>
            <a:endCxn id="537" idx="2"/>
          </p:cNvCxnSpPr>
          <p:nvPr/>
        </p:nvCxnSpPr>
        <p:spPr>
          <a:xfrm flipH="1" rot="10800000">
            <a:off x="5352586" y="3207474"/>
            <a:ext cx="1749900" cy="799500"/>
          </a:xfrm>
          <a:prstGeom prst="straightConnector1">
            <a:avLst/>
          </a:prstGeom>
          <a:noFill/>
          <a:ln cap="flat" cmpd="sng" w="9525">
            <a:solidFill>
              <a:schemeClr val="dk2"/>
            </a:solidFill>
            <a:prstDash val="solid"/>
            <a:round/>
            <a:headEnd len="med" w="med" type="none"/>
            <a:tailEnd len="med" w="med" type="triangle"/>
          </a:ln>
        </p:spPr>
      </p:cxnSp>
      <p:cxnSp>
        <p:nvCxnSpPr>
          <p:cNvPr id="545" name="Google Shape;545;p51"/>
          <p:cNvCxnSpPr>
            <a:stCxn id="532" idx="6"/>
            <a:endCxn id="539" idx="2"/>
          </p:cNvCxnSpPr>
          <p:nvPr/>
        </p:nvCxnSpPr>
        <p:spPr>
          <a:xfrm>
            <a:off x="3145572" y="1926794"/>
            <a:ext cx="1743300" cy="480900"/>
          </a:xfrm>
          <a:prstGeom prst="straightConnector1">
            <a:avLst/>
          </a:prstGeom>
          <a:noFill/>
          <a:ln cap="flat" cmpd="sng" w="9525">
            <a:solidFill>
              <a:schemeClr val="dk2"/>
            </a:solidFill>
            <a:prstDash val="solid"/>
            <a:round/>
            <a:headEnd len="med" w="med" type="none"/>
            <a:tailEnd len="med" w="med" type="triangle"/>
          </a:ln>
        </p:spPr>
      </p:cxnSp>
      <p:cxnSp>
        <p:nvCxnSpPr>
          <p:cNvPr id="546" name="Google Shape;546;p51"/>
          <p:cNvCxnSpPr>
            <a:stCxn id="531" idx="6"/>
            <a:endCxn id="540" idx="2"/>
          </p:cNvCxnSpPr>
          <p:nvPr/>
        </p:nvCxnSpPr>
        <p:spPr>
          <a:xfrm>
            <a:off x="3145572" y="2452244"/>
            <a:ext cx="1743300" cy="773700"/>
          </a:xfrm>
          <a:prstGeom prst="straightConnector1">
            <a:avLst/>
          </a:prstGeom>
          <a:noFill/>
          <a:ln cap="flat" cmpd="sng" w="9525">
            <a:solidFill>
              <a:schemeClr val="dk2"/>
            </a:solidFill>
            <a:prstDash val="solid"/>
            <a:round/>
            <a:headEnd len="med" w="med" type="none"/>
            <a:tailEnd len="med" w="med" type="triangle"/>
          </a:ln>
        </p:spPr>
      </p:cxnSp>
      <p:sp>
        <p:nvSpPr>
          <p:cNvPr id="547" name="Google Shape;547;p51"/>
          <p:cNvSpPr txBox="1"/>
          <p:nvPr/>
        </p:nvSpPr>
        <p:spPr>
          <a:xfrm>
            <a:off x="5232475" y="1652000"/>
            <a:ext cx="3996600" cy="48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Lato"/>
                <a:ea typeface="Lato"/>
                <a:cs typeface="Lato"/>
                <a:sym typeface="Lato"/>
              </a:rPr>
              <a:t>(?) = unknown</a:t>
            </a:r>
            <a:r>
              <a:rPr lang="en">
                <a:latin typeface="Lato"/>
                <a:ea typeface="Lato"/>
                <a:cs typeface="Lato"/>
                <a:sym typeface="Lato"/>
              </a:rPr>
              <a:t> weight on each connection &amp; node</a:t>
            </a:r>
            <a:endParaRPr>
              <a:latin typeface="Lato"/>
              <a:ea typeface="Lato"/>
              <a:cs typeface="Lato"/>
              <a:sym typeface="Lato"/>
            </a:endParaRPr>
          </a:p>
        </p:txBody>
      </p:sp>
      <p:cxnSp>
        <p:nvCxnSpPr>
          <p:cNvPr id="548" name="Google Shape;548;p51"/>
          <p:cNvCxnSpPr>
            <a:stCxn id="532" idx="6"/>
            <a:endCxn id="540" idx="2"/>
          </p:cNvCxnSpPr>
          <p:nvPr/>
        </p:nvCxnSpPr>
        <p:spPr>
          <a:xfrm>
            <a:off x="3145572" y="1926794"/>
            <a:ext cx="1743300" cy="1299000"/>
          </a:xfrm>
          <a:prstGeom prst="straightConnector1">
            <a:avLst/>
          </a:prstGeom>
          <a:noFill/>
          <a:ln cap="flat" cmpd="sng" w="9525">
            <a:solidFill>
              <a:schemeClr val="dk2"/>
            </a:solidFill>
            <a:prstDash val="solid"/>
            <a:round/>
            <a:headEnd len="med" w="med" type="none"/>
            <a:tailEnd len="med" w="med" type="triangle"/>
          </a:ln>
        </p:spPr>
      </p:cxnSp>
      <p:cxnSp>
        <p:nvCxnSpPr>
          <p:cNvPr id="549" name="Google Shape;549;p51"/>
          <p:cNvCxnSpPr>
            <a:stCxn id="532" idx="6"/>
            <a:endCxn id="541" idx="2"/>
          </p:cNvCxnSpPr>
          <p:nvPr/>
        </p:nvCxnSpPr>
        <p:spPr>
          <a:xfrm>
            <a:off x="3145572" y="1926794"/>
            <a:ext cx="1743300" cy="2080200"/>
          </a:xfrm>
          <a:prstGeom prst="straightConnector1">
            <a:avLst/>
          </a:prstGeom>
          <a:noFill/>
          <a:ln cap="flat" cmpd="sng" w="9525">
            <a:solidFill>
              <a:schemeClr val="dk2"/>
            </a:solidFill>
            <a:prstDash val="solid"/>
            <a:round/>
            <a:headEnd len="med" w="med" type="none"/>
            <a:tailEnd len="med" w="med" type="triangle"/>
          </a:ln>
        </p:spPr>
      </p:cxnSp>
      <p:cxnSp>
        <p:nvCxnSpPr>
          <p:cNvPr id="550" name="Google Shape;550;p51"/>
          <p:cNvCxnSpPr>
            <a:stCxn id="531" idx="6"/>
            <a:endCxn id="539" idx="2"/>
          </p:cNvCxnSpPr>
          <p:nvPr/>
        </p:nvCxnSpPr>
        <p:spPr>
          <a:xfrm flipH="1" rot="10800000">
            <a:off x="3145572" y="2407844"/>
            <a:ext cx="1743300" cy="44400"/>
          </a:xfrm>
          <a:prstGeom prst="straightConnector1">
            <a:avLst/>
          </a:prstGeom>
          <a:noFill/>
          <a:ln cap="flat" cmpd="sng" w="9525">
            <a:solidFill>
              <a:schemeClr val="dk2"/>
            </a:solidFill>
            <a:prstDash val="solid"/>
            <a:round/>
            <a:headEnd len="med" w="med" type="none"/>
            <a:tailEnd len="med" w="med" type="triangle"/>
          </a:ln>
        </p:spPr>
      </p:cxnSp>
      <p:cxnSp>
        <p:nvCxnSpPr>
          <p:cNvPr id="551" name="Google Shape;551;p51"/>
          <p:cNvCxnSpPr>
            <a:stCxn id="531" idx="6"/>
            <a:endCxn id="541" idx="2"/>
          </p:cNvCxnSpPr>
          <p:nvPr/>
        </p:nvCxnSpPr>
        <p:spPr>
          <a:xfrm>
            <a:off x="3145572" y="2452244"/>
            <a:ext cx="1743300" cy="1554600"/>
          </a:xfrm>
          <a:prstGeom prst="straightConnector1">
            <a:avLst/>
          </a:prstGeom>
          <a:noFill/>
          <a:ln cap="flat" cmpd="sng" w="9525">
            <a:solidFill>
              <a:schemeClr val="dk2"/>
            </a:solidFill>
            <a:prstDash val="solid"/>
            <a:round/>
            <a:headEnd len="med" w="med" type="none"/>
            <a:tailEnd len="med" w="med" type="triangle"/>
          </a:ln>
        </p:spPr>
      </p:cxnSp>
      <p:cxnSp>
        <p:nvCxnSpPr>
          <p:cNvPr id="552" name="Google Shape;552;p51"/>
          <p:cNvCxnSpPr>
            <a:stCxn id="533" idx="6"/>
            <a:endCxn id="539" idx="2"/>
          </p:cNvCxnSpPr>
          <p:nvPr/>
        </p:nvCxnSpPr>
        <p:spPr>
          <a:xfrm flipH="1" rot="10800000">
            <a:off x="3145572" y="2407694"/>
            <a:ext cx="1743300" cy="570000"/>
          </a:xfrm>
          <a:prstGeom prst="straightConnector1">
            <a:avLst/>
          </a:prstGeom>
          <a:noFill/>
          <a:ln cap="flat" cmpd="sng" w="9525">
            <a:solidFill>
              <a:schemeClr val="dk2"/>
            </a:solidFill>
            <a:prstDash val="solid"/>
            <a:round/>
            <a:headEnd len="med" w="med" type="none"/>
            <a:tailEnd len="med" w="med" type="triangle"/>
          </a:ln>
        </p:spPr>
      </p:cxnSp>
      <p:cxnSp>
        <p:nvCxnSpPr>
          <p:cNvPr id="553" name="Google Shape;553;p51"/>
          <p:cNvCxnSpPr>
            <a:stCxn id="533" idx="6"/>
            <a:endCxn id="540" idx="2"/>
          </p:cNvCxnSpPr>
          <p:nvPr/>
        </p:nvCxnSpPr>
        <p:spPr>
          <a:xfrm>
            <a:off x="3145572" y="2977694"/>
            <a:ext cx="1743300" cy="248100"/>
          </a:xfrm>
          <a:prstGeom prst="straightConnector1">
            <a:avLst/>
          </a:prstGeom>
          <a:noFill/>
          <a:ln cap="flat" cmpd="sng" w="9525">
            <a:solidFill>
              <a:schemeClr val="dk2"/>
            </a:solidFill>
            <a:prstDash val="solid"/>
            <a:round/>
            <a:headEnd len="med" w="med" type="none"/>
            <a:tailEnd len="med" w="med" type="triangle"/>
          </a:ln>
        </p:spPr>
      </p:cxnSp>
      <p:cxnSp>
        <p:nvCxnSpPr>
          <p:cNvPr id="554" name="Google Shape;554;p51"/>
          <p:cNvCxnSpPr>
            <a:stCxn id="533" idx="6"/>
            <a:endCxn id="541" idx="2"/>
          </p:cNvCxnSpPr>
          <p:nvPr/>
        </p:nvCxnSpPr>
        <p:spPr>
          <a:xfrm>
            <a:off x="3145572" y="2977694"/>
            <a:ext cx="1743300" cy="1029300"/>
          </a:xfrm>
          <a:prstGeom prst="straightConnector1">
            <a:avLst/>
          </a:prstGeom>
          <a:noFill/>
          <a:ln cap="flat" cmpd="sng" w="9525">
            <a:solidFill>
              <a:schemeClr val="dk2"/>
            </a:solidFill>
            <a:prstDash val="solid"/>
            <a:round/>
            <a:headEnd len="med" w="med" type="none"/>
            <a:tailEnd len="med" w="med" type="triangle"/>
          </a:ln>
        </p:spPr>
      </p:cxnSp>
      <p:cxnSp>
        <p:nvCxnSpPr>
          <p:cNvPr id="555" name="Google Shape;555;p51"/>
          <p:cNvCxnSpPr>
            <a:stCxn id="535" idx="6"/>
            <a:endCxn id="539" idx="2"/>
          </p:cNvCxnSpPr>
          <p:nvPr/>
        </p:nvCxnSpPr>
        <p:spPr>
          <a:xfrm flipH="1" rot="10800000">
            <a:off x="3145572" y="2407719"/>
            <a:ext cx="1743300" cy="1154700"/>
          </a:xfrm>
          <a:prstGeom prst="straightConnector1">
            <a:avLst/>
          </a:prstGeom>
          <a:noFill/>
          <a:ln cap="flat" cmpd="sng" w="9525">
            <a:solidFill>
              <a:schemeClr val="dk2"/>
            </a:solidFill>
            <a:prstDash val="solid"/>
            <a:round/>
            <a:headEnd len="med" w="med" type="none"/>
            <a:tailEnd len="med" w="med" type="triangle"/>
          </a:ln>
        </p:spPr>
      </p:cxnSp>
      <p:cxnSp>
        <p:nvCxnSpPr>
          <p:cNvPr id="556" name="Google Shape;556;p51"/>
          <p:cNvCxnSpPr>
            <a:stCxn id="535" idx="6"/>
            <a:endCxn id="540" idx="2"/>
          </p:cNvCxnSpPr>
          <p:nvPr/>
        </p:nvCxnSpPr>
        <p:spPr>
          <a:xfrm flipH="1" rot="10800000">
            <a:off x="3145572" y="3225819"/>
            <a:ext cx="1743300" cy="336600"/>
          </a:xfrm>
          <a:prstGeom prst="straightConnector1">
            <a:avLst/>
          </a:prstGeom>
          <a:noFill/>
          <a:ln cap="flat" cmpd="sng" w="9525">
            <a:solidFill>
              <a:schemeClr val="dk2"/>
            </a:solidFill>
            <a:prstDash val="solid"/>
            <a:round/>
            <a:headEnd len="med" w="med" type="none"/>
            <a:tailEnd len="med" w="med" type="triangle"/>
          </a:ln>
        </p:spPr>
      </p:cxnSp>
      <p:cxnSp>
        <p:nvCxnSpPr>
          <p:cNvPr id="557" name="Google Shape;557;p51"/>
          <p:cNvCxnSpPr>
            <a:stCxn id="535" idx="6"/>
            <a:endCxn id="541" idx="2"/>
          </p:cNvCxnSpPr>
          <p:nvPr/>
        </p:nvCxnSpPr>
        <p:spPr>
          <a:xfrm>
            <a:off x="3145572" y="3562419"/>
            <a:ext cx="1743300" cy="444600"/>
          </a:xfrm>
          <a:prstGeom prst="straightConnector1">
            <a:avLst/>
          </a:prstGeom>
          <a:noFill/>
          <a:ln cap="flat" cmpd="sng" w="9525">
            <a:solidFill>
              <a:schemeClr val="dk2"/>
            </a:solidFill>
            <a:prstDash val="solid"/>
            <a:round/>
            <a:headEnd len="med" w="med" type="none"/>
            <a:tailEnd len="med" w="med" type="triangle"/>
          </a:ln>
        </p:spPr>
      </p:cxnSp>
      <p:cxnSp>
        <p:nvCxnSpPr>
          <p:cNvPr id="558" name="Google Shape;558;p51"/>
          <p:cNvCxnSpPr>
            <a:stCxn id="534" idx="6"/>
            <a:endCxn id="539" idx="2"/>
          </p:cNvCxnSpPr>
          <p:nvPr/>
        </p:nvCxnSpPr>
        <p:spPr>
          <a:xfrm flipH="1" rot="10800000">
            <a:off x="3145572" y="2407869"/>
            <a:ext cx="1743300" cy="1680000"/>
          </a:xfrm>
          <a:prstGeom prst="straightConnector1">
            <a:avLst/>
          </a:prstGeom>
          <a:noFill/>
          <a:ln cap="flat" cmpd="sng" w="9525">
            <a:solidFill>
              <a:schemeClr val="dk2"/>
            </a:solidFill>
            <a:prstDash val="solid"/>
            <a:round/>
            <a:headEnd len="med" w="med" type="none"/>
            <a:tailEnd len="med" w="med" type="triangle"/>
          </a:ln>
        </p:spPr>
      </p:cxnSp>
      <p:cxnSp>
        <p:nvCxnSpPr>
          <p:cNvPr id="559" name="Google Shape;559;p51"/>
          <p:cNvCxnSpPr>
            <a:stCxn id="534" idx="6"/>
            <a:endCxn id="540" idx="2"/>
          </p:cNvCxnSpPr>
          <p:nvPr/>
        </p:nvCxnSpPr>
        <p:spPr>
          <a:xfrm flipH="1" rot="10800000">
            <a:off x="3145572" y="3225969"/>
            <a:ext cx="1743300" cy="861900"/>
          </a:xfrm>
          <a:prstGeom prst="straightConnector1">
            <a:avLst/>
          </a:prstGeom>
          <a:noFill/>
          <a:ln cap="flat" cmpd="sng" w="9525">
            <a:solidFill>
              <a:schemeClr val="dk2"/>
            </a:solidFill>
            <a:prstDash val="solid"/>
            <a:round/>
            <a:headEnd len="med" w="med" type="none"/>
            <a:tailEnd len="med" w="med" type="triangle"/>
          </a:ln>
        </p:spPr>
      </p:cxnSp>
      <p:cxnSp>
        <p:nvCxnSpPr>
          <p:cNvPr id="560" name="Google Shape;560;p51"/>
          <p:cNvCxnSpPr>
            <a:stCxn id="534" idx="6"/>
            <a:endCxn id="541" idx="2"/>
          </p:cNvCxnSpPr>
          <p:nvPr/>
        </p:nvCxnSpPr>
        <p:spPr>
          <a:xfrm flipH="1" rot="10800000">
            <a:off x="3145572" y="4006869"/>
            <a:ext cx="1743300" cy="81000"/>
          </a:xfrm>
          <a:prstGeom prst="straightConnector1">
            <a:avLst/>
          </a:prstGeom>
          <a:noFill/>
          <a:ln cap="flat" cmpd="sng" w="9525">
            <a:solidFill>
              <a:schemeClr val="dk2"/>
            </a:solidFill>
            <a:prstDash val="solid"/>
            <a:round/>
            <a:headEnd len="med" w="med" type="none"/>
            <a:tailEnd len="med" w="med" type="triangle"/>
          </a:ln>
        </p:spPr>
      </p:cxnSp>
      <p:cxnSp>
        <p:nvCxnSpPr>
          <p:cNvPr id="561" name="Google Shape;561;p51"/>
          <p:cNvCxnSpPr>
            <a:stCxn id="536" idx="6"/>
            <a:endCxn id="539" idx="2"/>
          </p:cNvCxnSpPr>
          <p:nvPr/>
        </p:nvCxnSpPr>
        <p:spPr>
          <a:xfrm flipH="1" rot="10800000">
            <a:off x="3145572" y="2407719"/>
            <a:ext cx="1743300" cy="2205600"/>
          </a:xfrm>
          <a:prstGeom prst="straightConnector1">
            <a:avLst/>
          </a:prstGeom>
          <a:noFill/>
          <a:ln cap="flat" cmpd="sng" w="9525">
            <a:solidFill>
              <a:schemeClr val="dk2"/>
            </a:solidFill>
            <a:prstDash val="solid"/>
            <a:round/>
            <a:headEnd len="med" w="med" type="none"/>
            <a:tailEnd len="med" w="med" type="triangle"/>
          </a:ln>
        </p:spPr>
      </p:cxnSp>
      <p:cxnSp>
        <p:nvCxnSpPr>
          <p:cNvPr id="562" name="Google Shape;562;p51"/>
          <p:cNvCxnSpPr>
            <a:stCxn id="536" idx="6"/>
            <a:endCxn id="540" idx="2"/>
          </p:cNvCxnSpPr>
          <p:nvPr/>
        </p:nvCxnSpPr>
        <p:spPr>
          <a:xfrm flipH="1" rot="10800000">
            <a:off x="3145572" y="3225819"/>
            <a:ext cx="1743300" cy="1387500"/>
          </a:xfrm>
          <a:prstGeom prst="straightConnector1">
            <a:avLst/>
          </a:prstGeom>
          <a:noFill/>
          <a:ln cap="flat" cmpd="sng" w="9525">
            <a:solidFill>
              <a:schemeClr val="dk2"/>
            </a:solidFill>
            <a:prstDash val="solid"/>
            <a:round/>
            <a:headEnd len="med" w="med" type="none"/>
            <a:tailEnd len="med" w="med" type="triangle"/>
          </a:ln>
        </p:spPr>
      </p:cxnSp>
      <p:cxnSp>
        <p:nvCxnSpPr>
          <p:cNvPr id="563" name="Google Shape;563;p51"/>
          <p:cNvCxnSpPr>
            <a:stCxn id="536" idx="6"/>
            <a:endCxn id="541" idx="2"/>
          </p:cNvCxnSpPr>
          <p:nvPr/>
        </p:nvCxnSpPr>
        <p:spPr>
          <a:xfrm flipH="1" rot="10800000">
            <a:off x="3145572" y="4007019"/>
            <a:ext cx="1743300" cy="606300"/>
          </a:xfrm>
          <a:prstGeom prst="straightConnector1">
            <a:avLst/>
          </a:prstGeom>
          <a:noFill/>
          <a:ln cap="flat" cmpd="sng" w="9525">
            <a:solidFill>
              <a:schemeClr val="dk2"/>
            </a:solidFill>
            <a:prstDash val="solid"/>
            <a:round/>
            <a:headEnd len="med" w="med" type="none"/>
            <a:tailEnd len="med" w="med" type="triangle"/>
          </a:ln>
        </p:spPr>
      </p:cxnSp>
      <p:sp>
        <p:nvSpPr>
          <p:cNvPr id="564" name="Google Shape;564;p51"/>
          <p:cNvSpPr txBox="1"/>
          <p:nvPr/>
        </p:nvSpPr>
        <p:spPr>
          <a:xfrm>
            <a:off x="3826985" y="1810044"/>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65" name="Google Shape;565;p51"/>
          <p:cNvSpPr txBox="1"/>
          <p:nvPr/>
        </p:nvSpPr>
        <p:spPr>
          <a:xfrm>
            <a:off x="3661985" y="2075719"/>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66" name="Google Shape;566;p51"/>
          <p:cNvSpPr txBox="1"/>
          <p:nvPr/>
        </p:nvSpPr>
        <p:spPr>
          <a:xfrm>
            <a:off x="3975785" y="2324757"/>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67" name="Google Shape;567;p51"/>
          <p:cNvSpPr txBox="1"/>
          <p:nvPr/>
        </p:nvSpPr>
        <p:spPr>
          <a:xfrm>
            <a:off x="3513185" y="2428869"/>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68" name="Google Shape;568;p51"/>
          <p:cNvSpPr txBox="1"/>
          <p:nvPr/>
        </p:nvSpPr>
        <p:spPr>
          <a:xfrm>
            <a:off x="3348185" y="2694544"/>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69" name="Google Shape;569;p51"/>
          <p:cNvSpPr txBox="1"/>
          <p:nvPr/>
        </p:nvSpPr>
        <p:spPr>
          <a:xfrm>
            <a:off x="3661985" y="2943582"/>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0" name="Google Shape;570;p51"/>
          <p:cNvSpPr txBox="1"/>
          <p:nvPr/>
        </p:nvSpPr>
        <p:spPr>
          <a:xfrm>
            <a:off x="3661985" y="3374169"/>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1" name="Google Shape;571;p51"/>
          <p:cNvSpPr txBox="1"/>
          <p:nvPr/>
        </p:nvSpPr>
        <p:spPr>
          <a:xfrm>
            <a:off x="3432985" y="3804744"/>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2" name="Google Shape;572;p51"/>
          <p:cNvSpPr txBox="1"/>
          <p:nvPr/>
        </p:nvSpPr>
        <p:spPr>
          <a:xfrm>
            <a:off x="3717910" y="4006357"/>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3" name="Google Shape;573;p51"/>
          <p:cNvSpPr txBox="1"/>
          <p:nvPr/>
        </p:nvSpPr>
        <p:spPr>
          <a:xfrm>
            <a:off x="5843710" y="2324769"/>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4" name="Google Shape;574;p51"/>
          <p:cNvSpPr txBox="1"/>
          <p:nvPr/>
        </p:nvSpPr>
        <p:spPr>
          <a:xfrm>
            <a:off x="5877535" y="2857594"/>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
        <p:nvSpPr>
          <p:cNvPr id="575" name="Google Shape;575;p51"/>
          <p:cNvSpPr txBox="1"/>
          <p:nvPr/>
        </p:nvSpPr>
        <p:spPr>
          <a:xfrm>
            <a:off x="5877535" y="3390419"/>
            <a:ext cx="313800" cy="3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6"/>
          <p:cNvSpPr/>
          <p:nvPr/>
        </p:nvSpPr>
        <p:spPr>
          <a:xfrm>
            <a:off x="2574800" y="0"/>
            <a:ext cx="6669600" cy="4770000"/>
          </a:xfrm>
          <a:prstGeom prst="rect">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txBox="1"/>
          <p:nvPr>
            <p:ph idx="4294967295" type="title"/>
          </p:nvPr>
        </p:nvSpPr>
        <p:spPr>
          <a:xfrm>
            <a:off x="558000" y="1575825"/>
            <a:ext cx="1905000" cy="42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chemeClr val="accent5"/>
                </a:solidFill>
              </a:rPr>
              <a:t>The Team</a:t>
            </a:r>
            <a:endParaRPr sz="4800">
              <a:solidFill>
                <a:schemeClr val="accent5"/>
              </a:solidFill>
            </a:endParaRPr>
          </a:p>
        </p:txBody>
      </p:sp>
      <p:pic>
        <p:nvPicPr>
          <p:cNvPr id="115" name="Google Shape;115;p16"/>
          <p:cNvPicPr preferRelativeResize="0"/>
          <p:nvPr/>
        </p:nvPicPr>
        <p:blipFill>
          <a:blip r:embed="rId3">
            <a:alphaModFix/>
          </a:blip>
          <a:stretch>
            <a:fillRect/>
          </a:stretch>
        </p:blipFill>
        <p:spPr>
          <a:xfrm>
            <a:off x="7124784" y="2326109"/>
            <a:ext cx="1515516" cy="1958478"/>
          </a:xfrm>
          <a:prstGeom prst="rect">
            <a:avLst/>
          </a:prstGeom>
          <a:noFill/>
          <a:ln>
            <a:noFill/>
          </a:ln>
        </p:spPr>
      </p:pic>
      <p:pic>
        <p:nvPicPr>
          <p:cNvPr id="116" name="Google Shape;116;p16"/>
          <p:cNvPicPr preferRelativeResize="0"/>
          <p:nvPr/>
        </p:nvPicPr>
        <p:blipFill>
          <a:blip r:embed="rId4">
            <a:alphaModFix/>
          </a:blip>
          <a:stretch>
            <a:fillRect/>
          </a:stretch>
        </p:blipFill>
        <p:spPr>
          <a:xfrm>
            <a:off x="3120807" y="2326110"/>
            <a:ext cx="1476158" cy="1958477"/>
          </a:xfrm>
          <a:prstGeom prst="rect">
            <a:avLst/>
          </a:prstGeom>
          <a:noFill/>
          <a:ln>
            <a:noFill/>
          </a:ln>
        </p:spPr>
      </p:pic>
      <p:pic>
        <p:nvPicPr>
          <p:cNvPr id="117" name="Google Shape;117;p16"/>
          <p:cNvPicPr preferRelativeResize="0"/>
          <p:nvPr/>
        </p:nvPicPr>
        <p:blipFill>
          <a:blip r:embed="rId5">
            <a:alphaModFix/>
          </a:blip>
          <a:stretch>
            <a:fillRect/>
          </a:stretch>
        </p:blipFill>
        <p:spPr>
          <a:xfrm>
            <a:off x="4959476" y="2326111"/>
            <a:ext cx="1870588" cy="1958476"/>
          </a:xfrm>
          <a:prstGeom prst="rect">
            <a:avLst/>
          </a:prstGeom>
          <a:noFill/>
          <a:ln>
            <a:noFill/>
          </a:ln>
        </p:spPr>
      </p:pic>
      <p:pic>
        <p:nvPicPr>
          <p:cNvPr id="118" name="Google Shape;118;p16"/>
          <p:cNvPicPr preferRelativeResize="0"/>
          <p:nvPr/>
        </p:nvPicPr>
        <p:blipFill>
          <a:blip r:embed="rId6">
            <a:alphaModFix/>
          </a:blip>
          <a:stretch>
            <a:fillRect/>
          </a:stretch>
        </p:blipFill>
        <p:spPr>
          <a:xfrm>
            <a:off x="7150965" y="52763"/>
            <a:ext cx="1448134" cy="1843025"/>
          </a:xfrm>
          <a:prstGeom prst="rect">
            <a:avLst/>
          </a:prstGeom>
          <a:noFill/>
          <a:ln>
            <a:noFill/>
          </a:ln>
        </p:spPr>
      </p:pic>
      <p:pic>
        <p:nvPicPr>
          <p:cNvPr id="119" name="Google Shape;119;p16"/>
          <p:cNvPicPr preferRelativeResize="0"/>
          <p:nvPr/>
        </p:nvPicPr>
        <p:blipFill>
          <a:blip r:embed="rId7">
            <a:alphaModFix/>
          </a:blip>
          <a:stretch>
            <a:fillRect/>
          </a:stretch>
        </p:blipFill>
        <p:spPr>
          <a:xfrm>
            <a:off x="4957888" y="52763"/>
            <a:ext cx="1686387" cy="1658723"/>
          </a:xfrm>
          <a:prstGeom prst="rect">
            <a:avLst/>
          </a:prstGeom>
          <a:noFill/>
          <a:ln>
            <a:noFill/>
          </a:ln>
        </p:spPr>
      </p:pic>
      <p:pic>
        <p:nvPicPr>
          <p:cNvPr id="120" name="Google Shape;120;p16"/>
          <p:cNvPicPr preferRelativeResize="0"/>
          <p:nvPr/>
        </p:nvPicPr>
        <p:blipFill>
          <a:blip r:embed="rId8">
            <a:alphaModFix/>
          </a:blip>
          <a:stretch>
            <a:fillRect/>
          </a:stretch>
        </p:blipFill>
        <p:spPr>
          <a:xfrm>
            <a:off x="3099853" y="52763"/>
            <a:ext cx="1518065" cy="1843025"/>
          </a:xfrm>
          <a:prstGeom prst="rect">
            <a:avLst/>
          </a:prstGeom>
          <a:noFill/>
          <a:ln>
            <a:noFill/>
          </a:ln>
        </p:spPr>
      </p:pic>
      <p:sp>
        <p:nvSpPr>
          <p:cNvPr id="121" name="Google Shape;121;p16"/>
          <p:cNvSpPr txBox="1"/>
          <p:nvPr/>
        </p:nvSpPr>
        <p:spPr>
          <a:xfrm>
            <a:off x="2716725" y="1803200"/>
            <a:ext cx="2138700" cy="47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Abel Weldaregay</a:t>
            </a:r>
            <a:endParaRPr b="1">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Team Lead / </a:t>
            </a:r>
            <a:r>
              <a:rPr lang="en" sz="1000">
                <a:solidFill>
                  <a:srgbClr val="263238"/>
                </a:solidFill>
                <a:latin typeface="Roboto"/>
                <a:ea typeface="Roboto"/>
                <a:cs typeface="Roboto"/>
                <a:sym typeface="Roboto"/>
              </a:rPr>
              <a:t>Back-End Developer</a:t>
            </a:r>
            <a:endParaRPr sz="1000">
              <a:latin typeface="Lato"/>
              <a:ea typeface="Lato"/>
              <a:cs typeface="Lato"/>
              <a:sym typeface="Lato"/>
            </a:endParaRPr>
          </a:p>
        </p:txBody>
      </p:sp>
      <p:sp>
        <p:nvSpPr>
          <p:cNvPr id="122" name="Google Shape;122;p16"/>
          <p:cNvSpPr txBox="1"/>
          <p:nvPr/>
        </p:nvSpPr>
        <p:spPr>
          <a:xfrm>
            <a:off x="4932075" y="1803200"/>
            <a:ext cx="1968000" cy="47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Kevin Sokol</a:t>
            </a:r>
            <a:endParaRPr b="1">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UI/UX Developer - Smartphone</a:t>
            </a:r>
            <a:endParaRPr sz="1000">
              <a:latin typeface="Lato"/>
              <a:ea typeface="Lato"/>
              <a:cs typeface="Lato"/>
              <a:sym typeface="Lato"/>
            </a:endParaRPr>
          </a:p>
        </p:txBody>
      </p:sp>
      <p:sp>
        <p:nvSpPr>
          <p:cNvPr id="123" name="Google Shape;123;p16"/>
          <p:cNvSpPr txBox="1"/>
          <p:nvPr/>
        </p:nvSpPr>
        <p:spPr>
          <a:xfrm>
            <a:off x="6908225" y="1803200"/>
            <a:ext cx="2027700" cy="47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Peter Scheible</a:t>
            </a:r>
            <a:endParaRPr b="1">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UI/UX Developer - Smartwatch </a:t>
            </a:r>
            <a:endParaRPr sz="1000">
              <a:latin typeface="Lato"/>
              <a:ea typeface="Lato"/>
              <a:cs typeface="Lato"/>
              <a:sym typeface="Lato"/>
            </a:endParaRPr>
          </a:p>
        </p:txBody>
      </p:sp>
      <p:sp>
        <p:nvSpPr>
          <p:cNvPr id="124" name="Google Shape;124;p16"/>
          <p:cNvSpPr txBox="1"/>
          <p:nvPr/>
        </p:nvSpPr>
        <p:spPr>
          <a:xfrm>
            <a:off x="2874200" y="4201100"/>
            <a:ext cx="1983300" cy="56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Danielle Luckraft</a:t>
            </a:r>
            <a:endParaRPr sz="800">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Webmaster / Developer</a:t>
            </a:r>
            <a:endParaRPr sz="1000">
              <a:latin typeface="Lato"/>
              <a:ea typeface="Lato"/>
              <a:cs typeface="Lato"/>
              <a:sym typeface="Lato"/>
            </a:endParaRPr>
          </a:p>
        </p:txBody>
      </p:sp>
      <p:sp>
        <p:nvSpPr>
          <p:cNvPr id="125" name="Google Shape;125;p16"/>
          <p:cNvSpPr txBox="1"/>
          <p:nvPr/>
        </p:nvSpPr>
        <p:spPr>
          <a:xfrm>
            <a:off x="4857500" y="4201100"/>
            <a:ext cx="2027700" cy="5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Jeffrey McAteer</a:t>
            </a:r>
            <a:endParaRPr b="1">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Infrastructure &amp; ML Engineer</a:t>
            </a:r>
            <a:endParaRPr sz="1000">
              <a:latin typeface="Lato"/>
              <a:ea typeface="Lato"/>
              <a:cs typeface="Lato"/>
              <a:sym typeface="Lato"/>
            </a:endParaRPr>
          </a:p>
        </p:txBody>
      </p:sp>
      <p:sp>
        <p:nvSpPr>
          <p:cNvPr id="126" name="Google Shape;126;p16"/>
          <p:cNvSpPr txBox="1"/>
          <p:nvPr/>
        </p:nvSpPr>
        <p:spPr>
          <a:xfrm>
            <a:off x="6908225" y="4201100"/>
            <a:ext cx="1983300" cy="5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Alpha Din Gabisi</a:t>
            </a:r>
            <a:endParaRPr b="1">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Database Engineer</a:t>
            </a:r>
            <a:endParaRPr sz="1000">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p:txBody>
      </p:sp>
      <p:pic>
        <p:nvPicPr>
          <p:cNvPr id="127" name="Google Shape;127;p16"/>
          <p:cNvPicPr preferRelativeResize="0"/>
          <p:nvPr/>
        </p:nvPicPr>
        <p:blipFill rotWithShape="1">
          <a:blip r:embed="rId9">
            <a:alphaModFix/>
          </a:blip>
          <a:srcRect b="0" l="7870" r="-7870" t="0"/>
          <a:stretch/>
        </p:blipFill>
        <p:spPr>
          <a:xfrm>
            <a:off x="791875" y="367790"/>
            <a:ext cx="1030950" cy="1030950"/>
          </a:xfrm>
          <a:prstGeom prst="rect">
            <a:avLst/>
          </a:prstGeom>
          <a:noFill/>
          <a:ln>
            <a:noFill/>
          </a:ln>
        </p:spPr>
      </p:pic>
      <p:pic>
        <p:nvPicPr>
          <p:cNvPr id="128" name="Google Shape;128;p16"/>
          <p:cNvPicPr preferRelativeResize="0"/>
          <p:nvPr/>
        </p:nvPicPr>
        <p:blipFill>
          <a:blip r:embed="rId10">
            <a:alphaModFix/>
          </a:blip>
          <a:stretch>
            <a:fillRect/>
          </a:stretch>
        </p:blipFill>
        <p:spPr>
          <a:xfrm>
            <a:off x="691775" y="3430650"/>
            <a:ext cx="1030950" cy="827013"/>
          </a:xfrm>
          <a:prstGeom prst="rect">
            <a:avLst/>
          </a:prstGeom>
          <a:noFill/>
          <a:ln>
            <a:noFill/>
          </a:ln>
        </p:spPr>
      </p:pic>
      <p:sp>
        <p:nvSpPr>
          <p:cNvPr id="129" name="Google Shape;129;p16"/>
          <p:cNvSpPr/>
          <p:nvPr/>
        </p:nvSpPr>
        <p:spPr>
          <a:xfrm>
            <a:off x="7859825" y="-335559"/>
            <a:ext cx="1236600" cy="2586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6"/>
          <p:cNvPicPr preferRelativeResize="0"/>
          <p:nvPr/>
        </p:nvPicPr>
        <p:blipFill>
          <a:blip r:embed="rId8">
            <a:alphaModFix/>
          </a:blip>
          <a:stretch>
            <a:fillRect/>
          </a:stretch>
        </p:blipFill>
        <p:spPr>
          <a:xfrm>
            <a:off x="-1690172" y="759713"/>
            <a:ext cx="1518065" cy="1843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52"/>
          <p:cNvSpPr txBox="1"/>
          <p:nvPr>
            <p:ph type="title"/>
          </p:nvPr>
        </p:nvSpPr>
        <p:spPr>
          <a:xfrm>
            <a:off x="729450" y="371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Learning Algorithm: Evaluation</a:t>
            </a:r>
            <a:endParaRPr/>
          </a:p>
        </p:txBody>
      </p:sp>
      <p:pic>
        <p:nvPicPr>
          <p:cNvPr id="581" name="Google Shape;581;p52"/>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582" name="Google Shape;582;p52"/>
          <p:cNvSpPr txBox="1"/>
          <p:nvPr>
            <p:ph idx="1" type="body"/>
          </p:nvPr>
        </p:nvSpPr>
        <p:spPr>
          <a:xfrm>
            <a:off x="729450" y="1059875"/>
            <a:ext cx="8203800" cy="6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Evaluation is computationally trivial (adding/multiplying ~200 numbers) and occurs on watch in real-time as 10-second batches of data are read from sensors</a:t>
            </a:r>
            <a:endParaRPr>
              <a:solidFill>
                <a:srgbClr val="000000"/>
              </a:solidFill>
            </a:endParaRPr>
          </a:p>
        </p:txBody>
      </p:sp>
      <p:sp>
        <p:nvSpPr>
          <p:cNvPr id="583" name="Google Shape;583;p52"/>
          <p:cNvSpPr/>
          <p:nvPr/>
        </p:nvSpPr>
        <p:spPr>
          <a:xfrm>
            <a:off x="334000" y="2108075"/>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B</a:t>
            </a:r>
            <a:endParaRPr sz="1100"/>
          </a:p>
        </p:txBody>
      </p:sp>
      <p:sp>
        <p:nvSpPr>
          <p:cNvPr id="584" name="Google Shape;584;p52"/>
          <p:cNvSpPr/>
          <p:nvPr/>
        </p:nvSpPr>
        <p:spPr>
          <a:xfrm>
            <a:off x="334000" y="1582625"/>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A</a:t>
            </a:r>
            <a:endParaRPr sz="1100"/>
          </a:p>
        </p:txBody>
      </p:sp>
      <p:sp>
        <p:nvSpPr>
          <p:cNvPr id="585" name="Google Shape;585;p52"/>
          <p:cNvSpPr/>
          <p:nvPr/>
        </p:nvSpPr>
        <p:spPr>
          <a:xfrm>
            <a:off x="334000" y="2633525"/>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C</a:t>
            </a:r>
            <a:endParaRPr sz="1100"/>
          </a:p>
        </p:txBody>
      </p:sp>
      <p:sp>
        <p:nvSpPr>
          <p:cNvPr id="586" name="Google Shape;586;p52"/>
          <p:cNvSpPr/>
          <p:nvPr/>
        </p:nvSpPr>
        <p:spPr>
          <a:xfrm>
            <a:off x="334000" y="3743700"/>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E</a:t>
            </a:r>
            <a:endParaRPr sz="1100"/>
          </a:p>
        </p:txBody>
      </p:sp>
      <p:sp>
        <p:nvSpPr>
          <p:cNvPr id="587" name="Google Shape;587;p52"/>
          <p:cNvSpPr/>
          <p:nvPr/>
        </p:nvSpPr>
        <p:spPr>
          <a:xfrm>
            <a:off x="334000" y="3218250"/>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D</a:t>
            </a:r>
            <a:endParaRPr sz="1100"/>
          </a:p>
        </p:txBody>
      </p:sp>
      <p:sp>
        <p:nvSpPr>
          <p:cNvPr id="588" name="Google Shape;588;p52"/>
          <p:cNvSpPr/>
          <p:nvPr/>
        </p:nvSpPr>
        <p:spPr>
          <a:xfrm>
            <a:off x="334000" y="4269150"/>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F</a:t>
            </a:r>
            <a:endParaRPr sz="1100"/>
          </a:p>
        </p:txBody>
      </p:sp>
      <p:sp>
        <p:nvSpPr>
          <p:cNvPr id="589" name="Google Shape;589;p52"/>
          <p:cNvSpPr/>
          <p:nvPr/>
        </p:nvSpPr>
        <p:spPr>
          <a:xfrm>
            <a:off x="3535625" y="2863225"/>
            <a:ext cx="463800" cy="463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R</a:t>
            </a:r>
            <a:endParaRPr sz="1100"/>
          </a:p>
        </p:txBody>
      </p:sp>
      <p:sp>
        <p:nvSpPr>
          <p:cNvPr id="590" name="Google Shape;590;p52"/>
          <p:cNvSpPr/>
          <p:nvPr/>
        </p:nvSpPr>
        <p:spPr>
          <a:xfrm>
            <a:off x="1855214" y="2063629"/>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0.3</a:t>
            </a:r>
            <a:endParaRPr sz="1100"/>
          </a:p>
        </p:txBody>
      </p:sp>
      <p:sp>
        <p:nvSpPr>
          <p:cNvPr id="591" name="Google Shape;591;p52"/>
          <p:cNvSpPr/>
          <p:nvPr/>
        </p:nvSpPr>
        <p:spPr>
          <a:xfrm>
            <a:off x="1855214" y="288165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ctr">
              <a:spcBef>
                <a:spcPts val="0"/>
              </a:spcBef>
              <a:spcAft>
                <a:spcPts val="0"/>
              </a:spcAft>
              <a:buNone/>
            </a:pPr>
            <a:r>
              <a:rPr lang="en" sz="1100"/>
              <a:t>0.6</a:t>
            </a:r>
            <a:endParaRPr sz="1100"/>
          </a:p>
        </p:txBody>
      </p:sp>
      <p:sp>
        <p:nvSpPr>
          <p:cNvPr id="592" name="Google Shape;592;p52"/>
          <p:cNvSpPr/>
          <p:nvPr/>
        </p:nvSpPr>
        <p:spPr>
          <a:xfrm>
            <a:off x="1855214" y="3662804"/>
            <a:ext cx="463800" cy="463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18275" lIns="18275" spcFirstLastPara="1" rIns="18275" wrap="square" tIns="18275">
            <a:noAutofit/>
          </a:bodyPr>
          <a:lstStyle/>
          <a:p>
            <a:pPr indent="0" lvl="0" marL="0" rtl="0" algn="l">
              <a:spcBef>
                <a:spcPts val="0"/>
              </a:spcBef>
              <a:spcAft>
                <a:spcPts val="0"/>
              </a:spcAft>
              <a:buNone/>
            </a:pPr>
            <a:r>
              <a:rPr lang="en" sz="1100"/>
              <a:t>0.9</a:t>
            </a:r>
            <a:endParaRPr sz="1100"/>
          </a:p>
        </p:txBody>
      </p:sp>
      <p:cxnSp>
        <p:nvCxnSpPr>
          <p:cNvPr id="593" name="Google Shape;593;p52"/>
          <p:cNvCxnSpPr>
            <a:stCxn id="590" idx="6"/>
            <a:endCxn id="589" idx="2"/>
          </p:cNvCxnSpPr>
          <p:nvPr/>
        </p:nvCxnSpPr>
        <p:spPr>
          <a:xfrm>
            <a:off x="2319014" y="2295529"/>
            <a:ext cx="1216500" cy="799500"/>
          </a:xfrm>
          <a:prstGeom prst="straightConnector1">
            <a:avLst/>
          </a:prstGeom>
          <a:noFill/>
          <a:ln cap="flat" cmpd="sng" w="9525">
            <a:solidFill>
              <a:schemeClr val="dk2"/>
            </a:solidFill>
            <a:prstDash val="solid"/>
            <a:round/>
            <a:headEnd len="med" w="med" type="none"/>
            <a:tailEnd len="med" w="med" type="triangle"/>
          </a:ln>
        </p:spPr>
      </p:cxnSp>
      <p:cxnSp>
        <p:nvCxnSpPr>
          <p:cNvPr id="594" name="Google Shape;594;p52"/>
          <p:cNvCxnSpPr>
            <a:stCxn id="591" idx="6"/>
            <a:endCxn id="589" idx="2"/>
          </p:cNvCxnSpPr>
          <p:nvPr/>
        </p:nvCxnSpPr>
        <p:spPr>
          <a:xfrm flipH="1" rot="10800000">
            <a:off x="2319014" y="3095254"/>
            <a:ext cx="1216500" cy="18300"/>
          </a:xfrm>
          <a:prstGeom prst="straightConnector1">
            <a:avLst/>
          </a:prstGeom>
          <a:noFill/>
          <a:ln cap="flat" cmpd="sng" w="9525">
            <a:solidFill>
              <a:schemeClr val="dk2"/>
            </a:solidFill>
            <a:prstDash val="solid"/>
            <a:round/>
            <a:headEnd len="med" w="med" type="none"/>
            <a:tailEnd len="med" w="med" type="triangle"/>
          </a:ln>
        </p:spPr>
      </p:cxnSp>
      <p:cxnSp>
        <p:nvCxnSpPr>
          <p:cNvPr id="595" name="Google Shape;595;p52"/>
          <p:cNvCxnSpPr>
            <a:stCxn id="592" idx="6"/>
            <a:endCxn id="589" idx="2"/>
          </p:cNvCxnSpPr>
          <p:nvPr/>
        </p:nvCxnSpPr>
        <p:spPr>
          <a:xfrm flipH="1" rot="10800000">
            <a:off x="2319014" y="3095204"/>
            <a:ext cx="1216500" cy="799500"/>
          </a:xfrm>
          <a:prstGeom prst="straightConnector1">
            <a:avLst/>
          </a:prstGeom>
          <a:noFill/>
          <a:ln cap="flat" cmpd="sng" w="9525">
            <a:solidFill>
              <a:schemeClr val="dk2"/>
            </a:solidFill>
            <a:prstDash val="solid"/>
            <a:round/>
            <a:headEnd len="med" w="med" type="none"/>
            <a:tailEnd len="med" w="med" type="triangle"/>
          </a:ln>
        </p:spPr>
      </p:cxnSp>
      <p:cxnSp>
        <p:nvCxnSpPr>
          <p:cNvPr id="596" name="Google Shape;596;p52"/>
          <p:cNvCxnSpPr>
            <a:stCxn id="584" idx="6"/>
            <a:endCxn id="590" idx="2"/>
          </p:cNvCxnSpPr>
          <p:nvPr/>
        </p:nvCxnSpPr>
        <p:spPr>
          <a:xfrm>
            <a:off x="797800" y="1814525"/>
            <a:ext cx="1057500" cy="480900"/>
          </a:xfrm>
          <a:prstGeom prst="straightConnector1">
            <a:avLst/>
          </a:prstGeom>
          <a:noFill/>
          <a:ln cap="flat" cmpd="sng" w="9525">
            <a:solidFill>
              <a:schemeClr val="dk2"/>
            </a:solidFill>
            <a:prstDash val="solid"/>
            <a:round/>
            <a:headEnd len="med" w="med" type="none"/>
            <a:tailEnd len="med" w="med" type="triangle"/>
          </a:ln>
        </p:spPr>
      </p:cxnSp>
      <p:cxnSp>
        <p:nvCxnSpPr>
          <p:cNvPr id="597" name="Google Shape;597;p52"/>
          <p:cNvCxnSpPr>
            <a:stCxn id="583" idx="6"/>
            <a:endCxn id="591" idx="2"/>
          </p:cNvCxnSpPr>
          <p:nvPr/>
        </p:nvCxnSpPr>
        <p:spPr>
          <a:xfrm>
            <a:off x="797800" y="2339975"/>
            <a:ext cx="1057500" cy="773700"/>
          </a:xfrm>
          <a:prstGeom prst="straightConnector1">
            <a:avLst/>
          </a:prstGeom>
          <a:noFill/>
          <a:ln cap="flat" cmpd="sng" w="9525">
            <a:solidFill>
              <a:schemeClr val="dk2"/>
            </a:solidFill>
            <a:prstDash val="solid"/>
            <a:round/>
            <a:headEnd len="med" w="med" type="none"/>
            <a:tailEnd len="med" w="med" type="triangle"/>
          </a:ln>
        </p:spPr>
      </p:cxnSp>
      <p:cxnSp>
        <p:nvCxnSpPr>
          <p:cNvPr id="598" name="Google Shape;598;p52"/>
          <p:cNvCxnSpPr>
            <a:stCxn id="584" idx="6"/>
            <a:endCxn id="591" idx="2"/>
          </p:cNvCxnSpPr>
          <p:nvPr/>
        </p:nvCxnSpPr>
        <p:spPr>
          <a:xfrm>
            <a:off x="797800" y="1814525"/>
            <a:ext cx="1057500" cy="1299000"/>
          </a:xfrm>
          <a:prstGeom prst="straightConnector1">
            <a:avLst/>
          </a:prstGeom>
          <a:noFill/>
          <a:ln cap="flat" cmpd="sng" w="9525">
            <a:solidFill>
              <a:schemeClr val="dk2"/>
            </a:solidFill>
            <a:prstDash val="solid"/>
            <a:round/>
            <a:headEnd len="med" w="med" type="none"/>
            <a:tailEnd len="med" w="med" type="triangle"/>
          </a:ln>
        </p:spPr>
      </p:cxnSp>
      <p:cxnSp>
        <p:nvCxnSpPr>
          <p:cNvPr id="599" name="Google Shape;599;p52"/>
          <p:cNvCxnSpPr>
            <a:stCxn id="584" idx="6"/>
            <a:endCxn id="592" idx="2"/>
          </p:cNvCxnSpPr>
          <p:nvPr/>
        </p:nvCxnSpPr>
        <p:spPr>
          <a:xfrm>
            <a:off x="797800" y="1814525"/>
            <a:ext cx="1057500" cy="2080200"/>
          </a:xfrm>
          <a:prstGeom prst="straightConnector1">
            <a:avLst/>
          </a:prstGeom>
          <a:noFill/>
          <a:ln cap="flat" cmpd="sng" w="9525">
            <a:solidFill>
              <a:schemeClr val="dk2"/>
            </a:solidFill>
            <a:prstDash val="solid"/>
            <a:round/>
            <a:headEnd len="med" w="med" type="none"/>
            <a:tailEnd len="med" w="med" type="triangle"/>
          </a:ln>
        </p:spPr>
      </p:cxnSp>
      <p:cxnSp>
        <p:nvCxnSpPr>
          <p:cNvPr id="600" name="Google Shape;600;p52"/>
          <p:cNvCxnSpPr>
            <a:stCxn id="583" idx="6"/>
            <a:endCxn id="590" idx="2"/>
          </p:cNvCxnSpPr>
          <p:nvPr/>
        </p:nvCxnSpPr>
        <p:spPr>
          <a:xfrm flipH="1" rot="10800000">
            <a:off x="797800" y="2295575"/>
            <a:ext cx="1057500" cy="44400"/>
          </a:xfrm>
          <a:prstGeom prst="straightConnector1">
            <a:avLst/>
          </a:prstGeom>
          <a:noFill/>
          <a:ln cap="flat" cmpd="sng" w="9525">
            <a:solidFill>
              <a:schemeClr val="dk2"/>
            </a:solidFill>
            <a:prstDash val="solid"/>
            <a:round/>
            <a:headEnd len="med" w="med" type="none"/>
            <a:tailEnd len="med" w="med" type="triangle"/>
          </a:ln>
        </p:spPr>
      </p:cxnSp>
      <p:cxnSp>
        <p:nvCxnSpPr>
          <p:cNvPr id="601" name="Google Shape;601;p52"/>
          <p:cNvCxnSpPr>
            <a:stCxn id="583" idx="6"/>
            <a:endCxn id="592" idx="2"/>
          </p:cNvCxnSpPr>
          <p:nvPr/>
        </p:nvCxnSpPr>
        <p:spPr>
          <a:xfrm>
            <a:off x="797800" y="2339975"/>
            <a:ext cx="1057500" cy="1554600"/>
          </a:xfrm>
          <a:prstGeom prst="straightConnector1">
            <a:avLst/>
          </a:prstGeom>
          <a:noFill/>
          <a:ln cap="flat" cmpd="sng" w="9525">
            <a:solidFill>
              <a:schemeClr val="dk2"/>
            </a:solidFill>
            <a:prstDash val="solid"/>
            <a:round/>
            <a:headEnd len="med" w="med" type="none"/>
            <a:tailEnd len="med" w="med" type="triangle"/>
          </a:ln>
        </p:spPr>
      </p:cxnSp>
      <p:cxnSp>
        <p:nvCxnSpPr>
          <p:cNvPr id="602" name="Google Shape;602;p52"/>
          <p:cNvCxnSpPr>
            <a:stCxn id="585" idx="6"/>
            <a:endCxn id="590" idx="2"/>
          </p:cNvCxnSpPr>
          <p:nvPr/>
        </p:nvCxnSpPr>
        <p:spPr>
          <a:xfrm flipH="1" rot="10800000">
            <a:off x="797800" y="2295425"/>
            <a:ext cx="1057500" cy="570000"/>
          </a:xfrm>
          <a:prstGeom prst="straightConnector1">
            <a:avLst/>
          </a:prstGeom>
          <a:noFill/>
          <a:ln cap="flat" cmpd="sng" w="9525">
            <a:solidFill>
              <a:schemeClr val="dk2"/>
            </a:solidFill>
            <a:prstDash val="solid"/>
            <a:round/>
            <a:headEnd len="med" w="med" type="none"/>
            <a:tailEnd len="med" w="med" type="triangle"/>
          </a:ln>
        </p:spPr>
      </p:cxnSp>
      <p:cxnSp>
        <p:nvCxnSpPr>
          <p:cNvPr id="603" name="Google Shape;603;p52"/>
          <p:cNvCxnSpPr>
            <a:stCxn id="585" idx="6"/>
            <a:endCxn id="591" idx="2"/>
          </p:cNvCxnSpPr>
          <p:nvPr/>
        </p:nvCxnSpPr>
        <p:spPr>
          <a:xfrm>
            <a:off x="797800" y="2865425"/>
            <a:ext cx="1057500" cy="248100"/>
          </a:xfrm>
          <a:prstGeom prst="straightConnector1">
            <a:avLst/>
          </a:prstGeom>
          <a:noFill/>
          <a:ln cap="flat" cmpd="sng" w="9525">
            <a:solidFill>
              <a:schemeClr val="dk2"/>
            </a:solidFill>
            <a:prstDash val="solid"/>
            <a:round/>
            <a:headEnd len="med" w="med" type="none"/>
            <a:tailEnd len="med" w="med" type="triangle"/>
          </a:ln>
        </p:spPr>
      </p:cxnSp>
      <p:cxnSp>
        <p:nvCxnSpPr>
          <p:cNvPr id="604" name="Google Shape;604;p52"/>
          <p:cNvCxnSpPr>
            <a:stCxn id="585" idx="6"/>
            <a:endCxn id="592" idx="2"/>
          </p:cNvCxnSpPr>
          <p:nvPr/>
        </p:nvCxnSpPr>
        <p:spPr>
          <a:xfrm>
            <a:off x="797800" y="2865425"/>
            <a:ext cx="1057500" cy="1029300"/>
          </a:xfrm>
          <a:prstGeom prst="straightConnector1">
            <a:avLst/>
          </a:prstGeom>
          <a:noFill/>
          <a:ln cap="flat" cmpd="sng" w="9525">
            <a:solidFill>
              <a:schemeClr val="dk2"/>
            </a:solidFill>
            <a:prstDash val="solid"/>
            <a:round/>
            <a:headEnd len="med" w="med" type="none"/>
            <a:tailEnd len="med" w="med" type="triangle"/>
          </a:ln>
        </p:spPr>
      </p:cxnSp>
      <p:cxnSp>
        <p:nvCxnSpPr>
          <p:cNvPr id="605" name="Google Shape;605;p52"/>
          <p:cNvCxnSpPr>
            <a:stCxn id="587" idx="6"/>
            <a:endCxn id="590" idx="2"/>
          </p:cNvCxnSpPr>
          <p:nvPr/>
        </p:nvCxnSpPr>
        <p:spPr>
          <a:xfrm flipH="1" rot="10800000">
            <a:off x="797800" y="2295450"/>
            <a:ext cx="1057500" cy="1154700"/>
          </a:xfrm>
          <a:prstGeom prst="straightConnector1">
            <a:avLst/>
          </a:prstGeom>
          <a:noFill/>
          <a:ln cap="flat" cmpd="sng" w="9525">
            <a:solidFill>
              <a:schemeClr val="dk2"/>
            </a:solidFill>
            <a:prstDash val="solid"/>
            <a:round/>
            <a:headEnd len="med" w="med" type="none"/>
            <a:tailEnd len="med" w="med" type="triangle"/>
          </a:ln>
        </p:spPr>
      </p:cxnSp>
      <p:cxnSp>
        <p:nvCxnSpPr>
          <p:cNvPr id="606" name="Google Shape;606;p52"/>
          <p:cNvCxnSpPr>
            <a:stCxn id="587" idx="6"/>
            <a:endCxn id="591" idx="2"/>
          </p:cNvCxnSpPr>
          <p:nvPr/>
        </p:nvCxnSpPr>
        <p:spPr>
          <a:xfrm flipH="1" rot="10800000">
            <a:off x="797800" y="3113550"/>
            <a:ext cx="1057500" cy="336600"/>
          </a:xfrm>
          <a:prstGeom prst="straightConnector1">
            <a:avLst/>
          </a:prstGeom>
          <a:noFill/>
          <a:ln cap="flat" cmpd="sng" w="9525">
            <a:solidFill>
              <a:schemeClr val="dk2"/>
            </a:solidFill>
            <a:prstDash val="solid"/>
            <a:round/>
            <a:headEnd len="med" w="med" type="none"/>
            <a:tailEnd len="med" w="med" type="triangle"/>
          </a:ln>
        </p:spPr>
      </p:cxnSp>
      <p:cxnSp>
        <p:nvCxnSpPr>
          <p:cNvPr id="607" name="Google Shape;607;p52"/>
          <p:cNvCxnSpPr>
            <a:stCxn id="587" idx="6"/>
            <a:endCxn id="592" idx="2"/>
          </p:cNvCxnSpPr>
          <p:nvPr/>
        </p:nvCxnSpPr>
        <p:spPr>
          <a:xfrm>
            <a:off x="797800" y="3450150"/>
            <a:ext cx="1057500" cy="444600"/>
          </a:xfrm>
          <a:prstGeom prst="straightConnector1">
            <a:avLst/>
          </a:prstGeom>
          <a:noFill/>
          <a:ln cap="flat" cmpd="sng" w="9525">
            <a:solidFill>
              <a:schemeClr val="dk2"/>
            </a:solidFill>
            <a:prstDash val="solid"/>
            <a:round/>
            <a:headEnd len="med" w="med" type="none"/>
            <a:tailEnd len="med" w="med" type="triangle"/>
          </a:ln>
        </p:spPr>
      </p:cxnSp>
      <p:cxnSp>
        <p:nvCxnSpPr>
          <p:cNvPr id="608" name="Google Shape;608;p52"/>
          <p:cNvCxnSpPr>
            <a:stCxn id="586" idx="6"/>
            <a:endCxn id="590" idx="2"/>
          </p:cNvCxnSpPr>
          <p:nvPr/>
        </p:nvCxnSpPr>
        <p:spPr>
          <a:xfrm flipH="1" rot="10800000">
            <a:off x="797800" y="2295600"/>
            <a:ext cx="1057500" cy="1680000"/>
          </a:xfrm>
          <a:prstGeom prst="straightConnector1">
            <a:avLst/>
          </a:prstGeom>
          <a:noFill/>
          <a:ln cap="flat" cmpd="sng" w="9525">
            <a:solidFill>
              <a:schemeClr val="dk2"/>
            </a:solidFill>
            <a:prstDash val="solid"/>
            <a:round/>
            <a:headEnd len="med" w="med" type="none"/>
            <a:tailEnd len="med" w="med" type="triangle"/>
          </a:ln>
        </p:spPr>
      </p:cxnSp>
      <p:cxnSp>
        <p:nvCxnSpPr>
          <p:cNvPr id="609" name="Google Shape;609;p52"/>
          <p:cNvCxnSpPr>
            <a:stCxn id="586" idx="6"/>
            <a:endCxn id="591" idx="2"/>
          </p:cNvCxnSpPr>
          <p:nvPr/>
        </p:nvCxnSpPr>
        <p:spPr>
          <a:xfrm flipH="1" rot="10800000">
            <a:off x="797800" y="3113700"/>
            <a:ext cx="1057500" cy="861900"/>
          </a:xfrm>
          <a:prstGeom prst="straightConnector1">
            <a:avLst/>
          </a:prstGeom>
          <a:noFill/>
          <a:ln cap="flat" cmpd="sng" w="9525">
            <a:solidFill>
              <a:schemeClr val="dk2"/>
            </a:solidFill>
            <a:prstDash val="solid"/>
            <a:round/>
            <a:headEnd len="med" w="med" type="none"/>
            <a:tailEnd len="med" w="med" type="triangle"/>
          </a:ln>
        </p:spPr>
      </p:cxnSp>
      <p:cxnSp>
        <p:nvCxnSpPr>
          <p:cNvPr id="610" name="Google Shape;610;p52"/>
          <p:cNvCxnSpPr>
            <a:stCxn id="586" idx="6"/>
            <a:endCxn id="592" idx="2"/>
          </p:cNvCxnSpPr>
          <p:nvPr/>
        </p:nvCxnSpPr>
        <p:spPr>
          <a:xfrm flipH="1" rot="10800000">
            <a:off x="797800" y="3894600"/>
            <a:ext cx="1057500" cy="81000"/>
          </a:xfrm>
          <a:prstGeom prst="straightConnector1">
            <a:avLst/>
          </a:prstGeom>
          <a:noFill/>
          <a:ln cap="flat" cmpd="sng" w="9525">
            <a:solidFill>
              <a:schemeClr val="dk2"/>
            </a:solidFill>
            <a:prstDash val="solid"/>
            <a:round/>
            <a:headEnd len="med" w="med" type="none"/>
            <a:tailEnd len="med" w="med" type="triangle"/>
          </a:ln>
        </p:spPr>
      </p:cxnSp>
      <p:cxnSp>
        <p:nvCxnSpPr>
          <p:cNvPr id="611" name="Google Shape;611;p52"/>
          <p:cNvCxnSpPr>
            <a:stCxn id="588" idx="6"/>
            <a:endCxn id="590" idx="2"/>
          </p:cNvCxnSpPr>
          <p:nvPr/>
        </p:nvCxnSpPr>
        <p:spPr>
          <a:xfrm flipH="1" rot="10800000">
            <a:off x="797800" y="2295450"/>
            <a:ext cx="1057500" cy="2205600"/>
          </a:xfrm>
          <a:prstGeom prst="straightConnector1">
            <a:avLst/>
          </a:prstGeom>
          <a:noFill/>
          <a:ln cap="flat" cmpd="sng" w="9525">
            <a:solidFill>
              <a:schemeClr val="dk2"/>
            </a:solidFill>
            <a:prstDash val="solid"/>
            <a:round/>
            <a:headEnd len="med" w="med" type="none"/>
            <a:tailEnd len="med" w="med" type="triangle"/>
          </a:ln>
        </p:spPr>
      </p:cxnSp>
      <p:cxnSp>
        <p:nvCxnSpPr>
          <p:cNvPr id="612" name="Google Shape;612;p52"/>
          <p:cNvCxnSpPr>
            <a:stCxn id="588" idx="6"/>
            <a:endCxn id="591" idx="2"/>
          </p:cNvCxnSpPr>
          <p:nvPr/>
        </p:nvCxnSpPr>
        <p:spPr>
          <a:xfrm flipH="1" rot="10800000">
            <a:off x="797800" y="3113550"/>
            <a:ext cx="1057500" cy="1387500"/>
          </a:xfrm>
          <a:prstGeom prst="straightConnector1">
            <a:avLst/>
          </a:prstGeom>
          <a:noFill/>
          <a:ln cap="flat" cmpd="sng" w="9525">
            <a:solidFill>
              <a:schemeClr val="dk2"/>
            </a:solidFill>
            <a:prstDash val="solid"/>
            <a:round/>
            <a:headEnd len="med" w="med" type="none"/>
            <a:tailEnd len="med" w="med" type="triangle"/>
          </a:ln>
        </p:spPr>
      </p:cxnSp>
      <p:cxnSp>
        <p:nvCxnSpPr>
          <p:cNvPr id="613" name="Google Shape;613;p52"/>
          <p:cNvCxnSpPr>
            <a:stCxn id="588" idx="6"/>
            <a:endCxn id="592" idx="2"/>
          </p:cNvCxnSpPr>
          <p:nvPr/>
        </p:nvCxnSpPr>
        <p:spPr>
          <a:xfrm flipH="1" rot="10800000">
            <a:off x="797800" y="3894750"/>
            <a:ext cx="1057500" cy="606300"/>
          </a:xfrm>
          <a:prstGeom prst="straightConnector1">
            <a:avLst/>
          </a:prstGeom>
          <a:noFill/>
          <a:ln cap="flat" cmpd="sng" w="9525">
            <a:solidFill>
              <a:schemeClr val="dk2"/>
            </a:solidFill>
            <a:prstDash val="solid"/>
            <a:round/>
            <a:headEnd len="med" w="med" type="none"/>
            <a:tailEnd len="med" w="med" type="triangle"/>
          </a:ln>
        </p:spPr>
      </p:cxnSp>
      <p:sp>
        <p:nvSpPr>
          <p:cNvPr id="614" name="Google Shape;614;p52"/>
          <p:cNvSpPr txBox="1"/>
          <p:nvPr>
            <p:ph idx="1" type="body"/>
          </p:nvPr>
        </p:nvSpPr>
        <p:spPr>
          <a:xfrm>
            <a:off x="4143175" y="1632650"/>
            <a:ext cx="4898400" cy="262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To compute R using trained weight values:</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sz="1800">
                <a:solidFill>
                  <a:srgbClr val="000000"/>
                </a:solidFill>
              </a:rPr>
              <a:t>R = ∑(A*0.1 + B*0.2 … F*0.1 ) * 0.3 + </a:t>
            </a:r>
            <a:endParaRPr sz="1800">
              <a:solidFill>
                <a:srgbClr val="000000"/>
              </a:solidFill>
            </a:endParaRPr>
          </a:p>
          <a:p>
            <a:pPr indent="0" lvl="0" marL="0" rtl="0" algn="l">
              <a:spcBef>
                <a:spcPts val="0"/>
              </a:spcBef>
              <a:spcAft>
                <a:spcPts val="0"/>
              </a:spcAft>
              <a:buNone/>
            </a:pPr>
            <a:r>
              <a:rPr lang="en" sz="1800">
                <a:solidFill>
                  <a:srgbClr val="000000"/>
                </a:solidFill>
              </a:rPr>
              <a:t>         </a:t>
            </a:r>
            <a:r>
              <a:rPr lang="en" sz="1800">
                <a:solidFill>
                  <a:srgbClr val="000000"/>
                </a:solidFill>
              </a:rPr>
              <a:t>∑(A*0.1 + B*0.2 … F*0.1 ) * 0.6 + </a:t>
            </a:r>
            <a:endParaRPr sz="1800">
              <a:solidFill>
                <a:srgbClr val="000000"/>
              </a:solidFill>
            </a:endParaRPr>
          </a:p>
          <a:p>
            <a:pPr indent="0" lvl="0" marL="0" rtl="0" algn="l">
              <a:spcBef>
                <a:spcPts val="0"/>
              </a:spcBef>
              <a:spcAft>
                <a:spcPts val="0"/>
              </a:spcAft>
              <a:buNone/>
            </a:pPr>
            <a:r>
              <a:rPr lang="en" sz="1800">
                <a:solidFill>
                  <a:srgbClr val="000000"/>
                </a:solidFill>
              </a:rPr>
              <a:t>         ∑(A*0.1 + B*0.2 … F*0.1 ) * 0.9</a:t>
            </a:r>
            <a:endParaRPr sz="1800">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Finally compare R against the user’s preferred sensitivity coefficient. If set to 0.5, this means when R &gt; 0.5 we act on a seizure event</a:t>
            </a:r>
            <a:endParaRPr>
              <a:solidFill>
                <a:srgbClr val="000000"/>
              </a:solidFill>
            </a:endParaRPr>
          </a:p>
        </p:txBody>
      </p:sp>
      <p:sp>
        <p:nvSpPr>
          <p:cNvPr id="615" name="Google Shape;615;p52"/>
          <p:cNvSpPr txBox="1"/>
          <p:nvPr>
            <p:ph idx="1" type="body"/>
          </p:nvPr>
        </p:nvSpPr>
        <p:spPr>
          <a:xfrm>
            <a:off x="948311" y="1600014"/>
            <a:ext cx="524100" cy="37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616" name="Google Shape;616;p52"/>
          <p:cNvSpPr txBox="1"/>
          <p:nvPr>
            <p:ph idx="1" type="body"/>
          </p:nvPr>
        </p:nvSpPr>
        <p:spPr>
          <a:xfrm>
            <a:off x="985675" y="4254225"/>
            <a:ext cx="463800" cy="33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617" name="Google Shape;617;p52"/>
          <p:cNvSpPr txBox="1"/>
          <p:nvPr>
            <p:ph idx="1" type="body"/>
          </p:nvPr>
        </p:nvSpPr>
        <p:spPr>
          <a:xfrm>
            <a:off x="729461" y="2356789"/>
            <a:ext cx="524100" cy="37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
        <p:nvSpPr>
          <p:cNvPr id="622" name="Google Shape;622;p53"/>
          <p:cNvSpPr txBox="1"/>
          <p:nvPr>
            <p:ph type="title"/>
          </p:nvPr>
        </p:nvSpPr>
        <p:spPr>
          <a:xfrm>
            <a:off x="727650" y="4121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Detection Algorithm</a:t>
            </a:r>
            <a:endParaRPr/>
          </a:p>
        </p:txBody>
      </p:sp>
      <p:sp>
        <p:nvSpPr>
          <p:cNvPr id="623" name="Google Shape;623;p53"/>
          <p:cNvSpPr txBox="1"/>
          <p:nvPr>
            <p:ph idx="1" type="body"/>
          </p:nvPr>
        </p:nvSpPr>
        <p:spPr>
          <a:xfrm>
            <a:off x="642750" y="1131675"/>
            <a:ext cx="7773600" cy="2873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Purpose</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Determine if a patient is having a generalized seizure in real time</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Tools</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Smartwatch sensors</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Trained Neural Network</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Parameters</a:t>
            </a:r>
            <a:endParaRPr b="1" sz="1400">
              <a:solidFill>
                <a:srgbClr val="000000"/>
              </a:solidFill>
            </a:endParaRPr>
          </a:p>
          <a:p>
            <a:pPr indent="-317500" lvl="1" marL="914400" marR="0" rtl="0" algn="l">
              <a:lnSpc>
                <a:spcPct val="115000"/>
              </a:lnSpc>
              <a:spcBef>
                <a:spcPts val="0"/>
              </a:spcBef>
              <a:spcAft>
                <a:spcPts val="0"/>
              </a:spcAft>
              <a:buClr>
                <a:srgbClr val="000000"/>
              </a:buClr>
              <a:buSzPts val="1400"/>
              <a:buFont typeface="Lato"/>
              <a:buChar char="○"/>
            </a:pPr>
            <a:r>
              <a:rPr lang="en" sz="1400">
                <a:solidFill>
                  <a:srgbClr val="000000"/>
                </a:solidFill>
              </a:rPr>
              <a:t>Acceleration 5m, 1m, 10s / avg, min, max / x, y, z</a:t>
            </a:r>
            <a:endParaRPr sz="1400">
              <a:solidFill>
                <a:srgbClr val="000000"/>
              </a:solidFill>
            </a:endParaRPr>
          </a:p>
          <a:p>
            <a:pPr indent="-317500" lvl="1" marL="914400" marR="0" rtl="0" algn="l">
              <a:lnSpc>
                <a:spcPct val="115000"/>
              </a:lnSpc>
              <a:spcBef>
                <a:spcPts val="0"/>
              </a:spcBef>
              <a:spcAft>
                <a:spcPts val="0"/>
              </a:spcAft>
              <a:buClr>
                <a:srgbClr val="000000"/>
              </a:buClr>
              <a:buSzPts val="1400"/>
              <a:buChar char="○"/>
            </a:pPr>
            <a:r>
              <a:rPr lang="en" sz="1400">
                <a:solidFill>
                  <a:srgbClr val="000000"/>
                </a:solidFill>
              </a:rPr>
              <a:t>Gyroscope rotation values </a:t>
            </a:r>
            <a:r>
              <a:rPr lang="en" sz="1400">
                <a:solidFill>
                  <a:srgbClr val="000000"/>
                </a:solidFill>
              </a:rPr>
              <a:t>5m, 1m, 10s / avg, min, max / x, y, z</a:t>
            </a:r>
            <a:endParaRPr sz="1400">
              <a:solidFill>
                <a:srgbClr val="000000"/>
              </a:solidFill>
            </a:endParaRPr>
          </a:p>
          <a:p>
            <a:pPr indent="-317500" lvl="1" marL="914400" marR="0" rtl="0" algn="l">
              <a:lnSpc>
                <a:spcPct val="115000"/>
              </a:lnSpc>
              <a:spcBef>
                <a:spcPts val="0"/>
              </a:spcBef>
              <a:spcAft>
                <a:spcPts val="0"/>
              </a:spcAft>
              <a:buClr>
                <a:srgbClr val="000000"/>
              </a:buClr>
              <a:buSzPts val="1400"/>
              <a:buChar char="○"/>
            </a:pPr>
            <a:r>
              <a:rPr lang="en" sz="1400">
                <a:solidFill>
                  <a:srgbClr val="000000"/>
                </a:solidFill>
              </a:rPr>
              <a:t>Heart rate </a:t>
            </a:r>
            <a:r>
              <a:rPr lang="en" sz="1400">
                <a:solidFill>
                  <a:srgbClr val="000000"/>
                </a:solidFill>
              </a:rPr>
              <a:t>5m, 1m, 10s / avg, min, max</a:t>
            </a:r>
            <a:endParaRPr sz="1400">
              <a:solidFill>
                <a:srgbClr val="000000"/>
              </a:solidFill>
            </a:endParaRPr>
          </a:p>
        </p:txBody>
      </p:sp>
      <p:pic>
        <p:nvPicPr>
          <p:cNvPr id="624" name="Google Shape;624;p53"/>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54"/>
          <p:cNvSpPr txBox="1"/>
          <p:nvPr>
            <p:ph type="title"/>
          </p:nvPr>
        </p:nvSpPr>
        <p:spPr>
          <a:xfrm>
            <a:off x="729450" y="3493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Detection Algorithm Logic Flow</a:t>
            </a:r>
            <a:endParaRPr/>
          </a:p>
        </p:txBody>
      </p:sp>
      <p:pic>
        <p:nvPicPr>
          <p:cNvPr id="630" name="Google Shape;630;p54"/>
          <p:cNvPicPr preferRelativeResize="0"/>
          <p:nvPr/>
        </p:nvPicPr>
        <p:blipFill>
          <a:blip r:embed="rId4">
            <a:alphaModFix/>
          </a:blip>
          <a:stretch>
            <a:fillRect/>
          </a:stretch>
        </p:blipFill>
        <p:spPr>
          <a:xfrm>
            <a:off x="8572450" y="31725"/>
            <a:ext cx="471577" cy="378293"/>
          </a:xfrm>
          <a:prstGeom prst="rect">
            <a:avLst/>
          </a:prstGeom>
          <a:noFill/>
          <a:ln>
            <a:noFill/>
          </a:ln>
        </p:spPr>
      </p:pic>
      <p:pic>
        <p:nvPicPr>
          <p:cNvPr id="631" name="Google Shape;631;p54"/>
          <p:cNvPicPr preferRelativeResize="0"/>
          <p:nvPr/>
        </p:nvPicPr>
        <p:blipFill>
          <a:blip r:embed="rId5">
            <a:alphaModFix/>
          </a:blip>
          <a:stretch>
            <a:fillRect/>
          </a:stretch>
        </p:blipFill>
        <p:spPr>
          <a:xfrm>
            <a:off x="968100" y="1030225"/>
            <a:ext cx="7197676" cy="38876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55"/>
          <p:cNvSpPr txBox="1"/>
          <p:nvPr>
            <p:ph type="title"/>
          </p:nvPr>
        </p:nvSpPr>
        <p:spPr>
          <a:xfrm>
            <a:off x="727650" y="3816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Reporting Algorithm</a:t>
            </a:r>
            <a:endParaRPr/>
          </a:p>
        </p:txBody>
      </p:sp>
      <p:sp>
        <p:nvSpPr>
          <p:cNvPr id="637" name="Google Shape;637;p55"/>
          <p:cNvSpPr txBox="1"/>
          <p:nvPr>
            <p:ph idx="1" type="body"/>
          </p:nvPr>
        </p:nvSpPr>
        <p:spPr>
          <a:xfrm>
            <a:off x="727650" y="1152025"/>
            <a:ext cx="6744600" cy="3222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Purpose</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To </a:t>
            </a:r>
            <a:r>
              <a:rPr lang="en" sz="1400">
                <a:solidFill>
                  <a:srgbClr val="000000"/>
                </a:solidFill>
              </a:rPr>
              <a:t>notify</a:t>
            </a:r>
            <a:r>
              <a:rPr lang="en" sz="1400">
                <a:solidFill>
                  <a:srgbClr val="000000"/>
                </a:solidFill>
              </a:rPr>
              <a:t> the patient’s emergency contact and in some cases the patient’s last resort emergency contact</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Tools</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Smartwatch with cellular or wifi network</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Parameters</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Data about the patient</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Patient’s emergency contacts list</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Patient’s last resort emergency contact</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Patient’s location coordinates</a:t>
            </a:r>
            <a:endParaRPr sz="1400">
              <a:solidFill>
                <a:srgbClr val="000000"/>
              </a:solidFill>
            </a:endParaRPr>
          </a:p>
          <a:p>
            <a:pPr indent="-317500" lvl="2" marL="1371600" rtl="0" algn="l">
              <a:spcBef>
                <a:spcPts val="0"/>
              </a:spcBef>
              <a:spcAft>
                <a:spcPts val="0"/>
              </a:spcAft>
              <a:buClr>
                <a:srgbClr val="000000"/>
              </a:buClr>
              <a:buSzPts val="1400"/>
              <a:buChar char="■"/>
            </a:pPr>
            <a:r>
              <a:rPr lang="en" sz="1400">
                <a:solidFill>
                  <a:srgbClr val="000000"/>
                </a:solidFill>
              </a:rPr>
              <a:t>Patient’s heart rate and body motion data</a:t>
            </a:r>
            <a:endParaRPr sz="1400">
              <a:solidFill>
                <a:srgbClr val="000000"/>
              </a:solidFill>
            </a:endParaRPr>
          </a:p>
        </p:txBody>
      </p:sp>
      <p:pic>
        <p:nvPicPr>
          <p:cNvPr id="638" name="Google Shape;638;p55"/>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56"/>
          <p:cNvSpPr txBox="1"/>
          <p:nvPr>
            <p:ph type="title"/>
          </p:nvPr>
        </p:nvSpPr>
        <p:spPr>
          <a:xfrm>
            <a:off x="727650" y="391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Reporting Algorithm Logic Flow</a:t>
            </a:r>
            <a:endParaRPr/>
          </a:p>
        </p:txBody>
      </p:sp>
      <p:pic>
        <p:nvPicPr>
          <p:cNvPr id="644" name="Google Shape;644;p56"/>
          <p:cNvPicPr preferRelativeResize="0"/>
          <p:nvPr/>
        </p:nvPicPr>
        <p:blipFill>
          <a:blip r:embed="rId4">
            <a:alphaModFix/>
          </a:blip>
          <a:stretch>
            <a:fillRect/>
          </a:stretch>
        </p:blipFill>
        <p:spPr>
          <a:xfrm>
            <a:off x="8572450" y="31725"/>
            <a:ext cx="471577" cy="378293"/>
          </a:xfrm>
          <a:prstGeom prst="rect">
            <a:avLst/>
          </a:prstGeom>
          <a:noFill/>
          <a:ln>
            <a:noFill/>
          </a:ln>
        </p:spPr>
      </p:pic>
      <p:pic>
        <p:nvPicPr>
          <p:cNvPr id="645" name="Google Shape;645;p56"/>
          <p:cNvPicPr preferRelativeResize="0"/>
          <p:nvPr/>
        </p:nvPicPr>
        <p:blipFill>
          <a:blip r:embed="rId5">
            <a:alphaModFix/>
          </a:blip>
          <a:stretch>
            <a:fillRect/>
          </a:stretch>
        </p:blipFill>
        <p:spPr>
          <a:xfrm>
            <a:off x="321701" y="1202275"/>
            <a:ext cx="8500599" cy="338136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57"/>
          <p:cNvSpPr txBox="1"/>
          <p:nvPr>
            <p:ph type="title"/>
          </p:nvPr>
        </p:nvSpPr>
        <p:spPr>
          <a:xfrm>
            <a:off x="727650" y="3918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Recording Algorithm</a:t>
            </a:r>
            <a:endParaRPr/>
          </a:p>
        </p:txBody>
      </p:sp>
      <p:sp>
        <p:nvSpPr>
          <p:cNvPr id="651" name="Google Shape;651;p57"/>
          <p:cNvSpPr txBox="1"/>
          <p:nvPr>
            <p:ph idx="1" type="body"/>
          </p:nvPr>
        </p:nvSpPr>
        <p:spPr>
          <a:xfrm>
            <a:off x="727650" y="1111300"/>
            <a:ext cx="7688700" cy="3095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Purpose</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Record seizure-related data used in training.</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Tools</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SQLite</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MySQL</a:t>
            </a:r>
            <a:endParaRPr sz="1400">
              <a:solidFill>
                <a:srgbClr val="000000"/>
              </a:solidFill>
            </a:endParaRPr>
          </a:p>
          <a:p>
            <a:pPr indent="-317500" lvl="0" marL="457200" rtl="0" algn="l">
              <a:spcBef>
                <a:spcPts val="0"/>
              </a:spcBef>
              <a:spcAft>
                <a:spcPts val="0"/>
              </a:spcAft>
              <a:buClr>
                <a:srgbClr val="000000"/>
              </a:buClr>
              <a:buSzPts val="1400"/>
              <a:buChar char="●"/>
            </a:pPr>
            <a:r>
              <a:rPr b="1" lang="en" sz="1400">
                <a:solidFill>
                  <a:srgbClr val="000000"/>
                </a:solidFill>
              </a:rPr>
              <a:t>Parameters</a:t>
            </a:r>
            <a:endParaRPr b="1"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Heart rate</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Accelerometer readings</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Gyroscope readings</a:t>
            </a:r>
            <a:endParaRPr sz="1400">
              <a:solidFill>
                <a:srgbClr val="000000"/>
              </a:solidFill>
            </a:endParaRPr>
          </a:p>
          <a:p>
            <a:pPr indent="-317500" lvl="1" marL="914400" rtl="0" algn="l">
              <a:spcBef>
                <a:spcPts val="0"/>
              </a:spcBef>
              <a:spcAft>
                <a:spcPts val="0"/>
              </a:spcAft>
              <a:buClr>
                <a:srgbClr val="000000"/>
              </a:buClr>
              <a:buSzPts val="1400"/>
              <a:buChar char="○"/>
            </a:pPr>
            <a:r>
              <a:rPr lang="en" sz="1400">
                <a:solidFill>
                  <a:srgbClr val="000000"/>
                </a:solidFill>
              </a:rPr>
              <a:t>Seizure tag</a:t>
            </a:r>
            <a:endParaRPr sz="1400">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652" name="Google Shape;652;p57"/>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58"/>
          <p:cNvSpPr txBox="1"/>
          <p:nvPr>
            <p:ph type="title"/>
          </p:nvPr>
        </p:nvSpPr>
        <p:spPr>
          <a:xfrm>
            <a:off x="729450" y="3847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Recording Algorithm Logic Flow</a:t>
            </a:r>
            <a:endParaRPr/>
          </a:p>
        </p:txBody>
      </p:sp>
      <p:pic>
        <p:nvPicPr>
          <p:cNvPr id="658" name="Google Shape;658;p58"/>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659" name="Google Shape;659;p58"/>
          <p:cNvPicPr preferRelativeResize="0"/>
          <p:nvPr/>
        </p:nvPicPr>
        <p:blipFill>
          <a:blip r:embed="rId4">
            <a:alphaModFix/>
          </a:blip>
          <a:stretch>
            <a:fillRect/>
          </a:stretch>
        </p:blipFill>
        <p:spPr>
          <a:xfrm>
            <a:off x="1397638" y="1031900"/>
            <a:ext cx="6348717" cy="3918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59"/>
          <p:cNvSpPr txBox="1"/>
          <p:nvPr>
            <p:ph type="title"/>
          </p:nvPr>
        </p:nvSpPr>
        <p:spPr>
          <a:xfrm>
            <a:off x="653250" y="432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Testing</a:t>
            </a:r>
            <a:endParaRPr/>
          </a:p>
        </p:txBody>
      </p:sp>
      <p:sp>
        <p:nvSpPr>
          <p:cNvPr id="665" name="Google Shape;665;p59"/>
          <p:cNvSpPr/>
          <p:nvPr/>
        </p:nvSpPr>
        <p:spPr>
          <a:xfrm>
            <a:off x="7907400" y="-25860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pic>
        <p:nvPicPr>
          <p:cNvPr id="666" name="Google Shape;666;p59"/>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667" name="Google Shape;667;p59"/>
          <p:cNvPicPr preferRelativeResize="0"/>
          <p:nvPr/>
        </p:nvPicPr>
        <p:blipFill>
          <a:blip r:embed="rId4">
            <a:alphaModFix/>
          </a:blip>
          <a:stretch>
            <a:fillRect/>
          </a:stretch>
        </p:blipFill>
        <p:spPr>
          <a:xfrm>
            <a:off x="-1516985" y="1183737"/>
            <a:ext cx="1448134" cy="1843025"/>
          </a:xfrm>
          <a:prstGeom prst="rect">
            <a:avLst/>
          </a:prstGeom>
          <a:noFill/>
          <a:ln>
            <a:noFill/>
          </a:ln>
        </p:spPr>
      </p:pic>
      <p:sp>
        <p:nvSpPr>
          <p:cNvPr id="668" name="Google Shape;668;p59"/>
          <p:cNvSpPr/>
          <p:nvPr/>
        </p:nvSpPr>
        <p:spPr>
          <a:xfrm>
            <a:off x="-48175" y="4884925"/>
            <a:ext cx="286500" cy="335400"/>
          </a:xfrm>
          <a:prstGeom prst="rtTriangl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9" name="Google Shape;669;p59"/>
          <p:cNvPicPr preferRelativeResize="0"/>
          <p:nvPr/>
        </p:nvPicPr>
        <p:blipFill>
          <a:blip r:embed="rId5">
            <a:alphaModFix/>
          </a:blip>
          <a:stretch>
            <a:fillRect/>
          </a:stretch>
        </p:blipFill>
        <p:spPr>
          <a:xfrm>
            <a:off x="390725" y="967450"/>
            <a:ext cx="8445403" cy="4023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60"/>
          <p:cNvSpPr txBox="1"/>
          <p:nvPr>
            <p:ph type="title"/>
          </p:nvPr>
        </p:nvSpPr>
        <p:spPr>
          <a:xfrm>
            <a:off x="727650" y="438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WBS - Testing Continued </a:t>
            </a:r>
            <a:endParaRPr/>
          </a:p>
          <a:p>
            <a:pPr indent="0" lvl="0" marL="0" rtl="0" algn="l">
              <a:spcBef>
                <a:spcPts val="0"/>
              </a:spcBef>
              <a:spcAft>
                <a:spcPts val="0"/>
              </a:spcAft>
              <a:buNone/>
            </a:pPr>
            <a:r>
              <a:t/>
            </a:r>
            <a:endParaRPr/>
          </a:p>
        </p:txBody>
      </p:sp>
      <p:pic>
        <p:nvPicPr>
          <p:cNvPr id="675" name="Google Shape;675;p60"/>
          <p:cNvPicPr preferRelativeResize="0"/>
          <p:nvPr/>
        </p:nvPicPr>
        <p:blipFill>
          <a:blip r:embed="rId3">
            <a:alphaModFix/>
          </a:blip>
          <a:stretch>
            <a:fillRect/>
          </a:stretch>
        </p:blipFill>
        <p:spPr>
          <a:xfrm>
            <a:off x="1061075" y="547475"/>
            <a:ext cx="6370825" cy="5183651"/>
          </a:xfrm>
          <a:prstGeom prst="rect">
            <a:avLst/>
          </a:prstGeom>
          <a:noFill/>
          <a:ln>
            <a:noFill/>
          </a:ln>
        </p:spPr>
      </p:pic>
      <p:pic>
        <p:nvPicPr>
          <p:cNvPr id="676" name="Google Shape;676;p60"/>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61"/>
          <p:cNvSpPr txBox="1"/>
          <p:nvPr>
            <p:ph type="title"/>
          </p:nvPr>
        </p:nvSpPr>
        <p:spPr>
          <a:xfrm>
            <a:off x="727650" y="386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Matrix</a:t>
            </a:r>
            <a:endParaRPr/>
          </a:p>
        </p:txBody>
      </p:sp>
      <p:graphicFrame>
        <p:nvGraphicFramePr>
          <p:cNvPr id="682" name="Google Shape;682;p61"/>
          <p:cNvGraphicFramePr/>
          <p:nvPr/>
        </p:nvGraphicFramePr>
        <p:xfrm>
          <a:off x="1510725" y="1416975"/>
          <a:ext cx="3000000" cy="3000000"/>
        </p:xfrm>
        <a:graphic>
          <a:graphicData uri="http://schemas.openxmlformats.org/drawingml/2006/table">
            <a:tbl>
              <a:tblPr>
                <a:noFill/>
                <a:tableStyleId>{24E9DE86-BF1B-4A03-AC9C-497F2896059E}</a:tableStyleId>
              </a:tblPr>
              <a:tblGrid>
                <a:gridCol w="1020425"/>
                <a:gridCol w="1020425"/>
                <a:gridCol w="1020425"/>
                <a:gridCol w="1020425"/>
                <a:gridCol w="1020425"/>
                <a:gridCol w="1020425"/>
              </a:tblGrid>
              <a:tr h="502525">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502525">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502525">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502525">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502525">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502525">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683" name="Google Shape;683;p61"/>
          <p:cNvSpPr txBox="1"/>
          <p:nvPr/>
        </p:nvSpPr>
        <p:spPr>
          <a:xfrm>
            <a:off x="3508950" y="10089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684" name="Google Shape;684;p61"/>
          <p:cNvSpPr txBox="1"/>
          <p:nvPr/>
        </p:nvSpPr>
        <p:spPr>
          <a:xfrm>
            <a:off x="-61125" y="27205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pic>
        <p:nvPicPr>
          <p:cNvPr id="685" name="Google Shape;685;p61"/>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686" name="Google Shape;686;p61"/>
          <p:cNvPicPr preferRelativeResize="0"/>
          <p:nvPr/>
        </p:nvPicPr>
        <p:blipFill>
          <a:blip r:embed="rId4">
            <a:alphaModFix/>
          </a:blip>
          <a:stretch>
            <a:fillRect/>
          </a:stretch>
        </p:blipFill>
        <p:spPr>
          <a:xfrm>
            <a:off x="-1798968" y="1592510"/>
            <a:ext cx="1476158" cy="1958477"/>
          </a:xfrm>
          <a:prstGeom prst="rect">
            <a:avLst/>
          </a:prstGeom>
          <a:noFill/>
          <a:ln>
            <a:noFill/>
          </a:ln>
        </p:spPr>
      </p:pic>
      <p:pic>
        <p:nvPicPr>
          <p:cNvPr id="687" name="Google Shape;687;p61" title="risk-intro.mp4">
            <a:hlinkClick r:id="rId5"/>
          </p:cNvPr>
          <p:cNvPicPr preferRelativeResize="0"/>
          <p:nvPr/>
        </p:nvPicPr>
        <p:blipFill>
          <a:blip r:embed="rId6">
            <a:alphaModFix/>
          </a:blip>
          <a:stretch>
            <a:fillRect/>
          </a:stretch>
        </p:blipFill>
        <p:spPr>
          <a:xfrm>
            <a:off x="0" y="4206240"/>
            <a:ext cx="868680" cy="6766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7"/>
          <p:cNvSpPr txBox="1"/>
          <p:nvPr>
            <p:ph type="title"/>
          </p:nvPr>
        </p:nvSpPr>
        <p:spPr>
          <a:xfrm>
            <a:off x="729450" y="381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Mentors</a:t>
            </a:r>
            <a:endParaRPr/>
          </a:p>
        </p:txBody>
      </p:sp>
      <p:pic>
        <p:nvPicPr>
          <p:cNvPr id="136" name="Google Shape;136;p17"/>
          <p:cNvPicPr preferRelativeResize="0"/>
          <p:nvPr/>
        </p:nvPicPr>
        <p:blipFill>
          <a:blip r:embed="rId3">
            <a:alphaModFix/>
          </a:blip>
          <a:stretch>
            <a:fillRect/>
          </a:stretch>
        </p:blipFill>
        <p:spPr>
          <a:xfrm>
            <a:off x="1204550" y="1452675"/>
            <a:ext cx="1481197" cy="2216858"/>
          </a:xfrm>
          <a:prstGeom prst="rect">
            <a:avLst/>
          </a:prstGeom>
          <a:noFill/>
          <a:ln>
            <a:noFill/>
          </a:ln>
        </p:spPr>
      </p:pic>
      <p:sp>
        <p:nvSpPr>
          <p:cNvPr id="137" name="Google Shape;137;p17"/>
          <p:cNvSpPr txBox="1"/>
          <p:nvPr/>
        </p:nvSpPr>
        <p:spPr>
          <a:xfrm>
            <a:off x="851275" y="3979000"/>
            <a:ext cx="2553900" cy="430500"/>
          </a:xfrm>
          <a:prstGeom prst="rect">
            <a:avLst/>
          </a:prstGeom>
          <a:noFill/>
          <a:ln>
            <a:noFill/>
          </a:ln>
        </p:spPr>
        <p:txBody>
          <a:bodyPr anchorCtr="0" anchor="t" bIns="91425" lIns="91425" spcFirstLastPara="1" rIns="91425" wrap="square" tIns="91425">
            <a:noAutofit/>
          </a:bodyPr>
          <a:lstStyle/>
          <a:p>
            <a:pPr indent="0" lvl="0" marL="0" rtl="0" algn="l">
              <a:lnSpc>
                <a:spcPct val="65217"/>
              </a:lnSpc>
              <a:spcBef>
                <a:spcPts val="0"/>
              </a:spcBef>
              <a:spcAft>
                <a:spcPts val="0"/>
              </a:spcAft>
              <a:buNone/>
            </a:pPr>
            <a:r>
              <a:rPr b="1" lang="en"/>
              <a:t>Sampath Jayarathna. Ph.D.</a:t>
            </a:r>
            <a:endParaRPr b="1"/>
          </a:p>
          <a:p>
            <a:pPr indent="0" lvl="0" marL="0" rtl="0" algn="l">
              <a:spcBef>
                <a:spcPts val="0"/>
              </a:spcBef>
              <a:spcAft>
                <a:spcPts val="0"/>
              </a:spcAft>
              <a:buNone/>
            </a:pPr>
            <a:r>
              <a:t/>
            </a:r>
            <a:endParaRPr>
              <a:latin typeface="Lato"/>
              <a:ea typeface="Lato"/>
              <a:cs typeface="Lato"/>
              <a:sym typeface="Lato"/>
            </a:endParaRPr>
          </a:p>
        </p:txBody>
      </p:sp>
      <p:sp>
        <p:nvSpPr>
          <p:cNvPr id="138" name="Google Shape;138;p17"/>
          <p:cNvSpPr txBox="1"/>
          <p:nvPr/>
        </p:nvSpPr>
        <p:spPr>
          <a:xfrm>
            <a:off x="4789525" y="3979000"/>
            <a:ext cx="25539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Jesse Gordon</a:t>
            </a:r>
            <a:endParaRPr>
              <a:latin typeface="Lato"/>
              <a:ea typeface="Lato"/>
              <a:cs typeface="Lato"/>
              <a:sym typeface="Lato"/>
            </a:endParaRPr>
          </a:p>
        </p:txBody>
      </p:sp>
      <p:sp>
        <p:nvSpPr>
          <p:cNvPr id="139" name="Google Shape;139;p17"/>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17"/>
          <p:cNvPicPr preferRelativeResize="0"/>
          <p:nvPr/>
        </p:nvPicPr>
        <p:blipFill>
          <a:blip r:embed="rId4">
            <a:alphaModFix/>
          </a:blip>
          <a:stretch>
            <a:fillRect/>
          </a:stretch>
        </p:blipFill>
        <p:spPr>
          <a:xfrm>
            <a:off x="5205638" y="1451187"/>
            <a:ext cx="1549508" cy="2219549"/>
          </a:xfrm>
          <a:prstGeom prst="rect">
            <a:avLst/>
          </a:prstGeom>
          <a:noFill/>
          <a:ln>
            <a:noFill/>
          </a:ln>
        </p:spPr>
      </p:pic>
      <p:pic>
        <p:nvPicPr>
          <p:cNvPr id="141" name="Google Shape;141;p17"/>
          <p:cNvPicPr preferRelativeResize="0"/>
          <p:nvPr/>
        </p:nvPicPr>
        <p:blipFill>
          <a:blip r:embed="rId5">
            <a:alphaModFix/>
          </a:blip>
          <a:stretch>
            <a:fillRect/>
          </a:stretch>
        </p:blipFill>
        <p:spPr>
          <a:xfrm>
            <a:off x="8572450" y="31725"/>
            <a:ext cx="471577" cy="378293"/>
          </a:xfrm>
          <a:prstGeom prst="rect">
            <a:avLst/>
          </a:prstGeom>
          <a:noFill/>
          <a:ln>
            <a:noFill/>
          </a:ln>
        </p:spPr>
      </p:pic>
      <p:pic>
        <p:nvPicPr>
          <p:cNvPr id="142" name="Google Shape;142;p17"/>
          <p:cNvPicPr preferRelativeResize="0"/>
          <p:nvPr/>
        </p:nvPicPr>
        <p:blipFill>
          <a:blip r:embed="rId6">
            <a:alphaModFix/>
          </a:blip>
          <a:stretch>
            <a:fillRect/>
          </a:stretch>
        </p:blipFill>
        <p:spPr>
          <a:xfrm>
            <a:off x="-1690172" y="759713"/>
            <a:ext cx="1518065" cy="1843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62"/>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Risks-C1</a:t>
            </a:r>
            <a:endParaRPr/>
          </a:p>
        </p:txBody>
      </p:sp>
      <p:sp>
        <p:nvSpPr>
          <p:cNvPr id="693" name="Google Shape;693;p62"/>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The detection process will go through a “learning” phase which may increase the number of false positives </a:t>
            </a:r>
            <a:endParaRPr/>
          </a:p>
        </p:txBody>
      </p:sp>
      <p:graphicFrame>
        <p:nvGraphicFramePr>
          <p:cNvPr id="694" name="Google Shape;694;p62"/>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695" name="Google Shape;695;p62"/>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696" name="Google Shape;696;p62"/>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697" name="Google Shape;697;p62"/>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698" name="Google Shape;698;p62"/>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Let the patient know ahead of time that there will be a learning phase for the application</a:t>
            </a:r>
            <a:endParaRPr>
              <a:latin typeface="Lato"/>
              <a:ea typeface="Lato"/>
              <a:cs typeface="Lato"/>
              <a:sym typeface="Lato"/>
            </a:endParaRPr>
          </a:p>
        </p:txBody>
      </p:sp>
      <p:pic>
        <p:nvPicPr>
          <p:cNvPr id="699" name="Google Shape;699;p62"/>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00" name="Google Shape;700;p62"/>
          <p:cNvGrpSpPr/>
          <p:nvPr/>
        </p:nvGrpSpPr>
        <p:grpSpPr>
          <a:xfrm>
            <a:off x="6739202" y="3842775"/>
            <a:ext cx="524100" cy="336600"/>
            <a:chOff x="2727827" y="3165875"/>
            <a:chExt cx="524100" cy="336600"/>
          </a:xfrm>
        </p:grpSpPr>
        <p:sp>
          <p:nvSpPr>
            <p:cNvPr id="701" name="Google Shape;701;p62"/>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2"/>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3" name="Google Shape;703;p62" title="C1.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graphicFrame>
        <p:nvGraphicFramePr>
          <p:cNvPr id="708" name="Google Shape;708;p63"/>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09" name="Google Shape;709;p63"/>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10" name="Google Shape;710;p63"/>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11" name="Google Shape;711;p63"/>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Risks-C2</a:t>
            </a:r>
            <a:endParaRPr/>
          </a:p>
        </p:txBody>
      </p:sp>
      <p:sp>
        <p:nvSpPr>
          <p:cNvPr id="712" name="Google Shape;712;p63"/>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13" name="Google Shape;713;p63"/>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May require a certain level of end user technical competency and commitment/dedication</a:t>
            </a:r>
            <a:r>
              <a:rPr lang="en" sz="1400">
                <a:solidFill>
                  <a:srgbClr val="000000"/>
                </a:solidFill>
              </a:rPr>
              <a:t> </a:t>
            </a:r>
            <a:endParaRPr/>
          </a:p>
        </p:txBody>
      </p:sp>
      <p:sp>
        <p:nvSpPr>
          <p:cNvPr id="714" name="Google Shape;714;p63"/>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Provide detailed instructions of how to properly use the application </a:t>
            </a:r>
            <a:endParaRPr>
              <a:latin typeface="Lato"/>
              <a:ea typeface="Lato"/>
              <a:cs typeface="Lato"/>
              <a:sym typeface="Lato"/>
            </a:endParaRPr>
          </a:p>
        </p:txBody>
      </p:sp>
      <p:pic>
        <p:nvPicPr>
          <p:cNvPr id="715" name="Google Shape;715;p63"/>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16" name="Google Shape;716;p63"/>
          <p:cNvGrpSpPr/>
          <p:nvPr/>
        </p:nvGrpSpPr>
        <p:grpSpPr>
          <a:xfrm>
            <a:off x="2895562" y="4179325"/>
            <a:ext cx="524100" cy="336600"/>
            <a:chOff x="2727827" y="3165875"/>
            <a:chExt cx="524100" cy="336600"/>
          </a:xfrm>
        </p:grpSpPr>
        <p:sp>
          <p:nvSpPr>
            <p:cNvPr id="717" name="Google Shape;717;p63"/>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3"/>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9" name="Google Shape;719;p63" title="C2.mp4">
            <a:hlinkClick r:id="rId4"/>
          </p:cNvPr>
          <p:cNvPicPr preferRelativeResize="0"/>
          <p:nvPr/>
        </p:nvPicPr>
        <p:blipFill>
          <a:blip r:embed="rId5">
            <a:alphaModFix/>
          </a:blip>
          <a:stretch>
            <a:fillRect/>
          </a:stretch>
        </p:blipFill>
        <p:spPr>
          <a:xfrm>
            <a:off x="0" y="4206240"/>
            <a:ext cx="872292" cy="67731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graphicFrame>
        <p:nvGraphicFramePr>
          <p:cNvPr id="724" name="Google Shape;724;p64"/>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25" name="Google Shape;725;p64"/>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26" name="Google Shape;726;p64"/>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27" name="Google Shape;727;p64"/>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Risks-C3</a:t>
            </a:r>
            <a:endParaRPr/>
          </a:p>
        </p:txBody>
      </p:sp>
      <p:sp>
        <p:nvSpPr>
          <p:cNvPr id="728" name="Google Shape;728;p64"/>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29" name="Google Shape;729;p64"/>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Patient data could be leaked in the event of a potential data breach</a:t>
            </a:r>
            <a:endParaRPr/>
          </a:p>
        </p:txBody>
      </p:sp>
      <p:sp>
        <p:nvSpPr>
          <p:cNvPr id="730" name="Google Shape;730;p64"/>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Encrypt all collected data about the patient</a:t>
            </a:r>
            <a:endParaRPr>
              <a:latin typeface="Lato"/>
              <a:ea typeface="Lato"/>
              <a:cs typeface="Lato"/>
              <a:sym typeface="Lato"/>
            </a:endParaRPr>
          </a:p>
        </p:txBody>
      </p:sp>
      <p:pic>
        <p:nvPicPr>
          <p:cNvPr id="731" name="Google Shape;731;p64"/>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32" name="Google Shape;732;p64"/>
          <p:cNvGrpSpPr/>
          <p:nvPr/>
        </p:nvGrpSpPr>
        <p:grpSpPr>
          <a:xfrm>
            <a:off x="2727827" y="3165875"/>
            <a:ext cx="524100" cy="336600"/>
            <a:chOff x="2727827" y="3165875"/>
            <a:chExt cx="524100" cy="336600"/>
          </a:xfrm>
        </p:grpSpPr>
        <p:sp>
          <p:nvSpPr>
            <p:cNvPr id="733" name="Google Shape;733;p64"/>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64"/>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35" name="Google Shape;735;p64" title="C3.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graphicFrame>
        <p:nvGraphicFramePr>
          <p:cNvPr id="740" name="Google Shape;740;p65"/>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b="1" sz="14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41" name="Google Shape;741;p65"/>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42" name="Google Shape;742;p65"/>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43" name="Google Shape;743;p65"/>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Risks-C4</a:t>
            </a:r>
            <a:endParaRPr/>
          </a:p>
        </p:txBody>
      </p:sp>
      <p:sp>
        <p:nvSpPr>
          <p:cNvPr id="744" name="Google Shape;744;p65"/>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45" name="Google Shape;745;p65"/>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If no network is available, important data can be lost</a:t>
            </a:r>
            <a:endParaRPr/>
          </a:p>
        </p:txBody>
      </p:sp>
      <p:sp>
        <p:nvSpPr>
          <p:cNvPr id="746" name="Google Shape;746;p65"/>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We will preserve the most important data, which is seizure data, in the Smartwatch itself.</a:t>
            </a:r>
            <a:endParaRPr>
              <a:latin typeface="Lato"/>
              <a:ea typeface="Lato"/>
              <a:cs typeface="Lato"/>
              <a:sym typeface="Lato"/>
            </a:endParaRPr>
          </a:p>
        </p:txBody>
      </p:sp>
      <p:pic>
        <p:nvPicPr>
          <p:cNvPr id="747" name="Google Shape;747;p65"/>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48" name="Google Shape;748;p65"/>
          <p:cNvGrpSpPr/>
          <p:nvPr/>
        </p:nvGrpSpPr>
        <p:grpSpPr>
          <a:xfrm>
            <a:off x="4656652" y="3502425"/>
            <a:ext cx="524100" cy="336600"/>
            <a:chOff x="2727827" y="3165875"/>
            <a:chExt cx="524100" cy="336600"/>
          </a:xfrm>
        </p:grpSpPr>
        <p:sp>
          <p:nvSpPr>
            <p:cNvPr id="749" name="Google Shape;749;p65"/>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5"/>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51" name="Google Shape;751;p65" title="C4.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graphicFrame>
        <p:nvGraphicFramePr>
          <p:cNvPr id="756" name="Google Shape;756;p66"/>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b="1" sz="14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57" name="Google Shape;757;p66"/>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58" name="Google Shape;758;p66"/>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59" name="Google Shape;759;p66"/>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Risks-C5</a:t>
            </a:r>
            <a:endParaRPr/>
          </a:p>
        </p:txBody>
      </p:sp>
      <p:sp>
        <p:nvSpPr>
          <p:cNvPr id="760" name="Google Shape;760;p66"/>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61" name="Google Shape;761;p66"/>
          <p:cNvSpPr txBox="1"/>
          <p:nvPr>
            <p:ph idx="1" type="body"/>
          </p:nvPr>
        </p:nvSpPr>
        <p:spPr>
          <a:xfrm>
            <a:off x="678375" y="1313825"/>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If no network is available, emergency contacts can not be notified.</a:t>
            </a:r>
            <a:endParaRPr/>
          </a:p>
        </p:txBody>
      </p:sp>
      <p:sp>
        <p:nvSpPr>
          <p:cNvPr id="762" name="Google Shape;762;p66"/>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An audio alert will sound and instructions will display on watch so anyone nearby can aid effectively.</a:t>
            </a:r>
            <a:endParaRPr>
              <a:latin typeface="Lato"/>
              <a:ea typeface="Lato"/>
              <a:cs typeface="Lato"/>
              <a:sym typeface="Lato"/>
            </a:endParaRPr>
          </a:p>
        </p:txBody>
      </p:sp>
      <p:pic>
        <p:nvPicPr>
          <p:cNvPr id="763" name="Google Shape;763;p66"/>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64" name="Google Shape;764;p66"/>
          <p:cNvGrpSpPr/>
          <p:nvPr/>
        </p:nvGrpSpPr>
        <p:grpSpPr>
          <a:xfrm>
            <a:off x="5027302" y="3502425"/>
            <a:ext cx="524100" cy="336600"/>
            <a:chOff x="2727827" y="3165875"/>
            <a:chExt cx="524100" cy="336600"/>
          </a:xfrm>
        </p:grpSpPr>
        <p:sp>
          <p:nvSpPr>
            <p:cNvPr id="765" name="Google Shape;765;p66"/>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6"/>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7" name="Google Shape;767;p66" title="C5.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graphicFrame>
        <p:nvGraphicFramePr>
          <p:cNvPr id="772" name="Google Shape;772;p67"/>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b="1" sz="14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73" name="Google Shape;773;p67"/>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74" name="Google Shape;774;p67"/>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75" name="Google Shape;775;p67"/>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a:t>
            </a:r>
            <a:r>
              <a:rPr lang="en"/>
              <a:t> Risks-T1</a:t>
            </a:r>
            <a:endParaRPr/>
          </a:p>
        </p:txBody>
      </p:sp>
      <p:sp>
        <p:nvSpPr>
          <p:cNvPr id="776" name="Google Shape;776;p67"/>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77" name="Google Shape;777;p67"/>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highlight>
                  <a:schemeClr val="lt1"/>
                </a:highlight>
              </a:rPr>
              <a:t>Security breach</a:t>
            </a:r>
            <a:endParaRPr/>
          </a:p>
        </p:txBody>
      </p:sp>
      <p:sp>
        <p:nvSpPr>
          <p:cNvPr id="778" name="Google Shape;778;p67"/>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Encrypt all data in transit and at rest</a:t>
            </a:r>
            <a:endParaRPr>
              <a:latin typeface="Lato"/>
              <a:ea typeface="Lato"/>
              <a:cs typeface="Lato"/>
              <a:sym typeface="Lato"/>
            </a:endParaRPr>
          </a:p>
        </p:txBody>
      </p:sp>
      <p:pic>
        <p:nvPicPr>
          <p:cNvPr id="779" name="Google Shape;779;p67"/>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80" name="Google Shape;780;p67"/>
          <p:cNvGrpSpPr/>
          <p:nvPr/>
        </p:nvGrpSpPr>
        <p:grpSpPr>
          <a:xfrm>
            <a:off x="3052356" y="3165875"/>
            <a:ext cx="524100" cy="336600"/>
            <a:chOff x="2727827" y="3165875"/>
            <a:chExt cx="524100" cy="336600"/>
          </a:xfrm>
        </p:grpSpPr>
        <p:sp>
          <p:nvSpPr>
            <p:cNvPr id="781" name="Google Shape;781;p67"/>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7"/>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3" name="Google Shape;783;p67" title="T1.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graphicFrame>
        <p:nvGraphicFramePr>
          <p:cNvPr id="788" name="Google Shape;788;p68"/>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b="1" sz="14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789" name="Google Shape;789;p68"/>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790" name="Google Shape;790;p68"/>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791" name="Google Shape;791;p68"/>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Risks-T2</a:t>
            </a:r>
            <a:endParaRPr/>
          </a:p>
        </p:txBody>
      </p:sp>
      <p:sp>
        <p:nvSpPr>
          <p:cNvPr id="792" name="Google Shape;792;p68"/>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793" name="Google Shape;793;p68"/>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highlight>
                  <a:schemeClr val="lt1"/>
                </a:highlight>
              </a:rPr>
              <a:t>Battery drainage due to the high use of sensors in smartwatch</a:t>
            </a:r>
            <a:endParaRPr/>
          </a:p>
        </p:txBody>
      </p:sp>
      <p:sp>
        <p:nvSpPr>
          <p:cNvPr id="794" name="Google Shape;794;p68"/>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Only activate sensors that will be used and turn off all sensor listeners when not being used</a:t>
            </a:r>
            <a:endParaRPr>
              <a:latin typeface="Lato"/>
              <a:ea typeface="Lato"/>
              <a:cs typeface="Lato"/>
              <a:sym typeface="Lato"/>
            </a:endParaRPr>
          </a:p>
        </p:txBody>
      </p:sp>
      <p:pic>
        <p:nvPicPr>
          <p:cNvPr id="795" name="Google Shape;795;p68"/>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796" name="Google Shape;796;p68"/>
          <p:cNvGrpSpPr/>
          <p:nvPr/>
        </p:nvGrpSpPr>
        <p:grpSpPr>
          <a:xfrm>
            <a:off x="5787302" y="4515875"/>
            <a:ext cx="524100" cy="336600"/>
            <a:chOff x="2727827" y="3165875"/>
            <a:chExt cx="524100" cy="336600"/>
          </a:xfrm>
        </p:grpSpPr>
        <p:sp>
          <p:nvSpPr>
            <p:cNvPr id="797" name="Google Shape;797;p68"/>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8"/>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9" name="Google Shape;799;p68" title="T2.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graphicFrame>
        <p:nvGraphicFramePr>
          <p:cNvPr id="804" name="Google Shape;804;p69"/>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b="1" sz="14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b="1" sz="14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805" name="Google Shape;805;p69"/>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806" name="Google Shape;806;p69"/>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807" name="Google Shape;807;p69"/>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Risks-T3</a:t>
            </a:r>
            <a:endParaRPr/>
          </a:p>
        </p:txBody>
      </p:sp>
      <p:sp>
        <p:nvSpPr>
          <p:cNvPr id="808" name="Google Shape;808;p69"/>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809" name="Google Shape;809;p69"/>
          <p:cNvSpPr txBox="1"/>
          <p:nvPr>
            <p:ph idx="1" type="body"/>
          </p:nvPr>
        </p:nvSpPr>
        <p:spPr>
          <a:xfrm>
            <a:off x="637650" y="1060200"/>
            <a:ext cx="3950400" cy="872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sz="1400">
                <a:solidFill>
                  <a:srgbClr val="000000"/>
                </a:solidFill>
                <a:highlight>
                  <a:srgbClr val="FFFFFF"/>
                </a:highlight>
              </a:rPr>
              <a:t>Ability to determine an appropriate amount of data needed to validate our initial model, and to then capture enough example data to effectively train the personalized algorithm</a:t>
            </a:r>
            <a:endParaRPr sz="1400">
              <a:solidFill>
                <a:srgbClr val="000000"/>
              </a:solidFill>
              <a:highlight>
                <a:srgbClr val="FFFFFF"/>
              </a:highlight>
            </a:endParaRPr>
          </a:p>
          <a:p>
            <a:pPr indent="0" lvl="0" marL="457200" rtl="0" algn="l">
              <a:lnSpc>
                <a:spcPct val="100000"/>
              </a:lnSpc>
              <a:spcBef>
                <a:spcPts val="0"/>
              </a:spcBef>
              <a:spcAft>
                <a:spcPts val="1000"/>
              </a:spcAft>
              <a:buNone/>
            </a:pPr>
            <a:r>
              <a:t/>
            </a:r>
            <a:endParaRPr sz="1400">
              <a:solidFill>
                <a:srgbClr val="000000"/>
              </a:solidFill>
              <a:highlight>
                <a:schemeClr val="lt1"/>
              </a:highlight>
            </a:endParaRPr>
          </a:p>
        </p:txBody>
      </p:sp>
      <p:sp>
        <p:nvSpPr>
          <p:cNvPr id="810" name="Google Shape;810;p69"/>
          <p:cNvSpPr txBox="1"/>
          <p:nvPr/>
        </p:nvSpPr>
        <p:spPr>
          <a:xfrm>
            <a:off x="5283750" y="1060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ato"/>
              <a:buChar char="●"/>
            </a:pPr>
            <a:r>
              <a:rPr lang="en">
                <a:latin typeface="Lato"/>
                <a:ea typeface="Lato"/>
                <a:cs typeface="Lato"/>
                <a:sym typeface="Lato"/>
              </a:rPr>
              <a:t>Speak with experienced neurologists who may be able to suggest or guide us to the frequency of certain paths of the AI decision tree. Initialize trained network using public research data biometric readings</a:t>
            </a:r>
            <a:endParaRPr>
              <a:latin typeface="Lato"/>
              <a:ea typeface="Lato"/>
              <a:cs typeface="Lato"/>
              <a:sym typeface="Lato"/>
            </a:endParaRPr>
          </a:p>
        </p:txBody>
      </p:sp>
      <p:pic>
        <p:nvPicPr>
          <p:cNvPr id="811" name="Google Shape;811;p69"/>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812" name="Google Shape;812;p69"/>
          <p:cNvGrpSpPr/>
          <p:nvPr/>
        </p:nvGrpSpPr>
        <p:grpSpPr>
          <a:xfrm>
            <a:off x="5775448" y="3502425"/>
            <a:ext cx="524100" cy="336600"/>
            <a:chOff x="2727827" y="3165875"/>
            <a:chExt cx="524100" cy="336600"/>
          </a:xfrm>
        </p:grpSpPr>
        <p:sp>
          <p:nvSpPr>
            <p:cNvPr id="813" name="Google Shape;813;p69"/>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9"/>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15" name="Google Shape;815;p69" title="T3.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graphicFrame>
        <p:nvGraphicFramePr>
          <p:cNvPr id="820" name="Google Shape;820;p70"/>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821" name="Google Shape;821;p70"/>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822" name="Google Shape;822;p70"/>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823" name="Google Shape;823;p70"/>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Risks-T4</a:t>
            </a:r>
            <a:endParaRPr/>
          </a:p>
        </p:txBody>
      </p:sp>
      <p:sp>
        <p:nvSpPr>
          <p:cNvPr id="824" name="Google Shape;824;p70"/>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825" name="Google Shape;825;p70"/>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highlight>
                  <a:schemeClr val="lt1"/>
                </a:highlight>
              </a:rPr>
              <a:t>Correlating data between sensors to detect a seizure</a:t>
            </a:r>
            <a:endParaRPr/>
          </a:p>
        </p:txBody>
      </p:sp>
      <p:sp>
        <p:nvSpPr>
          <p:cNvPr id="826" name="Google Shape;826;p70"/>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Set the same sampling rate of all sensor updates</a:t>
            </a:r>
            <a:endParaRPr>
              <a:latin typeface="Lato"/>
              <a:ea typeface="Lato"/>
              <a:cs typeface="Lato"/>
              <a:sym typeface="Lato"/>
            </a:endParaRPr>
          </a:p>
        </p:txBody>
      </p:sp>
      <p:pic>
        <p:nvPicPr>
          <p:cNvPr id="827" name="Google Shape;827;p70"/>
          <p:cNvPicPr preferRelativeResize="0"/>
          <p:nvPr/>
        </p:nvPicPr>
        <p:blipFill>
          <a:blip r:embed="rId4">
            <a:alphaModFix/>
          </a:blip>
          <a:stretch>
            <a:fillRect/>
          </a:stretch>
        </p:blipFill>
        <p:spPr>
          <a:xfrm>
            <a:off x="8572450" y="31725"/>
            <a:ext cx="471577" cy="378293"/>
          </a:xfrm>
          <a:prstGeom prst="rect">
            <a:avLst/>
          </a:prstGeom>
          <a:noFill/>
          <a:ln>
            <a:noFill/>
          </a:ln>
        </p:spPr>
      </p:pic>
      <p:grpSp>
        <p:nvGrpSpPr>
          <p:cNvPr id="828" name="Google Shape;828;p70"/>
          <p:cNvGrpSpPr/>
          <p:nvPr/>
        </p:nvGrpSpPr>
        <p:grpSpPr>
          <a:xfrm>
            <a:off x="4810398" y="3842775"/>
            <a:ext cx="524100" cy="336600"/>
            <a:chOff x="2727827" y="3165875"/>
            <a:chExt cx="524100" cy="336600"/>
          </a:xfrm>
        </p:grpSpPr>
        <p:sp>
          <p:nvSpPr>
            <p:cNvPr id="829" name="Google Shape;829;p70"/>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70"/>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31" name="Google Shape;831;p70" title="T4.mp4">
            <a:hlinkClick r:id="rId5"/>
          </p:cNvPr>
          <p:cNvPicPr preferRelativeResize="0"/>
          <p:nvPr/>
        </p:nvPicPr>
        <p:blipFill>
          <a:blip r:embed="rId6">
            <a:alphaModFix/>
          </a:blip>
          <a:stretch>
            <a:fillRect/>
          </a:stretch>
        </p:blipFill>
        <p:spPr>
          <a:xfrm>
            <a:off x="0" y="4206240"/>
            <a:ext cx="868680" cy="67665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graphicFrame>
        <p:nvGraphicFramePr>
          <p:cNvPr id="836" name="Google Shape;836;p71"/>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l">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837" name="Google Shape;837;p71"/>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838" name="Google Shape;838;p71"/>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839" name="Google Shape;839;p71"/>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Risks-T4</a:t>
            </a:r>
            <a:endParaRPr/>
          </a:p>
        </p:txBody>
      </p:sp>
      <p:sp>
        <p:nvSpPr>
          <p:cNvPr id="840" name="Google Shape;840;p71"/>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841" name="Google Shape;841;p71"/>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highlight>
                  <a:schemeClr val="lt1"/>
                </a:highlight>
              </a:rPr>
              <a:t>Correlating data between sensors to detect a seizure</a:t>
            </a:r>
            <a:endParaRPr/>
          </a:p>
        </p:txBody>
      </p:sp>
      <p:sp>
        <p:nvSpPr>
          <p:cNvPr id="842" name="Google Shape;842;p71"/>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1000"/>
              </a:spcAft>
              <a:buSzPts val="1400"/>
              <a:buFont typeface="Lato"/>
              <a:buChar char="●"/>
            </a:pPr>
            <a:r>
              <a:rPr lang="en">
                <a:latin typeface="Lato"/>
                <a:ea typeface="Lato"/>
                <a:cs typeface="Lato"/>
                <a:sym typeface="Lato"/>
              </a:rPr>
              <a:t>Set the same sampling rate of all sensor updates</a:t>
            </a:r>
            <a:endParaRPr>
              <a:latin typeface="Lato"/>
              <a:ea typeface="Lato"/>
              <a:cs typeface="Lato"/>
              <a:sym typeface="Lato"/>
            </a:endParaRPr>
          </a:p>
        </p:txBody>
      </p:sp>
      <p:pic>
        <p:nvPicPr>
          <p:cNvPr id="843" name="Google Shape;843;p71"/>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844" name="Google Shape;844;p71"/>
          <p:cNvGrpSpPr/>
          <p:nvPr/>
        </p:nvGrpSpPr>
        <p:grpSpPr>
          <a:xfrm>
            <a:off x="4810398" y="3842775"/>
            <a:ext cx="524100" cy="336600"/>
            <a:chOff x="2727827" y="3165875"/>
            <a:chExt cx="524100" cy="336600"/>
          </a:xfrm>
        </p:grpSpPr>
        <p:sp>
          <p:nvSpPr>
            <p:cNvPr id="845" name="Google Shape;845;p71"/>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71"/>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7" name="Google Shape;847;p71" title="T4.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8"/>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Terminology</a:t>
            </a:r>
            <a:endParaRPr/>
          </a:p>
        </p:txBody>
      </p:sp>
      <p:sp>
        <p:nvSpPr>
          <p:cNvPr id="148" name="Google Shape;148;p18"/>
          <p:cNvSpPr txBox="1"/>
          <p:nvPr>
            <p:ph idx="1" type="body"/>
          </p:nvPr>
        </p:nvSpPr>
        <p:spPr>
          <a:xfrm>
            <a:off x="582325" y="987250"/>
            <a:ext cx="8439000" cy="35364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Patient</a:t>
            </a:r>
            <a:endParaRPr sz="1400">
              <a:solidFill>
                <a:srgbClr val="000000"/>
              </a:solidFill>
              <a:highlight>
                <a:srgbClr val="FFFFFF"/>
              </a:highlight>
            </a:endParaRPr>
          </a:p>
          <a:p>
            <a:pPr indent="-317500" lvl="1" marL="9144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An individual who experiences generalized seizures. May also be </a:t>
            </a:r>
            <a:r>
              <a:rPr lang="en" sz="1400">
                <a:solidFill>
                  <a:srgbClr val="000000"/>
                </a:solidFill>
                <a:highlight>
                  <a:srgbClr val="FFFFFF"/>
                </a:highlight>
              </a:rPr>
              <a:t>referred</a:t>
            </a:r>
            <a:r>
              <a:rPr lang="en" sz="1400">
                <a:solidFill>
                  <a:srgbClr val="000000"/>
                </a:solidFill>
                <a:highlight>
                  <a:srgbClr val="FFFFFF"/>
                </a:highlight>
              </a:rPr>
              <a:t> to as the end user.</a:t>
            </a:r>
            <a:endParaRPr sz="1400">
              <a:solidFill>
                <a:srgbClr val="000000"/>
              </a:solidFill>
              <a:highlight>
                <a:srgbClr val="FFFFFF"/>
              </a:highlight>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Emergency Contact</a:t>
            </a:r>
            <a:endParaRPr sz="1400">
              <a:solidFill>
                <a:srgbClr val="000000"/>
              </a:solidFill>
              <a:highlight>
                <a:srgbClr val="FFFFFF"/>
              </a:highlight>
            </a:endParaRPr>
          </a:p>
          <a:p>
            <a:pPr indent="-317500" lvl="1" marL="9144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Anyone </a:t>
            </a:r>
            <a:r>
              <a:rPr lang="en" sz="1400">
                <a:solidFill>
                  <a:srgbClr val="000000"/>
                </a:solidFill>
                <a:highlight>
                  <a:srgbClr val="FFFFFF"/>
                </a:highlight>
              </a:rPr>
              <a:t>who cares for a patient; Usually family members.</a:t>
            </a:r>
            <a:endParaRPr sz="1400">
              <a:solidFill>
                <a:srgbClr val="000000"/>
              </a:solidFill>
              <a:highlight>
                <a:srgbClr val="FFFFFF"/>
              </a:highlight>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Seizure Profile</a:t>
            </a:r>
            <a:endParaRPr sz="1400">
              <a:solidFill>
                <a:srgbClr val="000000"/>
              </a:solidFill>
              <a:highlight>
                <a:srgbClr val="FFFFFF"/>
              </a:highlight>
            </a:endParaRPr>
          </a:p>
          <a:p>
            <a:pPr indent="-317500" lvl="1" marL="914400" rtl="0" algn="l">
              <a:lnSpc>
                <a:spcPct val="115000"/>
              </a:lnSpc>
              <a:spcBef>
                <a:spcPts val="0"/>
              </a:spcBef>
              <a:spcAft>
                <a:spcPts val="0"/>
              </a:spcAft>
              <a:buClr>
                <a:srgbClr val="000000"/>
              </a:buClr>
              <a:buSzPts val="1400"/>
              <a:buChar char="○"/>
            </a:pPr>
            <a:r>
              <a:rPr lang="en" sz="1400">
                <a:solidFill>
                  <a:srgbClr val="000000"/>
                </a:solidFill>
                <a:highlight>
                  <a:srgbClr val="FFFFFF"/>
                </a:highlight>
              </a:rPr>
              <a:t>P</a:t>
            </a:r>
            <a:r>
              <a:rPr lang="en" sz="1400">
                <a:solidFill>
                  <a:srgbClr val="000000"/>
                </a:solidFill>
                <a:highlight>
                  <a:srgbClr val="FFFFFF"/>
                </a:highlight>
              </a:rPr>
              <a:t>ersonalized for each patient, describes information regarding the individual’s typical seizure, such as physical indicators, or their typical threshold for specific biometrics during a seizure. </a:t>
            </a:r>
            <a:r>
              <a:rPr lang="en" sz="1400">
                <a:solidFill>
                  <a:srgbClr val="000000"/>
                </a:solidFill>
                <a:highlight>
                  <a:srgbClr val="FFFFFF"/>
                </a:highlight>
              </a:rPr>
              <a:t>The </a:t>
            </a:r>
            <a:r>
              <a:rPr lang="en" sz="1400">
                <a:solidFill>
                  <a:srgbClr val="000000"/>
                </a:solidFill>
                <a:highlight>
                  <a:srgbClr val="FFFFFF"/>
                </a:highlight>
              </a:rPr>
              <a:t>seizure profile</a:t>
            </a:r>
            <a:r>
              <a:rPr lang="en" sz="1400">
                <a:solidFill>
                  <a:srgbClr val="000000"/>
                </a:solidFill>
                <a:highlight>
                  <a:srgbClr val="FFFFFF"/>
                </a:highlight>
              </a:rPr>
              <a:t> is used to provide more accurate seizure detection.</a:t>
            </a:r>
            <a:endParaRPr sz="1400">
              <a:solidFill>
                <a:srgbClr val="000000"/>
              </a:solidFill>
              <a:highlight>
                <a:srgbClr val="FFFFFF"/>
              </a:highlight>
            </a:endParaRPr>
          </a:p>
        </p:txBody>
      </p:sp>
      <p:pic>
        <p:nvPicPr>
          <p:cNvPr id="149" name="Google Shape;149;p18"/>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150" name="Google Shape;150;p18"/>
          <p:cNvSpPr/>
          <p:nvPr/>
        </p:nvSpPr>
        <p:spPr>
          <a:xfrm>
            <a:off x="7859825" y="-335559"/>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18"/>
          <p:cNvPicPr preferRelativeResize="0"/>
          <p:nvPr/>
        </p:nvPicPr>
        <p:blipFill>
          <a:blip r:embed="rId4">
            <a:alphaModFix/>
          </a:blip>
          <a:stretch>
            <a:fillRect/>
          </a:stretch>
        </p:blipFill>
        <p:spPr>
          <a:xfrm>
            <a:off x="-1726797" y="609063"/>
            <a:ext cx="1518065" cy="18430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graphicFrame>
        <p:nvGraphicFramePr>
          <p:cNvPr id="852" name="Google Shape;852;p72"/>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853" name="Google Shape;853;p72"/>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854" name="Google Shape;854;p72"/>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855" name="Google Shape;855;p72"/>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Risks-T5</a:t>
            </a:r>
            <a:endParaRPr/>
          </a:p>
        </p:txBody>
      </p:sp>
      <p:sp>
        <p:nvSpPr>
          <p:cNvPr id="856" name="Google Shape;856;p72"/>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857" name="Google Shape;857;p72"/>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Machine learning might degrade performance</a:t>
            </a:r>
            <a:endParaRPr/>
          </a:p>
        </p:txBody>
      </p:sp>
      <p:sp>
        <p:nvSpPr>
          <p:cNvPr id="858" name="Google Shape;858;p72"/>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ato"/>
              <a:buChar char="●"/>
            </a:pPr>
            <a:r>
              <a:rPr lang="en">
                <a:latin typeface="Lato"/>
                <a:ea typeface="Lato"/>
                <a:cs typeface="Lato"/>
                <a:sym typeface="Lato"/>
              </a:rPr>
              <a:t>●There will be an option to revert threshold values back in time, or completely reset threshold values back to  initial values</a:t>
            </a:r>
            <a:endParaRPr>
              <a:latin typeface="Lato"/>
              <a:ea typeface="Lato"/>
              <a:cs typeface="Lato"/>
              <a:sym typeface="Lato"/>
            </a:endParaRPr>
          </a:p>
        </p:txBody>
      </p:sp>
      <p:pic>
        <p:nvPicPr>
          <p:cNvPr id="859" name="Google Shape;859;p72"/>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860" name="Google Shape;860;p72"/>
          <p:cNvGrpSpPr/>
          <p:nvPr/>
        </p:nvGrpSpPr>
        <p:grpSpPr>
          <a:xfrm>
            <a:off x="5789456" y="3165863"/>
            <a:ext cx="524100" cy="336600"/>
            <a:chOff x="2727827" y="3165875"/>
            <a:chExt cx="524100" cy="336600"/>
          </a:xfrm>
        </p:grpSpPr>
        <p:sp>
          <p:nvSpPr>
            <p:cNvPr id="861" name="Google Shape;861;p72"/>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72"/>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63" name="Google Shape;863;p72" title="T5.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graphicFrame>
        <p:nvGraphicFramePr>
          <p:cNvPr id="868" name="Google Shape;868;p73"/>
          <p:cNvGraphicFramePr/>
          <p:nvPr/>
        </p:nvGraphicFramePr>
        <p:xfrm>
          <a:off x="1698000" y="2829325"/>
          <a:ext cx="3000000" cy="3000000"/>
        </p:xfrm>
        <a:graphic>
          <a:graphicData uri="http://schemas.openxmlformats.org/drawingml/2006/table">
            <a:tbl>
              <a:tblPr>
                <a:noFill/>
                <a:tableStyleId>{24E9DE86-BF1B-4A03-AC9C-497F2896059E}</a:tableStyleId>
              </a:tblPr>
              <a:tblGrid>
                <a:gridCol w="963350"/>
                <a:gridCol w="963350"/>
                <a:gridCol w="963350"/>
                <a:gridCol w="963350"/>
                <a:gridCol w="963350"/>
                <a:gridCol w="963350"/>
              </a:tblGrid>
              <a:tr h="319450">
                <a:tc>
                  <a:txBody>
                    <a:bodyPr>
                      <a:noAutofit/>
                    </a:bodyPr>
                    <a:lstStyle/>
                    <a:p>
                      <a:pPr indent="0" lvl="0" marL="0" rtl="0" algn="ctr">
                        <a:spcBef>
                          <a:spcPts val="0"/>
                        </a:spcBef>
                        <a:spcAft>
                          <a:spcPts val="0"/>
                        </a:spcAft>
                        <a:buNone/>
                      </a:pPr>
                      <a:r>
                        <a:t/>
                      </a:r>
                      <a:endParaRPr sz="1100"/>
                    </a:p>
                  </a:txBody>
                  <a:tcPr marT="63500" marB="63500" marR="63500" marL="63500">
                    <a:lnL cap="flat" cmpd="sng" w="12700">
                      <a:solidFill>
                        <a:srgbClr val="000000">
                          <a:alpha val="0"/>
                        </a:srgbClr>
                      </a:solidFill>
                      <a:prstDash val="solid"/>
                      <a:round/>
                      <a:headEnd len="sm" w="sm" type="none"/>
                      <a:tailEnd len="sm" w="sm" type="none"/>
                    </a:lnL>
                    <a:lnT cap="flat" cmpd="sng" w="12700">
                      <a:solidFill>
                        <a:srgbClr val="000000">
                          <a:alpha val="0"/>
                        </a:srgbClr>
                      </a:solidFill>
                      <a:prstDash val="solid"/>
                      <a:round/>
                      <a:headEnd len="sm" w="sm" type="none"/>
                      <a:tailEnd len="sm" w="sm" type="none"/>
                    </a:lnT>
                  </a:tcPr>
                </a:tc>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r>
              <a:tr h="319450">
                <a:tc>
                  <a:txBody>
                    <a:bodyPr>
                      <a:noAutofit/>
                    </a:bodyPr>
                    <a:lstStyle/>
                    <a:p>
                      <a:pPr indent="0" lvl="0" marL="0" rtl="0" algn="ctr">
                        <a:spcBef>
                          <a:spcPts val="0"/>
                        </a:spcBef>
                        <a:spcAft>
                          <a:spcPts val="0"/>
                        </a:spcAft>
                        <a:buNone/>
                      </a:pPr>
                      <a:r>
                        <a:rPr lang="en" sz="1400"/>
                        <a:t>Very High</a:t>
                      </a:r>
                      <a:endParaRPr sz="1400"/>
                    </a:p>
                  </a:txBody>
                  <a:tcPr marT="63500" marB="63500" marR="63500" marL="63500"/>
                </a:tc>
                <a:tc>
                  <a:txBody>
                    <a:bodyPr>
                      <a:noAutofit/>
                    </a:bodyPr>
                    <a:lstStyle/>
                    <a:p>
                      <a:pPr indent="0" lvl="0" marL="0" rtl="0" algn="ctr">
                        <a:spcBef>
                          <a:spcPts val="0"/>
                        </a:spcBef>
                        <a:spcAft>
                          <a:spcPts val="0"/>
                        </a:spcAft>
                        <a:buNone/>
                      </a:pPr>
                      <a:r>
                        <a:rPr b="1" lang="en" sz="1400"/>
                        <a:t>C3</a:t>
                      </a:r>
                      <a:r>
                        <a:rPr lang="en" sz="1400"/>
                        <a:t>, </a:t>
                      </a:r>
                      <a:r>
                        <a:rPr b="1" lang="en" sz="1400"/>
                        <a:t>T1</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rPr b="1" lang="en" sz="1400"/>
                        <a:t>T5</a:t>
                      </a:r>
                      <a:endParaRPr b="1" sz="14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High</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C4,C5</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T3</a:t>
                      </a:r>
                      <a:endParaRPr sz="1100"/>
                    </a:p>
                  </a:txBody>
                  <a:tcPr marT="63500" marB="63500" marR="63500" marL="63500">
                    <a:solidFill>
                      <a:srgbClr val="FF00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Moderate</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rPr b="1" lang="en" sz="1400"/>
                        <a:t>T4</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c>
                  <a:txBody>
                    <a:bodyPr>
                      <a:noAutofit/>
                    </a:bodyPr>
                    <a:lstStyle/>
                    <a:p>
                      <a:pPr indent="0" lvl="0" marL="0" rtl="0" algn="ctr">
                        <a:spcBef>
                          <a:spcPts val="0"/>
                        </a:spcBef>
                        <a:spcAft>
                          <a:spcPts val="0"/>
                        </a:spcAft>
                        <a:buNone/>
                      </a:pPr>
                      <a:r>
                        <a:rPr b="1" lang="en" sz="1400"/>
                        <a:t>C1</a:t>
                      </a:r>
                      <a:endParaRPr b="1" sz="1400"/>
                    </a:p>
                  </a:txBody>
                  <a:tcPr marT="63500" marB="63500" marR="63500" marL="63500">
                    <a:solidFill>
                      <a:srgbClr val="FF0000"/>
                    </a:solidFill>
                  </a:tcPr>
                </a:tc>
              </a:tr>
              <a:tr h="319450">
                <a:tc>
                  <a:txBody>
                    <a:bodyPr>
                      <a:noAutofit/>
                    </a:bodyPr>
                    <a:lstStyle/>
                    <a:p>
                      <a:pPr indent="0" lvl="0" marL="0" rtl="0" algn="ctr">
                        <a:spcBef>
                          <a:spcPts val="0"/>
                        </a:spcBef>
                        <a:spcAft>
                          <a:spcPts val="0"/>
                        </a:spcAft>
                        <a:buNone/>
                      </a:pPr>
                      <a:r>
                        <a:rPr lang="en" sz="1400"/>
                        <a:t>Low</a:t>
                      </a:r>
                      <a:endParaRPr sz="1400"/>
                    </a:p>
                  </a:txBody>
                  <a:tcPr marT="63500" marB="63500" marR="63500" marL="63500"/>
                </a:tc>
                <a:tc>
                  <a:txBody>
                    <a:bodyPr>
                      <a:noAutofit/>
                    </a:bodyPr>
                    <a:lstStyle/>
                    <a:p>
                      <a:pPr indent="0" lvl="0" marL="0" rtl="0" algn="ctr">
                        <a:spcBef>
                          <a:spcPts val="0"/>
                        </a:spcBef>
                        <a:spcAft>
                          <a:spcPts val="0"/>
                        </a:spcAft>
                        <a:buNone/>
                      </a:pPr>
                      <a:r>
                        <a:rPr b="1" lang="en" sz="1400"/>
                        <a:t>C2</a:t>
                      </a:r>
                      <a:endParaRPr b="1" sz="14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CC4125"/>
                    </a:solidFill>
                  </a:tcPr>
                </a:tc>
              </a:tr>
              <a:tr h="319450">
                <a:tc>
                  <a:txBody>
                    <a:bodyPr>
                      <a:noAutofit/>
                    </a:bodyPr>
                    <a:lstStyle/>
                    <a:p>
                      <a:pPr indent="0" lvl="0" marL="0" rtl="0" algn="ctr">
                        <a:spcBef>
                          <a:spcPts val="0"/>
                        </a:spcBef>
                        <a:spcAft>
                          <a:spcPts val="0"/>
                        </a:spcAft>
                        <a:buNone/>
                      </a:pPr>
                      <a:r>
                        <a:rPr lang="en" sz="1400"/>
                        <a:t>Very Low</a:t>
                      </a:r>
                      <a:endParaRPr sz="14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38761D"/>
                    </a:solidFill>
                  </a:tcPr>
                </a:tc>
                <a:tc>
                  <a:txBody>
                    <a:bodyPr>
                      <a:noAutofit/>
                    </a:bodyPr>
                    <a:lstStyle/>
                    <a:p>
                      <a:pPr indent="0" lvl="0" marL="0" rtl="0" algn="ctr">
                        <a:spcBef>
                          <a:spcPts val="0"/>
                        </a:spcBef>
                        <a:spcAft>
                          <a:spcPts val="0"/>
                        </a:spcAft>
                        <a:buNone/>
                      </a:pPr>
                      <a:r>
                        <a:rPr b="1" lang="en" sz="1400"/>
                        <a:t>T2</a:t>
                      </a:r>
                      <a:endParaRPr b="1" sz="1400"/>
                    </a:p>
                  </a:txBody>
                  <a:tcPr marT="63500" marB="63500" marR="63500" marL="63500">
                    <a:solidFill>
                      <a:srgbClr val="FFFF00"/>
                    </a:solidFill>
                  </a:tcPr>
                </a:tc>
                <a:tc>
                  <a:txBody>
                    <a:bodyPr>
                      <a:noAutofit/>
                    </a:bodyPr>
                    <a:lstStyle/>
                    <a:p>
                      <a:pPr indent="0" lvl="0" marL="0" rtl="0" algn="ctr">
                        <a:spcBef>
                          <a:spcPts val="0"/>
                        </a:spcBef>
                        <a:spcAft>
                          <a:spcPts val="0"/>
                        </a:spcAft>
                        <a:buNone/>
                      </a:pPr>
                      <a:r>
                        <a:t/>
                      </a:r>
                      <a:endParaRPr sz="1100"/>
                    </a:p>
                  </a:txBody>
                  <a:tcPr marT="63500" marB="63500" marR="63500" marL="63500">
                    <a:solidFill>
                      <a:srgbClr val="FFFF00"/>
                    </a:solidFill>
                  </a:tcPr>
                </a:tc>
              </a:tr>
            </a:tbl>
          </a:graphicData>
        </a:graphic>
      </p:graphicFrame>
      <p:sp>
        <p:nvSpPr>
          <p:cNvPr id="869" name="Google Shape;869;p73"/>
          <p:cNvSpPr txBox="1"/>
          <p:nvPr/>
        </p:nvSpPr>
        <p:spPr>
          <a:xfrm>
            <a:off x="3352000" y="2367750"/>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Probability</a:t>
            </a:r>
            <a:endParaRPr b="1" sz="1800">
              <a:latin typeface="Lato"/>
              <a:ea typeface="Lato"/>
              <a:cs typeface="Lato"/>
              <a:sym typeface="Lato"/>
            </a:endParaRPr>
          </a:p>
        </p:txBody>
      </p:sp>
      <p:sp>
        <p:nvSpPr>
          <p:cNvPr id="870" name="Google Shape;870;p73"/>
          <p:cNvSpPr txBox="1"/>
          <p:nvPr/>
        </p:nvSpPr>
        <p:spPr>
          <a:xfrm>
            <a:off x="-75375" y="3636875"/>
            <a:ext cx="21261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Impact</a:t>
            </a:r>
            <a:endParaRPr b="1" sz="1800">
              <a:latin typeface="Lato"/>
              <a:ea typeface="Lato"/>
              <a:cs typeface="Lato"/>
              <a:sym typeface="Lato"/>
            </a:endParaRPr>
          </a:p>
        </p:txBody>
      </p:sp>
      <p:sp>
        <p:nvSpPr>
          <p:cNvPr id="871" name="Google Shape;871;p73"/>
          <p:cNvSpPr txBox="1"/>
          <p:nvPr>
            <p:ph type="title"/>
          </p:nvPr>
        </p:nvSpPr>
        <p:spPr>
          <a:xfrm>
            <a:off x="8079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Risks-T5</a:t>
            </a:r>
            <a:endParaRPr/>
          </a:p>
        </p:txBody>
      </p:sp>
      <p:sp>
        <p:nvSpPr>
          <p:cNvPr id="872" name="Google Shape;872;p73"/>
          <p:cNvSpPr txBox="1"/>
          <p:nvPr>
            <p:ph type="title"/>
          </p:nvPr>
        </p:nvSpPr>
        <p:spPr>
          <a:xfrm>
            <a:off x="5718625" y="391250"/>
            <a:ext cx="3593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Mitigation</a:t>
            </a:r>
            <a:endParaRPr/>
          </a:p>
        </p:txBody>
      </p:sp>
      <p:sp>
        <p:nvSpPr>
          <p:cNvPr id="873" name="Google Shape;873;p73"/>
          <p:cNvSpPr txBox="1"/>
          <p:nvPr>
            <p:ph idx="1" type="body"/>
          </p:nvPr>
        </p:nvSpPr>
        <p:spPr>
          <a:xfrm>
            <a:off x="757975" y="1441200"/>
            <a:ext cx="3950400" cy="926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1000"/>
              </a:spcAft>
              <a:buSzPts val="1300"/>
              <a:buChar char="●"/>
            </a:pPr>
            <a:r>
              <a:rPr lang="en" sz="1400">
                <a:solidFill>
                  <a:srgbClr val="000000"/>
                </a:solidFill>
              </a:rPr>
              <a:t>Machine learning might degrade performance</a:t>
            </a:r>
            <a:endParaRPr/>
          </a:p>
        </p:txBody>
      </p:sp>
      <p:sp>
        <p:nvSpPr>
          <p:cNvPr id="874" name="Google Shape;874;p73"/>
          <p:cNvSpPr txBox="1"/>
          <p:nvPr/>
        </p:nvSpPr>
        <p:spPr>
          <a:xfrm>
            <a:off x="5321850" y="1441200"/>
            <a:ext cx="3593700" cy="926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ato"/>
              <a:buChar char="●"/>
            </a:pPr>
            <a:r>
              <a:rPr lang="en">
                <a:latin typeface="Lato"/>
                <a:ea typeface="Lato"/>
                <a:cs typeface="Lato"/>
                <a:sym typeface="Lato"/>
              </a:rPr>
              <a:t>There will be an option to revert threshold values back in time, or completely reset threshold values back to  initial values</a:t>
            </a:r>
            <a:endParaRPr>
              <a:latin typeface="Lato"/>
              <a:ea typeface="Lato"/>
              <a:cs typeface="Lato"/>
              <a:sym typeface="Lato"/>
            </a:endParaRPr>
          </a:p>
        </p:txBody>
      </p:sp>
      <p:pic>
        <p:nvPicPr>
          <p:cNvPr id="875" name="Google Shape;875;p73"/>
          <p:cNvPicPr preferRelativeResize="0"/>
          <p:nvPr/>
        </p:nvPicPr>
        <p:blipFill>
          <a:blip r:embed="rId3">
            <a:alphaModFix/>
          </a:blip>
          <a:stretch>
            <a:fillRect/>
          </a:stretch>
        </p:blipFill>
        <p:spPr>
          <a:xfrm>
            <a:off x="8572450" y="31725"/>
            <a:ext cx="471577" cy="378293"/>
          </a:xfrm>
          <a:prstGeom prst="rect">
            <a:avLst/>
          </a:prstGeom>
          <a:noFill/>
          <a:ln>
            <a:noFill/>
          </a:ln>
        </p:spPr>
      </p:pic>
      <p:grpSp>
        <p:nvGrpSpPr>
          <p:cNvPr id="876" name="Google Shape;876;p73"/>
          <p:cNvGrpSpPr/>
          <p:nvPr/>
        </p:nvGrpSpPr>
        <p:grpSpPr>
          <a:xfrm>
            <a:off x="5789456" y="3165863"/>
            <a:ext cx="524100" cy="336600"/>
            <a:chOff x="2727827" y="3165875"/>
            <a:chExt cx="524100" cy="336600"/>
          </a:xfrm>
        </p:grpSpPr>
        <p:sp>
          <p:nvSpPr>
            <p:cNvPr id="877" name="Google Shape;877;p73"/>
            <p:cNvSpPr/>
            <p:nvPr/>
          </p:nvSpPr>
          <p:spPr>
            <a:xfrm>
              <a:off x="2727827" y="3165875"/>
              <a:ext cx="524100" cy="336600"/>
            </a:xfrm>
            <a:prstGeom prst="ellipse">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3"/>
            <p:cNvSpPr/>
            <p:nvPr/>
          </p:nvSpPr>
          <p:spPr>
            <a:xfrm>
              <a:off x="2727827" y="3165875"/>
              <a:ext cx="524100" cy="3366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9" name="Google Shape;879;p73" title="T5.mp4">
            <a:hlinkClick r:id="rId4"/>
          </p:cNvPr>
          <p:cNvPicPr preferRelativeResize="0"/>
          <p:nvPr/>
        </p:nvPicPr>
        <p:blipFill>
          <a:blip r:embed="rId5">
            <a:alphaModFix/>
          </a:blip>
          <a:stretch>
            <a:fillRect/>
          </a:stretch>
        </p:blipFill>
        <p:spPr>
          <a:xfrm>
            <a:off x="0" y="4206240"/>
            <a:ext cx="868680" cy="67665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74"/>
          <p:cNvSpPr txBox="1"/>
          <p:nvPr/>
        </p:nvSpPr>
        <p:spPr>
          <a:xfrm>
            <a:off x="727650" y="452050"/>
            <a:ext cx="768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What SeizSmart Will Not Do</a:t>
            </a:r>
            <a:endParaRPr b="1" sz="2600">
              <a:solidFill>
                <a:srgbClr val="1A1A1A"/>
              </a:solidFill>
              <a:latin typeface="Raleway"/>
              <a:ea typeface="Raleway"/>
              <a:cs typeface="Raleway"/>
              <a:sym typeface="Raleway"/>
            </a:endParaRPr>
          </a:p>
        </p:txBody>
      </p:sp>
      <p:sp>
        <p:nvSpPr>
          <p:cNvPr id="885" name="Google Shape;885;p74"/>
          <p:cNvSpPr txBox="1"/>
          <p:nvPr/>
        </p:nvSpPr>
        <p:spPr>
          <a:xfrm>
            <a:off x="658800" y="1324675"/>
            <a:ext cx="8361300" cy="2261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Lato"/>
              <a:buChar char="●"/>
            </a:pPr>
            <a:r>
              <a:rPr lang="en" sz="1600">
                <a:latin typeface="Lato"/>
                <a:ea typeface="Lato"/>
                <a:cs typeface="Lato"/>
                <a:sym typeface="Lato"/>
              </a:rPr>
              <a:t>It will not predict seizures in advance of known symptoms</a:t>
            </a:r>
            <a:endParaRPr sz="1600">
              <a:latin typeface="Lato"/>
              <a:ea typeface="Lato"/>
              <a:cs typeface="Lato"/>
              <a:sym typeface="Lato"/>
            </a:endParaRPr>
          </a:p>
          <a:p>
            <a:pPr indent="-330200" lvl="0" marL="457200" rtl="0" algn="l">
              <a:spcBef>
                <a:spcPts val="1000"/>
              </a:spcBef>
              <a:spcAft>
                <a:spcPts val="0"/>
              </a:spcAft>
              <a:buClr>
                <a:srgbClr val="000000"/>
              </a:buClr>
              <a:buSzPts val="1600"/>
              <a:buFont typeface="Lato"/>
              <a:buChar char="●"/>
            </a:pPr>
            <a:r>
              <a:rPr lang="en" sz="1600">
                <a:latin typeface="Lato"/>
                <a:ea typeface="Lato"/>
                <a:cs typeface="Lato"/>
                <a:sym typeface="Lato"/>
              </a:rPr>
              <a:t>It detects all types of generalized seizures except for absence seizures </a:t>
            </a:r>
            <a:endParaRPr sz="1600">
              <a:latin typeface="Lato"/>
              <a:ea typeface="Lato"/>
              <a:cs typeface="Lato"/>
              <a:sym typeface="Lato"/>
            </a:endParaRPr>
          </a:p>
          <a:p>
            <a:pPr indent="-330200" lvl="0" marL="457200" rtl="0" algn="l">
              <a:spcBef>
                <a:spcPts val="1000"/>
              </a:spcBef>
              <a:spcAft>
                <a:spcPts val="1000"/>
              </a:spcAft>
              <a:buClr>
                <a:srgbClr val="000000"/>
              </a:buClr>
              <a:buSzPts val="1600"/>
              <a:buFont typeface="Lato"/>
              <a:buChar char="●"/>
            </a:pPr>
            <a:r>
              <a:rPr lang="en" sz="1600">
                <a:latin typeface="Lato"/>
                <a:ea typeface="Lato"/>
                <a:cs typeface="Lato"/>
                <a:sym typeface="Lato"/>
              </a:rPr>
              <a:t>It is not a medical application and is not intended to be used in the diagnosis, monitoring, prevention, or treatment of epileptic seizures.</a:t>
            </a:r>
            <a:endParaRPr sz="1300">
              <a:latin typeface="Lato"/>
              <a:ea typeface="Lato"/>
              <a:cs typeface="Lato"/>
              <a:sym typeface="Lato"/>
            </a:endParaRPr>
          </a:p>
        </p:txBody>
      </p:sp>
      <p:pic>
        <p:nvPicPr>
          <p:cNvPr id="886" name="Google Shape;886;p74"/>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887" name="Google Shape;887;p74"/>
          <p:cNvPicPr preferRelativeResize="0"/>
          <p:nvPr/>
        </p:nvPicPr>
        <p:blipFill>
          <a:blip r:embed="rId4">
            <a:alphaModFix/>
          </a:blip>
          <a:stretch>
            <a:fillRect/>
          </a:stretch>
        </p:blipFill>
        <p:spPr>
          <a:xfrm>
            <a:off x="-1690172" y="759713"/>
            <a:ext cx="1518065" cy="18430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75"/>
          <p:cNvSpPr txBox="1"/>
          <p:nvPr/>
        </p:nvSpPr>
        <p:spPr>
          <a:xfrm>
            <a:off x="727650" y="452050"/>
            <a:ext cx="768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Key Points Summary</a:t>
            </a:r>
            <a:endParaRPr b="1" sz="2600">
              <a:solidFill>
                <a:srgbClr val="1A1A1A"/>
              </a:solidFill>
              <a:latin typeface="Raleway"/>
              <a:ea typeface="Raleway"/>
              <a:cs typeface="Raleway"/>
              <a:sym typeface="Raleway"/>
            </a:endParaRPr>
          </a:p>
        </p:txBody>
      </p:sp>
      <p:sp>
        <p:nvSpPr>
          <p:cNvPr id="893" name="Google Shape;893;p75"/>
          <p:cNvSpPr txBox="1"/>
          <p:nvPr/>
        </p:nvSpPr>
        <p:spPr>
          <a:xfrm>
            <a:off x="727650" y="1285875"/>
            <a:ext cx="8223600" cy="38577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SeizSmart is a mobile application based on smartwatch technology that is designed to improve the detection, tracking, and reporting of generalized seizures.</a:t>
            </a:r>
            <a:endParaRPr sz="1300">
              <a:latin typeface="Lato"/>
              <a:ea typeface="Lato"/>
              <a:cs typeface="Lato"/>
              <a:sym typeface="Lato"/>
            </a:endParaRPr>
          </a:p>
          <a:p>
            <a:pPr indent="-311150" lvl="0" marL="4572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The Problem</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Current applications only check for an increase in heart rate or rapid body movements.</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Current applications require a prescription or subscription plan in order to detect and track seizures.</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Current applications require the smartwatch to be in close proximity to the relay device to transmit alerts and notifications.</a:t>
            </a:r>
            <a:endParaRPr sz="1300">
              <a:latin typeface="Lato"/>
              <a:ea typeface="Lato"/>
              <a:cs typeface="Lato"/>
              <a:sym typeface="Lato"/>
            </a:endParaRPr>
          </a:p>
          <a:p>
            <a:pPr indent="-311150" lvl="0" marL="4572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The Solution</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Continuously monitor the end-user’s heart rate and body movements.</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Apply machine learning to the collected data about the end-user’s seizures to build a unique, personalized, more accurate seizure profile.</a:t>
            </a:r>
            <a:endParaRPr sz="1300">
              <a:latin typeface="Lato"/>
              <a:ea typeface="Lato"/>
              <a:cs typeface="Lato"/>
              <a:sym typeface="Lato"/>
            </a:endParaRPr>
          </a:p>
          <a:p>
            <a:pPr indent="-311150" lvl="1" marL="91440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Execute within the smartwatch itself to  enable independent operation without requiring proximity to a relay device.</a:t>
            </a:r>
            <a:endParaRPr sz="1300">
              <a:latin typeface="Lato"/>
              <a:ea typeface="Lato"/>
              <a:cs typeface="Lato"/>
              <a:sym typeface="Lato"/>
            </a:endParaRPr>
          </a:p>
        </p:txBody>
      </p:sp>
      <p:pic>
        <p:nvPicPr>
          <p:cNvPr id="894" name="Google Shape;894;p75"/>
          <p:cNvPicPr preferRelativeResize="0"/>
          <p:nvPr/>
        </p:nvPicPr>
        <p:blipFill>
          <a:blip r:embed="rId3">
            <a:alphaModFix/>
          </a:blip>
          <a:stretch>
            <a:fillRect/>
          </a:stretch>
        </p:blipFill>
        <p:spPr>
          <a:xfrm>
            <a:off x="8572450" y="31725"/>
            <a:ext cx="471577" cy="378293"/>
          </a:xfrm>
          <a:prstGeom prst="rect">
            <a:avLst/>
          </a:prstGeom>
          <a:noFill/>
          <a:ln>
            <a:noFill/>
          </a:ln>
        </p:spPr>
      </p:pic>
      <p:pic>
        <p:nvPicPr>
          <p:cNvPr id="895" name="Google Shape;895;p75"/>
          <p:cNvPicPr preferRelativeResize="0"/>
          <p:nvPr/>
        </p:nvPicPr>
        <p:blipFill>
          <a:blip r:embed="rId4">
            <a:alphaModFix/>
          </a:blip>
          <a:stretch>
            <a:fillRect/>
          </a:stretch>
        </p:blipFill>
        <p:spPr>
          <a:xfrm>
            <a:off x="-1690172" y="759713"/>
            <a:ext cx="1518065" cy="18430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sp>
        <p:nvSpPr>
          <p:cNvPr id="900" name="Google Shape;900;p76"/>
          <p:cNvSpPr txBox="1"/>
          <p:nvPr>
            <p:ph type="title"/>
          </p:nvPr>
        </p:nvSpPr>
        <p:spPr>
          <a:xfrm>
            <a:off x="729450" y="3742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Prototypes</a:t>
            </a:r>
            <a:endParaRPr/>
          </a:p>
        </p:txBody>
      </p:sp>
      <p:sp>
        <p:nvSpPr>
          <p:cNvPr id="901" name="Google Shape;901;p76"/>
          <p:cNvSpPr txBox="1"/>
          <p:nvPr>
            <p:ph idx="1" type="body"/>
          </p:nvPr>
        </p:nvSpPr>
        <p:spPr>
          <a:xfrm>
            <a:off x="727650" y="1144250"/>
            <a:ext cx="7688700" cy="2261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Char char="●"/>
            </a:pPr>
            <a:r>
              <a:rPr lang="en" sz="1400">
                <a:solidFill>
                  <a:srgbClr val="000000"/>
                </a:solidFill>
              </a:rPr>
              <a:t>App:</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sz="1400" u="sng">
                <a:solidFill>
                  <a:schemeClr val="accent5"/>
                </a:solidFill>
                <a:hlinkClick r:id="rId3"/>
              </a:rPr>
              <a:t>https://xd.adobe.com/view/17e93316-724a-4f5a-6827-3e06b38ce038-61d8/</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Alert:</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sz="1400" u="sng">
                <a:solidFill>
                  <a:schemeClr val="accent5"/>
                </a:solidFill>
                <a:hlinkClick r:id="rId4"/>
              </a:rPr>
              <a:t>https://xd.adobe.com/view/1c7d93db-b2ca-40c6-71e2-d50d1892ada8-6a4c/</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Phone:</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u="sng">
                <a:solidFill>
                  <a:schemeClr val="hlink"/>
                </a:solidFill>
                <a:latin typeface="Arial"/>
                <a:ea typeface="Arial"/>
                <a:cs typeface="Arial"/>
                <a:sym typeface="Arial"/>
                <a:hlinkClick r:id="rId5"/>
              </a:rPr>
              <a:t>https://www.figma.com/proto/NXfp6jJo21H7FiibaDyuyVVS/SeizSmart-Phone-UI-Test?node-id=0%3A1&amp;scaling=scale-down</a:t>
            </a:r>
            <a:endParaRPr sz="1400">
              <a:solidFill>
                <a:srgbClr val="000000"/>
              </a:solidFill>
            </a:endParaRPr>
          </a:p>
          <a:p>
            <a:pPr indent="0" lvl="0" marL="0" rtl="0" algn="l">
              <a:spcBef>
                <a:spcPts val="0"/>
              </a:spcBef>
              <a:spcAft>
                <a:spcPts val="1600"/>
              </a:spcAft>
              <a:buNone/>
            </a:pPr>
            <a:r>
              <a:t/>
            </a:r>
            <a:endParaRPr/>
          </a:p>
        </p:txBody>
      </p:sp>
      <p:pic>
        <p:nvPicPr>
          <p:cNvPr id="902" name="Google Shape;902;p76"/>
          <p:cNvPicPr preferRelativeResize="0"/>
          <p:nvPr/>
        </p:nvPicPr>
        <p:blipFill>
          <a:blip r:embed="rId6">
            <a:alphaModFix/>
          </a:blip>
          <a:stretch>
            <a:fillRect/>
          </a:stretch>
        </p:blipFill>
        <p:spPr>
          <a:xfrm>
            <a:off x="8572450" y="31725"/>
            <a:ext cx="471577" cy="3782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77"/>
          <p:cNvSpPr/>
          <p:nvPr/>
        </p:nvSpPr>
        <p:spPr>
          <a:xfrm>
            <a:off x="0" y="0"/>
            <a:ext cx="9144000" cy="4749900"/>
          </a:xfrm>
          <a:prstGeom prst="rect">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8" name="Google Shape;908;p77"/>
          <p:cNvPicPr preferRelativeResize="0"/>
          <p:nvPr/>
        </p:nvPicPr>
        <p:blipFill>
          <a:blip r:embed="rId3">
            <a:alphaModFix/>
          </a:blip>
          <a:stretch>
            <a:fillRect/>
          </a:stretch>
        </p:blipFill>
        <p:spPr>
          <a:xfrm>
            <a:off x="1319438" y="1203888"/>
            <a:ext cx="5815956" cy="354602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78"/>
          <p:cNvSpPr txBox="1"/>
          <p:nvPr>
            <p:ph type="title"/>
          </p:nvPr>
        </p:nvSpPr>
        <p:spPr>
          <a:xfrm>
            <a:off x="7294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 Epileptic Seizure Detection </a:t>
            </a:r>
            <a:endParaRPr/>
          </a:p>
        </p:txBody>
      </p:sp>
      <p:sp>
        <p:nvSpPr>
          <p:cNvPr id="914" name="Google Shape;914;p78"/>
          <p:cNvSpPr txBox="1"/>
          <p:nvPr>
            <p:ph idx="1" type="body"/>
          </p:nvPr>
        </p:nvSpPr>
        <p:spPr>
          <a:xfrm>
            <a:off x="729450" y="1407100"/>
            <a:ext cx="7688700" cy="2892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a:solidFill>
                  <a:srgbClr val="333333"/>
                </a:solidFill>
                <a:highlight>
                  <a:srgbClr val="FFFFFF"/>
                </a:highlight>
              </a:rPr>
              <a:t>Tzallas, A. T., Tsipouras, M. G., Tsalikakis, D. G., Karvounis, E. C., Astrakas, L., Konitsiotis, S., &amp; Tzaphlidou, M. (2012, February 29). Automated Epileptic Seizure Detection Methods: A Review Study. Retrieved from </a:t>
            </a:r>
            <a:r>
              <a:rPr lang="en" sz="1200" u="sng">
                <a:solidFill>
                  <a:schemeClr val="hlink"/>
                </a:solidFill>
                <a:highlight>
                  <a:srgbClr val="FFFFFF"/>
                </a:highlight>
                <a:hlinkClick r:id="rId3"/>
              </a:rPr>
              <a:t>https://www.intechopen.com/books/epilepsy-histological-electroencephalographic-and-psychological-aspects/automated-epileptic-seizure-detection-methods-a-review-study</a:t>
            </a:r>
            <a:r>
              <a:rPr lang="en" sz="1200">
                <a:solidFill>
                  <a:srgbClr val="333333"/>
                </a:solidFill>
                <a:highlight>
                  <a:srgbClr val="FFFFFF"/>
                </a:highlight>
              </a:rPr>
              <a:t> </a:t>
            </a:r>
            <a:endParaRPr sz="1200"/>
          </a:p>
          <a:p>
            <a:pPr indent="-304800" lvl="0" marL="457200" rtl="0" algn="l">
              <a:spcBef>
                <a:spcPts val="0"/>
              </a:spcBef>
              <a:spcAft>
                <a:spcPts val="0"/>
              </a:spcAft>
              <a:buSzPts val="1200"/>
              <a:buAutoNum type="arabicPeriod"/>
            </a:pPr>
            <a:r>
              <a:rPr lang="en" sz="1200">
                <a:solidFill>
                  <a:srgbClr val="333333"/>
                </a:solidFill>
                <a:highlight>
                  <a:srgbClr val="FFFFFF"/>
                </a:highlight>
              </a:rPr>
              <a:t>Giannakakis, G., Sakkalis, V., Pediaditis, M., &amp; Tsiknakis, M. (1970, January 01). Methods for Seizure Detection and Prediction: An Overview. Retrieved from </a:t>
            </a:r>
            <a:r>
              <a:rPr lang="en" sz="1200" u="sng">
                <a:solidFill>
                  <a:schemeClr val="hlink"/>
                </a:solidFill>
                <a:highlight>
                  <a:srgbClr val="FFFFFF"/>
                </a:highlight>
                <a:hlinkClick r:id="rId4"/>
              </a:rPr>
              <a:t>https://link.springer.com/protocol/10.1007/7657_2014_68</a:t>
            </a:r>
            <a:r>
              <a:rPr lang="en" sz="1200">
                <a:solidFill>
                  <a:srgbClr val="333333"/>
                </a:solidFill>
                <a:highlight>
                  <a:srgbClr val="FFFFFF"/>
                </a:highlight>
              </a:rPr>
              <a:t> </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chemeClr val="lt1"/>
                </a:highlight>
              </a:rPr>
              <a:t>Devices &amp; Technology. (n.d.). Retrieved from </a:t>
            </a:r>
            <a:r>
              <a:rPr lang="en" sz="1200" u="sng">
                <a:solidFill>
                  <a:schemeClr val="accent5"/>
                </a:solidFill>
                <a:highlight>
                  <a:schemeClr val="lt1"/>
                </a:highlight>
                <a:hlinkClick r:id="rId5"/>
              </a:rPr>
              <a:t>https://www.dannydid.org/epilepsy-sudep/devices-technology/</a:t>
            </a:r>
            <a:r>
              <a:rPr lang="en" sz="1200">
                <a:solidFill>
                  <a:srgbClr val="333333"/>
                </a:solidFill>
                <a:highlight>
                  <a:schemeClr val="lt1"/>
                </a:highlight>
              </a:rPr>
              <a:t> </a:t>
            </a:r>
            <a:endParaRPr sz="1200">
              <a:solidFill>
                <a:srgbClr val="333333"/>
              </a:solidFill>
              <a:highlight>
                <a:schemeClr val="lt1"/>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chemeClr val="lt1"/>
                </a:highlight>
              </a:rPr>
              <a:t>February;25(2):28-29, N. R., Publish date: December 6, 2., &amp; Publish date: December 18, 2. (2019, January 07). Mobile Devices May Provide Accurate Seizure Detection and Help Prevent SUDEP. Retrieved from </a:t>
            </a:r>
            <a:r>
              <a:rPr lang="en" sz="1200" u="sng">
                <a:solidFill>
                  <a:schemeClr val="accent5"/>
                </a:solidFill>
                <a:highlight>
                  <a:schemeClr val="lt1"/>
                </a:highlight>
                <a:hlinkClick r:id="rId6"/>
              </a:rPr>
              <a:t>https://www.mdedge.com/neurology/epilepsyresourcecenter/article/130162/epilepsy-seizures/mobile-devices-may-provide</a:t>
            </a:r>
            <a:r>
              <a:rPr lang="en" sz="1200">
                <a:solidFill>
                  <a:srgbClr val="333333"/>
                </a:solidFill>
                <a:highlight>
                  <a:schemeClr val="lt1"/>
                </a:highlight>
              </a:rPr>
              <a:t> </a:t>
            </a:r>
            <a:endParaRPr sz="1200">
              <a:solidFill>
                <a:srgbClr val="333333"/>
              </a:solidFill>
              <a:highlight>
                <a:schemeClr val="lt1"/>
              </a:highlight>
            </a:endParaRPr>
          </a:p>
          <a:p>
            <a:pPr indent="0" lvl="0" marL="457200" rtl="0" algn="l">
              <a:spcBef>
                <a:spcPts val="1600"/>
              </a:spcBef>
              <a:spcAft>
                <a:spcPts val="0"/>
              </a:spcAft>
              <a:buNone/>
            </a:pPr>
            <a:r>
              <a:t/>
            </a:r>
            <a:endParaRPr sz="1200"/>
          </a:p>
          <a:p>
            <a:pPr indent="0" lvl="0" marL="0" rtl="0" algn="l">
              <a:spcBef>
                <a:spcPts val="1600"/>
              </a:spcBef>
              <a:spcAft>
                <a:spcPts val="1600"/>
              </a:spcAft>
              <a:buNone/>
            </a:pPr>
            <a:r>
              <a:t/>
            </a:r>
            <a:endParaRPr sz="1200"/>
          </a:p>
        </p:txBody>
      </p:sp>
      <p:pic>
        <p:nvPicPr>
          <p:cNvPr id="915" name="Google Shape;915;p78"/>
          <p:cNvPicPr preferRelativeResize="0"/>
          <p:nvPr/>
        </p:nvPicPr>
        <p:blipFill>
          <a:blip r:embed="rId7">
            <a:alphaModFix/>
          </a:blip>
          <a:stretch>
            <a:fillRect/>
          </a:stretch>
        </p:blipFill>
        <p:spPr>
          <a:xfrm>
            <a:off x="8572450" y="31725"/>
            <a:ext cx="471577" cy="37829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9" name="Shape 919"/>
        <p:cNvGrpSpPr/>
        <p:nvPr/>
      </p:nvGrpSpPr>
      <p:grpSpPr>
        <a:xfrm>
          <a:off x="0" y="0"/>
          <a:ext cx="0" cy="0"/>
          <a:chOff x="0" y="0"/>
          <a:chExt cx="0" cy="0"/>
        </a:xfrm>
      </p:grpSpPr>
      <p:sp>
        <p:nvSpPr>
          <p:cNvPr id="920" name="Google Shape;920;p79"/>
          <p:cNvSpPr txBox="1"/>
          <p:nvPr>
            <p:ph idx="1" type="body"/>
          </p:nvPr>
        </p:nvSpPr>
        <p:spPr>
          <a:xfrm>
            <a:off x="727650" y="1441200"/>
            <a:ext cx="7688700" cy="226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van Elmpt, Wouter J C, et al. “A Model of Heart Rate Changes to Detect Seizures in Severe Epilepsy.” </a:t>
            </a:r>
            <a:r>
              <a:rPr i="1" lang="en" sz="1200">
                <a:solidFill>
                  <a:srgbClr val="333333"/>
                </a:solidFill>
              </a:rPr>
              <a:t>Seizure</a:t>
            </a:r>
            <a:r>
              <a:rPr lang="en" sz="1200">
                <a:solidFill>
                  <a:srgbClr val="333333"/>
                </a:solidFill>
                <a:highlight>
                  <a:srgbClr val="FFFFFF"/>
                </a:highlight>
              </a:rPr>
              <a:t>, U.S. National Library of Medicine, Sept. 2006, </a:t>
            </a:r>
            <a:r>
              <a:rPr lang="en" sz="1200" u="sng">
                <a:solidFill>
                  <a:schemeClr val="hlink"/>
                </a:solidFill>
                <a:highlight>
                  <a:srgbClr val="FFFFFF"/>
                </a:highlight>
                <a:hlinkClick r:id="rId3"/>
              </a:rPr>
              <a:t>www.ncbi.nlm.nih.gov/pubmed/16828317</a:t>
            </a:r>
            <a:r>
              <a:rPr lang="en" sz="1200">
                <a:solidFill>
                  <a:srgbClr val="333333"/>
                </a:solidFill>
                <a:highlight>
                  <a:srgbClr val="FFFFFF"/>
                </a:highlight>
              </a:rPr>
              <a:t>.</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Borujeny, Golshan Taheri, et al. “Detection of Epileptic Seizure Using Wireless Sensor Networks.” </a:t>
            </a:r>
            <a:r>
              <a:rPr i="1" lang="en" sz="1200">
                <a:solidFill>
                  <a:srgbClr val="333333"/>
                </a:solidFill>
              </a:rPr>
              <a:t>Journal of Medical Signals and Sensors</a:t>
            </a:r>
            <a:r>
              <a:rPr lang="en" sz="1200">
                <a:solidFill>
                  <a:srgbClr val="333333"/>
                </a:solidFill>
                <a:highlight>
                  <a:srgbClr val="FFFFFF"/>
                </a:highlight>
              </a:rPr>
              <a:t>, Medknow Publications &amp; Media Pvt Ltd, 2013, </a:t>
            </a:r>
            <a:r>
              <a:rPr lang="en" sz="1200" u="sng">
                <a:solidFill>
                  <a:schemeClr val="hlink"/>
                </a:solidFill>
                <a:highlight>
                  <a:srgbClr val="FFFFFF"/>
                </a:highlight>
                <a:hlinkClick r:id="rId4"/>
              </a:rPr>
              <a:t>www.ncbi.nlm.nih.gov/pmc/articles/PMC3788195/</a:t>
            </a:r>
            <a:r>
              <a:rPr lang="en" sz="1200">
                <a:solidFill>
                  <a:srgbClr val="333333"/>
                </a:solidFill>
                <a:highlight>
                  <a:srgbClr val="FFFFFF"/>
                </a:highlight>
              </a:rPr>
              <a:t>. </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Velez, Mariel, et al. “Tracking Generalized Tonic-Clonic Seizures with a Wrist Accelerometer Linked to an Online Database.” </a:t>
            </a:r>
            <a:r>
              <a:rPr i="1" lang="en" sz="1200">
                <a:solidFill>
                  <a:srgbClr val="333333"/>
                </a:solidFill>
              </a:rPr>
              <a:t>Seizure</a:t>
            </a:r>
            <a:r>
              <a:rPr lang="en" sz="1200">
                <a:solidFill>
                  <a:srgbClr val="333333"/>
                </a:solidFill>
                <a:highlight>
                  <a:srgbClr val="FFFFFF"/>
                </a:highlight>
              </a:rPr>
              <a:t>, U.S. National Library of Medicine, July 2016, www.ncbi.nlm.nih.gov/pubmed/27205871.</a:t>
            </a:r>
            <a:endParaRPr sz="1200">
              <a:solidFill>
                <a:srgbClr val="333333"/>
              </a:solidFill>
              <a:highlight>
                <a:srgbClr val="FFFFFF"/>
              </a:highlight>
            </a:endParaRPr>
          </a:p>
        </p:txBody>
      </p:sp>
      <p:sp>
        <p:nvSpPr>
          <p:cNvPr id="921" name="Google Shape;921;p79"/>
          <p:cNvSpPr txBox="1"/>
          <p:nvPr>
            <p:ph type="title"/>
          </p:nvPr>
        </p:nvSpPr>
        <p:spPr>
          <a:xfrm>
            <a:off x="727650" y="452050"/>
            <a:ext cx="9144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 Epileptic Seizure Detection Continued</a:t>
            </a:r>
            <a:endParaRPr/>
          </a:p>
        </p:txBody>
      </p:sp>
      <p:pic>
        <p:nvPicPr>
          <p:cNvPr id="922" name="Google Shape;922;p79"/>
          <p:cNvPicPr preferRelativeResize="0"/>
          <p:nvPr/>
        </p:nvPicPr>
        <p:blipFill>
          <a:blip r:embed="rId5">
            <a:alphaModFix/>
          </a:blip>
          <a:stretch>
            <a:fillRect/>
          </a:stretch>
        </p:blipFill>
        <p:spPr>
          <a:xfrm>
            <a:off x="8572450" y="31725"/>
            <a:ext cx="471577" cy="37829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80"/>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 Heart rate and Epileptic Seizures</a:t>
            </a:r>
            <a:endParaRPr/>
          </a:p>
        </p:txBody>
      </p:sp>
      <p:sp>
        <p:nvSpPr>
          <p:cNvPr id="928" name="Google Shape;928;p80"/>
          <p:cNvSpPr txBox="1"/>
          <p:nvPr>
            <p:ph idx="1" type="body"/>
          </p:nvPr>
        </p:nvSpPr>
        <p:spPr>
          <a:xfrm>
            <a:off x="727650" y="1441200"/>
            <a:ext cx="7688700" cy="226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a:solidFill>
                  <a:srgbClr val="333333"/>
                </a:solidFill>
                <a:highlight>
                  <a:schemeClr val="lt1"/>
                </a:highlight>
              </a:rPr>
              <a:t>Kołodziej, M., Majkowski, A., Rak, R. J., Świderski, B., &amp; Rysz, A. (2017, September). System for automatic heart rate calculation in epileptic seizures. Retrieved from </a:t>
            </a:r>
            <a:r>
              <a:rPr lang="en" sz="1200" u="sng">
                <a:solidFill>
                  <a:schemeClr val="accent5"/>
                </a:solidFill>
                <a:highlight>
                  <a:schemeClr val="lt1"/>
                </a:highlight>
                <a:hlinkClick r:id="rId3"/>
              </a:rPr>
              <a:t>https://www.ncbi.nlm.nih.gov/pubmed/28523469</a:t>
            </a:r>
            <a:r>
              <a:rPr lang="en" sz="1200">
                <a:solidFill>
                  <a:srgbClr val="333333"/>
                </a:solidFill>
                <a:highlight>
                  <a:schemeClr val="lt1"/>
                </a:highlight>
              </a:rPr>
              <a:t> </a:t>
            </a:r>
            <a:endParaRPr sz="1200"/>
          </a:p>
          <a:p>
            <a:pPr indent="-304800" lvl="0" marL="457200" rtl="0" algn="l">
              <a:spcBef>
                <a:spcPts val="0"/>
              </a:spcBef>
              <a:spcAft>
                <a:spcPts val="0"/>
              </a:spcAft>
              <a:buSzPts val="1200"/>
              <a:buAutoNum type="arabicPeriod"/>
            </a:pPr>
            <a:r>
              <a:rPr lang="en" sz="1200"/>
              <a:t>Nei, M. (2019). Cardiac Effects of Seizures. American Epilepsy Society. </a:t>
            </a:r>
            <a:endParaRPr sz="1200"/>
          </a:p>
          <a:p>
            <a:pPr indent="-304800" lvl="0" marL="457200" rtl="0" algn="l">
              <a:spcBef>
                <a:spcPts val="0"/>
              </a:spcBef>
              <a:spcAft>
                <a:spcPts val="0"/>
              </a:spcAft>
              <a:buSzPts val="1200"/>
              <a:buAutoNum type="arabicPeriod"/>
            </a:pPr>
            <a:r>
              <a:rPr lang="en" sz="1200">
                <a:solidFill>
                  <a:srgbClr val="333333"/>
                </a:solidFill>
                <a:highlight>
                  <a:srgbClr val="FFFFFF"/>
                </a:highlight>
              </a:rPr>
              <a:t>Zijlmans, Maeike, et al. “Heart Rate Changes and ECG Abnormalities during Epileptic Seizures: Prevalence and Definition of an Objective Clinical Sign.” </a:t>
            </a:r>
            <a:r>
              <a:rPr i="1" lang="en" sz="1200">
                <a:solidFill>
                  <a:srgbClr val="333333"/>
                </a:solidFill>
              </a:rPr>
              <a:t>Epilepsia</a:t>
            </a:r>
            <a:r>
              <a:rPr lang="en" sz="1200">
                <a:solidFill>
                  <a:srgbClr val="333333"/>
                </a:solidFill>
                <a:highlight>
                  <a:srgbClr val="FFFFFF"/>
                </a:highlight>
              </a:rPr>
              <a:t>, U.S. National Library of Medicine, Aug. 2002, </a:t>
            </a:r>
            <a:r>
              <a:rPr lang="en" sz="1200" u="sng">
                <a:solidFill>
                  <a:schemeClr val="hlink"/>
                </a:solidFill>
                <a:highlight>
                  <a:srgbClr val="FFFFFF"/>
                </a:highlight>
                <a:hlinkClick r:id="rId4"/>
              </a:rPr>
              <a:t>www.ncbi.nlm.nih.gov/pubmed/12181003</a:t>
            </a:r>
            <a:r>
              <a:rPr lang="en" sz="1200">
                <a:solidFill>
                  <a:srgbClr val="333333"/>
                </a:solidFill>
                <a:highlight>
                  <a:srgbClr val="FFFFFF"/>
                </a:highlight>
              </a:rPr>
              <a:t>. </a:t>
            </a:r>
            <a:endParaRPr sz="1200"/>
          </a:p>
        </p:txBody>
      </p:sp>
      <p:pic>
        <p:nvPicPr>
          <p:cNvPr id="929" name="Google Shape;929;p80"/>
          <p:cNvPicPr preferRelativeResize="0"/>
          <p:nvPr/>
        </p:nvPicPr>
        <p:blipFill>
          <a:blip r:embed="rId5">
            <a:alphaModFix/>
          </a:blip>
          <a:stretch>
            <a:fillRect/>
          </a:stretch>
        </p:blipFill>
        <p:spPr>
          <a:xfrm>
            <a:off x="8572450" y="31725"/>
            <a:ext cx="471577" cy="37829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Google Shape;934;p81"/>
          <p:cNvSpPr txBox="1"/>
          <p:nvPr>
            <p:ph type="title"/>
          </p:nvPr>
        </p:nvSpPr>
        <p:spPr>
          <a:xfrm>
            <a:off x="7294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References - Epilepsy</a:t>
            </a:r>
            <a:endParaRPr/>
          </a:p>
        </p:txBody>
      </p:sp>
      <p:sp>
        <p:nvSpPr>
          <p:cNvPr id="935" name="Google Shape;935;p81"/>
          <p:cNvSpPr txBox="1"/>
          <p:nvPr>
            <p:ph idx="1" type="body"/>
          </p:nvPr>
        </p:nvSpPr>
        <p:spPr>
          <a:xfrm>
            <a:off x="729450" y="1377025"/>
            <a:ext cx="7688700" cy="226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“Demystifying Epilepsy and Increasing Awareness.” </a:t>
            </a:r>
            <a:r>
              <a:rPr i="1" lang="en" sz="1200">
                <a:solidFill>
                  <a:srgbClr val="333333"/>
                </a:solidFill>
              </a:rPr>
              <a:t>Mayo Clinic</a:t>
            </a:r>
            <a:r>
              <a:rPr lang="en" sz="1200">
                <a:solidFill>
                  <a:srgbClr val="333333"/>
                </a:solidFill>
                <a:highlight>
                  <a:srgbClr val="FFFFFF"/>
                </a:highlight>
              </a:rPr>
              <a:t>, Mayo Foundation for Medical Education and Research, https://newsnetwork.mayoclinic.org/discussion/epilepsy-demystify-disease-and-increase-awareness/.  </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“Epilepsy Foundation.” </a:t>
            </a:r>
            <a:r>
              <a:rPr i="1" lang="en" sz="1200">
                <a:solidFill>
                  <a:srgbClr val="333333"/>
                </a:solidFill>
              </a:rPr>
              <a:t>Epilepsy Foundation</a:t>
            </a:r>
            <a:r>
              <a:rPr lang="en" sz="1200">
                <a:solidFill>
                  <a:srgbClr val="333333"/>
                </a:solidFill>
                <a:highlight>
                  <a:srgbClr val="FFFFFF"/>
                </a:highlight>
              </a:rPr>
              <a:t>, 13 Mar. 2019, </a:t>
            </a:r>
            <a:r>
              <a:rPr lang="en" sz="1200" u="sng">
                <a:solidFill>
                  <a:schemeClr val="accent5"/>
                </a:solidFill>
                <a:highlight>
                  <a:srgbClr val="FFFFFF"/>
                </a:highlight>
                <a:hlinkClick r:id="rId3"/>
              </a:rPr>
              <a:t>www.epilepsy.com/</a:t>
            </a:r>
            <a:r>
              <a:rPr lang="en" sz="1200">
                <a:solidFill>
                  <a:srgbClr val="333333"/>
                </a:solidFill>
                <a:highlight>
                  <a:srgbClr val="FFFFFF"/>
                </a:highlight>
              </a:rPr>
              <a:t>. </a:t>
            </a:r>
            <a:endParaRPr sz="1200">
              <a:solidFill>
                <a:srgbClr val="333333"/>
              </a:solidFill>
              <a:highlight>
                <a:srgbClr val="FFFFFF"/>
              </a:highlight>
            </a:endParaRPr>
          </a:p>
        </p:txBody>
      </p:sp>
      <p:pic>
        <p:nvPicPr>
          <p:cNvPr id="936" name="Google Shape;936;p81"/>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9"/>
          <p:cNvSpPr txBox="1"/>
          <p:nvPr/>
        </p:nvSpPr>
        <p:spPr>
          <a:xfrm>
            <a:off x="727650" y="452050"/>
            <a:ext cx="768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Background - Epilepsy</a:t>
            </a:r>
            <a:endParaRPr b="1" sz="2600">
              <a:solidFill>
                <a:srgbClr val="1A1A1A"/>
              </a:solidFill>
              <a:latin typeface="Raleway"/>
              <a:ea typeface="Raleway"/>
              <a:cs typeface="Raleway"/>
              <a:sym typeface="Raleway"/>
            </a:endParaRPr>
          </a:p>
          <a:p>
            <a:pPr indent="0" lvl="0" marL="0" rtl="0" algn="l">
              <a:spcBef>
                <a:spcPts val="0"/>
              </a:spcBef>
              <a:spcAft>
                <a:spcPts val="0"/>
              </a:spcAft>
              <a:buNone/>
            </a:pPr>
            <a:r>
              <a:t/>
            </a:r>
            <a:endParaRPr b="1" sz="2600">
              <a:solidFill>
                <a:srgbClr val="1A1A1A"/>
              </a:solidFill>
              <a:latin typeface="Raleway"/>
              <a:ea typeface="Raleway"/>
              <a:cs typeface="Raleway"/>
              <a:sym typeface="Raleway"/>
            </a:endParaRPr>
          </a:p>
        </p:txBody>
      </p:sp>
      <p:sp>
        <p:nvSpPr>
          <p:cNvPr id="157" name="Google Shape;157;p19"/>
          <p:cNvSpPr txBox="1"/>
          <p:nvPr/>
        </p:nvSpPr>
        <p:spPr>
          <a:xfrm>
            <a:off x="0" y="1488550"/>
            <a:ext cx="2907300" cy="32466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Lato"/>
              <a:buChar char="●"/>
            </a:pPr>
            <a:r>
              <a:rPr lang="en" sz="1600">
                <a:latin typeface="Lato"/>
                <a:ea typeface="Lato"/>
                <a:cs typeface="Lato"/>
                <a:sym typeface="Lato"/>
              </a:rPr>
              <a:t>Epilepsy is the 4th most common neurological disease in the world.</a:t>
            </a:r>
            <a:endParaRPr sz="1600">
              <a:latin typeface="Lato"/>
              <a:ea typeface="Lato"/>
              <a:cs typeface="Lato"/>
              <a:sym typeface="Lato"/>
            </a:endParaRPr>
          </a:p>
          <a:p>
            <a:pPr indent="-330200" lvl="0" marL="457200" rtl="0" algn="l">
              <a:lnSpc>
                <a:spcPct val="100000"/>
              </a:lnSpc>
              <a:spcBef>
                <a:spcPts val="1000"/>
              </a:spcBef>
              <a:spcAft>
                <a:spcPts val="0"/>
              </a:spcAft>
              <a:buSzPts val="1600"/>
              <a:buFont typeface="Lato"/>
              <a:buChar char="●"/>
            </a:pPr>
            <a:r>
              <a:rPr lang="en" sz="1600">
                <a:latin typeface="Lato"/>
                <a:ea typeface="Lato"/>
                <a:cs typeface="Lato"/>
                <a:sym typeface="Lato"/>
              </a:rPr>
              <a:t>Cases of epilepsy in the US have increased over the past five years.</a:t>
            </a:r>
            <a:endParaRPr sz="1600">
              <a:latin typeface="Lato"/>
              <a:ea typeface="Lato"/>
              <a:cs typeface="Lato"/>
              <a:sym typeface="Lato"/>
            </a:endParaRPr>
          </a:p>
          <a:p>
            <a:pPr indent="-330200" lvl="0" marL="457200" rtl="0" algn="l">
              <a:lnSpc>
                <a:spcPct val="100000"/>
              </a:lnSpc>
              <a:spcBef>
                <a:spcPts val="1000"/>
              </a:spcBef>
              <a:spcAft>
                <a:spcPts val="0"/>
              </a:spcAft>
              <a:buSzPts val="1600"/>
              <a:buFont typeface="Lato"/>
              <a:buChar char="●"/>
            </a:pPr>
            <a:r>
              <a:rPr lang="en" sz="1600">
                <a:latin typeface="Lato"/>
                <a:ea typeface="Lato"/>
                <a:cs typeface="Lato"/>
                <a:sym typeface="Lato"/>
              </a:rPr>
              <a:t>Cases in the US are predicted to </a:t>
            </a:r>
            <a:r>
              <a:rPr lang="en" sz="1600">
                <a:latin typeface="Lato"/>
                <a:ea typeface="Lato"/>
                <a:cs typeface="Lato"/>
                <a:sym typeface="Lato"/>
              </a:rPr>
              <a:t>increase further</a:t>
            </a:r>
            <a:r>
              <a:rPr lang="en" sz="1600">
                <a:latin typeface="Lato"/>
                <a:ea typeface="Lato"/>
                <a:cs typeface="Lato"/>
                <a:sym typeface="Lato"/>
              </a:rPr>
              <a:t> by 2020.</a:t>
            </a:r>
            <a:endParaRPr sz="1600">
              <a:latin typeface="Lato"/>
              <a:ea typeface="Lato"/>
              <a:cs typeface="Lato"/>
              <a:sym typeface="Lato"/>
            </a:endParaRPr>
          </a:p>
          <a:p>
            <a:pPr indent="0" lvl="0" marL="0" rtl="0" algn="l">
              <a:lnSpc>
                <a:spcPct val="115000"/>
              </a:lnSpc>
              <a:spcBef>
                <a:spcPts val="100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457200" rtl="0" algn="l">
              <a:lnSpc>
                <a:spcPct val="115000"/>
              </a:lnSpc>
              <a:spcBef>
                <a:spcPts val="0"/>
              </a:spcBef>
              <a:spcAft>
                <a:spcPts val="0"/>
              </a:spcAft>
              <a:buNone/>
            </a:pPr>
            <a:r>
              <a:t/>
            </a:r>
            <a:endParaRPr>
              <a:latin typeface="Lato"/>
              <a:ea typeface="Lato"/>
              <a:cs typeface="Lato"/>
              <a:sym typeface="Lato"/>
            </a:endParaRPr>
          </a:p>
        </p:txBody>
      </p:sp>
      <p:pic>
        <p:nvPicPr>
          <p:cNvPr id="158" name="Google Shape;158;p19"/>
          <p:cNvPicPr preferRelativeResize="0"/>
          <p:nvPr/>
        </p:nvPicPr>
        <p:blipFill>
          <a:blip r:embed="rId3">
            <a:alphaModFix/>
          </a:blip>
          <a:stretch>
            <a:fillRect/>
          </a:stretch>
        </p:blipFill>
        <p:spPr>
          <a:xfrm>
            <a:off x="3279225" y="987250"/>
            <a:ext cx="5864775" cy="3747900"/>
          </a:xfrm>
          <a:prstGeom prst="rect">
            <a:avLst/>
          </a:prstGeom>
          <a:noFill/>
          <a:ln>
            <a:noFill/>
          </a:ln>
        </p:spPr>
      </p:pic>
      <p:pic>
        <p:nvPicPr>
          <p:cNvPr id="159" name="Google Shape;159;p19"/>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82"/>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 Direct Competitors </a:t>
            </a:r>
            <a:endParaRPr/>
          </a:p>
        </p:txBody>
      </p:sp>
      <p:sp>
        <p:nvSpPr>
          <p:cNvPr id="942" name="Google Shape;942;p82"/>
          <p:cNvSpPr txBox="1"/>
          <p:nvPr>
            <p:ph idx="1" type="body"/>
          </p:nvPr>
        </p:nvSpPr>
        <p:spPr>
          <a:xfrm>
            <a:off x="727650" y="1391650"/>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lang="en" sz="1200">
                <a:solidFill>
                  <a:srgbClr val="333333"/>
                </a:solidFill>
                <a:highlight>
                  <a:srgbClr val="FFFFFF"/>
                </a:highlight>
              </a:rPr>
              <a:t>“About SmartWatch Inspyre™ by Smart Monitor – Smart-Monitor.” </a:t>
            </a:r>
            <a:r>
              <a:rPr i="1" lang="en" sz="1200">
                <a:solidFill>
                  <a:srgbClr val="333333"/>
                </a:solidFill>
              </a:rPr>
              <a:t>Smart</a:t>
            </a:r>
            <a:r>
              <a:rPr lang="en" sz="1200">
                <a:solidFill>
                  <a:srgbClr val="333333"/>
                </a:solidFill>
                <a:highlight>
                  <a:srgbClr val="FFFFFF"/>
                </a:highlight>
              </a:rPr>
              <a:t>, smart-monitor.com/about-smartwatch-inspyre-by-smart-monitor/.</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“Embrace2 Seizure Monitoring | Smarter Epilepsy Management | Embrace Watch.” </a:t>
            </a:r>
            <a:r>
              <a:rPr i="1" lang="en" sz="1200">
                <a:solidFill>
                  <a:srgbClr val="333333"/>
                </a:solidFill>
              </a:rPr>
              <a:t>Empatica</a:t>
            </a:r>
            <a:r>
              <a:rPr lang="en" sz="1200">
                <a:solidFill>
                  <a:srgbClr val="333333"/>
                </a:solidFill>
                <a:highlight>
                  <a:srgbClr val="FFFFFF"/>
                </a:highlight>
              </a:rPr>
              <a:t>, </a:t>
            </a:r>
            <a:r>
              <a:rPr lang="en" sz="1200" u="sng">
                <a:solidFill>
                  <a:schemeClr val="hlink"/>
                </a:solidFill>
                <a:highlight>
                  <a:srgbClr val="FFFFFF"/>
                </a:highlight>
                <a:hlinkClick r:id="rId3"/>
              </a:rPr>
              <a:t>www.empatica.com/embrace2/</a:t>
            </a:r>
            <a:r>
              <a:rPr lang="en" sz="1200">
                <a:solidFill>
                  <a:srgbClr val="333333"/>
                </a:solidFill>
                <a:highlight>
                  <a:srgbClr val="FFFFFF"/>
                </a:highlight>
              </a:rPr>
              <a:t>. </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“SeizAlarm Epilepsy Seizure Detection.” </a:t>
            </a:r>
            <a:r>
              <a:rPr i="1" lang="en" sz="1200">
                <a:solidFill>
                  <a:srgbClr val="333333"/>
                </a:solidFill>
              </a:rPr>
              <a:t>SeizAlarm Epilepsy Seizure Detection</a:t>
            </a:r>
            <a:r>
              <a:rPr lang="en" sz="1200">
                <a:solidFill>
                  <a:srgbClr val="333333"/>
                </a:solidFill>
                <a:highlight>
                  <a:srgbClr val="FFFFFF"/>
                </a:highlight>
              </a:rPr>
              <a:t>, seizalarm.com/.</a:t>
            </a:r>
            <a:endParaRPr sz="1200">
              <a:solidFill>
                <a:srgbClr val="333333"/>
              </a:solidFill>
              <a:highlight>
                <a:srgbClr val="FFFFFF"/>
              </a:highlight>
            </a:endParaRPr>
          </a:p>
          <a:p>
            <a:pPr indent="0" lvl="0" marL="0" rtl="0" algn="l">
              <a:spcBef>
                <a:spcPts val="1600"/>
              </a:spcBef>
              <a:spcAft>
                <a:spcPts val="1600"/>
              </a:spcAft>
              <a:buNone/>
            </a:pPr>
            <a:r>
              <a:t/>
            </a:r>
            <a:endParaRPr sz="1200">
              <a:solidFill>
                <a:srgbClr val="333333"/>
              </a:solidFill>
              <a:highlight>
                <a:srgbClr val="FFFFFF"/>
              </a:highlight>
            </a:endParaRPr>
          </a:p>
        </p:txBody>
      </p:sp>
      <p:pic>
        <p:nvPicPr>
          <p:cNvPr id="943" name="Google Shape;943;p82"/>
          <p:cNvPicPr preferRelativeResize="0"/>
          <p:nvPr/>
        </p:nvPicPr>
        <p:blipFill>
          <a:blip r:embed="rId4">
            <a:alphaModFix/>
          </a:blip>
          <a:stretch>
            <a:fillRect/>
          </a:stretch>
        </p:blipFill>
        <p:spPr>
          <a:xfrm>
            <a:off x="8572450" y="31725"/>
            <a:ext cx="471577" cy="37829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83"/>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 Indirect Competitors</a:t>
            </a:r>
            <a:endParaRPr/>
          </a:p>
        </p:txBody>
      </p:sp>
      <p:sp>
        <p:nvSpPr>
          <p:cNvPr id="949" name="Google Shape;949;p83"/>
          <p:cNvSpPr txBox="1"/>
          <p:nvPr>
            <p:ph idx="1" type="body"/>
          </p:nvPr>
        </p:nvSpPr>
        <p:spPr>
          <a:xfrm>
            <a:off x="727650" y="1509750"/>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lang="en" sz="1200">
                <a:solidFill>
                  <a:srgbClr val="333333"/>
                </a:solidFill>
                <a:highlight>
                  <a:srgbClr val="FFFFFF"/>
                </a:highlight>
              </a:rPr>
              <a:t>“Epilepsy Journal App | OllyTree Applications.” </a:t>
            </a:r>
            <a:r>
              <a:rPr i="1" lang="en" sz="1200">
                <a:solidFill>
                  <a:srgbClr val="333333"/>
                </a:solidFill>
              </a:rPr>
              <a:t>Epilepsy Journal</a:t>
            </a:r>
            <a:r>
              <a:rPr lang="en" sz="1200">
                <a:solidFill>
                  <a:srgbClr val="333333"/>
                </a:solidFill>
                <a:highlight>
                  <a:srgbClr val="FFFFFF"/>
                </a:highlight>
              </a:rPr>
              <a:t>, </a:t>
            </a:r>
            <a:r>
              <a:rPr lang="en" sz="1200" u="sng">
                <a:solidFill>
                  <a:schemeClr val="hlink"/>
                </a:solidFill>
                <a:highlight>
                  <a:srgbClr val="FFFFFF"/>
                </a:highlight>
                <a:hlinkClick r:id="rId3"/>
              </a:rPr>
              <a:t>www.epilepsy-journal.com/</a:t>
            </a:r>
            <a:r>
              <a:rPr lang="en" sz="1200">
                <a:solidFill>
                  <a:srgbClr val="333333"/>
                </a:solidFill>
                <a:highlight>
                  <a:srgbClr val="FFFFFF"/>
                </a:highlight>
              </a:rPr>
              <a:t>.</a:t>
            </a:r>
            <a:endParaRPr sz="1200">
              <a:solidFill>
                <a:srgbClr val="333333"/>
              </a:solidFill>
              <a:highlight>
                <a:srgbClr val="FFFFFF"/>
              </a:highlight>
            </a:endParaRPr>
          </a:p>
          <a:p>
            <a:pPr indent="-304800" lvl="0" marL="457200" rtl="0" algn="l">
              <a:spcBef>
                <a:spcPts val="0"/>
              </a:spcBef>
              <a:spcAft>
                <a:spcPts val="0"/>
              </a:spcAft>
              <a:buClr>
                <a:srgbClr val="333333"/>
              </a:buClr>
              <a:buSzPts val="1200"/>
              <a:buAutoNum type="arabicPeriod"/>
            </a:pPr>
            <a:r>
              <a:rPr lang="en" sz="1200">
                <a:solidFill>
                  <a:srgbClr val="333333"/>
                </a:solidFill>
                <a:highlight>
                  <a:srgbClr val="FFFFFF"/>
                </a:highlight>
              </a:rPr>
              <a:t>“Health Storylines™.” </a:t>
            </a:r>
            <a:r>
              <a:rPr i="1" lang="en" sz="1200">
                <a:solidFill>
                  <a:srgbClr val="333333"/>
                </a:solidFill>
              </a:rPr>
              <a:t>Health Storylines™</a:t>
            </a:r>
            <a:r>
              <a:rPr lang="en" sz="1200">
                <a:solidFill>
                  <a:srgbClr val="333333"/>
                </a:solidFill>
                <a:highlight>
                  <a:srgbClr val="FFFFFF"/>
                </a:highlight>
              </a:rPr>
              <a:t>, </a:t>
            </a:r>
            <a:r>
              <a:rPr lang="en" sz="1200" u="sng">
                <a:solidFill>
                  <a:schemeClr val="hlink"/>
                </a:solidFill>
                <a:highlight>
                  <a:srgbClr val="FFFFFF"/>
                </a:highlight>
                <a:hlinkClick r:id="rId4"/>
              </a:rPr>
              <a:t>www.healthstorylines.com/</a:t>
            </a:r>
            <a:r>
              <a:rPr lang="en" sz="1200">
                <a:solidFill>
                  <a:srgbClr val="333333"/>
                </a:solidFill>
                <a:highlight>
                  <a:srgbClr val="FFFFFF"/>
                </a:highlight>
              </a:rPr>
              <a:t>. </a:t>
            </a:r>
            <a:endParaRPr sz="1200">
              <a:solidFill>
                <a:srgbClr val="333333"/>
              </a:solidFill>
              <a:highlight>
                <a:srgbClr val="FFFFFF"/>
              </a:highlight>
            </a:endParaRPr>
          </a:p>
        </p:txBody>
      </p:sp>
      <p:pic>
        <p:nvPicPr>
          <p:cNvPr id="950" name="Google Shape;950;p83"/>
          <p:cNvPicPr preferRelativeResize="0"/>
          <p:nvPr/>
        </p:nvPicPr>
        <p:blipFill>
          <a:blip r:embed="rId5">
            <a:alphaModFix/>
          </a:blip>
          <a:stretch>
            <a:fillRect/>
          </a:stretch>
        </p:blipFill>
        <p:spPr>
          <a:xfrm>
            <a:off x="8572450" y="31725"/>
            <a:ext cx="471577" cy="37829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4" name="Shape 954"/>
        <p:cNvGrpSpPr/>
        <p:nvPr/>
      </p:nvGrpSpPr>
      <p:grpSpPr>
        <a:xfrm>
          <a:off x="0" y="0"/>
          <a:ext cx="0" cy="0"/>
          <a:chOff x="0" y="0"/>
          <a:chExt cx="0" cy="0"/>
        </a:xfrm>
      </p:grpSpPr>
      <p:sp>
        <p:nvSpPr>
          <p:cNvPr id="955" name="Google Shape;955;p84"/>
          <p:cNvSpPr txBox="1"/>
          <p:nvPr>
            <p:ph type="title"/>
          </p:nvPr>
        </p:nvSpPr>
        <p:spPr>
          <a:xfrm>
            <a:off x="729450" y="370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 A1 - User Stories (Patient)</a:t>
            </a:r>
            <a:endParaRPr/>
          </a:p>
        </p:txBody>
      </p:sp>
      <p:sp>
        <p:nvSpPr>
          <p:cNvPr id="956" name="Google Shape;956;p84"/>
          <p:cNvSpPr txBox="1"/>
          <p:nvPr>
            <p:ph idx="1" type="body"/>
          </p:nvPr>
        </p:nvSpPr>
        <p:spPr>
          <a:xfrm>
            <a:off x="729450" y="957775"/>
            <a:ext cx="8155200" cy="3847800"/>
          </a:xfrm>
          <a:prstGeom prst="rect">
            <a:avLst/>
          </a:prstGeom>
        </p:spPr>
        <p:txBody>
          <a:bodyPr anchorCtr="0" anchor="t" bIns="91425" lIns="91425" spcFirstLastPara="1" rIns="91425" wrap="square" tIns="91425">
            <a:noAutofit/>
          </a:bodyPr>
          <a:lstStyle/>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receive an alert when a seizure has been detected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be given x amount of seconds to respond to the given alert before my emergency contact is notified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be able to cancel an alert</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have the ability to turn detection mode on and off</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would like to log seizures</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would like to view all my recorded seizures</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would like to pick which emergency contact receives a notification during the onset of a seizure.</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add emergency contacts who will receive a notification during the onset of a seizure. (Need)   </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be able to switch on emergency notifications (Need)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need to be able to store and change emergency contacts as required (Need)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would like to be able to tweak detection parameters as needed.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 would like the smartwatch to vibrate or emit an audio alarm when a seizure is detected.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when I don’t respond to my initial alert, I would like the smartwatch to emit an alarm or verbal notification to alert bystanders what is happening</a:t>
            </a:r>
            <a:endParaRPr sz="1200"/>
          </a:p>
        </p:txBody>
      </p:sp>
      <p:pic>
        <p:nvPicPr>
          <p:cNvPr id="957" name="Google Shape;957;p84"/>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1" name="Shape 961"/>
        <p:cNvGrpSpPr/>
        <p:nvPr/>
      </p:nvGrpSpPr>
      <p:grpSpPr>
        <a:xfrm>
          <a:off x="0" y="0"/>
          <a:ext cx="0" cy="0"/>
          <a:chOff x="0" y="0"/>
          <a:chExt cx="0" cy="0"/>
        </a:xfrm>
      </p:grpSpPr>
      <p:sp>
        <p:nvSpPr>
          <p:cNvPr id="962" name="Google Shape;962;p85"/>
          <p:cNvSpPr txBox="1"/>
          <p:nvPr>
            <p:ph type="title"/>
          </p:nvPr>
        </p:nvSpPr>
        <p:spPr>
          <a:xfrm>
            <a:off x="729450" y="3823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 A1 - User Stories (Patient) Continued </a:t>
            </a:r>
            <a:endParaRPr/>
          </a:p>
        </p:txBody>
      </p:sp>
      <p:sp>
        <p:nvSpPr>
          <p:cNvPr id="963" name="Google Shape;963;p85"/>
          <p:cNvSpPr txBox="1"/>
          <p:nvPr>
            <p:ph idx="1" type="body"/>
          </p:nvPr>
        </p:nvSpPr>
        <p:spPr>
          <a:xfrm>
            <a:off x="729450" y="1111775"/>
            <a:ext cx="7688700" cy="2261100"/>
          </a:xfrm>
          <a:prstGeom prst="rect">
            <a:avLst/>
          </a:prstGeom>
        </p:spPr>
        <p:txBody>
          <a:bodyPr anchorCtr="0" anchor="t" bIns="91425" lIns="91425" spcFirstLastPara="1" rIns="91425" wrap="square" tIns="91425">
            <a:noAutofit/>
          </a:bodyPr>
          <a:lstStyle/>
          <a:p>
            <a:pPr indent="-304800" lvl="1" marL="914400" rtl="0" algn="l">
              <a:spcBef>
                <a:spcPts val="0"/>
              </a:spcBef>
              <a:spcAft>
                <a:spcPts val="0"/>
              </a:spcAft>
              <a:buClr>
                <a:srgbClr val="000000"/>
              </a:buClr>
              <a:buSzPts val="1200"/>
              <a:buAutoNum type="alphaLcPeriod"/>
            </a:pPr>
            <a:r>
              <a:rPr lang="en" sz="1200">
                <a:solidFill>
                  <a:srgbClr val="000000"/>
                </a:solidFill>
              </a:rPr>
              <a:t>As a patient, when I don’t respond to my initial alert, I would like the smartwatch to emit verbal instructions telling bystanders how to help me</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 patient, if I fall, I would like the watch to include that in the notification to my emergency contact/first responders</a:t>
            </a:r>
            <a:endParaRPr sz="1200"/>
          </a:p>
        </p:txBody>
      </p:sp>
      <p:pic>
        <p:nvPicPr>
          <p:cNvPr id="964" name="Google Shape;964;p85"/>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86"/>
          <p:cNvSpPr txBox="1"/>
          <p:nvPr>
            <p:ph type="title"/>
          </p:nvPr>
        </p:nvSpPr>
        <p:spPr>
          <a:xfrm>
            <a:off x="729450" y="370025"/>
            <a:ext cx="79809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 A2 - User Stories (Emergency Contact)</a:t>
            </a:r>
            <a:endParaRPr/>
          </a:p>
        </p:txBody>
      </p:sp>
      <p:sp>
        <p:nvSpPr>
          <p:cNvPr id="970" name="Google Shape;970;p86"/>
          <p:cNvSpPr txBox="1"/>
          <p:nvPr>
            <p:ph idx="1" type="body"/>
          </p:nvPr>
        </p:nvSpPr>
        <p:spPr>
          <a:xfrm>
            <a:off x="727650" y="1068650"/>
            <a:ext cx="7688700" cy="2261100"/>
          </a:xfrm>
          <a:prstGeom prst="rect">
            <a:avLst/>
          </a:prstGeom>
        </p:spPr>
        <p:txBody>
          <a:bodyPr anchorCtr="0" anchor="t" bIns="91425" lIns="91425" spcFirstLastPara="1" rIns="91425" wrap="square" tIns="91425">
            <a:noAutofit/>
          </a:bodyPr>
          <a:lstStyle/>
          <a:p>
            <a:pPr indent="-304800" lvl="1" marL="914400" rtl="0" algn="l">
              <a:spcBef>
                <a:spcPts val="0"/>
              </a:spcBef>
              <a:spcAft>
                <a:spcPts val="0"/>
              </a:spcAft>
              <a:buClr>
                <a:srgbClr val="000000"/>
              </a:buClr>
              <a:buSzPts val="1200"/>
              <a:buAutoNum type="alphaLcPeriod"/>
            </a:pPr>
            <a:r>
              <a:rPr lang="en" sz="1200">
                <a:solidFill>
                  <a:srgbClr val="000000"/>
                </a:solidFill>
              </a:rPr>
              <a:t>As an emergency contact, I need to receive an alert when a patient is having a seizure. (Need)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an emergency contact, I need to have the ability to cancel an alert from being sent to first responders if I am available to assist the patient. (Need)</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an emergency, I need to know patient location and patient phone number during a seizure.</a:t>
            </a:r>
            <a:endParaRPr sz="1200">
              <a:solidFill>
                <a:srgbClr val="000000"/>
              </a:solidFill>
            </a:endParaRPr>
          </a:p>
          <a:p>
            <a:pPr indent="-304800" lvl="1" marL="914400" rtl="0" algn="l">
              <a:spcBef>
                <a:spcPts val="0"/>
              </a:spcBef>
              <a:spcAft>
                <a:spcPts val="0"/>
              </a:spcAft>
              <a:buClr>
                <a:srgbClr val="000000"/>
              </a:buClr>
              <a:buSzPts val="1200"/>
              <a:buAutoNum type="alphaLcPeriod"/>
            </a:pPr>
            <a:r>
              <a:rPr lang="en" sz="1200">
                <a:solidFill>
                  <a:srgbClr val="000000"/>
                </a:solidFill>
              </a:rPr>
              <a:t>As an emergency contact, I need to know patient heart rate in the alert to confirm if this is an actual seizure or just a false positive. </a:t>
            </a:r>
            <a:endParaRPr sz="1200"/>
          </a:p>
        </p:txBody>
      </p:sp>
      <p:pic>
        <p:nvPicPr>
          <p:cNvPr id="971" name="Google Shape;971;p86"/>
          <p:cNvPicPr preferRelativeResize="0"/>
          <p:nvPr/>
        </p:nvPicPr>
        <p:blipFill>
          <a:blip r:embed="rId3">
            <a:alphaModFix/>
          </a:blip>
          <a:stretch>
            <a:fillRect/>
          </a:stretch>
        </p:blipFill>
        <p:spPr>
          <a:xfrm>
            <a:off x="8572450" y="31725"/>
            <a:ext cx="471577" cy="37829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75" name="Shape 975"/>
        <p:cNvGrpSpPr/>
        <p:nvPr/>
      </p:nvGrpSpPr>
      <p:grpSpPr>
        <a:xfrm>
          <a:off x="0" y="0"/>
          <a:ext cx="0" cy="0"/>
          <a:chOff x="0" y="0"/>
          <a:chExt cx="0" cy="0"/>
        </a:xfrm>
      </p:grpSpPr>
      <p:sp>
        <p:nvSpPr>
          <p:cNvPr id="976" name="Google Shape;976;p87"/>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Meta</a:t>
            </a:r>
            <a:endParaRPr/>
          </a:p>
        </p:txBody>
      </p:sp>
      <p:sp>
        <p:nvSpPr>
          <p:cNvPr id="977" name="Google Shape;977;p87"/>
          <p:cNvSpPr txBox="1"/>
          <p:nvPr>
            <p:ph idx="1" type="body"/>
          </p:nvPr>
        </p:nvSpPr>
        <p:spPr>
          <a:xfrm>
            <a:off x="582325" y="1380450"/>
            <a:ext cx="8439000" cy="3143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600">
                <a:solidFill>
                  <a:srgbClr val="000000"/>
                </a:solidFill>
                <a:highlight>
                  <a:srgbClr val="FFFFFF"/>
                </a:highlight>
              </a:rPr>
              <a:t>Discussion of presentation design?</a:t>
            </a:r>
            <a:endParaRPr sz="1600">
              <a:solidFill>
                <a:srgbClr val="000000"/>
              </a:solidFill>
              <a:highlight>
                <a:srgbClr val="FFFFFF"/>
              </a:highlight>
            </a:endParaRPr>
          </a:p>
          <a:p>
            <a:pPr indent="0" lvl="0" marL="0" marR="0" rtl="0" algn="l">
              <a:lnSpc>
                <a:spcPct val="100000"/>
              </a:lnSpc>
              <a:spcBef>
                <a:spcPts val="1000"/>
              </a:spcBef>
              <a:spcAft>
                <a:spcPts val="0"/>
              </a:spcAft>
              <a:buNone/>
            </a:pPr>
            <a:r>
              <a:t/>
            </a:r>
            <a:endParaRPr sz="1600">
              <a:solidFill>
                <a:srgbClr val="000000"/>
              </a:solidFill>
              <a:highlight>
                <a:srgbClr val="FFFFFF"/>
              </a:highlight>
            </a:endParaRPr>
          </a:p>
          <a:p>
            <a:pPr indent="0" lvl="0" marL="0" marR="0" rtl="0" algn="l">
              <a:lnSpc>
                <a:spcPct val="100000"/>
              </a:lnSpc>
              <a:spcBef>
                <a:spcPts val="1000"/>
              </a:spcBef>
              <a:spcAft>
                <a:spcPts val="0"/>
              </a:spcAft>
              <a:buNone/>
            </a:pPr>
            <a:r>
              <a:rPr lang="en" sz="1600" u="sng">
                <a:solidFill>
                  <a:schemeClr val="hlink"/>
                </a:solidFill>
                <a:highlight>
                  <a:srgbClr val="FFFFFF"/>
                </a:highlight>
                <a:hlinkClick r:id="rId3"/>
              </a:rPr>
              <a:t>Rubric</a:t>
            </a:r>
            <a:endParaRPr sz="1600">
              <a:solidFill>
                <a:srgbClr val="000000"/>
              </a:solidFill>
              <a:highlight>
                <a:srgbClr val="FFFFFF"/>
              </a:highlight>
            </a:endParaRPr>
          </a:p>
          <a:p>
            <a:pPr indent="0" lvl="0" marL="0" marR="0" rtl="0" algn="l">
              <a:lnSpc>
                <a:spcPct val="100000"/>
              </a:lnSpc>
              <a:spcBef>
                <a:spcPts val="1000"/>
              </a:spcBef>
              <a:spcAft>
                <a:spcPts val="0"/>
              </a:spcAft>
              <a:buNone/>
            </a:pPr>
            <a:r>
              <a:t/>
            </a:r>
            <a:endParaRPr sz="1600">
              <a:solidFill>
                <a:srgbClr val="000000"/>
              </a:solidFill>
              <a:highlight>
                <a:srgbClr val="FFFFFF"/>
              </a:highlight>
            </a:endParaRPr>
          </a:p>
          <a:p>
            <a:pPr indent="0" lvl="0" marL="0" marR="0" rtl="0" algn="l">
              <a:lnSpc>
                <a:spcPct val="100000"/>
              </a:lnSpc>
              <a:spcBef>
                <a:spcPts val="1000"/>
              </a:spcBef>
              <a:spcAft>
                <a:spcPts val="1000"/>
              </a:spcAft>
              <a:buNone/>
            </a:pPr>
            <a:r>
              <a:t/>
            </a:r>
            <a:endParaRPr sz="1600">
              <a:solidFill>
                <a:srgbClr val="000000"/>
              </a:solidFill>
              <a:highlight>
                <a:srgbClr val="FFFFFF"/>
              </a:highlight>
            </a:endParaRPr>
          </a:p>
        </p:txBody>
      </p:sp>
      <p:pic>
        <p:nvPicPr>
          <p:cNvPr id="978" name="Google Shape;978;p87"/>
          <p:cNvPicPr preferRelativeResize="0"/>
          <p:nvPr/>
        </p:nvPicPr>
        <p:blipFill>
          <a:blip r:embed="rId4">
            <a:alphaModFix/>
          </a:blip>
          <a:stretch>
            <a:fillRect/>
          </a:stretch>
        </p:blipFill>
        <p:spPr>
          <a:xfrm>
            <a:off x="8572450" y="31725"/>
            <a:ext cx="471577" cy="378293"/>
          </a:xfrm>
          <a:prstGeom prst="rect">
            <a:avLst/>
          </a:prstGeom>
          <a:noFill/>
          <a:ln>
            <a:noFill/>
          </a:ln>
        </p:spPr>
      </p:pic>
      <p:sp>
        <p:nvSpPr>
          <p:cNvPr id="979" name="Google Shape;979;p87"/>
          <p:cNvSpPr/>
          <p:nvPr/>
        </p:nvSpPr>
        <p:spPr>
          <a:xfrm>
            <a:off x="7704900" y="911591"/>
            <a:ext cx="1236600" cy="2586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Slide</a:t>
            </a:r>
            <a:endParaRPr/>
          </a:p>
        </p:txBody>
      </p:sp>
      <p:sp>
        <p:nvSpPr>
          <p:cNvPr id="980" name="Google Shape;980;p87"/>
          <p:cNvSpPr/>
          <p:nvPr/>
        </p:nvSpPr>
        <p:spPr>
          <a:xfrm>
            <a:off x="7704900" y="1280016"/>
            <a:ext cx="1236600" cy="2586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Old Slide</a:t>
            </a:r>
            <a:endParaRPr/>
          </a:p>
        </p:txBody>
      </p:sp>
      <p:sp>
        <p:nvSpPr>
          <p:cNvPr id="981" name="Google Shape;981;p87"/>
          <p:cNvSpPr txBox="1"/>
          <p:nvPr/>
        </p:nvSpPr>
        <p:spPr>
          <a:xfrm>
            <a:off x="7574425" y="570725"/>
            <a:ext cx="1446900" cy="2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Slide Color Key</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0"/>
          <p:cNvSpPr/>
          <p:nvPr/>
        </p:nvSpPr>
        <p:spPr>
          <a:xfrm>
            <a:off x="5659875" y="3106500"/>
            <a:ext cx="3484200" cy="1776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4183250" y="3106500"/>
            <a:ext cx="1564200" cy="17769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a:off x="0" y="3106500"/>
            <a:ext cx="4215300" cy="1776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20"/>
          <p:cNvPicPr preferRelativeResize="0"/>
          <p:nvPr/>
        </p:nvPicPr>
        <p:blipFill rotWithShape="1">
          <a:blip r:embed="rId3">
            <a:alphaModFix/>
          </a:blip>
          <a:srcRect b="19807" l="0" r="4489" t="0"/>
          <a:stretch/>
        </p:blipFill>
        <p:spPr>
          <a:xfrm>
            <a:off x="2128025" y="2343100"/>
            <a:ext cx="6846676" cy="2419400"/>
          </a:xfrm>
          <a:prstGeom prst="rect">
            <a:avLst/>
          </a:prstGeom>
          <a:noFill/>
          <a:ln>
            <a:noFill/>
          </a:ln>
        </p:spPr>
      </p:pic>
      <p:sp>
        <p:nvSpPr>
          <p:cNvPr id="168" name="Google Shape;168;p20"/>
          <p:cNvSpPr/>
          <p:nvPr/>
        </p:nvSpPr>
        <p:spPr>
          <a:xfrm flipH="1" rot="10800000">
            <a:off x="4183250" y="3106425"/>
            <a:ext cx="567600" cy="1127700"/>
          </a:xfrm>
          <a:prstGeom prst="rtTriangl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txBox="1"/>
          <p:nvPr/>
        </p:nvSpPr>
        <p:spPr>
          <a:xfrm>
            <a:off x="727650" y="452050"/>
            <a:ext cx="768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Characteristics of Generalized Seizures</a:t>
            </a:r>
            <a:endParaRPr b="1" sz="2600">
              <a:solidFill>
                <a:srgbClr val="1A1A1A"/>
              </a:solidFill>
              <a:latin typeface="Raleway"/>
              <a:ea typeface="Raleway"/>
              <a:cs typeface="Raleway"/>
              <a:sym typeface="Raleway"/>
            </a:endParaRPr>
          </a:p>
        </p:txBody>
      </p:sp>
      <p:sp>
        <p:nvSpPr>
          <p:cNvPr id="170" name="Google Shape;170;p20"/>
          <p:cNvSpPr/>
          <p:nvPr/>
        </p:nvSpPr>
        <p:spPr>
          <a:xfrm rot="10800000">
            <a:off x="5172375" y="3106425"/>
            <a:ext cx="582300" cy="1127700"/>
          </a:xfrm>
          <a:prstGeom prst="rtTriangl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0"/>
          <p:cNvPicPr preferRelativeResize="0"/>
          <p:nvPr/>
        </p:nvPicPr>
        <p:blipFill>
          <a:blip r:embed="rId4">
            <a:alphaModFix/>
          </a:blip>
          <a:stretch>
            <a:fillRect/>
          </a:stretch>
        </p:blipFill>
        <p:spPr>
          <a:xfrm>
            <a:off x="2452899" y="1054900"/>
            <a:ext cx="5332600" cy="3136124"/>
          </a:xfrm>
          <a:prstGeom prst="rect">
            <a:avLst/>
          </a:prstGeom>
          <a:noFill/>
          <a:ln>
            <a:noFill/>
          </a:ln>
        </p:spPr>
      </p:pic>
      <p:sp>
        <p:nvSpPr>
          <p:cNvPr id="172" name="Google Shape;172;p20"/>
          <p:cNvSpPr txBox="1"/>
          <p:nvPr/>
        </p:nvSpPr>
        <p:spPr>
          <a:xfrm>
            <a:off x="0" y="1361075"/>
            <a:ext cx="3144000" cy="1650300"/>
          </a:xfrm>
          <a:prstGeom prst="rect">
            <a:avLst/>
          </a:prstGeom>
          <a:solidFill>
            <a:srgbClr val="FFFFFF"/>
          </a:solid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Lato"/>
              <a:buChar char="●"/>
            </a:pPr>
            <a:r>
              <a:rPr lang="en" sz="1600">
                <a:latin typeface="Lato"/>
                <a:ea typeface="Lato"/>
                <a:cs typeface="Lato"/>
                <a:sym typeface="Lato"/>
              </a:rPr>
              <a:t>Rapid change in heart rate</a:t>
            </a:r>
            <a:endParaRPr sz="1600">
              <a:latin typeface="Lato"/>
              <a:ea typeface="Lato"/>
              <a:cs typeface="Lato"/>
              <a:sym typeface="Lato"/>
            </a:endParaRPr>
          </a:p>
          <a:p>
            <a:pPr indent="-330200" lvl="0" marL="457200" rtl="0" algn="l">
              <a:lnSpc>
                <a:spcPct val="100000"/>
              </a:lnSpc>
              <a:spcBef>
                <a:spcPts val="1000"/>
              </a:spcBef>
              <a:spcAft>
                <a:spcPts val="0"/>
              </a:spcAft>
              <a:buSzPts val="1600"/>
              <a:buFont typeface="Lato"/>
              <a:buChar char="●"/>
            </a:pPr>
            <a:r>
              <a:rPr lang="en" sz="1600">
                <a:latin typeface="Lato"/>
                <a:ea typeface="Lato"/>
                <a:cs typeface="Lato"/>
                <a:sym typeface="Lato"/>
              </a:rPr>
              <a:t>Rapid convulsions in limbs and face</a:t>
            </a:r>
            <a:endParaRPr sz="1600">
              <a:latin typeface="Lato"/>
              <a:ea typeface="Lato"/>
              <a:cs typeface="Lato"/>
              <a:sym typeface="Lato"/>
            </a:endParaRPr>
          </a:p>
          <a:p>
            <a:pPr indent="-342900" lvl="0" marL="457200" rtl="0" algn="l">
              <a:lnSpc>
                <a:spcPct val="100000"/>
              </a:lnSpc>
              <a:spcBef>
                <a:spcPts val="1000"/>
              </a:spcBef>
              <a:spcAft>
                <a:spcPts val="1000"/>
              </a:spcAft>
              <a:buSzPts val="1800"/>
              <a:buFont typeface="Lato"/>
              <a:buChar char="●"/>
            </a:pPr>
            <a:r>
              <a:rPr lang="en" sz="1600">
                <a:latin typeface="Lato"/>
                <a:ea typeface="Lato"/>
                <a:cs typeface="Lato"/>
                <a:sym typeface="Lato"/>
              </a:rPr>
              <a:t>Loss of consciousness</a:t>
            </a:r>
            <a:r>
              <a:rPr lang="en" sz="1800">
                <a:latin typeface="Lato"/>
                <a:ea typeface="Lato"/>
                <a:cs typeface="Lato"/>
                <a:sym typeface="Lato"/>
              </a:rPr>
              <a:t> </a:t>
            </a:r>
            <a:endParaRPr sz="1800">
              <a:latin typeface="Lato"/>
              <a:ea typeface="Lato"/>
              <a:cs typeface="Lato"/>
              <a:sym typeface="Lato"/>
            </a:endParaRPr>
          </a:p>
        </p:txBody>
      </p:sp>
      <p:pic>
        <p:nvPicPr>
          <p:cNvPr id="173" name="Google Shape;173;p20"/>
          <p:cNvPicPr preferRelativeResize="0"/>
          <p:nvPr/>
        </p:nvPicPr>
        <p:blipFill>
          <a:blip r:embed="rId5">
            <a:alphaModFix/>
          </a:blip>
          <a:stretch>
            <a:fillRect/>
          </a:stretch>
        </p:blipFill>
        <p:spPr>
          <a:xfrm>
            <a:off x="8572450" y="31725"/>
            <a:ext cx="471577" cy="378293"/>
          </a:xfrm>
          <a:prstGeom prst="rect">
            <a:avLst/>
          </a:prstGeom>
          <a:noFill/>
          <a:ln>
            <a:noFill/>
          </a:ln>
        </p:spPr>
      </p:pic>
      <p:pic>
        <p:nvPicPr>
          <p:cNvPr id="174" name="Google Shape;174;p20"/>
          <p:cNvPicPr preferRelativeResize="0"/>
          <p:nvPr/>
        </p:nvPicPr>
        <p:blipFill>
          <a:blip r:embed="rId6">
            <a:alphaModFix/>
          </a:blip>
          <a:stretch>
            <a:fillRect/>
          </a:stretch>
        </p:blipFill>
        <p:spPr>
          <a:xfrm>
            <a:off x="5754675" y="1451700"/>
            <a:ext cx="563051" cy="250245"/>
          </a:xfrm>
          <a:prstGeom prst="rect">
            <a:avLst/>
          </a:prstGeom>
          <a:noFill/>
          <a:ln>
            <a:noFill/>
          </a:ln>
        </p:spPr>
      </p:pic>
      <p:pic>
        <p:nvPicPr>
          <p:cNvPr id="175" name="Google Shape;175;p20"/>
          <p:cNvPicPr preferRelativeResize="0"/>
          <p:nvPr/>
        </p:nvPicPr>
        <p:blipFill>
          <a:blip r:embed="rId7">
            <a:alphaModFix/>
          </a:blip>
          <a:stretch>
            <a:fillRect/>
          </a:stretch>
        </p:blipFill>
        <p:spPr>
          <a:xfrm>
            <a:off x="5905563" y="1729750"/>
            <a:ext cx="291465" cy="214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727650" y="452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Statement </a:t>
            </a:r>
            <a:endParaRPr/>
          </a:p>
        </p:txBody>
      </p:sp>
      <p:sp>
        <p:nvSpPr>
          <p:cNvPr id="181" name="Google Shape;181;p21"/>
          <p:cNvSpPr txBox="1"/>
          <p:nvPr>
            <p:ph idx="1" type="body"/>
          </p:nvPr>
        </p:nvSpPr>
        <p:spPr>
          <a:xfrm>
            <a:off x="582325" y="1380450"/>
            <a:ext cx="8439000" cy="31431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Char char="●"/>
            </a:pPr>
            <a:r>
              <a:rPr lang="en" sz="1600">
                <a:solidFill>
                  <a:srgbClr val="000000"/>
                </a:solidFill>
                <a:highlight>
                  <a:srgbClr val="FFFFFF"/>
                </a:highlight>
              </a:rPr>
              <a:t>Epileptic seizures are difficult to detect in a timely and accurate fashion and undetected seizures can result in injury or even death.</a:t>
            </a:r>
            <a:endParaRPr sz="1600">
              <a:solidFill>
                <a:srgbClr val="000000"/>
              </a:solidFill>
              <a:highlight>
                <a:srgbClr val="FFFFFF"/>
              </a:highlight>
            </a:endParaRPr>
          </a:p>
          <a:p>
            <a:pPr indent="-330200" lvl="0" marL="457200" rtl="0" algn="l">
              <a:lnSpc>
                <a:spcPct val="100000"/>
              </a:lnSpc>
              <a:spcBef>
                <a:spcPts val="1000"/>
              </a:spcBef>
              <a:spcAft>
                <a:spcPts val="0"/>
              </a:spcAft>
              <a:buClr>
                <a:srgbClr val="000000"/>
              </a:buClr>
              <a:buSzPts val="1600"/>
              <a:buChar char="●"/>
            </a:pPr>
            <a:r>
              <a:rPr lang="en" sz="1600">
                <a:solidFill>
                  <a:srgbClr val="000000"/>
                </a:solidFill>
                <a:highlight>
                  <a:srgbClr val="FFFFFF"/>
                </a:highlight>
              </a:rPr>
              <a:t>Current smartwatch detection technology does not provide the ability to automatically detect the onset of a seizure </a:t>
            </a:r>
            <a:r>
              <a:rPr b="1" lang="en" sz="1600">
                <a:solidFill>
                  <a:srgbClr val="000000"/>
                </a:solidFill>
                <a:highlight>
                  <a:srgbClr val="FFFFFF"/>
                </a:highlight>
              </a:rPr>
              <a:t>based on a combination of heart rate behavior and repetitive body movements</a:t>
            </a:r>
            <a:r>
              <a:rPr lang="en" sz="1600">
                <a:solidFill>
                  <a:srgbClr val="000000"/>
                </a:solidFill>
                <a:highlight>
                  <a:srgbClr val="FFFFFF"/>
                </a:highlight>
              </a:rPr>
              <a:t>.</a:t>
            </a:r>
            <a:endParaRPr sz="1600">
              <a:solidFill>
                <a:srgbClr val="000000"/>
              </a:solidFill>
              <a:highlight>
                <a:srgbClr val="FFFFFF"/>
              </a:highlight>
            </a:endParaRPr>
          </a:p>
          <a:p>
            <a:pPr indent="-330200" lvl="0" marL="457200" rtl="0" algn="l">
              <a:lnSpc>
                <a:spcPct val="100000"/>
              </a:lnSpc>
              <a:spcBef>
                <a:spcPts val="1000"/>
              </a:spcBef>
              <a:spcAft>
                <a:spcPts val="0"/>
              </a:spcAft>
              <a:buClr>
                <a:srgbClr val="000000"/>
              </a:buClr>
              <a:buSzPts val="1600"/>
              <a:buChar char="●"/>
            </a:pPr>
            <a:r>
              <a:rPr lang="en" sz="1600">
                <a:solidFill>
                  <a:srgbClr val="000000"/>
                </a:solidFill>
                <a:highlight>
                  <a:srgbClr val="FFFFFF"/>
                </a:highlight>
              </a:rPr>
              <a:t>Available devices do not provide capabilities that </a:t>
            </a:r>
            <a:r>
              <a:rPr b="1" lang="en" sz="1600">
                <a:solidFill>
                  <a:srgbClr val="000000"/>
                </a:solidFill>
                <a:highlight>
                  <a:srgbClr val="FFFFFF"/>
                </a:highlight>
              </a:rPr>
              <a:t>tune detection variables to match individual patient seizure characteristics</a:t>
            </a:r>
            <a:r>
              <a:rPr lang="en" sz="1600">
                <a:solidFill>
                  <a:srgbClr val="000000"/>
                </a:solidFill>
                <a:highlight>
                  <a:srgbClr val="FFFFFF"/>
                </a:highlight>
              </a:rPr>
              <a:t>.</a:t>
            </a:r>
            <a:endParaRPr sz="1600">
              <a:solidFill>
                <a:srgbClr val="000000"/>
              </a:solidFill>
              <a:highlight>
                <a:srgbClr val="FFFFFF"/>
              </a:highlight>
            </a:endParaRPr>
          </a:p>
          <a:p>
            <a:pPr indent="-330200" lvl="0" marL="457200" rtl="0" algn="l">
              <a:lnSpc>
                <a:spcPct val="100000"/>
              </a:lnSpc>
              <a:spcBef>
                <a:spcPts val="1000"/>
              </a:spcBef>
              <a:spcAft>
                <a:spcPts val="1000"/>
              </a:spcAft>
              <a:buClr>
                <a:srgbClr val="000000"/>
              </a:buClr>
              <a:buSzPts val="1600"/>
              <a:buChar char="●"/>
            </a:pPr>
            <a:r>
              <a:rPr lang="en" sz="1600">
                <a:solidFill>
                  <a:srgbClr val="000000"/>
                </a:solidFill>
                <a:highlight>
                  <a:srgbClr val="FFFFFF"/>
                </a:highlight>
              </a:rPr>
              <a:t>Existing solutions to detect seizures use smartwatch technology which must be in the </a:t>
            </a:r>
            <a:r>
              <a:rPr b="1" lang="en" sz="1600">
                <a:solidFill>
                  <a:srgbClr val="000000"/>
                </a:solidFill>
                <a:highlight>
                  <a:srgbClr val="FFFFFF"/>
                </a:highlight>
              </a:rPr>
              <a:t>proximity of a smartphone in order to notify emergency contacts</a:t>
            </a:r>
            <a:r>
              <a:rPr lang="en" sz="1600">
                <a:solidFill>
                  <a:srgbClr val="000000"/>
                </a:solidFill>
                <a:highlight>
                  <a:srgbClr val="FFFFFF"/>
                </a:highlight>
              </a:rPr>
              <a:t>.</a:t>
            </a:r>
            <a:endParaRPr sz="1600">
              <a:solidFill>
                <a:srgbClr val="000000"/>
              </a:solidFill>
              <a:highlight>
                <a:srgbClr val="FFFFFF"/>
              </a:highlight>
            </a:endParaRPr>
          </a:p>
        </p:txBody>
      </p:sp>
      <p:pic>
        <p:nvPicPr>
          <p:cNvPr id="182" name="Google Shape;182;p21"/>
          <p:cNvPicPr preferRelativeResize="0"/>
          <p:nvPr/>
        </p:nvPicPr>
        <p:blipFill>
          <a:blip r:embed="rId3">
            <a:alphaModFix/>
          </a:blip>
          <a:stretch>
            <a:fillRect/>
          </a:stretch>
        </p:blipFill>
        <p:spPr>
          <a:xfrm>
            <a:off x="8572450" y="31725"/>
            <a:ext cx="471577" cy="378293"/>
          </a:xfrm>
          <a:prstGeom prst="rect">
            <a:avLst/>
          </a:prstGeom>
          <a:noFill/>
          <a:ln>
            <a:noFill/>
          </a:ln>
        </p:spPr>
      </p:pic>
      <p:sp>
        <p:nvSpPr>
          <p:cNvPr id="183" name="Google Shape;183;p21"/>
          <p:cNvSpPr/>
          <p:nvPr/>
        </p:nvSpPr>
        <p:spPr>
          <a:xfrm>
            <a:off x="7859825" y="-335559"/>
            <a:ext cx="1236600" cy="2586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1"/>
          <p:cNvPicPr preferRelativeResize="0"/>
          <p:nvPr/>
        </p:nvPicPr>
        <p:blipFill>
          <a:blip r:embed="rId4">
            <a:alphaModFix/>
          </a:blip>
          <a:stretch>
            <a:fillRect/>
          </a:stretch>
        </p:blipFill>
        <p:spPr>
          <a:xfrm>
            <a:off x="-1697372" y="644313"/>
            <a:ext cx="1518065" cy="1843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