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roxima Nov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C0183F9-3C12-4A0F-A1E6-0339CAFAFA3E}">
  <a:tblStyle styleId="{9C0183F9-3C12-4A0F-A1E6-0339CAFAFA3E}"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bold.fntdata"/><Relationship Id="rId12" Type="http://schemas.openxmlformats.org/officeDocument/2006/relationships/slide" Target="slides/slide7.xml"/><Relationship Id="rId34" Type="http://schemas.openxmlformats.org/officeDocument/2006/relationships/font" Target="fonts/ProximaNova-regular.fntdata"/><Relationship Id="rId15" Type="http://schemas.openxmlformats.org/officeDocument/2006/relationships/slide" Target="slides/slide10.xml"/><Relationship Id="rId37" Type="http://schemas.openxmlformats.org/officeDocument/2006/relationships/font" Target="fonts/ProximaNova-boldItalic.fntdata"/><Relationship Id="rId14" Type="http://schemas.openxmlformats.org/officeDocument/2006/relationships/slide" Target="slides/slide9.xml"/><Relationship Id="rId36" Type="http://schemas.openxmlformats.org/officeDocument/2006/relationships/font" Target="fonts/ProximaNova-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m.depaul.edu/academics/Pages/BS-in-Game-Programming.asp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1 source: </a:t>
            </a:r>
            <a:r>
              <a:rPr lang="en" u="sng">
                <a:solidFill>
                  <a:schemeClr val="accent5"/>
                </a:solidFill>
                <a:hlinkClick r:id="rId2"/>
              </a:rPr>
              <a:t>http://www.cdm.depaul.edu/academics/Pages/BS-in-Game-Programming.aspx</a:t>
            </a:r>
          </a:p>
          <a:p>
            <a:pPr lvl="0">
              <a:spcBef>
                <a:spcPts val="0"/>
              </a:spcBef>
              <a:buNone/>
            </a:pPr>
            <a:r>
              <a:rPr lang="en"/>
              <a:t>Image 2 source:Peter Riley’s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source 1: https://medium.com/@techloop.io/funniest-programming-memes-1da50c5229d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Image source 1: https://elearningindustry.com/4-benefits-learning-programming-at-a-young-age-2</a:t>
            </a:r>
          </a:p>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Once added, remember to add supertext </a:t>
            </a:r>
            <a:r>
              <a:rPr lang="en"/>
              <a:t>number</a:t>
            </a:r>
            <a:r>
              <a:rPr lang="en"/>
              <a:t> for the reference on this slide &amp; the final references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assetstore.unity3d.com/en/" TargetMode="External"/><Relationship Id="rId4" Type="http://schemas.openxmlformats.org/officeDocument/2006/relationships/hyperlink" Target="http://www.assetstore.unity3d.com/en/" TargetMode="External"/><Relationship Id="rId5" Type="http://schemas.openxmlformats.org/officeDocument/2006/relationships/hyperlink" Target="https://www.computerscienceonline.org/cs-programs-before-college/" TargetMode="External"/><Relationship Id="rId6" Type="http://schemas.openxmlformats.org/officeDocument/2006/relationships/hyperlink" Target="https://elearningindustry.com/4-benefits-learning-programming-at-a-young-age-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2015075"/>
            <a:ext cx="8520600" cy="792600"/>
          </a:xfrm>
          <a:prstGeom prst="rect">
            <a:avLst/>
          </a:prstGeom>
        </p:spPr>
        <p:txBody>
          <a:bodyPr anchorCtr="0" anchor="b" bIns="91425" lIns="91425" rIns="91425" wrap="square" tIns="91425">
            <a:noAutofit/>
          </a:bodyPr>
          <a:lstStyle/>
          <a:p>
            <a:pPr lvl="0">
              <a:spcBef>
                <a:spcPts val="0"/>
              </a:spcBef>
              <a:buNone/>
            </a:pPr>
            <a:r>
              <a:rPr lang="en"/>
              <a:t>Feasibility-</a:t>
            </a:r>
          </a:p>
          <a:p>
            <a:pPr lvl="0" rtl="0">
              <a:spcBef>
                <a:spcPts val="0"/>
              </a:spcBef>
              <a:buNone/>
            </a:pPr>
            <a:r>
              <a:rPr lang="en"/>
              <a:t>“Programming Game”</a:t>
            </a:r>
          </a:p>
        </p:txBody>
      </p:sp>
      <p:sp>
        <p:nvSpPr>
          <p:cNvPr id="60" name="Shape 60"/>
          <p:cNvSpPr txBox="1"/>
          <p:nvPr>
            <p:ph idx="1" type="subTitle"/>
          </p:nvPr>
        </p:nvSpPr>
        <p:spPr>
          <a:xfrm>
            <a:off x="311700" y="3203850"/>
            <a:ext cx="8520600" cy="1324800"/>
          </a:xfrm>
          <a:prstGeom prst="rect">
            <a:avLst/>
          </a:prstGeom>
        </p:spPr>
        <p:txBody>
          <a:bodyPr anchorCtr="0" anchor="t" bIns="91425" lIns="91425" rIns="91425" wrap="square" tIns="91425">
            <a:noAutofit/>
          </a:bodyPr>
          <a:lstStyle/>
          <a:p>
            <a:pPr lvl="0">
              <a:spcBef>
                <a:spcPts val="0"/>
              </a:spcBef>
              <a:buNone/>
            </a:pPr>
            <a:r>
              <a:rPr lang="en"/>
              <a:t>CS 410 - Team Silver</a:t>
            </a:r>
          </a:p>
          <a:p>
            <a:pPr lvl="0">
              <a:spcBef>
                <a:spcPts val="0"/>
              </a:spcBef>
              <a:buNone/>
            </a:pPr>
            <a:r>
              <a:rPr lang="en"/>
              <a:t>Old Dominion University</a:t>
            </a:r>
          </a:p>
          <a:p>
            <a:pPr lvl="0" rtl="0">
              <a:spcBef>
                <a:spcPts val="0"/>
              </a:spcBef>
              <a:buNone/>
            </a:pPr>
            <a:r>
              <a:rPr lang="en"/>
              <a:t>October 19, 2017</a:t>
            </a:r>
          </a:p>
        </p:txBody>
      </p:sp>
      <p:sp>
        <p:nvSpPr>
          <p:cNvPr id="61" name="Shape 61"/>
          <p:cNvSpPr txBox="1"/>
          <p:nvPr>
            <p:ph idx="12" type="sldNum"/>
          </p:nvPr>
        </p:nvSpPr>
        <p:spPr>
          <a:xfrm>
            <a:off x="6871654" y="4663225"/>
            <a:ext cx="21495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Unity Ease of Use and Developer Popularity, (Cont.)</a:t>
            </a:r>
          </a:p>
          <a:p>
            <a:pPr lvl="0">
              <a:spcBef>
                <a:spcPts val="0"/>
              </a:spcBef>
              <a:buNone/>
            </a:pPr>
            <a:r>
              <a:t/>
            </a:r>
            <a:endParaRPr/>
          </a:p>
        </p:txBody>
      </p:sp>
      <p:sp>
        <p:nvSpPr>
          <p:cNvPr id="145" name="Shape 145"/>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Unity is extremely popular among both small independent developers and large corporations due to it’s flexibility and breadth of functionality</a:t>
            </a:r>
          </a:p>
          <a:p>
            <a:pPr indent="-228600" lvl="0" marL="457200">
              <a:spcBef>
                <a:spcPts val="0"/>
              </a:spcBef>
              <a:buChar char="●"/>
            </a:pPr>
            <a:r>
              <a:rPr lang="en"/>
              <a:t>Though hard numbers have yet to be recorded, according to Unity Technologies there were over 5 billion downloads of products made with Unity in quarter one of 2016, with an extra 2.4 billion in mobile product downloads</a:t>
            </a:r>
          </a:p>
        </p:txBody>
      </p:sp>
      <p:sp>
        <p:nvSpPr>
          <p:cNvPr id="146" name="Shape 146"/>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7" name="Shape 147"/>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2.PNG" id="148" name="Shape 148"/>
          <p:cNvPicPr preferRelativeResize="0"/>
          <p:nvPr/>
        </p:nvPicPr>
        <p:blipFill>
          <a:blip r:embed="rId3">
            <a:alphaModFix/>
          </a:blip>
          <a:stretch>
            <a:fillRect/>
          </a:stretch>
        </p:blipFill>
        <p:spPr>
          <a:xfrm>
            <a:off x="4832398" y="1152475"/>
            <a:ext cx="3999900"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Unity Development Resources</a:t>
            </a:r>
          </a:p>
        </p:txBody>
      </p:sp>
      <p:sp>
        <p:nvSpPr>
          <p:cNvPr id="154" name="Shape 15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One of the biggest advantages to the Unity SDK is it’s development resources</a:t>
            </a:r>
          </a:p>
          <a:p>
            <a:pPr indent="-228600" lvl="0" marL="457200" rtl="0">
              <a:spcBef>
                <a:spcPts val="0"/>
              </a:spcBef>
              <a:buChar char="●"/>
            </a:pPr>
            <a:r>
              <a:rPr lang="en"/>
              <a:t>Included with the Engine is access to the Asset Store, which hosts a catalog of free and paid services, such as 3D models, music, graphics packs, UI elements, sub-engine features such as specialized physics, and tutorial packs</a:t>
            </a:r>
          </a:p>
          <a:p>
            <a:pPr indent="-228600" lvl="0" marL="457200">
              <a:spcBef>
                <a:spcPts val="0"/>
              </a:spcBef>
              <a:buChar char="●"/>
            </a:pPr>
            <a:r>
              <a:rPr lang="en"/>
              <a:t>Also, there is the excellent Developer Support Community, which has various tutorial resources, live support, and a highly active developer forum where developers interact and offer advice and support to help ease the Unity development process</a:t>
            </a:r>
          </a:p>
        </p:txBody>
      </p:sp>
      <p:sp>
        <p:nvSpPr>
          <p:cNvPr id="155" name="Shape 155"/>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3.PNG" id="157" name="Shape 157"/>
          <p:cNvPicPr preferRelativeResize="0"/>
          <p:nvPr/>
        </p:nvPicPr>
        <p:blipFill>
          <a:blip r:embed="rId3">
            <a:alphaModFix/>
          </a:blip>
          <a:stretch>
            <a:fillRect/>
          </a:stretch>
        </p:blipFill>
        <p:spPr>
          <a:xfrm>
            <a:off x="4832400" y="1152475"/>
            <a:ext cx="3999899"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Advantages of C# within the Unity SDK</a:t>
            </a:r>
          </a:p>
        </p:txBody>
      </p:sp>
      <p:sp>
        <p:nvSpPr>
          <p:cNvPr id="163" name="Shape 16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FPP4.PNG" id="164" name="Shape 164"/>
          <p:cNvPicPr preferRelativeResize="0"/>
          <p:nvPr/>
        </p:nvPicPr>
        <p:blipFill>
          <a:blip r:embed="rId3">
            <a:alphaModFix/>
          </a:blip>
          <a:stretch>
            <a:fillRect/>
          </a:stretch>
        </p:blipFill>
        <p:spPr>
          <a:xfrm>
            <a:off x="4832400" y="1152475"/>
            <a:ext cx="3999900" cy="3416400"/>
          </a:xfrm>
          <a:prstGeom prst="rect">
            <a:avLst/>
          </a:prstGeom>
          <a:noFill/>
          <a:ln>
            <a:noFill/>
          </a:ln>
        </p:spPr>
      </p:pic>
      <p:sp>
        <p:nvSpPr>
          <p:cNvPr id="165" name="Shape 165"/>
          <p:cNvSpPr txBox="1"/>
          <p:nvPr>
            <p:ph idx="1" type="body"/>
          </p:nvPr>
        </p:nvSpPr>
        <p:spPr>
          <a:xfrm>
            <a:off x="464100" y="1304875"/>
            <a:ext cx="3999900" cy="3416400"/>
          </a:xfrm>
          <a:prstGeom prst="rect">
            <a:avLst/>
          </a:prstGeom>
        </p:spPr>
        <p:txBody>
          <a:bodyPr anchorCtr="0" anchor="t" bIns="91425" lIns="91425" rIns="91425" wrap="square" tIns="91425">
            <a:noAutofit/>
          </a:bodyPr>
          <a:lstStyle/>
          <a:p>
            <a:pPr indent="-317500" lvl="0" marL="457200" rtl="0">
              <a:spcBef>
                <a:spcPts val="0"/>
              </a:spcBef>
              <a:buSzPct val="100000"/>
              <a:buChar char="●"/>
            </a:pPr>
            <a:r>
              <a:rPr lang="en" sz="1400"/>
              <a:t>Out of the box, the Unity SDK supports C#, JavaScript, and Boo</a:t>
            </a:r>
          </a:p>
          <a:p>
            <a:pPr indent="-317500" lvl="0" marL="457200" rtl="0">
              <a:spcBef>
                <a:spcPts val="0"/>
              </a:spcBef>
              <a:buSzPct val="100000"/>
              <a:buChar char="●"/>
            </a:pPr>
            <a:r>
              <a:rPr lang="en" sz="1400"/>
              <a:t>C# is by far the most flexible and powerful of these three, hosting both a large suite of built in functions/methods and having a series of Unity-specific tools available when used alongside the Engine</a:t>
            </a:r>
          </a:p>
          <a:p>
            <a:pPr indent="-317500" lvl="0" marL="457200" rtl="0">
              <a:spcBef>
                <a:spcPts val="0"/>
              </a:spcBef>
              <a:buSzPct val="100000"/>
              <a:buChar char="●"/>
            </a:pPr>
            <a:r>
              <a:rPr lang="en" sz="1400"/>
              <a:t>Also, there is excellent developer support available through Unity’s Scripting API website, which hosts code examples and complex breakdowns of Unity-specific functionality within C#</a:t>
            </a:r>
          </a:p>
        </p:txBody>
      </p:sp>
      <p:sp>
        <p:nvSpPr>
          <p:cNvPr id="166" name="Shape 166"/>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Why a Game?</a:t>
            </a:r>
          </a:p>
        </p:txBody>
      </p:sp>
      <p:sp>
        <p:nvSpPr>
          <p:cNvPr id="172" name="Shape 172"/>
          <p:cNvSpPr txBox="1"/>
          <p:nvPr>
            <p:ph idx="1" type="body"/>
          </p:nvPr>
        </p:nvSpPr>
        <p:spPr>
          <a:xfrm>
            <a:off x="311700" y="1152475"/>
            <a:ext cx="4374000" cy="3416400"/>
          </a:xfrm>
          <a:prstGeom prst="rect">
            <a:avLst/>
          </a:prstGeom>
        </p:spPr>
        <p:txBody>
          <a:bodyPr anchorCtr="0" anchor="t" bIns="91425" lIns="91425" rIns="91425" wrap="square" tIns="91425">
            <a:noAutofit/>
          </a:bodyPr>
          <a:lstStyle/>
          <a:p>
            <a:pPr lvl="0" rtl="0">
              <a:spcBef>
                <a:spcPts val="0"/>
              </a:spcBef>
              <a:buNone/>
            </a:pPr>
            <a:r>
              <a:rPr lang="en" sz="1400"/>
              <a:t>There are several reasons:</a:t>
            </a:r>
          </a:p>
          <a:p>
            <a:pPr indent="-317500" lvl="0" marL="457200" rtl="0">
              <a:spcBef>
                <a:spcPts val="0"/>
              </a:spcBef>
              <a:buSzPct val="100000"/>
              <a:buChar char="●"/>
            </a:pPr>
            <a:r>
              <a:rPr lang="en" sz="1400"/>
              <a:t>Games can enhance interest among new learners</a:t>
            </a:r>
          </a:p>
          <a:p>
            <a:pPr indent="-317500" lvl="0" marL="457200" rtl="0">
              <a:spcBef>
                <a:spcPts val="0"/>
              </a:spcBef>
              <a:buSzPct val="100000"/>
              <a:buChar char="●"/>
            </a:pPr>
            <a:r>
              <a:rPr lang="en" sz="1400"/>
              <a:t>New learners are typically teenagers in middle and high school</a:t>
            </a:r>
          </a:p>
          <a:p>
            <a:pPr indent="-317500" lvl="0" marL="457200" rtl="0">
              <a:spcBef>
                <a:spcPts val="0"/>
              </a:spcBef>
              <a:buSzPct val="100000"/>
              <a:buChar char="●"/>
            </a:pPr>
            <a:r>
              <a:rPr lang="en" sz="1400"/>
              <a:t>A programming game can change the learning style from traditional to more dynamic</a:t>
            </a:r>
          </a:p>
          <a:p>
            <a:pPr indent="-317500" lvl="0" marL="457200" rtl="0">
              <a:spcBef>
                <a:spcPts val="0"/>
              </a:spcBef>
              <a:buSzPct val="100000"/>
              <a:buChar char="●"/>
            </a:pPr>
            <a:r>
              <a:rPr lang="en" sz="1400"/>
              <a:t>Programming games do not require an instructor present at all times</a:t>
            </a:r>
          </a:p>
          <a:p>
            <a:pPr indent="-317500" lvl="0" marL="457200" rtl="0">
              <a:spcBef>
                <a:spcPts val="0"/>
              </a:spcBef>
              <a:buSzPct val="100000"/>
              <a:buChar char="●"/>
            </a:pPr>
            <a:r>
              <a:rPr lang="en" sz="1400"/>
              <a:t>Concepts like Object-Oriented Programming and problem solving can possibly be better explained while playing a game</a:t>
            </a:r>
          </a:p>
        </p:txBody>
      </p:sp>
      <p:sp>
        <p:nvSpPr>
          <p:cNvPr id="173" name="Shape 17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FPP4.PNG" id="174" name="Shape 174"/>
          <p:cNvPicPr preferRelativeResize="0"/>
          <p:nvPr/>
        </p:nvPicPr>
        <p:blipFill>
          <a:blip r:embed="rId3">
            <a:alphaModFix/>
          </a:blip>
          <a:stretch>
            <a:fillRect/>
          </a:stretch>
        </p:blipFill>
        <p:spPr>
          <a:xfrm>
            <a:off x="4832400" y="1152475"/>
            <a:ext cx="3999901" cy="3416400"/>
          </a:xfrm>
          <a:prstGeom prst="rect">
            <a:avLst/>
          </a:prstGeom>
          <a:noFill/>
          <a:ln>
            <a:noFill/>
          </a:ln>
        </p:spPr>
      </p:pic>
      <p:sp>
        <p:nvSpPr>
          <p:cNvPr id="175" name="Shape 175"/>
          <p:cNvSpPr txBox="1"/>
          <p:nvPr>
            <p:ph idx="12" type="sldNum"/>
          </p:nvPr>
        </p:nvSpPr>
        <p:spPr>
          <a:xfrm>
            <a:off x="6662174" y="4663225"/>
            <a:ext cx="2358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Concepts of Gameplay and Possible Design Choices</a:t>
            </a:r>
          </a:p>
        </p:txBody>
      </p:sp>
      <p:sp>
        <p:nvSpPr>
          <p:cNvPr id="181" name="Shape 181"/>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A realistic approach: using relatable and applicable examples</a:t>
            </a:r>
          </a:p>
          <a:p>
            <a:pPr indent="-228600" lvl="0" marL="457200" rtl="0">
              <a:spcBef>
                <a:spcPts val="0"/>
              </a:spcBef>
              <a:buChar char="●"/>
            </a:pPr>
            <a:r>
              <a:rPr lang="en"/>
              <a:t>Improvement on teaching: more complex Object-Oriented Programming concepts can be easily explained </a:t>
            </a:r>
          </a:p>
          <a:p>
            <a:pPr indent="-228600" lvl="0" marL="457200" rtl="0">
              <a:spcBef>
                <a:spcPts val="0"/>
              </a:spcBef>
              <a:buChar char="●"/>
            </a:pPr>
            <a:r>
              <a:rPr lang="en"/>
              <a:t>Using a management simulator </a:t>
            </a:r>
          </a:p>
          <a:p>
            <a:pPr indent="-228600" lvl="0" marL="457200">
              <a:spcBef>
                <a:spcPts val="0"/>
              </a:spcBef>
              <a:buChar char="●"/>
            </a:pPr>
            <a:r>
              <a:rPr lang="en"/>
              <a:t>Move away from main-character oriented games that do not contribute to how programming is taught</a:t>
            </a:r>
          </a:p>
        </p:txBody>
      </p:sp>
      <p:sp>
        <p:nvSpPr>
          <p:cNvPr id="182" name="Shape 182"/>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3" name="Shape 183"/>
          <p:cNvSpPr txBox="1"/>
          <p:nvPr>
            <p:ph idx="12" type="sldNum"/>
          </p:nvPr>
        </p:nvSpPr>
        <p:spPr>
          <a:xfrm>
            <a:off x="6646224" y="4663225"/>
            <a:ext cx="23748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5.PNG" id="184" name="Shape 184"/>
          <p:cNvPicPr preferRelativeResize="0"/>
          <p:nvPr/>
        </p:nvPicPr>
        <p:blipFill>
          <a:blip r:embed="rId3">
            <a:alphaModFix/>
          </a:blip>
          <a:stretch>
            <a:fillRect/>
          </a:stretch>
        </p:blipFill>
        <p:spPr>
          <a:xfrm>
            <a:off x="4832400" y="1152473"/>
            <a:ext cx="3999924" cy="341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Possible Influences on Using a Game</a:t>
            </a:r>
          </a:p>
        </p:txBody>
      </p:sp>
      <p:sp>
        <p:nvSpPr>
          <p:cNvPr id="190" name="Shape 19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According to </a:t>
            </a:r>
            <a:r>
              <a:rPr i="1" lang="en"/>
              <a:t>computerscienceonline.com</a:t>
            </a:r>
            <a:r>
              <a:rPr lang="en"/>
              <a:t>, it is a pragmatic effort to teach youngsters to program before going to college</a:t>
            </a:r>
          </a:p>
          <a:p>
            <a:pPr indent="-228600" lvl="0" marL="457200">
              <a:spcBef>
                <a:spcPts val="0"/>
              </a:spcBef>
              <a:buChar char="●"/>
            </a:pPr>
            <a:r>
              <a:rPr lang="en"/>
              <a:t>Teaching youngsters programming while they are still in elementary school can embolden their coding interest early</a:t>
            </a:r>
          </a:p>
        </p:txBody>
      </p:sp>
      <p:sp>
        <p:nvSpPr>
          <p:cNvPr id="191" name="Shape 19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2" name="Shape 192"/>
          <p:cNvSpPr txBox="1"/>
          <p:nvPr>
            <p:ph idx="12" type="sldNum"/>
          </p:nvPr>
        </p:nvSpPr>
        <p:spPr>
          <a:xfrm>
            <a:off x="6550598" y="4663225"/>
            <a:ext cx="24705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6.PNG" id="193" name="Shape 193"/>
          <p:cNvPicPr preferRelativeResize="0"/>
          <p:nvPr/>
        </p:nvPicPr>
        <p:blipFill>
          <a:blip r:embed="rId3">
            <a:alphaModFix/>
          </a:blip>
          <a:stretch>
            <a:fillRect/>
          </a:stretch>
        </p:blipFill>
        <p:spPr>
          <a:xfrm>
            <a:off x="4832400" y="1152473"/>
            <a:ext cx="3999900"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Current Process Flow (Flawed)</a:t>
            </a: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0" name="Shape 200"/>
          <p:cNvSpPr txBox="1"/>
          <p:nvPr>
            <p:ph idx="12" type="sldNum"/>
          </p:nvPr>
        </p:nvSpPr>
        <p:spPr>
          <a:xfrm>
            <a:off x="6762351" y="4663225"/>
            <a:ext cx="22587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CurrentProcessFlow.PNG" id="201" name="Shape 201"/>
          <p:cNvPicPr preferRelativeResize="0"/>
          <p:nvPr/>
        </p:nvPicPr>
        <p:blipFill>
          <a:blip r:embed="rId3">
            <a:alphaModFix/>
          </a:blip>
          <a:stretch>
            <a:fillRect/>
          </a:stretch>
        </p:blipFill>
        <p:spPr>
          <a:xfrm>
            <a:off x="311700" y="1152475"/>
            <a:ext cx="8520601" cy="3416400"/>
          </a:xfrm>
          <a:prstGeom prst="rect">
            <a:avLst/>
          </a:prstGeom>
          <a:noFill/>
          <a:ln>
            <a:noFill/>
          </a:ln>
        </p:spPr>
      </p:pic>
      <p:pic>
        <p:nvPicPr>
          <p:cNvPr descr="FPP10.PNG" id="202" name="Shape 202"/>
          <p:cNvPicPr preferRelativeResize="0"/>
          <p:nvPr/>
        </p:nvPicPr>
        <p:blipFill>
          <a:blip r:embed="rId4">
            <a:alphaModFix/>
          </a:blip>
          <a:stretch>
            <a:fillRect/>
          </a:stretch>
        </p:blipFill>
        <p:spPr>
          <a:xfrm>
            <a:off x="529450" y="3030275"/>
            <a:ext cx="2585350" cy="153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rtl="0">
              <a:spcBef>
                <a:spcPts val="0"/>
              </a:spcBef>
              <a:buNone/>
            </a:pPr>
            <a:r>
              <a:rPr lang="en"/>
              <a:t>“Programming Game”</a:t>
            </a:r>
          </a:p>
        </p:txBody>
      </p:sp>
      <p:sp>
        <p:nvSpPr>
          <p:cNvPr id="208" name="Shape 208"/>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rtl="0">
              <a:spcBef>
                <a:spcPts val="0"/>
              </a:spcBef>
              <a:buNone/>
            </a:pPr>
            <a:r>
              <a:rPr lang="en"/>
              <a:t>Our Solution Statement</a:t>
            </a:r>
          </a:p>
        </p:txBody>
      </p:sp>
      <p:sp>
        <p:nvSpPr>
          <p:cNvPr id="209" name="Shape 209"/>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rPr lang="en"/>
              <a:t>"Programming Game" will address Object-Oriented Programming (OOP) concepts and problem solving through the use of a management simulator and a Tangible User Interface (TUI).</a:t>
            </a:r>
          </a:p>
          <a:p>
            <a:pPr lvl="0" rtl="0">
              <a:spcBef>
                <a:spcPts val="0"/>
              </a:spcBef>
              <a:buNone/>
            </a:pPr>
            <a:r>
              <a:t/>
            </a:r>
            <a:endParaRPr/>
          </a:p>
          <a:p>
            <a:pPr lvl="0" rtl="0">
              <a:spcBef>
                <a:spcPts val="0"/>
              </a:spcBef>
              <a:buNone/>
            </a:pPr>
            <a:r>
              <a:t/>
            </a:r>
            <a:endParaRPr/>
          </a:p>
        </p:txBody>
      </p:sp>
      <p:sp>
        <p:nvSpPr>
          <p:cNvPr id="210" name="Shape 210"/>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Plans for Our Solution</a:t>
            </a:r>
          </a:p>
        </p:txBody>
      </p:sp>
      <p:sp>
        <p:nvSpPr>
          <p:cNvPr id="216" name="Shape 2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Our solution will be a web-based game application which allows a user to become familiar with understanding the main core of computer programming, as well as understanding how beginner software is constructed.</a:t>
            </a:r>
          </a:p>
          <a:p>
            <a:pPr indent="-228600" lvl="0" marL="457200" rtl="0">
              <a:spcBef>
                <a:spcPts val="0"/>
              </a:spcBef>
              <a:buChar char="●"/>
            </a:pPr>
            <a:r>
              <a:rPr lang="en"/>
              <a:t>This application will teach Object-Oriented Programming (OOP) concepts</a:t>
            </a:r>
          </a:p>
          <a:p>
            <a:pPr indent="-228600" lvl="0" marL="457200" rtl="0">
              <a:spcBef>
                <a:spcPts val="0"/>
              </a:spcBef>
              <a:buChar char="●"/>
            </a:pPr>
            <a:r>
              <a:rPr lang="en"/>
              <a:t>This application will teach problem solving skills essential to understanding the foundation of computer programming </a:t>
            </a:r>
          </a:p>
          <a:p>
            <a:pPr indent="-228600" lvl="0" marL="457200" rtl="0">
              <a:spcBef>
                <a:spcPts val="0"/>
              </a:spcBef>
              <a:buChar char="●"/>
            </a:pPr>
            <a:r>
              <a:rPr lang="en"/>
              <a:t>This application will be able to teach multiple languages and be played on multiple platforms in later releases</a:t>
            </a:r>
          </a:p>
          <a:p>
            <a:pPr indent="-228600" lvl="0" marL="457200">
              <a:spcBef>
                <a:spcPts val="0"/>
              </a:spcBef>
              <a:buChar char="●"/>
            </a:pPr>
            <a:r>
              <a:rPr lang="en"/>
              <a:t>This application will allow users to interact with each other in a multiplayer setting in order to gain real-world collaborative skills</a:t>
            </a:r>
          </a:p>
        </p:txBody>
      </p:sp>
      <p:sp>
        <p:nvSpPr>
          <p:cNvPr id="217" name="Shape 217"/>
          <p:cNvSpPr txBox="1"/>
          <p:nvPr>
            <p:ph idx="12" type="sldNum"/>
          </p:nvPr>
        </p:nvSpPr>
        <p:spPr>
          <a:xfrm>
            <a:off x="6694075" y="4663225"/>
            <a:ext cx="23271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Target Customers</a:t>
            </a:r>
          </a:p>
        </p:txBody>
      </p:sp>
      <p:sp>
        <p:nvSpPr>
          <p:cNvPr id="223" name="Shape 2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Our initial focus will be Old Dominion University, Universities, Colleges, and other Educational Institutes that currently have a Computer Science Degree Program. However, everyone could use this product in order to gain more knowledge on computer programming, especially to gain a good foundation in Object-Oriented Programming concepts and problem solving skills</a:t>
            </a:r>
          </a:p>
        </p:txBody>
      </p:sp>
      <p:sp>
        <p:nvSpPr>
          <p:cNvPr id="224" name="Shape 224"/>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a:spcBef>
                <a:spcPts val="0"/>
              </a:spcBef>
              <a:buNone/>
            </a:pPr>
            <a:r>
              <a:rPr lang="en"/>
              <a:t>Team Silver Mentor</a:t>
            </a:r>
          </a:p>
        </p:txBody>
      </p:sp>
      <p:sp>
        <p:nvSpPr>
          <p:cNvPr id="67" name="Shape 67"/>
          <p:cNvSpPr txBox="1"/>
          <p:nvPr>
            <p:ph idx="1" type="body"/>
          </p:nvPr>
        </p:nvSpPr>
        <p:spPr>
          <a:xfrm>
            <a:off x="2729700" y="1639375"/>
            <a:ext cx="6102600" cy="2929500"/>
          </a:xfrm>
          <a:prstGeom prst="rect">
            <a:avLst/>
          </a:prstGeom>
        </p:spPr>
        <p:txBody>
          <a:bodyPr anchorCtr="0" anchor="t" bIns="91425" lIns="91425" rIns="91425" wrap="square" tIns="91425">
            <a:noAutofit/>
          </a:bodyPr>
          <a:lstStyle/>
          <a:p>
            <a:pPr indent="-228600" lvl="0" marL="457200" rtl="0">
              <a:spcBef>
                <a:spcPts val="0"/>
              </a:spcBef>
              <a:buClr>
                <a:srgbClr val="5B5B5B"/>
              </a:buClr>
              <a:buChar char="●"/>
            </a:pPr>
            <a:r>
              <a:rPr lang="en">
                <a:solidFill>
                  <a:srgbClr val="5B5B5B"/>
                </a:solidFill>
                <a:highlight>
                  <a:srgbClr val="FFFFFF"/>
                </a:highlight>
              </a:rPr>
              <a:t>Lecturer Professor, Old Dominion University</a:t>
            </a:r>
          </a:p>
          <a:p>
            <a:pPr indent="-228600" lvl="0" marL="457200" rtl="0">
              <a:spcBef>
                <a:spcPts val="0"/>
              </a:spcBef>
              <a:buClr>
                <a:srgbClr val="5B5B5B"/>
              </a:buClr>
              <a:buChar char="●"/>
            </a:pPr>
            <a:r>
              <a:rPr lang="en">
                <a:solidFill>
                  <a:srgbClr val="5B5B5B"/>
                </a:solidFill>
                <a:highlight>
                  <a:srgbClr val="FFFFFF"/>
                </a:highlight>
              </a:rPr>
              <a:t>M.S. in Computer Science, Old Dominion University</a:t>
            </a:r>
          </a:p>
          <a:p>
            <a:pPr indent="-228600" lvl="0" marL="457200" rtl="0">
              <a:spcBef>
                <a:spcPts val="0"/>
              </a:spcBef>
              <a:buClr>
                <a:srgbClr val="5B5B5B"/>
              </a:buClr>
              <a:buChar char="●"/>
            </a:pPr>
            <a:r>
              <a:rPr lang="en">
                <a:solidFill>
                  <a:srgbClr val="5B5B5B"/>
                </a:solidFill>
                <a:highlight>
                  <a:srgbClr val="FFFFFF"/>
                </a:highlight>
              </a:rPr>
              <a:t>Excels at responding promptly to emails, outlining course information, and knowing the most current Computer Science practices</a:t>
            </a:r>
          </a:p>
          <a:p>
            <a:pPr lvl="0">
              <a:spcBef>
                <a:spcPts val="0"/>
              </a:spcBef>
              <a:buNone/>
            </a:pPr>
            <a:r>
              <a:t/>
            </a:r>
            <a:endParaRPr/>
          </a:p>
        </p:txBody>
      </p:sp>
      <p:sp>
        <p:nvSpPr>
          <p:cNvPr id="68" name="Shape 68"/>
          <p:cNvSpPr txBox="1"/>
          <p:nvPr>
            <p:ph idx="12" type="sldNum"/>
          </p:nvPr>
        </p:nvSpPr>
        <p:spPr>
          <a:xfrm>
            <a:off x="6871650" y="4663225"/>
            <a:ext cx="21498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
        <p:nvSpPr>
          <p:cNvPr id="69" name="Shape 69"/>
          <p:cNvSpPr txBox="1"/>
          <p:nvPr/>
        </p:nvSpPr>
        <p:spPr>
          <a:xfrm>
            <a:off x="311700" y="1143250"/>
            <a:ext cx="2418000" cy="3936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666666"/>
                </a:solidFill>
              </a:rPr>
              <a:t>Prof</a:t>
            </a:r>
            <a:r>
              <a:rPr lang="en">
                <a:solidFill>
                  <a:srgbClr val="666666"/>
                </a:solidFill>
              </a:rPr>
              <a:t>essor</a:t>
            </a:r>
            <a:r>
              <a:rPr lang="en">
                <a:solidFill>
                  <a:srgbClr val="666666"/>
                </a:solidFill>
              </a:rPr>
              <a:t> Thomas Kennedy</a:t>
            </a:r>
          </a:p>
        </p:txBody>
      </p:sp>
      <p:pic>
        <p:nvPicPr>
          <p:cNvPr id="70" name="Shape 70"/>
          <p:cNvPicPr preferRelativeResize="0"/>
          <p:nvPr/>
        </p:nvPicPr>
        <p:blipFill>
          <a:blip r:embed="rId3">
            <a:alphaModFix/>
          </a:blip>
          <a:stretch>
            <a:fillRect/>
          </a:stretch>
        </p:blipFill>
        <p:spPr>
          <a:xfrm>
            <a:off x="311700" y="1639375"/>
            <a:ext cx="2418000" cy="1659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End Users</a:t>
            </a:r>
          </a:p>
        </p:txBody>
      </p:sp>
      <p:sp>
        <p:nvSpPr>
          <p:cNvPr id="230" name="Shape 23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Students that are currently enrolled in a Computer Science Degree Program at </a:t>
            </a:r>
            <a:r>
              <a:rPr lang="en"/>
              <a:t>Old Dominion University, Universities, Colleges, or other Educational Institutes</a:t>
            </a:r>
            <a:r>
              <a:rPr lang="en"/>
              <a:t> </a:t>
            </a:r>
          </a:p>
        </p:txBody>
      </p:sp>
      <p:sp>
        <p:nvSpPr>
          <p:cNvPr id="231" name="Shape 231"/>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Current Process Flow (Revised)</a:t>
            </a:r>
          </a:p>
          <a:p>
            <a:pPr lvl="0">
              <a:spcBef>
                <a:spcPts val="0"/>
              </a:spcBef>
              <a:buNone/>
            </a:pPr>
            <a:r>
              <a:t/>
            </a:r>
            <a:endParaRP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8" name="Shape 238"/>
          <p:cNvSpPr txBox="1"/>
          <p:nvPr>
            <p:ph idx="12" type="sldNum"/>
          </p:nvPr>
        </p:nvSpPr>
        <p:spPr>
          <a:xfrm>
            <a:off x="6653049" y="4663225"/>
            <a:ext cx="23682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CurrentProcessFlow2.PNG" id="239" name="Shape 239"/>
          <p:cNvPicPr preferRelativeResize="0"/>
          <p:nvPr/>
        </p:nvPicPr>
        <p:blipFill>
          <a:blip r:embed="rId3">
            <a:alphaModFix/>
          </a:blip>
          <a:stretch>
            <a:fillRect/>
          </a:stretch>
        </p:blipFill>
        <p:spPr>
          <a:xfrm>
            <a:off x="311700" y="1152474"/>
            <a:ext cx="8520601" cy="3416400"/>
          </a:xfrm>
          <a:prstGeom prst="rect">
            <a:avLst/>
          </a:prstGeom>
          <a:noFill/>
          <a:ln>
            <a:noFill/>
          </a:ln>
        </p:spPr>
      </p:pic>
      <p:pic>
        <p:nvPicPr>
          <p:cNvPr descr="FPP10.PNG" id="240" name="Shape 240"/>
          <p:cNvPicPr preferRelativeResize="0"/>
          <p:nvPr/>
        </p:nvPicPr>
        <p:blipFill>
          <a:blip r:embed="rId4">
            <a:alphaModFix/>
          </a:blip>
          <a:stretch>
            <a:fillRect/>
          </a:stretch>
        </p:blipFill>
        <p:spPr>
          <a:xfrm>
            <a:off x="392825" y="3189925"/>
            <a:ext cx="3008850" cy="1378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Major Functional Components</a:t>
            </a:r>
          </a:p>
        </p:txBody>
      </p:sp>
      <p:sp>
        <p:nvSpPr>
          <p:cNvPr id="246" name="Shape 24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Users connect to the Internet using their prefered device</a:t>
            </a:r>
          </a:p>
          <a:p>
            <a:pPr indent="-228600" lvl="0" marL="457200" rtl="0">
              <a:spcBef>
                <a:spcPts val="0"/>
              </a:spcBef>
              <a:buChar char="●"/>
            </a:pPr>
            <a:r>
              <a:rPr lang="en"/>
              <a:t>Our dedicated web-application on our dedicated website will provide gameplay for users to learn Object-Oriented Programming concepts as well as problem solving skills</a:t>
            </a:r>
          </a:p>
        </p:txBody>
      </p:sp>
      <p:sp>
        <p:nvSpPr>
          <p:cNvPr id="247" name="Shape 24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8" name="Shape 248"/>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9.PNG" id="249" name="Shape 249"/>
          <p:cNvPicPr preferRelativeResize="0"/>
          <p:nvPr/>
        </p:nvPicPr>
        <p:blipFill>
          <a:blip r:embed="rId3">
            <a:alphaModFix/>
          </a:blip>
          <a:stretch>
            <a:fillRect/>
          </a:stretch>
        </p:blipFill>
        <p:spPr>
          <a:xfrm>
            <a:off x="4832400" y="1152475"/>
            <a:ext cx="3999900" cy="34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Structure of “Programming Game”</a:t>
            </a:r>
          </a:p>
        </p:txBody>
      </p:sp>
      <p:sp>
        <p:nvSpPr>
          <p:cNvPr id="255" name="Shape 25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6" name="Shape 256"/>
          <p:cNvSpPr txBox="1"/>
          <p:nvPr>
            <p:ph idx="12" type="sldNum"/>
          </p:nvPr>
        </p:nvSpPr>
        <p:spPr>
          <a:xfrm>
            <a:off x="6735025" y="4663225"/>
            <a:ext cx="22860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7.PNG" id="257" name="Shape 257"/>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232925" y="278475"/>
            <a:ext cx="8520600" cy="572700"/>
          </a:xfrm>
          <a:prstGeom prst="rect">
            <a:avLst/>
          </a:prstGeom>
        </p:spPr>
        <p:txBody>
          <a:bodyPr anchorCtr="0" anchor="t" bIns="91425" lIns="91425" rIns="91425" wrap="square" tIns="91425">
            <a:noAutofit/>
          </a:bodyPr>
          <a:lstStyle/>
          <a:p>
            <a:pPr lvl="0">
              <a:spcBef>
                <a:spcPts val="0"/>
              </a:spcBef>
              <a:buNone/>
            </a:pPr>
            <a:r>
              <a:rPr lang="en"/>
              <a:t>Competition Matrix</a:t>
            </a:r>
          </a:p>
        </p:txBody>
      </p:sp>
      <p:graphicFrame>
        <p:nvGraphicFramePr>
          <p:cNvPr id="263" name="Shape 263"/>
          <p:cNvGraphicFramePr/>
          <p:nvPr/>
        </p:nvGraphicFramePr>
        <p:xfrm>
          <a:off x="631750" y="968325"/>
          <a:ext cx="3000000" cy="3000000"/>
        </p:xfrm>
        <a:graphic>
          <a:graphicData uri="http://schemas.openxmlformats.org/drawingml/2006/table">
            <a:tbl>
              <a:tblPr>
                <a:noFill/>
                <a:tableStyleId>{9C0183F9-3C12-4A0F-A1E6-0339CAFAFA3E}</a:tableStyleId>
              </a:tblPr>
              <a:tblGrid>
                <a:gridCol w="1316300"/>
                <a:gridCol w="1131900"/>
                <a:gridCol w="1188325"/>
                <a:gridCol w="1333250"/>
                <a:gridCol w="1343825"/>
                <a:gridCol w="1409350"/>
              </a:tblGrid>
              <a:tr h="381000">
                <a:tc>
                  <a:txBody>
                    <a:bodyPr>
                      <a:noAutofit/>
                    </a:bodyPr>
                    <a:lstStyle/>
                    <a:p>
                      <a:pPr lvl="0">
                        <a:spcBef>
                          <a:spcPts val="0"/>
                        </a:spcBef>
                        <a:buNone/>
                      </a:pPr>
                      <a:r>
                        <a:rPr lang="en"/>
                        <a:t>Game</a:t>
                      </a:r>
                    </a:p>
                  </a:txBody>
                  <a:tcPr marT="91425" marB="91425" marR="91425" marL="91425"/>
                </a:tc>
                <a:tc>
                  <a:txBody>
                    <a:bodyPr>
                      <a:noAutofit/>
                    </a:bodyPr>
                    <a:lstStyle/>
                    <a:p>
                      <a:pPr lvl="0">
                        <a:spcBef>
                          <a:spcPts val="0"/>
                        </a:spcBef>
                        <a:buNone/>
                      </a:pPr>
                      <a:r>
                        <a:rPr lang="en"/>
                        <a:t>Experience</a:t>
                      </a:r>
                    </a:p>
                  </a:txBody>
                  <a:tcPr marT="91425" marB="91425" marR="91425" marL="91425"/>
                </a:tc>
                <a:tc>
                  <a:txBody>
                    <a:bodyPr>
                      <a:noAutofit/>
                    </a:bodyPr>
                    <a:lstStyle/>
                    <a:p>
                      <a:pPr lvl="0">
                        <a:spcBef>
                          <a:spcPts val="0"/>
                        </a:spcBef>
                        <a:buNone/>
                      </a:pPr>
                      <a:r>
                        <a:rPr lang="en"/>
                        <a:t>Uses OOP</a:t>
                      </a:r>
                    </a:p>
                  </a:txBody>
                  <a:tcPr marT="91425" marB="91425" marR="91425" marL="91425"/>
                </a:tc>
                <a:tc>
                  <a:txBody>
                    <a:bodyPr>
                      <a:noAutofit/>
                    </a:bodyPr>
                    <a:lstStyle/>
                    <a:p>
                      <a:pPr lvl="0">
                        <a:spcBef>
                          <a:spcPts val="0"/>
                        </a:spcBef>
                        <a:buNone/>
                      </a:pPr>
                      <a:r>
                        <a:rPr lang="en"/>
                        <a:t>Teaches OOP</a:t>
                      </a:r>
                    </a:p>
                  </a:txBody>
                  <a:tcPr marT="91425" marB="91425" marR="91425" marL="91425"/>
                </a:tc>
                <a:tc>
                  <a:txBody>
                    <a:bodyPr>
                      <a:noAutofit/>
                    </a:bodyPr>
                    <a:lstStyle/>
                    <a:p>
                      <a:pPr lvl="0">
                        <a:spcBef>
                          <a:spcPts val="0"/>
                        </a:spcBef>
                        <a:buNone/>
                      </a:pPr>
                      <a:r>
                        <a:rPr lang="en"/>
                        <a:t># Languages</a:t>
                      </a:r>
                    </a:p>
                  </a:txBody>
                  <a:tcPr marT="91425" marB="91425" marR="91425" marL="91425"/>
                </a:tc>
                <a:tc>
                  <a:txBody>
                    <a:bodyPr>
                      <a:noAutofit/>
                    </a:bodyPr>
                    <a:lstStyle/>
                    <a:p>
                      <a:pPr lvl="0" rtl="0">
                        <a:spcBef>
                          <a:spcPts val="0"/>
                        </a:spcBef>
                        <a:buNone/>
                      </a:pPr>
                      <a:r>
                        <a:rPr lang="en"/>
                        <a:t>Multiplayer</a:t>
                      </a:r>
                    </a:p>
                  </a:txBody>
                  <a:tcPr marT="91425" marB="91425" marR="91425" marL="91425"/>
                </a:tc>
              </a:tr>
              <a:tr h="381000">
                <a:tc>
                  <a:txBody>
                    <a:bodyPr>
                      <a:noAutofit/>
                    </a:bodyPr>
                    <a:lstStyle/>
                    <a:p>
                      <a:pPr lvl="0" rtl="0">
                        <a:spcBef>
                          <a:spcPts val="0"/>
                        </a:spcBef>
                        <a:buNone/>
                      </a:pPr>
                      <a:r>
                        <a:rPr lang="en"/>
                        <a:t>Codingame</a:t>
                      </a:r>
                    </a:p>
                  </a:txBody>
                  <a:tcPr marT="91425" marB="91425" marR="91425" marL="91425"/>
                </a:tc>
                <a:tc>
                  <a:txBody>
                    <a:bodyPr>
                      <a:noAutofit/>
                    </a:bodyPr>
                    <a:lstStyle/>
                    <a:p>
                      <a:pPr lvl="0" rtl="0">
                        <a:spcBef>
                          <a:spcPts val="0"/>
                        </a:spcBef>
                        <a:buNone/>
                      </a:pPr>
                      <a:r>
                        <a:rPr lang="en"/>
                        <a:t>Low-High</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25+</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Code Combat</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c>
                  <a:txBody>
                    <a:bodyPr>
                      <a:noAutofit/>
                    </a:bodyPr>
                    <a:lstStyle/>
                    <a:p>
                      <a:pPr lvl="0" rtl="0">
                        <a:spcBef>
                          <a:spcPts val="0"/>
                        </a:spcBef>
                        <a:buNone/>
                      </a:pPr>
                      <a:r>
                        <a:rPr lang="en"/>
                        <a:t>5</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Screeps</a:t>
                      </a:r>
                    </a:p>
                  </a:txBody>
                  <a:tcPr marT="91425" marB="91425" marR="91425" marL="91425"/>
                </a:tc>
                <a:tc>
                  <a:txBody>
                    <a:bodyPr>
                      <a:noAutofit/>
                    </a:bodyPr>
                    <a:lstStyle/>
                    <a:p>
                      <a:pPr lvl="0" rtl="0">
                        <a:spcBef>
                          <a:spcPts val="0"/>
                        </a:spcBef>
                        <a:buNone/>
                      </a:pPr>
                      <a:r>
                        <a:rPr lang="en"/>
                        <a:t>Mid-High</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CheckIO</a:t>
                      </a:r>
                    </a:p>
                  </a:txBody>
                  <a:tcPr marT="91425" marB="91425" marR="91425" marL="91425"/>
                </a:tc>
                <a:tc>
                  <a:txBody>
                    <a:bodyPr>
                      <a:noAutofit/>
                    </a:bodyPr>
                    <a:lstStyle/>
                    <a:p>
                      <a:pPr lvl="0" rtl="0">
                        <a:spcBef>
                          <a:spcPts val="0"/>
                        </a:spcBef>
                        <a:buNone/>
                      </a:pPr>
                      <a:r>
                        <a:rPr lang="en"/>
                        <a:t>Low-High</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Code Monkey</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a:spcBef>
                          <a:spcPts val="0"/>
                        </a:spcBef>
                        <a:buNone/>
                      </a:pPr>
                      <a:r>
                        <a:rPr lang="en"/>
                        <a:t>Elevator Saga</a:t>
                      </a:r>
                    </a:p>
                  </a:txBody>
                  <a:tcPr marT="91425" marB="91425" marR="91425" marL="91425"/>
                </a:tc>
                <a:tc>
                  <a:txBody>
                    <a:bodyPr>
                      <a:noAutofit/>
                    </a:bodyPr>
                    <a:lstStyle/>
                    <a:p>
                      <a:pPr lvl="0">
                        <a:spcBef>
                          <a:spcPts val="0"/>
                        </a:spcBef>
                        <a:buNone/>
                      </a:pPr>
                      <a:r>
                        <a:rPr lang="en"/>
                        <a:t>Mid-High</a:t>
                      </a:r>
                    </a:p>
                  </a:txBody>
                  <a:tcPr marT="91425" marB="91425" marR="91425" marL="91425"/>
                </a:tc>
                <a:tc>
                  <a:txBody>
                    <a:bodyPr>
                      <a:noAutofit/>
                    </a:bodyPr>
                    <a:lstStyle/>
                    <a:p>
                      <a:pPr lvl="0">
                        <a:spcBef>
                          <a:spcPts val="0"/>
                        </a:spcBef>
                        <a:buNone/>
                      </a:pPr>
                      <a:r>
                        <a:rPr lang="en"/>
                        <a:t>Yes</a:t>
                      </a:r>
                    </a:p>
                  </a:txBody>
                  <a:tcPr marT="91425" marB="91425" marR="91425" marL="91425"/>
                </a:tc>
                <a:tc>
                  <a:txBody>
                    <a:bodyPr>
                      <a:noAutofit/>
                    </a:bodyPr>
                    <a:lstStyle/>
                    <a:p>
                      <a:pPr lvl="0">
                        <a:spcBef>
                          <a:spcPts val="0"/>
                        </a:spcBef>
                        <a:buClr>
                          <a:schemeClr val="dk1"/>
                        </a:buClr>
                        <a:buSzPct val="78571"/>
                        <a:buFont typeface="Arial"/>
                        <a:buNone/>
                      </a:pPr>
                      <a:r>
                        <a:rPr lang="en">
                          <a:solidFill>
                            <a:schemeClr val="dk1"/>
                          </a:solidFill>
                        </a:rPr>
                        <a:t>No</a:t>
                      </a:r>
                    </a:p>
                  </a:txBody>
                  <a:tcPr marT="91425" marB="91425" marR="91425" marL="91425"/>
                </a:tc>
                <a:tc>
                  <a:txBody>
                    <a:bodyPr>
                      <a:noAutofit/>
                    </a:bodyPr>
                    <a:lstStyle/>
                    <a:p>
                      <a:pPr lv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a:spcBef>
                          <a:spcPts val="0"/>
                        </a:spcBef>
                        <a:buNone/>
                      </a:pPr>
                      <a:r>
                        <a:rPr lang="en"/>
                        <a:t>Codewars</a:t>
                      </a:r>
                    </a:p>
                  </a:txBody>
                  <a:tcPr marT="91425" marB="91425" marR="91425" marL="91425"/>
                </a:tc>
                <a:tc>
                  <a:txBody>
                    <a:bodyPr>
                      <a:noAutofit/>
                    </a:bodyPr>
                    <a:lstStyle/>
                    <a:p>
                      <a:pPr lvl="0">
                        <a:spcBef>
                          <a:spcPts val="0"/>
                        </a:spcBef>
                        <a:buNone/>
                      </a:pPr>
                      <a:r>
                        <a:rPr lang="en"/>
                        <a:t>Mid-High</a:t>
                      </a:r>
                    </a:p>
                  </a:txBody>
                  <a:tcPr marT="91425" marB="91425" marR="91425" marL="91425"/>
                </a:tc>
                <a:tc>
                  <a:txBody>
                    <a:bodyPr>
                      <a:noAutofit/>
                    </a:bodyPr>
                    <a:lstStyle/>
                    <a:p>
                      <a:pPr lvl="0">
                        <a:spcBef>
                          <a:spcPts val="0"/>
                        </a:spcBef>
                        <a:buNone/>
                      </a:pPr>
                      <a:r>
                        <a:rPr lang="en"/>
                        <a:t>Yes</a:t>
                      </a:r>
                    </a:p>
                  </a:txBody>
                  <a:tcPr marT="91425" marB="91425" marR="91425" marL="91425"/>
                </a:tc>
                <a:tc>
                  <a:txBody>
                    <a:bodyPr>
                      <a:noAutofit/>
                    </a:bodyPr>
                    <a:lstStyle/>
                    <a:p>
                      <a:pPr lvl="0">
                        <a:spcBef>
                          <a:spcPts val="0"/>
                        </a:spcBef>
                        <a:buNone/>
                      </a:pPr>
                      <a:r>
                        <a:rPr lang="en"/>
                        <a:t>Yes</a:t>
                      </a:r>
                    </a:p>
                  </a:txBody>
                  <a:tcPr marT="91425" marB="91425" marR="91425" marL="91425"/>
                </a:tc>
                <a:tc>
                  <a:txBody>
                    <a:bodyPr>
                      <a:noAutofit/>
                    </a:bodyPr>
                    <a:lstStyle/>
                    <a:p>
                      <a:pPr lvl="0">
                        <a:spcBef>
                          <a:spcPts val="0"/>
                        </a:spcBef>
                        <a:buNone/>
                      </a:pPr>
                      <a:r>
                        <a:rPr lang="en"/>
                        <a:t>6</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Ruby Quiz</a:t>
                      </a:r>
                    </a:p>
                  </a:txBody>
                  <a:tcPr marT="91425" marB="91425" marR="91425" marL="91425"/>
                </a:tc>
                <a:tc>
                  <a:txBody>
                    <a:bodyPr>
                      <a:noAutofit/>
                    </a:bodyPr>
                    <a:lstStyle/>
                    <a:p>
                      <a:pPr lvl="0" rtl="0">
                        <a:spcBef>
                          <a:spcPts val="0"/>
                        </a:spcBef>
                        <a:buNone/>
                      </a:pPr>
                      <a:r>
                        <a:rPr lang="en"/>
                        <a:t>Mid-High</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bl>
          </a:graphicData>
        </a:graphic>
      </p:graphicFrame>
      <p:sp>
        <p:nvSpPr>
          <p:cNvPr id="264" name="Shape 2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65" name="Shape 265"/>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32025"/>
            <a:ext cx="8520600" cy="572700"/>
          </a:xfrm>
          <a:prstGeom prst="rect">
            <a:avLst/>
          </a:prstGeom>
        </p:spPr>
        <p:txBody>
          <a:bodyPr anchorCtr="0" anchor="t" bIns="91425" lIns="91425" rIns="91425" wrap="square" tIns="91425">
            <a:noAutofit/>
          </a:bodyPr>
          <a:lstStyle/>
          <a:p>
            <a:pPr lvl="0">
              <a:spcBef>
                <a:spcPts val="0"/>
              </a:spcBef>
              <a:buNone/>
            </a:pPr>
            <a:r>
              <a:rPr lang="en"/>
              <a:t>Competition Matrix, (Cont.)</a:t>
            </a:r>
          </a:p>
        </p:txBody>
      </p:sp>
      <p:graphicFrame>
        <p:nvGraphicFramePr>
          <p:cNvPr id="271" name="Shape 271"/>
          <p:cNvGraphicFramePr/>
          <p:nvPr/>
        </p:nvGraphicFramePr>
        <p:xfrm>
          <a:off x="671125" y="895375"/>
          <a:ext cx="3000000" cy="3000000"/>
        </p:xfrm>
        <a:graphic>
          <a:graphicData uri="http://schemas.openxmlformats.org/drawingml/2006/table">
            <a:tbl>
              <a:tblPr>
                <a:noFill/>
                <a:tableStyleId>{9C0183F9-3C12-4A0F-A1E6-0339CAFAFA3E}</a:tableStyleId>
              </a:tblPr>
              <a:tblGrid>
                <a:gridCol w="1113700"/>
                <a:gridCol w="1131900"/>
                <a:gridCol w="1188325"/>
                <a:gridCol w="1333250"/>
                <a:gridCol w="1343825"/>
                <a:gridCol w="1409350"/>
              </a:tblGrid>
              <a:tr h="381000">
                <a:tc>
                  <a:txBody>
                    <a:bodyPr>
                      <a:noAutofit/>
                    </a:bodyPr>
                    <a:lstStyle/>
                    <a:p>
                      <a:pPr lvl="0" rtl="0">
                        <a:spcBef>
                          <a:spcPts val="0"/>
                        </a:spcBef>
                        <a:buNone/>
                      </a:pPr>
                      <a:r>
                        <a:rPr lang="en"/>
                        <a:t>Game</a:t>
                      </a:r>
                    </a:p>
                  </a:txBody>
                  <a:tcPr marT="91425" marB="91425" marR="91425" marL="91425"/>
                </a:tc>
                <a:tc>
                  <a:txBody>
                    <a:bodyPr>
                      <a:noAutofit/>
                    </a:bodyPr>
                    <a:lstStyle/>
                    <a:p>
                      <a:pPr lvl="0" rtl="0">
                        <a:spcBef>
                          <a:spcPts val="0"/>
                        </a:spcBef>
                        <a:buNone/>
                      </a:pPr>
                      <a:r>
                        <a:rPr lang="en"/>
                        <a:t>Experience</a:t>
                      </a:r>
                    </a:p>
                  </a:txBody>
                  <a:tcPr marT="91425" marB="91425" marR="91425" marL="91425"/>
                </a:tc>
                <a:tc>
                  <a:txBody>
                    <a:bodyPr>
                      <a:noAutofit/>
                    </a:bodyPr>
                    <a:lstStyle/>
                    <a:p>
                      <a:pPr lvl="0" rtl="0">
                        <a:spcBef>
                          <a:spcPts val="0"/>
                        </a:spcBef>
                        <a:buNone/>
                      </a:pPr>
                      <a:r>
                        <a:rPr lang="en"/>
                        <a:t>Uses OOP</a:t>
                      </a:r>
                    </a:p>
                  </a:txBody>
                  <a:tcPr marT="91425" marB="91425" marR="91425" marL="91425"/>
                </a:tc>
                <a:tc>
                  <a:txBody>
                    <a:bodyPr>
                      <a:noAutofit/>
                    </a:bodyPr>
                    <a:lstStyle/>
                    <a:p>
                      <a:pPr lvl="0" rtl="0">
                        <a:spcBef>
                          <a:spcPts val="0"/>
                        </a:spcBef>
                        <a:buNone/>
                      </a:pPr>
                      <a:r>
                        <a:rPr lang="en"/>
                        <a:t>Teaches OOP</a:t>
                      </a:r>
                    </a:p>
                  </a:txBody>
                  <a:tcPr marT="91425" marB="91425" marR="91425" marL="91425"/>
                </a:tc>
                <a:tc>
                  <a:txBody>
                    <a:bodyPr>
                      <a:noAutofit/>
                    </a:bodyPr>
                    <a:lstStyle/>
                    <a:p>
                      <a:pPr lvl="0" rtl="0">
                        <a:spcBef>
                          <a:spcPts val="0"/>
                        </a:spcBef>
                        <a:buNone/>
                      </a:pPr>
                      <a:r>
                        <a:rPr lang="en"/>
                        <a:t># Languages</a:t>
                      </a:r>
                    </a:p>
                  </a:txBody>
                  <a:tcPr marT="91425" marB="91425" marR="91425" marL="91425"/>
                </a:tc>
                <a:tc>
                  <a:txBody>
                    <a:bodyPr>
                      <a:noAutofit/>
                    </a:bodyPr>
                    <a:lstStyle/>
                    <a:p>
                      <a:pPr lvl="0" rtl="0">
                        <a:spcBef>
                          <a:spcPts val="0"/>
                        </a:spcBef>
                        <a:buNone/>
                      </a:pPr>
                      <a:r>
                        <a:rPr lang="en"/>
                        <a:t>Multiplayer</a:t>
                      </a:r>
                    </a:p>
                  </a:txBody>
                  <a:tcPr marT="91425" marB="91425" marR="91425" marL="91425"/>
                </a:tc>
              </a:tr>
              <a:tr h="381000">
                <a:tc>
                  <a:txBody>
                    <a:bodyPr>
                      <a:noAutofit/>
                    </a:bodyPr>
                    <a:lstStyle/>
                    <a:p>
                      <a:pPr lvl="0" rtl="0">
                        <a:spcBef>
                          <a:spcPts val="0"/>
                        </a:spcBef>
                        <a:buNone/>
                      </a:pPr>
                      <a:r>
                        <a:rPr lang="en"/>
                        <a:t>Git Games</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CSS Diner</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Flexbox Defense</a:t>
                      </a:r>
                    </a:p>
                  </a:txBody>
                  <a:tcPr marT="91425" marB="91425" marR="91425" marL="91425"/>
                </a:tc>
                <a:tc>
                  <a:txBody>
                    <a:bodyPr>
                      <a:noAutofit/>
                    </a:bodyPr>
                    <a:lstStyle/>
                    <a:p>
                      <a:pPr lvl="0" rtl="0">
                        <a:spcBef>
                          <a:spcPts val="0"/>
                        </a:spcBef>
                        <a:buNone/>
                      </a:pPr>
                      <a:r>
                        <a:rPr lang="en"/>
                        <a:t>Low-Mid</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r>
              <a:tr h="381000">
                <a:tc>
                  <a:txBody>
                    <a:bodyPr>
                      <a:noAutofit/>
                    </a:bodyPr>
                    <a:lstStyle/>
                    <a:p>
                      <a:pPr lvl="0" rtl="0">
                        <a:spcBef>
                          <a:spcPts val="0"/>
                        </a:spcBef>
                        <a:buNone/>
                      </a:pPr>
                      <a:r>
                        <a:rPr lang="en"/>
                        <a:t>Ruby Warrior</a:t>
                      </a:r>
                    </a:p>
                  </a:txBody>
                  <a:tcPr marT="91425" marB="91425" marR="91425" marL="91425"/>
                </a:tc>
                <a:tc>
                  <a:txBody>
                    <a:bodyPr>
                      <a:noAutofit/>
                    </a:bodyPr>
                    <a:lstStyle/>
                    <a:p>
                      <a:pPr lvl="0" rtl="0">
                        <a:spcBef>
                          <a:spcPts val="0"/>
                        </a:spcBef>
                        <a:buNone/>
                      </a:pPr>
                      <a:r>
                        <a:rPr lang="en"/>
                        <a:t>Low</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Clr>
                          <a:schemeClr val="dk1"/>
                        </a:buClr>
                        <a:buSzPct val="78571"/>
                        <a:buFont typeface="Arial"/>
                        <a:buNone/>
                      </a:pPr>
                      <a:r>
                        <a:rPr lang="en">
                          <a:solidFill>
                            <a:schemeClr val="dk1"/>
                          </a:solidFill>
                        </a:rPr>
                        <a:t>No</a:t>
                      </a:r>
                    </a:p>
                  </a:txBody>
                  <a:tcPr marT="91425" marB="91425" marR="91425" marL="91425"/>
                </a:tc>
              </a:tr>
              <a:tr h="381000">
                <a:tc>
                  <a:txBody>
                    <a:bodyPr>
                      <a:noAutofit/>
                    </a:bodyPr>
                    <a:lstStyle/>
                    <a:p>
                      <a:pPr lvl="0" rtl="0">
                        <a:spcBef>
                          <a:spcPts val="0"/>
                        </a:spcBef>
                        <a:buNone/>
                      </a:pPr>
                      <a:r>
                        <a:rPr lang="en"/>
                        <a:t>Untrusted</a:t>
                      </a:r>
                    </a:p>
                  </a:txBody>
                  <a:tcPr marT="91425" marB="91425" marR="91425" marL="91425"/>
                </a:tc>
                <a:tc>
                  <a:txBody>
                    <a:bodyPr>
                      <a:noAutofit/>
                    </a:bodyPr>
                    <a:lstStyle/>
                    <a:p>
                      <a:pPr lvl="0" rtl="0">
                        <a:spcBef>
                          <a:spcPts val="0"/>
                        </a:spcBef>
                        <a:buNone/>
                      </a:pPr>
                      <a:r>
                        <a:rPr lang="en"/>
                        <a:t>Mid-High</a:t>
                      </a:r>
                    </a:p>
                  </a:txBody>
                  <a:tcPr marT="91425" marB="91425" marR="91425" marL="91425"/>
                </a:tc>
                <a:tc>
                  <a:txBody>
                    <a:bodyPr>
                      <a:noAutofit/>
                    </a:bodyPr>
                    <a:lstStyle/>
                    <a:p>
                      <a:pPr lvl="0" rtl="0">
                        <a:spcBef>
                          <a:spcPts val="0"/>
                        </a:spcBef>
                        <a:buNone/>
                      </a:pPr>
                      <a:r>
                        <a:rPr lang="en"/>
                        <a:t>No</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No</a:t>
                      </a:r>
                    </a:p>
                  </a:txBody>
                  <a:tcPr marT="91425" marB="91425" marR="91425" marL="91425"/>
                </a:tc>
              </a:tr>
              <a:tr h="381000">
                <a:tc>
                  <a:txBody>
                    <a:bodyPr>
                      <a:noAutofit/>
                    </a:bodyPr>
                    <a:lstStyle/>
                    <a:p>
                      <a:pPr lvl="0" rtl="0">
                        <a:spcBef>
                          <a:spcPts val="0"/>
                        </a:spcBef>
                        <a:buNone/>
                      </a:pPr>
                      <a:r>
                        <a:rPr lang="en"/>
                        <a:t>Empire of Code</a:t>
                      </a:r>
                    </a:p>
                  </a:txBody>
                  <a:tcPr marT="91425" marB="91425" marR="91425" marL="91425"/>
                </a:tc>
                <a:tc>
                  <a:txBody>
                    <a:bodyPr>
                      <a:noAutofit/>
                    </a:bodyPr>
                    <a:lstStyle/>
                    <a:p>
                      <a:pPr lvl="0" rtl="0">
                        <a:spcBef>
                          <a:spcPts val="0"/>
                        </a:spcBef>
                        <a:buNone/>
                      </a:pPr>
                      <a:r>
                        <a:rPr lang="en"/>
                        <a:t>Low-Mid</a:t>
                      </a:r>
                    </a:p>
                  </a:txBody>
                  <a:tcPr marT="91425" marB="91425" marR="91425" marL="91425"/>
                </a:tc>
                <a:tc>
                  <a:txBody>
                    <a:bodyPr>
                      <a:noAutofit/>
                    </a:bodyPr>
                    <a:lstStyle/>
                    <a:p>
                      <a:pPr lvl="0" rtl="0">
                        <a:spcBef>
                          <a:spcPts val="0"/>
                        </a:spcBef>
                        <a:buNone/>
                      </a:pPr>
                      <a:r>
                        <a:rPr lang="en"/>
                        <a:t>Yes</a:t>
                      </a:r>
                    </a:p>
                  </a:txBody>
                  <a:tcPr marT="91425" marB="91425" marR="91425" marL="91425"/>
                </a:tc>
                <a:tc>
                  <a:txBody>
                    <a:bodyPr>
                      <a:noAutofit/>
                    </a:bodyPr>
                    <a:lstStyle/>
                    <a:p>
                      <a:pPr lvl="0" rtl="0">
                        <a:spcBef>
                          <a:spcPts val="0"/>
                        </a:spcBef>
                        <a:buNone/>
                      </a:pPr>
                      <a:r>
                        <a:rPr lang="en">
                          <a:solidFill>
                            <a:schemeClr val="dk1"/>
                          </a:solidFill>
                        </a:rPr>
                        <a:t>No</a:t>
                      </a:r>
                    </a:p>
                  </a:txBody>
                  <a:tcPr marT="91425" marB="91425" marR="91425" marL="91425"/>
                </a:tc>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Yes</a:t>
                      </a:r>
                    </a:p>
                  </a:txBody>
                  <a:tcPr marT="91425" marB="91425" marR="91425" marL="91425"/>
                </a:tc>
              </a:tr>
              <a:tr h="381000">
                <a:tc>
                  <a:txBody>
                    <a:bodyPr>
                      <a:noAutofit/>
                    </a:bodyPr>
                    <a:lstStyle/>
                    <a:p>
                      <a:pPr lvl="0" rtl="0">
                        <a:spcBef>
                          <a:spcPts val="0"/>
                        </a:spcBef>
                        <a:buNone/>
                      </a:pPr>
                      <a:r>
                        <a:rPr lang="en"/>
                        <a:t>Our Game</a:t>
                      </a:r>
                    </a:p>
                  </a:txBody>
                  <a:tcPr marT="91425" marB="91425" marR="91425" marL="91425">
                    <a:solidFill>
                      <a:srgbClr val="B6D7A8"/>
                    </a:solidFill>
                  </a:tcPr>
                </a:tc>
                <a:tc>
                  <a:txBody>
                    <a:bodyPr>
                      <a:noAutofit/>
                    </a:bodyPr>
                    <a:lstStyle/>
                    <a:p>
                      <a:pPr lvl="0" rtl="0">
                        <a:spcBef>
                          <a:spcPts val="0"/>
                        </a:spcBef>
                        <a:buNone/>
                      </a:pPr>
                      <a:r>
                        <a:rPr lang="en"/>
                        <a:t>Low-Mid</a:t>
                      </a:r>
                    </a:p>
                  </a:txBody>
                  <a:tcPr marT="91425" marB="91425" marR="91425" marL="91425">
                    <a:solidFill>
                      <a:srgbClr val="B6D7A8"/>
                    </a:solidFill>
                  </a:tcPr>
                </a:tc>
                <a:tc>
                  <a:txBody>
                    <a:bodyPr>
                      <a:noAutofit/>
                    </a:bodyPr>
                    <a:lstStyle/>
                    <a:p>
                      <a:pPr lvl="0" rtl="0">
                        <a:spcBef>
                          <a:spcPts val="0"/>
                        </a:spcBef>
                        <a:buNone/>
                      </a:pPr>
                      <a:r>
                        <a:rPr lang="en"/>
                        <a:t>Yes</a:t>
                      </a:r>
                    </a:p>
                  </a:txBody>
                  <a:tcPr marT="91425" marB="91425" marR="91425" marL="91425">
                    <a:solidFill>
                      <a:srgbClr val="B6D7A8"/>
                    </a:solidFill>
                  </a:tcPr>
                </a:tc>
                <a:tc>
                  <a:txBody>
                    <a:bodyPr>
                      <a:noAutofit/>
                    </a:bodyPr>
                    <a:lstStyle/>
                    <a:p>
                      <a:pPr lvl="0" rtl="0">
                        <a:spcBef>
                          <a:spcPts val="0"/>
                        </a:spcBef>
                        <a:buNone/>
                      </a:pPr>
                      <a:r>
                        <a:rPr lang="en"/>
                        <a:t>Yes</a:t>
                      </a:r>
                    </a:p>
                  </a:txBody>
                  <a:tcPr marT="91425" marB="91425" marR="91425" marL="91425">
                    <a:solidFill>
                      <a:srgbClr val="B6D7A8"/>
                    </a:solidFill>
                  </a:tcPr>
                </a:tc>
                <a:tc>
                  <a:txBody>
                    <a:bodyPr>
                      <a:noAutofit/>
                    </a:bodyPr>
                    <a:lstStyle/>
                    <a:p>
                      <a:pPr lvl="0" rtl="0">
                        <a:spcBef>
                          <a:spcPts val="0"/>
                        </a:spcBef>
                        <a:buNone/>
                      </a:pPr>
                      <a:r>
                        <a:rPr lang="en"/>
                        <a:t>1 or 2</a:t>
                      </a:r>
                    </a:p>
                  </a:txBody>
                  <a:tcPr marT="91425" marB="91425" marR="91425" marL="91425">
                    <a:solidFill>
                      <a:srgbClr val="B6D7A8"/>
                    </a:solidFill>
                  </a:tcPr>
                </a:tc>
                <a:tc>
                  <a:txBody>
                    <a:bodyPr>
                      <a:noAutofit/>
                    </a:bodyPr>
                    <a:lstStyle/>
                    <a:p>
                      <a:pPr lvl="0" rtl="0">
                        <a:spcBef>
                          <a:spcPts val="0"/>
                        </a:spcBef>
                        <a:buNone/>
                      </a:pPr>
                      <a:r>
                        <a:rPr lang="en"/>
                        <a:t>Maybe</a:t>
                      </a:r>
                    </a:p>
                  </a:txBody>
                  <a:tcPr marT="91425" marB="91425" marR="91425" marL="91425">
                    <a:solidFill>
                      <a:srgbClr val="B6D7A8"/>
                    </a:solidFill>
                  </a:tcPr>
                </a:tc>
              </a:tr>
            </a:tbl>
          </a:graphicData>
        </a:graphic>
      </p:graphicFrame>
      <p:sp>
        <p:nvSpPr>
          <p:cNvPr id="272" name="Shape 2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73" name="Shape 273"/>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279" name="Shape 27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lang="en"/>
              <a:t>Web-application game using the Unity SDK with C# and JavaScript to create</a:t>
            </a:r>
          </a:p>
          <a:p>
            <a:pPr indent="-228600" lvl="0" marL="457200" rtl="0">
              <a:spcBef>
                <a:spcPts val="0"/>
              </a:spcBef>
            </a:pPr>
            <a:r>
              <a:rPr lang="en"/>
              <a:t>User will learn Object-Oriented Programming (OOP) concepts and problem solving skills in depth</a:t>
            </a:r>
          </a:p>
          <a:p>
            <a:pPr indent="-228600" lvl="0" marL="457200" rtl="0">
              <a:spcBef>
                <a:spcPts val="0"/>
              </a:spcBef>
            </a:pPr>
            <a:r>
              <a:rPr lang="en"/>
              <a:t>These skills are essential to build a solid foundation for understanding Computer Science as well as computer programming</a:t>
            </a:r>
          </a:p>
          <a:p>
            <a:pPr indent="-228600" lvl="0" marL="457200" rtl="0">
              <a:spcBef>
                <a:spcPts val="0"/>
              </a:spcBef>
            </a:pPr>
            <a:r>
              <a:rPr lang="en"/>
              <a:t>These skills will allow students to pass introductory Computer Science classes, thus lowering the switching major/drop out rate for universities </a:t>
            </a:r>
          </a:p>
          <a:p>
            <a:pPr indent="-228600" lvl="0" marL="457200" rtl="0">
              <a:spcBef>
                <a:spcPts val="0"/>
              </a:spcBef>
            </a:pPr>
            <a:r>
              <a:rPr lang="en"/>
              <a:t>The current process that Computer Science students go through is flawed by not teaching these fundamental skills early on in the </a:t>
            </a:r>
            <a:r>
              <a:rPr lang="en"/>
              <a:t>curriculum</a:t>
            </a:r>
          </a:p>
          <a:p>
            <a:pPr indent="-228600" lvl="0" marL="457200">
              <a:spcBef>
                <a:spcPts val="0"/>
              </a:spcBef>
            </a:pPr>
            <a:r>
              <a:rPr lang="en"/>
              <a:t>Our solution makes the process painless and fun</a:t>
            </a:r>
            <a:r>
              <a:rPr lang="en"/>
              <a:t> </a:t>
            </a:r>
          </a:p>
        </p:txBody>
      </p:sp>
      <p:sp>
        <p:nvSpPr>
          <p:cNvPr id="280" name="Shape 280"/>
          <p:cNvSpPr txBox="1"/>
          <p:nvPr>
            <p:ph idx="12" type="sldNum"/>
          </p:nvPr>
        </p:nvSpPr>
        <p:spPr>
          <a:xfrm>
            <a:off x="6489122" y="4663225"/>
            <a:ext cx="25320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Questions?</a:t>
            </a:r>
          </a:p>
        </p:txBody>
      </p:sp>
      <p:sp>
        <p:nvSpPr>
          <p:cNvPr id="286" name="Shape 286"/>
          <p:cNvSpPr txBox="1"/>
          <p:nvPr>
            <p:ph idx="12" type="sldNum"/>
          </p:nvPr>
        </p:nvSpPr>
        <p:spPr>
          <a:xfrm>
            <a:off x="6571073" y="4663225"/>
            <a:ext cx="24501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References</a:t>
            </a:r>
          </a:p>
        </p:txBody>
      </p:sp>
      <p:sp>
        <p:nvSpPr>
          <p:cNvPr id="292" name="Shape 2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ct val="100000"/>
              <a:buChar char="●"/>
            </a:pPr>
            <a:r>
              <a:rPr lang="en" sz="1400">
                <a:solidFill>
                  <a:srgbClr val="666666"/>
                </a:solidFill>
              </a:rPr>
              <a:t>“Fast Facts.” </a:t>
            </a:r>
            <a:r>
              <a:rPr i="1" lang="en" sz="1400">
                <a:solidFill>
                  <a:srgbClr val="666666"/>
                </a:solidFill>
              </a:rPr>
              <a:t>Unity</a:t>
            </a:r>
            <a:r>
              <a:rPr lang="en" sz="1400">
                <a:solidFill>
                  <a:srgbClr val="666666"/>
                </a:solidFill>
              </a:rPr>
              <a:t>, Unity Technologies, unity3d.com/public-relations.</a:t>
            </a:r>
          </a:p>
          <a:p>
            <a:pPr indent="-317500" lvl="0" marL="457200" rtl="0">
              <a:lnSpc>
                <a:spcPct val="90000"/>
              </a:lnSpc>
              <a:spcBef>
                <a:spcPts val="1000"/>
              </a:spcBef>
              <a:spcAft>
                <a:spcPts val="0"/>
              </a:spcAft>
              <a:buClr>
                <a:srgbClr val="666666"/>
              </a:buClr>
              <a:buSzPct val="100000"/>
              <a:buChar char="●"/>
            </a:pPr>
            <a:r>
              <a:rPr i="1" lang="en" sz="1400">
                <a:solidFill>
                  <a:srgbClr val="666666"/>
                </a:solidFill>
              </a:rPr>
              <a:t>Asset Store</a:t>
            </a:r>
            <a:r>
              <a:rPr lang="en" sz="1400">
                <a:solidFill>
                  <a:srgbClr val="666666"/>
                </a:solidFill>
              </a:rPr>
              <a:t>, Unity Technologies,</a:t>
            </a:r>
            <a:r>
              <a:rPr lang="en" sz="1400">
                <a:solidFill>
                  <a:srgbClr val="666666"/>
                </a:solidFill>
                <a:hlinkClick r:id="rId3"/>
              </a:rPr>
              <a:t> </a:t>
            </a:r>
            <a:r>
              <a:rPr lang="en" sz="1400" u="sng">
                <a:solidFill>
                  <a:srgbClr val="666666"/>
                </a:solidFill>
                <a:hlinkClick r:id="rId4"/>
              </a:rPr>
              <a:t>www.assetstore.unity3d.com/en/</a:t>
            </a:r>
            <a:r>
              <a:rPr lang="en" sz="1400">
                <a:solidFill>
                  <a:srgbClr val="666666"/>
                </a:solidFill>
              </a:rPr>
              <a:t>.</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Technologies, Unity. “Welcome to the Unity Scripting Reference!” </a:t>
            </a:r>
            <a:r>
              <a:rPr i="1" lang="en" sz="1400">
                <a:solidFill>
                  <a:srgbClr val="666666"/>
                </a:solidFill>
              </a:rPr>
              <a:t>Unity - Scripting API:</a:t>
            </a:r>
            <a:r>
              <a:rPr lang="en" sz="1400">
                <a:solidFill>
                  <a:srgbClr val="666666"/>
                </a:solidFill>
              </a:rPr>
              <a:t> Unity Technologies, docs.unity3d.com/530/Documentation/ScriptReference/index.html.</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O'Neill, M. (n.d.). Computer Science Before College. Retrieved October 05, 2017, from </a:t>
            </a:r>
            <a:r>
              <a:rPr lang="en" sz="1400" u="sng">
                <a:solidFill>
                  <a:srgbClr val="666666"/>
                </a:solidFill>
                <a:hlinkClick r:id="rId5"/>
              </a:rPr>
              <a:t>https://www.computerscienceonline.org/cs-programs-before-college/</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Porter, J. (2017, August 03). 4 Benefits Of Learning Programming At A Young Age. Retrieved October 05, 2017, from </a:t>
            </a:r>
            <a:r>
              <a:rPr lang="en" sz="1400" u="sng">
                <a:solidFill>
                  <a:srgbClr val="666666"/>
                </a:solidFill>
                <a:hlinkClick r:id="rId6"/>
              </a:rPr>
              <a:t>https://elearningindustry.com/4-benefits-learning-programming-at-a-young-age-2</a:t>
            </a:r>
          </a:p>
          <a:p>
            <a:pPr indent="-317500" lvl="0" marL="457200" rtl="0">
              <a:lnSpc>
                <a:spcPct val="90000"/>
              </a:lnSpc>
              <a:spcBef>
                <a:spcPts val="1000"/>
              </a:spcBef>
              <a:spcAft>
                <a:spcPts val="0"/>
              </a:spcAft>
              <a:buClr>
                <a:srgbClr val="666666"/>
              </a:buClr>
              <a:buSzPct val="100000"/>
              <a:buChar char="●"/>
            </a:pPr>
            <a:r>
              <a:rPr lang="en" sz="1400">
                <a:solidFill>
                  <a:srgbClr val="666666"/>
                </a:solidFill>
              </a:rPr>
              <a:t>Peter Riley’s presentation. It will be one of the main source of references for our project.</a:t>
            </a:r>
          </a:p>
        </p:txBody>
      </p:sp>
      <p:sp>
        <p:nvSpPr>
          <p:cNvPr id="293" name="Shape 2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294" name="Shape 294"/>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rtl="0">
              <a:spcBef>
                <a:spcPts val="0"/>
              </a:spcBef>
              <a:buNone/>
            </a:pPr>
            <a:r>
              <a:rPr lang="en"/>
              <a:t>Team Silver</a:t>
            </a:r>
          </a:p>
        </p:txBody>
      </p:sp>
      <p:sp>
        <p:nvSpPr>
          <p:cNvPr id="76" name="Shape 76"/>
          <p:cNvSpPr txBox="1"/>
          <p:nvPr>
            <p:ph idx="12" type="sldNum"/>
          </p:nvPr>
        </p:nvSpPr>
        <p:spPr>
          <a:xfrm>
            <a:off x="6858000" y="4663225"/>
            <a:ext cx="21630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pic>
        <p:nvPicPr>
          <p:cNvPr id="77" name="Shape 77"/>
          <p:cNvPicPr preferRelativeResize="0"/>
          <p:nvPr/>
        </p:nvPicPr>
        <p:blipFill>
          <a:blip r:embed="rId3">
            <a:alphaModFix/>
          </a:blip>
          <a:stretch>
            <a:fillRect/>
          </a:stretch>
        </p:blipFill>
        <p:spPr>
          <a:xfrm>
            <a:off x="311700" y="1040725"/>
            <a:ext cx="1377675" cy="958400"/>
          </a:xfrm>
          <a:prstGeom prst="rect">
            <a:avLst/>
          </a:prstGeom>
          <a:noFill/>
          <a:ln>
            <a:noFill/>
          </a:ln>
        </p:spPr>
      </p:pic>
      <p:pic>
        <p:nvPicPr>
          <p:cNvPr id="78" name="Shape 78"/>
          <p:cNvPicPr preferRelativeResize="0"/>
          <p:nvPr/>
        </p:nvPicPr>
        <p:blipFill>
          <a:blip r:embed="rId4">
            <a:alphaModFix/>
          </a:blip>
          <a:stretch>
            <a:fillRect/>
          </a:stretch>
        </p:blipFill>
        <p:spPr>
          <a:xfrm>
            <a:off x="311700" y="2040100"/>
            <a:ext cx="1377675" cy="985875"/>
          </a:xfrm>
          <a:prstGeom prst="rect">
            <a:avLst/>
          </a:prstGeom>
          <a:noFill/>
          <a:ln>
            <a:noFill/>
          </a:ln>
        </p:spPr>
      </p:pic>
      <p:pic>
        <p:nvPicPr>
          <p:cNvPr id="79" name="Shape 79"/>
          <p:cNvPicPr preferRelativeResize="0"/>
          <p:nvPr/>
        </p:nvPicPr>
        <p:blipFill>
          <a:blip r:embed="rId5">
            <a:alphaModFix/>
          </a:blip>
          <a:stretch>
            <a:fillRect/>
          </a:stretch>
        </p:blipFill>
        <p:spPr>
          <a:xfrm>
            <a:off x="311700" y="3066950"/>
            <a:ext cx="1377675" cy="958374"/>
          </a:xfrm>
          <a:prstGeom prst="rect">
            <a:avLst/>
          </a:prstGeom>
          <a:noFill/>
          <a:ln>
            <a:noFill/>
          </a:ln>
        </p:spPr>
      </p:pic>
      <p:pic>
        <p:nvPicPr>
          <p:cNvPr id="80" name="Shape 80"/>
          <p:cNvPicPr preferRelativeResize="0"/>
          <p:nvPr/>
        </p:nvPicPr>
        <p:blipFill>
          <a:blip r:embed="rId6">
            <a:alphaModFix/>
          </a:blip>
          <a:stretch>
            <a:fillRect/>
          </a:stretch>
        </p:blipFill>
        <p:spPr>
          <a:xfrm>
            <a:off x="291938" y="4066300"/>
            <a:ext cx="1417193" cy="985875"/>
          </a:xfrm>
          <a:prstGeom prst="rect">
            <a:avLst/>
          </a:prstGeom>
          <a:noFill/>
          <a:ln>
            <a:noFill/>
          </a:ln>
        </p:spPr>
      </p:pic>
      <p:pic>
        <p:nvPicPr>
          <p:cNvPr id="81" name="Shape 81"/>
          <p:cNvPicPr preferRelativeResize="0"/>
          <p:nvPr/>
        </p:nvPicPr>
        <p:blipFill>
          <a:blip r:embed="rId7">
            <a:alphaModFix/>
          </a:blip>
          <a:stretch>
            <a:fillRect/>
          </a:stretch>
        </p:blipFill>
        <p:spPr>
          <a:xfrm>
            <a:off x="4224925" y="-12"/>
            <a:ext cx="1436620" cy="999375"/>
          </a:xfrm>
          <a:prstGeom prst="rect">
            <a:avLst/>
          </a:prstGeom>
          <a:noFill/>
          <a:ln>
            <a:noFill/>
          </a:ln>
        </p:spPr>
      </p:pic>
      <p:pic>
        <p:nvPicPr>
          <p:cNvPr id="82" name="Shape 82"/>
          <p:cNvPicPr preferRelativeResize="0"/>
          <p:nvPr/>
        </p:nvPicPr>
        <p:blipFill>
          <a:blip r:embed="rId8">
            <a:alphaModFix/>
          </a:blip>
          <a:stretch>
            <a:fillRect/>
          </a:stretch>
        </p:blipFill>
        <p:spPr>
          <a:xfrm>
            <a:off x="4224925" y="1020225"/>
            <a:ext cx="1436625" cy="999406"/>
          </a:xfrm>
          <a:prstGeom prst="rect">
            <a:avLst/>
          </a:prstGeom>
          <a:noFill/>
          <a:ln>
            <a:noFill/>
          </a:ln>
        </p:spPr>
      </p:pic>
      <p:pic>
        <p:nvPicPr>
          <p:cNvPr id="83" name="Shape 83"/>
          <p:cNvPicPr preferRelativeResize="0"/>
          <p:nvPr/>
        </p:nvPicPr>
        <p:blipFill>
          <a:blip r:embed="rId9">
            <a:alphaModFix/>
          </a:blip>
          <a:stretch>
            <a:fillRect/>
          </a:stretch>
        </p:blipFill>
        <p:spPr>
          <a:xfrm>
            <a:off x="4224925" y="2040500"/>
            <a:ext cx="1436630" cy="999400"/>
          </a:xfrm>
          <a:prstGeom prst="rect">
            <a:avLst/>
          </a:prstGeom>
          <a:noFill/>
          <a:ln>
            <a:noFill/>
          </a:ln>
        </p:spPr>
      </p:pic>
      <p:pic>
        <p:nvPicPr>
          <p:cNvPr id="84" name="Shape 84"/>
          <p:cNvPicPr preferRelativeResize="0"/>
          <p:nvPr/>
        </p:nvPicPr>
        <p:blipFill>
          <a:blip r:embed="rId10">
            <a:alphaModFix/>
          </a:blip>
          <a:stretch>
            <a:fillRect/>
          </a:stretch>
        </p:blipFill>
        <p:spPr>
          <a:xfrm>
            <a:off x="4205188" y="3066950"/>
            <a:ext cx="1476106" cy="1026850"/>
          </a:xfrm>
          <a:prstGeom prst="rect">
            <a:avLst/>
          </a:prstGeom>
          <a:noFill/>
          <a:ln>
            <a:noFill/>
          </a:ln>
        </p:spPr>
      </p:pic>
      <p:pic>
        <p:nvPicPr>
          <p:cNvPr id="85" name="Shape 85"/>
          <p:cNvPicPr preferRelativeResize="0"/>
          <p:nvPr/>
        </p:nvPicPr>
        <p:blipFill>
          <a:blip r:embed="rId11">
            <a:alphaModFix/>
          </a:blip>
          <a:stretch>
            <a:fillRect/>
          </a:stretch>
        </p:blipFill>
        <p:spPr>
          <a:xfrm>
            <a:off x="4185450" y="4120850"/>
            <a:ext cx="1476100" cy="918575"/>
          </a:xfrm>
          <a:prstGeom prst="rect">
            <a:avLst/>
          </a:prstGeom>
          <a:noFill/>
          <a:ln>
            <a:noFill/>
          </a:ln>
        </p:spPr>
      </p:pic>
      <p:sp>
        <p:nvSpPr>
          <p:cNvPr id="86" name="Shape 86"/>
          <p:cNvSpPr txBox="1"/>
          <p:nvPr/>
        </p:nvSpPr>
        <p:spPr>
          <a:xfrm>
            <a:off x="1994550" y="1181700"/>
            <a:ext cx="1918800" cy="572700"/>
          </a:xfrm>
          <a:prstGeom prst="rect">
            <a:avLst/>
          </a:prstGeom>
          <a:noFill/>
          <a:ln>
            <a:noFill/>
          </a:ln>
        </p:spPr>
        <p:txBody>
          <a:bodyPr anchorCtr="0" anchor="t" bIns="91425" lIns="91425" rIns="91425" wrap="square" tIns="91425">
            <a:noAutofit/>
          </a:bodyPr>
          <a:lstStyle/>
          <a:p>
            <a:pPr lvl="0" rtl="0" algn="ctr">
              <a:spcBef>
                <a:spcPts val="0"/>
              </a:spcBef>
              <a:buNone/>
            </a:pPr>
            <a:r>
              <a:rPr lang="en"/>
              <a:t>Colten Everitt</a:t>
            </a:r>
          </a:p>
          <a:p>
            <a:pPr lvl="0" algn="ctr">
              <a:spcBef>
                <a:spcPts val="0"/>
              </a:spcBef>
              <a:buNone/>
            </a:pPr>
            <a:r>
              <a:rPr lang="en" sz="1000">
                <a:solidFill>
                  <a:srgbClr val="666666"/>
                </a:solidFill>
              </a:rPr>
              <a:t>Website Administrator</a:t>
            </a:r>
          </a:p>
        </p:txBody>
      </p:sp>
      <p:sp>
        <p:nvSpPr>
          <p:cNvPr id="87" name="Shape 87"/>
          <p:cNvSpPr txBox="1"/>
          <p:nvPr/>
        </p:nvSpPr>
        <p:spPr>
          <a:xfrm>
            <a:off x="2124350" y="2178975"/>
            <a:ext cx="1652400" cy="423600"/>
          </a:xfrm>
          <a:prstGeom prst="rect">
            <a:avLst/>
          </a:prstGeom>
          <a:noFill/>
          <a:ln>
            <a:noFill/>
          </a:ln>
        </p:spPr>
        <p:txBody>
          <a:bodyPr anchorCtr="0" anchor="t" bIns="91425" lIns="91425" rIns="91425" wrap="square" tIns="91425">
            <a:noAutofit/>
          </a:bodyPr>
          <a:lstStyle/>
          <a:p>
            <a:pPr lvl="0" rtl="0" algn="ctr">
              <a:spcBef>
                <a:spcPts val="0"/>
              </a:spcBef>
              <a:buNone/>
            </a:pPr>
            <a:r>
              <a:rPr lang="en"/>
              <a:t>Peter Riley</a:t>
            </a:r>
          </a:p>
          <a:p>
            <a:pPr lvl="0" algn="ctr">
              <a:spcBef>
                <a:spcPts val="0"/>
              </a:spcBef>
              <a:buNone/>
            </a:pPr>
            <a:r>
              <a:rPr lang="en" sz="1000">
                <a:solidFill>
                  <a:srgbClr val="666666"/>
                </a:solidFill>
              </a:rPr>
              <a:t>Cyber Security Specialist</a:t>
            </a:r>
          </a:p>
        </p:txBody>
      </p:sp>
      <p:sp>
        <p:nvSpPr>
          <p:cNvPr id="88" name="Shape 88"/>
          <p:cNvSpPr txBox="1"/>
          <p:nvPr/>
        </p:nvSpPr>
        <p:spPr>
          <a:xfrm>
            <a:off x="2151675" y="3176275"/>
            <a:ext cx="15744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Casey Batten</a:t>
            </a:r>
          </a:p>
          <a:p>
            <a:pPr lvl="0" algn="ctr">
              <a:spcBef>
                <a:spcPts val="0"/>
              </a:spcBef>
              <a:buNone/>
            </a:pPr>
            <a:r>
              <a:rPr lang="en" sz="1000">
                <a:solidFill>
                  <a:srgbClr val="666666"/>
                </a:solidFill>
              </a:rPr>
              <a:t>Unity Game Expert</a:t>
            </a:r>
          </a:p>
        </p:txBody>
      </p:sp>
      <p:sp>
        <p:nvSpPr>
          <p:cNvPr id="89" name="Shape 89"/>
          <p:cNvSpPr txBox="1"/>
          <p:nvPr/>
        </p:nvSpPr>
        <p:spPr>
          <a:xfrm>
            <a:off x="2206300" y="4187200"/>
            <a:ext cx="1436700" cy="423600"/>
          </a:xfrm>
          <a:prstGeom prst="rect">
            <a:avLst/>
          </a:prstGeom>
          <a:noFill/>
          <a:ln>
            <a:noFill/>
          </a:ln>
        </p:spPr>
        <p:txBody>
          <a:bodyPr anchorCtr="0" anchor="t" bIns="91425" lIns="91425" rIns="91425" wrap="square" tIns="91425">
            <a:noAutofit/>
          </a:bodyPr>
          <a:lstStyle/>
          <a:p>
            <a:pPr lvl="0" rtl="0" algn="ctr">
              <a:spcBef>
                <a:spcPts val="0"/>
              </a:spcBef>
              <a:buNone/>
            </a:pPr>
            <a:r>
              <a:rPr lang="en"/>
              <a:t>Kevin Santos</a:t>
            </a:r>
          </a:p>
          <a:p>
            <a:pPr lvl="0" algn="ctr">
              <a:spcBef>
                <a:spcPts val="0"/>
              </a:spcBef>
              <a:buNone/>
            </a:pPr>
            <a:r>
              <a:rPr lang="en" sz="1000">
                <a:solidFill>
                  <a:srgbClr val="666666"/>
                </a:solidFill>
              </a:rPr>
              <a:t>Database Manager</a:t>
            </a:r>
          </a:p>
        </p:txBody>
      </p:sp>
      <p:sp>
        <p:nvSpPr>
          <p:cNvPr id="90" name="Shape 90"/>
          <p:cNvSpPr txBox="1"/>
          <p:nvPr/>
        </p:nvSpPr>
        <p:spPr>
          <a:xfrm>
            <a:off x="6345700" y="184425"/>
            <a:ext cx="21630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Joel Stokes</a:t>
            </a:r>
          </a:p>
          <a:p>
            <a:pPr lvl="0" algn="ctr">
              <a:spcBef>
                <a:spcPts val="0"/>
              </a:spcBef>
              <a:buNone/>
            </a:pPr>
            <a:r>
              <a:rPr lang="en" sz="1000">
                <a:solidFill>
                  <a:srgbClr val="666666"/>
                </a:solidFill>
              </a:rPr>
              <a:t>Game Development Specialist</a:t>
            </a:r>
          </a:p>
        </p:txBody>
      </p:sp>
      <p:sp>
        <p:nvSpPr>
          <p:cNvPr id="91" name="Shape 91"/>
          <p:cNvSpPr txBox="1"/>
          <p:nvPr/>
        </p:nvSpPr>
        <p:spPr>
          <a:xfrm>
            <a:off x="6482325" y="1099750"/>
            <a:ext cx="19188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Matthew Tuckson</a:t>
            </a:r>
          </a:p>
          <a:p>
            <a:pPr lvl="0" algn="ctr">
              <a:spcBef>
                <a:spcPts val="0"/>
              </a:spcBef>
              <a:buNone/>
            </a:pPr>
            <a:r>
              <a:rPr lang="en" sz="1000">
                <a:solidFill>
                  <a:srgbClr val="666666"/>
                </a:solidFill>
              </a:rPr>
              <a:t>Computer Science Expert</a:t>
            </a:r>
          </a:p>
        </p:txBody>
      </p:sp>
      <p:sp>
        <p:nvSpPr>
          <p:cNvPr id="92" name="Shape 92"/>
          <p:cNvSpPr txBox="1"/>
          <p:nvPr/>
        </p:nvSpPr>
        <p:spPr>
          <a:xfrm>
            <a:off x="6482325" y="2178975"/>
            <a:ext cx="19188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Daniel Dang</a:t>
            </a:r>
          </a:p>
          <a:p>
            <a:pPr lvl="0" algn="ctr">
              <a:spcBef>
                <a:spcPts val="0"/>
              </a:spcBef>
              <a:buNone/>
            </a:pPr>
            <a:r>
              <a:rPr lang="en" sz="1000">
                <a:solidFill>
                  <a:srgbClr val="666666"/>
                </a:solidFill>
              </a:rPr>
              <a:t>Web Development Expert</a:t>
            </a:r>
          </a:p>
        </p:txBody>
      </p:sp>
      <p:sp>
        <p:nvSpPr>
          <p:cNvPr id="93" name="Shape 93"/>
          <p:cNvSpPr txBox="1"/>
          <p:nvPr/>
        </p:nvSpPr>
        <p:spPr>
          <a:xfrm>
            <a:off x="6427675" y="3189925"/>
            <a:ext cx="1918800" cy="423600"/>
          </a:xfrm>
          <a:prstGeom prst="rect">
            <a:avLst/>
          </a:prstGeom>
          <a:noFill/>
          <a:ln>
            <a:noFill/>
          </a:ln>
        </p:spPr>
        <p:txBody>
          <a:bodyPr anchorCtr="0" anchor="t" bIns="91425" lIns="91425" rIns="91425" wrap="square" tIns="91425">
            <a:noAutofit/>
          </a:bodyPr>
          <a:lstStyle/>
          <a:p>
            <a:pPr lvl="0" rtl="0" algn="ctr">
              <a:spcBef>
                <a:spcPts val="0"/>
              </a:spcBef>
              <a:buNone/>
            </a:pPr>
            <a:r>
              <a:rPr lang="en"/>
              <a:t>Nathaniel DeArce</a:t>
            </a:r>
          </a:p>
          <a:p>
            <a:pPr lvl="0" algn="ctr">
              <a:spcBef>
                <a:spcPts val="0"/>
              </a:spcBef>
              <a:buNone/>
            </a:pPr>
            <a:r>
              <a:rPr lang="en" sz="1000">
                <a:solidFill>
                  <a:srgbClr val="666666"/>
                </a:solidFill>
              </a:rPr>
              <a:t>Artificial Intelligence Agent</a:t>
            </a:r>
          </a:p>
        </p:txBody>
      </p:sp>
      <p:sp>
        <p:nvSpPr>
          <p:cNvPr id="94" name="Shape 94"/>
          <p:cNvSpPr txBox="1"/>
          <p:nvPr/>
        </p:nvSpPr>
        <p:spPr>
          <a:xfrm>
            <a:off x="6482325" y="4077925"/>
            <a:ext cx="1864200" cy="505500"/>
          </a:xfrm>
          <a:prstGeom prst="rect">
            <a:avLst/>
          </a:prstGeom>
          <a:noFill/>
          <a:ln>
            <a:noFill/>
          </a:ln>
        </p:spPr>
        <p:txBody>
          <a:bodyPr anchorCtr="0" anchor="t" bIns="91425" lIns="91425" rIns="91425" wrap="square" tIns="91425">
            <a:noAutofit/>
          </a:bodyPr>
          <a:lstStyle/>
          <a:p>
            <a:pPr lvl="0" rtl="0" algn="ctr">
              <a:spcBef>
                <a:spcPts val="0"/>
              </a:spcBef>
              <a:buNone/>
            </a:pPr>
            <a:r>
              <a:rPr lang="en"/>
              <a:t>Tyler Johnson</a:t>
            </a:r>
          </a:p>
          <a:p>
            <a:pPr lvl="0" algn="ctr">
              <a:spcBef>
                <a:spcPts val="0"/>
              </a:spcBef>
              <a:buNone/>
            </a:pPr>
            <a:r>
              <a:rPr lang="en" sz="1000">
                <a:solidFill>
                  <a:srgbClr val="666666"/>
                </a:solidFill>
              </a:rPr>
              <a:t>Software Engineering Expert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rtl="0">
              <a:spcBef>
                <a:spcPts val="0"/>
              </a:spcBef>
              <a:buNone/>
            </a:pPr>
            <a:r>
              <a:rPr lang="en"/>
              <a:t>Outline</a:t>
            </a:r>
          </a:p>
        </p:txBody>
      </p:sp>
      <p:sp>
        <p:nvSpPr>
          <p:cNvPr id="100" name="Shape 10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04800" lvl="0" marL="457200" rtl="0">
              <a:spcBef>
                <a:spcPts val="0"/>
              </a:spcBef>
              <a:buClr>
                <a:srgbClr val="666666"/>
              </a:buClr>
              <a:buSzPct val="100000"/>
              <a:buAutoNum type="arabicPeriod"/>
            </a:pPr>
            <a:r>
              <a:rPr lang="en" sz="1200">
                <a:solidFill>
                  <a:srgbClr val="666666"/>
                </a:solidFill>
                <a:highlight>
                  <a:srgbClr val="FFFFFF"/>
                </a:highlight>
              </a:rPr>
              <a:t>Change Major/Dropout Rate for Computer Science at ODU</a:t>
            </a:r>
          </a:p>
          <a:p>
            <a:pPr indent="-304800" lvl="0" marL="457200" rtl="0">
              <a:spcBef>
                <a:spcPts val="0"/>
              </a:spcBef>
              <a:buClr>
                <a:srgbClr val="000000"/>
              </a:buClr>
              <a:buSzPct val="100000"/>
              <a:buAutoNum type="arabicPeriod"/>
            </a:pPr>
            <a:r>
              <a:rPr lang="en" sz="1200">
                <a:solidFill>
                  <a:srgbClr val="000000"/>
                </a:solidFill>
                <a:highlight>
                  <a:srgbClr val="FFFFFF"/>
                </a:highlight>
              </a:rPr>
              <a:t>Problem Statement</a:t>
            </a:r>
          </a:p>
          <a:p>
            <a:pPr indent="-304800" lvl="0" marL="457200" rtl="0">
              <a:spcBef>
                <a:spcPts val="0"/>
              </a:spcBef>
              <a:buClr>
                <a:srgbClr val="666666"/>
              </a:buClr>
              <a:buSzPct val="100000"/>
              <a:buAutoNum type="arabicPeriod"/>
            </a:pPr>
            <a:r>
              <a:rPr lang="en" sz="1200">
                <a:solidFill>
                  <a:srgbClr val="666666"/>
                </a:solidFill>
                <a:highlight>
                  <a:srgbClr val="FFFFFF"/>
                </a:highlight>
              </a:rPr>
              <a:t>What is Unity?</a:t>
            </a:r>
          </a:p>
          <a:p>
            <a:pPr indent="-304800" lvl="0" marL="457200" rtl="0">
              <a:spcBef>
                <a:spcPts val="0"/>
              </a:spcBef>
              <a:buClr>
                <a:srgbClr val="666666"/>
              </a:buClr>
              <a:buSzPct val="100000"/>
              <a:buAutoNum type="arabicPeriod"/>
            </a:pPr>
            <a:r>
              <a:rPr lang="en" sz="1200">
                <a:solidFill>
                  <a:srgbClr val="666666"/>
                </a:solidFill>
                <a:highlight>
                  <a:srgbClr val="FFFFFF"/>
                </a:highlight>
              </a:rPr>
              <a:t>What is C#?</a:t>
            </a:r>
          </a:p>
          <a:p>
            <a:pPr indent="-304800" lvl="0" marL="457200" rtl="0">
              <a:spcBef>
                <a:spcPts val="0"/>
              </a:spcBef>
              <a:buClr>
                <a:srgbClr val="666666"/>
              </a:buClr>
              <a:buSzPct val="100000"/>
              <a:buAutoNum type="arabicPeriod"/>
            </a:pPr>
            <a:r>
              <a:rPr lang="en" sz="1200">
                <a:solidFill>
                  <a:srgbClr val="666666"/>
                </a:solidFill>
                <a:highlight>
                  <a:srgbClr val="FFFFFF"/>
                </a:highlight>
              </a:rPr>
              <a:t>Unity Ease of Use and Developer Popularity</a:t>
            </a:r>
          </a:p>
          <a:p>
            <a:pPr indent="-304800" lvl="0" marL="457200" rtl="0">
              <a:spcBef>
                <a:spcPts val="0"/>
              </a:spcBef>
              <a:buClr>
                <a:srgbClr val="666666"/>
              </a:buClr>
              <a:buSzPct val="100000"/>
              <a:buAutoNum type="arabicPeriod"/>
            </a:pPr>
            <a:r>
              <a:rPr lang="en" sz="1200">
                <a:solidFill>
                  <a:srgbClr val="666666"/>
                </a:solidFill>
                <a:highlight>
                  <a:srgbClr val="FFFFFF"/>
                </a:highlight>
              </a:rPr>
              <a:t>Unity Development Resources</a:t>
            </a:r>
          </a:p>
          <a:p>
            <a:pPr indent="-304800" lvl="0" marL="457200" rtl="0">
              <a:spcBef>
                <a:spcPts val="0"/>
              </a:spcBef>
              <a:buClr>
                <a:srgbClr val="666666"/>
              </a:buClr>
              <a:buSzPct val="100000"/>
              <a:buAutoNum type="arabicPeriod"/>
            </a:pPr>
            <a:r>
              <a:rPr lang="en" sz="1200">
                <a:solidFill>
                  <a:srgbClr val="666666"/>
                </a:solidFill>
                <a:highlight>
                  <a:srgbClr val="FFFFFF"/>
                </a:highlight>
              </a:rPr>
              <a:t>The Advantages of C# within the Unity SDK</a:t>
            </a:r>
          </a:p>
          <a:p>
            <a:pPr indent="-304800" lvl="0" marL="457200" rtl="0">
              <a:spcBef>
                <a:spcPts val="0"/>
              </a:spcBef>
              <a:buClr>
                <a:srgbClr val="666666"/>
              </a:buClr>
              <a:buSzPct val="100000"/>
              <a:buAutoNum type="arabicPeriod"/>
            </a:pPr>
            <a:r>
              <a:rPr lang="en" sz="1200">
                <a:solidFill>
                  <a:srgbClr val="666666"/>
                </a:solidFill>
                <a:highlight>
                  <a:srgbClr val="FFFFFF"/>
                </a:highlight>
              </a:rPr>
              <a:t>Why a Game?</a:t>
            </a:r>
          </a:p>
          <a:p>
            <a:pPr indent="-304800" lvl="0" marL="457200" rtl="0">
              <a:spcBef>
                <a:spcPts val="0"/>
              </a:spcBef>
              <a:buClr>
                <a:srgbClr val="666666"/>
              </a:buClr>
              <a:buSzPct val="100000"/>
              <a:buAutoNum type="arabicPeriod"/>
            </a:pPr>
            <a:r>
              <a:rPr lang="en" sz="1200">
                <a:solidFill>
                  <a:srgbClr val="666666"/>
                </a:solidFill>
                <a:highlight>
                  <a:srgbClr val="FFFFFF"/>
                </a:highlight>
              </a:rPr>
              <a:t>Concepts of Gameplay and Possible Design Choices</a:t>
            </a:r>
          </a:p>
          <a:p>
            <a:pPr indent="-304800" lvl="0" marL="457200" rtl="0">
              <a:spcBef>
                <a:spcPts val="0"/>
              </a:spcBef>
              <a:buClr>
                <a:srgbClr val="666666"/>
              </a:buClr>
              <a:buSzPct val="100000"/>
              <a:buAutoNum type="arabicPeriod"/>
            </a:pPr>
            <a:r>
              <a:rPr lang="en" sz="1200">
                <a:solidFill>
                  <a:srgbClr val="666666"/>
                </a:solidFill>
                <a:highlight>
                  <a:srgbClr val="FFFFFF"/>
                </a:highlight>
              </a:rPr>
              <a:t>Possible Influences on Using a Game</a:t>
            </a:r>
          </a:p>
          <a:p>
            <a:pPr indent="-304800" lvl="0" marL="457200" rtl="0">
              <a:spcBef>
                <a:spcPts val="0"/>
              </a:spcBef>
              <a:buClr>
                <a:srgbClr val="666666"/>
              </a:buClr>
              <a:buSzPct val="100000"/>
              <a:buAutoNum type="arabicPeriod"/>
            </a:pPr>
            <a:r>
              <a:rPr lang="en" sz="1200">
                <a:solidFill>
                  <a:srgbClr val="666666"/>
                </a:solidFill>
                <a:highlight>
                  <a:srgbClr val="FFFFFF"/>
                </a:highlight>
              </a:rPr>
              <a:t>The Current Process Flow</a:t>
            </a:r>
          </a:p>
          <a:p>
            <a:pPr indent="-304800" lvl="0" marL="457200" rtl="0">
              <a:spcBef>
                <a:spcPts val="0"/>
              </a:spcBef>
              <a:buClr>
                <a:srgbClr val="000000"/>
              </a:buClr>
              <a:buSzPct val="100000"/>
              <a:buAutoNum type="arabicPeriod"/>
            </a:pPr>
            <a:r>
              <a:rPr lang="en" sz="1200">
                <a:solidFill>
                  <a:srgbClr val="000000"/>
                </a:solidFill>
                <a:highlight>
                  <a:srgbClr val="FFFFFF"/>
                </a:highlight>
              </a:rPr>
              <a:t>Plans for Our Solution</a:t>
            </a:r>
          </a:p>
          <a:p>
            <a:pPr indent="-304800" lvl="0" marL="457200" rtl="0">
              <a:spcBef>
                <a:spcPts val="0"/>
              </a:spcBef>
              <a:buClr>
                <a:srgbClr val="666666"/>
              </a:buClr>
              <a:buSzPct val="100000"/>
              <a:buAutoNum type="arabicPeriod"/>
            </a:pPr>
            <a:r>
              <a:rPr lang="en" sz="1200">
                <a:solidFill>
                  <a:srgbClr val="666666"/>
                </a:solidFill>
                <a:highlight>
                  <a:srgbClr val="FFFFFF"/>
                </a:highlight>
              </a:rPr>
              <a:t>Our Customers</a:t>
            </a:r>
          </a:p>
          <a:p>
            <a:pPr indent="-304800" lvl="0" marL="457200" rtl="0">
              <a:spcBef>
                <a:spcPts val="0"/>
              </a:spcBef>
              <a:buClr>
                <a:srgbClr val="666666"/>
              </a:buClr>
              <a:buSzPct val="100000"/>
              <a:buAutoNum type="arabicPeriod"/>
            </a:pPr>
            <a:r>
              <a:rPr lang="en" sz="1200">
                <a:solidFill>
                  <a:srgbClr val="666666"/>
                </a:solidFill>
                <a:highlight>
                  <a:srgbClr val="FFFFFF"/>
                </a:highlight>
              </a:rPr>
              <a:t>Revised Process Flow</a:t>
            </a:r>
          </a:p>
          <a:p>
            <a:pPr indent="-304800" lvl="0" marL="457200" rtl="0">
              <a:spcBef>
                <a:spcPts val="0"/>
              </a:spcBef>
              <a:buClr>
                <a:srgbClr val="666666"/>
              </a:buClr>
              <a:buSzPct val="100000"/>
              <a:buAutoNum type="arabicPeriod"/>
            </a:pPr>
            <a:r>
              <a:rPr lang="en" sz="1200">
                <a:solidFill>
                  <a:srgbClr val="666666"/>
                </a:solidFill>
                <a:highlight>
                  <a:srgbClr val="FFFFFF"/>
                </a:highlight>
              </a:rPr>
              <a:t>Major Components</a:t>
            </a:r>
          </a:p>
          <a:p>
            <a:pPr indent="-304800" lvl="0" marL="457200" rtl="0">
              <a:spcBef>
                <a:spcPts val="0"/>
              </a:spcBef>
              <a:buClr>
                <a:srgbClr val="000000"/>
              </a:buClr>
              <a:buSzPct val="100000"/>
              <a:buAutoNum type="arabicPeriod"/>
            </a:pPr>
            <a:r>
              <a:rPr lang="en" sz="1200">
                <a:solidFill>
                  <a:srgbClr val="000000"/>
                </a:solidFill>
                <a:highlight>
                  <a:srgbClr val="FFFFFF"/>
                </a:highlight>
              </a:rPr>
              <a:t>Competition Matrix</a:t>
            </a:r>
          </a:p>
          <a:p>
            <a:pPr indent="-304800" lvl="0" marL="457200" rtl="0">
              <a:spcBef>
                <a:spcPts val="0"/>
              </a:spcBef>
              <a:buClr>
                <a:srgbClr val="666666"/>
              </a:buClr>
              <a:buSzPct val="100000"/>
              <a:buAutoNum type="arabicPeriod"/>
            </a:pPr>
            <a:r>
              <a:rPr lang="en" sz="1200">
                <a:solidFill>
                  <a:srgbClr val="666666"/>
                </a:solidFill>
                <a:highlight>
                  <a:srgbClr val="FFFFFF"/>
                </a:highlight>
              </a:rPr>
              <a:t>References</a:t>
            </a:r>
          </a:p>
          <a:p>
            <a:pPr lvl="0" rtl="0">
              <a:spcBef>
                <a:spcPts val="0"/>
              </a:spcBef>
              <a:buNone/>
            </a:pPr>
            <a:r>
              <a:t/>
            </a:r>
            <a:endParaRPr/>
          </a:p>
        </p:txBody>
      </p:sp>
      <p:sp>
        <p:nvSpPr>
          <p:cNvPr id="101" name="Shape 101"/>
          <p:cNvSpPr txBox="1"/>
          <p:nvPr>
            <p:ph idx="12" type="sldNum"/>
          </p:nvPr>
        </p:nvSpPr>
        <p:spPr>
          <a:xfrm>
            <a:off x="6885325" y="4663225"/>
            <a:ext cx="21357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68025"/>
            <a:ext cx="8520600" cy="572700"/>
          </a:xfrm>
          <a:prstGeom prst="rect">
            <a:avLst/>
          </a:prstGeom>
        </p:spPr>
        <p:txBody>
          <a:bodyPr anchorCtr="0" anchor="t" bIns="91425" lIns="91425" rIns="91425" wrap="square" tIns="91425">
            <a:noAutofit/>
          </a:bodyPr>
          <a:lstStyle/>
          <a:p>
            <a:pPr lvl="0" rtl="0">
              <a:spcBef>
                <a:spcPts val="0"/>
              </a:spcBef>
              <a:buNone/>
            </a:pPr>
            <a:r>
              <a:rPr lang="en" sz="2400"/>
              <a:t>Change Major/Dropout Rate for Computer Science at ODU</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chemeClr val="dk1"/>
              </a:buClr>
              <a:buSzPct val="61111"/>
              <a:buFont typeface="Arial"/>
              <a:buNone/>
            </a:pPr>
            <a:r>
              <a:rPr lang="en">
                <a:solidFill>
                  <a:srgbClr val="5B5B5B"/>
                </a:solidFill>
                <a:highlight>
                  <a:srgbClr val="FFFFFF"/>
                </a:highlight>
              </a:rPr>
              <a:t>The Computer Science major at ODU is usually difficult and hard to grasp for most students. Thus, the rate of students either changing their major or dropping out of college altogether has increased in the past few years. (Additional info. . .).</a:t>
            </a:r>
          </a:p>
          <a:p>
            <a:pPr lvl="0" rtl="0">
              <a:spcBef>
                <a:spcPts val="0"/>
              </a:spcBef>
              <a:buClr>
                <a:schemeClr val="dk1"/>
              </a:buClr>
              <a:buSzPct val="61111"/>
              <a:buFont typeface="Arial"/>
              <a:buNone/>
            </a:pPr>
            <a:r>
              <a:rPr lang="en">
                <a:solidFill>
                  <a:srgbClr val="5B5B5B"/>
                </a:solidFill>
                <a:highlight>
                  <a:srgbClr val="FFFFFF"/>
                </a:highlight>
              </a:rPr>
              <a:t>In (year), approximately (# students) students changed their major from Computer Science to something else at ODU. (Cite source).</a:t>
            </a:r>
          </a:p>
          <a:p>
            <a:pPr lvl="0" rtl="0">
              <a:spcBef>
                <a:spcPts val="0"/>
              </a:spcBef>
              <a:buClr>
                <a:schemeClr val="dk1"/>
              </a:buClr>
              <a:buSzPct val="61111"/>
              <a:buFont typeface="Arial"/>
              <a:buNone/>
            </a:pPr>
            <a:r>
              <a:rPr lang="en">
                <a:solidFill>
                  <a:srgbClr val="5B5B5B"/>
                </a:solidFill>
              </a:rPr>
              <a:t>In (year), approximately (# students) Computer Science students dropped out of ODU altogether. (Cite source).</a:t>
            </a:r>
          </a:p>
          <a:p>
            <a:pPr lvl="0" rtl="0">
              <a:spcBef>
                <a:spcPts val="0"/>
              </a:spcBef>
              <a:buNone/>
            </a:pPr>
            <a:r>
              <a:t/>
            </a:r>
            <a:endParaRPr/>
          </a:p>
        </p:txBody>
      </p:sp>
      <p:sp>
        <p:nvSpPr>
          <p:cNvPr id="108" name="Shape 108"/>
          <p:cNvSpPr txBox="1"/>
          <p:nvPr>
            <p:ph idx="12" type="sldNum"/>
          </p:nvPr>
        </p:nvSpPr>
        <p:spPr>
          <a:xfrm>
            <a:off x="6830673" y="4663225"/>
            <a:ext cx="2190300" cy="393600"/>
          </a:xfrm>
          <a:prstGeom prst="rect">
            <a:avLst/>
          </a:prstGeom>
        </p:spPr>
        <p:txBody>
          <a:bodyPr anchorCtr="0" anchor="ctr" bIns="91425" lIns="91425" rIns="91425" wrap="square" tIns="91425">
            <a:noAutofit/>
          </a:bodyPr>
          <a:lstStyle/>
          <a:p>
            <a:pPr lvl="0" rtl="0">
              <a:spcBef>
                <a:spcPts val="0"/>
              </a:spcBef>
              <a:buNone/>
            </a:pPr>
            <a:r>
              <a:rPr lang="en"/>
              <a:t>CS 410 | Team Silver | 2017-10-19 | </a:t>
            </a: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lvl="0">
              <a:spcBef>
                <a:spcPts val="0"/>
              </a:spcBef>
              <a:buNone/>
            </a:pPr>
            <a:r>
              <a:rPr lang="en"/>
              <a:t>“Programming Game”</a:t>
            </a:r>
          </a:p>
        </p:txBody>
      </p:sp>
      <p:sp>
        <p:nvSpPr>
          <p:cNvPr id="114" name="Shape 114"/>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lvl="0">
              <a:spcBef>
                <a:spcPts val="0"/>
              </a:spcBef>
              <a:buNone/>
            </a:pPr>
            <a:r>
              <a:rPr lang="en"/>
              <a:t>Our Problem Statement</a:t>
            </a:r>
          </a:p>
        </p:txBody>
      </p:sp>
      <p:sp>
        <p:nvSpPr>
          <p:cNvPr id="115" name="Shape 115"/>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Programming is intimidating for the uninitiated. As a result, first time ODU programming students drop out or switch majors. Existing tools fail to teach Object-Oriented Programming (OOP) concepts and problem solving skills.</a:t>
            </a:r>
          </a:p>
          <a:p>
            <a:pPr lvl="0">
              <a:spcBef>
                <a:spcPts val="0"/>
              </a:spcBef>
              <a:buNone/>
            </a:pPr>
            <a:r>
              <a:t/>
            </a:r>
            <a:endParaRPr/>
          </a:p>
          <a:p>
            <a:pPr lvl="0">
              <a:spcBef>
                <a:spcPts val="0"/>
              </a:spcBef>
              <a:buNone/>
            </a:pPr>
            <a:r>
              <a:t/>
            </a:r>
            <a:endParaRPr/>
          </a:p>
        </p:txBody>
      </p:sp>
      <p:sp>
        <p:nvSpPr>
          <p:cNvPr id="116" name="Shape 116"/>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is Unity?</a:t>
            </a: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Unity is a cross-platform game engine that is developed by Unity Technologies. It is primarily used for video game development as well as simulations. Unity supports 2D as well as 3D graphics and uses C# as its default scripting language.</a:t>
            </a:r>
          </a:p>
        </p:txBody>
      </p:sp>
      <p:sp>
        <p:nvSpPr>
          <p:cNvPr id="123" name="Shape 123"/>
          <p:cNvSpPr txBox="1"/>
          <p:nvPr>
            <p:ph idx="12" type="sldNum"/>
          </p:nvPr>
        </p:nvSpPr>
        <p:spPr>
          <a:xfrm>
            <a:off x="6762351" y="4663225"/>
            <a:ext cx="22587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is C#?</a:t>
            </a:r>
          </a:p>
        </p:txBody>
      </p:sp>
      <p:sp>
        <p:nvSpPr>
          <p:cNvPr id="129" name="Shape 1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C# is a general purpose, object-oriented programming language created by Microsoft. Some of the design goals of the language were that it was supposed to be simple, portable, suitable for applications hosted and/or embedded and had strong support for internalization. </a:t>
            </a:r>
          </a:p>
          <a:p>
            <a:pPr lvl="0">
              <a:spcBef>
                <a:spcPts val="0"/>
              </a:spcBef>
              <a:buNone/>
            </a:pPr>
            <a:r>
              <a:t/>
            </a:r>
            <a:endParaRPr/>
          </a:p>
          <a:p>
            <a:pPr lvl="0">
              <a:spcBef>
                <a:spcPts val="0"/>
              </a:spcBef>
              <a:buNone/>
            </a:pPr>
            <a:r>
              <a:t/>
            </a:r>
            <a:endParaRPr/>
          </a:p>
          <a:p>
            <a:pPr lvl="0">
              <a:spcBef>
                <a:spcPts val="0"/>
              </a:spcBef>
              <a:buNone/>
            </a:pPr>
            <a:r>
              <a:t/>
            </a:r>
            <a:endParaRPr/>
          </a:p>
        </p:txBody>
      </p:sp>
      <p:sp>
        <p:nvSpPr>
          <p:cNvPr id="130" name="Shape 130"/>
          <p:cNvSpPr txBox="1"/>
          <p:nvPr>
            <p:ph idx="12" type="sldNum"/>
          </p:nvPr>
        </p:nvSpPr>
        <p:spPr>
          <a:xfrm>
            <a:off x="6543773" y="4663225"/>
            <a:ext cx="24774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Unity Ease of Use and Developer Popularity</a:t>
            </a:r>
          </a:p>
        </p:txBody>
      </p:sp>
      <p:sp>
        <p:nvSpPr>
          <p:cNvPr id="136" name="Shape 13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Unity uses an incredibly flexible UI and developer workflow system that allows users to easily begin development on a product</a:t>
            </a:r>
          </a:p>
          <a:p>
            <a:pPr indent="-228600" lvl="0" marL="457200" rtl="0">
              <a:spcBef>
                <a:spcPts val="0"/>
              </a:spcBef>
              <a:buChar char="●"/>
            </a:pPr>
            <a:r>
              <a:rPr lang="en"/>
              <a:t>Options exist for both 2D and 3D development, porting to multiple platforms easily, and build settings for specific environments</a:t>
            </a:r>
          </a:p>
          <a:p>
            <a:pPr indent="-228600" lvl="0" marL="457200">
              <a:spcBef>
                <a:spcPts val="0"/>
              </a:spcBef>
              <a:buChar char="●"/>
            </a:pPr>
            <a:r>
              <a:rPr lang="en"/>
              <a:t>Unity has tools available for both game development and generalized software development, including the excellent MonoDevelop IDE</a:t>
            </a:r>
          </a:p>
        </p:txBody>
      </p:sp>
      <p:sp>
        <p:nvSpPr>
          <p:cNvPr id="137" name="Shape 137"/>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txBox="1"/>
          <p:nvPr>
            <p:ph idx="12" type="sldNum"/>
          </p:nvPr>
        </p:nvSpPr>
        <p:spPr>
          <a:xfrm>
            <a:off x="6755526" y="4663225"/>
            <a:ext cx="2265600" cy="393600"/>
          </a:xfrm>
          <a:prstGeom prst="rect">
            <a:avLst/>
          </a:prstGeom>
        </p:spPr>
        <p:txBody>
          <a:bodyPr anchorCtr="0" anchor="ctr" bIns="91425" lIns="91425" rIns="91425" wrap="square" tIns="91425">
            <a:noAutofit/>
          </a:bodyPr>
          <a:lstStyle/>
          <a:p>
            <a:pPr lvl="0">
              <a:spcBef>
                <a:spcPts val="0"/>
              </a:spcBef>
              <a:buNone/>
            </a:pPr>
            <a:r>
              <a:rPr lang="en"/>
              <a:t>CS 410 | Team Silver | 2017-10-19 | </a:t>
            </a:r>
            <a:fld id="{00000000-1234-1234-1234-123412341234}" type="slidenum">
              <a:rPr lang="en"/>
              <a:t>‹#›</a:t>
            </a:fld>
          </a:p>
        </p:txBody>
      </p:sp>
      <p:pic>
        <p:nvPicPr>
          <p:cNvPr descr="FPP1.PNG" id="139" name="Shape 139"/>
          <p:cNvPicPr preferRelativeResize="0"/>
          <p:nvPr/>
        </p:nvPicPr>
        <p:blipFill>
          <a:blip r:embed="rId3">
            <a:alphaModFix/>
          </a:blip>
          <a:stretch>
            <a:fillRect/>
          </a:stretch>
        </p:blipFill>
        <p:spPr>
          <a:xfrm>
            <a:off x="4832399" y="1152475"/>
            <a:ext cx="399990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