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roxima Nov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24DB7C8-1408-4325-81AC-F3668021DB76}">
  <a:tblStyle styleId="{624DB7C8-1408-4325-81AC-F3668021DB76}"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5.xml"/><Relationship Id="rId41" Type="http://schemas.openxmlformats.org/officeDocument/2006/relationships/font" Target="fonts/ProximaNov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bold.fntdata"/><Relationship Id="rId16" Type="http://schemas.openxmlformats.org/officeDocument/2006/relationships/slide" Target="slides/slide11.xml"/><Relationship Id="rId38" Type="http://schemas.openxmlformats.org/officeDocument/2006/relationships/font" Target="fonts/ProximaNo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m.depaul.edu/academics/Pages/BS-in-Game-Programming.aspx"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techloop.io/funniest-programming-memes-1da50c5229d"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Source:</a:t>
            </a:r>
          </a:p>
          <a:p>
            <a:pPr lvl="0">
              <a:spcBef>
                <a:spcPts val="0"/>
              </a:spcBef>
              <a:buNone/>
            </a:pPr>
            <a:r>
              <a:rPr lang="en"/>
              <a:t>Left image       https://online.odu.edu/programs/computer-science-ms</a:t>
            </a:r>
          </a:p>
          <a:p>
            <a:pPr lvl="0">
              <a:spcBef>
                <a:spcPts val="0"/>
              </a:spcBef>
              <a:buNone/>
            </a:pPr>
            <a:r>
              <a:rPr lang="en"/>
              <a:t>Middle image: https://online.odu.edu/programs/computer-science</a:t>
            </a:r>
          </a:p>
          <a:p>
            <a:pPr lvl="0">
              <a:spcBef>
                <a:spcPts val="0"/>
              </a:spcBef>
              <a:buNone/>
            </a:pPr>
            <a:r>
              <a:rPr lang="en"/>
              <a:t>Right image: Pending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1source:</a:t>
            </a:r>
            <a:r>
              <a:rPr lang="en" u="sng">
                <a:solidFill>
                  <a:schemeClr val="accent5"/>
                </a:solidFill>
                <a:hlinkClick r:id="rId2"/>
              </a:rPr>
              <a:t>http://www.cdm.depaul.edu/academics/Pages/BS-in-Game-Programming.asx</a:t>
            </a:r>
          </a:p>
          <a:p>
            <a:pPr lvl="0">
              <a:spcBef>
                <a:spcPts val="0"/>
              </a:spcBef>
              <a:buNone/>
            </a:pPr>
            <a:r>
              <a:rPr lang="en"/>
              <a:t>Image 2 source:Peter Riley’s presentation</a:t>
            </a:r>
          </a:p>
          <a:p>
            <a:pPr lvl="0">
              <a:spcBef>
                <a:spcPts val="0"/>
              </a:spcBef>
              <a:buNone/>
            </a:pPr>
            <a:r>
              <a:t/>
            </a:r>
            <a:endParaRPr/>
          </a:p>
          <a:p>
            <a:pPr lvl="0">
              <a:spcBef>
                <a:spcPts val="0"/>
              </a:spcBef>
              <a:buNone/>
            </a:pPr>
            <a:r>
              <a:rPr lang="en"/>
              <a:t>The purpose of this slide is to illustrate our proposal as to why a game is the most solid approach to the previously mentioned societal problem. The five bulleten points describe the following:</a:t>
            </a:r>
          </a:p>
          <a:p>
            <a:pPr lvl="0">
              <a:spcBef>
                <a:spcPts val="0"/>
              </a:spcBef>
              <a:buNone/>
            </a:pPr>
            <a:r>
              <a:rPr lang="en"/>
              <a:t>•It is generally inferred that games in particular enhance interest in people. Thus, a game that is designed to teach a particular subject can be highly assumed that it gain the learner’s interest.</a:t>
            </a:r>
          </a:p>
          <a:p>
            <a:pPr lvl="0">
              <a:spcBef>
                <a:spcPts val="0"/>
              </a:spcBef>
              <a:buNone/>
            </a:pPr>
            <a:r>
              <a:rPr lang="en"/>
              <a:t>•In addition, interaction in general allows one to cope with the learning content aspect in natural way that engages interest.</a:t>
            </a:r>
          </a:p>
          <a:p>
            <a:pPr lvl="0">
              <a:spcBef>
                <a:spcPts val="0"/>
              </a:spcBef>
              <a:buNone/>
            </a:pPr>
            <a:r>
              <a:rPr lang="en"/>
              <a:t>•The traditional learning style has become increasingly primitive with the emerge of new technologies. Thus, a learning game can provide a more dynamic and interactive way of learning and in order to ignore the more traditional way.</a:t>
            </a:r>
          </a:p>
          <a:p>
            <a:pPr lvl="0">
              <a:spcBef>
                <a:spcPts val="0"/>
              </a:spcBef>
              <a:buNone/>
            </a:pPr>
            <a:r>
              <a:rPr lang="en"/>
              <a:t>•On aspect that makes a game a more asynchronous way of learning is that an instructor is not required to present for the learner to learn. This is one extremely positive aspect in the sense that such game will provide all the learning material available to the user..</a:t>
            </a:r>
          </a:p>
          <a:p>
            <a:pPr lvl="0">
              <a:spcBef>
                <a:spcPts val="0"/>
              </a:spcBef>
              <a:buNone/>
            </a:pPr>
            <a:r>
              <a:rPr lang="en"/>
              <a:t>•As previously mentioned with regards to the stats on the CS student dilemma progression, it is noted that students struggle with the programming aspect of object oriented and problem solving. Therefore, it is highly and potentially inferred that a game ideally allow the user to grasp, retain, and regurgitate such aspects.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ONR: Office of Naval Research.</a:t>
            </a:r>
          </a:p>
          <a:p>
            <a:pPr lvl="0">
              <a:spcBef>
                <a:spcPts val="0"/>
              </a:spcBef>
              <a:buNone/>
            </a:pPr>
            <a:r>
              <a:rPr lang="en"/>
              <a:t>WebMD: Medical Organizational website that conducts research on various </a:t>
            </a:r>
          </a:p>
          <a:p>
            <a:pPr lvl="0">
              <a:spcBef>
                <a:spcPts val="0"/>
              </a:spcBef>
              <a:buNone/>
            </a:pPr>
            <a:r>
              <a:rPr lang="en"/>
              <a:t>Stats Source:</a:t>
            </a:r>
          </a:p>
          <a:p>
            <a:pPr lvl="0">
              <a:spcBef>
                <a:spcPts val="0"/>
              </a:spcBef>
              <a:buNone/>
            </a:pPr>
            <a:r>
              <a:rPr lang="en"/>
              <a:t>The Benefits of Video Games. (2011, December 26). Retrieved October 19, 2017, from http://abcnews.go.com/blogs/technology/2011/12/the-benefits-of-video-games/</a:t>
            </a:r>
            <a:br>
              <a:rPr lang="en"/>
            </a:br>
          </a:p>
          <a:p>
            <a:pPr lvl="0">
              <a:spcBef>
                <a:spcPts val="0"/>
              </a:spcBef>
              <a:buNone/>
            </a:pPr>
            <a:r>
              <a:rPr lang="en"/>
              <a:t>The purpose of this slide is to inform on the information gathered regarding some research statistics by various organizations on the postive aspects of using games as a learning tool.</a:t>
            </a:r>
          </a:p>
          <a:p>
            <a:pPr lvl="0">
              <a:spcBef>
                <a:spcPts val="0"/>
              </a:spcBef>
              <a:buNone/>
            </a:pPr>
            <a:r>
              <a:rPr lang="en"/>
              <a:t>•The first bulletin briefly explains that the mentioned three organizations investigated and determine that video games provided various positive aspects that help individuals become more engaged in the learning process.</a:t>
            </a:r>
          </a:p>
          <a:p>
            <a:pPr lvl="0">
              <a:spcBef>
                <a:spcPts val="0"/>
              </a:spcBef>
              <a:buNone/>
            </a:pPr>
            <a:r>
              <a:rPr lang="en"/>
              <a:t>•The second bullet points points out specific numeric statistics on the average percent of individual that played games showed an improvement on the understanding on the particular material the game was teaching.</a:t>
            </a:r>
          </a:p>
          <a:p>
            <a:pPr lvl="0">
              <a:spcBef>
                <a:spcPts val="0"/>
              </a:spcBef>
              <a:buNone/>
            </a:pPr>
            <a:r>
              <a:rPr lang="en"/>
              <a:t>•The third bulletin concludes that the investigation conducted by this study supports the idea that games can be versatile in the aspect of getting users engaged in the learning process.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source 1: </a:t>
            </a:r>
            <a:r>
              <a:rPr lang="en" u="sng">
                <a:solidFill>
                  <a:schemeClr val="hlink"/>
                </a:solidFill>
                <a:hlinkClick r:id="rId2"/>
              </a:rPr>
              <a:t>https://medium.com/@techloop.io/funniest-programming-memes-1da50c5229d</a:t>
            </a:r>
          </a:p>
          <a:p>
            <a:pPr lvl="0">
              <a:spcBef>
                <a:spcPts val="0"/>
              </a:spcBef>
              <a:buNone/>
            </a:pPr>
            <a:r>
              <a:rPr lang="en"/>
              <a:t>This slide illustrated the possible potential design choices of the game designed to teach users how to program.</a:t>
            </a:r>
          </a:p>
          <a:p>
            <a:pPr lvl="0">
              <a:spcBef>
                <a:spcPts val="0"/>
              </a:spcBef>
              <a:buNone/>
            </a:pPr>
            <a:r>
              <a:rPr lang="en"/>
              <a:t>•First bulletin explains that the game will enhance a relatable and applicable design to provide a more realistic approach.   </a:t>
            </a:r>
          </a:p>
          <a:p>
            <a:pPr lvl="0">
              <a:spcBef>
                <a:spcPts val="0"/>
              </a:spcBef>
              <a:buNone/>
            </a:pPr>
            <a:r>
              <a:rPr lang="en"/>
              <a:t>•The second bulletin explains and contents that a realistic approach promotes a learning improvement mainly on teaching OOP concepts.</a:t>
            </a:r>
          </a:p>
          <a:p>
            <a:pPr lvl="0">
              <a:spcBef>
                <a:spcPts val="0"/>
              </a:spcBef>
              <a:buNone/>
            </a:pPr>
            <a:r>
              <a:rPr lang="en"/>
              <a:t>•Third bulletin contents that a balance of gameplay and programming at the same time will engage the player more pragmatically rather than sacrifice their experience.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Data trends of students not following a course series in the expected order and changes in class volume exist, which could indicate that students are leaving the major for less intense fields.</a:t>
            </a:r>
          </a:p>
          <a:p>
            <a:pPr lvl="0">
              <a:spcBef>
                <a:spcPts val="0"/>
              </a:spcBef>
              <a:buNone/>
            </a:pPr>
            <a:r>
              <a:rPr lang="en"/>
              <a:t>The dropoff in student numbers from CS150 to CS250 is related to differing major requirements and course overlap, but the decrease in student body is significant enough to warrant a deeper look into later classes in the major path.</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hyperlink" Target="http://www.cdm.depaul.edu/academics/Pages/BS-in-Game-Programming.asp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QBvgzFgZaOQ"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VnHRaWl8Y8w"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hyperlink" Target="https://medium.com/@techloop.io/funniest-programming-memes-1da50c5229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11"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www.assetstore.unity3d.com/en/" TargetMode="External"/><Relationship Id="rId4" Type="http://schemas.openxmlformats.org/officeDocument/2006/relationships/hyperlink" Target="http://www.assetstore.unity3d.com/en/" TargetMode="External"/><Relationship Id="rId5" Type="http://schemas.openxmlformats.org/officeDocument/2006/relationships/hyperlink" Target="https://www.computerscienceonline.org/cs-programs-before-college/" TargetMode="External"/><Relationship Id="rId6" Type="http://schemas.openxmlformats.org/officeDocument/2006/relationships/hyperlink" Target="https://drive.google.com/drive/u/1/folders/0B_xCQd8Vk2BnSU1hNnJwSXB1NE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11700" y="2015075"/>
            <a:ext cx="8520600" cy="792600"/>
          </a:xfrm>
          <a:prstGeom prst="rect">
            <a:avLst/>
          </a:prstGeom>
        </p:spPr>
        <p:txBody>
          <a:bodyPr anchorCtr="0" anchor="b" bIns="91425" lIns="91425" rIns="91425" wrap="square" tIns="91425">
            <a:noAutofit/>
          </a:bodyPr>
          <a:lstStyle/>
          <a:p>
            <a:pPr lvl="0">
              <a:spcBef>
                <a:spcPts val="0"/>
              </a:spcBef>
              <a:buNone/>
            </a:pPr>
            <a:r>
              <a:rPr lang="en"/>
              <a:t>Feasibility-</a:t>
            </a:r>
          </a:p>
          <a:p>
            <a:pPr lvl="0" rtl="0">
              <a:spcBef>
                <a:spcPts val="0"/>
              </a:spcBef>
              <a:buNone/>
            </a:pPr>
            <a:r>
              <a:rPr lang="en"/>
              <a:t>“Programming Game”</a:t>
            </a:r>
          </a:p>
        </p:txBody>
      </p:sp>
      <p:sp>
        <p:nvSpPr>
          <p:cNvPr id="60" name="Shape 60"/>
          <p:cNvSpPr txBox="1"/>
          <p:nvPr>
            <p:ph idx="1" type="subTitle"/>
          </p:nvPr>
        </p:nvSpPr>
        <p:spPr>
          <a:xfrm>
            <a:off x="311700" y="3203850"/>
            <a:ext cx="8520600" cy="1324800"/>
          </a:xfrm>
          <a:prstGeom prst="rect">
            <a:avLst/>
          </a:prstGeom>
        </p:spPr>
        <p:txBody>
          <a:bodyPr anchorCtr="0" anchor="t" bIns="91425" lIns="91425" rIns="91425" wrap="square" tIns="91425">
            <a:noAutofit/>
          </a:bodyPr>
          <a:lstStyle/>
          <a:p>
            <a:pPr lvl="0">
              <a:spcBef>
                <a:spcPts val="0"/>
              </a:spcBef>
              <a:buNone/>
            </a:pPr>
            <a:r>
              <a:rPr lang="en"/>
              <a:t>CS 410 - Team Silver</a:t>
            </a:r>
          </a:p>
          <a:p>
            <a:pPr lvl="0">
              <a:spcBef>
                <a:spcPts val="0"/>
              </a:spcBef>
              <a:buNone/>
            </a:pPr>
            <a:r>
              <a:rPr lang="en"/>
              <a:t>Old Dominion University</a:t>
            </a:r>
          </a:p>
          <a:p>
            <a:pPr lvl="0" rtl="0">
              <a:spcBef>
                <a:spcPts val="0"/>
              </a:spcBef>
              <a:buNone/>
            </a:pPr>
            <a:r>
              <a:rPr lang="en"/>
              <a:t>November 2, 2017</a:t>
            </a:r>
          </a:p>
        </p:txBody>
      </p:sp>
      <p:sp>
        <p:nvSpPr>
          <p:cNvPr id="61" name="Shape 61"/>
          <p:cNvSpPr txBox="1"/>
          <p:nvPr>
            <p:ph idx="12" type="sldNum"/>
          </p:nvPr>
        </p:nvSpPr>
        <p:spPr>
          <a:xfrm>
            <a:off x="6871654" y="4663225"/>
            <a:ext cx="21495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284075"/>
            <a:ext cx="8520600" cy="572700"/>
          </a:xfrm>
          <a:prstGeom prst="rect">
            <a:avLst/>
          </a:prstGeom>
        </p:spPr>
        <p:txBody>
          <a:bodyPr anchorCtr="0" anchor="t" bIns="91425" lIns="91425" rIns="91425" wrap="square" tIns="91425">
            <a:noAutofit/>
          </a:bodyPr>
          <a:lstStyle/>
          <a:p>
            <a:pPr lvl="0">
              <a:spcBef>
                <a:spcPts val="0"/>
              </a:spcBef>
              <a:buNone/>
            </a:pPr>
            <a:r>
              <a:rPr lang="en"/>
              <a:t>Current Process Flow</a:t>
            </a:r>
          </a:p>
        </p:txBody>
      </p:sp>
      <p:sp>
        <p:nvSpPr>
          <p:cNvPr id="145" name="Shape 145"/>
          <p:cNvSpPr txBox="1"/>
          <p:nvPr>
            <p:ph idx="12" type="sldNum"/>
          </p:nvPr>
        </p:nvSpPr>
        <p:spPr>
          <a:xfrm>
            <a:off x="6762351" y="4663225"/>
            <a:ext cx="22587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descr="cpfRev3.png" id="146" name="Shape 146"/>
          <p:cNvPicPr preferRelativeResize="0"/>
          <p:nvPr/>
        </p:nvPicPr>
        <p:blipFill>
          <a:blip r:embed="rId3">
            <a:alphaModFix/>
          </a:blip>
          <a:stretch>
            <a:fillRect/>
          </a:stretch>
        </p:blipFill>
        <p:spPr>
          <a:xfrm>
            <a:off x="161425" y="856775"/>
            <a:ext cx="8725275" cy="3760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lvl="0" rtl="0">
              <a:spcBef>
                <a:spcPts val="0"/>
              </a:spcBef>
              <a:buNone/>
            </a:pPr>
            <a:r>
              <a:rPr lang="en"/>
              <a:t>“Programming Game”</a:t>
            </a:r>
          </a:p>
        </p:txBody>
      </p:sp>
      <p:sp>
        <p:nvSpPr>
          <p:cNvPr id="152" name="Shape 152"/>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rtl="0">
              <a:spcBef>
                <a:spcPts val="0"/>
              </a:spcBef>
              <a:buNone/>
            </a:pPr>
            <a:r>
              <a:rPr lang="en"/>
              <a:t>Our Solution Statement</a:t>
            </a:r>
          </a:p>
        </p:txBody>
      </p:sp>
      <p:sp>
        <p:nvSpPr>
          <p:cNvPr id="153" name="Shape 153"/>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rPr lang="en"/>
              <a:t>"Programming Game" will address Object-Oriented Programming (OOP) concepts and problem solving through the use of a management simulator and a Tangible User Interface (TUI).</a:t>
            </a:r>
          </a:p>
          <a:p>
            <a:pPr lvl="0" rtl="0">
              <a:spcBef>
                <a:spcPts val="0"/>
              </a:spcBef>
              <a:buNone/>
            </a:pPr>
            <a:r>
              <a:t/>
            </a:r>
            <a:endParaRPr/>
          </a:p>
          <a:p>
            <a:pPr lvl="0" rtl="0">
              <a:spcBef>
                <a:spcPts val="0"/>
              </a:spcBef>
              <a:buNone/>
            </a:pPr>
            <a:r>
              <a:t/>
            </a:r>
            <a:endParaRPr/>
          </a:p>
        </p:txBody>
      </p:sp>
      <p:sp>
        <p:nvSpPr>
          <p:cNvPr id="154" name="Shape 154"/>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Target Customers</a:t>
            </a: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Initial focus will be Old Dominion University, as well as other universities, colleges, and educational </a:t>
            </a:r>
            <a:r>
              <a:rPr lang="en"/>
              <a:t>institutions</a:t>
            </a:r>
            <a:r>
              <a:rPr lang="en"/>
              <a:t> that currently offer a Computer Science degree program</a:t>
            </a:r>
          </a:p>
          <a:p>
            <a:pPr indent="0" lvl="0" marL="0">
              <a:spcBef>
                <a:spcPts val="0"/>
              </a:spcBef>
              <a:buNone/>
            </a:pPr>
            <a:r>
              <a:rPr lang="en"/>
              <a:t>Anyone could use this product in order to gain more knowledge in computer programming, Object-Oriented Programming concepts, and problem solving skills</a:t>
            </a:r>
          </a:p>
        </p:txBody>
      </p:sp>
      <p:sp>
        <p:nvSpPr>
          <p:cNvPr id="161" name="Shape 161"/>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id="162" name="Shape 162"/>
          <p:cNvPicPr preferRelativeResize="0"/>
          <p:nvPr/>
        </p:nvPicPr>
        <p:blipFill>
          <a:blip r:embed="rId3">
            <a:alphaModFix/>
          </a:blip>
          <a:stretch>
            <a:fillRect/>
          </a:stretch>
        </p:blipFill>
        <p:spPr>
          <a:xfrm>
            <a:off x="5532850" y="3094300"/>
            <a:ext cx="2800601" cy="1474575"/>
          </a:xfrm>
          <a:prstGeom prst="rect">
            <a:avLst/>
          </a:prstGeom>
          <a:noFill/>
          <a:ln>
            <a:noFill/>
          </a:ln>
        </p:spPr>
      </p:pic>
      <p:sp>
        <p:nvSpPr>
          <p:cNvPr id="163" name="Shape 163"/>
          <p:cNvSpPr txBox="1"/>
          <p:nvPr/>
        </p:nvSpPr>
        <p:spPr>
          <a:xfrm>
            <a:off x="5532850" y="4568875"/>
            <a:ext cx="3735900" cy="4359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 </a:t>
            </a:r>
            <a:r>
              <a:rPr lang="en" sz="700">
                <a:solidFill>
                  <a:srgbClr val="5B5B5B"/>
                </a:solidFill>
                <a:latin typeface="Proxima Nova"/>
                <a:ea typeface="Proxima Nova"/>
                <a:cs typeface="Proxima Nova"/>
                <a:sym typeface="Proxima Nova"/>
              </a:rPr>
              <a:t>http://odu.edu/compsci</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End Users</a:t>
            </a: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Students who are currently enrolled in a Computer Science degree program at </a:t>
            </a:r>
            <a:r>
              <a:rPr lang="en"/>
              <a:t>Old Dominion University, or at other universities, colleges, or educational institutions</a:t>
            </a:r>
            <a:r>
              <a:rPr lang="en"/>
              <a:t> </a:t>
            </a:r>
          </a:p>
        </p:txBody>
      </p:sp>
      <p:sp>
        <p:nvSpPr>
          <p:cNvPr id="170" name="Shape 170"/>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id="171" name="Shape 171"/>
          <p:cNvPicPr preferRelativeResize="0"/>
          <p:nvPr/>
        </p:nvPicPr>
        <p:blipFill>
          <a:blip r:embed="rId3">
            <a:alphaModFix/>
          </a:blip>
          <a:stretch>
            <a:fillRect/>
          </a:stretch>
        </p:blipFill>
        <p:spPr>
          <a:xfrm>
            <a:off x="311700" y="2076525"/>
            <a:ext cx="2573099" cy="2492350"/>
          </a:xfrm>
          <a:prstGeom prst="rect">
            <a:avLst/>
          </a:prstGeom>
          <a:noFill/>
          <a:ln>
            <a:noFill/>
          </a:ln>
        </p:spPr>
      </p:pic>
      <p:pic>
        <p:nvPicPr>
          <p:cNvPr id="172" name="Shape 172"/>
          <p:cNvPicPr preferRelativeResize="0"/>
          <p:nvPr/>
        </p:nvPicPr>
        <p:blipFill>
          <a:blip r:embed="rId4">
            <a:alphaModFix/>
          </a:blip>
          <a:stretch>
            <a:fillRect/>
          </a:stretch>
        </p:blipFill>
        <p:spPr>
          <a:xfrm>
            <a:off x="2884800" y="2075600"/>
            <a:ext cx="2893950" cy="2492350"/>
          </a:xfrm>
          <a:prstGeom prst="rect">
            <a:avLst/>
          </a:prstGeom>
          <a:noFill/>
          <a:ln>
            <a:noFill/>
          </a:ln>
        </p:spPr>
      </p:pic>
      <p:pic>
        <p:nvPicPr>
          <p:cNvPr id="173" name="Shape 173"/>
          <p:cNvPicPr preferRelativeResize="0"/>
          <p:nvPr/>
        </p:nvPicPr>
        <p:blipFill>
          <a:blip r:embed="rId5">
            <a:alphaModFix/>
          </a:blip>
          <a:stretch>
            <a:fillRect/>
          </a:stretch>
        </p:blipFill>
        <p:spPr>
          <a:xfrm>
            <a:off x="5778750" y="2075600"/>
            <a:ext cx="2856175" cy="2492350"/>
          </a:xfrm>
          <a:prstGeom prst="rect">
            <a:avLst/>
          </a:prstGeom>
          <a:noFill/>
          <a:ln>
            <a:noFill/>
          </a:ln>
        </p:spPr>
      </p:pic>
      <p:pic>
        <p:nvPicPr>
          <p:cNvPr id="174" name="Shape 174"/>
          <p:cNvPicPr preferRelativeResize="0"/>
          <p:nvPr/>
        </p:nvPicPr>
        <p:blipFill>
          <a:blip r:embed="rId6">
            <a:alphaModFix/>
          </a:blip>
          <a:stretch>
            <a:fillRect/>
          </a:stretch>
        </p:blipFill>
        <p:spPr>
          <a:xfrm>
            <a:off x="7573675" y="170775"/>
            <a:ext cx="1061250" cy="1061250"/>
          </a:xfrm>
          <a:prstGeom prst="rect">
            <a:avLst/>
          </a:prstGeom>
          <a:noFill/>
          <a:ln>
            <a:noFill/>
          </a:ln>
        </p:spPr>
      </p:pic>
      <p:sp>
        <p:nvSpPr>
          <p:cNvPr id="175" name="Shape 175"/>
          <p:cNvSpPr txBox="1"/>
          <p:nvPr/>
        </p:nvSpPr>
        <p:spPr>
          <a:xfrm>
            <a:off x="311700" y="4568875"/>
            <a:ext cx="5493600" cy="4359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Left image source:       https://online.odu.edu/programs/computer-science-ms</a:t>
            </a:r>
          </a:p>
          <a:p>
            <a:pPr lvl="0">
              <a:spcBef>
                <a:spcPts val="0"/>
              </a:spcBef>
              <a:buNone/>
            </a:pPr>
            <a:r>
              <a:rPr lang="en" sz="700">
                <a:solidFill>
                  <a:srgbClr val="5B5B5B"/>
                </a:solidFill>
                <a:latin typeface="Proxima Nova"/>
                <a:ea typeface="Proxima Nova"/>
                <a:cs typeface="Proxima Nova"/>
                <a:sym typeface="Proxima Nova"/>
              </a:rPr>
              <a:t>Middle image source: https://online.odu.edu/programs/computer-science</a:t>
            </a:r>
          </a:p>
          <a:p>
            <a:pPr lvl="0">
              <a:spcBef>
                <a:spcPts val="0"/>
              </a:spcBef>
              <a:buNone/>
            </a:pPr>
            <a:r>
              <a:rPr lang="en" sz="700">
                <a:solidFill>
                  <a:srgbClr val="5B5B5B"/>
                </a:solidFill>
                <a:latin typeface="Proxima Nova"/>
                <a:ea typeface="Proxima Nova"/>
                <a:cs typeface="Proxima Nova"/>
                <a:sym typeface="Proxima Nova"/>
              </a:rPr>
              <a:t>Right image:                https://online.odu.edu/programs/computer-science-minor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Why a Game?</a:t>
            </a:r>
          </a:p>
        </p:txBody>
      </p:sp>
      <p:sp>
        <p:nvSpPr>
          <p:cNvPr id="181" name="Shape 181"/>
          <p:cNvSpPr txBox="1"/>
          <p:nvPr>
            <p:ph idx="1" type="body"/>
          </p:nvPr>
        </p:nvSpPr>
        <p:spPr>
          <a:xfrm>
            <a:off x="311700" y="1152475"/>
            <a:ext cx="4374000" cy="35106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E</a:t>
            </a:r>
            <a:r>
              <a:rPr lang="en" sz="1400"/>
              <a:t>nhance interest among new learners</a:t>
            </a:r>
          </a:p>
          <a:p>
            <a:pPr indent="-317500" lvl="0" marL="457200" rtl="0">
              <a:spcBef>
                <a:spcPts val="0"/>
              </a:spcBef>
              <a:buSzPct val="100000"/>
              <a:buChar char="●"/>
            </a:pPr>
            <a:r>
              <a:rPr lang="en" sz="1400"/>
              <a:t>Nature of interaction inherently gives players a more natural way to learn content</a:t>
            </a:r>
          </a:p>
          <a:p>
            <a:pPr indent="-317500" lvl="0" marL="457200" rtl="0">
              <a:spcBef>
                <a:spcPts val="0"/>
              </a:spcBef>
              <a:buSzPct val="100000"/>
              <a:buChar char="●"/>
            </a:pPr>
            <a:r>
              <a:rPr lang="en" sz="1400"/>
              <a:t>Change the learning style from traditional to more dynamic</a:t>
            </a:r>
          </a:p>
          <a:p>
            <a:pPr indent="-317500" lvl="0" marL="457200" rtl="0">
              <a:spcBef>
                <a:spcPts val="0"/>
              </a:spcBef>
              <a:buSzPct val="100000"/>
              <a:buChar char="●"/>
            </a:pPr>
            <a:r>
              <a:rPr lang="en" sz="1400"/>
              <a:t>Do not require an instructor present at all times</a:t>
            </a:r>
          </a:p>
          <a:p>
            <a:pPr indent="-317500" lvl="0" marL="457200" rtl="0">
              <a:spcBef>
                <a:spcPts val="0"/>
              </a:spcBef>
              <a:buSzPct val="100000"/>
              <a:buChar char="●"/>
            </a:pPr>
            <a:r>
              <a:rPr lang="en" sz="1400"/>
              <a:t>Object-Oriented Programming and problem solving can potentially be better grasped and understood</a:t>
            </a:r>
          </a:p>
        </p:txBody>
      </p:sp>
      <p:sp>
        <p:nvSpPr>
          <p:cNvPr id="182" name="Shape 1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descr="FPP4.PNG" id="183" name="Shape 183"/>
          <p:cNvPicPr preferRelativeResize="0"/>
          <p:nvPr/>
        </p:nvPicPr>
        <p:blipFill>
          <a:blip r:embed="rId3">
            <a:alphaModFix/>
          </a:blip>
          <a:stretch>
            <a:fillRect/>
          </a:stretch>
        </p:blipFill>
        <p:spPr>
          <a:xfrm>
            <a:off x="4832400" y="920425"/>
            <a:ext cx="3999901" cy="3416400"/>
          </a:xfrm>
          <a:prstGeom prst="rect">
            <a:avLst/>
          </a:prstGeom>
          <a:noFill/>
          <a:ln>
            <a:noFill/>
          </a:ln>
        </p:spPr>
      </p:pic>
      <p:sp>
        <p:nvSpPr>
          <p:cNvPr id="184" name="Shape 184"/>
          <p:cNvSpPr txBox="1"/>
          <p:nvPr>
            <p:ph idx="12" type="sldNum"/>
          </p:nvPr>
        </p:nvSpPr>
        <p:spPr>
          <a:xfrm>
            <a:off x="6662174" y="4663225"/>
            <a:ext cx="2358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sp>
        <p:nvSpPr>
          <p:cNvPr id="185" name="Shape 185"/>
          <p:cNvSpPr txBox="1"/>
          <p:nvPr/>
        </p:nvSpPr>
        <p:spPr>
          <a:xfrm>
            <a:off x="4832400" y="4336825"/>
            <a:ext cx="4215600" cy="4359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1 source : </a:t>
            </a:r>
            <a:r>
              <a:rPr lang="en" sz="700" u="sng">
                <a:solidFill>
                  <a:srgbClr val="5B5B5B"/>
                </a:solidFill>
                <a:latin typeface="Proxima Nova"/>
                <a:ea typeface="Proxima Nova"/>
                <a:cs typeface="Proxima Nova"/>
                <a:sym typeface="Proxima Nova"/>
                <a:hlinkClick r:id="rId4"/>
              </a:rPr>
              <a:t>http://www.cdm.depaul.edu/academics/Pages/BS-in-Game-Programming.asx</a:t>
            </a:r>
          </a:p>
          <a:p>
            <a:pPr lvl="0">
              <a:spcBef>
                <a:spcPts val="0"/>
              </a:spcBef>
              <a:buNone/>
            </a:pPr>
            <a:r>
              <a:rPr lang="en" sz="700">
                <a:solidFill>
                  <a:srgbClr val="5B5B5B"/>
                </a:solidFill>
                <a:latin typeface="Proxima Nova"/>
                <a:ea typeface="Proxima Nova"/>
                <a:cs typeface="Proxima Nova"/>
                <a:sym typeface="Proxima Nova"/>
              </a:rPr>
              <a:t>Image 2 source: Peter Riley’s presentation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Influences of Games on Learning </a:t>
            </a:r>
          </a:p>
        </p:txBody>
      </p:sp>
      <p:sp>
        <p:nvSpPr>
          <p:cNvPr id="191" name="Shape 1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Poor academics and knowledge decrement lead to the stigma of video games being detrimental to the learning process. However, research evidence has shown that traditional learning through textbooks contributes to low engagement when compared to interactive media.</a:t>
            </a:r>
          </a:p>
          <a:p>
            <a:pPr lvl="0" rtl="0">
              <a:spcBef>
                <a:spcPts val="0"/>
              </a:spcBef>
              <a:buNone/>
            </a:pPr>
            <a:r>
              <a:rPr lang="en"/>
              <a:t>According to the </a:t>
            </a:r>
            <a:r>
              <a:rPr b="1" lang="en">
                <a:solidFill>
                  <a:srgbClr val="000000"/>
                </a:solidFill>
              </a:rPr>
              <a:t>Office of Naval Research (ONR)</a:t>
            </a:r>
            <a:r>
              <a:rPr lang="en"/>
              <a:t> &amp; </a:t>
            </a:r>
            <a:r>
              <a:rPr b="1" lang="en">
                <a:solidFill>
                  <a:srgbClr val="000000"/>
                </a:solidFill>
              </a:rPr>
              <a:t>WebMD</a:t>
            </a:r>
            <a:r>
              <a:rPr lang="en"/>
              <a:t>:</a:t>
            </a:r>
          </a:p>
          <a:p>
            <a:pPr indent="-317500" lvl="0" marL="457200" rtl="0">
              <a:spcBef>
                <a:spcPts val="0"/>
              </a:spcBef>
              <a:buSzPct val="100000"/>
            </a:pPr>
            <a:r>
              <a:rPr lang="en" sz="1400"/>
              <a:t>Video games have positive aspects that help people become more engaged in the learning process</a:t>
            </a:r>
          </a:p>
          <a:p>
            <a:pPr indent="-317500" lvl="0" marL="457200" rtl="0">
              <a:spcBef>
                <a:spcPts val="0"/>
              </a:spcBef>
              <a:buSzPct val="100000"/>
            </a:pPr>
            <a:r>
              <a:rPr lang="en" sz="1400"/>
              <a:t>On average, </a:t>
            </a:r>
            <a:r>
              <a:rPr b="1" lang="en" sz="1400">
                <a:solidFill>
                  <a:srgbClr val="000000"/>
                </a:solidFill>
              </a:rPr>
              <a:t>56 - 95%</a:t>
            </a:r>
            <a:r>
              <a:rPr lang="en" sz="1400"/>
              <a:t> of people who play a particular game to learn a particular subject through tests, demonstrated a better understanding of such subject</a:t>
            </a:r>
          </a:p>
          <a:p>
            <a:pPr indent="-317500" lvl="0" marL="457200">
              <a:spcBef>
                <a:spcPts val="0"/>
              </a:spcBef>
              <a:buSzPct val="100000"/>
            </a:pPr>
            <a:r>
              <a:rPr lang="en" sz="1400"/>
              <a:t>Educational games with a solid foundation and interactive components keep the players engaged and promote enhanced concept learning</a:t>
            </a:r>
          </a:p>
        </p:txBody>
      </p:sp>
      <p:sp>
        <p:nvSpPr>
          <p:cNvPr id="192" name="Shape 192"/>
          <p:cNvSpPr txBox="1"/>
          <p:nvPr>
            <p:ph idx="12" type="sldNum"/>
          </p:nvPr>
        </p:nvSpPr>
        <p:spPr>
          <a:xfrm>
            <a:off x="6303219" y="4663225"/>
            <a:ext cx="27180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
        <p:nvSpPr>
          <p:cNvPr id="193" name="Shape 193"/>
          <p:cNvSpPr txBox="1"/>
          <p:nvPr/>
        </p:nvSpPr>
        <p:spPr>
          <a:xfrm>
            <a:off x="311700" y="4385300"/>
            <a:ext cx="8622900" cy="4590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Stats Source:</a:t>
            </a:r>
          </a:p>
          <a:p>
            <a:pPr lvl="0">
              <a:spcBef>
                <a:spcPts val="0"/>
              </a:spcBef>
              <a:buNone/>
            </a:pPr>
            <a:r>
              <a:rPr lang="en" sz="700">
                <a:solidFill>
                  <a:srgbClr val="5B5B5B"/>
                </a:solidFill>
                <a:latin typeface="Proxima Nova"/>
                <a:ea typeface="Proxima Nova"/>
                <a:cs typeface="Proxima Nova"/>
                <a:sym typeface="Proxima Nova"/>
              </a:rPr>
              <a:t>The Benefits of Video Games. (2011, December 26). Retrieved October 19, 2017, from http://abcnews.go.com/blogs/technology/2011/12/the-benefits-of-video-games/</a:t>
            </a:r>
            <a:br>
              <a:rPr lang="en" sz="700">
                <a:solidFill>
                  <a:srgbClr val="5B5B5B"/>
                </a:solidFill>
                <a:latin typeface="Proxima Nova"/>
                <a:ea typeface="Proxima Nova"/>
                <a:cs typeface="Proxima Nova"/>
                <a:sym typeface="Proxima Nova"/>
              </a:rPr>
            </a:b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Solution</a:t>
            </a:r>
            <a:r>
              <a:rPr lang="en"/>
              <a:t> Process Flow</a:t>
            </a:r>
          </a:p>
          <a:p>
            <a:pPr lvl="0">
              <a:spcBef>
                <a:spcPts val="0"/>
              </a:spcBef>
              <a:buNone/>
            </a:pPr>
            <a:r>
              <a:t/>
            </a:r>
            <a:endParaRPr/>
          </a:p>
        </p:txBody>
      </p:sp>
      <p:sp>
        <p:nvSpPr>
          <p:cNvPr id="199" name="Shape 1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0" name="Shape 200"/>
          <p:cNvSpPr txBox="1"/>
          <p:nvPr>
            <p:ph idx="12" type="sldNum"/>
          </p:nvPr>
        </p:nvSpPr>
        <p:spPr>
          <a:xfrm>
            <a:off x="6653049" y="4663225"/>
            <a:ext cx="23682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descr="cpf2.png" id="201" name="Shape 201"/>
          <p:cNvPicPr preferRelativeResize="0"/>
          <p:nvPr/>
        </p:nvPicPr>
        <p:blipFill>
          <a:blip r:embed="rId3">
            <a:alphaModFix/>
          </a:blip>
          <a:stretch>
            <a:fillRect/>
          </a:stretch>
        </p:blipFill>
        <p:spPr>
          <a:xfrm>
            <a:off x="311700" y="1152475"/>
            <a:ext cx="8520601" cy="341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Plans for our Solution</a:t>
            </a: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Solution: Game application that teaches users the fundamentals of computer programming and software development </a:t>
            </a:r>
          </a:p>
          <a:p>
            <a:pPr lvl="0">
              <a:spcBef>
                <a:spcPts val="0"/>
              </a:spcBef>
              <a:buNone/>
            </a:pPr>
            <a:r>
              <a:rPr lang="en"/>
              <a:t>This application will:</a:t>
            </a:r>
          </a:p>
          <a:p>
            <a:pPr indent="-342900" lvl="0" marL="457200" rtl="0">
              <a:spcBef>
                <a:spcPts val="0"/>
              </a:spcBef>
              <a:buChar char="●"/>
            </a:pPr>
            <a:r>
              <a:rPr lang="en"/>
              <a:t>Teach Object-Oriented Programming (OOP) concepts</a:t>
            </a:r>
          </a:p>
          <a:p>
            <a:pPr indent="-342900" lvl="0" marL="457200" rtl="0">
              <a:spcBef>
                <a:spcPts val="0"/>
              </a:spcBef>
              <a:buChar char="●"/>
            </a:pPr>
            <a:r>
              <a:rPr lang="en"/>
              <a:t>Teach problem solving skills </a:t>
            </a:r>
          </a:p>
          <a:p>
            <a:pPr indent="-342900" lvl="0" marL="457200" rtl="0">
              <a:spcBef>
                <a:spcPts val="0"/>
              </a:spcBef>
              <a:buChar char="●"/>
            </a:pPr>
            <a:r>
              <a:rPr lang="en"/>
              <a:t>Strive to teach multiple languages </a:t>
            </a:r>
          </a:p>
          <a:p>
            <a:pPr indent="-342900" lvl="0" marL="457200" rtl="0">
              <a:spcBef>
                <a:spcPts val="0"/>
              </a:spcBef>
              <a:buChar char="●"/>
            </a:pPr>
            <a:r>
              <a:rPr lang="en"/>
              <a:t>Be developed for multiple platforms</a:t>
            </a:r>
          </a:p>
          <a:p>
            <a:pPr indent="-342900" lvl="0" marL="457200">
              <a:spcBef>
                <a:spcPts val="0"/>
              </a:spcBef>
              <a:buChar char="●"/>
            </a:pPr>
            <a:r>
              <a:rPr lang="en"/>
              <a:t>Potentially have multiplayer gameplay </a:t>
            </a:r>
            <a:r>
              <a:rPr lang="en"/>
              <a:t>to connect players</a:t>
            </a:r>
          </a:p>
        </p:txBody>
      </p:sp>
      <p:sp>
        <p:nvSpPr>
          <p:cNvPr id="208" name="Shape 208"/>
          <p:cNvSpPr txBox="1"/>
          <p:nvPr>
            <p:ph idx="12" type="sldNum"/>
          </p:nvPr>
        </p:nvSpPr>
        <p:spPr>
          <a:xfrm>
            <a:off x="6694075" y="4663225"/>
            <a:ext cx="23271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Structure of “Programming Game”</a:t>
            </a:r>
          </a:p>
        </p:txBody>
      </p:sp>
      <p:sp>
        <p:nvSpPr>
          <p:cNvPr id="214" name="Shape 2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5" name="Shape 215"/>
          <p:cNvSpPr txBox="1"/>
          <p:nvPr>
            <p:ph idx="12" type="sldNum"/>
          </p:nvPr>
        </p:nvSpPr>
        <p:spPr>
          <a:xfrm>
            <a:off x="6735025" y="4663225"/>
            <a:ext cx="22860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
        <p:nvSpPr>
          <p:cNvPr id="216" name="Shape 216"/>
          <p:cNvSpPr txBox="1"/>
          <p:nvPr/>
        </p:nvSpPr>
        <p:spPr>
          <a:xfrm>
            <a:off x="311700" y="4568875"/>
            <a:ext cx="6693300" cy="4359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https://medium.mybridge.co/12-free-resources-learn-to-code-while-playing-games-f7333043de11</a:t>
            </a:r>
          </a:p>
        </p:txBody>
      </p:sp>
      <p:pic>
        <p:nvPicPr>
          <p:cNvPr descr="InkedInkedFPP7_LI.jpg" id="217" name="Shape 217"/>
          <p:cNvPicPr preferRelativeResize="0"/>
          <p:nvPr/>
        </p:nvPicPr>
        <p:blipFill>
          <a:blip r:embed="rId3">
            <a:alphaModFix/>
          </a:blip>
          <a:stretch>
            <a:fillRect/>
          </a:stretch>
        </p:blipFill>
        <p:spPr>
          <a:xfrm>
            <a:off x="311700" y="1152475"/>
            <a:ext cx="8520601" cy="341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Rapid Prototype GUI Sample - Joel Stokes</a:t>
            </a:r>
          </a:p>
        </p:txBody>
      </p:sp>
      <p:sp>
        <p:nvSpPr>
          <p:cNvPr id="223" name="Shape 2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4" name="Shape 224"/>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
        <p:nvSpPr>
          <p:cNvPr descr="Just a short mockup of a programming game idea for the product.  You play as a child and their dog in a 2D Platformer/Puzzle environment, teaching the dog commands to overcome obstacles using basic programming skills and techniques." id="225" name="Shape 225" title="CS410 Programming Game Pitch">
            <a:hlinkClick r:id="rId3"/>
          </p:cNvPr>
          <p:cNvSpPr/>
          <p:nvPr/>
        </p:nvSpPr>
        <p:spPr>
          <a:xfrm>
            <a:off x="311701" y="1152475"/>
            <a:ext cx="8520600" cy="341640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Team Silver Mentor</a:t>
            </a:r>
          </a:p>
        </p:txBody>
      </p:sp>
      <p:sp>
        <p:nvSpPr>
          <p:cNvPr id="67" name="Shape 67"/>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algn="ctr">
              <a:spcBef>
                <a:spcPts val="0"/>
              </a:spcBef>
              <a:buNone/>
            </a:pPr>
            <a:r>
              <a:rPr lang="en" sz="1800"/>
              <a:t>Professor Thomas Kennedy</a:t>
            </a:r>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342900" lvl="0" marL="457200" rtl="0">
              <a:spcBef>
                <a:spcPts val="0"/>
              </a:spcBef>
              <a:buSzPct val="100000"/>
            </a:pPr>
            <a:r>
              <a:rPr lang="en" sz="1800"/>
              <a:t>Lecturer Professor, Old Dominion University</a:t>
            </a:r>
          </a:p>
          <a:p>
            <a:pPr indent="-342900" lvl="0" marL="457200" rtl="0">
              <a:spcBef>
                <a:spcPts val="0"/>
              </a:spcBef>
              <a:buSzPct val="100000"/>
            </a:pPr>
            <a:r>
              <a:rPr lang="en" sz="1800"/>
              <a:t>M.S. in Computer Science, Old Dominion University</a:t>
            </a:r>
          </a:p>
          <a:p>
            <a:pPr indent="-342900" lvl="0" marL="457200" rtl="0">
              <a:spcBef>
                <a:spcPts val="0"/>
              </a:spcBef>
              <a:buSzPct val="100000"/>
            </a:pPr>
            <a:r>
              <a:rPr lang="en" sz="1800"/>
              <a:t>Excels at:</a:t>
            </a:r>
          </a:p>
          <a:p>
            <a:pPr indent="-317500" lvl="1" marL="914400" rtl="0">
              <a:spcBef>
                <a:spcPts val="0"/>
              </a:spcBef>
              <a:buSzPct val="100000"/>
            </a:pPr>
            <a:r>
              <a:rPr lang="en" sz="1400"/>
              <a:t>Working directly with students</a:t>
            </a:r>
          </a:p>
          <a:p>
            <a:pPr indent="-317500" lvl="1" marL="914400" rtl="0">
              <a:spcBef>
                <a:spcPts val="0"/>
              </a:spcBef>
              <a:buSzPct val="100000"/>
            </a:pPr>
            <a:r>
              <a:rPr lang="en" sz="1400"/>
              <a:t>Outlining course information</a:t>
            </a:r>
          </a:p>
          <a:p>
            <a:pPr indent="-317500" lvl="1" marL="914400">
              <a:spcBef>
                <a:spcPts val="0"/>
              </a:spcBef>
              <a:buSzPct val="100000"/>
            </a:pPr>
            <a:r>
              <a:rPr lang="en" sz="1400"/>
              <a:t>Conveying an exceptional level of proficiency in the most current Computer Science practices</a:t>
            </a:r>
          </a:p>
        </p:txBody>
      </p:sp>
      <p:sp>
        <p:nvSpPr>
          <p:cNvPr id="69" name="Shape 69"/>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descr="bio-kennedy.jpg" id="70" name="Shape 70"/>
          <p:cNvPicPr preferRelativeResize="0"/>
          <p:nvPr/>
        </p:nvPicPr>
        <p:blipFill>
          <a:blip r:embed="rId3">
            <a:alphaModFix/>
          </a:blip>
          <a:stretch>
            <a:fillRect/>
          </a:stretch>
        </p:blipFill>
        <p:spPr>
          <a:xfrm>
            <a:off x="311700" y="1657625"/>
            <a:ext cx="3999900" cy="2911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Rapid Prototype GUI Sample - Casey Batten </a:t>
            </a:r>
          </a:p>
        </p:txBody>
      </p:sp>
      <p:sp>
        <p:nvSpPr>
          <p:cNvPr id="231" name="Shape 23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txBox="1"/>
          <p:nvPr>
            <p:ph idx="12" type="sldNum"/>
          </p:nvPr>
        </p:nvSpPr>
        <p:spPr>
          <a:xfrm>
            <a:off x="6502772" y="4663225"/>
            <a:ext cx="25182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
        <p:nvSpPr>
          <p:cNvPr descr="The shortened version of the dungeon escape demo explanation video." id="233" name="Shape 233" title="CS410 Dungeon Escape Demo (Short Ver.)">
            <a:hlinkClick r:id="rId3"/>
          </p:cNvPr>
          <p:cNvSpPr/>
          <p:nvPr/>
        </p:nvSpPr>
        <p:spPr>
          <a:xfrm>
            <a:off x="311700" y="1152475"/>
            <a:ext cx="8520600" cy="3416400"/>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Concepts of Gameplay and Possible Design Choices</a:t>
            </a:r>
          </a:p>
        </p:txBody>
      </p:sp>
      <p:sp>
        <p:nvSpPr>
          <p:cNvPr id="239" name="Shape 239"/>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buSzPct val="100000"/>
              <a:buChar char="●"/>
            </a:pPr>
            <a:r>
              <a:rPr lang="en" sz="1800"/>
              <a:t>Realistic Approach: </a:t>
            </a:r>
          </a:p>
          <a:p>
            <a:pPr indent="-317500" lvl="1" marL="914400" rtl="0">
              <a:spcBef>
                <a:spcPts val="0"/>
              </a:spcBef>
              <a:buSzPct val="100000"/>
              <a:buChar char="○"/>
            </a:pPr>
            <a:r>
              <a:rPr lang="en" sz="1400"/>
              <a:t>Using relatable and applicable examples</a:t>
            </a:r>
          </a:p>
          <a:p>
            <a:pPr indent="-342900" lvl="0" marL="457200" rtl="0">
              <a:spcBef>
                <a:spcPts val="0"/>
              </a:spcBef>
              <a:buSzPct val="100000"/>
              <a:buChar char="●"/>
            </a:pPr>
            <a:r>
              <a:rPr lang="en" sz="1800"/>
              <a:t>Improvement on Teaching: </a:t>
            </a:r>
          </a:p>
          <a:p>
            <a:pPr indent="-317500" lvl="1" marL="914400" rtl="0">
              <a:spcBef>
                <a:spcPts val="0"/>
              </a:spcBef>
              <a:buSzPct val="100000"/>
              <a:buChar char="○"/>
            </a:pPr>
            <a:r>
              <a:rPr lang="en" sz="1400"/>
              <a:t>More complex Object-Oriented Programming concepts that can be easily explained</a:t>
            </a:r>
          </a:p>
          <a:p>
            <a:pPr indent="-342900" lvl="0" marL="457200" rtl="0">
              <a:spcBef>
                <a:spcPts val="0"/>
              </a:spcBef>
              <a:buSzPct val="100000"/>
              <a:buChar char="●"/>
            </a:pPr>
            <a:r>
              <a:rPr lang="en" sz="1800"/>
              <a:t>Balance Gameplay and Programming: </a:t>
            </a:r>
          </a:p>
          <a:p>
            <a:pPr indent="-317500" lvl="1" marL="914400">
              <a:spcBef>
                <a:spcPts val="0"/>
              </a:spcBef>
              <a:buSzPct val="100000"/>
              <a:buChar char="○"/>
            </a:pPr>
            <a:r>
              <a:rPr lang="en" sz="1400"/>
              <a:t>Implementation of the gameplay will not </a:t>
            </a:r>
            <a:r>
              <a:rPr lang="en" sz="1400"/>
              <a:t>sacrifice</a:t>
            </a:r>
            <a:r>
              <a:rPr lang="en" sz="1400"/>
              <a:t> the </a:t>
            </a:r>
            <a:r>
              <a:rPr lang="en" sz="1400"/>
              <a:t>player's</a:t>
            </a:r>
            <a:r>
              <a:rPr lang="en" sz="1400"/>
              <a:t> experience</a:t>
            </a:r>
          </a:p>
        </p:txBody>
      </p:sp>
      <p:sp>
        <p:nvSpPr>
          <p:cNvPr id="240" name="Shape 240"/>
          <p:cNvSpPr txBox="1"/>
          <p:nvPr>
            <p:ph idx="12" type="sldNum"/>
          </p:nvPr>
        </p:nvSpPr>
        <p:spPr>
          <a:xfrm>
            <a:off x="6646224" y="4663225"/>
            <a:ext cx="23748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descr="FPP11.jpg" id="241" name="Shape 241"/>
          <p:cNvPicPr preferRelativeResize="0"/>
          <p:nvPr/>
        </p:nvPicPr>
        <p:blipFill>
          <a:blip r:embed="rId3">
            <a:alphaModFix/>
          </a:blip>
          <a:stretch>
            <a:fillRect/>
          </a:stretch>
        </p:blipFill>
        <p:spPr>
          <a:xfrm>
            <a:off x="4832400" y="1152475"/>
            <a:ext cx="3999900" cy="3238625"/>
          </a:xfrm>
          <a:prstGeom prst="rect">
            <a:avLst/>
          </a:prstGeom>
          <a:noFill/>
          <a:ln>
            <a:noFill/>
          </a:ln>
        </p:spPr>
      </p:pic>
      <p:sp>
        <p:nvSpPr>
          <p:cNvPr id="242" name="Shape 242"/>
          <p:cNvSpPr txBox="1"/>
          <p:nvPr/>
        </p:nvSpPr>
        <p:spPr>
          <a:xfrm>
            <a:off x="4832400" y="4391100"/>
            <a:ext cx="4137900" cy="4359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1: </a:t>
            </a:r>
            <a:r>
              <a:rPr lang="en" sz="700" u="sng">
                <a:solidFill>
                  <a:srgbClr val="5B5B5B"/>
                </a:solidFill>
                <a:latin typeface="Proxima Nova"/>
                <a:ea typeface="Proxima Nova"/>
                <a:cs typeface="Proxima Nova"/>
                <a:sym typeface="Proxima Nova"/>
                <a:hlinkClick r:id="rId4"/>
              </a:rPr>
              <a:t>https://medium.com/@techloop.io/funniest-programming-memes-1da50c5229d</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 is Unity?</a:t>
            </a:r>
          </a:p>
        </p:txBody>
      </p:sp>
      <p:sp>
        <p:nvSpPr>
          <p:cNvPr id="248" name="Shape 24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a:spcBef>
                <a:spcPts val="0"/>
              </a:spcBef>
            </a:pPr>
            <a:r>
              <a:rPr lang="en"/>
              <a:t>C</a:t>
            </a:r>
            <a:r>
              <a:rPr lang="en"/>
              <a:t>ross-platform game engine developed by Unity Technologies </a:t>
            </a:r>
          </a:p>
          <a:p>
            <a:pPr indent="-342900" lvl="0" marL="457200">
              <a:spcBef>
                <a:spcPts val="0"/>
              </a:spcBef>
            </a:pPr>
            <a:r>
              <a:rPr lang="en"/>
              <a:t>Primarily used for video game development as well as simulations </a:t>
            </a:r>
          </a:p>
          <a:p>
            <a:pPr indent="-342900" lvl="0" marL="457200">
              <a:spcBef>
                <a:spcPts val="0"/>
              </a:spcBef>
            </a:pPr>
            <a:r>
              <a:rPr lang="en"/>
              <a:t>Supports 2D, as well as 3D, graphics and uses C# as its default scripting language </a:t>
            </a:r>
          </a:p>
          <a:p>
            <a:pPr indent="-342900" lvl="0" marL="457200">
              <a:spcBef>
                <a:spcPts val="0"/>
              </a:spcBef>
            </a:pPr>
            <a:r>
              <a:rPr lang="en"/>
              <a:t>Creates games by manipulating game objects in 3D, and by attaching varying components to those objects </a:t>
            </a:r>
          </a:p>
          <a:p>
            <a:pPr indent="-342900" lvl="0" marL="457200" rtl="0">
              <a:spcBef>
                <a:spcPts val="0"/>
              </a:spcBef>
            </a:pPr>
            <a:r>
              <a:rPr lang="en"/>
              <a:t>Game engine is truly cross-platform: </a:t>
            </a:r>
          </a:p>
          <a:p>
            <a:pPr indent="-317500" lvl="1" marL="914400" rtl="0">
              <a:spcBef>
                <a:spcPts val="0"/>
              </a:spcBef>
            </a:pPr>
            <a:r>
              <a:rPr lang="en"/>
              <a:t>Games can be exported to several different platforms: </a:t>
            </a:r>
          </a:p>
          <a:p>
            <a:pPr indent="-304800" lvl="2" marL="1371600">
              <a:spcBef>
                <a:spcPts val="0"/>
              </a:spcBef>
              <a:buSzPct val="100000"/>
            </a:pPr>
            <a:r>
              <a:rPr lang="en" sz="1200"/>
              <a:t>Desktop, mobile, web, and even game consoles such as Xbox One, PS4</a:t>
            </a:r>
          </a:p>
        </p:txBody>
      </p:sp>
      <p:sp>
        <p:nvSpPr>
          <p:cNvPr id="249" name="Shape 249"/>
          <p:cNvSpPr txBox="1"/>
          <p:nvPr>
            <p:ph idx="12" type="sldNum"/>
          </p:nvPr>
        </p:nvSpPr>
        <p:spPr>
          <a:xfrm>
            <a:off x="6762351" y="4663225"/>
            <a:ext cx="22587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id="250" name="Shape 250"/>
          <p:cNvPicPr preferRelativeResize="0"/>
          <p:nvPr/>
        </p:nvPicPr>
        <p:blipFill>
          <a:blip r:embed="rId3">
            <a:alphaModFix/>
          </a:blip>
          <a:stretch>
            <a:fillRect/>
          </a:stretch>
        </p:blipFill>
        <p:spPr>
          <a:xfrm>
            <a:off x="5502500" y="0"/>
            <a:ext cx="3388776" cy="1276375"/>
          </a:xfrm>
          <a:prstGeom prst="rect">
            <a:avLst/>
          </a:prstGeom>
          <a:noFill/>
          <a:ln>
            <a:noFill/>
          </a:ln>
        </p:spPr>
      </p:pic>
      <p:sp>
        <p:nvSpPr>
          <p:cNvPr id="251" name="Shape 251"/>
          <p:cNvSpPr txBox="1"/>
          <p:nvPr/>
        </p:nvSpPr>
        <p:spPr>
          <a:xfrm>
            <a:off x="5744600" y="762725"/>
            <a:ext cx="3497400" cy="4590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a:t>
            </a:r>
            <a:r>
              <a:rPr lang="en" sz="700">
                <a:solidFill>
                  <a:srgbClr val="5B5B5B"/>
                </a:solidFill>
                <a:latin typeface="Proxima Nova"/>
                <a:ea typeface="Proxima Nova"/>
                <a:cs typeface="Proxima Nova"/>
                <a:sym typeface="Proxima Nova"/>
              </a:rPr>
              <a:t>https://commons.wikimedia.org/wiki/File:Unity_Technologies_logo.svg</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 is C#?</a:t>
            </a:r>
          </a:p>
        </p:txBody>
      </p:sp>
      <p:sp>
        <p:nvSpPr>
          <p:cNvPr id="257" name="Shape 25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a:spcBef>
                <a:spcPts val="0"/>
              </a:spcBef>
            </a:pPr>
            <a:r>
              <a:rPr lang="en"/>
              <a:t>G</a:t>
            </a:r>
            <a:r>
              <a:rPr lang="en"/>
              <a:t>eneral purpose, object-oriented programming language created by Microsoft in 2000 </a:t>
            </a:r>
          </a:p>
          <a:p>
            <a:pPr indent="-342900" lvl="0" marL="457200" rtl="0">
              <a:spcBef>
                <a:spcPts val="0"/>
              </a:spcBef>
            </a:pPr>
            <a:r>
              <a:rPr lang="en"/>
              <a:t>Language design goals: </a:t>
            </a:r>
          </a:p>
          <a:p>
            <a:pPr indent="-317500" lvl="1" marL="914400" rtl="0">
              <a:spcBef>
                <a:spcPts val="0"/>
              </a:spcBef>
            </a:pPr>
            <a:r>
              <a:rPr lang="en"/>
              <a:t>Simple, portable, and suitable for applications hosted and/or embedded, with strong support for internalization </a:t>
            </a:r>
          </a:p>
          <a:p>
            <a:pPr indent="-342900" lvl="0" marL="457200" rtl="0">
              <a:spcBef>
                <a:spcPts val="0"/>
              </a:spcBef>
            </a:pPr>
            <a:r>
              <a:rPr lang="en"/>
              <a:t>Enterprise language much like Java </a:t>
            </a:r>
          </a:p>
          <a:p>
            <a:pPr indent="-342900" lvl="0" marL="457200">
              <a:spcBef>
                <a:spcPts val="0"/>
              </a:spcBef>
            </a:pPr>
            <a:r>
              <a:rPr lang="en"/>
              <a:t>Programming language for Microsoft’s web application framework ASP.NET</a:t>
            </a:r>
          </a:p>
          <a:p>
            <a:pPr indent="-342900" lvl="0" marL="457200">
              <a:spcBef>
                <a:spcPts val="0"/>
              </a:spcBef>
            </a:pPr>
            <a:r>
              <a:rPr lang="en"/>
              <a:t>Used to create command-line applications and desktop GUI based applications </a:t>
            </a:r>
          </a:p>
          <a:p>
            <a:pPr lvl="0">
              <a:spcBef>
                <a:spcPts val="0"/>
              </a:spcBef>
              <a:buNone/>
            </a:pPr>
            <a:r>
              <a:t/>
            </a:r>
            <a:endParaRPr/>
          </a:p>
          <a:p>
            <a:pPr lvl="0">
              <a:spcBef>
                <a:spcPts val="0"/>
              </a:spcBef>
              <a:buNone/>
            </a:pPr>
            <a:r>
              <a:t/>
            </a:r>
            <a:endParaRPr/>
          </a:p>
          <a:p>
            <a:pPr lvl="0">
              <a:spcBef>
                <a:spcPts val="0"/>
              </a:spcBef>
              <a:buNone/>
            </a:pPr>
            <a:r>
              <a:t/>
            </a:r>
            <a:endParaRPr/>
          </a:p>
        </p:txBody>
      </p:sp>
      <p:sp>
        <p:nvSpPr>
          <p:cNvPr id="258" name="Shape 258"/>
          <p:cNvSpPr txBox="1"/>
          <p:nvPr>
            <p:ph idx="12" type="sldNum"/>
          </p:nvPr>
        </p:nvSpPr>
        <p:spPr>
          <a:xfrm>
            <a:off x="6543773" y="4663225"/>
            <a:ext cx="24774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Unity Ease of Use and Developer Popularity</a:t>
            </a:r>
          </a:p>
        </p:txBody>
      </p:sp>
      <p:sp>
        <p:nvSpPr>
          <p:cNvPr id="264" name="Shape 264"/>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buSzPct val="100000"/>
              <a:buChar char="●"/>
            </a:pPr>
            <a:r>
              <a:rPr lang="en" sz="1800"/>
              <a:t>Flexible UI and developer workflow system </a:t>
            </a:r>
          </a:p>
          <a:p>
            <a:pPr indent="-317500" lvl="1" marL="914400" rtl="0">
              <a:spcBef>
                <a:spcPts val="0"/>
              </a:spcBef>
              <a:buSzPct val="100000"/>
              <a:buChar char="○"/>
            </a:pPr>
            <a:r>
              <a:rPr lang="en" sz="1400"/>
              <a:t>Allows users to develop a product efficiently</a:t>
            </a:r>
          </a:p>
          <a:p>
            <a:pPr indent="-342900" lvl="0" marL="457200" rtl="0">
              <a:spcBef>
                <a:spcPts val="0"/>
              </a:spcBef>
              <a:buSzPct val="100000"/>
              <a:buChar char="●"/>
            </a:pPr>
            <a:r>
              <a:rPr lang="en" sz="1800"/>
              <a:t>Tools for software development: </a:t>
            </a:r>
          </a:p>
          <a:p>
            <a:pPr indent="-317500" lvl="1" marL="914400" rtl="0">
              <a:spcBef>
                <a:spcPts val="0"/>
              </a:spcBef>
              <a:buSzPct val="100000"/>
              <a:buChar char="○"/>
            </a:pPr>
            <a:r>
              <a:rPr lang="en" sz="1400"/>
              <a:t>MonoDevelop IDE and support for multiple platforms and build </a:t>
            </a:r>
            <a:r>
              <a:rPr lang="en" sz="1400"/>
              <a:t>environments</a:t>
            </a:r>
            <a:r>
              <a:rPr lang="en" sz="1400"/>
              <a:t> </a:t>
            </a:r>
          </a:p>
          <a:p>
            <a:pPr indent="-317500" lvl="0" marL="457200">
              <a:spcBef>
                <a:spcPts val="0"/>
              </a:spcBef>
              <a:buChar char="●"/>
            </a:pPr>
            <a:r>
              <a:rPr lang="en"/>
              <a:t>A</a:t>
            </a:r>
            <a:r>
              <a:rPr lang="en"/>
              <a:t>ccording to </a:t>
            </a:r>
            <a:r>
              <a:rPr b="1" lang="en">
                <a:solidFill>
                  <a:srgbClr val="000000"/>
                </a:solidFill>
              </a:rPr>
              <a:t>Unity Technologies</a:t>
            </a:r>
            <a:r>
              <a:rPr lang="en"/>
              <a:t>, there were over 5 billion downloads of products made with Unity in quarter one of 2016, with an extra 2.4 billion in mobile product downloads</a:t>
            </a:r>
          </a:p>
        </p:txBody>
      </p:sp>
      <p:sp>
        <p:nvSpPr>
          <p:cNvPr id="265" name="Shape 265"/>
          <p:cNvSpPr txBox="1"/>
          <p:nvPr>
            <p:ph idx="12" type="sldNum"/>
          </p:nvPr>
        </p:nvSpPr>
        <p:spPr>
          <a:xfrm>
            <a:off x="6755526" y="4663225"/>
            <a:ext cx="22656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id="266" name="Shape 266"/>
          <p:cNvPicPr preferRelativeResize="0"/>
          <p:nvPr/>
        </p:nvPicPr>
        <p:blipFill>
          <a:blip r:embed="rId3">
            <a:alphaModFix/>
          </a:blip>
          <a:stretch>
            <a:fillRect/>
          </a:stretch>
        </p:blipFill>
        <p:spPr>
          <a:xfrm>
            <a:off x="4311600" y="1058125"/>
            <a:ext cx="2455350" cy="1906875"/>
          </a:xfrm>
          <a:prstGeom prst="rect">
            <a:avLst/>
          </a:prstGeom>
          <a:noFill/>
          <a:ln>
            <a:noFill/>
          </a:ln>
        </p:spPr>
      </p:pic>
      <p:pic>
        <p:nvPicPr>
          <p:cNvPr id="267" name="Shape 267"/>
          <p:cNvPicPr preferRelativeResize="0"/>
          <p:nvPr/>
        </p:nvPicPr>
        <p:blipFill rotWithShape="1">
          <a:blip r:embed="rId4">
            <a:alphaModFix/>
          </a:blip>
          <a:srcRect b="0" l="0" r="7407" t="0"/>
          <a:stretch/>
        </p:blipFill>
        <p:spPr>
          <a:xfrm>
            <a:off x="6766950" y="1085100"/>
            <a:ext cx="2052076" cy="1906876"/>
          </a:xfrm>
          <a:prstGeom prst="rect">
            <a:avLst/>
          </a:prstGeom>
          <a:noFill/>
          <a:ln>
            <a:noFill/>
          </a:ln>
        </p:spPr>
      </p:pic>
      <p:pic>
        <p:nvPicPr>
          <p:cNvPr id="268" name="Shape 268"/>
          <p:cNvPicPr preferRelativeResize="0"/>
          <p:nvPr/>
        </p:nvPicPr>
        <p:blipFill>
          <a:blip r:embed="rId5">
            <a:alphaModFix/>
          </a:blip>
          <a:stretch>
            <a:fillRect/>
          </a:stretch>
        </p:blipFill>
        <p:spPr>
          <a:xfrm>
            <a:off x="4359400" y="2965000"/>
            <a:ext cx="4520698" cy="1509526"/>
          </a:xfrm>
          <a:prstGeom prst="rect">
            <a:avLst/>
          </a:prstGeom>
          <a:noFill/>
          <a:ln>
            <a:noFill/>
          </a:ln>
        </p:spPr>
      </p:pic>
      <p:sp>
        <p:nvSpPr>
          <p:cNvPr id="269" name="Shape 269"/>
          <p:cNvSpPr txBox="1"/>
          <p:nvPr/>
        </p:nvSpPr>
        <p:spPr>
          <a:xfrm>
            <a:off x="4359400" y="4474525"/>
            <a:ext cx="4661700" cy="4590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 https://unity3d.com/</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Advantages of C# within the Unity SDK</a:t>
            </a:r>
          </a:p>
        </p:txBody>
      </p:sp>
      <p:sp>
        <p:nvSpPr>
          <p:cNvPr id="275" name="Shape 2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descr="FPP4.PNG" id="276" name="Shape 276"/>
          <p:cNvPicPr preferRelativeResize="0"/>
          <p:nvPr/>
        </p:nvPicPr>
        <p:blipFill>
          <a:blip r:embed="rId3">
            <a:alphaModFix/>
          </a:blip>
          <a:stretch>
            <a:fillRect/>
          </a:stretch>
        </p:blipFill>
        <p:spPr>
          <a:xfrm>
            <a:off x="4832400" y="990400"/>
            <a:ext cx="3999900" cy="3416400"/>
          </a:xfrm>
          <a:prstGeom prst="rect">
            <a:avLst/>
          </a:prstGeom>
          <a:noFill/>
          <a:ln>
            <a:noFill/>
          </a:ln>
        </p:spPr>
      </p:pic>
      <p:sp>
        <p:nvSpPr>
          <p:cNvPr id="277" name="Shape 277"/>
          <p:cNvSpPr txBox="1"/>
          <p:nvPr>
            <p:ph idx="1" type="body"/>
          </p:nvPr>
        </p:nvSpPr>
        <p:spPr>
          <a:xfrm>
            <a:off x="464100" y="1304875"/>
            <a:ext cx="3999900" cy="3416400"/>
          </a:xfrm>
          <a:prstGeom prst="rect">
            <a:avLst/>
          </a:prstGeom>
        </p:spPr>
        <p:txBody>
          <a:bodyPr anchorCtr="0" anchor="t" bIns="91425" lIns="91425" rIns="91425" wrap="square" tIns="91425">
            <a:noAutofit/>
          </a:bodyPr>
          <a:lstStyle/>
          <a:p>
            <a:pPr indent="-342900" lvl="0" marL="457200" rtl="0">
              <a:spcBef>
                <a:spcPts val="0"/>
              </a:spcBef>
            </a:pPr>
            <a:r>
              <a:rPr lang="en"/>
              <a:t>Most flexible and po</a:t>
            </a:r>
            <a:r>
              <a:rPr lang="en"/>
              <a:t>werful of the Out-of-the-Box programming languages Unity Supports</a:t>
            </a:r>
          </a:p>
          <a:p>
            <a:pPr indent="-317500" lvl="1" marL="914400" rtl="0">
              <a:spcBef>
                <a:spcPts val="0"/>
              </a:spcBef>
              <a:buSzPct val="100000"/>
              <a:buChar char="○"/>
            </a:pPr>
            <a:r>
              <a:rPr lang="en"/>
              <a:t>L</a:t>
            </a:r>
            <a:r>
              <a:rPr lang="en" sz="1400"/>
              <a:t>arge suite of built in functions/methods</a:t>
            </a:r>
            <a:r>
              <a:rPr lang="en"/>
              <a:t> </a:t>
            </a:r>
          </a:p>
          <a:p>
            <a:pPr indent="-317500" lvl="1" marL="914400" rtl="0">
              <a:spcBef>
                <a:spcPts val="0"/>
              </a:spcBef>
              <a:buSzPct val="100000"/>
              <a:buChar char="○"/>
            </a:pPr>
            <a:r>
              <a:rPr lang="en" sz="1400"/>
              <a:t>Unity-specific tools available when used alongside the Engine</a:t>
            </a:r>
          </a:p>
          <a:p>
            <a:pPr indent="-342900" lvl="0" marL="457200" rtl="0">
              <a:spcBef>
                <a:spcPts val="0"/>
              </a:spcBef>
              <a:buChar char="●"/>
            </a:pPr>
            <a:r>
              <a:rPr lang="en"/>
              <a:t>Developer support available through Unity’s Scripting API website </a:t>
            </a:r>
          </a:p>
          <a:p>
            <a:pPr indent="-317500" lvl="1" marL="914400" rtl="0">
              <a:spcBef>
                <a:spcPts val="0"/>
              </a:spcBef>
              <a:buSzPct val="100000"/>
              <a:buChar char="○"/>
            </a:pPr>
            <a:r>
              <a:rPr lang="en" sz="1400"/>
              <a:t>Code examples </a:t>
            </a:r>
          </a:p>
          <a:p>
            <a:pPr indent="-317500" lvl="1" marL="914400" rtl="0">
              <a:spcBef>
                <a:spcPts val="0"/>
              </a:spcBef>
              <a:buSzPct val="100000"/>
              <a:buChar char="○"/>
            </a:pPr>
            <a:r>
              <a:rPr lang="en"/>
              <a:t>C</a:t>
            </a:r>
            <a:r>
              <a:rPr lang="en" sz="1400"/>
              <a:t>omplex breakdowns of Unity-specific functionality within C#</a:t>
            </a:r>
          </a:p>
        </p:txBody>
      </p:sp>
      <p:sp>
        <p:nvSpPr>
          <p:cNvPr id="278" name="Shape 278"/>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sp>
        <p:nvSpPr>
          <p:cNvPr id="279" name="Shape 279"/>
          <p:cNvSpPr txBox="1"/>
          <p:nvPr/>
        </p:nvSpPr>
        <p:spPr>
          <a:xfrm>
            <a:off x="4832400" y="4406800"/>
            <a:ext cx="4259100" cy="470400"/>
          </a:xfrm>
          <a:prstGeom prst="rect">
            <a:avLst/>
          </a:prstGeom>
          <a:noFill/>
          <a:ln>
            <a:noFill/>
          </a:ln>
        </p:spPr>
        <p:txBody>
          <a:bodyPr anchorCtr="0" anchor="t" bIns="91425" lIns="91425" rIns="91425" wrap="square" tIns="91425">
            <a:noAutofit/>
          </a:bodyPr>
          <a:lstStyle/>
          <a:p>
            <a:pPr lvl="0">
              <a:spcBef>
                <a:spcPts val="0"/>
              </a:spcBef>
              <a:buNone/>
            </a:pPr>
            <a:r>
              <a:rPr lang="en" sz="700">
                <a:solidFill>
                  <a:srgbClr val="5B5B5B"/>
                </a:solidFill>
                <a:latin typeface="Proxima Nova"/>
                <a:ea typeface="Proxima Nova"/>
                <a:cs typeface="Proxima Nova"/>
                <a:sym typeface="Proxima Nova"/>
              </a:rPr>
              <a:t>Image source:</a:t>
            </a:r>
            <a:r>
              <a:rPr lang="en" sz="700">
                <a:solidFill>
                  <a:srgbClr val="5B5B5B"/>
                </a:solidFill>
                <a:latin typeface="Proxima Nova"/>
                <a:ea typeface="Proxima Nova"/>
                <a:cs typeface="Proxima Nova"/>
                <a:sym typeface="Proxima Nova"/>
              </a:rPr>
              <a:t> </a:t>
            </a:r>
            <a:r>
              <a:rPr lang="en" sz="700">
                <a:solidFill>
                  <a:srgbClr val="5B5B5B"/>
                </a:solidFill>
                <a:latin typeface="Proxima Nova"/>
                <a:ea typeface="Proxima Nova"/>
                <a:cs typeface="Proxima Nova"/>
                <a:sym typeface="Proxima Nova"/>
              </a:rPr>
              <a:t>https://docs.unity3d.com/Manual/index.html?_ga=2.37814243.1199564661.1509584726-986472080.1506709735</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Major Functional Components</a:t>
            </a:r>
          </a:p>
        </p:txBody>
      </p:sp>
      <p:sp>
        <p:nvSpPr>
          <p:cNvPr id="285" name="Shape 285"/>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buSzPct val="100000"/>
              <a:buChar char="●"/>
            </a:pPr>
            <a:r>
              <a:rPr lang="en" sz="1800"/>
              <a:t>Users connect to the Internet using their preferred device</a:t>
            </a:r>
          </a:p>
          <a:p>
            <a:pPr indent="-342900" lvl="0" marL="457200" rtl="0">
              <a:spcBef>
                <a:spcPts val="0"/>
              </a:spcBef>
              <a:buSzPct val="100000"/>
              <a:buChar char="●"/>
            </a:pPr>
            <a:r>
              <a:rPr lang="en" sz="1800"/>
              <a:t>Our game will teach users Object-Oriented Programming concepts as well as problem solving skills</a:t>
            </a:r>
          </a:p>
        </p:txBody>
      </p:sp>
      <p:sp>
        <p:nvSpPr>
          <p:cNvPr id="286" name="Shape 286"/>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descr="mfcRev2.png" id="287" name="Shape 287"/>
          <p:cNvPicPr preferRelativeResize="0"/>
          <p:nvPr/>
        </p:nvPicPr>
        <p:blipFill>
          <a:blip r:embed="rId3">
            <a:alphaModFix/>
          </a:blip>
          <a:stretch>
            <a:fillRect/>
          </a:stretch>
        </p:blipFill>
        <p:spPr>
          <a:xfrm>
            <a:off x="5084550" y="417700"/>
            <a:ext cx="3898150" cy="45363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151151"/>
            <a:ext cx="8520600" cy="572700"/>
          </a:xfrm>
          <a:prstGeom prst="rect">
            <a:avLst/>
          </a:prstGeom>
        </p:spPr>
        <p:txBody>
          <a:bodyPr anchorCtr="0" anchor="t" bIns="91425" lIns="91425" rIns="91425" wrap="square" tIns="91425">
            <a:noAutofit/>
          </a:bodyPr>
          <a:lstStyle/>
          <a:p>
            <a:pPr lvl="0">
              <a:spcBef>
                <a:spcPts val="0"/>
              </a:spcBef>
              <a:buNone/>
            </a:pPr>
            <a:r>
              <a:rPr lang="en"/>
              <a:t>Competition Matrix Part 1</a:t>
            </a:r>
          </a:p>
        </p:txBody>
      </p:sp>
      <p:graphicFrame>
        <p:nvGraphicFramePr>
          <p:cNvPr id="293" name="Shape 293"/>
          <p:cNvGraphicFramePr/>
          <p:nvPr/>
        </p:nvGraphicFramePr>
        <p:xfrm>
          <a:off x="834850" y="723850"/>
          <a:ext cx="3000000" cy="3000000"/>
        </p:xfrm>
        <a:graphic>
          <a:graphicData uri="http://schemas.openxmlformats.org/drawingml/2006/table">
            <a:tbl>
              <a:tblPr>
                <a:noFill/>
                <a:tableStyleId>{624DB7C8-1408-4325-81AC-F3668021DB76}</a:tableStyleId>
              </a:tblPr>
              <a:tblGrid>
                <a:gridCol w="1348950"/>
                <a:gridCol w="1159975"/>
                <a:gridCol w="1217800"/>
                <a:gridCol w="1366375"/>
                <a:gridCol w="1377200"/>
                <a:gridCol w="1132950"/>
              </a:tblGrid>
              <a:tr h="382900">
                <a:tc>
                  <a:txBody>
                    <a:bodyPr>
                      <a:noAutofit/>
                    </a:bodyPr>
                    <a:lstStyle/>
                    <a:p>
                      <a:pPr lvl="0">
                        <a:spcBef>
                          <a:spcPts val="0"/>
                        </a:spcBef>
                        <a:buNone/>
                      </a:pPr>
                      <a:r>
                        <a:rPr b="1" lang="en"/>
                        <a:t>Game</a:t>
                      </a:r>
                    </a:p>
                  </a:txBody>
                  <a:tcPr marT="91425" marB="91425" marR="91425" marL="91425" anchor="b"/>
                </a:tc>
                <a:tc>
                  <a:txBody>
                    <a:bodyPr>
                      <a:noAutofit/>
                    </a:bodyPr>
                    <a:lstStyle/>
                    <a:p>
                      <a:pPr lvl="0">
                        <a:spcBef>
                          <a:spcPts val="0"/>
                        </a:spcBef>
                        <a:buNone/>
                      </a:pPr>
                      <a:r>
                        <a:rPr b="1" lang="en"/>
                        <a:t>Experience</a:t>
                      </a:r>
                    </a:p>
                  </a:txBody>
                  <a:tcPr marT="91425" marB="91425" marR="91425" marL="91425" anchor="b"/>
                </a:tc>
                <a:tc>
                  <a:txBody>
                    <a:bodyPr>
                      <a:noAutofit/>
                    </a:bodyPr>
                    <a:lstStyle/>
                    <a:p>
                      <a:pPr lvl="0">
                        <a:spcBef>
                          <a:spcPts val="0"/>
                        </a:spcBef>
                        <a:buNone/>
                      </a:pPr>
                      <a:r>
                        <a:rPr b="1" lang="en"/>
                        <a:t>Uses OOP</a:t>
                      </a:r>
                    </a:p>
                  </a:txBody>
                  <a:tcPr marT="91425" marB="91425" marR="91425" marL="91425" anchor="b"/>
                </a:tc>
                <a:tc>
                  <a:txBody>
                    <a:bodyPr>
                      <a:noAutofit/>
                    </a:bodyPr>
                    <a:lstStyle/>
                    <a:p>
                      <a:pPr lvl="0">
                        <a:spcBef>
                          <a:spcPts val="0"/>
                        </a:spcBef>
                        <a:buNone/>
                      </a:pPr>
                      <a:r>
                        <a:rPr b="1" lang="en"/>
                        <a:t>Teaches OOP</a:t>
                      </a:r>
                    </a:p>
                  </a:txBody>
                  <a:tcPr marT="91425" marB="91425" marR="91425" marL="91425" anchor="b"/>
                </a:tc>
                <a:tc>
                  <a:txBody>
                    <a:bodyPr>
                      <a:noAutofit/>
                    </a:bodyPr>
                    <a:lstStyle/>
                    <a:p>
                      <a:pPr lvl="0">
                        <a:spcBef>
                          <a:spcPts val="0"/>
                        </a:spcBef>
                        <a:buNone/>
                      </a:pPr>
                      <a:r>
                        <a:rPr b="1" lang="en"/>
                        <a:t># Languages</a:t>
                      </a:r>
                    </a:p>
                  </a:txBody>
                  <a:tcPr marT="91425" marB="91425" marR="91425" marL="91425" anchor="b"/>
                </a:tc>
                <a:tc>
                  <a:txBody>
                    <a:bodyPr>
                      <a:noAutofit/>
                    </a:bodyPr>
                    <a:lstStyle/>
                    <a:p>
                      <a:pPr lvl="0" rtl="0">
                        <a:spcBef>
                          <a:spcPts val="0"/>
                        </a:spcBef>
                        <a:buNone/>
                      </a:pPr>
                      <a:r>
                        <a:rPr b="1" lang="en"/>
                        <a:t>Multiplayer</a:t>
                      </a:r>
                    </a:p>
                  </a:txBody>
                  <a:tcPr marT="91425" marB="91425" marR="91425" marL="91425" anchor="b"/>
                </a:tc>
              </a:tr>
              <a:tr h="382900">
                <a:tc>
                  <a:txBody>
                    <a:bodyPr>
                      <a:noAutofit/>
                    </a:bodyPr>
                    <a:lstStyle/>
                    <a:p>
                      <a:pPr lvl="0" rtl="0">
                        <a:spcBef>
                          <a:spcPts val="0"/>
                        </a:spcBef>
                        <a:buNone/>
                      </a:pPr>
                      <a:r>
                        <a:rPr lang="en"/>
                        <a:t>Our Game</a:t>
                      </a:r>
                    </a:p>
                  </a:txBody>
                  <a:tcPr marT="91425" marB="91425" marR="91425" marL="91425" anchor="b">
                    <a:solidFill>
                      <a:srgbClr val="B6D7A8"/>
                    </a:solidFill>
                  </a:tcPr>
                </a:tc>
                <a:tc>
                  <a:txBody>
                    <a:bodyPr>
                      <a:noAutofit/>
                    </a:bodyPr>
                    <a:lstStyle/>
                    <a:p>
                      <a:pPr lvl="0" rtl="0">
                        <a:spcBef>
                          <a:spcPts val="0"/>
                        </a:spcBef>
                        <a:buNone/>
                      </a:pPr>
                      <a:r>
                        <a:rPr lang="en"/>
                        <a:t>Low-Mid</a:t>
                      </a:r>
                    </a:p>
                  </a:txBody>
                  <a:tcPr marT="91425" marB="91425" marR="91425" marL="91425" anchor="b">
                    <a:solidFill>
                      <a:srgbClr val="B6D7A8"/>
                    </a:solidFill>
                  </a:tcPr>
                </a:tc>
                <a:tc>
                  <a:txBody>
                    <a:bodyPr>
                      <a:noAutofit/>
                    </a:bodyPr>
                    <a:lstStyle/>
                    <a:p>
                      <a:pPr lvl="0" rtl="0">
                        <a:spcBef>
                          <a:spcPts val="0"/>
                        </a:spcBef>
                        <a:buNone/>
                      </a:pPr>
                      <a:r>
                        <a:rPr lang="en"/>
                        <a:t>Yes</a:t>
                      </a:r>
                    </a:p>
                  </a:txBody>
                  <a:tcPr marT="91425" marB="91425" marR="91425" marL="91425" anchor="b">
                    <a:solidFill>
                      <a:srgbClr val="B6D7A8"/>
                    </a:solidFill>
                  </a:tcPr>
                </a:tc>
                <a:tc>
                  <a:txBody>
                    <a:bodyPr>
                      <a:noAutofit/>
                    </a:bodyPr>
                    <a:lstStyle/>
                    <a:p>
                      <a:pPr lvl="0" rtl="0">
                        <a:spcBef>
                          <a:spcPts val="0"/>
                        </a:spcBef>
                        <a:buNone/>
                      </a:pPr>
                      <a:r>
                        <a:rPr lang="en"/>
                        <a:t>Yes</a:t>
                      </a:r>
                    </a:p>
                  </a:txBody>
                  <a:tcPr marT="91425" marB="91425" marR="91425" marL="91425" anchor="b">
                    <a:solidFill>
                      <a:srgbClr val="B6D7A8"/>
                    </a:solidFill>
                  </a:tcPr>
                </a:tc>
                <a:tc>
                  <a:txBody>
                    <a:bodyPr>
                      <a:noAutofit/>
                    </a:bodyPr>
                    <a:lstStyle/>
                    <a:p>
                      <a:pPr lvl="0" rtl="0">
                        <a:spcBef>
                          <a:spcPts val="0"/>
                        </a:spcBef>
                        <a:buNone/>
                      </a:pPr>
                      <a:r>
                        <a:rPr lang="en"/>
                        <a:t>1 or 2</a:t>
                      </a:r>
                    </a:p>
                  </a:txBody>
                  <a:tcPr marT="91425" marB="91425" marR="91425" marL="91425" anchor="b">
                    <a:solidFill>
                      <a:srgbClr val="B6D7A8"/>
                    </a:solidFill>
                  </a:tcPr>
                </a:tc>
                <a:tc>
                  <a:txBody>
                    <a:bodyPr>
                      <a:noAutofit/>
                    </a:bodyPr>
                    <a:lstStyle/>
                    <a:p>
                      <a:pPr lvl="0" rtl="0">
                        <a:spcBef>
                          <a:spcPts val="0"/>
                        </a:spcBef>
                        <a:buNone/>
                      </a:pPr>
                      <a:r>
                        <a:rPr lang="en"/>
                        <a:t>Maybe</a:t>
                      </a:r>
                    </a:p>
                  </a:txBody>
                  <a:tcPr marT="91425" marB="91425" marR="91425" marL="91425" anchor="b">
                    <a:solidFill>
                      <a:srgbClr val="B6D7A8"/>
                    </a:solidFill>
                  </a:tcPr>
                </a:tc>
              </a:tr>
              <a:tr h="382900">
                <a:tc>
                  <a:txBody>
                    <a:bodyPr>
                      <a:noAutofit/>
                    </a:bodyPr>
                    <a:lstStyle/>
                    <a:p>
                      <a:pPr lvl="0" rtl="0">
                        <a:spcBef>
                          <a:spcPts val="0"/>
                        </a:spcBef>
                        <a:buNone/>
                      </a:pPr>
                      <a:r>
                        <a:rPr lang="en"/>
                        <a:t>Code Combat</a:t>
                      </a:r>
                    </a:p>
                  </a:txBody>
                  <a:tcPr marT="91425" marB="91425" marR="91425" marL="91425" anchor="b"/>
                </a:tc>
                <a:tc>
                  <a:txBody>
                    <a:bodyPr>
                      <a:noAutofit/>
                    </a:bodyPr>
                    <a:lstStyle/>
                    <a:p>
                      <a:pPr lvl="0" rtl="0">
                        <a:spcBef>
                          <a:spcPts val="0"/>
                        </a:spcBef>
                        <a:buNone/>
                      </a:pPr>
                      <a:r>
                        <a:rPr lang="en"/>
                        <a:t>Low</a:t>
                      </a:r>
                    </a:p>
                  </a:txBody>
                  <a:tcPr marT="91425" marB="91425" marR="91425" marL="91425" anchor="b"/>
                </a:tc>
                <a:tc>
                  <a:txBody>
                    <a:bodyPr>
                      <a:noAutofit/>
                    </a:bodyPr>
                    <a:lstStyle/>
                    <a:p>
                      <a:pPr lvl="0" rtl="0">
                        <a:spcBef>
                          <a:spcPts val="0"/>
                        </a:spcBef>
                        <a:buNone/>
                      </a:pPr>
                      <a:r>
                        <a:rPr lang="en"/>
                        <a:t>Yes</a:t>
                      </a:r>
                    </a:p>
                  </a:txBody>
                  <a:tcPr marT="91425" marB="91425" marR="91425" marL="91425" anchor="b"/>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nchor="b"/>
                </a:tc>
                <a:tc>
                  <a:txBody>
                    <a:bodyPr>
                      <a:noAutofit/>
                    </a:bodyPr>
                    <a:lstStyle/>
                    <a:p>
                      <a:pPr lvl="0" rtl="0">
                        <a:spcBef>
                          <a:spcPts val="0"/>
                        </a:spcBef>
                        <a:buNone/>
                      </a:pPr>
                      <a:r>
                        <a:rPr lang="en"/>
                        <a:t>5</a:t>
                      </a:r>
                    </a:p>
                  </a:txBody>
                  <a:tcPr marT="91425" marB="91425" marR="91425" marL="91425" anchor="b"/>
                </a:tc>
                <a:tc>
                  <a:txBody>
                    <a:bodyPr>
                      <a:noAutofit/>
                    </a:bodyPr>
                    <a:lstStyle/>
                    <a:p>
                      <a:pPr lvl="0" rtl="0">
                        <a:spcBef>
                          <a:spcPts val="0"/>
                        </a:spcBef>
                        <a:buNone/>
                      </a:pPr>
                      <a:r>
                        <a:rPr lang="en"/>
                        <a:t>No</a:t>
                      </a:r>
                    </a:p>
                  </a:txBody>
                  <a:tcPr marT="91425" marB="91425" marR="91425" marL="91425" anchor="b"/>
                </a:tc>
              </a:tr>
              <a:tr h="382900">
                <a:tc>
                  <a:txBody>
                    <a:bodyPr>
                      <a:noAutofit/>
                    </a:bodyPr>
                    <a:lstStyle/>
                    <a:p>
                      <a:pPr lvl="0" rtl="0">
                        <a:spcBef>
                          <a:spcPts val="0"/>
                        </a:spcBef>
                        <a:buNone/>
                      </a:pPr>
                      <a:r>
                        <a:rPr lang="en"/>
                        <a:t>Screeps</a:t>
                      </a:r>
                    </a:p>
                  </a:txBody>
                  <a:tcPr marT="91425" marB="91425" marR="91425" marL="91425" anchor="b"/>
                </a:tc>
                <a:tc>
                  <a:txBody>
                    <a:bodyPr>
                      <a:noAutofit/>
                    </a:bodyPr>
                    <a:lstStyle/>
                    <a:p>
                      <a:pPr lvl="0" rtl="0">
                        <a:spcBef>
                          <a:spcPts val="0"/>
                        </a:spcBef>
                        <a:buNone/>
                      </a:pPr>
                      <a:r>
                        <a:rPr lang="en"/>
                        <a:t>Mid-High</a:t>
                      </a:r>
                    </a:p>
                  </a:txBody>
                  <a:tcPr marT="91425" marB="91425" marR="91425" marL="91425" anchor="b"/>
                </a:tc>
                <a:tc>
                  <a:txBody>
                    <a:bodyPr>
                      <a:noAutofit/>
                    </a:bodyPr>
                    <a:lstStyle/>
                    <a:p>
                      <a:pPr lvl="0" rtl="0">
                        <a:spcBef>
                          <a:spcPts val="0"/>
                        </a:spcBef>
                        <a:buNone/>
                      </a:pPr>
                      <a:r>
                        <a:rPr lang="en"/>
                        <a:t>Yes</a:t>
                      </a:r>
                    </a:p>
                  </a:txBody>
                  <a:tcPr marT="91425" marB="91425" marR="91425" marL="91425" anchor="b"/>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nchor="b"/>
                </a:tc>
                <a:tc>
                  <a:txBody>
                    <a:bodyPr>
                      <a:noAutofit/>
                    </a:bodyPr>
                    <a:lstStyle/>
                    <a:p>
                      <a:pPr lvl="0" rtl="0">
                        <a:spcBef>
                          <a:spcPts val="0"/>
                        </a:spcBef>
                        <a:buNone/>
                      </a:pPr>
                      <a:r>
                        <a:rPr lang="en"/>
                        <a:t>1</a:t>
                      </a:r>
                    </a:p>
                  </a:txBody>
                  <a:tcPr marT="91425" marB="91425" marR="91425" marL="91425" anchor="b"/>
                </a:tc>
                <a:tc>
                  <a:txBody>
                    <a:bodyPr>
                      <a:noAutofit/>
                    </a:bodyPr>
                    <a:lstStyle/>
                    <a:p>
                      <a:pPr lvl="0" rtl="0">
                        <a:spcBef>
                          <a:spcPts val="0"/>
                        </a:spcBef>
                        <a:buNone/>
                      </a:pPr>
                      <a:r>
                        <a:rPr lang="en"/>
                        <a:t>Yes</a:t>
                      </a:r>
                    </a:p>
                  </a:txBody>
                  <a:tcPr marT="91425" marB="91425" marR="91425" marL="91425" anchor="b"/>
                </a:tc>
              </a:tr>
              <a:tr h="382900">
                <a:tc>
                  <a:txBody>
                    <a:bodyPr>
                      <a:noAutofit/>
                    </a:bodyPr>
                    <a:lstStyle/>
                    <a:p>
                      <a:pPr lvl="0" rtl="0">
                        <a:spcBef>
                          <a:spcPts val="0"/>
                        </a:spcBef>
                        <a:buNone/>
                      </a:pPr>
                      <a:r>
                        <a:rPr lang="en"/>
                        <a:t>CheckIO</a:t>
                      </a:r>
                    </a:p>
                  </a:txBody>
                  <a:tcPr marT="91425" marB="91425" marR="91425" marL="91425" anchor="b"/>
                </a:tc>
                <a:tc>
                  <a:txBody>
                    <a:bodyPr>
                      <a:noAutofit/>
                    </a:bodyPr>
                    <a:lstStyle/>
                    <a:p>
                      <a:pPr lvl="0" rtl="0">
                        <a:spcBef>
                          <a:spcPts val="0"/>
                        </a:spcBef>
                        <a:buNone/>
                      </a:pPr>
                      <a:r>
                        <a:rPr lang="en"/>
                        <a:t>Low-High</a:t>
                      </a:r>
                    </a:p>
                  </a:txBody>
                  <a:tcPr marT="91425" marB="91425" marR="91425" marL="91425" anchor="b"/>
                </a:tc>
                <a:tc>
                  <a:txBody>
                    <a:bodyPr>
                      <a:noAutofit/>
                    </a:bodyPr>
                    <a:lstStyle/>
                    <a:p>
                      <a:pPr lvl="0" rtl="0">
                        <a:spcBef>
                          <a:spcPts val="0"/>
                        </a:spcBef>
                        <a:buNone/>
                      </a:pPr>
                      <a:r>
                        <a:rPr lang="en"/>
                        <a:t>Yes</a:t>
                      </a:r>
                    </a:p>
                  </a:txBody>
                  <a:tcPr marT="91425" marB="91425" marR="91425" marL="91425" anchor="b"/>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nchor="b"/>
                </a:tc>
                <a:tc>
                  <a:txBody>
                    <a:bodyPr>
                      <a:noAutofit/>
                    </a:bodyPr>
                    <a:lstStyle/>
                    <a:p>
                      <a:pPr lvl="0" rtl="0">
                        <a:spcBef>
                          <a:spcPts val="0"/>
                        </a:spcBef>
                        <a:buNone/>
                      </a:pPr>
                      <a:r>
                        <a:rPr lang="en"/>
                        <a:t>1</a:t>
                      </a:r>
                    </a:p>
                  </a:txBody>
                  <a:tcPr marT="91425" marB="91425" marR="91425" marL="91425" anchor="b"/>
                </a:tc>
                <a:tc>
                  <a:txBody>
                    <a:bodyPr>
                      <a:noAutofit/>
                    </a:bodyPr>
                    <a:lstStyle/>
                    <a:p>
                      <a:pPr lvl="0" rtl="0">
                        <a:spcBef>
                          <a:spcPts val="0"/>
                        </a:spcBef>
                        <a:buNone/>
                      </a:pPr>
                      <a:r>
                        <a:rPr lang="en"/>
                        <a:t>Yes</a:t>
                      </a:r>
                    </a:p>
                  </a:txBody>
                  <a:tcPr marT="91425" marB="91425" marR="91425" marL="91425" anchor="b"/>
                </a:tc>
              </a:tr>
              <a:tr h="382900">
                <a:tc>
                  <a:txBody>
                    <a:bodyPr>
                      <a:noAutofit/>
                    </a:bodyPr>
                    <a:lstStyle/>
                    <a:p>
                      <a:pPr lvl="0" rtl="0">
                        <a:spcBef>
                          <a:spcPts val="0"/>
                        </a:spcBef>
                        <a:buNone/>
                      </a:pPr>
                      <a:r>
                        <a:rPr lang="en"/>
                        <a:t>Code Monkey</a:t>
                      </a:r>
                    </a:p>
                  </a:txBody>
                  <a:tcPr marT="91425" marB="91425" marR="91425" marL="91425" anchor="b"/>
                </a:tc>
                <a:tc>
                  <a:txBody>
                    <a:bodyPr>
                      <a:noAutofit/>
                    </a:bodyPr>
                    <a:lstStyle/>
                    <a:p>
                      <a:pPr lvl="0" rtl="0">
                        <a:spcBef>
                          <a:spcPts val="0"/>
                        </a:spcBef>
                        <a:buNone/>
                      </a:pPr>
                      <a:r>
                        <a:rPr lang="en"/>
                        <a:t>Low</a:t>
                      </a:r>
                    </a:p>
                  </a:txBody>
                  <a:tcPr marT="91425" marB="91425" marR="91425" marL="91425" anchor="b"/>
                </a:tc>
                <a:tc>
                  <a:txBody>
                    <a:bodyPr>
                      <a:noAutofit/>
                    </a:bodyPr>
                    <a:lstStyle/>
                    <a:p>
                      <a:pPr lvl="0" rtl="0">
                        <a:spcBef>
                          <a:spcPts val="0"/>
                        </a:spcBef>
                        <a:buNone/>
                      </a:pPr>
                      <a:r>
                        <a:rPr lang="en"/>
                        <a:t>No</a:t>
                      </a:r>
                    </a:p>
                  </a:txBody>
                  <a:tcPr marT="91425" marB="91425" marR="91425" marL="91425" anchor="b"/>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nchor="b"/>
                </a:tc>
                <a:tc>
                  <a:txBody>
                    <a:bodyPr>
                      <a:noAutofit/>
                    </a:bodyPr>
                    <a:lstStyle/>
                    <a:p>
                      <a:pPr lvl="0" rtl="0">
                        <a:spcBef>
                          <a:spcPts val="0"/>
                        </a:spcBef>
                        <a:buNone/>
                      </a:pPr>
                      <a:r>
                        <a:rPr lang="en"/>
                        <a:t>1</a:t>
                      </a:r>
                    </a:p>
                  </a:txBody>
                  <a:tcPr marT="91425" marB="91425" marR="91425" marL="91425" anchor="b"/>
                </a:tc>
                <a:tc>
                  <a:txBody>
                    <a:bodyPr>
                      <a:noAutofit/>
                    </a:bodyPr>
                    <a:lstStyle/>
                    <a:p>
                      <a:pPr lvl="0" rtl="0">
                        <a:spcBef>
                          <a:spcPts val="0"/>
                        </a:spcBef>
                        <a:buNone/>
                      </a:pPr>
                      <a:r>
                        <a:rPr lang="en"/>
                        <a:t>No</a:t>
                      </a:r>
                    </a:p>
                  </a:txBody>
                  <a:tcPr marT="91425" marB="91425" marR="91425" marL="91425" anchor="b"/>
                </a:tc>
              </a:tr>
              <a:tr h="458825">
                <a:tc>
                  <a:txBody>
                    <a:bodyPr>
                      <a:noAutofit/>
                    </a:bodyPr>
                    <a:lstStyle/>
                    <a:p>
                      <a:pPr lvl="0">
                        <a:spcBef>
                          <a:spcPts val="0"/>
                        </a:spcBef>
                        <a:buNone/>
                      </a:pPr>
                      <a:r>
                        <a:rPr lang="en"/>
                        <a:t>Elevator Saga</a:t>
                      </a:r>
                    </a:p>
                  </a:txBody>
                  <a:tcPr marT="91425" marB="91425" marR="91425" marL="91425" anchor="b"/>
                </a:tc>
                <a:tc>
                  <a:txBody>
                    <a:bodyPr>
                      <a:noAutofit/>
                    </a:bodyPr>
                    <a:lstStyle/>
                    <a:p>
                      <a:pPr lvl="0">
                        <a:spcBef>
                          <a:spcPts val="0"/>
                        </a:spcBef>
                        <a:buNone/>
                      </a:pPr>
                      <a:r>
                        <a:rPr lang="en"/>
                        <a:t>Mid-High</a:t>
                      </a:r>
                    </a:p>
                  </a:txBody>
                  <a:tcPr marT="91425" marB="91425" marR="91425" marL="91425" anchor="b"/>
                </a:tc>
                <a:tc>
                  <a:txBody>
                    <a:bodyPr>
                      <a:noAutofit/>
                    </a:bodyPr>
                    <a:lstStyle/>
                    <a:p>
                      <a:pPr lvl="0">
                        <a:spcBef>
                          <a:spcPts val="0"/>
                        </a:spcBef>
                        <a:buNone/>
                      </a:pPr>
                      <a:r>
                        <a:rPr lang="en"/>
                        <a:t>Yes</a:t>
                      </a:r>
                    </a:p>
                  </a:txBody>
                  <a:tcPr marT="91425" marB="91425" marR="91425" marL="91425" anchor="b"/>
                </a:tc>
                <a:tc>
                  <a:txBody>
                    <a:bodyPr>
                      <a:noAutofit/>
                    </a:bodyPr>
                    <a:lstStyle/>
                    <a:p>
                      <a:pPr lvl="0">
                        <a:spcBef>
                          <a:spcPts val="0"/>
                        </a:spcBef>
                        <a:buClr>
                          <a:schemeClr val="dk1"/>
                        </a:buClr>
                        <a:buSzPct val="78571"/>
                        <a:buFont typeface="Arial"/>
                        <a:buNone/>
                      </a:pPr>
                      <a:r>
                        <a:rPr lang="en">
                          <a:solidFill>
                            <a:schemeClr val="dk1"/>
                          </a:solidFill>
                        </a:rPr>
                        <a:t>No</a:t>
                      </a:r>
                    </a:p>
                  </a:txBody>
                  <a:tcPr marT="91425" marB="91425" marR="91425" marL="91425" anchor="b"/>
                </a:tc>
                <a:tc>
                  <a:txBody>
                    <a:bodyPr>
                      <a:noAutofit/>
                    </a:bodyPr>
                    <a:lstStyle/>
                    <a:p>
                      <a:pPr lvl="0">
                        <a:spcBef>
                          <a:spcPts val="0"/>
                        </a:spcBef>
                        <a:buNone/>
                      </a:pPr>
                      <a:r>
                        <a:rPr lang="en"/>
                        <a:t>1</a:t>
                      </a:r>
                    </a:p>
                  </a:txBody>
                  <a:tcPr marT="91425" marB="91425" marR="91425" marL="91425" anchor="b"/>
                </a:tc>
                <a:tc>
                  <a:txBody>
                    <a:bodyPr>
                      <a:noAutofit/>
                    </a:bodyPr>
                    <a:lstStyle/>
                    <a:p>
                      <a:pPr lvl="0" rtl="0">
                        <a:spcBef>
                          <a:spcPts val="0"/>
                        </a:spcBef>
                        <a:buNone/>
                      </a:pPr>
                      <a:r>
                        <a:rPr lang="en"/>
                        <a:t>No</a:t>
                      </a:r>
                    </a:p>
                  </a:txBody>
                  <a:tcPr marT="91425" marB="91425" marR="91425" marL="91425" anchor="b"/>
                </a:tc>
              </a:tr>
              <a:tr h="382900">
                <a:tc>
                  <a:txBody>
                    <a:bodyPr>
                      <a:noAutofit/>
                    </a:bodyPr>
                    <a:lstStyle/>
                    <a:p>
                      <a:pPr lvl="0">
                        <a:spcBef>
                          <a:spcPts val="0"/>
                        </a:spcBef>
                        <a:buNone/>
                      </a:pPr>
                      <a:r>
                        <a:rPr lang="en"/>
                        <a:t>Codewars</a:t>
                      </a:r>
                    </a:p>
                  </a:txBody>
                  <a:tcPr marT="91425" marB="91425" marR="91425" marL="91425" anchor="b"/>
                </a:tc>
                <a:tc>
                  <a:txBody>
                    <a:bodyPr>
                      <a:noAutofit/>
                    </a:bodyPr>
                    <a:lstStyle/>
                    <a:p>
                      <a:pPr lvl="0">
                        <a:spcBef>
                          <a:spcPts val="0"/>
                        </a:spcBef>
                        <a:buNone/>
                      </a:pPr>
                      <a:r>
                        <a:rPr lang="en"/>
                        <a:t>Mid-High</a:t>
                      </a:r>
                    </a:p>
                  </a:txBody>
                  <a:tcPr marT="91425" marB="91425" marR="91425" marL="91425" anchor="b"/>
                </a:tc>
                <a:tc>
                  <a:txBody>
                    <a:bodyPr>
                      <a:noAutofit/>
                    </a:bodyPr>
                    <a:lstStyle/>
                    <a:p>
                      <a:pPr lvl="0">
                        <a:spcBef>
                          <a:spcPts val="0"/>
                        </a:spcBef>
                        <a:buNone/>
                      </a:pPr>
                      <a:r>
                        <a:rPr lang="en"/>
                        <a:t>Yes</a:t>
                      </a:r>
                    </a:p>
                  </a:txBody>
                  <a:tcPr marT="91425" marB="91425" marR="91425" marL="91425" anchor="b"/>
                </a:tc>
                <a:tc>
                  <a:txBody>
                    <a:bodyPr>
                      <a:noAutofit/>
                    </a:bodyPr>
                    <a:lstStyle/>
                    <a:p>
                      <a:pPr lvl="0">
                        <a:spcBef>
                          <a:spcPts val="0"/>
                        </a:spcBef>
                        <a:buNone/>
                      </a:pPr>
                      <a:r>
                        <a:rPr lang="en"/>
                        <a:t>Yes</a:t>
                      </a:r>
                    </a:p>
                  </a:txBody>
                  <a:tcPr marT="91425" marB="91425" marR="91425" marL="91425" anchor="b"/>
                </a:tc>
                <a:tc>
                  <a:txBody>
                    <a:bodyPr>
                      <a:noAutofit/>
                    </a:bodyPr>
                    <a:lstStyle/>
                    <a:p>
                      <a:pPr lvl="0">
                        <a:spcBef>
                          <a:spcPts val="0"/>
                        </a:spcBef>
                        <a:buNone/>
                      </a:pPr>
                      <a:r>
                        <a:rPr lang="en"/>
                        <a:t>6</a:t>
                      </a:r>
                    </a:p>
                  </a:txBody>
                  <a:tcPr marT="91425" marB="91425" marR="91425" marL="91425" anchor="b"/>
                </a:tc>
                <a:tc>
                  <a:txBody>
                    <a:bodyPr>
                      <a:noAutofit/>
                    </a:bodyPr>
                    <a:lstStyle/>
                    <a:p>
                      <a:pPr lvl="0" rtl="0">
                        <a:spcBef>
                          <a:spcPts val="0"/>
                        </a:spcBef>
                        <a:buNone/>
                      </a:pPr>
                      <a:r>
                        <a:rPr lang="en"/>
                        <a:t>Yes</a:t>
                      </a:r>
                    </a:p>
                  </a:txBody>
                  <a:tcPr marT="91425" marB="91425" marR="91425" marL="91425" anchor="b"/>
                </a:tc>
              </a:tr>
              <a:tr h="429175">
                <a:tc>
                  <a:txBody>
                    <a:bodyPr>
                      <a:noAutofit/>
                    </a:bodyPr>
                    <a:lstStyle/>
                    <a:p>
                      <a:pPr lvl="0" rtl="0">
                        <a:spcBef>
                          <a:spcPts val="0"/>
                        </a:spcBef>
                        <a:buNone/>
                      </a:pPr>
                      <a:r>
                        <a:rPr lang="en"/>
                        <a:t>Codingame</a:t>
                      </a:r>
                    </a:p>
                  </a:txBody>
                  <a:tcPr marT="91425" marB="91425" marR="91425" marL="91425" anchor="b">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t>Low-High</a:t>
                      </a:r>
                    </a:p>
                  </a:txBody>
                  <a:tcPr marT="91425" marB="91425" marR="91425" marL="91425" anchor="b">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t>No</a:t>
                      </a:r>
                    </a:p>
                  </a:txBody>
                  <a:tcPr marT="91425" marB="91425" marR="91425" marL="91425" anchor="b">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t>25+</a:t>
                      </a:r>
                    </a:p>
                  </a:txBody>
                  <a:tcPr marT="91425" marB="91425" marR="91425" marL="91425" anchor="b">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t>Yes</a:t>
                      </a:r>
                    </a:p>
                  </a:txBody>
                  <a:tcPr marT="91425" marB="91425" marR="91425" marL="91425" anchor="b">
                    <a:lnB cap="flat" cmpd="sng" w="9525">
                      <a:solidFill>
                        <a:srgbClr val="9E9E9E"/>
                      </a:solidFill>
                      <a:prstDash val="solid"/>
                      <a:round/>
                      <a:headEnd len="med" w="med" type="none"/>
                      <a:tailEnd len="med" w="med" type="none"/>
                    </a:lnB>
                  </a:tcPr>
                </a:tc>
              </a:tr>
            </a:tbl>
          </a:graphicData>
        </a:graphic>
      </p:graphicFrame>
      <p:sp>
        <p:nvSpPr>
          <p:cNvPr id="294" name="Shape 29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295" name="Shape 295"/>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150200"/>
            <a:ext cx="8520600" cy="572700"/>
          </a:xfrm>
          <a:prstGeom prst="rect">
            <a:avLst/>
          </a:prstGeom>
        </p:spPr>
        <p:txBody>
          <a:bodyPr anchorCtr="0" anchor="t" bIns="91425" lIns="91425" rIns="91425" wrap="square" tIns="91425">
            <a:noAutofit/>
          </a:bodyPr>
          <a:lstStyle/>
          <a:p>
            <a:pPr lvl="0">
              <a:spcBef>
                <a:spcPts val="0"/>
              </a:spcBef>
              <a:buNone/>
            </a:pPr>
            <a:r>
              <a:rPr lang="en"/>
              <a:t>Competition Matrix Part 2</a:t>
            </a:r>
          </a:p>
        </p:txBody>
      </p:sp>
      <p:graphicFrame>
        <p:nvGraphicFramePr>
          <p:cNvPr id="301" name="Shape 301"/>
          <p:cNvGraphicFramePr/>
          <p:nvPr/>
        </p:nvGraphicFramePr>
        <p:xfrm>
          <a:off x="780353" y="722900"/>
          <a:ext cx="3000000" cy="3000000"/>
        </p:xfrm>
        <a:graphic>
          <a:graphicData uri="http://schemas.openxmlformats.org/drawingml/2006/table">
            <a:tbl>
              <a:tblPr>
                <a:noFill/>
                <a:tableStyleId>{624DB7C8-1408-4325-81AC-F3668021DB76}</a:tableStyleId>
              </a:tblPr>
              <a:tblGrid>
                <a:gridCol w="1361175"/>
                <a:gridCol w="1155950"/>
                <a:gridCol w="1123100"/>
                <a:gridCol w="1388825"/>
                <a:gridCol w="1365625"/>
                <a:gridCol w="1188600"/>
              </a:tblGrid>
              <a:tr h="381000">
                <a:tc>
                  <a:txBody>
                    <a:bodyPr>
                      <a:noAutofit/>
                    </a:bodyPr>
                    <a:lstStyle/>
                    <a:p>
                      <a:pPr lvl="0" rtl="0">
                        <a:spcBef>
                          <a:spcPts val="0"/>
                        </a:spcBef>
                        <a:buNone/>
                      </a:pPr>
                      <a:r>
                        <a:rPr b="1" lang="en"/>
                        <a:t>Game</a:t>
                      </a:r>
                    </a:p>
                  </a:txBody>
                  <a:tcPr marT="91425" marB="91425" marR="91425" marL="91425"/>
                </a:tc>
                <a:tc>
                  <a:txBody>
                    <a:bodyPr>
                      <a:noAutofit/>
                    </a:bodyPr>
                    <a:lstStyle/>
                    <a:p>
                      <a:pPr lvl="0" rtl="0">
                        <a:spcBef>
                          <a:spcPts val="0"/>
                        </a:spcBef>
                        <a:buNone/>
                      </a:pPr>
                      <a:r>
                        <a:rPr b="1" lang="en"/>
                        <a:t>Experience</a:t>
                      </a:r>
                    </a:p>
                  </a:txBody>
                  <a:tcPr marT="91425" marB="91425" marR="91425" marL="91425"/>
                </a:tc>
                <a:tc>
                  <a:txBody>
                    <a:bodyPr>
                      <a:noAutofit/>
                    </a:bodyPr>
                    <a:lstStyle/>
                    <a:p>
                      <a:pPr lvl="0" rtl="0">
                        <a:spcBef>
                          <a:spcPts val="0"/>
                        </a:spcBef>
                        <a:buNone/>
                      </a:pPr>
                      <a:r>
                        <a:rPr b="1" lang="en"/>
                        <a:t>Uses OOP</a:t>
                      </a:r>
                    </a:p>
                  </a:txBody>
                  <a:tcPr marT="91425" marB="91425" marR="91425" marL="91425"/>
                </a:tc>
                <a:tc>
                  <a:txBody>
                    <a:bodyPr>
                      <a:noAutofit/>
                    </a:bodyPr>
                    <a:lstStyle/>
                    <a:p>
                      <a:pPr lvl="0" rtl="0">
                        <a:spcBef>
                          <a:spcPts val="0"/>
                        </a:spcBef>
                        <a:buNone/>
                      </a:pPr>
                      <a:r>
                        <a:rPr b="1" lang="en"/>
                        <a:t>Teaches OOP</a:t>
                      </a:r>
                    </a:p>
                  </a:txBody>
                  <a:tcPr marT="91425" marB="91425" marR="91425" marL="91425"/>
                </a:tc>
                <a:tc>
                  <a:txBody>
                    <a:bodyPr>
                      <a:noAutofit/>
                    </a:bodyPr>
                    <a:lstStyle/>
                    <a:p>
                      <a:pPr lvl="0" rtl="0">
                        <a:spcBef>
                          <a:spcPts val="0"/>
                        </a:spcBef>
                        <a:buNone/>
                      </a:pPr>
                      <a:r>
                        <a:rPr b="1" lang="en"/>
                        <a:t># Languages</a:t>
                      </a:r>
                    </a:p>
                  </a:txBody>
                  <a:tcPr marT="91425" marB="91425" marR="91425" marL="91425"/>
                </a:tc>
                <a:tc>
                  <a:txBody>
                    <a:bodyPr>
                      <a:noAutofit/>
                    </a:bodyPr>
                    <a:lstStyle/>
                    <a:p>
                      <a:pPr lvl="0" rtl="0">
                        <a:spcBef>
                          <a:spcPts val="0"/>
                        </a:spcBef>
                        <a:buNone/>
                      </a:pPr>
                      <a:r>
                        <a:rPr b="1" lang="en"/>
                        <a:t>Multiplayer</a:t>
                      </a:r>
                    </a:p>
                  </a:txBody>
                  <a:tcPr marT="91425" marB="91425" marR="91425" marL="91425"/>
                </a:tc>
              </a:tr>
              <a:tr h="381000">
                <a:tc>
                  <a:txBody>
                    <a:bodyPr>
                      <a:noAutofit/>
                    </a:bodyPr>
                    <a:lstStyle/>
                    <a:p>
                      <a:pPr lvl="0" rtl="0">
                        <a:spcBef>
                          <a:spcPts val="0"/>
                        </a:spcBef>
                        <a:buNone/>
                      </a:pPr>
                      <a:r>
                        <a:rPr lang="en"/>
                        <a:t>Our Game </a:t>
                      </a:r>
                    </a:p>
                  </a:txBody>
                  <a:tcPr marT="91425" marB="91425" marR="91425" marL="91425">
                    <a:solidFill>
                      <a:srgbClr val="B6D7A8"/>
                    </a:solidFill>
                  </a:tcPr>
                </a:tc>
                <a:tc>
                  <a:txBody>
                    <a:bodyPr>
                      <a:noAutofit/>
                    </a:bodyPr>
                    <a:lstStyle/>
                    <a:p>
                      <a:pPr lvl="0" rtl="0">
                        <a:spcBef>
                          <a:spcPts val="0"/>
                        </a:spcBef>
                        <a:buNone/>
                      </a:pPr>
                      <a:r>
                        <a:rPr lang="en"/>
                        <a:t>Low-Mid</a:t>
                      </a:r>
                    </a:p>
                  </a:txBody>
                  <a:tcPr marT="91425" marB="91425" marR="91425" marL="91425">
                    <a:solidFill>
                      <a:srgbClr val="B6D7A8"/>
                    </a:solidFill>
                  </a:tcPr>
                </a:tc>
                <a:tc>
                  <a:txBody>
                    <a:bodyPr>
                      <a:noAutofit/>
                    </a:bodyPr>
                    <a:lstStyle/>
                    <a:p>
                      <a:pPr lvl="0" rtl="0">
                        <a:spcBef>
                          <a:spcPts val="0"/>
                        </a:spcBef>
                        <a:buNone/>
                      </a:pPr>
                      <a:r>
                        <a:rPr lang="en"/>
                        <a:t>Yes</a:t>
                      </a:r>
                    </a:p>
                  </a:txBody>
                  <a:tcPr marT="91425" marB="91425" marR="91425" marL="91425">
                    <a:solidFill>
                      <a:srgbClr val="B6D7A8"/>
                    </a:solidFill>
                  </a:tcPr>
                </a:tc>
                <a:tc>
                  <a:txBody>
                    <a:bodyPr>
                      <a:noAutofit/>
                    </a:bodyPr>
                    <a:lstStyle/>
                    <a:p>
                      <a:pPr lvl="0" rtl="0">
                        <a:spcBef>
                          <a:spcPts val="0"/>
                        </a:spcBef>
                        <a:buNone/>
                      </a:pPr>
                      <a:r>
                        <a:rPr lang="en"/>
                        <a:t>Yes</a:t>
                      </a:r>
                    </a:p>
                  </a:txBody>
                  <a:tcPr marT="91425" marB="91425" marR="91425" marL="91425">
                    <a:solidFill>
                      <a:srgbClr val="B6D7A8"/>
                    </a:solidFill>
                  </a:tcPr>
                </a:tc>
                <a:tc>
                  <a:txBody>
                    <a:bodyPr>
                      <a:noAutofit/>
                    </a:bodyPr>
                    <a:lstStyle/>
                    <a:p>
                      <a:pPr lvl="0" rtl="0">
                        <a:spcBef>
                          <a:spcPts val="0"/>
                        </a:spcBef>
                        <a:buNone/>
                      </a:pPr>
                      <a:r>
                        <a:rPr lang="en"/>
                        <a:t>1 or 2</a:t>
                      </a:r>
                    </a:p>
                  </a:txBody>
                  <a:tcPr marT="91425" marB="91425" marR="91425" marL="91425">
                    <a:solidFill>
                      <a:srgbClr val="B6D7A8"/>
                    </a:solidFill>
                  </a:tcPr>
                </a:tc>
                <a:tc>
                  <a:txBody>
                    <a:bodyPr>
                      <a:noAutofit/>
                    </a:bodyPr>
                    <a:lstStyle/>
                    <a:p>
                      <a:pPr lvl="0" rtl="0">
                        <a:spcBef>
                          <a:spcPts val="0"/>
                        </a:spcBef>
                        <a:buNone/>
                      </a:pPr>
                      <a:r>
                        <a:rPr lang="en"/>
                        <a:t>Maybe</a:t>
                      </a:r>
                    </a:p>
                  </a:txBody>
                  <a:tcPr marT="91425" marB="91425" marR="91425" marL="91425">
                    <a:solidFill>
                      <a:srgbClr val="B6D7A8"/>
                    </a:solidFill>
                  </a:tcPr>
                </a:tc>
              </a:tr>
              <a:tr h="381000">
                <a:tc>
                  <a:txBody>
                    <a:bodyPr>
                      <a:noAutofit/>
                    </a:bodyPr>
                    <a:lstStyle/>
                    <a:p>
                      <a:pPr lvl="0" rtl="0">
                        <a:spcBef>
                          <a:spcPts val="0"/>
                        </a:spcBef>
                        <a:buNone/>
                      </a:pPr>
                      <a:r>
                        <a:rPr lang="en"/>
                        <a:t>Git Games</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CSS Diner</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Flexbox Defense</a:t>
                      </a:r>
                    </a:p>
                  </a:txBody>
                  <a:tcPr marT="91425" marB="91425" marR="91425" marL="91425"/>
                </a:tc>
                <a:tc>
                  <a:txBody>
                    <a:bodyPr>
                      <a:noAutofit/>
                    </a:bodyPr>
                    <a:lstStyle/>
                    <a:p>
                      <a:pPr lvl="0" rtl="0">
                        <a:spcBef>
                          <a:spcPts val="0"/>
                        </a:spcBef>
                        <a:buNone/>
                      </a:pPr>
                      <a:r>
                        <a:rPr lang="en"/>
                        <a:t>Low-Mid</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r>
              <a:tr h="381000">
                <a:tc>
                  <a:txBody>
                    <a:bodyPr>
                      <a:noAutofit/>
                    </a:bodyPr>
                    <a:lstStyle/>
                    <a:p>
                      <a:pPr lvl="0" rtl="0">
                        <a:spcBef>
                          <a:spcPts val="0"/>
                        </a:spcBef>
                        <a:buNone/>
                      </a:pPr>
                      <a:r>
                        <a:rPr lang="en"/>
                        <a:t>Ruby Warrior</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r>
              <a:tr h="381000">
                <a:tc>
                  <a:txBody>
                    <a:bodyPr>
                      <a:noAutofit/>
                    </a:bodyPr>
                    <a:lstStyle/>
                    <a:p>
                      <a:pPr lvl="0" rtl="0">
                        <a:spcBef>
                          <a:spcPts val="0"/>
                        </a:spcBef>
                        <a:buNone/>
                      </a:pPr>
                      <a:r>
                        <a:rPr lang="en"/>
                        <a:t>Untrusted</a:t>
                      </a:r>
                    </a:p>
                  </a:txBody>
                  <a:tcPr marT="91425" marB="91425" marR="91425" marL="91425"/>
                </a:tc>
                <a:tc>
                  <a:txBody>
                    <a:bodyPr>
                      <a:noAutofit/>
                    </a:bodyPr>
                    <a:lstStyle/>
                    <a:p>
                      <a:pPr lvl="0" rtl="0">
                        <a:spcBef>
                          <a:spcPts val="0"/>
                        </a:spcBef>
                        <a:buNone/>
                      </a:pPr>
                      <a:r>
                        <a:rPr lang="en"/>
                        <a:t>Mid-High</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Empire of Code</a:t>
                      </a:r>
                    </a:p>
                  </a:txBody>
                  <a:tcPr marT="91425" marB="91425" marR="91425" marL="91425"/>
                </a:tc>
                <a:tc>
                  <a:txBody>
                    <a:bodyPr>
                      <a:noAutofit/>
                    </a:bodyPr>
                    <a:lstStyle/>
                    <a:p>
                      <a:pPr lvl="0" rtl="0">
                        <a:spcBef>
                          <a:spcPts val="0"/>
                        </a:spcBef>
                        <a:buNone/>
                      </a:pPr>
                      <a:r>
                        <a:rPr lang="en"/>
                        <a:t>Low-Mid</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2</a:t>
                      </a:r>
                    </a:p>
                  </a:txBody>
                  <a:tcPr marT="91425" marB="91425" marR="91425" marL="91425"/>
                </a:tc>
                <a:tc>
                  <a:txBody>
                    <a:bodyPr>
                      <a:noAutofit/>
                    </a:bodyPr>
                    <a:lstStyle/>
                    <a:p>
                      <a:pPr lvl="0" rtl="0">
                        <a:spcBef>
                          <a:spcPts val="0"/>
                        </a:spcBef>
                        <a:buNone/>
                      </a:pPr>
                      <a:r>
                        <a:rPr lang="en"/>
                        <a:t>Yes</a:t>
                      </a:r>
                    </a:p>
                  </a:txBody>
                  <a:tcPr marT="91425" marB="91425" marR="91425" marL="91425"/>
                </a:tc>
              </a:tr>
              <a:tr h="381000">
                <a:tc>
                  <a:txBody>
                    <a:bodyPr>
                      <a:noAutofit/>
                    </a:bodyPr>
                    <a:lstStyle/>
                    <a:p>
                      <a:pPr lvl="0" rtl="0">
                        <a:spcBef>
                          <a:spcPts val="0"/>
                        </a:spcBef>
                        <a:buNone/>
                      </a:pPr>
                      <a:r>
                        <a:rPr lang="en"/>
                        <a:t>Ruby Quiz</a:t>
                      </a:r>
                    </a:p>
                  </a:txBody>
                  <a:tcPr marT="91425" marB="91425" marR="91425" marL="91425"/>
                </a:tc>
                <a:tc>
                  <a:txBody>
                    <a:bodyPr>
                      <a:noAutofit/>
                    </a:bodyPr>
                    <a:lstStyle/>
                    <a:p>
                      <a:pPr lvl="0" rtl="0">
                        <a:spcBef>
                          <a:spcPts val="0"/>
                        </a:spcBef>
                        <a:buNone/>
                      </a:pPr>
                      <a:r>
                        <a:rPr lang="en"/>
                        <a:t>Mid-High</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bl>
          </a:graphicData>
        </a:graphic>
      </p:graphicFrame>
      <p:sp>
        <p:nvSpPr>
          <p:cNvPr id="302" name="Shape 30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303" name="Shape 303"/>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Competition vs. Our Solution</a:t>
            </a:r>
          </a:p>
        </p:txBody>
      </p:sp>
      <p:sp>
        <p:nvSpPr>
          <p:cNvPr id="309" name="Shape 309"/>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lvl="0">
              <a:spcBef>
                <a:spcPts val="0"/>
              </a:spcBef>
              <a:buNone/>
            </a:pPr>
            <a:r>
              <a:rPr b="1" lang="en" sz="1800"/>
              <a:t>Competition Trends:</a:t>
            </a:r>
          </a:p>
          <a:p>
            <a:pPr indent="-342900" lvl="0" marL="457200" rtl="0">
              <a:spcBef>
                <a:spcPts val="0"/>
              </a:spcBef>
              <a:buSzPct val="100000"/>
            </a:pPr>
            <a:r>
              <a:rPr lang="en" sz="1800"/>
              <a:t>Low programming experience</a:t>
            </a:r>
          </a:p>
          <a:p>
            <a:pPr indent="-342900" lvl="0" marL="457200" rtl="0">
              <a:spcBef>
                <a:spcPts val="0"/>
              </a:spcBef>
              <a:buSzPct val="100000"/>
            </a:pPr>
            <a:r>
              <a:rPr lang="en" sz="1800"/>
              <a:t>Focus on one or two languages</a:t>
            </a:r>
          </a:p>
          <a:p>
            <a:pPr indent="-342900" lvl="0" marL="457200" rtl="0">
              <a:spcBef>
                <a:spcPts val="0"/>
              </a:spcBef>
              <a:buSzPct val="100000"/>
            </a:pPr>
            <a:r>
              <a:rPr lang="en" sz="1800"/>
              <a:t>Mainly teaches syntax, rather than OOP</a:t>
            </a:r>
          </a:p>
          <a:p>
            <a:pPr indent="-342900" lvl="0" marL="457200" rtl="0">
              <a:spcBef>
                <a:spcPts val="0"/>
              </a:spcBef>
              <a:buSzPct val="100000"/>
            </a:pPr>
            <a:r>
              <a:rPr lang="en" sz="1800"/>
              <a:t>Some include multiplayer</a:t>
            </a:r>
          </a:p>
        </p:txBody>
      </p:sp>
      <p:sp>
        <p:nvSpPr>
          <p:cNvPr id="310" name="Shape 310"/>
          <p:cNvSpPr txBox="1"/>
          <p:nvPr>
            <p:ph idx="2" type="body"/>
          </p:nvPr>
        </p:nvSpPr>
        <p:spPr>
          <a:xfrm>
            <a:off x="4569150" y="1152475"/>
            <a:ext cx="3999900" cy="3416400"/>
          </a:xfrm>
          <a:prstGeom prst="rect">
            <a:avLst/>
          </a:prstGeom>
        </p:spPr>
        <p:txBody>
          <a:bodyPr anchorCtr="0" anchor="t" bIns="91425" lIns="91425" rIns="91425" wrap="square" tIns="91425">
            <a:noAutofit/>
          </a:bodyPr>
          <a:lstStyle/>
          <a:p>
            <a:pPr lvl="0">
              <a:spcBef>
                <a:spcPts val="0"/>
              </a:spcBef>
              <a:buNone/>
            </a:pPr>
            <a:r>
              <a:rPr b="1" lang="en" sz="1800"/>
              <a:t>Our Solution:</a:t>
            </a:r>
          </a:p>
          <a:p>
            <a:pPr indent="-342900" lvl="0" marL="457200" rtl="0">
              <a:spcBef>
                <a:spcPts val="0"/>
              </a:spcBef>
              <a:buSzPct val="100000"/>
            </a:pPr>
            <a:r>
              <a:rPr lang="en" sz="1800"/>
              <a:t>Low programming experience</a:t>
            </a:r>
          </a:p>
          <a:p>
            <a:pPr indent="-342900" lvl="0" marL="457200" rtl="0">
              <a:spcBef>
                <a:spcPts val="0"/>
              </a:spcBef>
              <a:buSzPct val="100000"/>
            </a:pPr>
            <a:r>
              <a:rPr lang="en" sz="1800"/>
              <a:t>Start with one or two languages, but allow for teaching more in the future</a:t>
            </a:r>
          </a:p>
          <a:p>
            <a:pPr indent="-342900" lvl="0" marL="457200" rtl="0">
              <a:spcBef>
                <a:spcPts val="0"/>
              </a:spcBef>
              <a:buSzPct val="100000"/>
            </a:pPr>
            <a:r>
              <a:rPr lang="en" sz="1800"/>
              <a:t>Focus on OOP concepts, with syntax being a secondary objective</a:t>
            </a:r>
          </a:p>
          <a:p>
            <a:pPr indent="-342900" lvl="0" marL="457200">
              <a:spcBef>
                <a:spcPts val="0"/>
              </a:spcBef>
              <a:buSzPct val="100000"/>
            </a:pPr>
            <a:r>
              <a:rPr lang="en" sz="1800"/>
              <a:t>Multiplayer will depend on what gameplay features are implemented</a:t>
            </a:r>
          </a:p>
        </p:txBody>
      </p:sp>
      <p:sp>
        <p:nvSpPr>
          <p:cNvPr id="311" name="Shape 311"/>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68025"/>
            <a:ext cx="8520600" cy="572700"/>
          </a:xfrm>
          <a:prstGeom prst="rect">
            <a:avLst/>
          </a:prstGeom>
        </p:spPr>
        <p:txBody>
          <a:bodyPr anchorCtr="0" anchor="t" bIns="91425" lIns="91425" rIns="91425" wrap="square" tIns="91425">
            <a:noAutofit/>
          </a:bodyPr>
          <a:lstStyle/>
          <a:p>
            <a:pPr lvl="0" rtl="0">
              <a:spcBef>
                <a:spcPts val="0"/>
              </a:spcBef>
              <a:buNone/>
            </a:pPr>
            <a:r>
              <a:rPr lang="en"/>
              <a:t>Team Silver</a:t>
            </a:r>
          </a:p>
        </p:txBody>
      </p:sp>
      <p:sp>
        <p:nvSpPr>
          <p:cNvPr id="76" name="Shape 76"/>
          <p:cNvSpPr txBox="1"/>
          <p:nvPr>
            <p:ph idx="12" type="sldNum"/>
          </p:nvPr>
        </p:nvSpPr>
        <p:spPr>
          <a:xfrm>
            <a:off x="6858000" y="4663225"/>
            <a:ext cx="21630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pic>
        <p:nvPicPr>
          <p:cNvPr id="77" name="Shape 77"/>
          <p:cNvPicPr preferRelativeResize="0"/>
          <p:nvPr/>
        </p:nvPicPr>
        <p:blipFill>
          <a:blip r:embed="rId3">
            <a:alphaModFix/>
          </a:blip>
          <a:stretch>
            <a:fillRect/>
          </a:stretch>
        </p:blipFill>
        <p:spPr>
          <a:xfrm>
            <a:off x="311700" y="1040725"/>
            <a:ext cx="1377675" cy="958400"/>
          </a:xfrm>
          <a:prstGeom prst="rect">
            <a:avLst/>
          </a:prstGeom>
          <a:noFill/>
          <a:ln>
            <a:noFill/>
          </a:ln>
        </p:spPr>
      </p:pic>
      <p:pic>
        <p:nvPicPr>
          <p:cNvPr id="78" name="Shape 78"/>
          <p:cNvPicPr preferRelativeResize="0"/>
          <p:nvPr/>
        </p:nvPicPr>
        <p:blipFill>
          <a:blip r:embed="rId4">
            <a:alphaModFix/>
          </a:blip>
          <a:stretch>
            <a:fillRect/>
          </a:stretch>
        </p:blipFill>
        <p:spPr>
          <a:xfrm>
            <a:off x="311700" y="2040100"/>
            <a:ext cx="1377675" cy="985875"/>
          </a:xfrm>
          <a:prstGeom prst="rect">
            <a:avLst/>
          </a:prstGeom>
          <a:noFill/>
          <a:ln>
            <a:noFill/>
          </a:ln>
        </p:spPr>
      </p:pic>
      <p:pic>
        <p:nvPicPr>
          <p:cNvPr id="79" name="Shape 79"/>
          <p:cNvPicPr preferRelativeResize="0"/>
          <p:nvPr/>
        </p:nvPicPr>
        <p:blipFill>
          <a:blip r:embed="rId5">
            <a:alphaModFix/>
          </a:blip>
          <a:stretch>
            <a:fillRect/>
          </a:stretch>
        </p:blipFill>
        <p:spPr>
          <a:xfrm>
            <a:off x="311700" y="3066950"/>
            <a:ext cx="1377675" cy="958374"/>
          </a:xfrm>
          <a:prstGeom prst="rect">
            <a:avLst/>
          </a:prstGeom>
          <a:noFill/>
          <a:ln>
            <a:noFill/>
          </a:ln>
        </p:spPr>
      </p:pic>
      <p:pic>
        <p:nvPicPr>
          <p:cNvPr id="80" name="Shape 80"/>
          <p:cNvPicPr preferRelativeResize="0"/>
          <p:nvPr/>
        </p:nvPicPr>
        <p:blipFill>
          <a:blip r:embed="rId6">
            <a:alphaModFix/>
          </a:blip>
          <a:stretch>
            <a:fillRect/>
          </a:stretch>
        </p:blipFill>
        <p:spPr>
          <a:xfrm>
            <a:off x="291938" y="4066300"/>
            <a:ext cx="1417193" cy="985875"/>
          </a:xfrm>
          <a:prstGeom prst="rect">
            <a:avLst/>
          </a:prstGeom>
          <a:noFill/>
          <a:ln>
            <a:noFill/>
          </a:ln>
        </p:spPr>
      </p:pic>
      <p:pic>
        <p:nvPicPr>
          <p:cNvPr id="81" name="Shape 81"/>
          <p:cNvPicPr preferRelativeResize="0"/>
          <p:nvPr/>
        </p:nvPicPr>
        <p:blipFill>
          <a:blip r:embed="rId7">
            <a:alphaModFix/>
          </a:blip>
          <a:stretch>
            <a:fillRect/>
          </a:stretch>
        </p:blipFill>
        <p:spPr>
          <a:xfrm>
            <a:off x="4224925" y="-12"/>
            <a:ext cx="1436620" cy="999375"/>
          </a:xfrm>
          <a:prstGeom prst="rect">
            <a:avLst/>
          </a:prstGeom>
          <a:noFill/>
          <a:ln>
            <a:noFill/>
          </a:ln>
        </p:spPr>
      </p:pic>
      <p:pic>
        <p:nvPicPr>
          <p:cNvPr id="82" name="Shape 82"/>
          <p:cNvPicPr preferRelativeResize="0"/>
          <p:nvPr/>
        </p:nvPicPr>
        <p:blipFill>
          <a:blip r:embed="rId8">
            <a:alphaModFix/>
          </a:blip>
          <a:stretch>
            <a:fillRect/>
          </a:stretch>
        </p:blipFill>
        <p:spPr>
          <a:xfrm>
            <a:off x="4224925" y="1020225"/>
            <a:ext cx="1436625" cy="999406"/>
          </a:xfrm>
          <a:prstGeom prst="rect">
            <a:avLst/>
          </a:prstGeom>
          <a:noFill/>
          <a:ln>
            <a:noFill/>
          </a:ln>
        </p:spPr>
      </p:pic>
      <p:pic>
        <p:nvPicPr>
          <p:cNvPr id="83" name="Shape 83"/>
          <p:cNvPicPr preferRelativeResize="0"/>
          <p:nvPr/>
        </p:nvPicPr>
        <p:blipFill>
          <a:blip r:embed="rId9">
            <a:alphaModFix/>
          </a:blip>
          <a:stretch>
            <a:fillRect/>
          </a:stretch>
        </p:blipFill>
        <p:spPr>
          <a:xfrm>
            <a:off x="4224925" y="2040500"/>
            <a:ext cx="1436630" cy="999400"/>
          </a:xfrm>
          <a:prstGeom prst="rect">
            <a:avLst/>
          </a:prstGeom>
          <a:noFill/>
          <a:ln>
            <a:noFill/>
          </a:ln>
        </p:spPr>
      </p:pic>
      <p:pic>
        <p:nvPicPr>
          <p:cNvPr id="84" name="Shape 84"/>
          <p:cNvPicPr preferRelativeResize="0"/>
          <p:nvPr/>
        </p:nvPicPr>
        <p:blipFill>
          <a:blip r:embed="rId10">
            <a:alphaModFix/>
          </a:blip>
          <a:stretch>
            <a:fillRect/>
          </a:stretch>
        </p:blipFill>
        <p:spPr>
          <a:xfrm>
            <a:off x="4205188" y="3066950"/>
            <a:ext cx="1476106" cy="1026850"/>
          </a:xfrm>
          <a:prstGeom prst="rect">
            <a:avLst/>
          </a:prstGeom>
          <a:noFill/>
          <a:ln>
            <a:noFill/>
          </a:ln>
        </p:spPr>
      </p:pic>
      <p:pic>
        <p:nvPicPr>
          <p:cNvPr id="85" name="Shape 85"/>
          <p:cNvPicPr preferRelativeResize="0"/>
          <p:nvPr/>
        </p:nvPicPr>
        <p:blipFill>
          <a:blip r:embed="rId11">
            <a:alphaModFix/>
          </a:blip>
          <a:stretch>
            <a:fillRect/>
          </a:stretch>
        </p:blipFill>
        <p:spPr>
          <a:xfrm>
            <a:off x="4185450" y="4120850"/>
            <a:ext cx="1476100" cy="918575"/>
          </a:xfrm>
          <a:prstGeom prst="rect">
            <a:avLst/>
          </a:prstGeom>
          <a:noFill/>
          <a:ln>
            <a:noFill/>
          </a:ln>
        </p:spPr>
      </p:pic>
      <p:sp>
        <p:nvSpPr>
          <p:cNvPr id="86" name="Shape 86"/>
          <p:cNvSpPr txBox="1"/>
          <p:nvPr/>
        </p:nvSpPr>
        <p:spPr>
          <a:xfrm>
            <a:off x="1994550" y="1181700"/>
            <a:ext cx="1918800" cy="572700"/>
          </a:xfrm>
          <a:prstGeom prst="rect">
            <a:avLst/>
          </a:prstGeom>
          <a:noFill/>
          <a:ln>
            <a:noFill/>
          </a:ln>
        </p:spPr>
        <p:txBody>
          <a:bodyPr anchorCtr="0" anchor="t" bIns="91425" lIns="91425" rIns="91425" wrap="square" tIns="91425">
            <a:noAutofit/>
          </a:bodyPr>
          <a:lstStyle/>
          <a:p>
            <a:pPr lvl="0" rtl="0" algn="ctr">
              <a:spcBef>
                <a:spcPts val="0"/>
              </a:spcBef>
              <a:buNone/>
            </a:pPr>
            <a:r>
              <a:rPr lang="en"/>
              <a:t>Colten Everitt</a:t>
            </a:r>
          </a:p>
          <a:p>
            <a:pPr lvl="0" algn="ctr">
              <a:spcBef>
                <a:spcPts val="0"/>
              </a:spcBef>
              <a:buNone/>
            </a:pPr>
            <a:r>
              <a:rPr lang="en" sz="1000">
                <a:solidFill>
                  <a:srgbClr val="666666"/>
                </a:solidFill>
              </a:rPr>
              <a:t>Website Administrator</a:t>
            </a:r>
          </a:p>
        </p:txBody>
      </p:sp>
      <p:sp>
        <p:nvSpPr>
          <p:cNvPr id="87" name="Shape 87"/>
          <p:cNvSpPr txBox="1"/>
          <p:nvPr/>
        </p:nvSpPr>
        <p:spPr>
          <a:xfrm>
            <a:off x="1875650" y="2212575"/>
            <a:ext cx="21630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Peter Riley</a:t>
            </a:r>
          </a:p>
          <a:p>
            <a:pPr lvl="0" algn="ctr">
              <a:spcBef>
                <a:spcPts val="0"/>
              </a:spcBef>
              <a:buNone/>
            </a:pPr>
            <a:r>
              <a:rPr lang="en" sz="1000">
                <a:solidFill>
                  <a:srgbClr val="666666"/>
                </a:solidFill>
              </a:rPr>
              <a:t>Software Engineering Expert</a:t>
            </a:r>
          </a:p>
        </p:txBody>
      </p:sp>
      <p:sp>
        <p:nvSpPr>
          <p:cNvPr id="88" name="Shape 88"/>
          <p:cNvSpPr txBox="1"/>
          <p:nvPr/>
        </p:nvSpPr>
        <p:spPr>
          <a:xfrm>
            <a:off x="2151675" y="3176275"/>
            <a:ext cx="15744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Casey Batten</a:t>
            </a:r>
          </a:p>
          <a:p>
            <a:pPr lvl="0" algn="ctr">
              <a:spcBef>
                <a:spcPts val="0"/>
              </a:spcBef>
              <a:buNone/>
            </a:pPr>
            <a:r>
              <a:rPr lang="en" sz="1000">
                <a:solidFill>
                  <a:srgbClr val="666666"/>
                </a:solidFill>
              </a:rPr>
              <a:t>Unity SDK Specialist</a:t>
            </a:r>
          </a:p>
        </p:txBody>
      </p:sp>
      <p:sp>
        <p:nvSpPr>
          <p:cNvPr id="89" name="Shape 89"/>
          <p:cNvSpPr txBox="1"/>
          <p:nvPr/>
        </p:nvSpPr>
        <p:spPr>
          <a:xfrm>
            <a:off x="2206300" y="4187200"/>
            <a:ext cx="1436700" cy="423600"/>
          </a:xfrm>
          <a:prstGeom prst="rect">
            <a:avLst/>
          </a:prstGeom>
          <a:noFill/>
          <a:ln>
            <a:noFill/>
          </a:ln>
        </p:spPr>
        <p:txBody>
          <a:bodyPr anchorCtr="0" anchor="t" bIns="91425" lIns="91425" rIns="91425" wrap="square" tIns="91425">
            <a:noAutofit/>
          </a:bodyPr>
          <a:lstStyle/>
          <a:p>
            <a:pPr lvl="0" rtl="0" algn="ctr">
              <a:spcBef>
                <a:spcPts val="0"/>
              </a:spcBef>
              <a:buNone/>
            </a:pPr>
            <a:r>
              <a:rPr lang="en"/>
              <a:t>Kevin Santos</a:t>
            </a:r>
          </a:p>
          <a:p>
            <a:pPr lvl="0" algn="ctr">
              <a:spcBef>
                <a:spcPts val="0"/>
              </a:spcBef>
              <a:buNone/>
            </a:pPr>
            <a:r>
              <a:rPr lang="en" sz="1000">
                <a:solidFill>
                  <a:srgbClr val="666666"/>
                </a:solidFill>
              </a:rPr>
              <a:t>Database Manager</a:t>
            </a:r>
          </a:p>
        </p:txBody>
      </p:sp>
      <p:sp>
        <p:nvSpPr>
          <p:cNvPr id="90" name="Shape 90"/>
          <p:cNvSpPr txBox="1"/>
          <p:nvPr/>
        </p:nvSpPr>
        <p:spPr>
          <a:xfrm>
            <a:off x="6345700" y="184425"/>
            <a:ext cx="21630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Joel Stokes</a:t>
            </a:r>
          </a:p>
          <a:p>
            <a:pPr lvl="0" algn="ctr">
              <a:spcBef>
                <a:spcPts val="0"/>
              </a:spcBef>
              <a:buNone/>
            </a:pPr>
            <a:r>
              <a:rPr lang="en" sz="1000">
                <a:solidFill>
                  <a:srgbClr val="666666"/>
                </a:solidFill>
              </a:rPr>
              <a:t>Game Development Specialist</a:t>
            </a:r>
          </a:p>
        </p:txBody>
      </p:sp>
      <p:sp>
        <p:nvSpPr>
          <p:cNvPr id="91" name="Shape 91"/>
          <p:cNvSpPr txBox="1"/>
          <p:nvPr/>
        </p:nvSpPr>
        <p:spPr>
          <a:xfrm>
            <a:off x="6482325" y="1099750"/>
            <a:ext cx="19188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Matthew Tuckson</a:t>
            </a:r>
          </a:p>
          <a:p>
            <a:pPr lvl="0" algn="ctr">
              <a:spcBef>
                <a:spcPts val="0"/>
              </a:spcBef>
              <a:buNone/>
            </a:pPr>
            <a:r>
              <a:rPr lang="en" sz="1000">
                <a:solidFill>
                  <a:srgbClr val="666666"/>
                </a:solidFill>
              </a:rPr>
              <a:t>Program/Project Manager</a:t>
            </a:r>
          </a:p>
        </p:txBody>
      </p:sp>
      <p:sp>
        <p:nvSpPr>
          <p:cNvPr id="92" name="Shape 92"/>
          <p:cNvSpPr txBox="1"/>
          <p:nvPr/>
        </p:nvSpPr>
        <p:spPr>
          <a:xfrm>
            <a:off x="6482325" y="2178975"/>
            <a:ext cx="19188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Daniel Dang</a:t>
            </a:r>
          </a:p>
          <a:p>
            <a:pPr lvl="0" algn="ctr">
              <a:spcBef>
                <a:spcPts val="0"/>
              </a:spcBef>
              <a:buNone/>
            </a:pPr>
            <a:r>
              <a:rPr lang="en" sz="1000">
                <a:solidFill>
                  <a:srgbClr val="666666"/>
                </a:solidFill>
              </a:rPr>
              <a:t>Web Development Expert</a:t>
            </a:r>
          </a:p>
        </p:txBody>
      </p:sp>
      <p:sp>
        <p:nvSpPr>
          <p:cNvPr id="93" name="Shape 93"/>
          <p:cNvSpPr txBox="1"/>
          <p:nvPr/>
        </p:nvSpPr>
        <p:spPr>
          <a:xfrm>
            <a:off x="6427675" y="3189925"/>
            <a:ext cx="1918800" cy="423600"/>
          </a:xfrm>
          <a:prstGeom prst="rect">
            <a:avLst/>
          </a:prstGeom>
          <a:noFill/>
          <a:ln>
            <a:noFill/>
          </a:ln>
        </p:spPr>
        <p:txBody>
          <a:bodyPr anchorCtr="0" anchor="t" bIns="91425" lIns="91425" rIns="91425" wrap="square" tIns="91425">
            <a:noAutofit/>
          </a:bodyPr>
          <a:lstStyle/>
          <a:p>
            <a:pPr lvl="0" rtl="0" algn="ctr">
              <a:spcBef>
                <a:spcPts val="0"/>
              </a:spcBef>
              <a:buNone/>
            </a:pPr>
            <a:r>
              <a:rPr lang="en"/>
              <a:t>Nathaniel DeArce</a:t>
            </a:r>
          </a:p>
          <a:p>
            <a:pPr lvl="0" algn="ctr">
              <a:spcBef>
                <a:spcPts val="0"/>
              </a:spcBef>
              <a:buNone/>
            </a:pPr>
            <a:r>
              <a:rPr lang="en" sz="1000">
                <a:solidFill>
                  <a:srgbClr val="666666"/>
                </a:solidFill>
              </a:rPr>
              <a:t>Artificial Intelligence Agent</a:t>
            </a:r>
          </a:p>
        </p:txBody>
      </p:sp>
      <p:sp>
        <p:nvSpPr>
          <p:cNvPr id="94" name="Shape 94"/>
          <p:cNvSpPr txBox="1"/>
          <p:nvPr/>
        </p:nvSpPr>
        <p:spPr>
          <a:xfrm>
            <a:off x="6482325" y="4077925"/>
            <a:ext cx="18642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Tyler Johnson</a:t>
            </a:r>
          </a:p>
          <a:p>
            <a:pPr lvl="0" algn="ctr">
              <a:spcBef>
                <a:spcPts val="0"/>
              </a:spcBef>
              <a:buNone/>
            </a:pPr>
            <a:r>
              <a:rPr lang="en" sz="1000">
                <a:solidFill>
                  <a:srgbClr val="666666"/>
                </a:solidFill>
              </a:rPr>
              <a:t>Software Engineering Expert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Conclusion</a:t>
            </a:r>
          </a:p>
        </p:txBody>
      </p:sp>
      <p:sp>
        <p:nvSpPr>
          <p:cNvPr id="317" name="Shape 31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CS students not introduced to OOP or problem solving skills early on</a:t>
            </a:r>
          </a:p>
          <a:p>
            <a:pPr indent="-342900" lvl="0" marL="457200" rtl="0">
              <a:spcBef>
                <a:spcPts val="0"/>
              </a:spcBef>
            </a:pPr>
            <a:r>
              <a:rPr lang="en"/>
              <a:t>Skills are essential to build a solid foundation for understanding CS, including programming</a:t>
            </a:r>
          </a:p>
          <a:p>
            <a:pPr indent="-342900" lvl="0" marL="457200" rtl="0">
              <a:spcBef>
                <a:spcPts val="0"/>
              </a:spcBef>
            </a:pPr>
            <a:r>
              <a:rPr lang="en"/>
              <a:t>Web-application or executable downloadable game using the Unity SDK with C# and JavaScript</a:t>
            </a:r>
          </a:p>
          <a:p>
            <a:pPr indent="-342900" lvl="0" marL="457200" rtl="0">
              <a:spcBef>
                <a:spcPts val="0"/>
              </a:spcBef>
            </a:pPr>
            <a:r>
              <a:rPr lang="en"/>
              <a:t>User learns Object-Oriented Programming (OOP) concepts and problem solving skills in depth</a:t>
            </a:r>
          </a:p>
          <a:p>
            <a:pPr indent="-342900" lvl="0" marL="457200" rtl="0">
              <a:spcBef>
                <a:spcPts val="0"/>
              </a:spcBef>
            </a:pPr>
            <a:r>
              <a:rPr lang="en"/>
              <a:t>Skills allow end user to become more proficient in Computer Science, as well as Object Oriented Design</a:t>
            </a:r>
          </a:p>
        </p:txBody>
      </p:sp>
      <p:sp>
        <p:nvSpPr>
          <p:cNvPr id="318" name="Shape 318"/>
          <p:cNvSpPr txBox="1"/>
          <p:nvPr>
            <p:ph idx="12" type="sldNum"/>
          </p:nvPr>
        </p:nvSpPr>
        <p:spPr>
          <a:xfrm>
            <a:off x="6489122" y="4663225"/>
            <a:ext cx="25320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lgn="ctr">
              <a:spcBef>
                <a:spcPts val="0"/>
              </a:spcBef>
              <a:buNone/>
            </a:pPr>
            <a:r>
              <a:rPr lang="en"/>
              <a:t>Our Solution Makes the Process Painless &amp; Fun</a:t>
            </a:r>
          </a:p>
        </p:txBody>
      </p:sp>
      <p:sp>
        <p:nvSpPr>
          <p:cNvPr id="324" name="Shape 324"/>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References</a:t>
            </a:r>
          </a:p>
        </p:txBody>
      </p:sp>
      <p:sp>
        <p:nvSpPr>
          <p:cNvPr id="330" name="Shape 33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ct val="100000"/>
              <a:buChar char="●"/>
            </a:pPr>
            <a:r>
              <a:rPr lang="en" sz="1400">
                <a:solidFill>
                  <a:srgbClr val="666666"/>
                </a:solidFill>
              </a:rPr>
              <a:t>“Fast Facts.” </a:t>
            </a:r>
            <a:r>
              <a:rPr i="1" lang="en" sz="1400">
                <a:solidFill>
                  <a:srgbClr val="666666"/>
                </a:solidFill>
              </a:rPr>
              <a:t>Unity</a:t>
            </a:r>
            <a:r>
              <a:rPr lang="en" sz="1400">
                <a:solidFill>
                  <a:srgbClr val="666666"/>
                </a:solidFill>
              </a:rPr>
              <a:t>, Unity Technologies, unity3d.com/public-relations.</a:t>
            </a:r>
          </a:p>
          <a:p>
            <a:pPr indent="-317500" lvl="0" marL="457200" rtl="0">
              <a:lnSpc>
                <a:spcPct val="90000"/>
              </a:lnSpc>
              <a:spcBef>
                <a:spcPts val="1000"/>
              </a:spcBef>
              <a:spcAft>
                <a:spcPts val="0"/>
              </a:spcAft>
              <a:buClr>
                <a:srgbClr val="666666"/>
              </a:buClr>
              <a:buSzPct val="100000"/>
              <a:buChar char="●"/>
            </a:pPr>
            <a:r>
              <a:rPr i="1" lang="en" sz="1400">
                <a:solidFill>
                  <a:srgbClr val="666666"/>
                </a:solidFill>
              </a:rPr>
              <a:t>Asset Store</a:t>
            </a:r>
            <a:r>
              <a:rPr lang="en" sz="1400">
                <a:solidFill>
                  <a:srgbClr val="666666"/>
                </a:solidFill>
              </a:rPr>
              <a:t>, Unity Technologies,</a:t>
            </a:r>
            <a:r>
              <a:rPr lang="en" sz="1400">
                <a:solidFill>
                  <a:srgbClr val="666666"/>
                </a:solidFill>
                <a:hlinkClick r:id="rId3"/>
              </a:rPr>
              <a:t> </a:t>
            </a:r>
            <a:r>
              <a:rPr lang="en" sz="1400">
                <a:solidFill>
                  <a:srgbClr val="666666"/>
                </a:solidFill>
                <a:hlinkClick r:id="rId4"/>
              </a:rPr>
              <a:t>www.assetstore.unity3d.com/en/</a:t>
            </a:r>
            <a:r>
              <a:rPr lang="en" sz="1400">
                <a:solidFill>
                  <a:srgbClr val="666666"/>
                </a:solidFill>
              </a:rPr>
              <a:t>.</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Technologies, Unity. “Welcome to the Unity Scripting Reference!” </a:t>
            </a:r>
            <a:r>
              <a:rPr i="1" lang="en" sz="1400">
                <a:solidFill>
                  <a:srgbClr val="666666"/>
                </a:solidFill>
              </a:rPr>
              <a:t>Unity - Scripting API:</a:t>
            </a:r>
            <a:r>
              <a:rPr lang="en" sz="1400">
                <a:solidFill>
                  <a:srgbClr val="666666"/>
                </a:solidFill>
              </a:rPr>
              <a:t> Unity Technologies, docs.unity3d.com/530/Documentation/ScriptReference/index.html.</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O'Neill, M. (n.d.). Computer Science Before College. Retrieved October 05, 2017, from </a:t>
            </a:r>
            <a:r>
              <a:rPr lang="en" sz="1400">
                <a:solidFill>
                  <a:srgbClr val="666666"/>
                </a:solidFill>
                <a:hlinkClick r:id="rId5"/>
              </a:rPr>
              <a:t>https://www.computerscienceonline.org/cs-programs-before-college/</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Peter Riley’s presentation. It will be one of the main source of references for our project.</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“kennedyData.” Thomas Kennedy, </a:t>
            </a:r>
            <a:r>
              <a:rPr lang="en" sz="1400">
                <a:solidFill>
                  <a:srgbClr val="666666"/>
                </a:solidFill>
                <a:hlinkClick r:id="rId6"/>
              </a:rPr>
              <a:t>https://drive.google.com/drive/u/1/folders/0B_xCQd8Vk2BnSU1hNnJwSXB1NEE</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“The Benefits of Video Games.” </a:t>
            </a:r>
            <a:r>
              <a:rPr i="1" lang="en" sz="1400">
                <a:solidFill>
                  <a:srgbClr val="666666"/>
                </a:solidFill>
              </a:rPr>
              <a:t>abcnews </a:t>
            </a:r>
            <a:r>
              <a:rPr lang="en" sz="1400">
                <a:solidFill>
                  <a:srgbClr val="666666"/>
                </a:solidFill>
              </a:rPr>
              <a:t>(2011, December 26). Retrieved October 19, 2017, from http://abcnews.go.com/blogs/technology/2011/12/the-benefits-of-video-games/</a:t>
            </a:r>
            <a:br>
              <a:rPr lang="en" sz="1400">
                <a:solidFill>
                  <a:srgbClr val="666666"/>
                </a:solidFill>
              </a:rPr>
            </a:br>
            <a:r>
              <a:rPr lang="en" sz="1400">
                <a:solidFill>
                  <a:srgbClr val="666666"/>
                </a:solidFill>
              </a:rPr>
              <a:t>Good Morning America</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CS410 Programming Game Pitch, By: Joel Stokes - https://youtu.be/QBvgzFgZaOQ</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CS410 Project Dungeon Demo, By: Casey Batten - https://www.youtube.com/watch?v=ynhdd1IKgps</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CS410 Dungeon Escape Demo (Short Ver.), By: Casey Batten - https://www.youtube.com/watch?v=VnHRaWl8Y8w</a:t>
            </a:r>
          </a:p>
        </p:txBody>
      </p:sp>
      <p:sp>
        <p:nvSpPr>
          <p:cNvPr id="331" name="Shape 3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332" name="Shape 332"/>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2017-11-2 | </a:t>
            </a: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Table of Contents</a:t>
            </a:r>
          </a:p>
        </p:txBody>
      </p:sp>
      <p:sp>
        <p:nvSpPr>
          <p:cNvPr id="100" name="Shape 100"/>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04800" lvl="0" marL="457200" rtl="0">
              <a:spcBef>
                <a:spcPts val="0"/>
              </a:spcBef>
              <a:buClr>
                <a:srgbClr val="000000"/>
              </a:buClr>
              <a:buSzPct val="100000"/>
              <a:buAutoNum type="arabicPeriod"/>
            </a:pPr>
            <a:r>
              <a:rPr b="1" lang="en" sz="1200">
                <a:solidFill>
                  <a:srgbClr val="000000"/>
                </a:solidFill>
              </a:rPr>
              <a:t>Problem Statement</a:t>
            </a:r>
          </a:p>
          <a:p>
            <a:pPr indent="-304800" lvl="0" marL="457200" rtl="0">
              <a:spcBef>
                <a:spcPts val="0"/>
              </a:spcBef>
              <a:buClr>
                <a:srgbClr val="666666"/>
              </a:buClr>
              <a:buSzPct val="100000"/>
              <a:buAutoNum type="arabicPeriod"/>
            </a:pPr>
            <a:r>
              <a:rPr lang="en" sz="1200">
                <a:solidFill>
                  <a:srgbClr val="666666"/>
                </a:solidFill>
              </a:rPr>
              <a:t>Student Progression Dilemma in Computer Science at ODU</a:t>
            </a:r>
          </a:p>
          <a:p>
            <a:pPr indent="-304800" lvl="0" marL="457200" rtl="0">
              <a:spcBef>
                <a:spcPts val="0"/>
              </a:spcBef>
              <a:buClr>
                <a:srgbClr val="666666"/>
              </a:buClr>
              <a:buSzPct val="100000"/>
              <a:buAutoNum type="arabicPeriod"/>
            </a:pPr>
            <a:r>
              <a:rPr lang="en" sz="1200">
                <a:solidFill>
                  <a:srgbClr val="666666"/>
                </a:solidFill>
              </a:rPr>
              <a:t>Computer Science Courses as Requirements</a:t>
            </a:r>
          </a:p>
          <a:p>
            <a:pPr indent="-304800" lvl="0" marL="457200" rtl="0">
              <a:spcBef>
                <a:spcPts val="0"/>
              </a:spcBef>
              <a:buClr>
                <a:srgbClr val="666666"/>
              </a:buClr>
              <a:buSzPct val="100000"/>
              <a:buAutoNum type="arabicPeriod"/>
            </a:pPr>
            <a:r>
              <a:rPr lang="en" sz="1200">
                <a:solidFill>
                  <a:srgbClr val="666666"/>
                </a:solidFill>
              </a:rPr>
              <a:t>Statistics to Support the Student Progression Dilemma</a:t>
            </a:r>
          </a:p>
          <a:p>
            <a:pPr indent="-304800" lvl="0" marL="457200" rtl="0">
              <a:spcBef>
                <a:spcPts val="0"/>
              </a:spcBef>
              <a:buClr>
                <a:srgbClr val="666666"/>
              </a:buClr>
              <a:buSzPct val="100000"/>
              <a:buAutoNum type="arabicPeriod"/>
            </a:pPr>
            <a:r>
              <a:rPr lang="en" sz="1200">
                <a:solidFill>
                  <a:srgbClr val="666666"/>
                </a:solidFill>
              </a:rPr>
              <a:t>Student Progression Dilemma - Table &amp; Graph</a:t>
            </a:r>
          </a:p>
          <a:p>
            <a:pPr indent="-304800" lvl="0" marL="457200" rtl="0">
              <a:spcBef>
                <a:spcPts val="0"/>
              </a:spcBef>
              <a:buClr>
                <a:srgbClr val="666666"/>
              </a:buClr>
              <a:buSzPct val="100000"/>
              <a:buAutoNum type="arabicPeriod"/>
            </a:pPr>
            <a:r>
              <a:rPr lang="en" sz="1200">
                <a:solidFill>
                  <a:srgbClr val="666666"/>
                </a:solidFill>
              </a:rPr>
              <a:t>Current Process Flow</a:t>
            </a:r>
          </a:p>
          <a:p>
            <a:pPr indent="-304800" lvl="0" marL="457200" rtl="0">
              <a:spcBef>
                <a:spcPts val="0"/>
              </a:spcBef>
              <a:buClr>
                <a:srgbClr val="000000"/>
              </a:buClr>
              <a:buSzPct val="100000"/>
              <a:buAutoNum type="arabicPeriod"/>
            </a:pPr>
            <a:r>
              <a:rPr b="1" lang="en" sz="1200">
                <a:solidFill>
                  <a:srgbClr val="000000"/>
                </a:solidFill>
              </a:rPr>
              <a:t>Solution Statement</a:t>
            </a:r>
          </a:p>
          <a:p>
            <a:pPr indent="-304800" lvl="0" marL="457200" rtl="0">
              <a:spcBef>
                <a:spcPts val="0"/>
              </a:spcBef>
              <a:buClr>
                <a:srgbClr val="666666"/>
              </a:buClr>
              <a:buSzPct val="100000"/>
              <a:buAutoNum type="arabicPeriod"/>
            </a:pPr>
            <a:r>
              <a:rPr lang="en" sz="1200">
                <a:solidFill>
                  <a:srgbClr val="666666"/>
                </a:solidFill>
              </a:rPr>
              <a:t>Target Customers</a:t>
            </a:r>
          </a:p>
          <a:p>
            <a:pPr indent="-304800" lvl="0" marL="457200" rtl="0">
              <a:spcBef>
                <a:spcPts val="0"/>
              </a:spcBef>
              <a:buClr>
                <a:srgbClr val="666666"/>
              </a:buClr>
              <a:buSzPct val="100000"/>
              <a:buAutoNum type="arabicPeriod"/>
            </a:pPr>
            <a:r>
              <a:rPr lang="en" sz="1200">
                <a:solidFill>
                  <a:srgbClr val="666666"/>
                </a:solidFill>
              </a:rPr>
              <a:t>End Users</a:t>
            </a:r>
          </a:p>
          <a:p>
            <a:pPr indent="-304800" lvl="0" marL="457200" rtl="0">
              <a:spcBef>
                <a:spcPts val="0"/>
              </a:spcBef>
              <a:buClr>
                <a:srgbClr val="666666"/>
              </a:buClr>
              <a:buSzPct val="100000"/>
              <a:buAutoNum type="arabicPeriod"/>
            </a:pPr>
            <a:r>
              <a:rPr lang="en" sz="1200">
                <a:solidFill>
                  <a:srgbClr val="666666"/>
                </a:solidFill>
              </a:rPr>
              <a:t>Why a Game?</a:t>
            </a:r>
          </a:p>
          <a:p>
            <a:pPr indent="-304800" lvl="0" marL="457200" rtl="0">
              <a:spcBef>
                <a:spcPts val="0"/>
              </a:spcBef>
              <a:buClr>
                <a:srgbClr val="666666"/>
              </a:buClr>
              <a:buSzPct val="100000"/>
              <a:buAutoNum type="arabicPeriod"/>
            </a:pPr>
            <a:r>
              <a:rPr lang="en" sz="1200">
                <a:solidFill>
                  <a:srgbClr val="666666"/>
                </a:solidFill>
              </a:rPr>
              <a:t>Influences of Games on Learning</a:t>
            </a:r>
          </a:p>
          <a:p>
            <a:pPr indent="-304800" lvl="0" marL="457200" rtl="0">
              <a:spcBef>
                <a:spcPts val="0"/>
              </a:spcBef>
              <a:buClr>
                <a:srgbClr val="666666"/>
              </a:buClr>
              <a:buSzPct val="100000"/>
              <a:buAutoNum type="arabicPeriod"/>
            </a:pPr>
            <a:r>
              <a:rPr lang="en" sz="1200">
                <a:solidFill>
                  <a:srgbClr val="666666"/>
                </a:solidFill>
              </a:rPr>
              <a:t>Solution Process Flow</a:t>
            </a:r>
          </a:p>
          <a:p>
            <a:pPr lvl="0" rtl="0">
              <a:spcBef>
                <a:spcPts val="0"/>
              </a:spcBef>
              <a:buNone/>
            </a:pPr>
            <a:r>
              <a:t/>
            </a:r>
            <a:endParaRPr sz="1200"/>
          </a:p>
        </p:txBody>
      </p:sp>
      <p:sp>
        <p:nvSpPr>
          <p:cNvPr id="101" name="Shape 101"/>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304800" lvl="0" marL="457200" rtl="0">
              <a:spcBef>
                <a:spcPts val="0"/>
              </a:spcBef>
              <a:buClr>
                <a:srgbClr val="666666"/>
              </a:buClr>
              <a:buSzPct val="100000"/>
              <a:buAutoNum type="arabicPeriod" startAt="13"/>
            </a:pPr>
            <a:r>
              <a:rPr lang="en" sz="1200">
                <a:solidFill>
                  <a:srgbClr val="666666"/>
                </a:solidFill>
              </a:rPr>
              <a:t>Plans for our Solution</a:t>
            </a:r>
          </a:p>
          <a:p>
            <a:pPr indent="-304800" lvl="0" marL="457200" rtl="0">
              <a:spcBef>
                <a:spcPts val="0"/>
              </a:spcBef>
              <a:buClr>
                <a:srgbClr val="666666"/>
              </a:buClr>
              <a:buSzPct val="100000"/>
              <a:buAutoNum type="arabicPeriod" startAt="13"/>
            </a:pPr>
            <a:r>
              <a:rPr lang="en" sz="1200">
                <a:solidFill>
                  <a:srgbClr val="666666"/>
                </a:solidFill>
              </a:rPr>
              <a:t>Potential Game Design Concepts / Rapid Prototype GUI Samples</a:t>
            </a:r>
          </a:p>
          <a:p>
            <a:pPr indent="-304800" lvl="0" marL="457200" rtl="0">
              <a:spcBef>
                <a:spcPts val="0"/>
              </a:spcBef>
              <a:buClr>
                <a:srgbClr val="666666"/>
              </a:buClr>
              <a:buSzPct val="100000"/>
              <a:buAutoNum type="arabicPeriod" startAt="13"/>
            </a:pPr>
            <a:r>
              <a:rPr lang="en" sz="1200">
                <a:solidFill>
                  <a:srgbClr val="666666"/>
                </a:solidFill>
              </a:rPr>
              <a:t>Concepts of Gameplay and Possible Design Choices</a:t>
            </a:r>
          </a:p>
          <a:p>
            <a:pPr indent="-304800" lvl="0" marL="457200" rtl="0">
              <a:spcBef>
                <a:spcPts val="0"/>
              </a:spcBef>
              <a:buClr>
                <a:srgbClr val="666666"/>
              </a:buClr>
              <a:buSzPct val="100000"/>
              <a:buAutoNum type="arabicPeriod" startAt="13"/>
            </a:pPr>
            <a:r>
              <a:rPr lang="en" sz="1200">
                <a:solidFill>
                  <a:srgbClr val="666666"/>
                </a:solidFill>
              </a:rPr>
              <a:t>What is Unity?</a:t>
            </a:r>
          </a:p>
          <a:p>
            <a:pPr indent="-304800" lvl="0" marL="457200" rtl="0">
              <a:spcBef>
                <a:spcPts val="0"/>
              </a:spcBef>
              <a:buClr>
                <a:srgbClr val="666666"/>
              </a:buClr>
              <a:buSzPct val="100000"/>
              <a:buAutoNum type="arabicPeriod" startAt="13"/>
            </a:pPr>
            <a:r>
              <a:rPr lang="en" sz="1200">
                <a:solidFill>
                  <a:srgbClr val="666666"/>
                </a:solidFill>
              </a:rPr>
              <a:t>What is C#?</a:t>
            </a:r>
          </a:p>
          <a:p>
            <a:pPr indent="-304800" lvl="0" marL="457200" rtl="0">
              <a:spcBef>
                <a:spcPts val="0"/>
              </a:spcBef>
              <a:buClr>
                <a:srgbClr val="666666"/>
              </a:buClr>
              <a:buSzPct val="100000"/>
              <a:buAutoNum type="arabicPeriod" startAt="13"/>
            </a:pPr>
            <a:r>
              <a:rPr lang="en" sz="1200">
                <a:solidFill>
                  <a:srgbClr val="666666"/>
                </a:solidFill>
              </a:rPr>
              <a:t>Unity Ease of Use and Developer Popularity</a:t>
            </a:r>
          </a:p>
          <a:p>
            <a:pPr indent="-304800" lvl="0" marL="457200" rtl="0">
              <a:spcBef>
                <a:spcPts val="0"/>
              </a:spcBef>
              <a:buClr>
                <a:srgbClr val="666666"/>
              </a:buClr>
              <a:buSzPct val="100000"/>
              <a:buAutoNum type="arabicPeriod" startAt="13"/>
            </a:pPr>
            <a:r>
              <a:rPr lang="en" sz="1200">
                <a:solidFill>
                  <a:srgbClr val="666666"/>
                </a:solidFill>
              </a:rPr>
              <a:t>The Advantages of C# within the Unity SDK</a:t>
            </a:r>
          </a:p>
          <a:p>
            <a:pPr indent="-304800" lvl="0" marL="457200" rtl="0">
              <a:spcBef>
                <a:spcPts val="0"/>
              </a:spcBef>
              <a:buClr>
                <a:srgbClr val="666666"/>
              </a:buClr>
              <a:buSzPct val="100000"/>
              <a:buAutoNum type="arabicPeriod" startAt="13"/>
            </a:pPr>
            <a:r>
              <a:rPr lang="en" sz="1200">
                <a:solidFill>
                  <a:srgbClr val="666666"/>
                </a:solidFill>
              </a:rPr>
              <a:t>Major Functional Components</a:t>
            </a:r>
          </a:p>
          <a:p>
            <a:pPr indent="-304800" lvl="0" marL="457200" rtl="0">
              <a:spcBef>
                <a:spcPts val="0"/>
              </a:spcBef>
              <a:buClr>
                <a:srgbClr val="000000"/>
              </a:buClr>
              <a:buSzPct val="100000"/>
              <a:buAutoNum type="arabicPeriod" startAt="13"/>
            </a:pPr>
            <a:r>
              <a:rPr b="1" lang="en" sz="1200">
                <a:solidFill>
                  <a:srgbClr val="000000"/>
                </a:solidFill>
              </a:rPr>
              <a:t>Competition Matrix</a:t>
            </a:r>
          </a:p>
          <a:p>
            <a:pPr indent="-304800" lvl="0" marL="457200" rtl="0">
              <a:spcBef>
                <a:spcPts val="0"/>
              </a:spcBef>
              <a:buClr>
                <a:srgbClr val="666666"/>
              </a:buClr>
              <a:buSzPct val="100000"/>
              <a:buAutoNum type="arabicPeriod" startAt="13"/>
            </a:pPr>
            <a:r>
              <a:rPr lang="en" sz="1200">
                <a:solidFill>
                  <a:srgbClr val="666666"/>
                </a:solidFill>
              </a:rPr>
              <a:t>Competition vs. our Solution</a:t>
            </a:r>
          </a:p>
          <a:p>
            <a:pPr indent="-304800" lvl="0" marL="457200" rtl="0">
              <a:spcBef>
                <a:spcPts val="0"/>
              </a:spcBef>
              <a:buClr>
                <a:srgbClr val="666666"/>
              </a:buClr>
              <a:buSzPct val="100000"/>
              <a:buAutoNum type="arabicPeriod" startAt="13"/>
            </a:pPr>
            <a:r>
              <a:rPr lang="en" sz="1200">
                <a:solidFill>
                  <a:srgbClr val="666666"/>
                </a:solidFill>
              </a:rPr>
              <a:t>Conclusion</a:t>
            </a:r>
          </a:p>
          <a:p>
            <a:pPr indent="-304800" lvl="0" marL="457200" rtl="0">
              <a:spcBef>
                <a:spcPts val="0"/>
              </a:spcBef>
              <a:buClr>
                <a:srgbClr val="666666"/>
              </a:buClr>
              <a:buSzPct val="100000"/>
              <a:buAutoNum type="arabicPeriod" startAt="13"/>
            </a:pPr>
            <a:r>
              <a:rPr lang="en" sz="1200">
                <a:solidFill>
                  <a:srgbClr val="666666"/>
                </a:solidFill>
              </a:rPr>
              <a:t>References</a:t>
            </a:r>
          </a:p>
        </p:txBody>
      </p:sp>
      <p:sp>
        <p:nvSpPr>
          <p:cNvPr id="102" name="Shape 102"/>
          <p:cNvSpPr txBox="1"/>
          <p:nvPr>
            <p:ph idx="12" type="sldNum"/>
          </p:nvPr>
        </p:nvSpPr>
        <p:spPr>
          <a:xfrm>
            <a:off x="6598398" y="4663225"/>
            <a:ext cx="24228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lvl="0">
              <a:spcBef>
                <a:spcPts val="0"/>
              </a:spcBef>
              <a:buNone/>
            </a:pPr>
            <a:r>
              <a:rPr lang="en"/>
              <a:t>“Programming Game”</a:t>
            </a:r>
          </a:p>
        </p:txBody>
      </p:sp>
      <p:sp>
        <p:nvSpPr>
          <p:cNvPr id="108" name="Shape 108"/>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a:spcBef>
                <a:spcPts val="0"/>
              </a:spcBef>
              <a:buNone/>
            </a:pPr>
            <a:r>
              <a:rPr lang="en"/>
              <a:t>Our Problem Statement</a:t>
            </a:r>
          </a:p>
        </p:txBody>
      </p:sp>
      <p:sp>
        <p:nvSpPr>
          <p:cNvPr id="109" name="Shape 109"/>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Programming is intimidating for the uninitiated. As a result, first time ODU programming students drop out or switch majors. Existing tools fail to teach Object-Oriented Programming (OOP) concepts and problem solving skills.</a:t>
            </a:r>
          </a:p>
          <a:p>
            <a:pPr lvl="0">
              <a:spcBef>
                <a:spcPts val="0"/>
              </a:spcBef>
              <a:buNone/>
            </a:pPr>
            <a:r>
              <a:t/>
            </a:r>
            <a:endParaRPr/>
          </a:p>
          <a:p>
            <a:pPr lvl="0">
              <a:spcBef>
                <a:spcPts val="0"/>
              </a:spcBef>
              <a:buNone/>
            </a:pPr>
            <a:r>
              <a:t/>
            </a:r>
            <a:endParaRPr/>
          </a:p>
        </p:txBody>
      </p:sp>
      <p:sp>
        <p:nvSpPr>
          <p:cNvPr id="110" name="Shape 110"/>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2400"/>
              <a:t>Student Progression Dilemma in Computer Science at ODU</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Students are not following the course series in the expected order </a:t>
            </a:r>
          </a:p>
          <a:p>
            <a:pPr indent="-317500" lvl="1" marL="914400" rtl="0">
              <a:spcBef>
                <a:spcPts val="0"/>
              </a:spcBef>
            </a:pPr>
            <a:r>
              <a:rPr lang="en"/>
              <a:t>This data provides purpose behind the need to reassess methods of assisting students’ progress in how they learn the topics at hand</a:t>
            </a:r>
          </a:p>
          <a:p>
            <a:pPr indent="-317500" lvl="1" marL="914400" rtl="0">
              <a:spcBef>
                <a:spcPts val="0"/>
              </a:spcBef>
            </a:pPr>
            <a:r>
              <a:rPr lang="en"/>
              <a:t>When during the learning process this assistance would be most effective</a:t>
            </a:r>
          </a:p>
          <a:p>
            <a:pPr indent="-342900" lvl="0" marL="457200" rtl="0">
              <a:spcBef>
                <a:spcPts val="0"/>
              </a:spcBef>
            </a:pPr>
            <a:r>
              <a:rPr lang="en"/>
              <a:t>Changes in class volume, which could indicate that students are leaving the major for less intense fields</a:t>
            </a:r>
          </a:p>
          <a:p>
            <a:pPr indent="-342900" lvl="0" marL="457200" rtl="0">
              <a:spcBef>
                <a:spcPts val="0"/>
              </a:spcBef>
            </a:pPr>
            <a:r>
              <a:rPr lang="en"/>
              <a:t>Drop-off in student numbers from CS150 to CS250</a:t>
            </a:r>
          </a:p>
          <a:p>
            <a:pPr indent="-317500" lvl="1" marL="914400" rtl="0">
              <a:spcBef>
                <a:spcPts val="0"/>
              </a:spcBef>
            </a:pPr>
            <a:r>
              <a:rPr lang="en"/>
              <a:t>Related to differing major requirements and course overlap, but the decrease in student body is significant enough to warrant a deeper look into later classes in the major path</a:t>
            </a:r>
          </a:p>
          <a:p>
            <a:pPr indent="-342900" lvl="0" marL="457200" rtl="0">
              <a:spcBef>
                <a:spcPts val="0"/>
              </a:spcBef>
            </a:pPr>
            <a:r>
              <a:rPr lang="en">
                <a:solidFill>
                  <a:srgbClr val="5B5B5B"/>
                </a:solidFill>
              </a:rPr>
              <a:t>Decreasing class sizes show a steady decline in CS course enrollments as course level difficulty advances</a:t>
            </a:r>
          </a:p>
          <a:p>
            <a:pPr indent="-317500" lvl="1" marL="914400" rtl="0">
              <a:spcBef>
                <a:spcPts val="0"/>
              </a:spcBef>
              <a:buClr>
                <a:srgbClr val="5B5B5B"/>
              </a:buClr>
            </a:pPr>
            <a:r>
              <a:rPr lang="en">
                <a:solidFill>
                  <a:srgbClr val="5B5B5B"/>
                </a:solidFill>
              </a:rPr>
              <a:t>Decreases may be indicative of students dropping out of the CS program or changing majors</a:t>
            </a:r>
          </a:p>
        </p:txBody>
      </p:sp>
      <p:sp>
        <p:nvSpPr>
          <p:cNvPr id="117" name="Shape 117"/>
          <p:cNvSpPr txBox="1"/>
          <p:nvPr>
            <p:ph idx="12" type="sldNum"/>
          </p:nvPr>
        </p:nvSpPr>
        <p:spPr>
          <a:xfrm>
            <a:off x="6591523" y="4663225"/>
            <a:ext cx="24297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sz="2400"/>
              <a:t>Statistics to Support the Student Progression Dilemma</a:t>
            </a:r>
            <a:r>
              <a:rPr lang="en"/>
              <a:t>  </a:t>
            </a:r>
          </a:p>
        </p:txBody>
      </p:sp>
      <p:sp>
        <p:nvSpPr>
          <p:cNvPr id="123" name="Shape 123"/>
          <p:cNvSpPr txBox="1"/>
          <p:nvPr>
            <p:ph idx="1" type="body"/>
          </p:nvPr>
        </p:nvSpPr>
        <p:spPr>
          <a:xfrm>
            <a:off x="311700" y="1152475"/>
            <a:ext cx="8520600" cy="3620100"/>
          </a:xfrm>
          <a:prstGeom prst="rect">
            <a:avLst/>
          </a:prstGeom>
        </p:spPr>
        <p:txBody>
          <a:bodyPr anchorCtr="0" anchor="t" bIns="91425" lIns="91425" rIns="91425" wrap="square" tIns="91425">
            <a:noAutofit/>
          </a:bodyPr>
          <a:lstStyle/>
          <a:p>
            <a:pPr lvl="0" rtl="0">
              <a:spcBef>
                <a:spcPts val="0"/>
              </a:spcBef>
              <a:buNone/>
            </a:pPr>
            <a:r>
              <a:rPr lang="en">
                <a:solidFill>
                  <a:srgbClr val="5B5B5B"/>
                </a:solidFill>
              </a:rPr>
              <a:t>According to the </a:t>
            </a:r>
            <a:r>
              <a:rPr b="1" lang="en">
                <a:solidFill>
                  <a:srgbClr val="000000"/>
                </a:solidFill>
              </a:rPr>
              <a:t>ODU Factbook</a:t>
            </a:r>
            <a:r>
              <a:rPr lang="en">
                <a:solidFill>
                  <a:srgbClr val="5B5B5B"/>
                </a:solidFill>
              </a:rPr>
              <a:t>:</a:t>
            </a:r>
          </a:p>
          <a:p>
            <a:pPr indent="-342900" lvl="0" marL="457200" rtl="0">
              <a:spcBef>
                <a:spcPts val="0"/>
              </a:spcBef>
              <a:buClr>
                <a:srgbClr val="5B5B5B"/>
              </a:buClr>
            </a:pPr>
            <a:r>
              <a:rPr lang="en">
                <a:solidFill>
                  <a:srgbClr val="5B5B5B"/>
                </a:solidFill>
              </a:rPr>
              <a:t>2012 - 2016:</a:t>
            </a:r>
          </a:p>
          <a:p>
            <a:pPr indent="-317500" lvl="1" marL="914400" rtl="0">
              <a:spcBef>
                <a:spcPts val="0"/>
              </a:spcBef>
              <a:buClr>
                <a:srgbClr val="5B5B5B"/>
              </a:buClr>
            </a:pPr>
            <a:r>
              <a:rPr lang="en">
                <a:solidFill>
                  <a:srgbClr val="5B5B5B"/>
                </a:solidFill>
              </a:rPr>
              <a:t>Number of undergraduate CS majors increased from 284 to 429 </a:t>
            </a:r>
          </a:p>
          <a:p>
            <a:pPr indent="-304800" lvl="2" marL="1371600" rtl="0">
              <a:spcBef>
                <a:spcPts val="0"/>
              </a:spcBef>
              <a:buClr>
                <a:srgbClr val="5B5B5B"/>
              </a:buClr>
              <a:buSzPct val="100000"/>
            </a:pPr>
            <a:r>
              <a:rPr lang="en" sz="1200">
                <a:solidFill>
                  <a:srgbClr val="5B5B5B"/>
                </a:solidFill>
              </a:rPr>
              <a:t>Showing the high demand in the degree path</a:t>
            </a:r>
          </a:p>
          <a:p>
            <a:pPr indent="-342900" lvl="0" marL="457200" rtl="0">
              <a:spcBef>
                <a:spcPts val="0"/>
              </a:spcBef>
              <a:buClr>
                <a:srgbClr val="5B5B5B"/>
              </a:buClr>
            </a:pPr>
            <a:r>
              <a:rPr lang="en">
                <a:solidFill>
                  <a:srgbClr val="5B5B5B"/>
                </a:solidFill>
              </a:rPr>
              <a:t>2014 - 2015:</a:t>
            </a:r>
          </a:p>
          <a:p>
            <a:pPr indent="-317500" lvl="1" marL="914400" rtl="0">
              <a:spcBef>
                <a:spcPts val="0"/>
              </a:spcBef>
              <a:buClr>
                <a:srgbClr val="5B5B5B"/>
              </a:buClr>
            </a:pPr>
            <a:r>
              <a:rPr lang="en">
                <a:solidFill>
                  <a:srgbClr val="5B5B5B"/>
                </a:solidFill>
              </a:rPr>
              <a:t>Roughly 672 students enrolled in CS150 </a:t>
            </a:r>
          </a:p>
          <a:p>
            <a:pPr indent="-342900" lvl="0" marL="457200" rtl="0">
              <a:spcBef>
                <a:spcPts val="0"/>
              </a:spcBef>
              <a:buClr>
                <a:srgbClr val="5B5B5B"/>
              </a:buClr>
            </a:pPr>
            <a:r>
              <a:rPr lang="en">
                <a:solidFill>
                  <a:srgbClr val="5B5B5B"/>
                </a:solidFill>
              </a:rPr>
              <a:t>2015 - 2016:</a:t>
            </a:r>
          </a:p>
          <a:p>
            <a:pPr indent="-317500" lvl="1" marL="914400" rtl="0">
              <a:spcBef>
                <a:spcPts val="0"/>
              </a:spcBef>
              <a:buClr>
                <a:srgbClr val="5B5B5B"/>
              </a:buClr>
            </a:pPr>
            <a:r>
              <a:rPr lang="en">
                <a:solidFill>
                  <a:srgbClr val="5B5B5B"/>
                </a:solidFill>
              </a:rPr>
              <a:t>Roughly 327 students enrolled in CS250</a:t>
            </a:r>
          </a:p>
          <a:p>
            <a:pPr indent="-342900" lvl="0" marL="457200" rtl="0">
              <a:spcBef>
                <a:spcPts val="0"/>
              </a:spcBef>
              <a:buClr>
                <a:srgbClr val="5B5B5B"/>
              </a:buClr>
            </a:pPr>
            <a:r>
              <a:rPr lang="en">
                <a:solidFill>
                  <a:srgbClr val="5B5B5B"/>
                </a:solidFill>
              </a:rPr>
              <a:t>2016 - 2017: </a:t>
            </a:r>
          </a:p>
          <a:p>
            <a:pPr indent="-317500" lvl="1" marL="914400" rtl="0">
              <a:spcBef>
                <a:spcPts val="0"/>
              </a:spcBef>
              <a:buClr>
                <a:srgbClr val="5B5B5B"/>
              </a:buClr>
            </a:pPr>
            <a:r>
              <a:rPr lang="en">
                <a:solidFill>
                  <a:srgbClr val="5B5B5B"/>
                </a:solidFill>
              </a:rPr>
              <a:t>Roughly 199 students enrolled in CS361 </a:t>
            </a:r>
          </a:p>
          <a:p>
            <a:pPr indent="-317500" lvl="1" marL="914400" rtl="0">
              <a:spcBef>
                <a:spcPts val="0"/>
              </a:spcBef>
              <a:buClr>
                <a:srgbClr val="5B5B5B"/>
              </a:buClr>
            </a:pPr>
            <a:r>
              <a:rPr lang="en">
                <a:solidFill>
                  <a:srgbClr val="5B5B5B"/>
                </a:solidFill>
              </a:rPr>
              <a:t>Roughly 180 students enrolled in CS330 </a:t>
            </a:r>
          </a:p>
          <a:p>
            <a:pPr indent="-317500" lvl="1" marL="914400" rtl="0">
              <a:spcBef>
                <a:spcPts val="0"/>
              </a:spcBef>
              <a:buClr>
                <a:srgbClr val="5B5B5B"/>
              </a:buClr>
            </a:pPr>
            <a:r>
              <a:rPr lang="en">
                <a:solidFill>
                  <a:srgbClr val="5B5B5B"/>
                </a:solidFill>
              </a:rPr>
              <a:t>Roughly 182 students enrolled in CS350</a:t>
            </a:r>
          </a:p>
        </p:txBody>
      </p:sp>
      <p:sp>
        <p:nvSpPr>
          <p:cNvPr id="124" name="Shape 124"/>
          <p:cNvSpPr txBox="1"/>
          <p:nvPr>
            <p:ph idx="12" type="sldNum"/>
          </p:nvPr>
        </p:nvSpPr>
        <p:spPr>
          <a:xfrm>
            <a:off x="6584748" y="4663225"/>
            <a:ext cx="24363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Computer Science Courses as Requirements</a:t>
            </a:r>
          </a:p>
        </p:txBody>
      </p:sp>
      <p:sp>
        <p:nvSpPr>
          <p:cNvPr id="130" name="Shape 13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buClr>
                <a:srgbClr val="5B5B5B"/>
              </a:buClr>
            </a:pPr>
            <a:r>
              <a:rPr lang="en">
                <a:solidFill>
                  <a:srgbClr val="5B5B5B"/>
                </a:solidFill>
              </a:rPr>
              <a:t>CS150:</a:t>
            </a:r>
          </a:p>
          <a:p>
            <a:pPr indent="-317500" lvl="1" marL="914400" rtl="0">
              <a:spcBef>
                <a:spcPts val="0"/>
              </a:spcBef>
              <a:buClr>
                <a:srgbClr val="5B5B5B"/>
              </a:buClr>
              <a:buSzPct val="100000"/>
            </a:pPr>
            <a:r>
              <a:rPr lang="en" sz="1400">
                <a:solidFill>
                  <a:srgbClr val="5B5B5B"/>
                </a:solidFill>
              </a:rPr>
              <a:t>“</a:t>
            </a:r>
            <a:r>
              <a:rPr lang="en">
                <a:solidFill>
                  <a:srgbClr val="5B5B5B"/>
                </a:solidFill>
              </a:rPr>
              <a:t>S</a:t>
            </a:r>
            <a:r>
              <a:rPr lang="en" sz="1400">
                <a:solidFill>
                  <a:srgbClr val="5B5B5B"/>
                </a:solidFill>
              </a:rPr>
              <a:t>ervice </a:t>
            </a:r>
            <a:r>
              <a:rPr lang="en">
                <a:solidFill>
                  <a:srgbClr val="5B5B5B"/>
                </a:solidFill>
              </a:rPr>
              <a:t>C</a:t>
            </a:r>
            <a:r>
              <a:rPr lang="en" sz="1400">
                <a:solidFill>
                  <a:srgbClr val="5B5B5B"/>
                </a:solidFill>
              </a:rPr>
              <a:t>ourse”</a:t>
            </a:r>
            <a:r>
              <a:rPr lang="en">
                <a:solidFill>
                  <a:srgbClr val="5B5B5B"/>
                </a:solidFill>
              </a:rPr>
              <a:t> </a:t>
            </a:r>
          </a:p>
          <a:p>
            <a:pPr indent="-317500" lvl="1" marL="914400" rtl="0">
              <a:spcBef>
                <a:spcPts val="0"/>
              </a:spcBef>
              <a:buClr>
                <a:srgbClr val="5B5B5B"/>
              </a:buClr>
              <a:buSzPct val="100000"/>
            </a:pPr>
            <a:r>
              <a:rPr lang="en">
                <a:solidFill>
                  <a:srgbClr val="5B5B5B"/>
                </a:solidFill>
              </a:rPr>
              <a:t>Required to be taken by CS, Physics, Math, Engineering, &amp; Mod-Simulation majors</a:t>
            </a:r>
          </a:p>
          <a:p>
            <a:pPr indent="-342900" lvl="0" marL="457200" rtl="0">
              <a:spcBef>
                <a:spcPts val="0"/>
              </a:spcBef>
              <a:buClr>
                <a:srgbClr val="5B5B5B"/>
              </a:buClr>
            </a:pPr>
            <a:r>
              <a:rPr lang="en">
                <a:solidFill>
                  <a:srgbClr val="5B5B5B"/>
                </a:solidFill>
              </a:rPr>
              <a:t>CS250: </a:t>
            </a:r>
          </a:p>
          <a:p>
            <a:pPr indent="-317500" lvl="1" marL="914400" rtl="0">
              <a:spcBef>
                <a:spcPts val="0"/>
              </a:spcBef>
              <a:buClr>
                <a:srgbClr val="5B5B5B"/>
              </a:buClr>
              <a:buSzPct val="100000"/>
            </a:pPr>
            <a:r>
              <a:rPr lang="en">
                <a:solidFill>
                  <a:srgbClr val="5B5B5B"/>
                </a:solidFill>
              </a:rPr>
              <a:t>R</a:t>
            </a:r>
            <a:r>
              <a:rPr lang="en" sz="1400">
                <a:solidFill>
                  <a:srgbClr val="5B5B5B"/>
                </a:solidFill>
              </a:rPr>
              <a:t>equired to be taken by CS, Mod-Simulation, &amp; Computer and Electrical Engineering majors</a:t>
            </a:r>
          </a:p>
          <a:p>
            <a:pPr indent="-342900" lvl="0" marL="457200" rtl="0">
              <a:spcBef>
                <a:spcPts val="0"/>
              </a:spcBef>
              <a:buClr>
                <a:srgbClr val="5B5B5B"/>
              </a:buClr>
            </a:pPr>
            <a:r>
              <a:rPr lang="en">
                <a:solidFill>
                  <a:srgbClr val="5B5B5B"/>
                </a:solidFill>
              </a:rPr>
              <a:t>CS330: </a:t>
            </a:r>
          </a:p>
          <a:p>
            <a:pPr indent="-317500" lvl="1" marL="914400" rtl="0">
              <a:spcBef>
                <a:spcPts val="0"/>
              </a:spcBef>
              <a:buClr>
                <a:srgbClr val="5B5B5B"/>
              </a:buClr>
              <a:buSzPct val="100000"/>
            </a:pPr>
            <a:r>
              <a:rPr lang="en">
                <a:solidFill>
                  <a:srgbClr val="5B5B5B"/>
                </a:solidFill>
              </a:rPr>
              <a:t>R</a:t>
            </a:r>
            <a:r>
              <a:rPr lang="en" sz="1400">
                <a:solidFill>
                  <a:srgbClr val="5B5B5B"/>
                </a:solidFill>
              </a:rPr>
              <a:t>equired to be taken by CS &amp; Mod-Simulation majors</a:t>
            </a:r>
          </a:p>
          <a:p>
            <a:pPr indent="-342900" lvl="0" marL="457200" rtl="0">
              <a:spcBef>
                <a:spcPts val="0"/>
              </a:spcBef>
              <a:buClr>
                <a:srgbClr val="5B5B5B"/>
              </a:buClr>
            </a:pPr>
            <a:r>
              <a:rPr lang="en">
                <a:solidFill>
                  <a:srgbClr val="5B5B5B"/>
                </a:solidFill>
              </a:rPr>
              <a:t>CS361: </a:t>
            </a:r>
          </a:p>
          <a:p>
            <a:pPr indent="-317500" lvl="1" marL="914400" rtl="0">
              <a:spcBef>
                <a:spcPts val="0"/>
              </a:spcBef>
              <a:buClr>
                <a:srgbClr val="5B5B5B"/>
              </a:buClr>
            </a:pPr>
            <a:r>
              <a:rPr lang="en">
                <a:solidFill>
                  <a:srgbClr val="5B5B5B"/>
                </a:solidFill>
              </a:rPr>
              <a:t>Required to be taken by CS &amp; Computer and Electrical Engineering majors</a:t>
            </a:r>
          </a:p>
          <a:p>
            <a:pPr indent="-342900" lvl="0" marL="457200" rtl="0">
              <a:spcBef>
                <a:spcPts val="0"/>
              </a:spcBef>
              <a:buClr>
                <a:srgbClr val="5B5B5B"/>
              </a:buClr>
            </a:pPr>
            <a:r>
              <a:rPr lang="en">
                <a:solidFill>
                  <a:srgbClr val="5B5B5B"/>
                </a:solidFill>
              </a:rPr>
              <a:t>CS350: </a:t>
            </a:r>
          </a:p>
          <a:p>
            <a:pPr indent="-317500" lvl="1" marL="914400" rtl="0">
              <a:spcBef>
                <a:spcPts val="0"/>
              </a:spcBef>
              <a:buClr>
                <a:srgbClr val="5B5B5B"/>
              </a:buClr>
              <a:buSzPct val="100000"/>
            </a:pPr>
            <a:r>
              <a:rPr lang="en">
                <a:solidFill>
                  <a:srgbClr val="5B5B5B"/>
                </a:solidFill>
              </a:rPr>
              <a:t>R</a:t>
            </a:r>
            <a:r>
              <a:rPr lang="en" sz="1400">
                <a:solidFill>
                  <a:srgbClr val="5B5B5B"/>
                </a:solidFill>
              </a:rPr>
              <a:t>equired to be taken by CS </a:t>
            </a:r>
            <a:r>
              <a:rPr lang="en">
                <a:solidFill>
                  <a:srgbClr val="5B5B5B"/>
                </a:solidFill>
              </a:rPr>
              <a:t>&amp;</a:t>
            </a:r>
            <a:r>
              <a:rPr lang="en" sz="1400">
                <a:solidFill>
                  <a:srgbClr val="5B5B5B"/>
                </a:solidFill>
              </a:rPr>
              <a:t> Computer Engineerin</a:t>
            </a:r>
            <a:r>
              <a:rPr lang="en">
                <a:solidFill>
                  <a:srgbClr val="5B5B5B"/>
                </a:solidFill>
              </a:rPr>
              <a:t>g majors</a:t>
            </a:r>
          </a:p>
        </p:txBody>
      </p:sp>
      <p:sp>
        <p:nvSpPr>
          <p:cNvPr id="131" name="Shape 1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Student Progression Dilemma - Table &amp; Graph</a:t>
            </a:r>
          </a:p>
        </p:txBody>
      </p:sp>
      <p:sp>
        <p:nvSpPr>
          <p:cNvPr id="137" name="Shape 137"/>
          <p:cNvSpPr txBox="1"/>
          <p:nvPr>
            <p:ph idx="12" type="sldNum"/>
          </p:nvPr>
        </p:nvSpPr>
        <p:spPr>
          <a:xfrm>
            <a:off x="6557423" y="4663225"/>
            <a:ext cx="2463600" cy="393600"/>
          </a:xfrm>
          <a:prstGeom prst="rect">
            <a:avLst/>
          </a:prstGeom>
        </p:spPr>
        <p:txBody>
          <a:bodyPr anchorCtr="0" anchor="ctr" bIns="91425" lIns="91425" rIns="91425" wrap="square" tIns="91425">
            <a:noAutofit/>
          </a:bodyPr>
          <a:lstStyle/>
          <a:p>
            <a:pPr lvl="0">
              <a:spcBef>
                <a:spcPts val="0"/>
              </a:spcBef>
              <a:buNone/>
            </a:pPr>
            <a:r>
              <a:rPr lang="en"/>
              <a:t>CS 410 | Team Silver | 2017-11-2 | </a:t>
            </a:r>
            <a:fld id="{00000000-1234-1234-1234-123412341234}" type="slidenum">
              <a:rPr lang="en"/>
              <a:t>‹#›</a:t>
            </a:fld>
          </a:p>
        </p:txBody>
      </p:sp>
      <p:pic>
        <p:nvPicPr>
          <p:cNvPr id="138" name="Shape 138" title="Points scored"/>
          <p:cNvPicPr preferRelativeResize="0"/>
          <p:nvPr/>
        </p:nvPicPr>
        <p:blipFill>
          <a:blip r:embed="rId3">
            <a:alphaModFix/>
          </a:blip>
          <a:stretch>
            <a:fillRect/>
          </a:stretch>
        </p:blipFill>
        <p:spPr>
          <a:xfrm>
            <a:off x="4832400" y="1355800"/>
            <a:ext cx="3922350" cy="3009750"/>
          </a:xfrm>
          <a:prstGeom prst="rect">
            <a:avLst/>
          </a:prstGeom>
          <a:noFill/>
          <a:ln>
            <a:noFill/>
          </a:ln>
        </p:spPr>
      </p:pic>
      <p:graphicFrame>
        <p:nvGraphicFramePr>
          <p:cNvPr id="139" name="Shape 139"/>
          <p:cNvGraphicFramePr/>
          <p:nvPr/>
        </p:nvGraphicFramePr>
        <p:xfrm>
          <a:off x="611225" y="1249350"/>
          <a:ext cx="3000000" cy="3000000"/>
        </p:xfrm>
        <a:graphic>
          <a:graphicData uri="http://schemas.openxmlformats.org/drawingml/2006/table">
            <a:tbl>
              <a:tblPr>
                <a:noFill/>
                <a:tableStyleId>{624DB7C8-1408-4325-81AC-F3668021DB76}</a:tableStyleId>
              </a:tblPr>
              <a:tblGrid>
                <a:gridCol w="666300"/>
                <a:gridCol w="707875"/>
                <a:gridCol w="659275"/>
                <a:gridCol w="596825"/>
                <a:gridCol w="646025"/>
                <a:gridCol w="646025"/>
              </a:tblGrid>
              <a:tr h="578525">
                <a:tc>
                  <a:txBody>
                    <a:bodyPr>
                      <a:noAutofit/>
                    </a:bodyPr>
                    <a:lstStyle/>
                    <a:p>
                      <a:pPr lvl="0" rtl="0">
                        <a:spcBef>
                          <a:spcPts val="0"/>
                        </a:spcBef>
                        <a:buNone/>
                      </a:pPr>
                      <a:r>
                        <a:t/>
                      </a:r>
                      <a:endParaRP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150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250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361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330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CS 350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771725">
                <a:tc>
                  <a:txBody>
                    <a:bodyPr>
                      <a:noAutofit/>
                    </a:bodyPr>
                    <a:lstStyle/>
                    <a:p>
                      <a:pPr lvl="0" rtl="0">
                        <a:spcBef>
                          <a:spcPts val="0"/>
                        </a:spcBef>
                        <a:buNone/>
                      </a:pPr>
                      <a:r>
                        <a:rPr lang="en"/>
                        <a:t>2013-2014</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804</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327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161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111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93</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771725">
                <a:tc>
                  <a:txBody>
                    <a:bodyPr>
                      <a:noAutofit/>
                    </a:bodyPr>
                    <a:lstStyle/>
                    <a:p>
                      <a:pPr lvl="0" rtl="0">
                        <a:spcBef>
                          <a:spcPts val="0"/>
                        </a:spcBef>
                        <a:buNone/>
                      </a:pPr>
                      <a:r>
                        <a:rPr lang="en"/>
                        <a:t>2014-2015</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672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274E13"/>
                    </a:solidFill>
                  </a:tcPr>
                </a:tc>
                <a:tc>
                  <a:txBody>
                    <a:bodyPr>
                      <a:noAutofit/>
                    </a:bodyPr>
                    <a:lstStyle/>
                    <a:p>
                      <a:pPr lvl="0" rtl="0">
                        <a:spcBef>
                          <a:spcPts val="0"/>
                        </a:spcBef>
                        <a:buNone/>
                      </a:pPr>
                      <a:r>
                        <a:rPr lang="en">
                          <a:latin typeface="Proxima Nova"/>
                          <a:ea typeface="Proxima Nova"/>
                          <a:cs typeface="Proxima Nova"/>
                          <a:sym typeface="Proxima Nova"/>
                        </a:rPr>
                        <a:t>367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208</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203</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148</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771725">
                <a:tc>
                  <a:txBody>
                    <a:bodyPr>
                      <a:noAutofit/>
                    </a:bodyPr>
                    <a:lstStyle/>
                    <a:p>
                      <a:pPr lvl="0" rtl="0">
                        <a:spcBef>
                          <a:spcPts val="0"/>
                        </a:spcBef>
                        <a:buNone/>
                      </a:pPr>
                      <a:r>
                        <a:rPr lang="en"/>
                        <a:t>2015-2016</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937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327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38761D"/>
                    </a:solidFill>
                  </a:tcPr>
                </a:tc>
                <a:tc>
                  <a:txBody>
                    <a:bodyPr>
                      <a:noAutofit/>
                    </a:bodyPr>
                    <a:lstStyle/>
                    <a:p>
                      <a:pPr lvl="0" rtl="0">
                        <a:spcBef>
                          <a:spcPts val="0"/>
                        </a:spcBef>
                        <a:buNone/>
                      </a:pPr>
                      <a:r>
                        <a:rPr lang="en">
                          <a:latin typeface="Proxima Nova"/>
                          <a:ea typeface="Proxima Nova"/>
                          <a:cs typeface="Proxima Nova"/>
                          <a:sym typeface="Proxima Nova"/>
                        </a:rPr>
                        <a:t>217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195</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183</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r>
              <a:tr h="771725">
                <a:tc>
                  <a:txBody>
                    <a:bodyPr>
                      <a:noAutofit/>
                    </a:bodyPr>
                    <a:lstStyle/>
                    <a:p>
                      <a:pPr lvl="0" rtl="0">
                        <a:spcBef>
                          <a:spcPts val="0"/>
                        </a:spcBef>
                        <a:buNone/>
                      </a:pPr>
                      <a:r>
                        <a:rPr lang="en"/>
                        <a:t>2016-2017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920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337</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lvl="0" rtl="0">
                        <a:spcBef>
                          <a:spcPts val="0"/>
                        </a:spcBef>
                        <a:buNone/>
                      </a:pPr>
                      <a:r>
                        <a:rPr lang="en">
                          <a:latin typeface="Proxima Nova"/>
                          <a:ea typeface="Proxima Nova"/>
                          <a:cs typeface="Proxima Nova"/>
                          <a:sym typeface="Proxima Nova"/>
                        </a:rPr>
                        <a:t>199</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6AA84F"/>
                    </a:solidFill>
                  </a:tcPr>
                </a:tc>
                <a:tc>
                  <a:txBody>
                    <a:bodyPr>
                      <a:noAutofit/>
                    </a:bodyPr>
                    <a:lstStyle/>
                    <a:p>
                      <a:pPr lvl="0" rtl="0">
                        <a:spcBef>
                          <a:spcPts val="0"/>
                        </a:spcBef>
                        <a:buNone/>
                      </a:pPr>
                      <a:r>
                        <a:rPr lang="en">
                          <a:latin typeface="Proxima Nova"/>
                          <a:ea typeface="Proxima Nova"/>
                          <a:cs typeface="Proxima Nova"/>
                          <a:sym typeface="Proxima Nova"/>
                        </a:rPr>
                        <a:t>180</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93C47D"/>
                    </a:solidFill>
                  </a:tcPr>
                </a:tc>
                <a:tc>
                  <a:txBody>
                    <a:bodyPr>
                      <a:noAutofit/>
                    </a:bodyPr>
                    <a:lstStyle/>
                    <a:p>
                      <a:pPr lvl="0" rtl="0">
                        <a:spcBef>
                          <a:spcPts val="0"/>
                        </a:spcBef>
                        <a:buNone/>
                      </a:pPr>
                      <a:r>
                        <a:rPr lang="en">
                          <a:latin typeface="Proxima Nova"/>
                          <a:ea typeface="Proxima Nova"/>
                          <a:cs typeface="Proxima Nova"/>
                          <a:sym typeface="Proxima Nova"/>
                        </a:rPr>
                        <a:t>182</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B6D7A8"/>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