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8" r:id="rId1"/>
  </p:sldMasterIdLst>
  <p:notesMasterIdLst>
    <p:notesMasterId r:id="rId65"/>
  </p:notesMasterIdLst>
  <p:handoutMasterIdLst>
    <p:handoutMasterId r:id="rId66"/>
  </p:handoutMasterIdLst>
  <p:sldIdLst>
    <p:sldId id="256" r:id="rId2"/>
    <p:sldId id="350" r:id="rId3"/>
    <p:sldId id="341" r:id="rId4"/>
    <p:sldId id="354" r:id="rId5"/>
    <p:sldId id="355" r:id="rId6"/>
    <p:sldId id="340" r:id="rId7"/>
    <p:sldId id="351" r:id="rId8"/>
    <p:sldId id="352" r:id="rId9"/>
    <p:sldId id="342" r:id="rId10"/>
    <p:sldId id="356" r:id="rId11"/>
    <p:sldId id="343" r:id="rId12"/>
    <p:sldId id="353" r:id="rId13"/>
    <p:sldId id="344" r:id="rId14"/>
    <p:sldId id="357" r:id="rId15"/>
    <p:sldId id="358" r:id="rId16"/>
    <p:sldId id="359" r:id="rId17"/>
    <p:sldId id="380" r:id="rId18"/>
    <p:sldId id="381" r:id="rId19"/>
    <p:sldId id="382" r:id="rId20"/>
    <p:sldId id="383" r:id="rId21"/>
    <p:sldId id="385" r:id="rId22"/>
    <p:sldId id="386" r:id="rId23"/>
    <p:sldId id="387" r:id="rId24"/>
    <p:sldId id="388" r:id="rId25"/>
    <p:sldId id="389" r:id="rId26"/>
    <p:sldId id="390" r:id="rId27"/>
    <p:sldId id="392" r:id="rId28"/>
    <p:sldId id="394" r:id="rId29"/>
    <p:sldId id="395" r:id="rId30"/>
    <p:sldId id="396" r:id="rId31"/>
    <p:sldId id="397" r:id="rId32"/>
    <p:sldId id="398" r:id="rId33"/>
    <p:sldId id="375" r:id="rId34"/>
    <p:sldId id="376" r:id="rId35"/>
    <p:sldId id="377" r:id="rId36"/>
    <p:sldId id="415" r:id="rId37"/>
    <p:sldId id="366" r:id="rId38"/>
    <p:sldId id="367" r:id="rId39"/>
    <p:sldId id="378" r:id="rId40"/>
    <p:sldId id="399" r:id="rId41"/>
    <p:sldId id="379" r:id="rId42"/>
    <p:sldId id="370" r:id="rId43"/>
    <p:sldId id="368" r:id="rId44"/>
    <p:sldId id="371" r:id="rId45"/>
    <p:sldId id="369" r:id="rId46"/>
    <p:sldId id="400" r:id="rId47"/>
    <p:sldId id="401" r:id="rId48"/>
    <p:sldId id="402" r:id="rId49"/>
    <p:sldId id="403" r:id="rId50"/>
    <p:sldId id="404" r:id="rId51"/>
    <p:sldId id="405" r:id="rId52"/>
    <p:sldId id="406" r:id="rId53"/>
    <p:sldId id="407" r:id="rId54"/>
    <p:sldId id="408" r:id="rId55"/>
    <p:sldId id="409" r:id="rId56"/>
    <p:sldId id="410" r:id="rId57"/>
    <p:sldId id="411" r:id="rId58"/>
    <p:sldId id="412" r:id="rId59"/>
    <p:sldId id="413" r:id="rId60"/>
    <p:sldId id="414" r:id="rId61"/>
    <p:sldId id="372" r:id="rId62"/>
    <p:sldId id="373" r:id="rId63"/>
    <p:sldId id="374" r:id="rId6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424D"/>
    <a:srgbClr val="5B86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7" autoAdjust="0"/>
    <p:restoredTop sz="94660"/>
  </p:normalViewPr>
  <p:slideViewPr>
    <p:cSldViewPr snapToGrid="0" snapToObjects="1">
      <p:cViewPr varScale="1">
        <p:scale>
          <a:sx n="116" d="100"/>
          <a:sy n="11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4720"/>
    </p:cViewPr>
  </p:sorterViewPr>
  <p:notesViewPr>
    <p:cSldViewPr snapToGrid="0" snapToObjects="1">
      <p:cViewPr varScale="1">
        <p:scale>
          <a:sx n="84" d="100"/>
          <a:sy n="84" d="100"/>
        </p:scale>
        <p:origin x="190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44B6B1-5441-9644-AE1C-BB7EA5DBA264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300CC7-81E2-B842-8904-673E097487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766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878819-472C-A14B-95BF-39C94BA106B2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4F38C2-4548-F541-8261-4C1D96E7A1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587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F38C2-4548-F541-8261-4C1D96E7A16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5716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FC04B-932C-412C-9285-16EEDA0152B9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7048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FC04B-932C-412C-9285-16EEDA0152B9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5464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FC04B-932C-412C-9285-16EEDA0152B9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0607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FC04B-932C-412C-9285-16EEDA0152B9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5464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FC04B-932C-412C-9285-16EEDA0152B9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0130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FC04B-932C-412C-9285-16EEDA0152B9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039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2FB5837-C536-48D0-9BB2-0BCBF1A25ACB}" type="slidenum">
              <a:rPr lang="en-US" altLang="en-US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2560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F38C2-4548-F541-8261-4C1D96E7A16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2616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F38C2-4548-F541-8261-4C1D96E7A16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0050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FC04B-932C-412C-9285-16EEDA0152B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215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FC04B-932C-412C-9285-16EEDA0152B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6432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FC04B-932C-412C-9285-16EEDA0152B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3895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FC04B-932C-412C-9285-16EEDA0152B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4275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FC04B-932C-412C-9285-16EEDA0152B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671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340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70207B-D522-9843-9370-2EDD2ED326F5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8871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Presentation title - </a:t>
            </a:r>
            <a:fld id="{DA4E4A1D-F72B-1945-8E69-DB563647006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068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63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F2747F-ECC4-BB44-B379-DEBCDE6D0557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413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6C1ACB-37F4-2E4E-A02F-3AD2C3500E5B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059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BC9741-E27D-6644-A29C-7357B3CA2856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948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A6FC00-01EB-8C4B-8EBA-327D665853CA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325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C4B30A-E151-554F-9F57-FEC60EAD6DEE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5573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F5AC9E-F104-7046-909E-B47A8243FECD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0812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9DDB79-4A56-9B43-9E32-8AACDB1BCC49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458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CD492-2BC6-F348-9965-EC1D86DF57A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457200" y="1417638"/>
            <a:ext cx="8217026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9273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ukjayarathna@cpp.edu" TargetMode="External"/><Relationship Id="rId7" Type="http://schemas.openxmlformats.org/officeDocument/2006/relationships/image" Target="../media/image4.png"/><Relationship Id="rId2" Type="http://schemas.openxmlformats.org/officeDocument/2006/relationships/hyperlink" Target="http://www.cpp.edu/~ukjayarathna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faculty.cs.niu.edu/~mcmahon/CS241/Notes/compile.html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azza.com/csupomona/fall2016/cs128/home" TargetMode="External"/><Relationship Id="rId2" Type="http://schemas.openxmlformats.org/officeDocument/2006/relationships/hyperlink" Target="http://www.cpp.edu/~ukjayarathna/f16/cs128" TargetMode="Externa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1143000" y="2877271"/>
            <a:ext cx="6858000" cy="23876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Lecture 1- Introduction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1</a:t>
            </a:fld>
            <a:endParaRPr lang="en-US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0384" y="5380725"/>
            <a:ext cx="6867330" cy="1156214"/>
          </a:xfr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Sampath Jayarathna</a:t>
            </a:r>
          </a:p>
          <a:p>
            <a:pPr eaLnBrk="1" hangingPunct="1"/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 Poly Pomona</a:t>
            </a:r>
          </a:p>
          <a:p>
            <a:r>
              <a:rPr lang="en-US" sz="1400" dirty="0"/>
              <a:t>Based on slides created by Bjarne </a:t>
            </a:r>
            <a:r>
              <a:rPr lang="en-US" sz="1400" dirty="0" err="1" smtClean="0"/>
              <a:t>Stroustrup</a:t>
            </a:r>
            <a:r>
              <a:rPr lang="en-US" sz="1400" dirty="0" smtClean="0"/>
              <a:t> &amp; Tony Gaddis</a:t>
            </a:r>
            <a:endParaRPr lang="en-US" alt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43000" y="485192"/>
            <a:ext cx="63588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CS 128</a:t>
            </a:r>
          </a:p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to C++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D8E060FE-8133-4B73-807F-2ECD43C80EA6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10</a:t>
            </a:fld>
            <a:endParaRPr lang="en-US" altLang="en-US" sz="1400" smtClean="0">
              <a:latin typeface="Arial" panose="020B0604020202020204" pitchFamily="34" charset="0"/>
            </a:endParaRPr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15645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ＭＳ Ｐゴシック" pitchFamily="34" charset="-128"/>
              </a:rPr>
              <a:t>Cooperate on Learning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12776"/>
            <a:ext cx="7697755" cy="4525346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ea typeface="ＭＳ Ｐゴシック" pitchFamily="34" charset="-128"/>
              </a:rPr>
              <a:t>Except for the work you hand in as individual contributions, I </a:t>
            </a:r>
            <a:r>
              <a:rPr lang="en-US" b="1" i="1" dirty="0" smtClean="0">
                <a:ea typeface="ＭＳ Ｐゴシック" pitchFamily="34" charset="-128"/>
              </a:rPr>
              <a:t>strongly</a:t>
            </a:r>
            <a:r>
              <a:rPr lang="en-US" b="1" dirty="0" smtClean="0">
                <a:ea typeface="ＭＳ Ｐゴシック" pitchFamily="34" charset="-128"/>
              </a:rPr>
              <a:t> </a:t>
            </a:r>
            <a:r>
              <a:rPr lang="en-US" dirty="0" smtClean="0">
                <a:ea typeface="ＭＳ Ｐゴシック" pitchFamily="34" charset="-128"/>
              </a:rPr>
              <a:t>encourage you to collaborate and help each other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ea typeface="ＭＳ Ｐゴシック" pitchFamily="34" charset="-128"/>
              </a:rPr>
              <a:t>If in doubt if a collaboration is legitimate: ask!</a:t>
            </a:r>
          </a:p>
          <a:p>
            <a:pPr marL="514350" lvl="2">
              <a:lnSpc>
                <a:spcPct val="80000"/>
              </a:lnSpc>
              <a:defRPr/>
            </a:pPr>
            <a:r>
              <a:rPr lang="en-US" sz="2400" dirty="0" smtClean="0">
                <a:ea typeface="ＭＳ Ｐゴシック" pitchFamily="34" charset="-128"/>
              </a:rPr>
              <a:t>Don</a:t>
            </a:r>
            <a:r>
              <a:rPr lang="ja-JP" altLang="en-US" sz="2400" dirty="0" smtClean="0">
                <a:ea typeface="ＭＳ Ｐゴシック" pitchFamily="34" charset="-128"/>
              </a:rPr>
              <a:t>’</a:t>
            </a:r>
            <a:r>
              <a:rPr lang="en-US" altLang="ja-JP" sz="2400" dirty="0" smtClean="0">
                <a:ea typeface="ＭＳ Ｐゴシック" pitchFamily="34" charset="-128"/>
              </a:rPr>
              <a:t>t claim to have written code that you copied from others</a:t>
            </a:r>
          </a:p>
          <a:p>
            <a:pPr marL="514350" lvl="2">
              <a:lnSpc>
                <a:spcPct val="80000"/>
              </a:lnSpc>
              <a:defRPr/>
            </a:pPr>
            <a:r>
              <a:rPr lang="en-US" sz="2400" dirty="0" smtClean="0">
                <a:ea typeface="ＭＳ Ｐゴシック" pitchFamily="34" charset="-128"/>
              </a:rPr>
              <a:t>Don</a:t>
            </a:r>
            <a:r>
              <a:rPr lang="ja-JP" altLang="en-US" sz="2400" dirty="0" smtClean="0">
                <a:ea typeface="ＭＳ Ｐゴシック" pitchFamily="34" charset="-128"/>
              </a:rPr>
              <a:t>’</a:t>
            </a:r>
            <a:r>
              <a:rPr lang="en-US" altLang="ja-JP" sz="2400" dirty="0" smtClean="0">
                <a:ea typeface="ＭＳ Ｐゴシック" pitchFamily="34" charset="-128"/>
              </a:rPr>
              <a:t>t give anyone else your code (to hand in for a grade)</a:t>
            </a:r>
          </a:p>
          <a:p>
            <a:pPr marL="514350" lvl="2">
              <a:lnSpc>
                <a:spcPct val="80000"/>
              </a:lnSpc>
              <a:defRPr/>
            </a:pPr>
            <a:r>
              <a:rPr lang="en-US" sz="2400" dirty="0" smtClean="0">
                <a:ea typeface="ＭＳ Ｐゴシック" pitchFamily="34" charset="-128"/>
              </a:rPr>
              <a:t>When you rely on the work of others, explicitly list all of your sources – i.e. give credit to those who did the work</a:t>
            </a:r>
            <a:endParaRPr lang="en-US" sz="2400" dirty="0" smtClean="0">
              <a:solidFill>
                <a:schemeClr val="folHlink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ea typeface="ＭＳ Ｐゴシック" pitchFamily="34" charset="-128"/>
              </a:rPr>
              <a:t>Don</a:t>
            </a:r>
            <a:r>
              <a:rPr lang="ja-JP" altLang="en-US" dirty="0" smtClean="0">
                <a:ea typeface="ＭＳ Ｐゴシック" pitchFamily="34" charset="-128"/>
              </a:rPr>
              <a:t>’</a:t>
            </a:r>
            <a:r>
              <a:rPr lang="en-US" altLang="ja-JP" dirty="0" smtClean="0">
                <a:ea typeface="ＭＳ Ｐゴシック" pitchFamily="34" charset="-128"/>
              </a:rPr>
              <a:t>t study alone when you don</a:t>
            </a:r>
            <a:r>
              <a:rPr lang="ja-JP" altLang="en-US" dirty="0" smtClean="0">
                <a:ea typeface="ＭＳ Ｐゴシック" pitchFamily="34" charset="-128"/>
              </a:rPr>
              <a:t>’</a:t>
            </a:r>
            <a:r>
              <a:rPr lang="en-US" altLang="ja-JP" dirty="0" smtClean="0">
                <a:ea typeface="ＭＳ Ｐゴシック" pitchFamily="34" charset="-128"/>
              </a:rPr>
              <a:t>t have to </a:t>
            </a:r>
          </a:p>
          <a:p>
            <a:pPr marL="514350" lvl="2">
              <a:defRPr/>
            </a:pPr>
            <a:r>
              <a:rPr lang="en-US" sz="2400" dirty="0" smtClean="0">
                <a:ea typeface="ＭＳ Ｐゴシック" pitchFamily="34" charset="-128"/>
              </a:rPr>
              <a:t>Form study groups</a:t>
            </a:r>
          </a:p>
          <a:p>
            <a:pPr marL="514350" lvl="2">
              <a:defRPr/>
            </a:pPr>
            <a:r>
              <a:rPr lang="en-US" sz="2400" dirty="0" smtClean="0">
                <a:ea typeface="ＭＳ Ｐゴシック" pitchFamily="34" charset="-128"/>
              </a:rPr>
              <a:t>Do help each other (without plagiarizing)</a:t>
            </a:r>
          </a:p>
        </p:txBody>
      </p:sp>
    </p:spTree>
    <p:extLst>
      <p:ext uri="{BB962C8B-B14F-4D97-AF65-F5344CB8AC3E}">
        <p14:creationId xmlns:p14="http://schemas.microsoft.com/office/powerpoint/2010/main" val="541775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Course Organization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895851"/>
          </a:xfrm>
        </p:spPr>
        <p:txBody>
          <a:bodyPr>
            <a:normAutofit/>
          </a:bodyPr>
          <a:lstStyle/>
          <a:p>
            <a:r>
              <a:rPr lang="en-US" altLang="en-US" sz="2600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Grading</a:t>
            </a:r>
          </a:p>
          <a:p>
            <a:endParaRPr lang="en-US" altLang="en-US" sz="2600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endParaRPr lang="en-US" altLang="en-US" sz="2600" dirty="0" smtClean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endParaRPr lang="en-US" altLang="en-US" sz="2600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endParaRPr lang="en-US" altLang="en-US" sz="2600" dirty="0" smtClean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endParaRPr lang="en-US" altLang="en-US" sz="2600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/>
              <a:t>Starting </a:t>
            </a:r>
            <a:r>
              <a:rPr lang="en-US" sz="2800" dirty="0"/>
              <a:t>out with C++: From Control Structures through Objects by Gaddis, 7</a:t>
            </a:r>
            <a:r>
              <a:rPr lang="en-US" sz="2800" baseline="30000" dirty="0"/>
              <a:t>th</a:t>
            </a:r>
            <a:r>
              <a:rPr lang="en-US" sz="2800" dirty="0"/>
              <a:t> Edition, 2011.</a:t>
            </a:r>
          </a:p>
          <a:p>
            <a:endParaRPr lang="en-US" altLang="en-US" sz="2400" dirty="0">
              <a:ea typeface="ＭＳ Ｐゴシック" panose="020B0600070205080204" pitchFamily="34" charset="-128"/>
            </a:endParaRPr>
          </a:p>
          <a:p>
            <a:endParaRPr lang="en-US" altLang="en-US" sz="2400" dirty="0" smtClean="0">
              <a:ea typeface="ＭＳ Ｐゴシック" panose="020B0600070205080204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11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246" y="2321439"/>
            <a:ext cx="8613129" cy="2889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80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Course Organization	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787611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Programming Projects: </a:t>
            </a:r>
            <a:r>
              <a:rPr lang="en-US" dirty="0"/>
              <a:t>We will have 2 </a:t>
            </a:r>
            <a:r>
              <a:rPr lang="en-US" dirty="0" smtClean="0"/>
              <a:t>programming </a:t>
            </a:r>
            <a:r>
              <a:rPr lang="en-US" dirty="0"/>
              <a:t>projects, each worth 20% of your overall grade.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Final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final exam is comprehensive, closed books and will be held on 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Monday,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Dec. 5th, 6.00pm - 7.30pm. 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Homework: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will have five homework assignments, each worth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5%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your overall grade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Exit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Tickets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to 10 low-stress ungraded quick online quizzes (less than 5 minutes each) 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Extra Credit: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Culture reports or User Study evaluation participation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opportunities, 0.5 point each.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17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Personal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devices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Software Setup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4991"/>
            <a:ext cx="7886700" cy="4351338"/>
          </a:xfrm>
        </p:spPr>
        <p:txBody>
          <a:bodyPr>
            <a:normAutofit/>
          </a:bodyPr>
          <a:lstStyle/>
          <a:p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Windows – Visual Studio Community</a:t>
            </a:r>
          </a:p>
          <a:p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dirty="0"/>
          </a:p>
          <a:p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dirty="0"/>
          </a:p>
          <a:p>
            <a:r>
              <a:rPr lang="en-US" altLang="en-US" i="1" dirty="0" smtClean="0"/>
              <a:t>Mac – </a:t>
            </a:r>
            <a:r>
              <a:rPr lang="en-US" altLang="en-US" i="1" dirty="0" err="1" smtClean="0"/>
              <a:t>Xcode</a:t>
            </a:r>
            <a:endParaRPr lang="en-US" altLang="en-US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en-US" sz="1800" i="1" dirty="0" smtClean="0"/>
              <a:t>From Apple App Store, search for “</a:t>
            </a:r>
            <a:r>
              <a:rPr lang="en-US" altLang="en-US" sz="1800" i="1" dirty="0" err="1" smtClean="0"/>
              <a:t>Xcode</a:t>
            </a:r>
            <a:r>
              <a:rPr lang="en-US" altLang="en-US" sz="1800" i="1" dirty="0" smtClean="0"/>
              <a:t>”</a:t>
            </a:r>
          </a:p>
          <a:p>
            <a:pPr lvl="1"/>
            <a:r>
              <a:rPr lang="en-US" altLang="en-US" i="1" dirty="0" smtClean="0"/>
              <a:t>Apple developer web site: https://developer.apple.com/downloads</a:t>
            </a:r>
            <a:endParaRPr lang="en-US" altLang="en-US" sz="1800" i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8595" y="2158772"/>
            <a:ext cx="2761861" cy="15756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8595" y="4918462"/>
            <a:ext cx="2761861" cy="172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338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A1A7AD6E-A5A6-4EE1-9EDB-121F896C007A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14</a:t>
            </a:fld>
            <a:endParaRPr lang="en-US" altLang="en-US" sz="1400" smtClean="0">
              <a:latin typeface="Arial" panose="020B0604020202020204" pitchFamily="34" charset="0"/>
            </a:endParaRPr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715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ＭＳ Ｐゴシック" pitchFamily="34" charset="-128"/>
              </a:rPr>
              <a:t>Why C++ ?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95669"/>
            <a:ext cx="8458200" cy="4365172"/>
          </a:xfrm>
        </p:spPr>
        <p:txBody>
          <a:bodyPr>
            <a:normAutofit/>
          </a:bodyPr>
          <a:lstStyle/>
          <a:p>
            <a:pPr marL="288925" indent="-288925" eaLnBrk="1" hangingPunct="1">
              <a:defRPr/>
            </a:pPr>
            <a:r>
              <a:rPr lang="en-US" sz="2800" dirty="0" smtClean="0">
                <a:ea typeface="ＭＳ Ｐゴシック" pitchFamily="34" charset="-128"/>
              </a:rPr>
              <a:t>You can</a:t>
            </a:r>
            <a:r>
              <a:rPr lang="en-US" altLang="ja-JP" sz="2800" dirty="0" smtClean="0">
                <a:ea typeface="ＭＳ Ｐゴシック" pitchFamily="34" charset="-128"/>
              </a:rPr>
              <a:t>’t learn to program without a programming language </a:t>
            </a:r>
          </a:p>
          <a:p>
            <a:pPr marL="288925" indent="-288925" eaLnBrk="1" hangingPunct="1">
              <a:defRPr/>
            </a:pPr>
            <a:r>
              <a:rPr lang="en-US" sz="2800" dirty="0" smtClean="0">
                <a:ea typeface="ＭＳ Ｐゴシック" pitchFamily="34" charset="-128"/>
              </a:rPr>
              <a:t>The purpose of a programming language is to allow you to express your ideas in code</a:t>
            </a:r>
          </a:p>
          <a:p>
            <a:pPr marL="288925" indent="-288925" eaLnBrk="1" hangingPunct="1">
              <a:defRPr/>
            </a:pPr>
            <a:r>
              <a:rPr lang="en-US" sz="2800" dirty="0" smtClean="0">
                <a:ea typeface="ＭＳ Ｐゴシック" pitchFamily="34" charset="-128"/>
              </a:rPr>
              <a:t>C++ is the language that most directly allows you to express ideas from the largest number of application areas </a:t>
            </a:r>
          </a:p>
          <a:p>
            <a:pPr marL="288925" indent="-288925" eaLnBrk="1" hangingPunct="1">
              <a:defRPr/>
            </a:pPr>
            <a:r>
              <a:rPr lang="en-US" sz="2800" dirty="0" smtClean="0">
                <a:ea typeface="ＭＳ Ｐゴシック" pitchFamily="34" charset="-128"/>
              </a:rPr>
              <a:t>C++ is the most widely used language in engineering areas</a:t>
            </a:r>
          </a:p>
          <a:p>
            <a:pPr marL="990600" lvl="1" indent="-533400" eaLnBrk="1" hangingPunct="1">
              <a:buFont typeface="Wingdings" panose="05000000000000000000" pitchFamily="2" charset="2"/>
              <a:buNone/>
              <a:defRPr/>
            </a:pPr>
            <a:endParaRPr lang="en-US" sz="2400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24950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3CC83E30-E7E9-4953-B16B-F139E4BCBB16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15</a:t>
            </a:fld>
            <a:endParaRPr lang="en-US" altLang="en-US" sz="1400" smtClean="0">
              <a:latin typeface="Arial" panose="020B0604020202020204" pitchFamily="34" charset="0"/>
            </a:endParaRPr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54264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ＭＳ Ｐゴシック" pitchFamily="34" charset="-128"/>
              </a:rPr>
              <a:t>Why C++ ?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536360" y="1517165"/>
            <a:ext cx="6248397" cy="5147259"/>
            <a:chOff x="304800" y="512130"/>
            <a:chExt cx="8382000" cy="5681340"/>
          </a:xfrm>
          <a:solidFill>
            <a:srgbClr val="7030A0"/>
          </a:solidFill>
        </p:grpSpPr>
        <p:sp>
          <p:nvSpPr>
            <p:cNvPr id="7" name="Freeform 6"/>
            <p:cNvSpPr/>
            <p:nvPr/>
          </p:nvSpPr>
          <p:spPr>
            <a:xfrm>
              <a:off x="304800" y="512130"/>
              <a:ext cx="8382000" cy="1074060"/>
            </a:xfrm>
            <a:custGeom>
              <a:avLst/>
              <a:gdLst>
                <a:gd name="connsiteX0" fmla="*/ 0 w 8382000"/>
                <a:gd name="connsiteY0" fmla="*/ 179014 h 1074060"/>
                <a:gd name="connsiteX1" fmla="*/ 179014 w 8382000"/>
                <a:gd name="connsiteY1" fmla="*/ 0 h 1074060"/>
                <a:gd name="connsiteX2" fmla="*/ 8202986 w 8382000"/>
                <a:gd name="connsiteY2" fmla="*/ 0 h 1074060"/>
                <a:gd name="connsiteX3" fmla="*/ 8382000 w 8382000"/>
                <a:gd name="connsiteY3" fmla="*/ 179014 h 1074060"/>
                <a:gd name="connsiteX4" fmla="*/ 8382000 w 8382000"/>
                <a:gd name="connsiteY4" fmla="*/ 895046 h 1074060"/>
                <a:gd name="connsiteX5" fmla="*/ 8202986 w 8382000"/>
                <a:gd name="connsiteY5" fmla="*/ 1074060 h 1074060"/>
                <a:gd name="connsiteX6" fmla="*/ 179014 w 8382000"/>
                <a:gd name="connsiteY6" fmla="*/ 1074060 h 1074060"/>
                <a:gd name="connsiteX7" fmla="*/ 0 w 8382000"/>
                <a:gd name="connsiteY7" fmla="*/ 895046 h 1074060"/>
                <a:gd name="connsiteX8" fmla="*/ 0 w 8382000"/>
                <a:gd name="connsiteY8" fmla="*/ 179014 h 1074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82000" h="1074060">
                  <a:moveTo>
                    <a:pt x="0" y="179014"/>
                  </a:moveTo>
                  <a:cubicBezTo>
                    <a:pt x="0" y="80147"/>
                    <a:pt x="80147" y="0"/>
                    <a:pt x="179014" y="0"/>
                  </a:cubicBezTo>
                  <a:lnTo>
                    <a:pt x="8202986" y="0"/>
                  </a:lnTo>
                  <a:cubicBezTo>
                    <a:pt x="8301853" y="0"/>
                    <a:pt x="8382000" y="80147"/>
                    <a:pt x="8382000" y="179014"/>
                  </a:cubicBezTo>
                  <a:lnTo>
                    <a:pt x="8382000" y="895046"/>
                  </a:lnTo>
                  <a:cubicBezTo>
                    <a:pt x="8382000" y="993913"/>
                    <a:pt x="8301853" y="1074060"/>
                    <a:pt x="8202986" y="1074060"/>
                  </a:cubicBezTo>
                  <a:lnTo>
                    <a:pt x="179014" y="1074060"/>
                  </a:lnTo>
                  <a:cubicBezTo>
                    <a:pt x="80147" y="1074060"/>
                    <a:pt x="0" y="993913"/>
                    <a:pt x="0" y="895046"/>
                  </a:cubicBezTo>
                  <a:lnTo>
                    <a:pt x="0" y="179014"/>
                  </a:lnTo>
                  <a:close/>
                </a:path>
              </a:pathLst>
            </a:custGeom>
            <a:grpFill/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55301" tIns="155301" rIns="155301" bIns="155301" spcCol="1270" anchor="ctr"/>
            <a:lstStyle/>
            <a:p>
              <a:pPr defTabSz="12001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700" dirty="0"/>
                <a:t>C++ allows direct expression of ideas from many application areas</a:t>
              </a:r>
            </a:p>
          </p:txBody>
        </p:sp>
        <p:sp>
          <p:nvSpPr>
            <p:cNvPr id="8" name="Freeform 7"/>
            <p:cNvSpPr/>
            <p:nvPr/>
          </p:nvSpPr>
          <p:spPr>
            <a:xfrm>
              <a:off x="304800" y="1663950"/>
              <a:ext cx="8382000" cy="1074060"/>
            </a:xfrm>
            <a:custGeom>
              <a:avLst/>
              <a:gdLst>
                <a:gd name="connsiteX0" fmla="*/ 0 w 8382000"/>
                <a:gd name="connsiteY0" fmla="*/ 179014 h 1074060"/>
                <a:gd name="connsiteX1" fmla="*/ 179014 w 8382000"/>
                <a:gd name="connsiteY1" fmla="*/ 0 h 1074060"/>
                <a:gd name="connsiteX2" fmla="*/ 8202986 w 8382000"/>
                <a:gd name="connsiteY2" fmla="*/ 0 h 1074060"/>
                <a:gd name="connsiteX3" fmla="*/ 8382000 w 8382000"/>
                <a:gd name="connsiteY3" fmla="*/ 179014 h 1074060"/>
                <a:gd name="connsiteX4" fmla="*/ 8382000 w 8382000"/>
                <a:gd name="connsiteY4" fmla="*/ 895046 h 1074060"/>
                <a:gd name="connsiteX5" fmla="*/ 8202986 w 8382000"/>
                <a:gd name="connsiteY5" fmla="*/ 1074060 h 1074060"/>
                <a:gd name="connsiteX6" fmla="*/ 179014 w 8382000"/>
                <a:gd name="connsiteY6" fmla="*/ 1074060 h 1074060"/>
                <a:gd name="connsiteX7" fmla="*/ 0 w 8382000"/>
                <a:gd name="connsiteY7" fmla="*/ 895046 h 1074060"/>
                <a:gd name="connsiteX8" fmla="*/ 0 w 8382000"/>
                <a:gd name="connsiteY8" fmla="*/ 179014 h 1074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82000" h="1074060">
                  <a:moveTo>
                    <a:pt x="0" y="179014"/>
                  </a:moveTo>
                  <a:cubicBezTo>
                    <a:pt x="0" y="80147"/>
                    <a:pt x="80147" y="0"/>
                    <a:pt x="179014" y="0"/>
                  </a:cubicBezTo>
                  <a:lnTo>
                    <a:pt x="8202986" y="0"/>
                  </a:lnTo>
                  <a:cubicBezTo>
                    <a:pt x="8301853" y="0"/>
                    <a:pt x="8382000" y="80147"/>
                    <a:pt x="8382000" y="179014"/>
                  </a:cubicBezTo>
                  <a:lnTo>
                    <a:pt x="8382000" y="895046"/>
                  </a:lnTo>
                  <a:cubicBezTo>
                    <a:pt x="8382000" y="993913"/>
                    <a:pt x="8301853" y="1074060"/>
                    <a:pt x="8202986" y="1074060"/>
                  </a:cubicBezTo>
                  <a:lnTo>
                    <a:pt x="179014" y="1074060"/>
                  </a:lnTo>
                  <a:cubicBezTo>
                    <a:pt x="80147" y="1074060"/>
                    <a:pt x="0" y="993913"/>
                    <a:pt x="0" y="895046"/>
                  </a:cubicBezTo>
                  <a:lnTo>
                    <a:pt x="0" y="179014"/>
                  </a:lnTo>
                  <a:close/>
                </a:path>
              </a:pathLst>
            </a:custGeom>
            <a:grpFill/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55301" tIns="155301" rIns="155301" bIns="155301" spcCol="1270" anchor="ctr"/>
            <a:lstStyle/>
            <a:p>
              <a:pPr defTabSz="12001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700" dirty="0"/>
                <a:t>C++ is most widely used language in engineering areas</a:t>
              </a:r>
            </a:p>
          </p:txBody>
        </p:sp>
        <p:sp>
          <p:nvSpPr>
            <p:cNvPr id="9" name="Freeform 8"/>
            <p:cNvSpPr/>
            <p:nvPr/>
          </p:nvSpPr>
          <p:spPr>
            <a:xfrm>
              <a:off x="304800" y="2815770"/>
              <a:ext cx="8382000" cy="1074060"/>
            </a:xfrm>
            <a:custGeom>
              <a:avLst/>
              <a:gdLst>
                <a:gd name="connsiteX0" fmla="*/ 0 w 8382000"/>
                <a:gd name="connsiteY0" fmla="*/ 179014 h 1074060"/>
                <a:gd name="connsiteX1" fmla="*/ 179014 w 8382000"/>
                <a:gd name="connsiteY1" fmla="*/ 0 h 1074060"/>
                <a:gd name="connsiteX2" fmla="*/ 8202986 w 8382000"/>
                <a:gd name="connsiteY2" fmla="*/ 0 h 1074060"/>
                <a:gd name="connsiteX3" fmla="*/ 8382000 w 8382000"/>
                <a:gd name="connsiteY3" fmla="*/ 179014 h 1074060"/>
                <a:gd name="connsiteX4" fmla="*/ 8382000 w 8382000"/>
                <a:gd name="connsiteY4" fmla="*/ 895046 h 1074060"/>
                <a:gd name="connsiteX5" fmla="*/ 8202986 w 8382000"/>
                <a:gd name="connsiteY5" fmla="*/ 1074060 h 1074060"/>
                <a:gd name="connsiteX6" fmla="*/ 179014 w 8382000"/>
                <a:gd name="connsiteY6" fmla="*/ 1074060 h 1074060"/>
                <a:gd name="connsiteX7" fmla="*/ 0 w 8382000"/>
                <a:gd name="connsiteY7" fmla="*/ 895046 h 1074060"/>
                <a:gd name="connsiteX8" fmla="*/ 0 w 8382000"/>
                <a:gd name="connsiteY8" fmla="*/ 179014 h 1074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82000" h="1074060">
                  <a:moveTo>
                    <a:pt x="0" y="179014"/>
                  </a:moveTo>
                  <a:cubicBezTo>
                    <a:pt x="0" y="80147"/>
                    <a:pt x="80147" y="0"/>
                    <a:pt x="179014" y="0"/>
                  </a:cubicBezTo>
                  <a:lnTo>
                    <a:pt x="8202986" y="0"/>
                  </a:lnTo>
                  <a:cubicBezTo>
                    <a:pt x="8301853" y="0"/>
                    <a:pt x="8382000" y="80147"/>
                    <a:pt x="8382000" y="179014"/>
                  </a:cubicBezTo>
                  <a:lnTo>
                    <a:pt x="8382000" y="895046"/>
                  </a:lnTo>
                  <a:cubicBezTo>
                    <a:pt x="8382000" y="993913"/>
                    <a:pt x="8301853" y="1074060"/>
                    <a:pt x="8202986" y="1074060"/>
                  </a:cubicBezTo>
                  <a:lnTo>
                    <a:pt x="179014" y="1074060"/>
                  </a:lnTo>
                  <a:cubicBezTo>
                    <a:pt x="80147" y="1074060"/>
                    <a:pt x="0" y="993913"/>
                    <a:pt x="0" y="895046"/>
                  </a:cubicBezTo>
                  <a:lnTo>
                    <a:pt x="0" y="179014"/>
                  </a:lnTo>
                  <a:close/>
                </a:path>
              </a:pathLst>
            </a:custGeom>
            <a:grpFill/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55301" tIns="155301" rIns="155301" bIns="155301" spcCol="1270" anchor="ctr"/>
            <a:lstStyle/>
            <a:p>
              <a:pPr defTabSz="12001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700" dirty="0"/>
                <a:t>C++ is precisely and completely defined by an ISO standard</a:t>
              </a:r>
            </a:p>
          </p:txBody>
        </p:sp>
        <p:sp>
          <p:nvSpPr>
            <p:cNvPr id="10" name="Freeform 9"/>
            <p:cNvSpPr/>
            <p:nvPr/>
          </p:nvSpPr>
          <p:spPr>
            <a:xfrm>
              <a:off x="304800" y="3967590"/>
              <a:ext cx="8382000" cy="1074060"/>
            </a:xfrm>
            <a:custGeom>
              <a:avLst/>
              <a:gdLst>
                <a:gd name="connsiteX0" fmla="*/ 0 w 8382000"/>
                <a:gd name="connsiteY0" fmla="*/ 179014 h 1074060"/>
                <a:gd name="connsiteX1" fmla="*/ 179014 w 8382000"/>
                <a:gd name="connsiteY1" fmla="*/ 0 h 1074060"/>
                <a:gd name="connsiteX2" fmla="*/ 8202986 w 8382000"/>
                <a:gd name="connsiteY2" fmla="*/ 0 h 1074060"/>
                <a:gd name="connsiteX3" fmla="*/ 8382000 w 8382000"/>
                <a:gd name="connsiteY3" fmla="*/ 179014 h 1074060"/>
                <a:gd name="connsiteX4" fmla="*/ 8382000 w 8382000"/>
                <a:gd name="connsiteY4" fmla="*/ 895046 h 1074060"/>
                <a:gd name="connsiteX5" fmla="*/ 8202986 w 8382000"/>
                <a:gd name="connsiteY5" fmla="*/ 1074060 h 1074060"/>
                <a:gd name="connsiteX6" fmla="*/ 179014 w 8382000"/>
                <a:gd name="connsiteY6" fmla="*/ 1074060 h 1074060"/>
                <a:gd name="connsiteX7" fmla="*/ 0 w 8382000"/>
                <a:gd name="connsiteY7" fmla="*/ 895046 h 1074060"/>
                <a:gd name="connsiteX8" fmla="*/ 0 w 8382000"/>
                <a:gd name="connsiteY8" fmla="*/ 179014 h 1074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82000" h="1074060">
                  <a:moveTo>
                    <a:pt x="0" y="179014"/>
                  </a:moveTo>
                  <a:cubicBezTo>
                    <a:pt x="0" y="80147"/>
                    <a:pt x="80147" y="0"/>
                    <a:pt x="179014" y="0"/>
                  </a:cubicBezTo>
                  <a:lnTo>
                    <a:pt x="8202986" y="0"/>
                  </a:lnTo>
                  <a:cubicBezTo>
                    <a:pt x="8301853" y="0"/>
                    <a:pt x="8382000" y="80147"/>
                    <a:pt x="8382000" y="179014"/>
                  </a:cubicBezTo>
                  <a:lnTo>
                    <a:pt x="8382000" y="895046"/>
                  </a:lnTo>
                  <a:cubicBezTo>
                    <a:pt x="8382000" y="993913"/>
                    <a:pt x="8301853" y="1074060"/>
                    <a:pt x="8202986" y="1074060"/>
                  </a:cubicBezTo>
                  <a:lnTo>
                    <a:pt x="179014" y="1074060"/>
                  </a:lnTo>
                  <a:cubicBezTo>
                    <a:pt x="80147" y="1074060"/>
                    <a:pt x="0" y="993913"/>
                    <a:pt x="0" y="895046"/>
                  </a:cubicBezTo>
                  <a:lnTo>
                    <a:pt x="0" y="179014"/>
                  </a:lnTo>
                  <a:close/>
                </a:path>
              </a:pathLst>
            </a:custGeom>
            <a:grpFill/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55301" tIns="155301" rIns="155301" bIns="155301" spcCol="1270" anchor="ctr"/>
            <a:lstStyle/>
            <a:p>
              <a:pPr defTabSz="12001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700" dirty="0"/>
                <a:t>C++ is widely available</a:t>
              </a:r>
            </a:p>
          </p:txBody>
        </p:sp>
        <p:sp>
          <p:nvSpPr>
            <p:cNvPr id="11" name="Freeform 10"/>
            <p:cNvSpPr/>
            <p:nvPr/>
          </p:nvSpPr>
          <p:spPr>
            <a:xfrm>
              <a:off x="304800" y="5119410"/>
              <a:ext cx="8382000" cy="1074060"/>
            </a:xfrm>
            <a:custGeom>
              <a:avLst/>
              <a:gdLst>
                <a:gd name="connsiteX0" fmla="*/ 0 w 8382000"/>
                <a:gd name="connsiteY0" fmla="*/ 179014 h 1074060"/>
                <a:gd name="connsiteX1" fmla="*/ 179014 w 8382000"/>
                <a:gd name="connsiteY1" fmla="*/ 0 h 1074060"/>
                <a:gd name="connsiteX2" fmla="*/ 8202986 w 8382000"/>
                <a:gd name="connsiteY2" fmla="*/ 0 h 1074060"/>
                <a:gd name="connsiteX3" fmla="*/ 8382000 w 8382000"/>
                <a:gd name="connsiteY3" fmla="*/ 179014 h 1074060"/>
                <a:gd name="connsiteX4" fmla="*/ 8382000 w 8382000"/>
                <a:gd name="connsiteY4" fmla="*/ 895046 h 1074060"/>
                <a:gd name="connsiteX5" fmla="*/ 8202986 w 8382000"/>
                <a:gd name="connsiteY5" fmla="*/ 1074060 h 1074060"/>
                <a:gd name="connsiteX6" fmla="*/ 179014 w 8382000"/>
                <a:gd name="connsiteY6" fmla="*/ 1074060 h 1074060"/>
                <a:gd name="connsiteX7" fmla="*/ 0 w 8382000"/>
                <a:gd name="connsiteY7" fmla="*/ 895046 h 1074060"/>
                <a:gd name="connsiteX8" fmla="*/ 0 w 8382000"/>
                <a:gd name="connsiteY8" fmla="*/ 179014 h 1074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82000" h="1074060">
                  <a:moveTo>
                    <a:pt x="0" y="179014"/>
                  </a:moveTo>
                  <a:cubicBezTo>
                    <a:pt x="0" y="80147"/>
                    <a:pt x="80147" y="0"/>
                    <a:pt x="179014" y="0"/>
                  </a:cubicBezTo>
                  <a:lnTo>
                    <a:pt x="8202986" y="0"/>
                  </a:lnTo>
                  <a:cubicBezTo>
                    <a:pt x="8301853" y="0"/>
                    <a:pt x="8382000" y="80147"/>
                    <a:pt x="8382000" y="179014"/>
                  </a:cubicBezTo>
                  <a:lnTo>
                    <a:pt x="8382000" y="895046"/>
                  </a:lnTo>
                  <a:cubicBezTo>
                    <a:pt x="8382000" y="993913"/>
                    <a:pt x="8301853" y="1074060"/>
                    <a:pt x="8202986" y="1074060"/>
                  </a:cubicBezTo>
                  <a:lnTo>
                    <a:pt x="179014" y="1074060"/>
                  </a:lnTo>
                  <a:cubicBezTo>
                    <a:pt x="80147" y="1074060"/>
                    <a:pt x="0" y="993913"/>
                    <a:pt x="0" y="895046"/>
                  </a:cubicBezTo>
                  <a:lnTo>
                    <a:pt x="0" y="179014"/>
                  </a:lnTo>
                  <a:close/>
                </a:path>
              </a:pathLst>
            </a:custGeom>
            <a:grpFill/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55301" tIns="155301" rIns="155301" bIns="155301" spcCol="1270" anchor="ctr"/>
            <a:lstStyle/>
            <a:p>
              <a:pPr defTabSz="12001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700" dirty="0"/>
                <a:t>Concepts you learn with C++ are directly applicable to many other languages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20484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3C783E51-956D-49B0-86F6-9C52680F0574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16</a:t>
            </a:fld>
            <a:endParaRPr lang="en-US" altLang="en-US" sz="1400" smtClean="0">
              <a:latin typeface="Arial" panose="020B0604020202020204" pitchFamily="34" charset="0"/>
            </a:endParaRP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a typeface="ＭＳ Ｐゴシック" pitchFamily="34" charset="-128"/>
              </a:rPr>
              <a:t>Why programming?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ea typeface="ＭＳ Ｐゴシック" pitchFamily="34" charset="-128"/>
              </a:rPr>
              <a:t>Our civilization runs on software</a:t>
            </a:r>
          </a:p>
          <a:p>
            <a:pPr lvl="1" eaLnBrk="1" hangingPunct="1">
              <a:defRPr/>
            </a:pPr>
            <a:r>
              <a:rPr lang="en-US" sz="2400" dirty="0" smtClean="0">
                <a:ea typeface="ＭＳ Ｐゴシック" pitchFamily="34" charset="-128"/>
              </a:rPr>
              <a:t>Most engineering activities involve software</a:t>
            </a:r>
          </a:p>
          <a:p>
            <a:pPr eaLnBrk="1" hangingPunct="1">
              <a:defRPr/>
            </a:pPr>
            <a:endParaRPr lang="en-US" sz="2800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98846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Aircraft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Communication</a:t>
            </a:r>
          </a:p>
          <a:p>
            <a:r>
              <a:rPr lang="en-US" dirty="0" smtClean="0"/>
              <a:t>Control</a:t>
            </a:r>
          </a:p>
          <a:p>
            <a:r>
              <a:rPr lang="en-US" dirty="0" smtClean="0"/>
              <a:t>Display</a:t>
            </a:r>
          </a:p>
          <a:p>
            <a:r>
              <a:rPr lang="en-US" dirty="0" smtClean="0"/>
              <a:t>Signal Processing</a:t>
            </a:r>
          </a:p>
          <a:p>
            <a:r>
              <a:rPr lang="en-US" dirty="0" smtClean="0"/>
              <a:t>Monitoring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31957" y="1482091"/>
            <a:ext cx="4312460" cy="3234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4855" y="3903082"/>
            <a:ext cx="3381074" cy="2954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211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Design</a:t>
            </a:r>
          </a:p>
          <a:p>
            <a:r>
              <a:rPr lang="en-US" altLang="en-US" dirty="0" smtClean="0"/>
              <a:t>Construction</a:t>
            </a:r>
          </a:p>
          <a:p>
            <a:r>
              <a:rPr lang="en-US" altLang="en-US" dirty="0" smtClean="0"/>
              <a:t>Management</a:t>
            </a:r>
          </a:p>
          <a:p>
            <a:r>
              <a:rPr lang="en-US" altLang="en-US" dirty="0" smtClean="0"/>
              <a:t>Monitoring</a:t>
            </a:r>
          </a:p>
          <a:p>
            <a:r>
              <a:rPr lang="en-US" altLang="en-US" dirty="0" smtClean="0"/>
              <a:t>Hull Design</a:t>
            </a:r>
          </a:p>
          <a:p>
            <a:r>
              <a:rPr lang="en-US" altLang="en-US" dirty="0" smtClean="0"/>
              <a:t>Pumps</a:t>
            </a:r>
          </a:p>
          <a:p>
            <a:endParaRPr lang="en-US" dirty="0"/>
          </a:p>
        </p:txBody>
      </p:sp>
      <p:pic>
        <p:nvPicPr>
          <p:cNvPr id="4" name="Picture 13" descr="B&amp;W dis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315" y="2754261"/>
            <a:ext cx="3427780" cy="3422702"/>
          </a:xfrm>
          <a:prstGeom prst="rect">
            <a:avLst/>
          </a:prstGeom>
          <a:noFill/>
        </p:spPr>
      </p:pic>
      <p:pic>
        <p:nvPicPr>
          <p:cNvPr id="5" name="Picture 9" descr="millenium maers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5877" y="1690689"/>
            <a:ext cx="3329473" cy="3054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299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7504" y="1948677"/>
            <a:ext cx="7886700" cy="4351338"/>
          </a:xfrm>
        </p:spPr>
        <p:txBody>
          <a:bodyPr/>
          <a:lstStyle/>
          <a:p>
            <a:r>
              <a:rPr lang="en-US" dirty="0" smtClean="0"/>
              <a:t>Control</a:t>
            </a:r>
          </a:p>
          <a:p>
            <a:r>
              <a:rPr lang="en-US" dirty="0" smtClean="0"/>
              <a:t>Monitoring</a:t>
            </a:r>
          </a:p>
          <a:p>
            <a:r>
              <a:rPr lang="en-US" dirty="0" smtClean="0"/>
              <a:t>Analysis</a:t>
            </a:r>
          </a:p>
          <a:p>
            <a:r>
              <a:rPr lang="en-US" dirty="0" smtClean="0"/>
              <a:t>Design</a:t>
            </a:r>
          </a:p>
          <a:p>
            <a:r>
              <a:rPr lang="en-US" dirty="0" smtClean="0"/>
              <a:t>Communications</a:t>
            </a:r>
          </a:p>
          <a:p>
            <a:r>
              <a:rPr lang="en-US" dirty="0" smtClean="0"/>
              <a:t>Manufacturing</a:t>
            </a:r>
          </a:p>
          <a:p>
            <a:r>
              <a:rPr lang="en-US" dirty="0" err="1" smtClean="0"/>
              <a:t>Vizualization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5" descr="En_solrig_s_ndag_p__237964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876" y="1643877"/>
            <a:ext cx="2570662" cy="2227907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924" y="1690190"/>
            <a:ext cx="2135280" cy="2135280"/>
          </a:xfrm>
          <a:prstGeom prst="rect">
            <a:avLst/>
          </a:prstGeom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38694" y="3995351"/>
            <a:ext cx="2775033" cy="2466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9559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Today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Who I am</a:t>
            </a:r>
          </a:p>
          <a:p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CS 128 educational objectives (and why)</a:t>
            </a:r>
          </a:p>
          <a:p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Overview of the course, and logistics</a:t>
            </a:r>
          </a:p>
          <a:p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Quick overview of C++ and why we study it</a:t>
            </a:r>
          </a:p>
          <a:p>
            <a:r>
              <a:rPr lang="en-US" altLang="en-US" sz="2800" dirty="0" smtClean="0"/>
              <a:t>First program “Hello World!”</a:t>
            </a:r>
            <a:endParaRPr lang="en-US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37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Voice Quality</a:t>
            </a:r>
          </a:p>
          <a:p>
            <a:r>
              <a:rPr lang="en-US" dirty="0" smtClean="0"/>
              <a:t>User Interfaces</a:t>
            </a:r>
          </a:p>
          <a:p>
            <a:r>
              <a:rPr lang="en-US" dirty="0" smtClean="0"/>
              <a:t>Billing</a:t>
            </a:r>
          </a:p>
          <a:p>
            <a:r>
              <a:rPr lang="en-US" dirty="0" smtClean="0"/>
              <a:t>Mobility</a:t>
            </a:r>
          </a:p>
          <a:p>
            <a:r>
              <a:rPr lang="en-US" dirty="0" smtClean="0"/>
              <a:t>Switching</a:t>
            </a:r>
          </a:p>
          <a:p>
            <a:r>
              <a:rPr lang="en-US" dirty="0" smtClean="0"/>
              <a:t>Reliability</a:t>
            </a:r>
          </a:p>
          <a:p>
            <a:r>
              <a:rPr lang="en-US" dirty="0" smtClean="0"/>
              <a:t>Provisioning</a:t>
            </a:r>
          </a:p>
          <a:p>
            <a:r>
              <a:rPr lang="en-US" dirty="0" smtClean="0"/>
              <a:t>Images</a:t>
            </a:r>
            <a:endParaRPr lang="en-US" dirty="0"/>
          </a:p>
        </p:txBody>
      </p:sp>
      <p:pic>
        <p:nvPicPr>
          <p:cNvPr id="4" name="Picture 7" descr="5e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860" y="1593542"/>
            <a:ext cx="2469175" cy="2056036"/>
          </a:xfrm>
          <a:prstGeom prst="rect">
            <a:avLst/>
          </a:prstGeom>
          <a:noFill/>
        </p:spPr>
      </p:pic>
      <p:pic>
        <p:nvPicPr>
          <p:cNvPr id="5" name="Picture 10" descr="C:\Documents and Settings\bs\Desktop\112 book\Chapter Photos\Ch 1\1-6 cell phon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035" y="2080346"/>
            <a:ext cx="2266485" cy="3540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860" y="3850509"/>
            <a:ext cx="1567511" cy="2467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279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201" y="1690689"/>
            <a:ext cx="2143508" cy="20199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is C++ Used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Mars Rovers,</a:t>
            </a:r>
          </a:p>
          <a:p>
            <a:r>
              <a:rPr lang="en-US" dirty="0" smtClean="0"/>
              <a:t>Animation,</a:t>
            </a:r>
          </a:p>
          <a:p>
            <a:r>
              <a:rPr lang="en-US" dirty="0" smtClean="0"/>
              <a:t>Graphics,</a:t>
            </a:r>
          </a:p>
          <a:p>
            <a:r>
              <a:rPr lang="en-US" dirty="0" smtClean="0"/>
              <a:t>Photoshop,</a:t>
            </a:r>
          </a:p>
          <a:p>
            <a:r>
              <a:rPr lang="en-US" dirty="0" smtClean="0"/>
              <a:t>GUIs,</a:t>
            </a:r>
          </a:p>
          <a:p>
            <a:r>
              <a:rPr lang="en-US" smtClean="0"/>
              <a:t>Embedded Systems,</a:t>
            </a:r>
            <a:endParaRPr lang="en-US" dirty="0" smtClean="0"/>
          </a:p>
          <a:p>
            <a:r>
              <a:rPr lang="en-US" dirty="0" smtClean="0"/>
              <a:t>OS’s, Compilers, Slides, </a:t>
            </a:r>
            <a:br>
              <a:rPr lang="en-US" dirty="0" smtClean="0"/>
            </a:br>
            <a:r>
              <a:rPr lang="en-US" dirty="0" smtClean="0"/>
              <a:t>Chip Design, </a:t>
            </a:r>
            <a:br>
              <a:rPr lang="en-US" dirty="0" smtClean="0"/>
            </a:br>
            <a:r>
              <a:rPr lang="en-US" dirty="0" smtClean="0"/>
              <a:t>Chip Manufacturing, </a:t>
            </a:r>
            <a:br>
              <a:rPr lang="en-US" dirty="0" smtClean="0"/>
            </a:br>
            <a:r>
              <a:rPr lang="en-US" dirty="0" smtClean="0"/>
              <a:t>Semiconductor Tools,…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458" y="1690689"/>
            <a:ext cx="2559553" cy="27301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961" y="4335423"/>
            <a:ext cx="2617280" cy="2324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171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Main Hardware Component Categories</a:t>
            </a:r>
          </a:p>
        </p:txBody>
      </p:sp>
      <p:pic>
        <p:nvPicPr>
          <p:cNvPr id="8195" name="Picture 5" descr="Figure 1-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24063" y="2028825"/>
            <a:ext cx="5095875" cy="3668713"/>
          </a:xfrm>
          <a:noFill/>
        </p:spPr>
      </p:pic>
    </p:spTree>
    <p:extLst>
      <p:ext uri="{BB962C8B-B14F-4D97-AF65-F5344CB8AC3E}">
        <p14:creationId xmlns:p14="http://schemas.microsoft.com/office/powerpoint/2010/main" val="3734509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Central Processing Unit (CPU)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dirty="0" smtClean="0"/>
              <a:t>Comprised of:</a:t>
            </a:r>
          </a:p>
          <a:p>
            <a:pPr lvl="1"/>
            <a:r>
              <a:rPr lang="en-US" altLang="en-US" sz="2800" dirty="0" smtClean="0"/>
              <a:t>Control Unit</a:t>
            </a:r>
          </a:p>
          <a:p>
            <a:pPr lvl="2"/>
            <a:r>
              <a:rPr lang="en-US" altLang="en-US" sz="2800" dirty="0" smtClean="0"/>
              <a:t>Retrieves and decodes program instructions</a:t>
            </a:r>
          </a:p>
          <a:p>
            <a:pPr lvl="2"/>
            <a:r>
              <a:rPr lang="en-US" altLang="en-US" sz="2800" dirty="0" smtClean="0"/>
              <a:t>Coordinates activities of all other parts of computer</a:t>
            </a:r>
          </a:p>
          <a:p>
            <a:pPr lvl="1"/>
            <a:r>
              <a:rPr lang="en-US" altLang="en-US" sz="2800" dirty="0" smtClean="0"/>
              <a:t>Arithmetic &amp; Logic Unit</a:t>
            </a:r>
          </a:p>
          <a:p>
            <a:pPr lvl="2"/>
            <a:r>
              <a:rPr lang="en-US" altLang="en-US" sz="2800" dirty="0" smtClean="0"/>
              <a:t>Hardware optimized for high-speed numeric calculation</a:t>
            </a:r>
          </a:p>
          <a:p>
            <a:pPr lvl="2"/>
            <a:r>
              <a:rPr lang="en-US" altLang="en-US" sz="2800" dirty="0" smtClean="0"/>
              <a:t>Hardware designed for true/false, yes/no decisions</a:t>
            </a:r>
          </a:p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453587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CPU Organization</a:t>
            </a:r>
          </a:p>
        </p:txBody>
      </p:sp>
      <p:pic>
        <p:nvPicPr>
          <p:cNvPr id="10243" name="Picture 3" descr="0102sowc cop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28725" y="1614488"/>
            <a:ext cx="6686550" cy="3629025"/>
          </a:xfrm>
          <a:noFill/>
        </p:spPr>
      </p:pic>
    </p:spTree>
    <p:extLst>
      <p:ext uri="{BB962C8B-B14F-4D97-AF65-F5344CB8AC3E}">
        <p14:creationId xmlns:p14="http://schemas.microsoft.com/office/powerpoint/2010/main" val="3275338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Main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dirty="0" smtClean="0"/>
              <a:t>It is volatile. Main memory is erased when program terminates or computer is turned off</a:t>
            </a:r>
          </a:p>
          <a:p>
            <a:pPr eaLnBrk="1" hangingPunct="1">
              <a:defRPr/>
            </a:pPr>
            <a:r>
              <a:rPr lang="en-US" sz="2800" dirty="0" smtClean="0"/>
              <a:t>Also called Random Access Memory (RAM)</a:t>
            </a:r>
          </a:p>
          <a:p>
            <a:pPr eaLnBrk="1" hangingPunct="1">
              <a:defRPr/>
            </a:pPr>
            <a:r>
              <a:rPr lang="en-US" sz="2800" dirty="0" smtClean="0"/>
              <a:t>Organized as follows:</a:t>
            </a:r>
          </a:p>
          <a:p>
            <a:pPr lvl="1" eaLnBrk="1" hangingPunct="1">
              <a:defRPr/>
            </a:pPr>
            <a:r>
              <a:rPr lang="en-US" sz="2800" dirty="0" smtClean="0"/>
              <a:t>bit: smallest piece of memory.  Has values 0 (off, false) or 1 (on, true)</a:t>
            </a:r>
          </a:p>
          <a:p>
            <a:pPr lvl="1" eaLnBrk="1" hangingPunct="1">
              <a:defRPr/>
            </a:pPr>
            <a:r>
              <a:rPr lang="en-US" sz="2800" dirty="0" smtClean="0"/>
              <a:t>byte: 8 consecutive bits. Bytes have addresses.</a:t>
            </a:r>
          </a:p>
          <a:p>
            <a:pPr eaLnBrk="1" hangingPunct="1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98695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Main Memory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 smtClean="0"/>
              <a:t>Addresses – Each byte in memory is identified by a unique number known as an </a:t>
            </a:r>
            <a:r>
              <a:rPr lang="en-US" altLang="en-US" sz="2800" i="1" dirty="0" smtClean="0"/>
              <a:t>address</a:t>
            </a:r>
            <a:r>
              <a:rPr lang="en-US" altLang="en-US" sz="2800" dirty="0" smtClean="0"/>
              <a:t>.</a:t>
            </a:r>
          </a:p>
          <a:p>
            <a:pPr eaLnBrk="1" hangingPunct="1"/>
            <a:endParaRPr lang="en-US" altLang="en-US" sz="2800" dirty="0"/>
          </a:p>
          <a:p>
            <a:pPr eaLnBrk="1" hangingPunct="1"/>
            <a:endParaRPr lang="en-US" altLang="en-US" sz="2800" dirty="0" smtClean="0"/>
          </a:p>
          <a:p>
            <a:pPr eaLnBrk="1" hangingPunct="1"/>
            <a:endParaRPr lang="en-US" altLang="en-US" sz="2800" dirty="0"/>
          </a:p>
          <a:p>
            <a:r>
              <a:rPr lang="en-US" altLang="en-US" sz="2800" dirty="0"/>
              <a:t>In </a:t>
            </a:r>
            <a:r>
              <a:rPr lang="en-US" altLang="en-US" sz="2800" dirty="0" smtClean="0"/>
              <a:t>Figure, </a:t>
            </a:r>
            <a:r>
              <a:rPr lang="en-US" altLang="en-US" sz="2800" dirty="0"/>
              <a:t>the number 149 is stored in the byte with the address 16, and the number 72 is stored at address 23.</a:t>
            </a:r>
          </a:p>
          <a:p>
            <a:pPr eaLnBrk="1" hangingPunct="1"/>
            <a:endParaRPr lang="en-US" altLang="en-US" sz="2800" dirty="0" smtClean="0"/>
          </a:p>
          <a:p>
            <a:pPr eaLnBrk="1" hangingPunct="1"/>
            <a:endParaRPr lang="en-US" alt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292" y="2809874"/>
            <a:ext cx="8229600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010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Secondary </a:t>
            </a:r>
            <a:r>
              <a:rPr lang="en-US" altLang="en-US" dirty="0" smtClean="0"/>
              <a:t>Storage &amp; Input Devices</a:t>
            </a:r>
            <a:endParaRPr lang="en-US" altLang="en-US" dirty="0" smtClean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Non-volatile: data retained when program is not running or computer is turned off</a:t>
            </a:r>
          </a:p>
          <a:p>
            <a:pPr eaLnBrk="1" hangingPunct="1"/>
            <a:r>
              <a:rPr lang="en-US" altLang="en-US" dirty="0" smtClean="0"/>
              <a:t>Comes in a variety of media:</a:t>
            </a:r>
          </a:p>
          <a:p>
            <a:pPr lvl="1" eaLnBrk="1" hangingPunct="1"/>
            <a:r>
              <a:rPr lang="en-US" altLang="en-US" dirty="0" smtClean="0"/>
              <a:t>magnetic: floppy disk, hard drive</a:t>
            </a:r>
          </a:p>
          <a:p>
            <a:pPr lvl="1" eaLnBrk="1" hangingPunct="1"/>
            <a:r>
              <a:rPr lang="en-US" altLang="en-US" dirty="0" smtClean="0"/>
              <a:t>optical: CD-ROM, DVD</a:t>
            </a:r>
          </a:p>
          <a:p>
            <a:pPr lvl="1" eaLnBrk="1" hangingPunct="1"/>
            <a:r>
              <a:rPr lang="en-US" altLang="en-US" dirty="0" smtClean="0"/>
              <a:t>Flash drives, connected to the USB </a:t>
            </a:r>
            <a:r>
              <a:rPr lang="en-US" altLang="en-US" dirty="0" smtClean="0"/>
              <a:t>port</a:t>
            </a:r>
          </a:p>
          <a:p>
            <a:pPr lvl="1" eaLnBrk="1" hangingPunct="1"/>
            <a:endParaRPr lang="en-US" altLang="en-US" dirty="0"/>
          </a:p>
          <a:p>
            <a:r>
              <a:rPr lang="en-US" altLang="en-US" dirty="0" smtClean="0"/>
              <a:t>Input Devices: Devices </a:t>
            </a:r>
            <a:r>
              <a:rPr lang="en-US" altLang="en-US" dirty="0"/>
              <a:t>that send information to the computer from outside</a:t>
            </a:r>
          </a:p>
          <a:p>
            <a:r>
              <a:rPr lang="en-US" altLang="en-US" dirty="0"/>
              <a:t>Many devices can provide input:</a:t>
            </a:r>
          </a:p>
          <a:p>
            <a:pPr lvl="1"/>
            <a:r>
              <a:rPr lang="en-US" altLang="en-US" dirty="0"/>
              <a:t>Keyboard, mouse, scanner, digital camera, microphone</a:t>
            </a:r>
          </a:p>
          <a:p>
            <a:pPr lvl="1"/>
            <a:r>
              <a:rPr lang="en-US" altLang="en-US" dirty="0"/>
              <a:t>Disk drives, CD drives, and DVD drives</a:t>
            </a:r>
          </a:p>
          <a:p>
            <a:pPr lvl="1"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282918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Software-Programs That Run on a Computer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Categories of software: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 dirty="0" smtClean="0"/>
              <a:t>System software: programs that manage the computer hardware and the programs that run on them.  </a:t>
            </a:r>
            <a:r>
              <a:rPr lang="en-US" altLang="en-US" sz="2800" i="1" dirty="0" smtClean="0"/>
              <a:t>Examples</a:t>
            </a:r>
            <a:r>
              <a:rPr lang="en-US" altLang="en-US" sz="2800" dirty="0" smtClean="0"/>
              <a:t>: operating systems, utility programs, software development tools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 dirty="0" smtClean="0"/>
              <a:t>Application software: programs that provide services to the user. </a:t>
            </a:r>
            <a:r>
              <a:rPr lang="en-US" altLang="en-US" sz="2800" i="1" dirty="0" smtClean="0"/>
              <a:t>Examples</a:t>
            </a:r>
            <a:r>
              <a:rPr lang="en-US" altLang="en-US" sz="2800" dirty="0" smtClean="0"/>
              <a:t> : word processing, games, programs to solve specific problems</a:t>
            </a:r>
          </a:p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142767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Machine Language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 smtClean="0"/>
              <a:t>Machine language instructions are binary numbers, such as</a:t>
            </a:r>
            <a:br>
              <a:rPr lang="en-US" altLang="en-US" sz="2800" dirty="0" smtClean="0"/>
            </a:br>
            <a:r>
              <a:rPr lang="en-US" altLang="en-US" sz="2800" dirty="0" smtClean="0"/>
              <a:t/>
            </a:r>
            <a:br>
              <a:rPr lang="en-US" altLang="en-US" sz="2800" dirty="0" smtClean="0"/>
            </a:br>
            <a:r>
              <a:rPr lang="en-US" altLang="en-US" sz="2800" dirty="0" smtClean="0"/>
              <a:t>          1011010000000101</a:t>
            </a:r>
            <a:br>
              <a:rPr lang="en-US" altLang="en-US" sz="2800" dirty="0" smtClean="0"/>
            </a:br>
            <a:endParaRPr lang="en-US" altLang="en-US" sz="2800" dirty="0" smtClean="0"/>
          </a:p>
          <a:p>
            <a:pPr eaLnBrk="1" hangingPunct="1"/>
            <a:r>
              <a:rPr lang="en-US" altLang="en-US" sz="2800" dirty="0" smtClean="0"/>
              <a:t>Rather than writing programs in machine language, programmers use </a:t>
            </a:r>
            <a:r>
              <a:rPr lang="en-US" altLang="en-US" sz="2800" i="1" dirty="0" smtClean="0"/>
              <a:t>programming languages</a:t>
            </a:r>
            <a:r>
              <a:rPr lang="en-US" altLang="en-US" sz="2800" dirty="0" smtClean="0"/>
              <a:t>.</a:t>
            </a:r>
          </a:p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167487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Who am I?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895851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Instructor		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Sampath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Jayarathna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  Joined Cal Poly Pomona Fall 2016 from Texas A&amp;M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  Originally from Sri Lanka 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Research		: Eye tracking, Brain EEG, User modeling, Biometrics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Web			: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http://www.cpp.edu/~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ukjayarathna</a:t>
            </a:r>
            <a:endParaRPr lang="en-US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Contact		: 8-46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ukjayarathna@cpp.edu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(909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869-3145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Office Hours	: MW 1PM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3PM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or email me for an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appointment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  [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 Door Policy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3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2884146" y="3950856"/>
            <a:ext cx="4448563" cy="958952"/>
            <a:chOff x="2884146" y="4489109"/>
            <a:chExt cx="4448563" cy="95895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84146" y="4489109"/>
              <a:ext cx="1278602" cy="958951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620135" y="4492971"/>
              <a:ext cx="1712574" cy="95508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240769" y="4492972"/>
              <a:ext cx="1301345" cy="955089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36648" y="2312619"/>
            <a:ext cx="2288454" cy="1166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756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Programs and Programming Languages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537527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  <a:defRPr/>
            </a:pPr>
            <a:r>
              <a:rPr lang="en-US" sz="2800" kern="0" dirty="0">
                <a:latin typeface="+mn-lt"/>
                <a:cs typeface="+mn-cs"/>
              </a:rPr>
              <a:t>Types of languages: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  <a:defRPr/>
            </a:pPr>
            <a:endParaRPr lang="en-US" sz="2800" kern="0" dirty="0">
              <a:latin typeface="+mn-lt"/>
              <a:cs typeface="+mn-cs"/>
            </a:endParaRP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  <a:defRPr/>
            </a:pPr>
            <a:r>
              <a:rPr lang="en-US" sz="2400" kern="0" dirty="0">
                <a:latin typeface="+mn-lt"/>
                <a:cs typeface="+mn-cs"/>
              </a:rPr>
              <a:t>Low-level: used for communication with computer hardware directly.  Often written in binary machine code (0’s/1’s) directly.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  <a:defRPr/>
            </a:pPr>
            <a:endParaRPr lang="en-US" sz="2400" kern="0" dirty="0">
              <a:latin typeface="+mn-lt"/>
              <a:cs typeface="+mn-cs"/>
            </a:endParaRP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  <a:defRPr/>
            </a:pPr>
            <a:r>
              <a:rPr lang="en-US" sz="2400" kern="0" dirty="0">
                <a:latin typeface="+mn-lt"/>
                <a:cs typeface="+mn-cs"/>
              </a:rPr>
              <a:t>High-level: closer to human language</a:t>
            </a:r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600200"/>
            <a:ext cx="3009900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7286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Programs and Programming Languages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537527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  <a:defRPr/>
            </a:pPr>
            <a:r>
              <a:rPr lang="en-US" sz="2800" kern="0" dirty="0">
                <a:latin typeface="+mn-lt"/>
                <a:cs typeface="+mn-cs"/>
              </a:rPr>
              <a:t>Types of languages: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  <a:defRPr/>
            </a:pPr>
            <a:endParaRPr lang="en-US" sz="2800" kern="0" dirty="0">
              <a:latin typeface="+mn-lt"/>
              <a:cs typeface="+mn-cs"/>
            </a:endParaRP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  <a:defRPr/>
            </a:pPr>
            <a:r>
              <a:rPr lang="en-US" sz="2400" kern="0" dirty="0">
                <a:latin typeface="+mn-lt"/>
                <a:cs typeface="+mn-cs"/>
              </a:rPr>
              <a:t>Low-level: used for communication with computer hardware directly.  Often written in binary machine code (0’s/1’s) directly.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  <a:defRPr/>
            </a:pPr>
            <a:endParaRPr lang="en-US" sz="2400" kern="0" dirty="0">
              <a:latin typeface="+mn-lt"/>
              <a:cs typeface="+mn-cs"/>
            </a:endParaRP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  <a:defRPr/>
            </a:pPr>
            <a:r>
              <a:rPr lang="en-US" sz="2400" kern="0" dirty="0">
                <a:latin typeface="+mn-lt"/>
                <a:cs typeface="+mn-cs"/>
              </a:rPr>
              <a:t>High-level: closer to human language</a:t>
            </a:r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600200"/>
            <a:ext cx="3009900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3521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Some Well-Known Programming </a:t>
            </a:r>
            <a:r>
              <a:rPr lang="en-US" dirty="0" smtClean="0"/>
              <a:t>Languages</a:t>
            </a:r>
            <a:endParaRPr lang="en-US" dirty="0" smtClean="0"/>
          </a:p>
        </p:txBody>
      </p:sp>
      <p:sp>
        <p:nvSpPr>
          <p:cNvPr id="23555" name="Text Box 5" descr="Pink tissue paper"/>
          <p:cNvSpPr txBox="1">
            <a:spLocks noChangeArrowheads="1"/>
          </p:cNvSpPr>
          <p:nvPr/>
        </p:nvSpPr>
        <p:spPr bwMode="auto">
          <a:xfrm>
            <a:off x="1587500" y="2532063"/>
            <a:ext cx="14493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33CC33"/>
                </a:solidFill>
              </a:rPr>
              <a:t>BASIC</a:t>
            </a:r>
          </a:p>
        </p:txBody>
      </p:sp>
      <p:sp>
        <p:nvSpPr>
          <p:cNvPr id="23556" name="Text Box 6" descr="Pink tissue paper"/>
          <p:cNvSpPr txBox="1">
            <a:spLocks noChangeArrowheads="1"/>
          </p:cNvSpPr>
          <p:nvPr/>
        </p:nvSpPr>
        <p:spPr bwMode="auto">
          <a:xfrm>
            <a:off x="758825" y="3492500"/>
            <a:ext cx="19224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5F5F5F"/>
                </a:solidFill>
              </a:rPr>
              <a:t>FORTRAN</a:t>
            </a:r>
          </a:p>
        </p:txBody>
      </p:sp>
      <p:sp>
        <p:nvSpPr>
          <p:cNvPr id="23557" name="Text Box 7" descr="Pink tissue paper"/>
          <p:cNvSpPr txBox="1">
            <a:spLocks noChangeArrowheads="1"/>
          </p:cNvSpPr>
          <p:nvPr/>
        </p:nvSpPr>
        <p:spPr bwMode="auto">
          <a:xfrm>
            <a:off x="1398588" y="4392613"/>
            <a:ext cx="12842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CC0000"/>
                </a:solidFill>
              </a:rPr>
              <a:t>COBOL</a:t>
            </a:r>
          </a:p>
        </p:txBody>
      </p:sp>
      <p:sp>
        <p:nvSpPr>
          <p:cNvPr id="23558" name="Text Box 8"/>
          <p:cNvSpPr txBox="1">
            <a:spLocks noChangeArrowheads="1"/>
          </p:cNvSpPr>
          <p:nvPr/>
        </p:nvSpPr>
        <p:spPr bwMode="auto">
          <a:xfrm>
            <a:off x="2095500" y="5364163"/>
            <a:ext cx="587375" cy="7620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b="1"/>
              <a:t>C</a:t>
            </a:r>
          </a:p>
        </p:txBody>
      </p:sp>
      <p:sp>
        <p:nvSpPr>
          <p:cNvPr id="23559" name="Text Box 9" descr="Pink tissue paper"/>
          <p:cNvSpPr txBox="1">
            <a:spLocks noChangeArrowheads="1"/>
          </p:cNvSpPr>
          <p:nvPr/>
        </p:nvSpPr>
        <p:spPr bwMode="auto">
          <a:xfrm>
            <a:off x="3700463" y="1890713"/>
            <a:ext cx="1336675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 i="1">
                <a:solidFill>
                  <a:srgbClr val="0000CC"/>
                </a:solidFill>
              </a:rPr>
              <a:t>C++</a:t>
            </a:r>
          </a:p>
        </p:txBody>
      </p:sp>
      <p:sp>
        <p:nvSpPr>
          <p:cNvPr id="23560" name="Text Box 10" descr="Pink tissue paper"/>
          <p:cNvSpPr txBox="1">
            <a:spLocks noChangeArrowheads="1"/>
          </p:cNvSpPr>
          <p:nvPr/>
        </p:nvSpPr>
        <p:spPr bwMode="auto">
          <a:xfrm>
            <a:off x="3282950" y="4240213"/>
            <a:ext cx="8334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69200"/>
                </a:solidFill>
              </a:rPr>
              <a:t>C#</a:t>
            </a:r>
          </a:p>
        </p:txBody>
      </p:sp>
      <p:sp>
        <p:nvSpPr>
          <p:cNvPr id="23561" name="Text Box 11"/>
          <p:cNvSpPr txBox="1">
            <a:spLocks noChangeArrowheads="1"/>
          </p:cNvSpPr>
          <p:nvPr/>
        </p:nvSpPr>
        <p:spPr bwMode="auto">
          <a:xfrm>
            <a:off x="3933825" y="3171825"/>
            <a:ext cx="12017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9900"/>
                </a:solidFill>
              </a:rPr>
              <a:t>Java</a:t>
            </a:r>
          </a:p>
        </p:txBody>
      </p:sp>
      <p:sp>
        <p:nvSpPr>
          <p:cNvPr id="23562" name="Text Box 12" descr="Pink tissue paper"/>
          <p:cNvSpPr txBox="1">
            <a:spLocks noChangeArrowheads="1"/>
          </p:cNvSpPr>
          <p:nvPr/>
        </p:nvSpPr>
        <p:spPr bwMode="auto">
          <a:xfrm>
            <a:off x="4648200" y="5073650"/>
            <a:ext cx="20812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/>
              <a:t>JavaScript</a:t>
            </a:r>
          </a:p>
        </p:txBody>
      </p:sp>
      <p:sp>
        <p:nvSpPr>
          <p:cNvPr id="23563" name="Text Box 13" descr="Pink tissue paper"/>
          <p:cNvSpPr txBox="1">
            <a:spLocks noChangeArrowheads="1"/>
          </p:cNvSpPr>
          <p:nvPr/>
        </p:nvSpPr>
        <p:spPr bwMode="auto">
          <a:xfrm>
            <a:off x="3575050" y="5745163"/>
            <a:ext cx="15621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99FF"/>
                </a:solidFill>
              </a:rPr>
              <a:t>Python</a:t>
            </a:r>
          </a:p>
        </p:txBody>
      </p:sp>
      <p:sp>
        <p:nvSpPr>
          <p:cNvPr id="23564" name="Text Box 14" descr="Pink tissue paper"/>
          <p:cNvSpPr txBox="1">
            <a:spLocks noChangeArrowheads="1"/>
          </p:cNvSpPr>
          <p:nvPr/>
        </p:nvSpPr>
        <p:spPr bwMode="auto">
          <a:xfrm>
            <a:off x="5688013" y="2614613"/>
            <a:ext cx="1327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i="1">
                <a:solidFill>
                  <a:schemeClr val="hlink"/>
                </a:solidFill>
              </a:rPr>
              <a:t>Ruby</a:t>
            </a:r>
          </a:p>
        </p:txBody>
      </p:sp>
      <p:sp>
        <p:nvSpPr>
          <p:cNvPr id="23565" name="Text Box 15" descr="Pink tissue paper"/>
          <p:cNvSpPr txBox="1">
            <a:spLocks noChangeArrowheads="1"/>
          </p:cNvSpPr>
          <p:nvPr/>
        </p:nvSpPr>
        <p:spPr bwMode="auto">
          <a:xfrm>
            <a:off x="5133975" y="4011613"/>
            <a:ext cx="1979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CC"/>
                </a:solidFill>
              </a:rPr>
              <a:t>Visual Basic</a:t>
            </a:r>
          </a:p>
        </p:txBody>
      </p:sp>
    </p:spTree>
    <p:extLst>
      <p:ext uri="{BB962C8B-B14F-4D97-AF65-F5344CB8AC3E}">
        <p14:creationId xmlns:p14="http://schemas.microsoft.com/office/powerpoint/2010/main" val="3509269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Simplified Model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28650" y="2416752"/>
            <a:ext cx="1683327" cy="7273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700" dirty="0"/>
              <a:t>Input</a:t>
            </a:r>
          </a:p>
        </p:txBody>
      </p:sp>
      <p:sp>
        <p:nvSpPr>
          <p:cNvPr id="5" name="Rectangle 4"/>
          <p:cNvSpPr/>
          <p:nvPr/>
        </p:nvSpPr>
        <p:spPr>
          <a:xfrm>
            <a:off x="6832023" y="2416752"/>
            <a:ext cx="1683327" cy="7273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700" dirty="0"/>
              <a:t>Output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179618" y="2125266"/>
            <a:ext cx="2784764" cy="357414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340359" y="2416753"/>
            <a:ext cx="2453951" cy="115339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700" dirty="0"/>
              <a:t>Processor</a:t>
            </a:r>
          </a:p>
        </p:txBody>
      </p:sp>
      <p:sp>
        <p:nvSpPr>
          <p:cNvPr id="8" name="Oval 7"/>
          <p:cNvSpPr/>
          <p:nvPr/>
        </p:nvSpPr>
        <p:spPr>
          <a:xfrm>
            <a:off x="3499139" y="4363315"/>
            <a:ext cx="2145723" cy="115339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700" dirty="0"/>
              <a:t>Memory</a:t>
            </a:r>
          </a:p>
        </p:txBody>
      </p:sp>
      <p:sp>
        <p:nvSpPr>
          <p:cNvPr id="9" name="Right Arrow 8"/>
          <p:cNvSpPr/>
          <p:nvPr/>
        </p:nvSpPr>
        <p:spPr>
          <a:xfrm>
            <a:off x="2392507" y="2655743"/>
            <a:ext cx="706582" cy="24938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6072188" y="2655742"/>
            <a:ext cx="706582" cy="24938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-Down Arrow 11"/>
          <p:cNvSpPr/>
          <p:nvPr/>
        </p:nvSpPr>
        <p:spPr>
          <a:xfrm>
            <a:off x="4463870" y="3570143"/>
            <a:ext cx="216260" cy="793172"/>
          </a:xfrm>
          <a:prstGeom prst="up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 rot="19578297">
            <a:off x="6305187" y="4298601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</a:rPr>
              <a:t>Abstraction</a:t>
            </a:r>
          </a:p>
        </p:txBody>
      </p:sp>
    </p:spTree>
    <p:extLst>
      <p:ext uri="{BB962C8B-B14F-4D97-AF65-F5344CB8AC3E}">
        <p14:creationId xmlns:p14="http://schemas.microsoft.com/office/powerpoint/2010/main" val="329115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0" grpId="0" animBg="1"/>
      <p:bldP spid="12" grpId="0" animBg="1"/>
      <p:bldP spid="1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Usually stored in RAM</a:t>
            </a:r>
          </a:p>
          <a:p>
            <a:r>
              <a:rPr lang="en-US" sz="2800" dirty="0" smtClean="0"/>
              <a:t>Composed of ones and zeroes</a:t>
            </a:r>
          </a:p>
          <a:p>
            <a:r>
              <a:rPr lang="en-US" sz="2800" dirty="0" smtClean="0"/>
              <a:t>Address for each byte (group of 8 bits)</a:t>
            </a:r>
          </a:p>
          <a:p>
            <a:pPr lvl="1"/>
            <a:r>
              <a:rPr lang="en-US" sz="2800" dirty="0" smtClean="0"/>
              <a:t>Physical Address</a:t>
            </a:r>
          </a:p>
          <a:p>
            <a:pPr lvl="1"/>
            <a:r>
              <a:rPr lang="en-US" sz="2800" dirty="0" smtClean="0"/>
              <a:t>Logical Address</a:t>
            </a:r>
          </a:p>
          <a:p>
            <a:pPr lvl="1"/>
            <a:r>
              <a:rPr lang="en-US" sz="2800" dirty="0" smtClean="0"/>
              <a:t>Starts at zero</a:t>
            </a:r>
          </a:p>
        </p:txBody>
      </p:sp>
    </p:spTree>
    <p:extLst>
      <p:ext uri="{BB962C8B-B14F-4D97-AF65-F5344CB8AC3E}">
        <p14:creationId xmlns:p14="http://schemas.microsoft.com/office/powerpoint/2010/main" val="2336963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28650" y="2125267"/>
            <a:ext cx="2467207" cy="339554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950" dirty="0"/>
              <a:t>Memory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Layout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28650" y="2125267"/>
            <a:ext cx="2467207" cy="73598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/>
              <a:t>Code</a:t>
            </a:r>
          </a:p>
        </p:txBody>
      </p:sp>
      <p:sp>
        <p:nvSpPr>
          <p:cNvPr id="6" name="Rectangle 5"/>
          <p:cNvSpPr/>
          <p:nvPr/>
        </p:nvSpPr>
        <p:spPr>
          <a:xfrm>
            <a:off x="628650" y="2861246"/>
            <a:ext cx="2467207" cy="35962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/>
              <a:t>Static Data</a:t>
            </a:r>
          </a:p>
        </p:txBody>
      </p:sp>
      <p:sp>
        <p:nvSpPr>
          <p:cNvPr id="9" name="Rectangle 8"/>
          <p:cNvSpPr/>
          <p:nvPr/>
        </p:nvSpPr>
        <p:spPr>
          <a:xfrm>
            <a:off x="628650" y="3220873"/>
            <a:ext cx="2467207" cy="9941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/>
              <a:t>Heap / </a:t>
            </a:r>
            <a:br>
              <a:rPr lang="en-US" sz="2700" dirty="0"/>
            </a:br>
            <a:r>
              <a:rPr lang="en-US" sz="2700" dirty="0"/>
              <a:t>Free Store</a:t>
            </a:r>
          </a:p>
        </p:txBody>
      </p:sp>
      <p:sp>
        <p:nvSpPr>
          <p:cNvPr id="10" name="Rectangle 9"/>
          <p:cNvSpPr/>
          <p:nvPr/>
        </p:nvSpPr>
        <p:spPr>
          <a:xfrm>
            <a:off x="628650" y="5139318"/>
            <a:ext cx="2467207" cy="37313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/>
              <a:t>Stack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21720" y="3121846"/>
            <a:ext cx="428476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/>
              <a:t>Stack and heap </a:t>
            </a:r>
            <a:br>
              <a:rPr lang="en-US" sz="3000" dirty="0"/>
            </a:br>
            <a:r>
              <a:rPr lang="en-US" sz="3000" dirty="0"/>
              <a:t>grow toward each other.</a:t>
            </a:r>
          </a:p>
        </p:txBody>
      </p:sp>
      <p:sp>
        <p:nvSpPr>
          <p:cNvPr id="8" name="Rectangle 7"/>
          <p:cNvSpPr/>
          <p:nvPr/>
        </p:nvSpPr>
        <p:spPr>
          <a:xfrm>
            <a:off x="628650" y="4620787"/>
            <a:ext cx="2467207" cy="89166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/>
              <a:t>Stack</a:t>
            </a:r>
          </a:p>
        </p:txBody>
      </p:sp>
      <p:sp>
        <p:nvSpPr>
          <p:cNvPr id="7" name="Rectangle 6"/>
          <p:cNvSpPr/>
          <p:nvPr/>
        </p:nvSpPr>
        <p:spPr>
          <a:xfrm>
            <a:off x="628650" y="3220873"/>
            <a:ext cx="2467207" cy="1274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/>
              <a:t>Heap / </a:t>
            </a:r>
            <a:br>
              <a:rPr lang="en-US" sz="2700" dirty="0"/>
            </a:br>
            <a:r>
              <a:rPr lang="en-US" sz="2700" dirty="0"/>
              <a:t>Free Store</a:t>
            </a:r>
          </a:p>
        </p:txBody>
      </p:sp>
    </p:spTree>
    <p:extLst>
      <p:ext uri="{BB962C8B-B14F-4D97-AF65-F5344CB8AC3E}">
        <p14:creationId xmlns:p14="http://schemas.microsoft.com/office/powerpoint/2010/main" val="2530631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9" grpId="1" animBg="1"/>
      <p:bldP spid="10" grpId="0" animBg="1"/>
      <p:bldP spid="10" grpId="1" animBg="1"/>
      <p:bldP spid="11" grpId="0"/>
      <p:bldP spid="8" grpId="0" animBg="1"/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Stack : special </a:t>
            </a:r>
            <a:r>
              <a:rPr lang="en-US" sz="2800" dirty="0"/>
              <a:t>region of your computer's memory that stores temporary variables created by each function (including the </a:t>
            </a:r>
            <a:r>
              <a:rPr lang="en-US" sz="2800" dirty="0"/>
              <a:t>main()</a:t>
            </a:r>
            <a:r>
              <a:rPr lang="en-US" sz="2800" dirty="0"/>
              <a:t> function</a:t>
            </a:r>
            <a:r>
              <a:rPr lang="en-US" sz="2800" dirty="0" smtClean="0"/>
              <a:t>)</a:t>
            </a:r>
          </a:p>
          <a:p>
            <a:pPr lvl="1"/>
            <a:r>
              <a:rPr lang="en-US" sz="2000" dirty="0"/>
              <a:t>Every time a function declares a new variable, it is "pushed" onto the stack. Then every time a function exits, </a:t>
            </a:r>
            <a:r>
              <a:rPr lang="en-US" sz="2000" b="1" dirty="0"/>
              <a:t>all</a:t>
            </a:r>
            <a:r>
              <a:rPr lang="en-US" sz="2000" dirty="0"/>
              <a:t> of the variables pushed onto the stack by that function, are freed</a:t>
            </a:r>
          </a:p>
          <a:p>
            <a:pPr lvl="1"/>
            <a:endParaRPr lang="en-US" sz="2200" dirty="0" smtClean="0"/>
          </a:p>
          <a:p>
            <a:r>
              <a:rPr lang="en-US" sz="2800" dirty="0" smtClean="0"/>
              <a:t>Heap: a </a:t>
            </a:r>
            <a:r>
              <a:rPr lang="en-US" sz="2800" dirty="0"/>
              <a:t>region of your computer's memory that is not managed automatically for you, and is not as tightly managed by the CPU. </a:t>
            </a:r>
            <a:endParaRPr lang="en-US" sz="2800" dirty="0" smtClean="0"/>
          </a:p>
          <a:p>
            <a:pPr lvl="1"/>
            <a:r>
              <a:rPr lang="en-US" sz="2000" dirty="0" smtClean="0"/>
              <a:t>Memory Leaks</a:t>
            </a:r>
          </a:p>
          <a:p>
            <a:pPr marL="342900" lvl="1" indent="0">
              <a:buNone/>
            </a:pP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739190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17990578-EA08-480F-BFB2-2FD5770C9E11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37</a:t>
            </a:fld>
            <a:endParaRPr lang="en-US" altLang="en-US" sz="1400" smtClean="0">
              <a:latin typeface="Arial" panose="020B0604020202020204" pitchFamily="34" charset="0"/>
            </a:endParaRP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ea typeface="ＭＳ Ｐゴシック" pitchFamily="34" charset="-128"/>
              </a:rPr>
              <a:t>A first program – just the guts…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2000" b="1" dirty="0" smtClean="0">
                <a:ea typeface="ＭＳ Ｐゴシック" pitchFamily="34" charset="-128"/>
              </a:rPr>
              <a:t>// </a:t>
            </a:r>
            <a:r>
              <a:rPr lang="en-US" sz="2000" i="1" dirty="0" smtClean="0">
                <a:ea typeface="ＭＳ Ｐゴシック" pitchFamily="34" charset="-128"/>
              </a:rPr>
              <a:t>…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sz="2000" b="1" dirty="0" smtClean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2000" b="1" dirty="0" smtClean="0">
                <a:ea typeface="ＭＳ Ｐゴシック" pitchFamily="34" charset="-128"/>
              </a:rPr>
              <a:t>int main()			// </a:t>
            </a:r>
            <a:r>
              <a:rPr lang="en-US" sz="2000" b="1" i="1" dirty="0" smtClean="0">
                <a:ea typeface="ＭＳ Ｐゴシック" pitchFamily="34" charset="-128"/>
              </a:rPr>
              <a:t>main() </a:t>
            </a:r>
            <a:r>
              <a:rPr lang="en-US" sz="2000" i="1" dirty="0" smtClean="0">
                <a:ea typeface="ＭＳ Ｐゴシック" pitchFamily="34" charset="-128"/>
              </a:rPr>
              <a:t>is where a C++ program starts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2000" b="1" dirty="0" smtClean="0">
                <a:ea typeface="ＭＳ Ｐゴシック" pitchFamily="34" charset="-128"/>
              </a:rPr>
              <a:t>{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2000" b="1" dirty="0" smtClean="0">
                <a:ea typeface="ＭＳ Ｐゴシック" pitchFamily="34" charset="-128"/>
              </a:rPr>
              <a:t>	</a:t>
            </a:r>
            <a:r>
              <a:rPr lang="en-US" sz="2000" b="1" dirty="0" err="1" smtClean="0">
                <a:ea typeface="ＭＳ Ｐゴシック" pitchFamily="34" charset="-128"/>
              </a:rPr>
              <a:t>cout</a:t>
            </a:r>
            <a:r>
              <a:rPr lang="en-US" sz="2000" b="1" dirty="0" smtClean="0">
                <a:ea typeface="ＭＳ Ｐゴシック" pitchFamily="34" charset="-128"/>
              </a:rPr>
              <a:t> &lt;&lt; "Hello, world!\n";	// </a:t>
            </a:r>
            <a:r>
              <a:rPr lang="en-US" sz="2000" i="1" dirty="0" smtClean="0">
                <a:ea typeface="ＭＳ Ｐゴシック" pitchFamily="34" charset="-128"/>
              </a:rPr>
              <a:t>output the 13 characters </a:t>
            </a:r>
            <a:r>
              <a:rPr lang="en-US" sz="2000" b="1" i="1" dirty="0" smtClean="0">
                <a:ea typeface="ＭＳ Ｐゴシック" pitchFamily="34" charset="-128"/>
              </a:rPr>
              <a:t> Hello, world!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2000" b="1" dirty="0" smtClean="0">
                <a:ea typeface="ＭＳ Ｐゴシック" pitchFamily="34" charset="-128"/>
              </a:rPr>
              <a:t>					// </a:t>
            </a:r>
            <a:r>
              <a:rPr lang="en-US" sz="2000" i="1" dirty="0" smtClean="0">
                <a:ea typeface="ＭＳ Ｐゴシック" pitchFamily="34" charset="-128"/>
              </a:rPr>
              <a:t>followed by a new line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2000" b="1" dirty="0" smtClean="0">
                <a:ea typeface="ＭＳ Ｐゴシック" pitchFamily="34" charset="-128"/>
              </a:rPr>
              <a:t>	return 0;			// </a:t>
            </a:r>
            <a:r>
              <a:rPr lang="en-US" sz="2000" i="1" dirty="0" smtClean="0">
                <a:ea typeface="ＭＳ Ｐゴシック" pitchFamily="34" charset="-128"/>
              </a:rPr>
              <a:t>return a value indicating success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2000" b="1" dirty="0" smtClean="0">
                <a:ea typeface="ＭＳ Ｐゴシック" pitchFamily="34" charset="-128"/>
              </a:rPr>
              <a:t>}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sz="2000" b="1" dirty="0" smtClean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2000" b="1" dirty="0" smtClean="0">
                <a:ea typeface="ＭＳ Ｐゴシック" pitchFamily="34" charset="-128"/>
              </a:rPr>
              <a:t>// </a:t>
            </a:r>
            <a:r>
              <a:rPr lang="en-US" sz="2000" i="1" dirty="0" smtClean="0">
                <a:ea typeface="ＭＳ Ｐゴシック" pitchFamily="34" charset="-128"/>
              </a:rPr>
              <a:t>quotes delimit a string literal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2000" b="1" dirty="0" smtClean="0">
                <a:ea typeface="ＭＳ Ｐゴシック" pitchFamily="34" charset="-128"/>
              </a:rPr>
              <a:t>// </a:t>
            </a:r>
            <a:r>
              <a:rPr lang="en-US" sz="2000" b="1" i="1" dirty="0" smtClean="0">
                <a:ea typeface="ＭＳ Ｐゴシック" pitchFamily="34" charset="-128"/>
              </a:rPr>
              <a:t>NOTE: </a:t>
            </a:r>
            <a:r>
              <a:rPr lang="ja-JP" altLang="en-US" sz="2000" b="1" i="1" dirty="0" smtClean="0">
                <a:ea typeface="ＭＳ Ｐゴシック" pitchFamily="34" charset="-128"/>
              </a:rPr>
              <a:t>“</a:t>
            </a:r>
            <a:r>
              <a:rPr lang="en-US" altLang="ja-JP" sz="2000" b="1" i="1" dirty="0" smtClean="0">
                <a:ea typeface="ＭＳ Ｐゴシック" pitchFamily="34" charset="-128"/>
              </a:rPr>
              <a:t>smart</a:t>
            </a:r>
            <a:r>
              <a:rPr lang="ja-JP" altLang="en-US" sz="2000" b="1" i="1" dirty="0" smtClean="0">
                <a:ea typeface="ＭＳ Ｐゴシック" pitchFamily="34" charset="-128"/>
              </a:rPr>
              <a:t>”</a:t>
            </a:r>
            <a:r>
              <a:rPr lang="en-US" altLang="ja-JP" sz="2000" b="1" i="1" dirty="0" smtClean="0">
                <a:ea typeface="ＭＳ Ｐゴシック" pitchFamily="34" charset="-128"/>
              </a:rPr>
              <a:t> </a:t>
            </a:r>
            <a:r>
              <a:rPr lang="en-US" altLang="ja-JP" sz="2000" i="1" dirty="0" smtClean="0">
                <a:ea typeface="ＭＳ Ｐゴシック" pitchFamily="34" charset="-128"/>
              </a:rPr>
              <a:t>quotes </a:t>
            </a:r>
            <a:r>
              <a:rPr lang="ja-JP" altLang="en-US" sz="2400" i="1" dirty="0" smtClean="0">
                <a:ea typeface="ＭＳ Ｐゴシック" pitchFamily="34" charset="-128"/>
              </a:rPr>
              <a:t>“</a:t>
            </a:r>
            <a:r>
              <a:rPr lang="en-US" altLang="ja-JP" sz="2400" i="1" dirty="0" smtClean="0">
                <a:ea typeface="ＭＳ Ｐゴシック" pitchFamily="34" charset="-128"/>
              </a:rPr>
              <a:t>   </a:t>
            </a:r>
            <a:r>
              <a:rPr lang="ja-JP" altLang="en-US" sz="2400" i="1" dirty="0" smtClean="0">
                <a:ea typeface="ＭＳ Ｐゴシック" pitchFamily="34" charset="-128"/>
              </a:rPr>
              <a:t>”</a:t>
            </a:r>
            <a:r>
              <a:rPr lang="en-US" altLang="ja-JP" sz="2400" i="1" dirty="0" smtClean="0">
                <a:ea typeface="ＭＳ Ｐゴシック" pitchFamily="34" charset="-128"/>
              </a:rPr>
              <a:t>  will cause compiler problems.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2000" b="1" dirty="0" smtClean="0">
                <a:ea typeface="ＭＳ Ｐゴシック" pitchFamily="34" charset="-128"/>
              </a:rPr>
              <a:t>// </a:t>
            </a:r>
            <a:r>
              <a:rPr lang="en-US" sz="2000" dirty="0" smtClean="0">
                <a:ea typeface="ＭＳ Ｐゴシック" pitchFamily="34" charset="-128"/>
              </a:rPr>
              <a:t>		</a:t>
            </a:r>
            <a:r>
              <a:rPr lang="en-US" sz="2000" i="1" dirty="0" smtClean="0">
                <a:ea typeface="ＭＳ Ｐゴシック" pitchFamily="34" charset="-128"/>
              </a:rPr>
              <a:t>so make sure your quotes are of the style  " "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2000" b="1" dirty="0" smtClean="0">
                <a:ea typeface="ＭＳ Ｐゴシック" pitchFamily="34" charset="-128"/>
              </a:rPr>
              <a:t>// </a:t>
            </a:r>
            <a:r>
              <a:rPr lang="en-US" sz="2000" b="1" i="1" dirty="0" smtClean="0">
                <a:ea typeface="ＭＳ Ｐゴシック" pitchFamily="34" charset="-128"/>
              </a:rPr>
              <a:t>\n </a:t>
            </a:r>
            <a:r>
              <a:rPr lang="en-US" sz="2000" i="1" dirty="0" smtClean="0">
                <a:ea typeface="ＭＳ Ｐゴシック" pitchFamily="34" charset="-128"/>
              </a:rPr>
              <a:t>is a notation for a new line</a:t>
            </a:r>
          </a:p>
        </p:txBody>
      </p:sp>
    </p:spTree>
    <p:extLst>
      <p:ext uri="{BB962C8B-B14F-4D97-AF65-F5344CB8AC3E}">
        <p14:creationId xmlns:p14="http://schemas.microsoft.com/office/powerpoint/2010/main" val="3495316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518D42C8-ED5F-41D3-89FE-A401F104D69A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38</a:t>
            </a:fld>
            <a:endParaRPr lang="en-US" altLang="en-US" sz="1400" smtClean="0">
              <a:latin typeface="Arial" panose="020B0604020202020204" pitchFamily="34" charset="0"/>
            </a:endParaRPr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69168"/>
            <a:ext cx="8229600" cy="96105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ＭＳ Ｐゴシック" pitchFamily="34" charset="-128"/>
              </a:rPr>
              <a:t>A first program – complete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458200" cy="52578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000" b="1" dirty="0" smtClean="0">
                <a:ea typeface="ＭＳ Ｐゴシック" pitchFamily="34" charset="-128"/>
              </a:rPr>
              <a:t> </a:t>
            </a:r>
            <a:endParaRPr lang="en-US" sz="2000" i="1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sz="20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000" b="1" dirty="0" smtClean="0">
                <a:ea typeface="ＭＳ Ｐゴシック" pitchFamily="34" charset="-128"/>
              </a:rPr>
              <a:t>#include &lt;</a:t>
            </a:r>
            <a:r>
              <a:rPr lang="en-US" sz="2000" b="1" dirty="0" err="1" smtClean="0">
                <a:ea typeface="ＭＳ Ｐゴシック" pitchFamily="34" charset="-128"/>
              </a:rPr>
              <a:t>iostream</a:t>
            </a:r>
            <a:r>
              <a:rPr lang="en-US" sz="2000" b="1" dirty="0" smtClean="0">
                <a:ea typeface="ＭＳ Ｐゴシック" pitchFamily="34" charset="-128"/>
              </a:rPr>
              <a:t>&gt;	// </a:t>
            </a:r>
            <a:r>
              <a:rPr lang="en-US" sz="2000" i="1" dirty="0" smtClean="0">
                <a:ea typeface="ＭＳ Ｐゴシック" pitchFamily="34" charset="-128"/>
              </a:rPr>
              <a:t>get the library facilities needed for now</a:t>
            </a:r>
          </a:p>
          <a:p>
            <a:pPr>
              <a:buNone/>
              <a:defRPr/>
            </a:pPr>
            <a:r>
              <a:rPr lang="en-US" sz="2000" dirty="0">
                <a:ea typeface="ＭＳ Ｐゴシック" pitchFamily="34" charset="-128"/>
              </a:rPr>
              <a:t>using namespace </a:t>
            </a:r>
            <a:r>
              <a:rPr lang="en-US" sz="2000" dirty="0" err="1">
                <a:ea typeface="ＭＳ Ｐゴシック" pitchFamily="34" charset="-128"/>
              </a:rPr>
              <a:t>std</a:t>
            </a:r>
            <a:r>
              <a:rPr lang="en-US" sz="2000" dirty="0">
                <a:ea typeface="ＭＳ Ｐゴシック" pitchFamily="34" charset="-128"/>
              </a:rPr>
              <a:t>;         // use standard namespace  </a:t>
            </a:r>
            <a:r>
              <a:rPr lang="en-US" sz="2000" dirty="0" err="1">
                <a:ea typeface="ＭＳ Ｐゴシック" pitchFamily="34" charset="-128"/>
              </a:rPr>
              <a:t>std</a:t>
            </a:r>
            <a:r>
              <a:rPr lang="en-US" sz="2000" dirty="0">
                <a:ea typeface="ＭＳ Ｐゴシック" pitchFamily="34" charset="-128"/>
              </a:rPr>
              <a:t> in place of </a:t>
            </a:r>
            <a:r>
              <a:rPr lang="en-US" sz="2000" dirty="0" err="1">
                <a:ea typeface="ＭＳ Ｐゴシック" pitchFamily="34" charset="-128"/>
              </a:rPr>
              <a:t>std</a:t>
            </a:r>
            <a:r>
              <a:rPr lang="en-US" sz="2000" dirty="0">
                <a:ea typeface="ＭＳ Ｐゴシック" pitchFamily="34" charset="-128"/>
              </a:rPr>
              <a:t>::</a:t>
            </a:r>
            <a:r>
              <a:rPr lang="en-US" sz="2000" dirty="0" err="1" smtClean="0">
                <a:ea typeface="ＭＳ Ｐゴシック" pitchFamily="34" charset="-128"/>
              </a:rPr>
              <a:t>cout</a:t>
            </a:r>
            <a:endParaRPr lang="en-US" sz="20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000" b="1" dirty="0" err="1" smtClean="0">
                <a:ea typeface="ＭＳ Ｐゴシック" pitchFamily="34" charset="-128"/>
              </a:rPr>
              <a:t>int</a:t>
            </a:r>
            <a:r>
              <a:rPr lang="en-US" sz="2000" b="1" dirty="0" smtClean="0">
                <a:ea typeface="ＭＳ Ｐゴシック" pitchFamily="34" charset="-128"/>
              </a:rPr>
              <a:t> main()			// </a:t>
            </a:r>
            <a:r>
              <a:rPr lang="en-US" sz="2000" i="1" dirty="0" smtClean="0">
                <a:ea typeface="ＭＳ Ｐゴシック" pitchFamily="34" charset="-128"/>
              </a:rPr>
              <a:t>main() is where a C++ program starts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000" b="1" dirty="0" smtClean="0">
                <a:ea typeface="ＭＳ Ｐゴシック" pitchFamily="34" charset="-128"/>
              </a:rPr>
              <a:t>{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000" b="1" dirty="0" smtClean="0">
                <a:ea typeface="ＭＳ Ｐゴシック" pitchFamily="34" charset="-128"/>
              </a:rPr>
              <a:t>	</a:t>
            </a:r>
            <a:r>
              <a:rPr lang="en-US" sz="2000" b="1" dirty="0" err="1" smtClean="0">
                <a:ea typeface="ＭＳ Ｐゴシック" pitchFamily="34" charset="-128"/>
              </a:rPr>
              <a:t>cout</a:t>
            </a:r>
            <a:r>
              <a:rPr lang="en-US" sz="2000" b="1" dirty="0" smtClean="0">
                <a:ea typeface="ＭＳ Ｐゴシック" pitchFamily="34" charset="-128"/>
              </a:rPr>
              <a:t> &lt;&lt; "Hello, world!\n";	// </a:t>
            </a:r>
            <a:r>
              <a:rPr lang="en-US" sz="2000" i="1" dirty="0" smtClean="0">
                <a:ea typeface="ＭＳ Ｐゴシック" pitchFamily="34" charset="-128"/>
              </a:rPr>
              <a:t>output the 13 characters  </a:t>
            </a:r>
            <a:r>
              <a:rPr lang="en-US" sz="2000" b="1" i="1" dirty="0" smtClean="0">
                <a:ea typeface="ＭＳ Ｐゴシック" pitchFamily="34" charset="-128"/>
              </a:rPr>
              <a:t>Hello, world!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000" dirty="0" smtClean="0">
                <a:ea typeface="ＭＳ Ｐゴシック" pitchFamily="34" charset="-128"/>
              </a:rPr>
              <a:t>					</a:t>
            </a:r>
            <a:r>
              <a:rPr lang="en-US" sz="2000" b="1" dirty="0" smtClean="0">
                <a:ea typeface="ＭＳ Ｐゴシック" pitchFamily="34" charset="-128"/>
              </a:rPr>
              <a:t>// </a:t>
            </a:r>
            <a:r>
              <a:rPr lang="en-US" sz="2000" i="1" dirty="0" smtClean="0">
                <a:ea typeface="ＭＳ Ｐゴシック" pitchFamily="34" charset="-128"/>
              </a:rPr>
              <a:t>followed by a new line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000" dirty="0" smtClean="0">
                <a:ea typeface="ＭＳ Ｐゴシック" pitchFamily="34" charset="-128"/>
              </a:rPr>
              <a:t>	</a:t>
            </a:r>
            <a:r>
              <a:rPr lang="en-US" sz="2000" b="1" dirty="0" smtClean="0">
                <a:ea typeface="ＭＳ Ｐゴシック" pitchFamily="34" charset="-128"/>
              </a:rPr>
              <a:t>return 0;			// </a:t>
            </a:r>
            <a:r>
              <a:rPr lang="en-US" sz="2000" i="1" dirty="0" smtClean="0">
                <a:ea typeface="ＭＳ Ｐゴシック" pitchFamily="34" charset="-128"/>
              </a:rPr>
              <a:t>return a value indicating success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000" b="1" dirty="0" smtClean="0">
                <a:ea typeface="ＭＳ Ｐゴシック" pitchFamily="34" charset="-128"/>
              </a:rPr>
              <a:t>}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sz="2000" b="1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000" b="1" dirty="0" smtClean="0">
                <a:ea typeface="ＭＳ Ｐゴシック" pitchFamily="34" charset="-128"/>
              </a:rPr>
              <a:t>	// </a:t>
            </a:r>
            <a:r>
              <a:rPr lang="en-US" sz="2000" i="1" dirty="0" smtClean="0">
                <a:ea typeface="ＭＳ Ｐゴシック" pitchFamily="34" charset="-128"/>
              </a:rPr>
              <a:t>note the semicolons; they terminate statements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000" dirty="0" smtClean="0">
                <a:ea typeface="ＭＳ Ｐゴシック" pitchFamily="34" charset="-128"/>
              </a:rPr>
              <a:t>	</a:t>
            </a:r>
            <a:r>
              <a:rPr lang="en-US" sz="2000" b="1" dirty="0" smtClean="0">
                <a:ea typeface="ＭＳ Ｐゴシック" pitchFamily="34" charset="-128"/>
              </a:rPr>
              <a:t>//</a:t>
            </a:r>
            <a:r>
              <a:rPr lang="en-US" sz="2000" i="1" dirty="0" smtClean="0">
                <a:ea typeface="ＭＳ Ｐゴシック" pitchFamily="34" charset="-128"/>
              </a:rPr>
              <a:t> braces { … } group statements into a block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000" dirty="0" smtClean="0">
                <a:ea typeface="ＭＳ Ｐゴシック" pitchFamily="34" charset="-128"/>
              </a:rPr>
              <a:t>	</a:t>
            </a:r>
            <a:r>
              <a:rPr lang="en-US" sz="2000" b="1" dirty="0" smtClean="0">
                <a:ea typeface="ＭＳ Ｐゴシック" pitchFamily="34" charset="-128"/>
              </a:rPr>
              <a:t>//</a:t>
            </a:r>
            <a:r>
              <a:rPr lang="en-US" sz="2000" dirty="0" smtClean="0">
                <a:ea typeface="ＭＳ Ｐゴシック" pitchFamily="34" charset="-128"/>
              </a:rPr>
              <a:t> </a:t>
            </a:r>
            <a:r>
              <a:rPr lang="en-US" sz="2000" i="1" dirty="0" smtClean="0">
                <a:ea typeface="ＭＳ Ｐゴシック" pitchFamily="34" charset="-128"/>
              </a:rPr>
              <a:t>main( ) is a function that takes no arguments ( )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000" dirty="0" smtClean="0">
                <a:ea typeface="ＭＳ Ｐゴシック" pitchFamily="34" charset="-128"/>
              </a:rPr>
              <a:t>	</a:t>
            </a:r>
            <a:r>
              <a:rPr lang="en-US" sz="2000" b="1" dirty="0" smtClean="0">
                <a:ea typeface="ＭＳ Ｐゴシック" pitchFamily="34" charset="-128"/>
              </a:rPr>
              <a:t>//</a:t>
            </a:r>
            <a:r>
              <a:rPr lang="en-US" sz="2000" dirty="0" smtClean="0">
                <a:ea typeface="ＭＳ Ｐゴシック" pitchFamily="34" charset="-128"/>
              </a:rPr>
              <a:t>      </a:t>
            </a:r>
            <a:r>
              <a:rPr lang="en-US" sz="2000" i="1" dirty="0" smtClean="0">
                <a:ea typeface="ＭＳ Ｐゴシック" pitchFamily="34" charset="-128"/>
              </a:rPr>
              <a:t>and returns an </a:t>
            </a:r>
            <a:r>
              <a:rPr lang="en-US" sz="2000" i="1" dirty="0" err="1" smtClean="0">
                <a:ea typeface="ＭＳ Ｐゴシック" pitchFamily="34" charset="-128"/>
              </a:rPr>
              <a:t>int</a:t>
            </a:r>
            <a:r>
              <a:rPr lang="en-US" sz="2000" i="1" dirty="0" smtClean="0">
                <a:ea typeface="ＭＳ Ｐゴシック" pitchFamily="34" charset="-128"/>
              </a:rPr>
              <a:t> (integer value) to indicate success or failure</a:t>
            </a:r>
          </a:p>
        </p:txBody>
      </p:sp>
    </p:spTree>
    <p:extLst>
      <p:ext uri="{BB962C8B-B14F-4D97-AF65-F5344CB8AC3E}">
        <p14:creationId xmlns:p14="http://schemas.microsoft.com/office/powerpoint/2010/main" val="2809616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Compilation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Starting with source code (e.g. C++) and converting it into machine code that the computer can run.</a:t>
            </a:r>
          </a:p>
          <a:p>
            <a:r>
              <a:rPr lang="en-US" dirty="0" smtClean="0"/>
              <a:t>When using our IDE, the process appears like this: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28650" y="3858221"/>
            <a:ext cx="1967948" cy="9839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/>
              <a:t>Source Code</a:t>
            </a:r>
          </a:p>
        </p:txBody>
      </p:sp>
      <p:sp>
        <p:nvSpPr>
          <p:cNvPr id="5" name="Rectangle 4"/>
          <p:cNvSpPr/>
          <p:nvPr/>
        </p:nvSpPr>
        <p:spPr>
          <a:xfrm>
            <a:off x="6547402" y="3858221"/>
            <a:ext cx="1967948" cy="98397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/>
              <a:t>Executable File</a:t>
            </a:r>
          </a:p>
        </p:txBody>
      </p:sp>
      <p:sp>
        <p:nvSpPr>
          <p:cNvPr id="6" name="Oval 5"/>
          <p:cNvSpPr/>
          <p:nvPr/>
        </p:nvSpPr>
        <p:spPr>
          <a:xfrm>
            <a:off x="3520937" y="3763475"/>
            <a:ext cx="2102126" cy="1173464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/>
              <a:t>Compile</a:t>
            </a:r>
          </a:p>
        </p:txBody>
      </p:sp>
      <p:sp>
        <p:nvSpPr>
          <p:cNvPr id="7" name="Right Arrow 6"/>
          <p:cNvSpPr/>
          <p:nvPr/>
        </p:nvSpPr>
        <p:spPr>
          <a:xfrm>
            <a:off x="2647950" y="4211707"/>
            <a:ext cx="777737" cy="283265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5718313" y="4211707"/>
            <a:ext cx="777737" cy="283265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38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375D43DD-AD49-4871-8D13-C59E540B1A9E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4</a:t>
            </a:fld>
            <a:endParaRPr lang="en-US" altLang="en-US" sz="1400" smtClean="0">
              <a:latin typeface="Arial" panose="020B0604020202020204" pitchFamily="34" charset="0"/>
            </a:endParaRPr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6577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ＭＳ Ｐゴシック" pitchFamily="34" charset="-128"/>
              </a:rPr>
              <a:t>Abstract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19313"/>
            <a:ext cx="8229600" cy="4365463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2800" dirty="0" smtClean="0">
                <a:ea typeface="ＭＳ Ｐゴシック" pitchFamily="34" charset="-128"/>
              </a:rPr>
              <a:t>Today, I’</a:t>
            </a:r>
            <a:r>
              <a:rPr lang="en-US" altLang="ja-JP" sz="2800" dirty="0" smtClean="0">
                <a:ea typeface="ＭＳ Ｐゴシック" pitchFamily="34" charset="-128"/>
              </a:rPr>
              <a:t>ll outline the aims for this course and present a rough course plan. </a:t>
            </a:r>
          </a:p>
          <a:p>
            <a:pPr marL="0" indent="0">
              <a:buNone/>
              <a:defRPr/>
            </a:pPr>
            <a:r>
              <a:rPr lang="en-US" altLang="ja-JP" sz="2800" dirty="0" smtClean="0">
                <a:ea typeface="ＭＳ Ｐゴシック" pitchFamily="34" charset="-128"/>
              </a:rPr>
              <a:t>I’ll introduce the basic notion of programming and give examples of areas in which software is critical to our civilization. </a:t>
            </a:r>
          </a:p>
          <a:p>
            <a:pPr marL="0" indent="0">
              <a:buNone/>
              <a:defRPr/>
            </a:pPr>
            <a:r>
              <a:rPr lang="en-US" altLang="ja-JP" sz="2800" dirty="0" smtClean="0">
                <a:ea typeface="ＭＳ Ｐゴシック" pitchFamily="34" charset="-128"/>
              </a:rPr>
              <a:t>Finally, </a:t>
            </a:r>
            <a:r>
              <a:rPr lang="en-US" altLang="ja-JP" sz="2800" dirty="0"/>
              <a:t>I’ll present </a:t>
            </a:r>
            <a:r>
              <a:rPr lang="en-US" altLang="ja-JP" sz="2800" dirty="0" smtClean="0">
                <a:ea typeface="ＭＳ Ｐゴシック" pitchFamily="34" charset="-128"/>
              </a:rPr>
              <a:t>the simplest possible C++ program and outline how it can be made into running code.</a:t>
            </a:r>
            <a:endParaRPr lang="en-US" sz="2800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27781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From a High-Level Program to an Executable File</a:t>
            </a: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517650"/>
            <a:ext cx="4205288" cy="486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0179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Actual Process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81235" y="6196766"/>
            <a:ext cx="6534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http://faculty.cs.niu.edu/~mcmahon/CS241/Notes/compile.html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rot="5400000">
            <a:off x="-325108" y="2455571"/>
            <a:ext cx="1967948" cy="10937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/>
              <a:t>Source Code</a:t>
            </a:r>
          </a:p>
        </p:txBody>
      </p:sp>
      <p:sp>
        <p:nvSpPr>
          <p:cNvPr id="8" name="Rectangle 7"/>
          <p:cNvSpPr/>
          <p:nvPr/>
        </p:nvSpPr>
        <p:spPr>
          <a:xfrm rot="5400000">
            <a:off x="1018327" y="3456215"/>
            <a:ext cx="3452553" cy="5771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/>
              <a:t>Expanded Source Code</a:t>
            </a:r>
          </a:p>
        </p:txBody>
      </p:sp>
      <p:sp>
        <p:nvSpPr>
          <p:cNvPr id="9" name="Rectangle 8"/>
          <p:cNvSpPr/>
          <p:nvPr/>
        </p:nvSpPr>
        <p:spPr>
          <a:xfrm rot="5400000">
            <a:off x="3438938" y="2863000"/>
            <a:ext cx="2266124" cy="5771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/>
              <a:t>Assembler File</a:t>
            </a:r>
          </a:p>
        </p:txBody>
      </p:sp>
      <p:sp>
        <p:nvSpPr>
          <p:cNvPr id="10" name="Rectangle 9"/>
          <p:cNvSpPr/>
          <p:nvPr/>
        </p:nvSpPr>
        <p:spPr>
          <a:xfrm rot="5400000">
            <a:off x="5139710" y="3004632"/>
            <a:ext cx="2549389" cy="5771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/>
              <a:t>Object Code File</a:t>
            </a:r>
          </a:p>
        </p:txBody>
      </p:sp>
      <p:sp>
        <p:nvSpPr>
          <p:cNvPr id="11" name="Rectangle 10"/>
          <p:cNvSpPr/>
          <p:nvPr/>
        </p:nvSpPr>
        <p:spPr>
          <a:xfrm rot="5400000">
            <a:off x="6952098" y="3031867"/>
            <a:ext cx="2549389" cy="57711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/>
              <a:t>Executable File</a:t>
            </a:r>
          </a:p>
        </p:txBody>
      </p:sp>
      <p:sp>
        <p:nvSpPr>
          <p:cNvPr id="12" name="Rectangle 11"/>
          <p:cNvSpPr/>
          <p:nvPr/>
        </p:nvSpPr>
        <p:spPr>
          <a:xfrm rot="5400000">
            <a:off x="-228728" y="4368556"/>
            <a:ext cx="1773044" cy="109165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/>
              <a:t>#included header files</a:t>
            </a:r>
          </a:p>
        </p:txBody>
      </p:sp>
      <p:sp>
        <p:nvSpPr>
          <p:cNvPr id="13" name="Oval 12"/>
          <p:cNvSpPr/>
          <p:nvPr/>
        </p:nvSpPr>
        <p:spPr>
          <a:xfrm rot="5400000">
            <a:off x="-39178" y="3626417"/>
            <a:ext cx="3755174" cy="59380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/>
              <a:t>C++ Preprocessor</a:t>
            </a:r>
          </a:p>
        </p:txBody>
      </p:sp>
      <p:sp>
        <p:nvSpPr>
          <p:cNvPr id="14" name="Oval 13"/>
          <p:cNvSpPr/>
          <p:nvPr/>
        </p:nvSpPr>
        <p:spPr>
          <a:xfrm rot="5400000">
            <a:off x="2546548" y="2868275"/>
            <a:ext cx="2238890" cy="59380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/>
              <a:t>Compiler</a:t>
            </a:r>
          </a:p>
        </p:txBody>
      </p:sp>
      <p:sp>
        <p:nvSpPr>
          <p:cNvPr id="15" name="Oval 14"/>
          <p:cNvSpPr/>
          <p:nvPr/>
        </p:nvSpPr>
        <p:spPr>
          <a:xfrm rot="5400000">
            <a:off x="4360140" y="2854658"/>
            <a:ext cx="2266124" cy="59380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/>
              <a:t>Assembler</a:t>
            </a:r>
          </a:p>
        </p:txBody>
      </p:sp>
      <p:sp>
        <p:nvSpPr>
          <p:cNvPr id="16" name="Oval 15"/>
          <p:cNvSpPr/>
          <p:nvPr/>
        </p:nvSpPr>
        <p:spPr>
          <a:xfrm rot="5400000">
            <a:off x="6059334" y="3009907"/>
            <a:ext cx="2522155" cy="59380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/>
              <a:t>Linker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669525" y="4695562"/>
            <a:ext cx="3053550" cy="85844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/>
              <a:t>Object Code for Library Functions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1205766" y="3002471"/>
            <a:ext cx="350938" cy="229110"/>
          </a:xfrm>
          <a:prstGeom prst="straightConnector1">
            <a:avLst/>
          </a:prstGeom>
          <a:ln w="76200">
            <a:solidFill>
              <a:srgbClr val="00206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2" idx="0"/>
          </p:cNvCxnSpPr>
          <p:nvPr/>
        </p:nvCxnSpPr>
        <p:spPr>
          <a:xfrm flipV="1">
            <a:off x="1203621" y="4695563"/>
            <a:ext cx="401076" cy="218820"/>
          </a:xfrm>
          <a:prstGeom prst="straightConnector1">
            <a:avLst/>
          </a:prstGeom>
          <a:ln w="76200">
            <a:solidFill>
              <a:srgbClr val="00206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3" idx="0"/>
          </p:cNvCxnSpPr>
          <p:nvPr/>
        </p:nvCxnSpPr>
        <p:spPr>
          <a:xfrm flipV="1">
            <a:off x="2135310" y="3822772"/>
            <a:ext cx="333599" cy="100546"/>
          </a:xfrm>
          <a:prstGeom prst="straightConnector1">
            <a:avLst/>
          </a:prstGeom>
          <a:ln w="76200">
            <a:solidFill>
              <a:srgbClr val="00206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8" idx="0"/>
          </p:cNvCxnSpPr>
          <p:nvPr/>
        </p:nvCxnSpPr>
        <p:spPr>
          <a:xfrm flipV="1">
            <a:off x="3033163" y="3600451"/>
            <a:ext cx="367436" cy="144323"/>
          </a:xfrm>
          <a:prstGeom prst="straightConnector1">
            <a:avLst/>
          </a:prstGeom>
          <a:ln w="76200">
            <a:solidFill>
              <a:srgbClr val="00206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4" idx="0"/>
            <a:endCxn id="9" idx="2"/>
          </p:cNvCxnSpPr>
          <p:nvPr/>
        </p:nvCxnSpPr>
        <p:spPr>
          <a:xfrm flipV="1">
            <a:off x="3962894" y="3151559"/>
            <a:ext cx="320548" cy="13617"/>
          </a:xfrm>
          <a:prstGeom prst="straightConnector1">
            <a:avLst/>
          </a:prstGeom>
          <a:ln w="76200">
            <a:solidFill>
              <a:srgbClr val="00206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9" idx="0"/>
            <a:endCxn id="15" idx="4"/>
          </p:cNvCxnSpPr>
          <p:nvPr/>
        </p:nvCxnSpPr>
        <p:spPr>
          <a:xfrm>
            <a:off x="4860558" y="3151559"/>
            <a:ext cx="335743" cy="1"/>
          </a:xfrm>
          <a:prstGeom prst="straightConnector1">
            <a:avLst/>
          </a:prstGeom>
          <a:ln w="76200">
            <a:solidFill>
              <a:srgbClr val="00206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5" idx="0"/>
          </p:cNvCxnSpPr>
          <p:nvPr/>
        </p:nvCxnSpPr>
        <p:spPr>
          <a:xfrm flipV="1">
            <a:off x="5790103" y="3151558"/>
            <a:ext cx="335369" cy="2"/>
          </a:xfrm>
          <a:prstGeom prst="straightConnector1">
            <a:avLst/>
          </a:prstGeom>
          <a:ln w="76200">
            <a:solidFill>
              <a:srgbClr val="00206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10" idx="0"/>
            <a:endCxn id="16" idx="4"/>
          </p:cNvCxnSpPr>
          <p:nvPr/>
        </p:nvCxnSpPr>
        <p:spPr>
          <a:xfrm>
            <a:off x="6702963" y="3293191"/>
            <a:ext cx="320548" cy="13618"/>
          </a:xfrm>
          <a:prstGeom prst="straightConnector1">
            <a:avLst/>
          </a:prstGeom>
          <a:ln w="76200">
            <a:solidFill>
              <a:srgbClr val="00206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16" idx="0"/>
            <a:endCxn id="11" idx="2"/>
          </p:cNvCxnSpPr>
          <p:nvPr/>
        </p:nvCxnSpPr>
        <p:spPr>
          <a:xfrm>
            <a:off x="7617313" y="3306809"/>
            <a:ext cx="320921" cy="13617"/>
          </a:xfrm>
          <a:prstGeom prst="straightConnector1">
            <a:avLst/>
          </a:prstGeom>
          <a:ln w="76200">
            <a:solidFill>
              <a:srgbClr val="00206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17" idx="3"/>
          </p:cNvCxnSpPr>
          <p:nvPr/>
        </p:nvCxnSpPr>
        <p:spPr>
          <a:xfrm flipV="1">
            <a:off x="6723075" y="4474733"/>
            <a:ext cx="477825" cy="650049"/>
          </a:xfrm>
          <a:prstGeom prst="straightConnector1">
            <a:avLst/>
          </a:prstGeom>
          <a:ln w="76200">
            <a:solidFill>
              <a:srgbClr val="00206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3622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6D62834B-86F6-4627-B8F7-1467E1D6C2C2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42</a:t>
            </a:fld>
            <a:endParaRPr lang="en-US" altLang="en-US" sz="1400" smtClean="0">
              <a:latin typeface="Arial" panose="020B0604020202020204" pitchFamily="34" charset="0"/>
            </a:endParaRPr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2555"/>
            <a:ext cx="8229600" cy="1219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ＭＳ Ｐゴシック" pitchFamily="34" charset="-128"/>
              </a:rPr>
              <a:t>Hello world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77478"/>
            <a:ext cx="8229600" cy="4953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>
                <a:ea typeface="ＭＳ Ｐゴシック" pitchFamily="34" charset="-128"/>
              </a:rPr>
              <a:t>It</a:t>
            </a:r>
            <a:r>
              <a:rPr lang="en-US" altLang="ja-JP" sz="2400" dirty="0" smtClean="0">
                <a:ea typeface="ＭＳ Ｐゴシック" pitchFamily="34" charset="-128"/>
              </a:rPr>
              <a:t>’s almost all </a:t>
            </a:r>
            <a:r>
              <a:rPr lang="ja-JP" altLang="en-US" sz="2400" dirty="0" smtClean="0">
                <a:ea typeface="ＭＳ Ｐゴシック" pitchFamily="34" charset="-128"/>
              </a:rPr>
              <a:t>“</a:t>
            </a:r>
            <a:r>
              <a:rPr lang="en-US" altLang="ja-JP" sz="2400" dirty="0" smtClean="0">
                <a:ea typeface="ＭＳ Ｐゴシック" pitchFamily="34" charset="-128"/>
              </a:rPr>
              <a:t>boiler plate</a:t>
            </a:r>
            <a:r>
              <a:rPr lang="ja-JP" altLang="en-US" sz="2400" dirty="0" smtClean="0">
                <a:ea typeface="ＭＳ Ｐゴシック" pitchFamily="34" charset="-128"/>
              </a:rPr>
              <a:t>”</a:t>
            </a:r>
            <a:endParaRPr lang="en-US" altLang="ja-JP" sz="2400" dirty="0" smtClean="0">
              <a:ea typeface="ＭＳ Ｐゴシック" pitchFamily="34" charset="-128"/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 smtClean="0">
                <a:ea typeface="ＭＳ Ｐゴシック" pitchFamily="34" charset="-128"/>
              </a:rPr>
              <a:t>Only </a:t>
            </a:r>
            <a:r>
              <a:rPr lang="en-US" sz="2000" b="1" dirty="0" err="1" smtClean="0">
                <a:ea typeface="ＭＳ Ｐゴシック" pitchFamily="34" charset="-128"/>
              </a:rPr>
              <a:t>cout</a:t>
            </a:r>
            <a:r>
              <a:rPr lang="en-US" sz="2000" b="1" dirty="0" smtClean="0">
                <a:ea typeface="ＭＳ Ｐゴシック" pitchFamily="34" charset="-128"/>
              </a:rPr>
              <a:t> &lt;&lt; "Hello, world!\n" </a:t>
            </a:r>
            <a:r>
              <a:rPr lang="en-US" sz="2000" dirty="0" smtClean="0">
                <a:ea typeface="ＭＳ Ｐゴシック" pitchFamily="34" charset="-128"/>
              </a:rPr>
              <a:t>directly does anything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>
                <a:ea typeface="ＭＳ Ｐゴシック" pitchFamily="34" charset="-128"/>
              </a:rPr>
              <a:t>That</a:t>
            </a:r>
            <a:r>
              <a:rPr lang="en-US" altLang="ja-JP" sz="2400" dirty="0" smtClean="0">
                <a:ea typeface="ＭＳ Ｐゴシック" pitchFamily="34" charset="-128"/>
              </a:rPr>
              <a:t>’s normal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 smtClean="0">
                <a:ea typeface="ＭＳ Ｐゴシック" pitchFamily="34" charset="-128"/>
              </a:rPr>
              <a:t>Most of our code, and most of the systems we use simply exist to make some other code elegant and/or efficient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ja-JP" altLang="en-US" sz="2400" dirty="0" smtClean="0">
                <a:ea typeface="ＭＳ Ｐゴシック" pitchFamily="34" charset="-128"/>
              </a:rPr>
              <a:t>“</a:t>
            </a:r>
            <a:r>
              <a:rPr lang="en-US" altLang="ja-JP" sz="2400" dirty="0" smtClean="0">
                <a:ea typeface="ＭＳ Ｐゴシック" pitchFamily="34" charset="-128"/>
              </a:rPr>
              <a:t>Boiler plate,</a:t>
            </a:r>
            <a:r>
              <a:rPr lang="ja-JP" altLang="en-US" sz="2400" dirty="0" smtClean="0">
                <a:ea typeface="ＭＳ Ｐゴシック" pitchFamily="34" charset="-128"/>
              </a:rPr>
              <a:t>”</a:t>
            </a:r>
            <a:r>
              <a:rPr lang="en-US" altLang="ja-JP" sz="2400" dirty="0" smtClean="0">
                <a:ea typeface="ＭＳ Ｐゴシック" pitchFamily="34" charset="-128"/>
              </a:rPr>
              <a:t> that is, notation, libraries, and other support is what makes our code simple, comprehensible, trustworthy, and efficient.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 smtClean="0">
                <a:ea typeface="ＭＳ Ｐゴシック" pitchFamily="34" charset="-128"/>
              </a:rPr>
              <a:t>Would you rather write 1,000,000 lines of machine code?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>
                <a:ea typeface="ＭＳ Ｐゴシック" pitchFamily="34" charset="-128"/>
              </a:rPr>
              <a:t>This implies that we should </a:t>
            </a:r>
            <a:r>
              <a:rPr lang="en-US" sz="2400" i="1" dirty="0" smtClean="0">
                <a:ea typeface="ＭＳ Ｐゴシック" pitchFamily="34" charset="-128"/>
              </a:rPr>
              <a:t>not</a:t>
            </a:r>
            <a:r>
              <a:rPr lang="en-US" sz="2400" dirty="0" smtClean="0">
                <a:ea typeface="ＭＳ Ｐゴシック" pitchFamily="34" charset="-128"/>
              </a:rPr>
              <a:t> just </a:t>
            </a:r>
            <a:r>
              <a:rPr lang="ja-JP" altLang="en-US" sz="2400" dirty="0" smtClean="0">
                <a:ea typeface="ＭＳ Ｐゴシック" pitchFamily="34" charset="-128"/>
              </a:rPr>
              <a:t>“</a:t>
            </a:r>
            <a:r>
              <a:rPr lang="en-US" altLang="ja-JP" sz="2400" dirty="0" smtClean="0">
                <a:ea typeface="ＭＳ Ｐゴシック" pitchFamily="34" charset="-128"/>
              </a:rPr>
              <a:t>get things done</a:t>
            </a:r>
            <a:r>
              <a:rPr lang="ja-JP" altLang="en-US" sz="2400" dirty="0" smtClean="0">
                <a:ea typeface="ＭＳ Ｐゴシック" pitchFamily="34" charset="-128"/>
              </a:rPr>
              <a:t>”</a:t>
            </a:r>
            <a:r>
              <a:rPr lang="en-US" altLang="ja-JP" sz="2400" dirty="0" smtClean="0">
                <a:ea typeface="ＭＳ Ｐゴシック" pitchFamily="34" charset="-128"/>
              </a:rPr>
              <a:t>; we should take great care that things are done elegantly, correctly, and in ways that ease the creation of more/other software: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4000" dirty="0" smtClean="0">
                <a:ea typeface="ＭＳ Ｐゴシック" pitchFamily="34" charset="-128"/>
              </a:rPr>
              <a:t>			     Style Matters!</a:t>
            </a:r>
          </a:p>
        </p:txBody>
      </p:sp>
    </p:spTree>
    <p:extLst>
      <p:ext uri="{BB962C8B-B14F-4D97-AF65-F5344CB8AC3E}">
        <p14:creationId xmlns:p14="http://schemas.microsoft.com/office/powerpoint/2010/main" val="3125796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36016985-1A5B-44D1-9F35-CF6DF67980A2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43</a:t>
            </a:fld>
            <a:endParaRPr lang="en-US" altLang="en-US" sz="1400" smtClean="0">
              <a:latin typeface="Arial" panose="020B0604020202020204" pitchFamily="34" charset="0"/>
            </a:endParaRPr>
          </a:p>
        </p:txBody>
      </p:sp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ea typeface="ＭＳ Ｐゴシック" pitchFamily="34" charset="-128"/>
              </a:rPr>
              <a:t>A second program 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458200" cy="5257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2000" b="1" dirty="0" smtClean="0">
                <a:ea typeface="ＭＳ Ｐゴシック" pitchFamily="34" charset="-128"/>
              </a:rPr>
              <a:t>//</a:t>
            </a:r>
            <a:r>
              <a:rPr lang="en-US" sz="2000" dirty="0" smtClean="0">
                <a:ea typeface="ＭＳ Ｐゴシック" pitchFamily="34" charset="-128"/>
              </a:rPr>
              <a:t> </a:t>
            </a:r>
            <a:r>
              <a:rPr lang="en-US" sz="2000" i="1" dirty="0" smtClean="0">
                <a:ea typeface="ＭＳ Ｐゴシック" pitchFamily="34" charset="-128"/>
              </a:rPr>
              <a:t>modified for Windows console mode: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sz="20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2000" b="1" dirty="0" smtClean="0">
                <a:ea typeface="ＭＳ Ｐゴシック" pitchFamily="34" charset="-128"/>
              </a:rPr>
              <a:t>#include &lt;</a:t>
            </a:r>
            <a:r>
              <a:rPr lang="en-US" sz="2000" b="1" dirty="0" err="1" smtClean="0">
                <a:ea typeface="ＭＳ Ｐゴシック" pitchFamily="34" charset="-128"/>
              </a:rPr>
              <a:t>iostream</a:t>
            </a:r>
            <a:r>
              <a:rPr lang="en-US" sz="2000" b="1" dirty="0" smtClean="0">
                <a:ea typeface="ＭＳ Ｐゴシック" pitchFamily="34" charset="-128"/>
              </a:rPr>
              <a:t>&gt;	// </a:t>
            </a:r>
            <a:r>
              <a:rPr lang="en-US" sz="2000" i="1" dirty="0" smtClean="0">
                <a:ea typeface="ＭＳ Ｐゴシック" pitchFamily="34" charset="-128"/>
              </a:rPr>
              <a:t>get the facilities for </a:t>
            </a:r>
            <a:r>
              <a:rPr lang="en-US" sz="2000" i="1" dirty="0" err="1" smtClean="0">
                <a:ea typeface="ＭＳ Ｐゴシック" pitchFamily="34" charset="-128"/>
              </a:rPr>
              <a:t>cout</a:t>
            </a:r>
            <a:r>
              <a:rPr lang="en-US" sz="2000" i="1" dirty="0" smtClean="0">
                <a:ea typeface="ＭＳ Ｐゴシック" pitchFamily="34" charset="-128"/>
              </a:rPr>
              <a:t>. This is called header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2000" dirty="0" smtClean="0">
                <a:ea typeface="ＭＳ Ｐゴシック" pitchFamily="34" charset="-128"/>
              </a:rPr>
              <a:t>using namespace </a:t>
            </a:r>
            <a:r>
              <a:rPr lang="en-US" sz="2000" dirty="0" err="1" smtClean="0">
                <a:ea typeface="ＭＳ Ｐゴシック" pitchFamily="34" charset="-128"/>
              </a:rPr>
              <a:t>std</a:t>
            </a:r>
            <a:r>
              <a:rPr lang="en-US" sz="2000" dirty="0" smtClean="0">
                <a:ea typeface="ＭＳ Ｐゴシック" pitchFamily="34" charset="-128"/>
              </a:rPr>
              <a:t>;         // use standard namespace  </a:t>
            </a:r>
            <a:r>
              <a:rPr lang="en-US" sz="2000" dirty="0" err="1" smtClean="0">
                <a:ea typeface="ＭＳ Ｐゴシック" pitchFamily="34" charset="-128"/>
              </a:rPr>
              <a:t>std</a:t>
            </a:r>
            <a:r>
              <a:rPr lang="en-US" sz="2000" dirty="0" smtClean="0">
                <a:ea typeface="ＭＳ Ｐゴシック" pitchFamily="34" charset="-128"/>
              </a:rPr>
              <a:t> in place of </a:t>
            </a:r>
            <a:r>
              <a:rPr lang="en-US" sz="2000" dirty="0" err="1" smtClean="0">
                <a:ea typeface="ＭＳ Ｐゴシック" pitchFamily="34" charset="-128"/>
              </a:rPr>
              <a:t>std</a:t>
            </a:r>
            <a:r>
              <a:rPr lang="en-US" sz="2000" dirty="0" smtClean="0">
                <a:ea typeface="ＭＳ Ｐゴシック" pitchFamily="34" charset="-128"/>
              </a:rPr>
              <a:t>::</a:t>
            </a:r>
            <a:r>
              <a:rPr lang="en-US" sz="2000" dirty="0" err="1" smtClean="0">
                <a:ea typeface="ＭＳ Ｐゴシック" pitchFamily="34" charset="-128"/>
              </a:rPr>
              <a:t>cout</a:t>
            </a:r>
            <a:endParaRPr lang="en-US" sz="20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2000" b="1" dirty="0" err="1" smtClean="0">
                <a:ea typeface="ＭＳ Ｐゴシック" pitchFamily="34" charset="-128"/>
              </a:rPr>
              <a:t>int</a:t>
            </a:r>
            <a:r>
              <a:rPr lang="en-US" sz="2000" b="1" dirty="0" smtClean="0">
                <a:ea typeface="ＭＳ Ｐゴシック" pitchFamily="34" charset="-128"/>
              </a:rPr>
              <a:t> main()			//</a:t>
            </a:r>
            <a:r>
              <a:rPr lang="en-US" sz="2000" b="1" i="1" dirty="0" smtClean="0">
                <a:ea typeface="ＭＳ Ｐゴシック" pitchFamily="34" charset="-128"/>
              </a:rPr>
              <a:t> </a:t>
            </a:r>
            <a:r>
              <a:rPr lang="en-US" sz="2000" i="1" dirty="0" smtClean="0">
                <a:ea typeface="ＭＳ Ｐゴシック" pitchFamily="34" charset="-128"/>
              </a:rPr>
              <a:t>main() is where a C++ program starts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2000" b="1" dirty="0" smtClean="0">
                <a:ea typeface="ＭＳ Ｐゴシック" pitchFamily="34" charset="-128"/>
              </a:rPr>
              <a:t>{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2000" b="1" dirty="0" smtClean="0">
                <a:ea typeface="ＭＳ Ｐゴシック" pitchFamily="34" charset="-128"/>
              </a:rPr>
              <a:t>	</a:t>
            </a:r>
            <a:r>
              <a:rPr lang="en-US" sz="2000" b="1" dirty="0" err="1" smtClean="0">
                <a:ea typeface="ＭＳ Ｐゴシック" pitchFamily="34" charset="-128"/>
              </a:rPr>
              <a:t>cout</a:t>
            </a:r>
            <a:r>
              <a:rPr lang="en-US" sz="2000" b="1" dirty="0" smtClean="0">
                <a:ea typeface="ＭＳ Ｐゴシック" pitchFamily="34" charset="-128"/>
              </a:rPr>
              <a:t> &lt;&lt; "Hello, world!\n";	// </a:t>
            </a:r>
            <a:r>
              <a:rPr lang="en-US" sz="2000" i="1" dirty="0" smtClean="0">
                <a:ea typeface="ＭＳ Ｐゴシック" pitchFamily="34" charset="-128"/>
              </a:rPr>
              <a:t>output the 13 characters  </a:t>
            </a:r>
            <a:r>
              <a:rPr lang="en-US" sz="2000" b="1" i="1" dirty="0" smtClean="0">
                <a:ea typeface="ＭＳ Ｐゴシック" pitchFamily="34" charset="-128"/>
              </a:rPr>
              <a:t>Hello, world!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2000" dirty="0" smtClean="0">
                <a:ea typeface="ＭＳ Ｐゴシック" pitchFamily="34" charset="-128"/>
              </a:rPr>
              <a:t>					</a:t>
            </a:r>
            <a:r>
              <a:rPr lang="en-US" sz="2000" b="1" dirty="0" smtClean="0">
                <a:ea typeface="ＭＳ Ｐゴシック" pitchFamily="34" charset="-128"/>
              </a:rPr>
              <a:t>//</a:t>
            </a:r>
            <a:r>
              <a:rPr lang="en-US" sz="2000" dirty="0" smtClean="0">
                <a:ea typeface="ＭＳ Ｐゴシック" pitchFamily="34" charset="-128"/>
              </a:rPr>
              <a:t> </a:t>
            </a:r>
            <a:r>
              <a:rPr lang="en-US" sz="2000" i="1" dirty="0" smtClean="0">
                <a:ea typeface="ＭＳ Ｐゴシック" pitchFamily="34" charset="-128"/>
              </a:rPr>
              <a:t>followed by a new line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en-US" sz="2000" dirty="0" smtClean="0">
                <a:ea typeface="ＭＳ Ｐゴシック" pitchFamily="34" charset="-128"/>
              </a:rPr>
              <a:t>	</a:t>
            </a:r>
            <a:r>
              <a:rPr lang="en-US" sz="2000" b="1" dirty="0">
                <a:ea typeface="ＭＳ Ｐゴシック" pitchFamily="34" charset="-128"/>
              </a:rPr>
              <a:t>system(" </a:t>
            </a:r>
            <a:r>
              <a:rPr lang="en-US" sz="2000" b="1" dirty="0" smtClean="0">
                <a:ea typeface="ＭＳ Ｐゴシック" pitchFamily="34" charset="-128"/>
              </a:rPr>
              <a:t>pause</a:t>
            </a:r>
            <a:r>
              <a:rPr lang="en-US" sz="2000" b="1" dirty="0">
                <a:ea typeface="ＭＳ Ｐゴシック" pitchFamily="34" charset="-128"/>
              </a:rPr>
              <a:t> ");</a:t>
            </a:r>
            <a:r>
              <a:rPr lang="en-US" sz="2000" b="1" dirty="0" smtClean="0">
                <a:ea typeface="ＭＳ Ｐゴシック" pitchFamily="34" charset="-128"/>
              </a:rPr>
              <a:t>		// </a:t>
            </a:r>
            <a:r>
              <a:rPr lang="en-US" sz="2000" i="1" dirty="0" smtClean="0">
                <a:ea typeface="ＭＳ Ｐゴシック" pitchFamily="34" charset="-128"/>
              </a:rPr>
              <a:t>wait for a keystroke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2000" dirty="0" smtClean="0">
                <a:ea typeface="ＭＳ Ｐゴシック" pitchFamily="34" charset="-128"/>
              </a:rPr>
              <a:t>	</a:t>
            </a:r>
            <a:r>
              <a:rPr lang="en-US" sz="2000" b="1" dirty="0" smtClean="0">
                <a:ea typeface="ＭＳ Ｐゴシック" pitchFamily="34" charset="-128"/>
              </a:rPr>
              <a:t>return 0;			// </a:t>
            </a:r>
            <a:r>
              <a:rPr lang="en-US" sz="2000" i="1" dirty="0" smtClean="0">
                <a:ea typeface="ＭＳ Ｐゴシック" pitchFamily="34" charset="-128"/>
              </a:rPr>
              <a:t>return a value indicating success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2000" b="1" dirty="0" smtClean="0">
                <a:ea typeface="ＭＳ Ｐゴシック" pitchFamily="34" charset="-128"/>
              </a:rPr>
              <a:t>}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sz="2000" b="1" dirty="0" smtClean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2000" b="1" dirty="0" smtClean="0">
                <a:ea typeface="ＭＳ Ｐゴシック" pitchFamily="34" charset="-128"/>
              </a:rPr>
              <a:t>//</a:t>
            </a:r>
            <a:r>
              <a:rPr lang="en-US" sz="2000" dirty="0" smtClean="0">
                <a:ea typeface="ＭＳ Ｐゴシック" pitchFamily="34" charset="-128"/>
              </a:rPr>
              <a:t> </a:t>
            </a:r>
            <a:r>
              <a:rPr lang="en-US" sz="2000" i="1" dirty="0" smtClean="0">
                <a:ea typeface="ＭＳ Ｐゴシック" pitchFamily="34" charset="-128"/>
              </a:rPr>
              <a:t>without system(“pause”) the output window will be closed immediately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2000" b="1" dirty="0" smtClean="0">
                <a:ea typeface="ＭＳ Ｐゴシック" pitchFamily="34" charset="-128"/>
              </a:rPr>
              <a:t>//</a:t>
            </a:r>
            <a:r>
              <a:rPr lang="en-US" sz="2000" dirty="0" smtClean="0">
                <a:ea typeface="ＭＳ Ｐゴシック" pitchFamily="34" charset="-128"/>
              </a:rPr>
              <a:t> </a:t>
            </a:r>
            <a:r>
              <a:rPr lang="en-US" sz="2000" i="1" dirty="0" smtClean="0">
                <a:ea typeface="ＭＳ Ｐゴシック" pitchFamily="34" charset="-128"/>
              </a:rPr>
              <a:t>before you have a chance to read the output in Windows environment</a:t>
            </a:r>
          </a:p>
        </p:txBody>
      </p:sp>
    </p:spTree>
    <p:extLst>
      <p:ext uri="{BB962C8B-B14F-4D97-AF65-F5344CB8AC3E}">
        <p14:creationId xmlns:p14="http://schemas.microsoft.com/office/powerpoint/2010/main" val="3282048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72E4FFDB-91E2-483D-9CE1-27EA14D0A770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44</a:t>
            </a:fld>
            <a:endParaRPr lang="en-US" altLang="en-US" sz="1400" smtClean="0">
              <a:latin typeface="Arial" panose="020B0604020202020204" pitchFamily="34" charset="0"/>
            </a:endParaRPr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ea typeface="ＭＳ Ｐゴシック" pitchFamily="34" charset="-128"/>
              </a:rPr>
              <a:t>Compilation and linking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771900"/>
            <a:ext cx="8229600" cy="2971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>
                <a:ea typeface="ＭＳ Ｐゴシック" pitchFamily="34" charset="-128"/>
              </a:rPr>
              <a:t>You write C++ source code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dirty="0" smtClean="0">
                <a:ea typeface="ＭＳ Ｐゴシック" pitchFamily="34" charset="-128"/>
              </a:rPr>
              <a:t>Source code is (in principle) human readable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>
                <a:ea typeface="ＭＳ Ｐゴシック" pitchFamily="34" charset="-128"/>
              </a:rPr>
              <a:t>The compiler translates what you wrote into object code (sometimes called machine code)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dirty="0" smtClean="0">
                <a:ea typeface="ＭＳ Ｐゴシック" pitchFamily="34" charset="-128"/>
              </a:rPr>
              <a:t>Object code is simple enough for a computer to </a:t>
            </a:r>
            <a:r>
              <a:rPr lang="ja-JP" altLang="en-US" sz="1800" dirty="0" smtClean="0">
                <a:ea typeface="ＭＳ Ｐゴシック" pitchFamily="34" charset="-128"/>
              </a:rPr>
              <a:t>“</a:t>
            </a:r>
            <a:r>
              <a:rPr lang="en-US" altLang="ja-JP" sz="1800" dirty="0" smtClean="0">
                <a:ea typeface="ＭＳ Ｐゴシック" pitchFamily="34" charset="-128"/>
              </a:rPr>
              <a:t>understand</a:t>
            </a:r>
            <a:r>
              <a:rPr lang="ja-JP" altLang="en-US" sz="1800" dirty="0" smtClean="0">
                <a:ea typeface="ＭＳ Ｐゴシック" pitchFamily="34" charset="-128"/>
              </a:rPr>
              <a:t>”</a:t>
            </a:r>
            <a:endParaRPr lang="en-US" altLang="ja-JP" sz="18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>
                <a:ea typeface="ＭＳ Ｐゴシック" pitchFamily="34" charset="-128"/>
              </a:rPr>
              <a:t>The linker links your code to system code needed to execute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dirty="0" smtClean="0">
                <a:ea typeface="ＭＳ Ｐゴシック" pitchFamily="34" charset="-128"/>
              </a:rPr>
              <a:t>E.g., input/output libraries, operating system code, and windowing code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>
                <a:ea typeface="ＭＳ Ｐゴシック" pitchFamily="34" charset="-128"/>
              </a:rPr>
              <a:t>The result is an executable program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dirty="0" smtClean="0">
                <a:ea typeface="ＭＳ Ｐゴシック" pitchFamily="34" charset="-128"/>
              </a:rPr>
              <a:t>E.g., a</a:t>
            </a:r>
            <a:r>
              <a:rPr lang="en-US" sz="1800" b="1" dirty="0" smtClean="0">
                <a:ea typeface="ＭＳ Ｐゴシック" pitchFamily="34" charset="-128"/>
              </a:rPr>
              <a:t> .exe</a:t>
            </a:r>
            <a:r>
              <a:rPr lang="en-US" sz="1800" dirty="0" smtClean="0">
                <a:ea typeface="ＭＳ Ｐゴシック" pitchFamily="34" charset="-128"/>
              </a:rPr>
              <a:t> file on windows or an </a:t>
            </a:r>
            <a:r>
              <a:rPr lang="en-US" sz="1800" b="1" dirty="0" err="1" smtClean="0">
                <a:ea typeface="ＭＳ Ｐゴシック" pitchFamily="34" charset="-128"/>
              </a:rPr>
              <a:t>a.out</a:t>
            </a:r>
            <a:r>
              <a:rPr lang="en-US" sz="1800" dirty="0" smtClean="0">
                <a:ea typeface="ＭＳ Ｐゴシック" pitchFamily="34" charset="-128"/>
              </a:rPr>
              <a:t> file on Unix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81000" y="1611089"/>
            <a:ext cx="8566150" cy="2508090"/>
            <a:chOff x="381000" y="1228531"/>
            <a:chExt cx="8566150" cy="2508090"/>
          </a:xfrm>
        </p:grpSpPr>
        <p:sp>
          <p:nvSpPr>
            <p:cNvPr id="33798" name="Text Box 5"/>
            <p:cNvSpPr txBox="1">
              <a:spLocks noChangeArrowheads="1"/>
            </p:cNvSpPr>
            <p:nvPr/>
          </p:nvSpPr>
          <p:spPr bwMode="auto">
            <a:xfrm>
              <a:off x="381000" y="1228531"/>
              <a:ext cx="19240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latin typeface="Arial" panose="020B0604020202020204" pitchFamily="34" charset="0"/>
                </a:rPr>
                <a:t>C++ source code</a:t>
              </a: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457200" y="1312508"/>
              <a:ext cx="8489950" cy="2424113"/>
              <a:chOff x="457200" y="1228531"/>
              <a:chExt cx="8489950" cy="2424113"/>
            </a:xfrm>
          </p:grpSpPr>
          <p:sp>
            <p:nvSpPr>
              <p:cNvPr id="33797" name="AutoShape 4"/>
              <p:cNvSpPr>
                <a:spLocks noChangeArrowheads="1"/>
              </p:cNvSpPr>
              <p:nvPr/>
            </p:nvSpPr>
            <p:spPr bwMode="auto">
              <a:xfrm>
                <a:off x="3200400" y="1228531"/>
                <a:ext cx="2057400" cy="106680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SzPct val="6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 dirty="0">
                    <a:latin typeface="Arial" panose="020B0604020202020204" pitchFamily="34" charset="0"/>
                  </a:rPr>
                  <a:t>C++ compiler</a:t>
                </a:r>
              </a:p>
            </p:txBody>
          </p:sp>
          <p:sp>
            <p:nvSpPr>
              <p:cNvPr id="33799" name="Text Box 6"/>
              <p:cNvSpPr txBox="1">
                <a:spLocks noChangeArrowheads="1"/>
              </p:cNvSpPr>
              <p:nvPr/>
            </p:nvSpPr>
            <p:spPr bwMode="auto">
              <a:xfrm>
                <a:off x="6689725" y="1874644"/>
                <a:ext cx="1403350" cy="366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SzPct val="6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latin typeface="Arial" panose="020B0604020202020204" pitchFamily="34" charset="0"/>
                  </a:rPr>
                  <a:t>Object code</a:t>
                </a:r>
              </a:p>
            </p:txBody>
          </p:sp>
          <p:cxnSp>
            <p:nvCxnSpPr>
              <p:cNvPr id="33800" name="AutoShape 7"/>
              <p:cNvCxnSpPr>
                <a:cxnSpLocks noChangeShapeType="1"/>
                <a:stCxn id="33798" idx="3"/>
                <a:endCxn id="33797" idx="1"/>
              </p:cNvCxnSpPr>
              <p:nvPr/>
            </p:nvCxnSpPr>
            <p:spPr bwMode="auto">
              <a:xfrm>
                <a:off x="2305050" y="1412681"/>
                <a:ext cx="895350" cy="34925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3801" name="AutoShape 8"/>
              <p:cNvCxnSpPr>
                <a:cxnSpLocks noChangeShapeType="1"/>
                <a:stCxn id="33797" idx="3"/>
                <a:endCxn id="33799" idx="1"/>
              </p:cNvCxnSpPr>
              <p:nvPr/>
            </p:nvCxnSpPr>
            <p:spPr bwMode="auto">
              <a:xfrm>
                <a:off x="5257800" y="1761931"/>
                <a:ext cx="1431925" cy="296863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3802" name="AutoShape 9"/>
              <p:cNvSpPr>
                <a:spLocks noChangeArrowheads="1"/>
              </p:cNvSpPr>
              <p:nvPr/>
            </p:nvSpPr>
            <p:spPr bwMode="auto">
              <a:xfrm>
                <a:off x="4572000" y="2676331"/>
                <a:ext cx="1295400" cy="68580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SzPct val="6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latin typeface="Arial" panose="020B0604020202020204" pitchFamily="34" charset="0"/>
                  </a:rPr>
                  <a:t>linker</a:t>
                </a:r>
              </a:p>
            </p:txBody>
          </p:sp>
          <p:cxnSp>
            <p:nvCxnSpPr>
              <p:cNvPr id="33803" name="AutoShape 10"/>
              <p:cNvCxnSpPr>
                <a:cxnSpLocks noChangeShapeType="1"/>
                <a:stCxn id="33799" idx="2"/>
                <a:endCxn id="33802" idx="3"/>
              </p:cNvCxnSpPr>
              <p:nvPr/>
            </p:nvCxnSpPr>
            <p:spPr bwMode="auto">
              <a:xfrm flipH="1">
                <a:off x="5867400" y="2241356"/>
                <a:ext cx="1524000" cy="777875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3804" name="Text Box 11"/>
              <p:cNvSpPr txBox="1">
                <a:spLocks noChangeArrowheads="1"/>
              </p:cNvSpPr>
              <p:nvPr/>
            </p:nvSpPr>
            <p:spPr bwMode="auto">
              <a:xfrm>
                <a:off x="457200" y="2523931"/>
                <a:ext cx="2286000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SzPct val="6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1800" dirty="0">
                    <a:latin typeface="Arial" panose="020B0604020202020204" pitchFamily="34" charset="0"/>
                  </a:rPr>
                  <a:t>Executable program</a:t>
                </a:r>
              </a:p>
            </p:txBody>
          </p:sp>
          <p:cxnSp>
            <p:nvCxnSpPr>
              <p:cNvPr id="33805" name="AutoShape 12"/>
              <p:cNvCxnSpPr>
                <a:cxnSpLocks noChangeShapeType="1"/>
                <a:stCxn id="33802" idx="1"/>
                <a:endCxn id="33804" idx="3"/>
              </p:cNvCxnSpPr>
              <p:nvPr/>
            </p:nvCxnSpPr>
            <p:spPr bwMode="auto">
              <a:xfrm flipH="1" flipV="1">
                <a:off x="2743200" y="2708081"/>
                <a:ext cx="1828800" cy="31115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3806" name="Text Box 6"/>
              <p:cNvSpPr txBox="1">
                <a:spLocks noChangeArrowheads="1"/>
              </p:cNvSpPr>
              <p:nvPr/>
            </p:nvSpPr>
            <p:spPr bwMode="auto">
              <a:xfrm>
                <a:off x="6629400" y="3285931"/>
                <a:ext cx="2317750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SzPct val="6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latin typeface="Arial" panose="020B0604020202020204" pitchFamily="34" charset="0"/>
                  </a:rPr>
                  <a:t>Library Object code</a:t>
                </a:r>
              </a:p>
            </p:txBody>
          </p:sp>
          <p:cxnSp>
            <p:nvCxnSpPr>
              <p:cNvPr id="33807" name="AutoShape 10"/>
              <p:cNvCxnSpPr>
                <a:cxnSpLocks noChangeShapeType="1"/>
                <a:stCxn id="33806" idx="0"/>
                <a:endCxn id="33802" idx="3"/>
              </p:cNvCxnSpPr>
              <p:nvPr/>
            </p:nvCxnSpPr>
            <p:spPr bwMode="auto">
              <a:xfrm rot="16200000" flipV="1">
                <a:off x="6694488" y="2192143"/>
                <a:ext cx="266700" cy="1920875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</p:spTree>
    <p:extLst>
      <p:ext uri="{BB962C8B-B14F-4D97-AF65-F5344CB8AC3E}">
        <p14:creationId xmlns:p14="http://schemas.microsoft.com/office/powerpoint/2010/main" val="3128526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9C4E213F-4C2C-4A63-AAE2-8CFC74EBD720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45</a:t>
            </a:fld>
            <a:endParaRPr lang="en-US" altLang="en-US" sz="1400" smtClean="0">
              <a:latin typeface="Arial" panose="020B0604020202020204" pitchFamily="34" charset="0"/>
            </a:endParaRP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7815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ＭＳ Ｐゴシック" pitchFamily="34" charset="-128"/>
              </a:rPr>
              <a:t>Hello, world!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24615"/>
            <a:ext cx="82296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ja-JP" altLang="en-US" sz="2800" dirty="0" smtClean="0">
                <a:ea typeface="ＭＳ Ｐゴシック" pitchFamily="34" charset="-128"/>
              </a:rPr>
              <a:t>“</a:t>
            </a:r>
            <a:r>
              <a:rPr lang="en-US" altLang="ja-JP" sz="2800" dirty="0" smtClean="0">
                <a:ea typeface="ＭＳ Ｐゴシック" pitchFamily="34" charset="-128"/>
              </a:rPr>
              <a:t>Hello world</a:t>
            </a:r>
            <a:r>
              <a:rPr lang="ja-JP" altLang="en-US" sz="2800" dirty="0" smtClean="0">
                <a:ea typeface="ＭＳ Ｐゴシック" pitchFamily="34" charset="-128"/>
              </a:rPr>
              <a:t>”</a:t>
            </a:r>
            <a:r>
              <a:rPr lang="en-US" altLang="ja-JP" sz="2800" dirty="0" smtClean="0">
                <a:ea typeface="ＭＳ Ｐゴシック" pitchFamily="34" charset="-128"/>
              </a:rPr>
              <a:t> is a very important program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>
                <a:ea typeface="ＭＳ Ｐゴシック" pitchFamily="34" charset="-128"/>
              </a:rPr>
              <a:t>Its purpose is to help you get used to your tools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000" dirty="0" smtClean="0">
                <a:ea typeface="ＭＳ Ｐゴシック" pitchFamily="34" charset="-128"/>
              </a:rPr>
              <a:t>Compiler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000" dirty="0" smtClean="0">
                <a:ea typeface="ＭＳ Ｐゴシック" pitchFamily="34" charset="-128"/>
              </a:rPr>
              <a:t>Program development environment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000" dirty="0" smtClean="0">
                <a:ea typeface="ＭＳ Ｐゴシック" pitchFamily="34" charset="-128"/>
              </a:rPr>
              <a:t>Program execution environment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>
                <a:ea typeface="ＭＳ Ｐゴシック" pitchFamily="34" charset="-128"/>
              </a:rPr>
              <a:t>Type in the program </a:t>
            </a:r>
            <a:r>
              <a:rPr lang="en-US" sz="2400" b="1" dirty="0" smtClean="0">
                <a:ea typeface="ＭＳ Ｐゴシック" pitchFamily="34" charset="-128"/>
              </a:rPr>
              <a:t>carefully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000" dirty="0" smtClean="0">
                <a:ea typeface="ＭＳ Ｐゴシック" pitchFamily="34" charset="-128"/>
              </a:rPr>
              <a:t>After you get it to work, please make a few mistakes to see how the tools respond; for example</a:t>
            </a:r>
          </a:p>
          <a:p>
            <a:pPr lvl="3" eaLnBrk="1" hangingPunct="1">
              <a:lnSpc>
                <a:spcPct val="90000"/>
              </a:lnSpc>
              <a:defRPr/>
            </a:pPr>
            <a:r>
              <a:rPr lang="en-US" sz="1800" dirty="0" smtClean="0">
                <a:ea typeface="ＭＳ Ｐゴシック" pitchFamily="34" charset="-128"/>
              </a:rPr>
              <a:t>Forget the header</a:t>
            </a:r>
          </a:p>
          <a:p>
            <a:pPr lvl="3" eaLnBrk="1" hangingPunct="1">
              <a:lnSpc>
                <a:spcPct val="90000"/>
              </a:lnSpc>
              <a:defRPr/>
            </a:pPr>
            <a:r>
              <a:rPr lang="en-US" sz="1800" dirty="0" smtClean="0">
                <a:ea typeface="ＭＳ Ｐゴシック" pitchFamily="34" charset="-128"/>
              </a:rPr>
              <a:t>Forget to terminate the string</a:t>
            </a:r>
          </a:p>
          <a:p>
            <a:pPr lvl="3" eaLnBrk="1" hangingPunct="1">
              <a:lnSpc>
                <a:spcPct val="90000"/>
              </a:lnSpc>
              <a:defRPr/>
            </a:pPr>
            <a:r>
              <a:rPr lang="en-US" sz="1800" dirty="0" smtClean="0">
                <a:ea typeface="ＭＳ Ｐゴシック" pitchFamily="34" charset="-128"/>
              </a:rPr>
              <a:t>Misspell </a:t>
            </a:r>
            <a:r>
              <a:rPr lang="en-US" sz="1800" b="1" dirty="0" smtClean="0">
                <a:ea typeface="ＭＳ Ｐゴシック" pitchFamily="34" charset="-128"/>
              </a:rPr>
              <a:t>return</a:t>
            </a:r>
            <a:r>
              <a:rPr lang="en-US" sz="1800" dirty="0" smtClean="0">
                <a:ea typeface="ＭＳ Ｐゴシック" pitchFamily="34" charset="-128"/>
              </a:rPr>
              <a:t> (e.g., </a:t>
            </a:r>
            <a:r>
              <a:rPr lang="en-US" sz="1800" b="1" dirty="0" err="1" smtClean="0">
                <a:ea typeface="ＭＳ Ｐゴシック" pitchFamily="34" charset="-128"/>
              </a:rPr>
              <a:t>retrun</a:t>
            </a:r>
            <a:r>
              <a:rPr lang="en-US" sz="1800" dirty="0" smtClean="0">
                <a:ea typeface="ＭＳ Ｐゴシック" pitchFamily="34" charset="-128"/>
              </a:rPr>
              <a:t>)</a:t>
            </a:r>
          </a:p>
          <a:p>
            <a:pPr lvl="3" eaLnBrk="1" hangingPunct="1">
              <a:lnSpc>
                <a:spcPct val="90000"/>
              </a:lnSpc>
              <a:defRPr/>
            </a:pPr>
            <a:r>
              <a:rPr lang="en-US" sz="1800" dirty="0" smtClean="0">
                <a:ea typeface="ＭＳ Ｐゴシック" pitchFamily="34" charset="-128"/>
              </a:rPr>
              <a:t>Forget a semicolon</a:t>
            </a:r>
          </a:p>
          <a:p>
            <a:pPr lvl="3" eaLnBrk="1" hangingPunct="1">
              <a:lnSpc>
                <a:spcPct val="90000"/>
              </a:lnSpc>
              <a:defRPr/>
            </a:pPr>
            <a:r>
              <a:rPr lang="en-US" sz="1800" dirty="0" smtClean="0">
                <a:ea typeface="ＭＳ Ｐゴシック" pitchFamily="34" charset="-128"/>
              </a:rPr>
              <a:t>Forget </a:t>
            </a:r>
            <a:r>
              <a:rPr lang="en-US" sz="1800" b="1" dirty="0" smtClean="0">
                <a:ea typeface="ＭＳ Ｐゴシック" pitchFamily="34" charset="-128"/>
              </a:rPr>
              <a:t>{</a:t>
            </a:r>
            <a:r>
              <a:rPr lang="en-US" sz="1800" dirty="0" smtClean="0">
                <a:ea typeface="ＭＳ Ｐゴシック" pitchFamily="34" charset="-128"/>
              </a:rPr>
              <a:t> or</a:t>
            </a:r>
            <a:r>
              <a:rPr lang="en-US" sz="1800" b="1" dirty="0" smtClean="0">
                <a:ea typeface="ＭＳ Ｐゴシック" pitchFamily="34" charset="-128"/>
              </a:rPr>
              <a:t> }</a:t>
            </a:r>
          </a:p>
          <a:p>
            <a:pPr lvl="3" eaLnBrk="1" hangingPunct="1">
              <a:lnSpc>
                <a:spcPct val="90000"/>
              </a:lnSpc>
              <a:defRPr/>
            </a:pPr>
            <a:r>
              <a:rPr lang="en-US" sz="1800" b="1" dirty="0" smtClean="0">
                <a:ea typeface="ＭＳ Ｐゴシック" pitchFamily="34" charset="-128"/>
              </a:rPr>
              <a:t>…</a:t>
            </a:r>
          </a:p>
          <a:p>
            <a:pPr lvl="3" eaLnBrk="1" hangingPunct="1">
              <a:lnSpc>
                <a:spcPct val="90000"/>
              </a:lnSpc>
              <a:defRPr/>
            </a:pPr>
            <a:endParaRPr lang="en-US" sz="1800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71457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What is a Program Made of?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Common elements in programming languages: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Key Words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Programmer-Defined Identifiers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Operators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Punctuation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Syntax</a:t>
            </a:r>
          </a:p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00524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Program </a:t>
            </a:r>
          </a:p>
        </p:txBody>
      </p:sp>
      <p:pic>
        <p:nvPicPr>
          <p:cNvPr id="3072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5963" y="1600200"/>
            <a:ext cx="5172075" cy="4525963"/>
          </a:xfrm>
          <a:noFill/>
        </p:spPr>
      </p:pic>
    </p:spTree>
    <p:extLst>
      <p:ext uri="{BB962C8B-B14F-4D97-AF65-F5344CB8AC3E}">
        <p14:creationId xmlns:p14="http://schemas.microsoft.com/office/powerpoint/2010/main" val="2237804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Key Words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Also known as </a:t>
            </a:r>
            <a:r>
              <a:rPr lang="en-US" altLang="en-US" u="sng" dirty="0" smtClean="0"/>
              <a:t>reserved words</a:t>
            </a:r>
            <a:endParaRPr lang="en-US" altLang="en-US" dirty="0" smtClean="0"/>
          </a:p>
          <a:p>
            <a:pPr eaLnBrk="1" hangingPunct="1"/>
            <a:r>
              <a:rPr lang="en-US" altLang="en-US" dirty="0" smtClean="0"/>
              <a:t>Have a special meaning in C++</a:t>
            </a:r>
          </a:p>
          <a:p>
            <a:pPr eaLnBrk="1" hangingPunct="1"/>
            <a:r>
              <a:rPr lang="en-US" altLang="en-US" dirty="0" smtClean="0"/>
              <a:t>Can not be used for any other purpose</a:t>
            </a:r>
          </a:p>
          <a:p>
            <a:pPr eaLnBrk="1" hangingPunct="1"/>
            <a:r>
              <a:rPr lang="en-US" altLang="en-US" dirty="0" smtClean="0"/>
              <a:t>Key words in the </a:t>
            </a:r>
            <a:r>
              <a:rPr lang="en-US" altLang="en-US" dirty="0" smtClean="0"/>
              <a:t>previous program : </a:t>
            </a:r>
            <a:r>
              <a:rPr lang="en-US" altLang="en-US" dirty="0" smtClean="0">
                <a:latin typeface="Courier New" pitchFamily="-16" charset="0"/>
              </a:rPr>
              <a:t>using</a:t>
            </a:r>
            <a:r>
              <a:rPr lang="en-US" altLang="en-US" dirty="0" smtClean="0"/>
              <a:t>, </a:t>
            </a:r>
            <a:r>
              <a:rPr lang="en-US" altLang="en-US" dirty="0" smtClean="0">
                <a:latin typeface="Courier New" pitchFamily="-16" charset="0"/>
              </a:rPr>
              <a:t>namespace</a:t>
            </a:r>
            <a:r>
              <a:rPr lang="en-US" altLang="en-US" dirty="0" smtClean="0"/>
              <a:t>, </a:t>
            </a:r>
            <a:r>
              <a:rPr lang="en-US" altLang="en-US" dirty="0" err="1" smtClean="0">
                <a:latin typeface="Courier New" pitchFamily="-16" charset="0"/>
              </a:rPr>
              <a:t>int</a:t>
            </a:r>
            <a:r>
              <a:rPr lang="en-US" altLang="en-US" dirty="0" smtClean="0"/>
              <a:t>, </a:t>
            </a:r>
            <a:r>
              <a:rPr lang="en-US" altLang="en-US" dirty="0" smtClean="0">
                <a:latin typeface="Courier New" pitchFamily="-16" charset="0"/>
              </a:rPr>
              <a:t>double</a:t>
            </a:r>
            <a:r>
              <a:rPr lang="en-US" altLang="en-US" dirty="0" smtClean="0"/>
              <a:t>, and </a:t>
            </a:r>
            <a:r>
              <a:rPr lang="en-US" altLang="en-US" dirty="0" smtClean="0">
                <a:latin typeface="Courier New" pitchFamily="-16" charset="0"/>
              </a:rPr>
              <a:t>return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06472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Key Words</a:t>
            </a:r>
          </a:p>
        </p:txBody>
      </p:sp>
      <p:pic>
        <p:nvPicPr>
          <p:cNvPr id="3277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5963" y="1600200"/>
            <a:ext cx="5172075" cy="4525963"/>
          </a:xfrm>
          <a:noFill/>
        </p:spPr>
      </p:pic>
      <p:sp>
        <p:nvSpPr>
          <p:cNvPr id="6" name="Oval 5"/>
          <p:cNvSpPr/>
          <p:nvPr/>
        </p:nvSpPr>
        <p:spPr>
          <a:xfrm>
            <a:off x="2362200" y="1981200"/>
            <a:ext cx="609600" cy="304800"/>
          </a:xfrm>
          <a:prstGeom prst="ellipse">
            <a:avLst/>
          </a:prstGeom>
          <a:noFill/>
          <a:ln>
            <a:solidFill>
              <a:srgbClr val="FA82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971800" y="1981200"/>
            <a:ext cx="914400" cy="304800"/>
          </a:xfrm>
          <a:prstGeom prst="ellipse">
            <a:avLst/>
          </a:prstGeom>
          <a:noFill/>
          <a:ln>
            <a:solidFill>
              <a:srgbClr val="FA82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667000" y="5715000"/>
            <a:ext cx="685800" cy="228600"/>
          </a:xfrm>
          <a:prstGeom prst="ellipse">
            <a:avLst/>
          </a:prstGeom>
          <a:noFill/>
          <a:ln>
            <a:solidFill>
              <a:srgbClr val="FA82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362200" y="2362200"/>
            <a:ext cx="457200" cy="228600"/>
          </a:xfrm>
          <a:prstGeom prst="ellipse">
            <a:avLst/>
          </a:prstGeom>
          <a:noFill/>
          <a:ln>
            <a:solidFill>
              <a:srgbClr val="FA82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667000" y="2743200"/>
            <a:ext cx="685800" cy="304800"/>
          </a:xfrm>
          <a:prstGeom prst="ellipse">
            <a:avLst/>
          </a:prstGeom>
          <a:noFill/>
          <a:ln>
            <a:solidFill>
              <a:srgbClr val="FA82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190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98E6B76B-DC18-48DA-818C-F3531BF274A4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5</a:t>
            </a:fld>
            <a:endParaRPr lang="en-US" altLang="en-US" sz="1400" smtClean="0">
              <a:latin typeface="Arial" panose="020B0604020202020204" pitchFamily="34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63894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ＭＳ Ｐゴシック" pitchFamily="34" charset="-128"/>
              </a:rPr>
              <a:t>This is a course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66122"/>
            <a:ext cx="8305800" cy="4534678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ea typeface="+mn-ea"/>
              </a:rPr>
              <a:t>About Programming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ea typeface="+mn-ea"/>
              </a:rPr>
              <a:t>For beginners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/>
              <a:t>who want to become professionals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000" dirty="0" smtClean="0"/>
              <a:t>i.e., people who can produce systems that others will use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/>
              <a:t>who are assumed to be bright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000" dirty="0" smtClean="0"/>
              <a:t>Though not (necessarily) geniuses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/>
              <a:t>who are willing to work hard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000" dirty="0" smtClean="0"/>
              <a:t>Though do need sleep occasionally, and take a normal course load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ea typeface="+mn-ea"/>
              </a:rPr>
              <a:t>Using the C++ programming language</a:t>
            </a:r>
            <a:endParaRPr lang="en-US" dirty="0" smtClean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11755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Programmer-Defined Identifiers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Names made up by the programmer</a:t>
            </a:r>
          </a:p>
          <a:p>
            <a:pPr eaLnBrk="1" hangingPunct="1"/>
            <a:r>
              <a:rPr lang="en-US" altLang="en-US" dirty="0" smtClean="0"/>
              <a:t>Not part of the C++ language</a:t>
            </a:r>
          </a:p>
          <a:p>
            <a:pPr eaLnBrk="1" hangingPunct="1"/>
            <a:r>
              <a:rPr lang="en-US" altLang="en-US" dirty="0" smtClean="0"/>
              <a:t>Used to represent various things: variables (memory locations), functions, etc.</a:t>
            </a:r>
          </a:p>
          <a:p>
            <a:pPr eaLnBrk="1" hangingPunct="1"/>
            <a:r>
              <a:rPr lang="en-US" altLang="en-US" dirty="0" smtClean="0"/>
              <a:t>In </a:t>
            </a:r>
            <a:r>
              <a:rPr lang="en-US" altLang="en-US" dirty="0" smtClean="0"/>
              <a:t>pervious program : </a:t>
            </a:r>
            <a:r>
              <a:rPr lang="en-US" altLang="en-US" dirty="0" smtClean="0">
                <a:latin typeface="Courier New" pitchFamily="-16" charset="0"/>
              </a:rPr>
              <a:t>hours</a:t>
            </a:r>
            <a:r>
              <a:rPr lang="en-US" altLang="en-US" dirty="0" smtClean="0"/>
              <a:t>, </a:t>
            </a:r>
            <a:r>
              <a:rPr lang="en-US" altLang="en-US" dirty="0" smtClean="0">
                <a:latin typeface="Courier New" pitchFamily="-16" charset="0"/>
              </a:rPr>
              <a:t>rate</a:t>
            </a:r>
            <a:r>
              <a:rPr lang="en-US" altLang="en-US" dirty="0" smtClean="0"/>
              <a:t>, and </a:t>
            </a:r>
            <a:r>
              <a:rPr lang="en-US" altLang="en-US" dirty="0" smtClean="0">
                <a:latin typeface="Courier New" pitchFamily="-16" charset="0"/>
              </a:rPr>
              <a:t>pay</a:t>
            </a:r>
            <a:r>
              <a:rPr lang="en-US" altLang="en-US" dirty="0" smtClean="0"/>
              <a:t>.</a:t>
            </a:r>
          </a:p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070747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Operators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Used to perform operations on data</a:t>
            </a:r>
          </a:p>
          <a:p>
            <a:pPr eaLnBrk="1" hangingPunct="1"/>
            <a:r>
              <a:rPr lang="en-US" altLang="en-US" dirty="0" smtClean="0"/>
              <a:t>Many types of operators:</a:t>
            </a:r>
          </a:p>
          <a:p>
            <a:pPr lvl="1" eaLnBrk="1" hangingPunct="1"/>
            <a:r>
              <a:rPr lang="en-US" altLang="en-US" dirty="0" smtClean="0"/>
              <a:t>Arithmetic - ex: </a:t>
            </a:r>
            <a:r>
              <a:rPr lang="en-US" altLang="en-US" dirty="0" smtClean="0">
                <a:latin typeface="Courier New" pitchFamily="-16" charset="0"/>
              </a:rPr>
              <a:t>+,-,*,/</a:t>
            </a:r>
          </a:p>
          <a:p>
            <a:pPr lvl="1" eaLnBrk="1" hangingPunct="1"/>
            <a:r>
              <a:rPr lang="en-US" altLang="en-US" dirty="0" smtClean="0"/>
              <a:t>Assignment – ex: </a:t>
            </a:r>
            <a:r>
              <a:rPr lang="en-US" altLang="en-US" dirty="0" smtClean="0">
                <a:latin typeface="Courier New" pitchFamily="-16" charset="0"/>
              </a:rPr>
              <a:t>=</a:t>
            </a:r>
            <a:endParaRPr lang="en-US" altLang="en-US" dirty="0" smtClean="0"/>
          </a:p>
          <a:p>
            <a:pPr lvl="1" eaLnBrk="1" hangingPunct="1">
              <a:buFontTx/>
              <a:buNone/>
            </a:pPr>
            <a:endParaRPr lang="en-US" altLang="en-US" dirty="0" smtClean="0"/>
          </a:p>
          <a:p>
            <a:pPr eaLnBrk="1" hangingPunct="1"/>
            <a:r>
              <a:rPr lang="en-US" altLang="en-US" dirty="0" smtClean="0"/>
              <a:t>Some operators in </a:t>
            </a:r>
            <a:r>
              <a:rPr lang="en-US" altLang="en-US" dirty="0" smtClean="0"/>
              <a:t>Program: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>
                <a:latin typeface="Courier New" pitchFamily="-16" charset="0"/>
              </a:rPr>
              <a:t>&lt;&lt; &gt;&gt; = * </a:t>
            </a:r>
            <a:endParaRPr lang="en-US" altLang="en-US" dirty="0" smtClean="0"/>
          </a:p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60771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Operators</a:t>
            </a:r>
          </a:p>
        </p:txBody>
      </p:sp>
      <p:pic>
        <p:nvPicPr>
          <p:cNvPr id="3584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5963" y="1600200"/>
            <a:ext cx="5172075" cy="4525963"/>
          </a:xfrm>
          <a:noFill/>
        </p:spPr>
      </p:pic>
      <p:sp>
        <p:nvSpPr>
          <p:cNvPr id="6" name="Oval 5"/>
          <p:cNvSpPr/>
          <p:nvPr/>
        </p:nvSpPr>
        <p:spPr>
          <a:xfrm>
            <a:off x="3048000" y="3581400"/>
            <a:ext cx="304800" cy="228600"/>
          </a:xfrm>
          <a:prstGeom prst="ellipse">
            <a:avLst/>
          </a:prstGeom>
          <a:noFill/>
          <a:ln>
            <a:solidFill>
              <a:srgbClr val="FA82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048000" y="4343400"/>
            <a:ext cx="304800" cy="228600"/>
          </a:xfrm>
          <a:prstGeom prst="ellipse">
            <a:avLst/>
          </a:prstGeom>
          <a:noFill/>
          <a:ln>
            <a:solidFill>
              <a:srgbClr val="FA82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810000" y="4876800"/>
            <a:ext cx="228600" cy="228600"/>
          </a:xfrm>
          <a:prstGeom prst="ellipse">
            <a:avLst/>
          </a:prstGeom>
          <a:noFill/>
          <a:ln>
            <a:solidFill>
              <a:srgbClr val="FA82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124200" y="5486400"/>
            <a:ext cx="304800" cy="228600"/>
          </a:xfrm>
          <a:prstGeom prst="ellipse">
            <a:avLst/>
          </a:prstGeom>
          <a:noFill/>
          <a:ln>
            <a:solidFill>
              <a:srgbClr val="FA82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334000" y="5486400"/>
            <a:ext cx="304800" cy="228600"/>
          </a:xfrm>
          <a:prstGeom prst="ellipse">
            <a:avLst/>
          </a:prstGeom>
          <a:noFill/>
          <a:ln>
            <a:solidFill>
              <a:srgbClr val="FA82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019800" y="5486400"/>
            <a:ext cx="304800" cy="228600"/>
          </a:xfrm>
          <a:prstGeom prst="ellipse">
            <a:avLst/>
          </a:prstGeom>
          <a:noFill/>
          <a:ln>
            <a:solidFill>
              <a:srgbClr val="FA82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124200" y="3352800"/>
            <a:ext cx="304800" cy="228600"/>
          </a:xfrm>
          <a:prstGeom prst="ellipse">
            <a:avLst/>
          </a:prstGeom>
          <a:noFill/>
          <a:ln>
            <a:solidFill>
              <a:srgbClr val="FA82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124200" y="4114800"/>
            <a:ext cx="304800" cy="228600"/>
          </a:xfrm>
          <a:prstGeom prst="ellipse">
            <a:avLst/>
          </a:prstGeom>
          <a:noFill/>
          <a:ln>
            <a:solidFill>
              <a:srgbClr val="FA82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048000" y="4876800"/>
            <a:ext cx="228600" cy="228600"/>
          </a:xfrm>
          <a:prstGeom prst="ellipse">
            <a:avLst/>
          </a:prstGeom>
          <a:noFill/>
          <a:ln>
            <a:solidFill>
              <a:srgbClr val="FA82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900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Punctuation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Characters that mark the end of a statement, or that separate items in a list</a:t>
            </a:r>
          </a:p>
          <a:p>
            <a:pPr eaLnBrk="1" hangingPunct="1"/>
            <a:r>
              <a:rPr lang="en-US" altLang="en-US" dirty="0" smtClean="0"/>
              <a:t>In Program </a:t>
            </a:r>
            <a:r>
              <a:rPr lang="en-US" altLang="en-US" dirty="0" smtClean="0"/>
              <a:t>: </a:t>
            </a:r>
            <a:r>
              <a:rPr lang="en-US" altLang="en-US" dirty="0" smtClean="0">
                <a:latin typeface="Courier New" pitchFamily="-16" charset="0"/>
              </a:rPr>
              <a:t> </a:t>
            </a:r>
            <a:r>
              <a:rPr lang="en-US" altLang="en-US" dirty="0" smtClean="0">
                <a:latin typeface="Courier New" pitchFamily="-16" charset="0"/>
              </a:rPr>
              <a:t>,</a:t>
            </a:r>
            <a:r>
              <a:rPr lang="en-US" altLang="en-US" dirty="0" smtClean="0"/>
              <a:t> and </a:t>
            </a:r>
            <a:r>
              <a:rPr lang="en-US" altLang="en-US" dirty="0" smtClean="0">
                <a:latin typeface="Courier New" pitchFamily="-16" charset="0"/>
              </a:rPr>
              <a:t>;</a:t>
            </a:r>
            <a:endParaRPr lang="en-US" altLang="en-US" dirty="0" smtClean="0"/>
          </a:p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47838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Punctuation</a:t>
            </a:r>
          </a:p>
        </p:txBody>
      </p:sp>
      <p:pic>
        <p:nvPicPr>
          <p:cNvPr id="3789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5963" y="1600200"/>
            <a:ext cx="5172075" cy="4525963"/>
          </a:xfrm>
          <a:noFill/>
        </p:spPr>
      </p:pic>
      <p:sp>
        <p:nvSpPr>
          <p:cNvPr id="5" name="Oval 4"/>
          <p:cNvSpPr/>
          <p:nvPr/>
        </p:nvSpPr>
        <p:spPr>
          <a:xfrm>
            <a:off x="4876800" y="2819400"/>
            <a:ext cx="228600" cy="228600"/>
          </a:xfrm>
          <a:prstGeom prst="ellipse">
            <a:avLst/>
          </a:prstGeom>
          <a:noFill/>
          <a:ln>
            <a:solidFill>
              <a:srgbClr val="FA82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810000" y="2819400"/>
            <a:ext cx="228600" cy="228600"/>
          </a:xfrm>
          <a:prstGeom prst="ellipse">
            <a:avLst/>
          </a:prstGeom>
          <a:noFill/>
          <a:ln>
            <a:solidFill>
              <a:srgbClr val="FA82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19600" y="2819400"/>
            <a:ext cx="228600" cy="228600"/>
          </a:xfrm>
          <a:prstGeom prst="ellipse">
            <a:avLst/>
          </a:prstGeom>
          <a:noFill/>
          <a:ln>
            <a:solidFill>
              <a:srgbClr val="FA82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400800" y="3352800"/>
            <a:ext cx="228600" cy="228600"/>
          </a:xfrm>
          <a:prstGeom prst="ellipse">
            <a:avLst/>
          </a:prstGeom>
          <a:noFill/>
          <a:ln>
            <a:solidFill>
              <a:srgbClr val="FA82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810000" y="3581400"/>
            <a:ext cx="228600" cy="228600"/>
          </a:xfrm>
          <a:prstGeom prst="ellipse">
            <a:avLst/>
          </a:prstGeom>
          <a:noFill/>
          <a:ln>
            <a:solidFill>
              <a:srgbClr val="FA82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934200" y="4191000"/>
            <a:ext cx="228600" cy="228600"/>
          </a:xfrm>
          <a:prstGeom prst="ellipse">
            <a:avLst/>
          </a:prstGeom>
          <a:noFill/>
          <a:ln>
            <a:solidFill>
              <a:srgbClr val="FA82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733800" y="4343400"/>
            <a:ext cx="228600" cy="228600"/>
          </a:xfrm>
          <a:prstGeom prst="ellipse">
            <a:avLst/>
          </a:prstGeom>
          <a:noFill/>
          <a:ln>
            <a:solidFill>
              <a:srgbClr val="FA82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419600" y="4953000"/>
            <a:ext cx="228600" cy="228600"/>
          </a:xfrm>
          <a:prstGeom prst="ellipse">
            <a:avLst/>
          </a:prstGeom>
          <a:noFill/>
          <a:ln>
            <a:solidFill>
              <a:srgbClr val="FA82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429000" y="5715000"/>
            <a:ext cx="228600" cy="228600"/>
          </a:xfrm>
          <a:prstGeom prst="ellipse">
            <a:avLst/>
          </a:prstGeom>
          <a:noFill/>
          <a:ln>
            <a:solidFill>
              <a:srgbClr val="FA82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705600" y="5486400"/>
            <a:ext cx="228600" cy="228600"/>
          </a:xfrm>
          <a:prstGeom prst="ellipse">
            <a:avLst/>
          </a:prstGeom>
          <a:noFill/>
          <a:ln>
            <a:solidFill>
              <a:srgbClr val="FA82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481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Syntax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altLang="en-US" smtClean="0"/>
              <a:t>The rules of grammar that must be followed when writing a program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mtClean="0"/>
              <a:t>Controls the use of key words, operators, programmer-defined symbols, and punctuation</a:t>
            </a:r>
          </a:p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09478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Variables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A variable is a named storage location in the computer’s memory for holding a piece of data.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In </a:t>
            </a:r>
            <a:r>
              <a:rPr lang="en-US" altLang="en-US" dirty="0" smtClean="0"/>
              <a:t>previous program we </a:t>
            </a:r>
            <a:r>
              <a:rPr lang="en-US" altLang="en-US" dirty="0" smtClean="0"/>
              <a:t>used three variables: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The </a:t>
            </a:r>
            <a:r>
              <a:rPr lang="en-US" altLang="en-US" b="1" dirty="0" smtClean="0">
                <a:solidFill>
                  <a:srgbClr val="FA8218"/>
                </a:solidFill>
                <a:latin typeface="Courier New" pitchFamily="-16" charset="0"/>
              </a:rPr>
              <a:t>hours</a:t>
            </a:r>
            <a:r>
              <a:rPr lang="en-US" altLang="en-US" dirty="0" smtClean="0"/>
              <a:t> variable was used to hold the hours worked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The </a:t>
            </a:r>
            <a:r>
              <a:rPr lang="en-US" altLang="en-US" b="1" dirty="0" smtClean="0">
                <a:solidFill>
                  <a:srgbClr val="FA8218"/>
                </a:solidFill>
                <a:latin typeface="Courier New" pitchFamily="-16" charset="0"/>
              </a:rPr>
              <a:t>rate</a:t>
            </a:r>
            <a:r>
              <a:rPr lang="en-US" altLang="en-US" dirty="0" smtClean="0"/>
              <a:t> variable was used to hold the pay rate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The </a:t>
            </a:r>
            <a:r>
              <a:rPr lang="en-US" altLang="en-US" b="1" dirty="0" smtClean="0">
                <a:solidFill>
                  <a:srgbClr val="FA8218"/>
                </a:solidFill>
                <a:latin typeface="Courier New" pitchFamily="-16" charset="0"/>
              </a:rPr>
              <a:t>pay</a:t>
            </a:r>
            <a:r>
              <a:rPr lang="en-US" altLang="en-US" dirty="0" smtClean="0"/>
              <a:t> variable was used to hold the gross pay</a:t>
            </a:r>
          </a:p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763745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Variable Definitions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To create a variable in a program you must write a variable definition (also called a variable declaration)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Here is the statement from Program </a:t>
            </a:r>
            <a:r>
              <a:rPr lang="en-US" altLang="en-US" dirty="0" smtClean="0"/>
              <a:t>that </a:t>
            </a:r>
            <a:r>
              <a:rPr lang="en-US" altLang="en-US" dirty="0" smtClean="0"/>
              <a:t>defines the variables:</a:t>
            </a:r>
            <a:br>
              <a:rPr lang="en-US" altLang="en-US" dirty="0" smtClean="0"/>
            </a:b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b="1" dirty="0" smtClean="0">
                <a:solidFill>
                  <a:srgbClr val="FA8218"/>
                </a:solidFill>
                <a:latin typeface="Courier New" pitchFamily="-16" charset="0"/>
              </a:rPr>
              <a:t>double hours, rate, pay;</a:t>
            </a:r>
            <a:endParaRPr lang="en-US" altLang="en-US" dirty="0" smtClean="0">
              <a:solidFill>
                <a:srgbClr val="FA821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89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Variable Definitions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There are many different types of data, which you will learn about in this course.</a:t>
            </a:r>
            <a:br>
              <a:rPr lang="en-US" altLang="en-US" smtClean="0"/>
            </a:br>
            <a:endParaRPr lang="en-US" altLang="en-US" smtClean="0"/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A variable holds a specific type of data.</a:t>
            </a:r>
            <a:br>
              <a:rPr lang="en-US" altLang="en-US" smtClean="0"/>
            </a:br>
            <a:endParaRPr lang="en-US" altLang="en-US" smtClean="0"/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The variable definition specifies the type of data a variable can hold, and the variable name.</a:t>
            </a:r>
          </a:p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7723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Variable Definitions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Once again, line 7 from Program </a:t>
            </a:r>
            <a:r>
              <a:rPr lang="en-US" altLang="en-US" dirty="0" smtClean="0"/>
              <a:t>: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b="1" dirty="0" smtClean="0">
                <a:solidFill>
                  <a:srgbClr val="FA8218"/>
                </a:solidFill>
                <a:latin typeface="Courier New" pitchFamily="-16" charset="0"/>
              </a:rPr>
              <a:t>double hours, rate, pay;</a:t>
            </a:r>
            <a:br>
              <a:rPr lang="en-US" altLang="en-US" b="1" dirty="0" smtClean="0">
                <a:solidFill>
                  <a:srgbClr val="FA8218"/>
                </a:solidFill>
                <a:latin typeface="Courier New" pitchFamily="-16" charset="0"/>
              </a:rPr>
            </a:br>
            <a:endParaRPr lang="en-US" altLang="en-US" b="1" dirty="0" smtClean="0">
              <a:solidFill>
                <a:srgbClr val="FA8218"/>
              </a:solidFill>
              <a:latin typeface="Courier New" pitchFamily="-16" charset="0"/>
            </a:endParaRPr>
          </a:p>
          <a:p>
            <a:pPr eaLnBrk="1" hangingPunct="1"/>
            <a:r>
              <a:rPr lang="en-US" altLang="en-US" dirty="0" smtClean="0"/>
              <a:t>The word </a:t>
            </a:r>
            <a:r>
              <a:rPr lang="en-US" altLang="en-US" b="1" dirty="0" smtClean="0">
                <a:latin typeface="Courier New" pitchFamily="-16" charset="0"/>
              </a:rPr>
              <a:t>double</a:t>
            </a:r>
            <a:r>
              <a:rPr lang="en-US" altLang="en-US" dirty="0" smtClean="0"/>
              <a:t> specifies that the variables can hold double-precision floating point </a:t>
            </a:r>
            <a:r>
              <a:rPr lang="en-US" altLang="en-US" dirty="0" smtClean="0"/>
              <a:t>numbers. More about these later……..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241306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Course Information	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824557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Schedule	: MW, 3-2636, 6.00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PM –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7.50 PM			</a:t>
            </a:r>
            <a:r>
              <a:rPr 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://www.cpp.edu/~</a:t>
            </a:r>
            <a:r>
              <a:rPr 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ukjayarathna/f16/cs128</a:t>
            </a:r>
            <a:r>
              <a:rPr 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4213" indent="0">
              <a:buNone/>
            </a:pPr>
            <a:r>
              <a:rPr 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www.piazza.com/csupomona/fall2016/cs128/home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684213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Blackboard	</a:t>
            </a:r>
            <a:endParaRPr lang="en-US" sz="24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400" dirty="0" err="1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Prereqs</a:t>
            </a:r>
            <a:endParaRPr lang="en-US" altLang="en-US" sz="2400" dirty="0" smtClean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400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Official: MAT105 and 106 or approval of instructor</a:t>
            </a:r>
          </a:p>
          <a:p>
            <a:r>
              <a:rPr lang="en-US" altLang="en-US" sz="2400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Format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400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Before lecture: do reading slides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400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In lecture: put reading in context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400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After lecture: assignments, for hands-on practice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08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Input, Processing, and Output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Times" pitchFamily="-16" charset="0"/>
              <a:buNone/>
              <a:defRPr/>
            </a:pPr>
            <a:r>
              <a:rPr lang="en-US" dirty="0" smtClean="0"/>
              <a:t>Three steps that a program typically performs:</a:t>
            </a:r>
          </a:p>
          <a:p>
            <a:pPr marL="990600" lvl="1" indent="-533400" eaLnBrk="1" hangingPunct="1">
              <a:lnSpc>
                <a:spcPct val="90000"/>
              </a:lnSpc>
              <a:buClr>
                <a:srgbClr val="FA8218"/>
              </a:buClr>
              <a:buSzPct val="90000"/>
              <a:buFontTx/>
              <a:buAutoNum type="arabicParenR"/>
              <a:defRPr/>
            </a:pPr>
            <a:r>
              <a:rPr lang="en-US" b="1" dirty="0" smtClean="0"/>
              <a:t>Gather input data:</a:t>
            </a:r>
          </a:p>
          <a:p>
            <a:pPr marL="1371600" lvl="2" indent="-457200" eaLnBrk="1" hangingPunct="1">
              <a:lnSpc>
                <a:spcPct val="90000"/>
              </a:lnSpc>
              <a:buClr>
                <a:srgbClr val="FA8218"/>
              </a:buClr>
              <a:defRPr/>
            </a:pPr>
            <a:r>
              <a:rPr lang="en-US" dirty="0" smtClean="0"/>
              <a:t>from keyboard</a:t>
            </a:r>
          </a:p>
          <a:p>
            <a:pPr marL="1371600" lvl="2" indent="-457200" eaLnBrk="1" hangingPunct="1">
              <a:lnSpc>
                <a:spcPct val="90000"/>
              </a:lnSpc>
              <a:buClr>
                <a:srgbClr val="FA8218"/>
              </a:buClr>
              <a:defRPr/>
            </a:pPr>
            <a:r>
              <a:rPr lang="en-US" dirty="0" smtClean="0"/>
              <a:t>from files on disk drives</a:t>
            </a:r>
          </a:p>
          <a:p>
            <a:pPr marL="990600" lvl="1" indent="-533400" eaLnBrk="1" hangingPunct="1">
              <a:lnSpc>
                <a:spcPct val="90000"/>
              </a:lnSpc>
              <a:buClr>
                <a:srgbClr val="FA8218"/>
              </a:buClr>
              <a:buSzPct val="90000"/>
              <a:buFontTx/>
              <a:buAutoNum type="arabicParenR"/>
              <a:defRPr/>
            </a:pPr>
            <a:r>
              <a:rPr lang="en-US" b="1" dirty="0" smtClean="0"/>
              <a:t>Process the input data</a:t>
            </a:r>
          </a:p>
          <a:p>
            <a:pPr marL="990600" lvl="1" indent="-533400" eaLnBrk="1" hangingPunct="1">
              <a:lnSpc>
                <a:spcPct val="90000"/>
              </a:lnSpc>
              <a:buClr>
                <a:srgbClr val="FA8218"/>
              </a:buClr>
              <a:buSzPct val="90000"/>
              <a:buFontTx/>
              <a:buAutoNum type="arabicParenR"/>
              <a:defRPr/>
            </a:pPr>
            <a:r>
              <a:rPr lang="en-US" b="1" dirty="0" smtClean="0"/>
              <a:t>Display the results as output:</a:t>
            </a:r>
          </a:p>
          <a:p>
            <a:pPr marL="1371600" lvl="2" indent="-457200" eaLnBrk="1" hangingPunct="1">
              <a:lnSpc>
                <a:spcPct val="90000"/>
              </a:lnSpc>
              <a:buClr>
                <a:srgbClr val="FA8218"/>
              </a:buClr>
              <a:defRPr/>
            </a:pPr>
            <a:r>
              <a:rPr lang="en-US" dirty="0" smtClean="0"/>
              <a:t>send it to the screen</a:t>
            </a:r>
          </a:p>
          <a:p>
            <a:pPr marL="1371600" lvl="2" indent="-457200" eaLnBrk="1" hangingPunct="1">
              <a:lnSpc>
                <a:spcPct val="90000"/>
              </a:lnSpc>
              <a:buClr>
                <a:srgbClr val="FA8218"/>
              </a:buClr>
              <a:defRPr/>
            </a:pPr>
            <a:r>
              <a:rPr lang="en-US" dirty="0" smtClean="0"/>
              <a:t>write to a file </a:t>
            </a:r>
          </a:p>
          <a:p>
            <a:pPr eaLnBrk="1" hangingPunct="1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55353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BCC123BC-839C-4FA8-B3C0-A53CF68B0BD1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61</a:t>
            </a:fld>
            <a:endParaRPr lang="en-US" altLang="en-US" sz="1400" smtClean="0">
              <a:latin typeface="Arial" panose="020B0604020202020204" pitchFamily="34" charset="0"/>
            </a:endParaRP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7869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ＭＳ Ｐゴシック" pitchFamily="34" charset="-128"/>
              </a:rPr>
              <a:t>So what is programming?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1176" y="1504109"/>
            <a:ext cx="82296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ea typeface="ＭＳ Ｐゴシック" pitchFamily="34" charset="-128"/>
              </a:rPr>
              <a:t>Conventional definitions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>
                <a:ea typeface="ＭＳ Ｐゴシック" pitchFamily="34" charset="-128"/>
              </a:rPr>
              <a:t>Telling a </a:t>
            </a:r>
            <a:r>
              <a:rPr lang="en-US" sz="2000" b="1" dirty="0" smtClean="0">
                <a:ea typeface="ＭＳ Ｐゴシック" pitchFamily="34" charset="-128"/>
              </a:rPr>
              <a:t>very</a:t>
            </a:r>
            <a:r>
              <a:rPr lang="en-US" sz="2000" dirty="0" smtClean="0">
                <a:ea typeface="ＭＳ Ｐゴシック" pitchFamily="34" charset="-128"/>
              </a:rPr>
              <a:t> fast moron </a:t>
            </a:r>
            <a:r>
              <a:rPr lang="en-US" sz="2000" b="1" i="1" dirty="0" smtClean="0">
                <a:ea typeface="ＭＳ Ｐゴシック" pitchFamily="34" charset="-128"/>
              </a:rPr>
              <a:t>exactly</a:t>
            </a:r>
            <a:r>
              <a:rPr lang="en-US" sz="2000" dirty="0" smtClean="0">
                <a:ea typeface="ＭＳ Ｐゴシック" pitchFamily="34" charset="-128"/>
              </a:rPr>
              <a:t> what to do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>
                <a:ea typeface="ＭＳ Ｐゴシック" pitchFamily="34" charset="-128"/>
              </a:rPr>
              <a:t>A plan for solving a problem on a computer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>
                <a:ea typeface="ＭＳ Ｐゴシック" pitchFamily="34" charset="-128"/>
              </a:rPr>
              <a:t>Specifying the order of a program execution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1800" dirty="0" smtClean="0">
                <a:ea typeface="ＭＳ Ｐゴシック" pitchFamily="34" charset="-128"/>
              </a:rPr>
              <a:t>But modern programs often involve millions of lines of code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1800" dirty="0" smtClean="0">
                <a:ea typeface="ＭＳ Ｐゴシック" pitchFamily="34" charset="-128"/>
              </a:rPr>
              <a:t>And manipulation of data is central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ea typeface="ＭＳ Ｐゴシック" pitchFamily="34" charset="-128"/>
              </a:rPr>
              <a:t>Definition from another domain (academia)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>
                <a:ea typeface="ＭＳ Ｐゴシック" pitchFamily="34" charset="-128"/>
              </a:rPr>
              <a:t>A … program is an organized and directed accumulation of resources to accomplish specific … objectives …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1800" dirty="0" smtClean="0">
                <a:ea typeface="ＭＳ Ｐゴシック" pitchFamily="34" charset="-128"/>
              </a:rPr>
              <a:t>Good, but no mention of actually doing anything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ea typeface="ＭＳ Ｐゴシック" pitchFamily="34" charset="-128"/>
              </a:rPr>
              <a:t>The definition we’</a:t>
            </a:r>
            <a:r>
              <a:rPr lang="en-US" altLang="ja-JP" sz="2400" dirty="0" smtClean="0">
                <a:ea typeface="ＭＳ Ｐゴシック" pitchFamily="34" charset="-128"/>
              </a:rPr>
              <a:t>ll use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>
                <a:ea typeface="ＭＳ Ｐゴシック" pitchFamily="34" charset="-128"/>
              </a:rPr>
              <a:t>Specifying the structure and behavior of a program, and testing that the program performs its task correctly and with acceptable performance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1800" dirty="0" smtClean="0">
                <a:ea typeface="ＭＳ Ｐゴシック" pitchFamily="34" charset="-128"/>
              </a:rPr>
              <a:t>Never forget to check that </a:t>
            </a:r>
            <a:r>
              <a:rPr lang="ja-JP" altLang="en-US" sz="1800" dirty="0" smtClean="0">
                <a:ea typeface="ＭＳ Ｐゴシック" pitchFamily="34" charset="-128"/>
              </a:rPr>
              <a:t>“</a:t>
            </a:r>
            <a:r>
              <a:rPr lang="en-US" altLang="ja-JP" sz="1800" dirty="0" smtClean="0">
                <a:ea typeface="ＭＳ Ｐゴシック" pitchFamily="34" charset="-128"/>
              </a:rPr>
              <a:t>it</a:t>
            </a:r>
            <a:r>
              <a:rPr lang="ja-JP" altLang="en-US" sz="1800" dirty="0" smtClean="0">
                <a:ea typeface="ＭＳ Ｐゴシック" pitchFamily="34" charset="-128"/>
              </a:rPr>
              <a:t>”</a:t>
            </a:r>
            <a:r>
              <a:rPr lang="en-US" altLang="ja-JP" sz="1800" dirty="0" smtClean="0">
                <a:ea typeface="ＭＳ Ｐゴシック" pitchFamily="34" charset="-128"/>
              </a:rPr>
              <a:t> works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ea typeface="ＭＳ Ｐゴシック" pitchFamily="34" charset="-128"/>
              </a:rPr>
              <a:t>Software == one or more programs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1449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8AC85EA2-1FEA-4E08-8A9F-77429011E7F2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62</a:t>
            </a:fld>
            <a:endParaRPr lang="en-US" altLang="en-US" sz="1400" smtClean="0">
              <a:latin typeface="Arial" panose="020B0604020202020204" pitchFamily="34" charset="0"/>
            </a:endParaRPr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349898" y="349898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ＭＳ Ｐゴシック" pitchFamily="34" charset="-128"/>
              </a:rPr>
              <a:t>Programming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9898" y="1600200"/>
            <a:ext cx="8686800" cy="4987212"/>
          </a:xfrm>
        </p:spPr>
        <p:txBody>
          <a:bodyPr/>
          <a:lstStyle/>
          <a:p>
            <a:pPr marL="233363" indent="-233363" eaLnBrk="1" hangingPunct="1">
              <a:lnSpc>
                <a:spcPct val="90000"/>
              </a:lnSpc>
              <a:defRPr/>
            </a:pPr>
            <a:r>
              <a:rPr lang="en-US" sz="2800" dirty="0" smtClean="0">
                <a:ea typeface="ＭＳ Ｐゴシック" pitchFamily="34" charset="-128"/>
              </a:rPr>
              <a:t>Programming is fundamentally simple</a:t>
            </a:r>
          </a:p>
          <a:p>
            <a:pPr marL="576263" lvl="3" indent="-233363">
              <a:defRPr/>
            </a:pPr>
            <a:r>
              <a:rPr lang="en-US" sz="1950" dirty="0" smtClean="0">
                <a:ea typeface="ＭＳ Ｐゴシック" pitchFamily="34" charset="-128"/>
              </a:rPr>
              <a:t>Just state what the machine is to do</a:t>
            </a:r>
          </a:p>
          <a:p>
            <a:pPr marL="233363" indent="-233363" eaLnBrk="1" hangingPunct="1">
              <a:lnSpc>
                <a:spcPct val="90000"/>
              </a:lnSpc>
              <a:defRPr/>
            </a:pPr>
            <a:r>
              <a:rPr lang="en-US" sz="2800" dirty="0" smtClean="0">
                <a:ea typeface="ＭＳ Ｐゴシック" pitchFamily="34" charset="-128"/>
              </a:rPr>
              <a:t>So why is programming hard?</a:t>
            </a:r>
          </a:p>
          <a:p>
            <a:pPr marL="233363" lvl="1" indent="-233363" eaLnBrk="1" hangingPunct="1">
              <a:lnSpc>
                <a:spcPct val="90000"/>
              </a:lnSpc>
              <a:defRPr/>
            </a:pPr>
            <a:r>
              <a:rPr lang="en-US" sz="2400" dirty="0" smtClean="0">
                <a:ea typeface="ＭＳ Ｐゴシック" pitchFamily="34" charset="-128"/>
              </a:rPr>
              <a:t>We want </a:t>
            </a:r>
            <a:r>
              <a:rPr lang="ja-JP" altLang="en-US" sz="2400" dirty="0" smtClean="0">
                <a:ea typeface="ＭＳ Ｐゴシック" pitchFamily="34" charset="-128"/>
              </a:rPr>
              <a:t>“</a:t>
            </a:r>
            <a:r>
              <a:rPr lang="en-US" altLang="ja-JP" sz="2400" dirty="0" smtClean="0">
                <a:ea typeface="ＭＳ Ｐゴシック" pitchFamily="34" charset="-128"/>
              </a:rPr>
              <a:t>the machine</a:t>
            </a:r>
            <a:r>
              <a:rPr lang="ja-JP" altLang="en-US" sz="2400" dirty="0" smtClean="0">
                <a:ea typeface="ＭＳ Ｐゴシック" pitchFamily="34" charset="-128"/>
              </a:rPr>
              <a:t>”</a:t>
            </a:r>
            <a:r>
              <a:rPr lang="en-US" altLang="ja-JP" sz="2400" dirty="0" smtClean="0">
                <a:ea typeface="ＭＳ Ｐゴシック" pitchFamily="34" charset="-128"/>
              </a:rPr>
              <a:t> to do complex things</a:t>
            </a:r>
          </a:p>
          <a:p>
            <a:pPr marL="576263" lvl="4" indent="-233363">
              <a:defRPr/>
            </a:pPr>
            <a:r>
              <a:rPr lang="en-US" sz="1850" dirty="0" smtClean="0">
                <a:ea typeface="ＭＳ Ｐゴシック" pitchFamily="34" charset="-128"/>
              </a:rPr>
              <a:t>And computers are nitpicking, unforgiving, dumb beasts</a:t>
            </a:r>
          </a:p>
          <a:p>
            <a:pPr marL="233363" lvl="1" indent="-233363" eaLnBrk="1" hangingPunct="1">
              <a:lnSpc>
                <a:spcPct val="90000"/>
              </a:lnSpc>
              <a:defRPr/>
            </a:pPr>
            <a:r>
              <a:rPr lang="en-US" sz="2400" dirty="0" smtClean="0">
                <a:ea typeface="ＭＳ Ｐゴシック" pitchFamily="34" charset="-128"/>
              </a:rPr>
              <a:t>The world is more complex than we</a:t>
            </a:r>
            <a:r>
              <a:rPr lang="en-US" altLang="ja-JP" sz="2400" dirty="0" smtClean="0">
                <a:ea typeface="ＭＳ Ｐゴシック" pitchFamily="34" charset="-128"/>
              </a:rPr>
              <a:t>’d like to believe</a:t>
            </a:r>
          </a:p>
          <a:p>
            <a:pPr marL="576263" lvl="4" indent="-233363">
              <a:defRPr/>
            </a:pPr>
            <a:r>
              <a:rPr lang="en-US" sz="1850" dirty="0" smtClean="0">
                <a:ea typeface="ＭＳ Ｐゴシック" pitchFamily="34" charset="-128"/>
              </a:rPr>
              <a:t>So we don</a:t>
            </a:r>
            <a:r>
              <a:rPr lang="ja-JP" altLang="en-US" sz="1850" dirty="0" smtClean="0">
                <a:ea typeface="ＭＳ Ｐゴシック" pitchFamily="34" charset="-128"/>
              </a:rPr>
              <a:t>’</a:t>
            </a:r>
            <a:r>
              <a:rPr lang="en-US" altLang="ja-JP" sz="1850" dirty="0" smtClean="0">
                <a:ea typeface="ＭＳ Ｐゴシック" pitchFamily="34" charset="-128"/>
              </a:rPr>
              <a:t>t always know the implications of what we want</a:t>
            </a:r>
          </a:p>
          <a:p>
            <a:pPr marL="233363" lvl="1" indent="-233363" eaLnBrk="1" hangingPunct="1">
              <a:lnSpc>
                <a:spcPct val="90000"/>
              </a:lnSpc>
              <a:defRPr/>
            </a:pPr>
            <a:r>
              <a:rPr lang="ja-JP" altLang="en-US" sz="2400" dirty="0" smtClean="0">
                <a:ea typeface="ＭＳ Ｐゴシック" pitchFamily="34" charset="-128"/>
              </a:rPr>
              <a:t>“</a:t>
            </a:r>
            <a:r>
              <a:rPr lang="en-US" altLang="ja-JP" sz="2400" dirty="0" smtClean="0">
                <a:ea typeface="ＭＳ Ｐゴシック" pitchFamily="34" charset="-128"/>
              </a:rPr>
              <a:t>Programming is understanding</a:t>
            </a:r>
            <a:r>
              <a:rPr lang="ja-JP" altLang="en-US" sz="2400" dirty="0" smtClean="0">
                <a:ea typeface="ＭＳ Ｐゴシック" pitchFamily="34" charset="-128"/>
              </a:rPr>
              <a:t>”</a:t>
            </a:r>
            <a:endParaRPr lang="en-US" altLang="ja-JP" sz="2400" dirty="0" smtClean="0">
              <a:ea typeface="ＭＳ Ｐゴシック" pitchFamily="34" charset="-128"/>
            </a:endParaRPr>
          </a:p>
          <a:p>
            <a:pPr marL="576263" lvl="3" indent="-233363">
              <a:defRPr/>
            </a:pPr>
            <a:r>
              <a:rPr lang="en-US" sz="1850" dirty="0" smtClean="0">
                <a:ea typeface="ＭＳ Ｐゴシック" pitchFamily="34" charset="-128"/>
              </a:rPr>
              <a:t>When you can program a task, you understand it</a:t>
            </a:r>
          </a:p>
          <a:p>
            <a:pPr marL="576263" lvl="3" indent="-233363">
              <a:defRPr/>
            </a:pPr>
            <a:r>
              <a:rPr lang="en-US" sz="1850" dirty="0" smtClean="0">
                <a:ea typeface="ＭＳ Ｐゴシック" pitchFamily="34" charset="-128"/>
              </a:rPr>
              <a:t>When you program, you spend significant time trying to understand the task you want to automate</a:t>
            </a:r>
          </a:p>
          <a:p>
            <a:pPr marL="233363" lvl="1" indent="-233363" eaLnBrk="1" hangingPunct="1">
              <a:lnSpc>
                <a:spcPct val="90000"/>
              </a:lnSpc>
              <a:defRPr/>
            </a:pPr>
            <a:r>
              <a:rPr lang="en-US" sz="2400" dirty="0" smtClean="0">
                <a:ea typeface="ＭＳ Ｐゴシック" pitchFamily="34" charset="-128"/>
              </a:rPr>
              <a:t>Programming is part practical, part theory</a:t>
            </a:r>
          </a:p>
          <a:p>
            <a:pPr marL="576263" lvl="3" indent="-233363">
              <a:defRPr/>
            </a:pPr>
            <a:r>
              <a:rPr lang="en-US" sz="1850" dirty="0" smtClean="0">
                <a:ea typeface="ＭＳ Ｐゴシック" pitchFamily="34" charset="-128"/>
              </a:rPr>
              <a:t>If you are just practical, you produce non-scalable unmaintainable hacks</a:t>
            </a:r>
          </a:p>
          <a:p>
            <a:pPr marL="576263" lvl="3" indent="-233363">
              <a:defRPr/>
            </a:pPr>
            <a:r>
              <a:rPr lang="en-US" sz="1850" dirty="0" smtClean="0">
                <a:ea typeface="ＭＳ Ｐゴシック" pitchFamily="34" charset="-128"/>
              </a:rPr>
              <a:t>If you are just theoretical, you produce toys</a:t>
            </a:r>
          </a:p>
        </p:txBody>
      </p:sp>
    </p:spTree>
    <p:extLst>
      <p:ext uri="{BB962C8B-B14F-4D97-AF65-F5344CB8AC3E}">
        <p14:creationId xmlns:p14="http://schemas.microsoft.com/office/powerpoint/2010/main" val="410254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BB5A3367-A6EB-4A04-ACA9-35DAD78143AE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63</a:t>
            </a:fld>
            <a:endParaRPr lang="en-US" altLang="en-US" sz="1400" smtClean="0">
              <a:latin typeface="Arial" panose="020B0604020202020204" pitchFamily="34" charset="0"/>
            </a:endParaRPr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a typeface="ＭＳ Ｐゴシック" pitchFamily="34" charset="-128"/>
              </a:rPr>
              <a:t>The next lecture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ＭＳ Ｐゴシック" pitchFamily="34" charset="-128"/>
              </a:rPr>
              <a:t>Will </a:t>
            </a:r>
            <a:r>
              <a:rPr lang="en-US" dirty="0" smtClean="0">
                <a:ea typeface="ＭＳ Ｐゴシック" pitchFamily="34" charset="-128"/>
              </a:rPr>
              <a:t>talk more </a:t>
            </a:r>
            <a:r>
              <a:rPr lang="en-US" dirty="0" smtClean="0">
                <a:ea typeface="ＭＳ Ｐゴシック" pitchFamily="34" charset="-128"/>
              </a:rPr>
              <a:t>about types, values, variables, declarations, simple input and output, very simple computations, and type safety.</a:t>
            </a:r>
          </a:p>
        </p:txBody>
      </p:sp>
    </p:spTree>
    <p:extLst>
      <p:ext uri="{BB962C8B-B14F-4D97-AF65-F5344CB8AC3E}">
        <p14:creationId xmlns:p14="http://schemas.microsoft.com/office/powerpoint/2010/main" val="2607341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 Learning Outcomes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7876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successfully completing this course, students should be able to: 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dirty="0" smtClean="0"/>
              <a:t>Comprehend </a:t>
            </a:r>
            <a:r>
              <a:rPr lang="en-US" dirty="0"/>
              <a:t>the basic concepts of programming and its use for problem solving </a:t>
            </a:r>
          </a:p>
          <a:p>
            <a:r>
              <a:rPr lang="en-US" dirty="0" smtClean="0"/>
              <a:t>Learn </a:t>
            </a:r>
            <a:r>
              <a:rPr lang="en-US" dirty="0"/>
              <a:t>good programming principles and practices using the C++ language </a:t>
            </a:r>
          </a:p>
          <a:p>
            <a:r>
              <a:rPr lang="en-US" dirty="0" smtClean="0"/>
              <a:t>Have </a:t>
            </a:r>
            <a:r>
              <a:rPr lang="en-US" dirty="0"/>
              <a:t>good knowledge of the syntax and semantics of C++ and its compilation and execution 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76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824557"/>
          </a:xfrm>
        </p:spPr>
        <p:txBody>
          <a:bodyPr>
            <a:normAutofit fontScale="92500" lnSpcReduction="10000"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Piazza: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 will be fielded through Piazza.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 everyone can see the answer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should post at least one substantive, interesting post to the discussion forum.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must also respond to at least four posts made by others.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also post private messages that can only be seen by the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instructor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Blackboard: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Blackboard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 be used primarily for assignments/homework, extra credit submission and grade dissemination.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Email: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email should only be used in rare instances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 will probably point you back to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Piazza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1422" y="1526094"/>
            <a:ext cx="1254052" cy="1254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901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Rules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88" y="2179637"/>
            <a:ext cx="3398837" cy="312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4940261" y="2071255"/>
            <a:ext cx="3725901" cy="3498850"/>
            <a:chOff x="4940261" y="2071255"/>
            <a:chExt cx="3725901" cy="349885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40300" y="2473176"/>
              <a:ext cx="3725862" cy="2425831"/>
            </a:xfrm>
            <a:prstGeom prst="rect">
              <a:avLst/>
            </a:prstGeom>
          </p:spPr>
        </p:pic>
        <p:grpSp>
          <p:nvGrpSpPr>
            <p:cNvPr id="10" name="Group 14"/>
            <p:cNvGrpSpPr>
              <a:grpSpLocks/>
            </p:cNvGrpSpPr>
            <p:nvPr/>
          </p:nvGrpSpPr>
          <p:grpSpPr bwMode="auto">
            <a:xfrm>
              <a:off x="4940261" y="2071255"/>
              <a:ext cx="3498888" cy="3498850"/>
              <a:chOff x="987828" y="2198668"/>
              <a:chExt cx="3499427" cy="3499427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987866" y="2198668"/>
                <a:ext cx="3499389" cy="3499427"/>
              </a:xfrm>
              <a:prstGeom prst="ellipse">
                <a:avLst/>
              </a:prstGeom>
              <a:noFill/>
              <a:ln w="152400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FF"/>
                  </a:solidFill>
                  <a:ea typeface="ＭＳ Ｐゴシック" pitchFamily="1" charset="-128"/>
                  <a:cs typeface="ＭＳ Ｐゴシック" pitchFamily="1" charset="-128"/>
                </a:endParaRPr>
              </a:p>
            </p:txBody>
          </p:sp>
          <p:cxnSp>
            <p:nvCxnSpPr>
              <p:cNvPr id="12" name="Straight Connector 11"/>
              <p:cNvCxnSpPr>
                <a:stCxn id="11" idx="1"/>
                <a:endCxn id="11" idx="5"/>
              </p:cNvCxnSpPr>
              <p:nvPr/>
            </p:nvCxnSpPr>
            <p:spPr>
              <a:xfrm rot="16200000" flipH="1">
                <a:off x="1500695" y="2711529"/>
                <a:ext cx="2473733" cy="2473706"/>
              </a:xfrm>
              <a:prstGeom prst="line">
                <a:avLst/>
              </a:prstGeom>
              <a:ln w="152400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290553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3367</TotalTime>
  <Words>2196</Words>
  <Application>Microsoft Office PowerPoint</Application>
  <PresentationFormat>On-screen Show (4:3)</PresentationFormat>
  <Paragraphs>479</Paragraphs>
  <Slides>63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4" baseType="lpstr">
      <vt:lpstr>Office Theme</vt:lpstr>
      <vt:lpstr>Lecture 1- Introduction </vt:lpstr>
      <vt:lpstr>Today</vt:lpstr>
      <vt:lpstr>Who am I?</vt:lpstr>
      <vt:lpstr>Abstract</vt:lpstr>
      <vt:lpstr>This is a course</vt:lpstr>
      <vt:lpstr>Course Information </vt:lpstr>
      <vt:lpstr>Student Learning Outcomes</vt:lpstr>
      <vt:lpstr>Communication </vt:lpstr>
      <vt:lpstr>The Rules </vt:lpstr>
      <vt:lpstr>Cooperate on Learning</vt:lpstr>
      <vt:lpstr>Course Organization</vt:lpstr>
      <vt:lpstr>Course Organization </vt:lpstr>
      <vt:lpstr>Personal devices – Software Setup</vt:lpstr>
      <vt:lpstr>Why C++ ?</vt:lpstr>
      <vt:lpstr>Why C++ ?</vt:lpstr>
      <vt:lpstr>Why programming?</vt:lpstr>
      <vt:lpstr>Aircraft</vt:lpstr>
      <vt:lpstr>Ships</vt:lpstr>
      <vt:lpstr>Energy</vt:lpstr>
      <vt:lpstr>Phones</vt:lpstr>
      <vt:lpstr>Where is C++ Used</vt:lpstr>
      <vt:lpstr>Main Hardware Component Categories</vt:lpstr>
      <vt:lpstr>Central Processing Unit (CPU)</vt:lpstr>
      <vt:lpstr>CPU Organization</vt:lpstr>
      <vt:lpstr>Main Memory</vt:lpstr>
      <vt:lpstr>Main Memory</vt:lpstr>
      <vt:lpstr>Secondary Storage &amp; Input Devices</vt:lpstr>
      <vt:lpstr>Software-Programs That Run on a Computer</vt:lpstr>
      <vt:lpstr>Machine Language</vt:lpstr>
      <vt:lpstr>Programs and Programming Languages</vt:lpstr>
      <vt:lpstr>Programs and Programming Languages</vt:lpstr>
      <vt:lpstr>Some Well-Known Programming Languages</vt:lpstr>
      <vt:lpstr>Simplified Model</vt:lpstr>
      <vt:lpstr>Memory</vt:lpstr>
      <vt:lpstr>Memory Layout</vt:lpstr>
      <vt:lpstr>Memory</vt:lpstr>
      <vt:lpstr>A first program – just the guts…</vt:lpstr>
      <vt:lpstr>A first program – complete</vt:lpstr>
      <vt:lpstr>Compilation Process</vt:lpstr>
      <vt:lpstr>From a High-Level Program to an Executable File</vt:lpstr>
      <vt:lpstr>Actual Process</vt:lpstr>
      <vt:lpstr>Hello world</vt:lpstr>
      <vt:lpstr>A second program </vt:lpstr>
      <vt:lpstr>Compilation and linking</vt:lpstr>
      <vt:lpstr>Hello, world!</vt:lpstr>
      <vt:lpstr>What is a Program Made of?</vt:lpstr>
      <vt:lpstr>Program </vt:lpstr>
      <vt:lpstr>Key Words</vt:lpstr>
      <vt:lpstr>Key Words</vt:lpstr>
      <vt:lpstr>Programmer-Defined Identifiers</vt:lpstr>
      <vt:lpstr>Operators</vt:lpstr>
      <vt:lpstr>Operators</vt:lpstr>
      <vt:lpstr>Punctuation</vt:lpstr>
      <vt:lpstr>Punctuation</vt:lpstr>
      <vt:lpstr>Syntax</vt:lpstr>
      <vt:lpstr>Variables</vt:lpstr>
      <vt:lpstr>Variable Definitions</vt:lpstr>
      <vt:lpstr>Variable Definitions</vt:lpstr>
      <vt:lpstr>Variable Definitions</vt:lpstr>
      <vt:lpstr>Input, Processing, and Output</vt:lpstr>
      <vt:lpstr>So what is programming?</vt:lpstr>
      <vt:lpstr>Programming</vt:lpstr>
      <vt:lpstr>The next lecture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1- Introduction </dc:title>
  <cp:lastModifiedBy>Sampath Jayarathna</cp:lastModifiedBy>
  <cp:revision>65</cp:revision>
  <dcterms:created xsi:type="dcterms:W3CDTF">2009-12-29T10:39:27Z</dcterms:created>
  <dcterms:modified xsi:type="dcterms:W3CDTF">2016-09-26T17:58:06Z</dcterms:modified>
</cp:coreProperties>
</file>