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3" r:id="rId34"/>
    <p:sldId id="304" r:id="rId35"/>
    <p:sldId id="305" r:id="rId36"/>
    <p:sldId id="306" r:id="rId37"/>
    <p:sldId id="308" r:id="rId38"/>
    <p:sldId id="309" r:id="rId39"/>
    <p:sldId id="310" r:id="rId40"/>
    <p:sldId id="311" r:id="rId41"/>
    <p:sldId id="313" r:id="rId42"/>
    <p:sldId id="314" r:id="rId43"/>
    <p:sldId id="315" r:id="rId44"/>
    <p:sldId id="336" r:id="rId45"/>
    <p:sldId id="337" r:id="rId46"/>
    <p:sldId id="317" r:id="rId47"/>
    <p:sldId id="319" r:id="rId48"/>
    <p:sldId id="320" r:id="rId49"/>
    <p:sldId id="321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34314" y="3031503"/>
            <a:ext cx="7366686" cy="120361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5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/>
              <a:t>Stroustrup</a:t>
            </a:r>
            <a:r>
              <a:rPr lang="en-US" sz="1400" dirty="0"/>
              <a:t> &amp; Tony Gaddis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Using the </a:t>
            </a:r>
            <a:r>
              <a:rPr lang="en-US" dirty="0" smtClean="0">
                <a:latin typeface="Courier New" pitchFamily="-16" charset="0"/>
              </a:rPr>
              <a:t>while</a:t>
            </a:r>
            <a:r>
              <a:rPr lang="en-US" dirty="0" smtClean="0"/>
              <a:t> Loop for Input Validation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Here's the general approach, in pseudocode:</a:t>
            </a:r>
          </a:p>
          <a:p>
            <a:endParaRPr lang="en-US" altLang="en-US" dirty="0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019300" y="2971800"/>
            <a:ext cx="5105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latin typeface="Times New Roman" pitchFamily="18" charset="0"/>
              </a:rPr>
              <a:t>Read an item of input.</a:t>
            </a:r>
            <a:br>
              <a:rPr lang="en-US" altLang="en-US" i="1">
                <a:latin typeface="Times New Roman" pitchFamily="18" charset="0"/>
              </a:rPr>
            </a:br>
            <a:r>
              <a:rPr lang="en-US" altLang="en-US" i="1">
                <a:latin typeface="Times New Roman" pitchFamily="18" charset="0"/>
              </a:rPr>
              <a:t>While the input is invalid</a:t>
            </a:r>
            <a:br>
              <a:rPr lang="en-US" altLang="en-US" i="1">
                <a:latin typeface="Times New Roman" pitchFamily="18" charset="0"/>
              </a:rPr>
            </a:br>
            <a:r>
              <a:rPr lang="en-US" altLang="en-US" i="1">
                <a:latin typeface="Times New Roman" pitchFamily="18" charset="0"/>
              </a:rPr>
              <a:t>     Display an error message.</a:t>
            </a:r>
            <a:br>
              <a:rPr lang="en-US" altLang="en-US" i="1">
                <a:latin typeface="Times New Roman" pitchFamily="18" charset="0"/>
              </a:rPr>
            </a:br>
            <a:r>
              <a:rPr lang="en-US" altLang="en-US" i="1">
                <a:latin typeface="Times New Roman" pitchFamily="18" charset="0"/>
              </a:rPr>
              <a:t>     Read the input again.</a:t>
            </a:r>
            <a:br>
              <a:rPr lang="en-US" altLang="en-US" i="1">
                <a:latin typeface="Times New Roman" pitchFamily="18" charset="0"/>
              </a:rPr>
            </a:br>
            <a:r>
              <a:rPr lang="en-US" altLang="en-US" i="1">
                <a:latin typeface="Times New Roman" pitchFamily="18" charset="0"/>
              </a:rPr>
              <a:t>End While</a:t>
            </a:r>
          </a:p>
        </p:txBody>
      </p:sp>
    </p:spTree>
    <p:extLst>
      <p:ext uri="{BB962C8B-B14F-4D97-AF65-F5344CB8AC3E}">
        <p14:creationId xmlns:p14="http://schemas.microsoft.com/office/powerpoint/2010/main" val="3377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Input Validation Example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8229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cout &lt;&lt; "Enter a number less than 10: 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cin &gt;&gt; 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while (number &gt;= 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   cout &lt;&lt; "Invalid Entry!"</a:t>
            </a:r>
            <a:br>
              <a:rPr lang="en-US" altLang="en-US" sz="2400">
                <a:latin typeface="Courier New" pitchFamily="-16" charset="0"/>
              </a:rPr>
            </a:br>
            <a:r>
              <a:rPr lang="en-US" altLang="en-US" sz="2400">
                <a:latin typeface="Courier New" pitchFamily="-16" charset="0"/>
              </a:rPr>
              <a:t>        &lt;&lt; "Enter a number less than 10: 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   cin &gt;&gt; 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21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Flowchart for Input Validation</a:t>
            </a:r>
          </a:p>
        </p:txBody>
      </p:sp>
      <p:pic>
        <p:nvPicPr>
          <p:cNvPr id="25603" name="Picture 3" descr="0504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817688"/>
            <a:ext cx="54673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Input Validation in Program 5-5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439863"/>
            <a:ext cx="6281738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Counter</a:t>
            </a:r>
            <a:r>
              <a:rPr lang="en-US" altLang="en-US" smtClean="0"/>
              <a:t>: a variable that is incremented or decremented each time a loop repeats</a:t>
            </a:r>
          </a:p>
          <a:p>
            <a:r>
              <a:rPr lang="en-US" altLang="en-US" smtClean="0"/>
              <a:t>Can be used to control execution of the loop (also known as the </a:t>
            </a:r>
            <a:r>
              <a:rPr lang="en-US" altLang="en-US" i="1" u="sng" smtClean="0"/>
              <a:t>loop control variable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Must be initialized before entering loop</a:t>
            </a:r>
            <a:endParaRPr lang="en-US" altLang="en-US" u="sng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34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Counter Variable Controls the Loop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057400"/>
            <a:ext cx="67246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28616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Counter Variable Controls the Loop in Program 5-6</a:t>
            </a:r>
            <a:endParaRPr 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76400"/>
            <a:ext cx="67246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</a:rPr>
              <a:t>do-while</a:t>
            </a:r>
            <a:r>
              <a:rPr lang="en-US" altLang="en-US" smtClean="0"/>
              <a:t> Loop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Courier New" pitchFamily="-16" charset="0"/>
              </a:rPr>
              <a:t>do-while</a:t>
            </a:r>
            <a:r>
              <a:rPr lang="en-US" altLang="en-US" sz="2800" dirty="0" smtClean="0"/>
              <a:t>: a post-test loop – execute the loop, then test the </a:t>
            </a:r>
            <a:r>
              <a:rPr lang="en-US" altLang="en-US" sz="2800" dirty="0" smtClean="0">
                <a:latin typeface="Courier New" pitchFamily="-16" charset="0"/>
              </a:rPr>
              <a:t>expression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General Format: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smtClean="0">
                <a:latin typeface="Courier New" pitchFamily="-16" charset="0"/>
              </a:rPr>
              <a:t>do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Courier New" pitchFamily="-16" charset="0"/>
              </a:rPr>
              <a:t>		 </a:t>
            </a:r>
            <a:r>
              <a:rPr lang="en-US" altLang="en-US" sz="2400" i="1" dirty="0" smtClean="0">
                <a:latin typeface="Courier New" pitchFamily="-16" charset="0"/>
              </a:rPr>
              <a:t>statement</a:t>
            </a:r>
            <a:r>
              <a:rPr lang="en-US" altLang="en-US" sz="2400" dirty="0" smtClean="0">
                <a:latin typeface="Courier New" pitchFamily="-16" charset="0"/>
              </a:rPr>
              <a:t>;  // or block in { }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Courier New" pitchFamily="-16" charset="0"/>
              </a:rPr>
              <a:t> while (</a:t>
            </a:r>
            <a:r>
              <a:rPr lang="en-US" altLang="en-US" sz="2400" i="1" dirty="0" smtClean="0">
                <a:latin typeface="Courier New" pitchFamily="-16" charset="0"/>
              </a:rPr>
              <a:t>expression</a:t>
            </a:r>
            <a:r>
              <a:rPr lang="en-US" altLang="en-US" sz="2400" dirty="0" smtClean="0">
                <a:latin typeface="Courier New" pitchFamily="-16" charset="0"/>
              </a:rPr>
              <a:t>);</a:t>
            </a:r>
            <a:br>
              <a:rPr lang="en-US" altLang="en-US" sz="2400" dirty="0" smtClean="0">
                <a:latin typeface="Courier New" pitchFamily="-16" charset="0"/>
              </a:rPr>
            </a:br>
            <a:endParaRPr lang="en-US" altLang="en-US" sz="2400" dirty="0" smtClean="0">
              <a:latin typeface="Courier New" pitchFamily="-1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Note that a semicolon is required after </a:t>
            </a:r>
            <a:r>
              <a:rPr lang="en-US" altLang="en-US" sz="2800" dirty="0" smtClean="0">
                <a:latin typeface="Courier New" pitchFamily="-16" charset="0"/>
              </a:rPr>
              <a:t>(</a:t>
            </a:r>
            <a:r>
              <a:rPr lang="en-US" altLang="en-US" sz="2800" i="1" dirty="0" smtClean="0">
                <a:latin typeface="Courier New" pitchFamily="-16" charset="0"/>
              </a:rPr>
              <a:t>expression</a:t>
            </a:r>
            <a:r>
              <a:rPr lang="en-US" altLang="en-US" sz="2800" dirty="0" smtClean="0">
                <a:latin typeface="Courier New" pitchFamily="-16" charset="0"/>
              </a:rPr>
              <a:t>)</a:t>
            </a:r>
            <a:endParaRPr lang="en-US" altLang="en-US" sz="28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71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Logic of a </a:t>
            </a:r>
            <a:r>
              <a:rPr lang="en-US" altLang="en-US" smtClean="0">
                <a:latin typeface="Courier New" pitchFamily="-16" charset="0"/>
              </a:rPr>
              <a:t>do</a:t>
            </a:r>
            <a:r>
              <a:rPr lang="en-US" altLang="en-US" smtClean="0"/>
              <a:t>-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 Loop</a:t>
            </a:r>
          </a:p>
        </p:txBody>
      </p:sp>
      <p:pic>
        <p:nvPicPr>
          <p:cNvPr id="33795" name="Picture 3" descr="0506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524000"/>
            <a:ext cx="30226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Example </a:t>
            </a:r>
            <a:r>
              <a:rPr lang="en-US" altLang="en-US" smtClean="0">
                <a:latin typeface="Courier New" pitchFamily="-16" charset="0"/>
              </a:rPr>
              <a:t>do</a:t>
            </a:r>
            <a:r>
              <a:rPr lang="en-US" altLang="en-US" smtClean="0"/>
              <a:t>-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 Loop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5791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itchFamily="-16" charset="0"/>
              </a:rPr>
              <a:t>int x = 1;</a:t>
            </a:r>
            <a:br>
              <a:rPr lang="en-US" altLang="en-US" sz="2800">
                <a:latin typeface="Courier New" pitchFamily="-16" charset="0"/>
              </a:rPr>
            </a:br>
            <a:r>
              <a:rPr lang="en-US" altLang="en-US" sz="2800">
                <a:latin typeface="Courier New" pitchFamily="-16" charset="0"/>
              </a:rPr>
              <a:t>do</a:t>
            </a:r>
            <a:br>
              <a:rPr lang="en-US" altLang="en-US" sz="2800">
                <a:latin typeface="Courier New" pitchFamily="-16" charset="0"/>
              </a:rPr>
            </a:br>
            <a:r>
              <a:rPr lang="en-US" altLang="en-US" sz="2800">
                <a:latin typeface="Courier New" pitchFamily="-16" charset="0"/>
              </a:rPr>
              <a:t>{</a:t>
            </a:r>
            <a:br>
              <a:rPr lang="en-US" altLang="en-US" sz="2800">
                <a:latin typeface="Courier New" pitchFamily="-16" charset="0"/>
              </a:rPr>
            </a:br>
            <a:r>
              <a:rPr lang="en-US" altLang="en-US" sz="2800">
                <a:latin typeface="Courier New" pitchFamily="-16" charset="0"/>
              </a:rPr>
              <a:t>    cout &lt;&lt; x &lt;&lt; endl;</a:t>
            </a:r>
            <a:br>
              <a:rPr lang="en-US" altLang="en-US" sz="2800">
                <a:latin typeface="Courier New" pitchFamily="-16" charset="0"/>
              </a:rPr>
            </a:br>
            <a:r>
              <a:rPr lang="en-US" altLang="en-US" sz="2800">
                <a:latin typeface="Courier New" pitchFamily="-16" charset="0"/>
              </a:rPr>
              <a:t>} while(x &lt; 0);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4495800"/>
            <a:ext cx="836277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Although the test expression is false, this loop will execute one time because </a:t>
            </a:r>
            <a:r>
              <a:rPr lang="en-US" altLang="en-US" sz="2800" dirty="0">
                <a:latin typeface="Courier New" pitchFamily="-16" charset="0"/>
              </a:rPr>
              <a:t>do</a:t>
            </a:r>
            <a:r>
              <a:rPr lang="en-US" altLang="en-US" sz="2800" dirty="0"/>
              <a:t>-</a:t>
            </a:r>
            <a:r>
              <a:rPr lang="en-US" altLang="en-US" sz="2800" dirty="0">
                <a:latin typeface="Courier New" pitchFamily="-16" charset="0"/>
              </a:rPr>
              <a:t>while</a:t>
            </a:r>
            <a:r>
              <a:rPr lang="en-US" altLang="en-US" sz="2800" dirty="0"/>
              <a:t> is a </a:t>
            </a:r>
            <a:r>
              <a:rPr lang="en-US" altLang="en-US" sz="2800" dirty="0" smtClean="0"/>
              <a:t>post-test </a:t>
            </a:r>
            <a:r>
              <a:rPr lang="en-US" altLang="en-US" sz="2800" dirty="0"/>
              <a:t>loop.</a:t>
            </a:r>
          </a:p>
        </p:txBody>
      </p:sp>
    </p:spTree>
    <p:extLst>
      <p:ext uri="{BB962C8B-B14F-4D97-AF65-F5344CB8AC3E}">
        <p14:creationId xmlns:p14="http://schemas.microsoft.com/office/powerpoint/2010/main" val="19406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 to Loops: </a:t>
            </a:r>
            <a:br>
              <a:rPr lang="en-US" altLang="en-US" smtClean="0"/>
            </a:br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 Loop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u="sng" dirty="0" smtClean="0"/>
              <a:t>Loop</a:t>
            </a:r>
            <a:r>
              <a:rPr lang="en-US" altLang="en-US" dirty="0" smtClean="0"/>
              <a:t>: a control structure that causes a statement or statements to repeat</a:t>
            </a:r>
          </a:p>
          <a:p>
            <a:r>
              <a:rPr lang="en-US" altLang="en-US" dirty="0" smtClean="0"/>
              <a:t> General format of the </a:t>
            </a:r>
            <a:r>
              <a:rPr lang="en-US" altLang="en-US" dirty="0" smtClean="0">
                <a:latin typeface="Courier New" pitchFamily="-16" charset="0"/>
              </a:rPr>
              <a:t>while</a:t>
            </a:r>
            <a:r>
              <a:rPr lang="en-US" altLang="en-US" dirty="0" smtClean="0"/>
              <a:t> loop:</a:t>
            </a:r>
          </a:p>
          <a:p>
            <a:pPr lvl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itchFamily="-16" charset="0"/>
              </a:rPr>
              <a:t>while (</a:t>
            </a:r>
            <a:r>
              <a:rPr lang="en-US" altLang="en-US" i="1" dirty="0" smtClean="0">
                <a:latin typeface="Courier New" pitchFamily="-16" charset="0"/>
              </a:rPr>
              <a:t>expression</a:t>
            </a:r>
            <a:r>
              <a:rPr lang="en-US" altLang="en-US" dirty="0" smtClean="0">
                <a:latin typeface="Courier New" pitchFamily="-16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 smtClean="0">
                <a:latin typeface="Courier New" pitchFamily="-16" charset="0"/>
              </a:rPr>
              <a:t>		   </a:t>
            </a:r>
            <a:r>
              <a:rPr lang="en-US" altLang="en-US" i="1" dirty="0" smtClean="0">
                <a:latin typeface="Courier New" pitchFamily="-16" charset="0"/>
              </a:rPr>
              <a:t>statement</a:t>
            </a:r>
            <a:r>
              <a:rPr lang="en-US" altLang="en-US" dirty="0" smtClean="0">
                <a:latin typeface="Courier New" pitchFamily="-16" charset="0"/>
              </a:rPr>
              <a:t>;</a:t>
            </a:r>
            <a:endParaRPr lang="en-US" altLang="en-US" dirty="0" smtClean="0"/>
          </a:p>
          <a:p>
            <a:r>
              <a:rPr lang="en-US" altLang="en-US" dirty="0" smtClean="0"/>
              <a:t> </a:t>
            </a:r>
            <a:r>
              <a:rPr lang="en-US" altLang="en-US" i="1" dirty="0" smtClean="0">
                <a:latin typeface="Courier New" pitchFamily="-16" charset="0"/>
              </a:rPr>
              <a:t>statement</a:t>
            </a:r>
            <a:r>
              <a:rPr lang="en-US" altLang="en-US" dirty="0" smtClean="0">
                <a:latin typeface="Courier New" pitchFamily="-16" charset="0"/>
              </a:rPr>
              <a:t>;</a:t>
            </a:r>
            <a:r>
              <a:rPr lang="en-US" altLang="en-US" dirty="0" smtClean="0"/>
              <a:t> can also be a block of statements enclosed in </a:t>
            </a:r>
            <a:r>
              <a:rPr lang="en-US" altLang="en-US" dirty="0" smtClean="0">
                <a:latin typeface="Courier New" pitchFamily="-16" charset="0"/>
              </a:rPr>
              <a:t>{ }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dirty="0" smtClean="0">
                <a:latin typeface="Courier New" pitchFamily="-16" charset="0"/>
              </a:rPr>
              <a:t> </a:t>
            </a: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i="1" dirty="0">
                <a:latin typeface="Courier New" pitchFamily="-16" charset="0"/>
              </a:rPr>
              <a:t>expression</a:t>
            </a:r>
            <a:r>
              <a:rPr lang="en-US" altLang="en-US" dirty="0"/>
              <a:t> </a:t>
            </a:r>
            <a:r>
              <a:rPr lang="en-US" altLang="en-US" dirty="0" smtClean="0"/>
              <a:t> is </a:t>
            </a:r>
            <a:r>
              <a:rPr lang="en-US" altLang="en-US" dirty="0"/>
              <a:t>evaluated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latin typeface="Courier New" pitchFamily="-16" charset="0"/>
              </a:rPr>
              <a:t>true</a:t>
            </a:r>
            <a:r>
              <a:rPr lang="en-US" altLang="en-US" dirty="0"/>
              <a:t>, then </a:t>
            </a:r>
            <a:r>
              <a:rPr lang="en-US" altLang="en-US" i="1" dirty="0">
                <a:latin typeface="Courier New" pitchFamily="-16" charset="0"/>
              </a:rPr>
              <a:t>statement</a:t>
            </a:r>
            <a:r>
              <a:rPr lang="en-US" altLang="en-US" dirty="0"/>
              <a:t> is executed, and </a:t>
            </a:r>
            <a:r>
              <a:rPr lang="en-US" altLang="en-US" i="1" dirty="0">
                <a:latin typeface="Courier New" pitchFamily="-16" charset="0"/>
              </a:rPr>
              <a:t>expression</a:t>
            </a:r>
            <a:r>
              <a:rPr lang="en-US" altLang="en-US" dirty="0"/>
              <a:t> is evaluated again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latin typeface="Courier New" pitchFamily="-16" charset="0"/>
              </a:rPr>
              <a:t>false</a:t>
            </a:r>
            <a:r>
              <a:rPr lang="en-US" altLang="en-US" dirty="0"/>
              <a:t>, then the loop is finished and program statements following </a:t>
            </a:r>
            <a:r>
              <a:rPr lang="en-US" altLang="en-US" i="1" dirty="0">
                <a:latin typeface="Courier New" pitchFamily="-16" charset="0"/>
              </a:rPr>
              <a:t>statement</a:t>
            </a:r>
            <a:r>
              <a:rPr lang="en-US" altLang="en-US" dirty="0"/>
              <a:t> </a:t>
            </a:r>
            <a:r>
              <a:rPr lang="en-US" altLang="en-US" dirty="0" smtClean="0"/>
              <a:t>execute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50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 smtClean="0"/>
              <a:t> Loop in Program 5-7</a:t>
            </a:r>
            <a:endParaRPr lang="en-US" dirty="0"/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2019300" y="1524000"/>
            <a:ext cx="5105400" cy="4564063"/>
            <a:chOff x="144" y="384"/>
            <a:chExt cx="4176" cy="3733"/>
          </a:xfrm>
        </p:grpSpPr>
        <p:pic>
          <p:nvPicPr>
            <p:cNvPr id="35845" name="Picture 4" descr="Pink tissue p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"/>
              <a:ext cx="4176" cy="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3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"/>
              <a:ext cx="125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24028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 smtClean="0"/>
              <a:t> Loop in Program 5-7</a:t>
            </a:r>
            <a:endParaRPr lang="en-US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do-while</a:t>
            </a:r>
            <a:r>
              <a:rPr lang="en-US" altLang="en-US" smtClean="0"/>
              <a:t> Loop Notes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Loop always executes at least once</a:t>
            </a:r>
          </a:p>
          <a:p>
            <a:r>
              <a:rPr lang="en-US" altLang="en-US" dirty="0" smtClean="0"/>
              <a:t>Execution continues as long as </a:t>
            </a:r>
            <a:r>
              <a:rPr lang="en-US" altLang="en-US" i="1" dirty="0" smtClean="0">
                <a:latin typeface="Courier New" pitchFamily="-16" charset="0"/>
              </a:rPr>
              <a:t>expression</a:t>
            </a:r>
            <a:r>
              <a:rPr lang="en-US" altLang="en-US" dirty="0" smtClean="0"/>
              <a:t> is </a:t>
            </a:r>
            <a:r>
              <a:rPr lang="en-US" altLang="en-US" dirty="0" smtClean="0">
                <a:latin typeface="Courier New" pitchFamily="-16" charset="0"/>
              </a:rPr>
              <a:t>true</a:t>
            </a:r>
            <a:r>
              <a:rPr lang="en-US" altLang="en-US" dirty="0" smtClean="0"/>
              <a:t>, stops repetition when </a:t>
            </a:r>
            <a:r>
              <a:rPr lang="en-US" altLang="en-US" i="1" dirty="0" smtClean="0">
                <a:latin typeface="Courier New" pitchFamily="-16" charset="0"/>
              </a:rPr>
              <a:t>expression</a:t>
            </a:r>
            <a:r>
              <a:rPr lang="en-US" altLang="en-US" dirty="0" smtClean="0"/>
              <a:t> becomes </a:t>
            </a:r>
            <a:r>
              <a:rPr lang="en-US" altLang="en-US" dirty="0" smtClean="0">
                <a:latin typeface="Courier New" pitchFamily="-16" charset="0"/>
              </a:rPr>
              <a:t>false</a:t>
            </a:r>
            <a:endParaRPr lang="en-US" altLang="en-US" dirty="0" smtClean="0"/>
          </a:p>
          <a:p>
            <a:r>
              <a:rPr lang="en-US" altLang="en-US" dirty="0" smtClean="0"/>
              <a:t>Useful in menu-driven programs to bring user back to menu to make another choice 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1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Useful for counter-controlled loop</a:t>
            </a:r>
            <a:br>
              <a:rPr lang="en-US" altLang="en-US" sz="2800" smtClean="0"/>
            </a:br>
            <a:endParaRPr lang="en-US" altLang="en-US" sz="2800" smtClean="0"/>
          </a:p>
          <a:p>
            <a:r>
              <a:rPr lang="en-US" altLang="en-US" sz="2800" smtClean="0"/>
              <a:t>General Format:</a:t>
            </a:r>
            <a:br>
              <a:rPr lang="en-US" altLang="en-US" sz="2800" smtClean="0"/>
            </a:br>
            <a:endParaRPr lang="en-US" altLang="en-US" sz="2800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-16" charset="0"/>
              </a:rPr>
              <a:t>for(</a:t>
            </a:r>
            <a:r>
              <a:rPr lang="en-US" altLang="en-US" sz="2400" i="1" smtClean="0">
                <a:latin typeface="Courier New" pitchFamily="-16" charset="0"/>
              </a:rPr>
              <a:t>initialization</a:t>
            </a:r>
            <a:r>
              <a:rPr lang="en-US" altLang="en-US" sz="2400" smtClean="0">
                <a:latin typeface="Courier New" pitchFamily="-16" charset="0"/>
              </a:rPr>
              <a:t>; </a:t>
            </a:r>
            <a:r>
              <a:rPr lang="en-US" altLang="en-US" sz="2400" i="1" smtClean="0">
                <a:latin typeface="Courier New" pitchFamily="-16" charset="0"/>
              </a:rPr>
              <a:t>test</a:t>
            </a:r>
            <a:r>
              <a:rPr lang="en-US" altLang="en-US" sz="2400" smtClean="0">
                <a:latin typeface="Courier New" pitchFamily="-16" charset="0"/>
              </a:rPr>
              <a:t>; </a:t>
            </a:r>
            <a:r>
              <a:rPr lang="en-US" altLang="en-US" sz="2400" i="1" smtClean="0">
                <a:latin typeface="Courier New" pitchFamily="-16" charset="0"/>
              </a:rPr>
              <a:t>update</a:t>
            </a:r>
            <a:r>
              <a:rPr lang="en-US" altLang="en-US" sz="2400" smtClean="0">
                <a:latin typeface="Courier New" pitchFamily="-16" charset="0"/>
              </a:rPr>
              <a:t>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		   </a:t>
            </a:r>
            <a:r>
              <a:rPr lang="en-US" altLang="en-US" sz="2400" i="1" smtClean="0">
                <a:latin typeface="Courier New" pitchFamily="-16" charset="0"/>
              </a:rPr>
              <a:t>statement</a:t>
            </a:r>
            <a:r>
              <a:rPr lang="en-US" altLang="en-US" sz="2400" smtClean="0">
                <a:latin typeface="Courier New" pitchFamily="-16" charset="0"/>
              </a:rPr>
              <a:t>; // or block in { }</a:t>
            </a:r>
            <a:br>
              <a:rPr lang="en-US" altLang="en-US" sz="2400" smtClean="0">
                <a:latin typeface="Courier New" pitchFamily="-16" charset="0"/>
              </a:rPr>
            </a:br>
            <a:endParaRPr lang="en-US" altLang="en-US" sz="2400" smtClean="0"/>
          </a:p>
          <a:p>
            <a:r>
              <a:rPr lang="en-US" altLang="en-US" sz="2800" smtClean="0"/>
              <a:t>No semicolon after the </a:t>
            </a:r>
            <a:r>
              <a:rPr lang="en-US" altLang="en-US" sz="2800" smtClean="0">
                <a:latin typeface="Courier New" pitchFamily="-16" charset="0"/>
                <a:cs typeface="Courier New" pitchFamily="-16" charset="0"/>
              </a:rPr>
              <a:t>update</a:t>
            </a:r>
            <a:r>
              <a:rPr lang="en-US" altLang="en-US" sz="2800" smtClean="0"/>
              <a:t> expression or after the </a:t>
            </a:r>
            <a:r>
              <a:rPr lang="en-US" altLang="en-US" sz="2800" smtClean="0">
                <a:latin typeface="Courier New" pitchFamily="-16" charset="0"/>
              </a:rPr>
              <a:t>)</a:t>
            </a:r>
            <a:endParaRPr lang="en-US" altLang="en-US" sz="28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3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Times" pitchFamily="-16" charset="0"/>
              <a:buNone/>
              <a:defRPr/>
            </a:pPr>
            <a:r>
              <a:rPr lang="en-US" sz="2400" dirty="0" smtClean="0">
                <a:latin typeface="Courier New" pitchFamily="-16" charset="0"/>
              </a:rPr>
              <a:t>for(</a:t>
            </a:r>
            <a:r>
              <a:rPr lang="en-US" sz="2400" i="1" dirty="0" smtClean="0">
                <a:latin typeface="Courier New" pitchFamily="-16" charset="0"/>
              </a:rPr>
              <a:t>initialization</a:t>
            </a:r>
            <a:r>
              <a:rPr lang="en-US" sz="2400" dirty="0" smtClean="0">
                <a:latin typeface="Courier New" pitchFamily="-16" charset="0"/>
              </a:rPr>
              <a:t>; </a:t>
            </a:r>
            <a:r>
              <a:rPr lang="en-US" sz="2400" i="1" dirty="0" smtClean="0">
                <a:latin typeface="Courier New" pitchFamily="-16" charset="0"/>
              </a:rPr>
              <a:t>test</a:t>
            </a:r>
            <a:r>
              <a:rPr lang="en-US" sz="2400" dirty="0" smtClean="0">
                <a:latin typeface="Courier New" pitchFamily="-16" charset="0"/>
              </a:rPr>
              <a:t>; </a:t>
            </a:r>
            <a:r>
              <a:rPr lang="en-US" sz="2400" i="1" dirty="0" smtClean="0">
                <a:latin typeface="Courier New" pitchFamily="-16" charset="0"/>
              </a:rPr>
              <a:t>update</a:t>
            </a:r>
            <a:r>
              <a:rPr lang="en-US" sz="2400" dirty="0" smtClean="0">
                <a:latin typeface="Courier New" pitchFamily="-16" charset="0"/>
              </a:rPr>
              <a:t>)</a:t>
            </a:r>
          </a:p>
          <a:p>
            <a:pPr marL="990600" lvl="1" indent="-533400">
              <a:buFontTx/>
              <a:buNone/>
              <a:defRPr/>
            </a:pPr>
            <a:r>
              <a:rPr lang="en-US" sz="2400" dirty="0" smtClean="0">
                <a:latin typeface="Courier New" pitchFamily="-16" charset="0"/>
              </a:rPr>
              <a:t>		</a:t>
            </a:r>
            <a:r>
              <a:rPr lang="en-US" sz="2400" i="1" dirty="0" smtClean="0">
                <a:latin typeface="Courier New" pitchFamily="-16" charset="0"/>
              </a:rPr>
              <a:t>statement</a:t>
            </a:r>
            <a:r>
              <a:rPr lang="en-US" sz="2400" dirty="0" smtClean="0">
                <a:latin typeface="Courier New" pitchFamily="-16" charset="0"/>
              </a:rPr>
              <a:t>; // or block in { }</a:t>
            </a:r>
            <a:br>
              <a:rPr lang="en-US" sz="2400" dirty="0" smtClean="0">
                <a:latin typeface="Courier New" pitchFamily="-16" charset="0"/>
              </a:rPr>
            </a:br>
            <a:endParaRPr lang="en-US" sz="2400" dirty="0" smtClean="0"/>
          </a:p>
          <a:p>
            <a:pPr marL="609600" indent="-609600">
              <a:buClr>
                <a:schemeClr val="tx1"/>
              </a:buClr>
              <a:buFontTx/>
              <a:buAutoNum type="arabicParenR"/>
              <a:defRPr/>
            </a:pPr>
            <a:r>
              <a:rPr lang="en-US" sz="2800" dirty="0" smtClean="0"/>
              <a:t>Perform</a:t>
            </a:r>
            <a:r>
              <a:rPr lang="en-US" sz="2400" dirty="0" smtClean="0"/>
              <a:t> </a:t>
            </a:r>
            <a:r>
              <a:rPr lang="en-US" sz="2800" i="1" dirty="0" smtClean="0">
                <a:latin typeface="Courier New" pitchFamily="-16" charset="0"/>
              </a:rPr>
              <a:t>initialization</a:t>
            </a:r>
            <a:endParaRPr lang="en-US" sz="2800" i="1" baseline="30000" dirty="0" smtClean="0"/>
          </a:p>
          <a:p>
            <a:pPr marL="609600" indent="-609600">
              <a:buClr>
                <a:schemeClr val="tx1"/>
              </a:buClr>
              <a:buFontTx/>
              <a:buAutoNum type="arabicParenR"/>
              <a:defRPr/>
            </a:pPr>
            <a:r>
              <a:rPr lang="en-US" sz="2800" dirty="0" smtClean="0"/>
              <a:t>Evaluate </a:t>
            </a:r>
            <a:r>
              <a:rPr lang="en-US" sz="2800" i="1" dirty="0" smtClean="0">
                <a:latin typeface="Courier New" pitchFamily="-16" charset="0"/>
              </a:rPr>
              <a:t>test</a:t>
            </a:r>
            <a:r>
              <a:rPr lang="en-US" sz="2800" dirty="0" smtClean="0"/>
              <a:t> expression</a:t>
            </a:r>
            <a:r>
              <a:rPr lang="en-US" sz="2400" dirty="0" smtClean="0"/>
              <a:t>  </a:t>
            </a:r>
          </a:p>
          <a:p>
            <a:pPr marL="990600" lvl="1" indent="-533400">
              <a:defRPr/>
            </a:pPr>
            <a:r>
              <a:rPr lang="en-US" sz="2400" dirty="0" smtClean="0"/>
              <a:t>If </a:t>
            </a:r>
            <a:r>
              <a:rPr lang="en-US" sz="2400" dirty="0" smtClean="0">
                <a:latin typeface="Courier New" pitchFamily="-16" charset="0"/>
              </a:rPr>
              <a:t>true</a:t>
            </a:r>
            <a:r>
              <a:rPr lang="en-US" sz="2400" dirty="0" smtClean="0"/>
              <a:t>, execute </a:t>
            </a:r>
            <a:r>
              <a:rPr lang="en-US" sz="2400" i="1" dirty="0" smtClean="0">
                <a:latin typeface="Courier New" pitchFamily="-16" charset="0"/>
              </a:rPr>
              <a:t>statement</a:t>
            </a:r>
            <a:endParaRPr lang="en-US" sz="2400" i="1" dirty="0" smtClean="0"/>
          </a:p>
          <a:p>
            <a:pPr marL="990600" lvl="1" indent="-533400">
              <a:defRPr/>
            </a:pPr>
            <a:r>
              <a:rPr lang="en-US" sz="2400" dirty="0" smtClean="0"/>
              <a:t>If </a:t>
            </a:r>
            <a:r>
              <a:rPr lang="en-US" sz="2400" dirty="0" smtClean="0">
                <a:latin typeface="Courier New" pitchFamily="-16" charset="0"/>
              </a:rPr>
              <a:t>false</a:t>
            </a:r>
            <a:r>
              <a:rPr lang="en-US" sz="2400" dirty="0" smtClean="0"/>
              <a:t>, terminate loop execution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  <a:defRPr/>
            </a:pPr>
            <a:r>
              <a:rPr lang="en-US" sz="2800" dirty="0" smtClean="0"/>
              <a:t>Execute </a:t>
            </a:r>
            <a:r>
              <a:rPr lang="en-US" sz="2800" i="1" dirty="0" smtClean="0">
                <a:latin typeface="Courier New" pitchFamily="-16" charset="0"/>
              </a:rPr>
              <a:t>update</a:t>
            </a:r>
            <a:r>
              <a:rPr lang="en-US" sz="2800" dirty="0" smtClean="0"/>
              <a:t>, then re-evaluate </a:t>
            </a:r>
            <a:r>
              <a:rPr lang="en-US" sz="2800" i="1" dirty="0" smtClean="0">
                <a:latin typeface="Courier New" pitchFamily="-16" charset="0"/>
              </a:rPr>
              <a:t>test</a:t>
            </a:r>
            <a:r>
              <a:rPr lang="en-US" sz="2800" dirty="0" smtClean="0"/>
              <a:t> expression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8388" y="2293938"/>
            <a:ext cx="69421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r>
              <a:rPr lang="en-US" sz="2400" kern="0">
                <a:latin typeface="Courier New" pitchFamily="-16" charset="0"/>
                <a:cs typeface="+mn-cs"/>
              </a:rPr>
              <a:t>int count;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endParaRPr lang="en-US" sz="2400" kern="0">
              <a:latin typeface="Courier New" pitchFamily="-16" charset="0"/>
              <a:cs typeface="+mn-cs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r>
              <a:rPr lang="en-US" sz="2400" kern="0">
                <a:latin typeface="Courier New" pitchFamily="-16" charset="0"/>
                <a:cs typeface="+mn-cs"/>
              </a:rPr>
              <a:t>for (count = 1; count &lt;= 5; count++)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400" kern="0">
                <a:latin typeface="Courier New" pitchFamily="-16" charset="0"/>
                <a:cs typeface="+mn-cs"/>
              </a:rPr>
              <a:t>cout &lt;&lt; "Hello" &lt;&lt; endl;</a:t>
            </a:r>
            <a:endParaRPr lang="en-US" sz="2400" kern="0" dirty="0">
              <a:latin typeface="Courier New" pitchFamily="-1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Closer Look                                           at the Previous Example</a:t>
            </a:r>
            <a:endParaRPr lang="en-US" dirty="0"/>
          </a:p>
        </p:txBody>
      </p:sp>
      <p:pic>
        <p:nvPicPr>
          <p:cNvPr id="43011" name="Picture 3" descr="0507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376488"/>
            <a:ext cx="78359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6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the Previous Example</a:t>
            </a:r>
            <a:endParaRPr lang="en-US" dirty="0"/>
          </a:p>
        </p:txBody>
      </p:sp>
      <p:pic>
        <p:nvPicPr>
          <p:cNvPr id="44035" name="Picture 3" descr="0508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49438"/>
            <a:ext cx="650240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8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for</a:t>
            </a:r>
            <a:r>
              <a:rPr lang="en-US" altLang="en-US" smtClean="0"/>
              <a:t> Loop in Program 5-9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524000"/>
            <a:ext cx="6162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7780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for</a:t>
            </a:r>
            <a:r>
              <a:rPr lang="en-US" altLang="en-US" smtClean="0"/>
              <a:t> Loop in Program 5-9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957388"/>
            <a:ext cx="563562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6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Logic of a 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 Loop</a:t>
            </a:r>
          </a:p>
        </p:txBody>
      </p:sp>
      <p:pic>
        <p:nvPicPr>
          <p:cNvPr id="14339" name="Picture 3" descr="0501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133600"/>
            <a:ext cx="4191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Closer Look at Lines 15 through 16 in Program 5-9</a:t>
            </a:r>
            <a:endParaRPr lang="en-US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90750"/>
            <a:ext cx="8515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Lines 15 through 16 in Program 5-9</a:t>
            </a:r>
            <a:endParaRPr lang="en-US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057400"/>
            <a:ext cx="59626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When to Use the </a:t>
            </a:r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any situation that clearly requires</a:t>
            </a:r>
          </a:p>
          <a:p>
            <a:pPr lvl="1"/>
            <a:r>
              <a:rPr lang="en-US" altLang="en-US" dirty="0" smtClean="0"/>
              <a:t>an initialization</a:t>
            </a:r>
          </a:p>
          <a:p>
            <a:pPr lvl="1"/>
            <a:r>
              <a:rPr lang="en-US" altLang="en-US" dirty="0" smtClean="0"/>
              <a:t>a false condition to stop the loop</a:t>
            </a:r>
          </a:p>
          <a:p>
            <a:pPr lvl="1"/>
            <a:r>
              <a:rPr lang="en-US" altLang="en-US" dirty="0" smtClean="0"/>
              <a:t>an update to occur at the end of each iteration</a:t>
            </a:r>
          </a:p>
          <a:p>
            <a:r>
              <a:rPr lang="en-US" altLang="en-US" dirty="0"/>
              <a:t>The for loop tests its test expression before each iteration, so it is a pretest loop.</a:t>
            </a:r>
          </a:p>
          <a:p>
            <a:r>
              <a:rPr lang="en-US" altLang="en-US" dirty="0"/>
              <a:t>The following loop will never iterate: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latin typeface="Courier New" pitchFamily="-16" charset="0"/>
              </a:rPr>
              <a:t>for (count = 11; count &lt;= 10; count++)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   </a:t>
            </a:r>
            <a:r>
              <a:rPr lang="en-US" altLang="en-US" dirty="0" err="1">
                <a:latin typeface="Courier New" pitchFamily="-16" charset="0"/>
              </a:rPr>
              <a:t>cout</a:t>
            </a:r>
            <a:r>
              <a:rPr lang="en-US" altLang="en-US" dirty="0">
                <a:latin typeface="Courier New" pitchFamily="-16" charset="0"/>
              </a:rPr>
              <a:t> &lt;&lt; "Hello" &lt;&lt; </a:t>
            </a:r>
            <a:r>
              <a:rPr lang="en-US" altLang="en-US" dirty="0" err="1">
                <a:latin typeface="Courier New" pitchFamily="-16" charset="0"/>
              </a:rPr>
              <a:t>endl</a:t>
            </a:r>
            <a:r>
              <a:rPr lang="en-US" altLang="en-US" dirty="0">
                <a:latin typeface="Courier New" pitchFamily="-16" charset="0"/>
              </a:rPr>
              <a:t>;</a:t>
            </a:r>
            <a:endParaRPr lang="en-US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7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You can have multiple statements in the </a:t>
            </a:r>
            <a:r>
              <a:rPr lang="en-US" sz="2800" i="1" dirty="0" smtClean="0">
                <a:latin typeface="Courier New" pitchFamily="-16" charset="0"/>
              </a:rPr>
              <a:t>initialization</a:t>
            </a:r>
            <a:r>
              <a:rPr lang="en-US" sz="2800" dirty="0" smtClean="0"/>
              <a:t> expression. Separate the statements with a comma: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err="1" smtClean="0">
                <a:latin typeface="Courier New" pitchFamily="-16" charset="0"/>
              </a:rPr>
              <a:t>int</a:t>
            </a:r>
            <a:r>
              <a:rPr lang="en-US" dirty="0" smtClean="0">
                <a:latin typeface="Courier New" pitchFamily="-16" charset="0"/>
              </a:rPr>
              <a:t> x, y;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for (x=1, y=1; x &lt;= 5; x++)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{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</a:t>
            </a:r>
            <a:r>
              <a:rPr lang="en-US" dirty="0" err="1" smtClean="0">
                <a:latin typeface="Courier New" pitchFamily="-16" charset="0"/>
              </a:rPr>
              <a:t>cout</a:t>
            </a:r>
            <a:r>
              <a:rPr lang="en-US" dirty="0" smtClean="0">
                <a:latin typeface="Courier New" pitchFamily="-16" charset="0"/>
              </a:rPr>
              <a:t> &lt;&lt; x &lt;&lt; " plus " &lt;&lt; y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     &lt;&lt; " equals " &lt;&lt; (</a:t>
            </a:r>
            <a:r>
              <a:rPr lang="en-US" dirty="0" err="1" smtClean="0">
                <a:latin typeface="Courier New" pitchFamily="-16" charset="0"/>
              </a:rPr>
              <a:t>x+y</a:t>
            </a:r>
            <a:r>
              <a:rPr lang="en-US" dirty="0" smtClean="0">
                <a:latin typeface="Courier New" pitchFamily="-16" charset="0"/>
              </a:rPr>
              <a:t>)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     &lt;&lt; </a:t>
            </a:r>
            <a:r>
              <a:rPr lang="en-US" dirty="0" err="1" smtClean="0">
                <a:latin typeface="Courier New" pitchFamily="-16" charset="0"/>
              </a:rPr>
              <a:t>endl</a:t>
            </a:r>
            <a:r>
              <a:rPr lang="en-US" dirty="0" smtClean="0">
                <a:latin typeface="Courier New" pitchFamily="-16" charset="0"/>
              </a:rPr>
              <a:t>;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191000" y="299815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A8218"/>
                </a:solidFill>
              </a:rPr>
              <a:t>Initialization Expression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52600" y="3806439"/>
            <a:ext cx="1734084" cy="457200"/>
          </a:xfrm>
          <a:prstGeom prst="rect">
            <a:avLst/>
          </a:prstGeom>
          <a:noFill/>
          <a:ln w="28575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3657600" y="3276599"/>
            <a:ext cx="533400" cy="423729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dirty="0" smtClean="0"/>
              <a:t>You can also have multiple statements in the </a:t>
            </a:r>
            <a:r>
              <a:rPr lang="en-US" sz="3600" i="1" dirty="0" smtClean="0">
                <a:latin typeface="Courier New" pitchFamily="-16" charset="0"/>
              </a:rPr>
              <a:t>test</a:t>
            </a:r>
            <a:r>
              <a:rPr lang="en-US" sz="3600" dirty="0" smtClean="0"/>
              <a:t> expression. Separate the statements with a comma: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err="1" smtClean="0">
                <a:latin typeface="Courier New" pitchFamily="-16" charset="0"/>
              </a:rPr>
              <a:t>int</a:t>
            </a:r>
            <a:r>
              <a:rPr lang="en-US" dirty="0" smtClean="0">
                <a:latin typeface="Courier New" pitchFamily="-16" charset="0"/>
              </a:rPr>
              <a:t> x, y;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for (x=1, y=1; x &lt;= 5; x++, y++)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{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</a:t>
            </a:r>
            <a:r>
              <a:rPr lang="en-US" dirty="0" err="1" smtClean="0">
                <a:latin typeface="Courier New" pitchFamily="-16" charset="0"/>
              </a:rPr>
              <a:t>cout</a:t>
            </a:r>
            <a:r>
              <a:rPr lang="en-US" dirty="0" smtClean="0">
                <a:latin typeface="Courier New" pitchFamily="-16" charset="0"/>
              </a:rPr>
              <a:t> &lt;&lt; x &lt;&lt; " plus " &lt;&lt; y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     &lt;&lt; " equals " &lt;&lt; (</a:t>
            </a:r>
            <a:r>
              <a:rPr lang="en-US" dirty="0" err="1" smtClean="0">
                <a:latin typeface="Courier New" pitchFamily="-16" charset="0"/>
              </a:rPr>
              <a:t>x+y</a:t>
            </a:r>
            <a:r>
              <a:rPr lang="en-US" dirty="0" smtClean="0">
                <a:latin typeface="Courier New" pitchFamily="-16" charset="0"/>
              </a:rPr>
              <a:t>)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     &lt;&lt; </a:t>
            </a:r>
            <a:r>
              <a:rPr lang="en-US" dirty="0" err="1" smtClean="0">
                <a:latin typeface="Courier New" pitchFamily="-16" charset="0"/>
              </a:rPr>
              <a:t>endl</a:t>
            </a:r>
            <a:r>
              <a:rPr lang="en-US" dirty="0" smtClean="0">
                <a:latin typeface="Courier New" pitchFamily="-16" charset="0"/>
              </a:rPr>
              <a:t>;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010400" y="2701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Test Expression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891043" y="3743770"/>
            <a:ext cx="1672127" cy="4572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6289705" y="3048000"/>
            <a:ext cx="1330295" cy="6096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Modifications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You can omit the </a:t>
            </a:r>
            <a:r>
              <a:rPr lang="en-US" altLang="en-US" i="1" smtClean="0">
                <a:latin typeface="Courier New" pitchFamily="-16" charset="0"/>
              </a:rPr>
              <a:t>initialization</a:t>
            </a:r>
            <a:r>
              <a:rPr lang="en-US" altLang="en-US" smtClean="0"/>
              <a:t> expression if it has already been done:</a:t>
            </a:r>
            <a:br>
              <a:rPr lang="en-US" altLang="en-US" smtClean="0"/>
            </a:br>
            <a:endParaRPr lang="en-US" altLang="en-US" smtClean="0">
              <a:latin typeface="Courier New" pitchFamily="-16" charset="0"/>
            </a:endParaRPr>
          </a:p>
          <a:p>
            <a:pPr>
              <a:buFont typeface="Times" pitchFamily="-16" charset="0"/>
              <a:buNone/>
            </a:pPr>
            <a:r>
              <a:rPr lang="en-US" altLang="en-US" sz="2400" smtClean="0">
                <a:latin typeface="Courier New" pitchFamily="-16" charset="0"/>
              </a:rPr>
              <a:t>		</a:t>
            </a:r>
            <a:r>
              <a:rPr lang="en-US" altLang="en-US" sz="2800" smtClean="0">
                <a:latin typeface="Courier New" pitchFamily="-16" charset="0"/>
              </a:rPr>
              <a:t>int sum = 0, num = 1;</a:t>
            </a:r>
          </a:p>
          <a:p>
            <a:pPr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	for (; num &lt;= 10; num++)</a:t>
            </a:r>
          </a:p>
          <a:p>
            <a:pPr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		sum += num;</a:t>
            </a:r>
            <a:endParaRPr lang="en-US" altLang="en-US" sz="28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12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Modifications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You can declare variables in the </a:t>
            </a:r>
            <a:r>
              <a:rPr lang="en-US" altLang="en-US" i="1" smtClean="0">
                <a:latin typeface="Courier New" pitchFamily="-16" charset="0"/>
              </a:rPr>
              <a:t>initialization </a:t>
            </a:r>
            <a:r>
              <a:rPr lang="en-US" altLang="en-US" smtClean="0"/>
              <a:t>expression:</a:t>
            </a:r>
            <a:br>
              <a:rPr lang="en-US" altLang="en-US" smtClean="0"/>
            </a:br>
            <a:endParaRPr lang="en-US" altLang="en-US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-16" charset="0"/>
              </a:rPr>
              <a:t>int sum = 0;</a:t>
            </a:r>
            <a:endParaRPr lang="en-US" altLang="en-US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-16" charset="0"/>
              </a:rPr>
              <a:t>for (int num = 0; num &lt;= 10; num++)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-16" charset="0"/>
              </a:rPr>
              <a:t>			sum += num;</a:t>
            </a:r>
            <a:br>
              <a:rPr lang="en-US" altLang="en-US" smtClean="0">
                <a:latin typeface="Courier New" pitchFamily="-16" charset="0"/>
              </a:rPr>
            </a:br>
            <a:endParaRPr lang="en-US" altLang="en-US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The scope of the variable </a:t>
            </a:r>
            <a:r>
              <a:rPr lang="en-US" altLang="en-US" smtClean="0">
                <a:latin typeface="Courier New" pitchFamily="-16" charset="0"/>
              </a:rPr>
              <a:t>num</a:t>
            </a:r>
            <a:r>
              <a:rPr lang="en-US" altLang="en-US" smtClean="0"/>
              <a:t> is the </a:t>
            </a:r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15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Keeping a Running Total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u="sng" dirty="0" smtClean="0"/>
              <a:t>running total</a:t>
            </a:r>
            <a:r>
              <a:rPr lang="en-US" altLang="en-US" sz="2800" dirty="0" smtClean="0"/>
              <a:t>: accumulated sum of numbers from each repetition of loop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 smtClean="0"/>
              <a:t>accumulator</a:t>
            </a:r>
            <a:r>
              <a:rPr lang="en-US" altLang="en-US" sz="2800" dirty="0" smtClean="0"/>
              <a:t>: variable that holds running total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err="1" smtClean="0">
                <a:latin typeface="Courier New" pitchFamily="-16" charset="0"/>
              </a:rPr>
              <a:t>int</a:t>
            </a:r>
            <a:r>
              <a:rPr lang="en-US" altLang="en-US" sz="2600" dirty="0" smtClean="0">
                <a:latin typeface="Courier New" pitchFamily="-16" charset="0"/>
              </a:rPr>
              <a:t> sum=0, </a:t>
            </a:r>
            <a:r>
              <a:rPr lang="en-US" altLang="en-US" sz="2600" dirty="0" err="1" smtClean="0">
                <a:latin typeface="Courier New" pitchFamily="-16" charset="0"/>
              </a:rPr>
              <a:t>num</a:t>
            </a:r>
            <a:r>
              <a:rPr lang="en-US" altLang="en-US" sz="2600" dirty="0" smtClean="0">
                <a:latin typeface="Courier New" pitchFamily="-16" charset="0"/>
              </a:rPr>
              <a:t>=1; // sum is the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while (</a:t>
            </a:r>
            <a:r>
              <a:rPr lang="en-US" altLang="en-US" sz="2600" dirty="0" err="1" smtClean="0">
                <a:latin typeface="Courier New" pitchFamily="-16" charset="0"/>
              </a:rPr>
              <a:t>num</a:t>
            </a:r>
            <a:r>
              <a:rPr lang="en-US" altLang="en-US" sz="2600" dirty="0" smtClean="0">
                <a:latin typeface="Courier New" pitchFamily="-16" charset="0"/>
              </a:rPr>
              <a:t> &lt;= 10) // accumulator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{	  sum += </a:t>
            </a:r>
            <a:r>
              <a:rPr lang="en-US" altLang="en-US" sz="2600" dirty="0" err="1" smtClean="0">
                <a:latin typeface="Courier New" pitchFamily="-16" charset="0"/>
              </a:rPr>
              <a:t>num</a:t>
            </a:r>
            <a:r>
              <a:rPr lang="en-US" altLang="en-US" sz="2600" dirty="0" smtClean="0">
                <a:latin typeface="Courier New" pitchFamily="-16" charset="0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		  </a:t>
            </a:r>
            <a:r>
              <a:rPr lang="en-US" altLang="en-US" sz="2600" dirty="0" err="1" smtClean="0">
                <a:latin typeface="Courier New" pitchFamily="-16" charset="0"/>
              </a:rPr>
              <a:t>num</a:t>
            </a:r>
            <a:r>
              <a:rPr lang="en-US" altLang="en-US" sz="2600" dirty="0" smtClean="0">
                <a:latin typeface="Courier New" pitchFamily="-16" charset="0"/>
              </a:rPr>
              <a:t>++;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err="1" smtClean="0">
                <a:latin typeface="Courier New" pitchFamily="-16" charset="0"/>
              </a:rPr>
              <a:t>cout</a:t>
            </a:r>
            <a:r>
              <a:rPr lang="en-US" altLang="en-US" sz="2600" dirty="0" smtClean="0">
                <a:latin typeface="Courier New" pitchFamily="-16" charset="0"/>
              </a:rPr>
              <a:t> &lt;&lt; "Sum of numbers 1 </a:t>
            </a:r>
            <a:r>
              <a:rPr lang="en-US" altLang="en-US" sz="2600" dirty="0" smtClean="0"/>
              <a:t>–</a:t>
            </a:r>
            <a:r>
              <a:rPr lang="en-US" altLang="en-US" sz="2600" dirty="0" smtClean="0">
                <a:latin typeface="Courier New" pitchFamily="-16" charset="0"/>
              </a:rPr>
              <a:t> 10 is"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     &lt;&lt; sum &lt;&lt; </a:t>
            </a:r>
            <a:r>
              <a:rPr lang="en-US" altLang="en-US" sz="2600" dirty="0" err="1" smtClean="0">
                <a:latin typeface="Courier New" pitchFamily="-16" charset="0"/>
              </a:rPr>
              <a:t>endl</a:t>
            </a:r>
            <a:r>
              <a:rPr lang="en-US" altLang="en-US" sz="2600" dirty="0" smtClean="0">
                <a:latin typeface="Courier New" pitchFamily="-16" charset="0"/>
              </a:rPr>
              <a:t>;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96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Logic for Keeping a Running Total</a:t>
            </a:r>
            <a:endParaRPr lang="en-US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676400"/>
            <a:ext cx="74517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Running Total in Program 5-12</a:t>
            </a:r>
            <a:endParaRPr lang="en-US" dirty="0"/>
          </a:p>
        </p:txBody>
      </p:sp>
      <p:grpSp>
        <p:nvGrpSpPr>
          <p:cNvPr id="58371" name="Group 7"/>
          <p:cNvGrpSpPr>
            <a:grpSpLocks/>
          </p:cNvGrpSpPr>
          <p:nvPr/>
        </p:nvGrpSpPr>
        <p:grpSpPr bwMode="auto">
          <a:xfrm>
            <a:off x="1442459" y="1665288"/>
            <a:ext cx="6019800" cy="4724400"/>
            <a:chOff x="192" y="516"/>
            <a:chExt cx="4368" cy="3309"/>
          </a:xfrm>
        </p:grpSpPr>
        <p:pic>
          <p:nvPicPr>
            <p:cNvPr id="58373" name="Picture 6" descr="Pink tissue p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76"/>
              <a:ext cx="4368" cy="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Picture 5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16"/>
              <a:ext cx="136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20464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while</a:t>
            </a:r>
            <a:r>
              <a:rPr lang="en-US" altLang="en-US" smtClean="0"/>
              <a:t> loop in Program 5-3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62513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Running Total in Program 5-12</a:t>
            </a:r>
            <a:endParaRPr lang="en-US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8800"/>
            <a:ext cx="6172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5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Sentinels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smtClean="0"/>
              <a:t>sentinel</a:t>
            </a:r>
            <a:r>
              <a:rPr lang="en-US" altLang="en-US" smtClean="0"/>
              <a:t>: value in a list of values that indicates end of data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Special value that cannot be confused with a valid value, </a:t>
            </a:r>
            <a:r>
              <a:rPr lang="en-US" altLang="en-US" i="1" smtClean="0"/>
              <a:t>e.g.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-16" charset="0"/>
              </a:rPr>
              <a:t>-999</a:t>
            </a:r>
            <a:r>
              <a:rPr lang="en-US" altLang="en-US" smtClean="0"/>
              <a:t> for a test score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Used to terminate input when user may not know how many values will be entered</a:t>
            </a:r>
            <a:endParaRPr lang="en-US" altLang="en-US" u="sng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1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Sentinel in Program 5-13</a:t>
            </a:r>
          </a:p>
        </p:txBody>
      </p:sp>
      <p:pic>
        <p:nvPicPr>
          <p:cNvPr id="62467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97025"/>
            <a:ext cx="6019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568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Sentinel in Program 5-13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79588"/>
            <a:ext cx="6934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Breaking Out of a Loop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use </a:t>
            </a:r>
            <a:r>
              <a:rPr lang="en-US" altLang="en-US" smtClean="0">
                <a:latin typeface="Courier New" pitchFamily="-16" charset="0"/>
              </a:rPr>
              <a:t>break</a:t>
            </a:r>
            <a:r>
              <a:rPr lang="en-US" altLang="en-US" smtClean="0"/>
              <a:t> to terminate execution of a loop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Use sparingly if at all – makes code harder to understand and debug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When used in an inner loop, terminates that loop only and goes back to outer loop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45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continue</a:t>
            </a:r>
            <a:r>
              <a:rPr lang="en-US" altLang="en-US" smtClean="0"/>
              <a:t> Statement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use </a:t>
            </a:r>
            <a:r>
              <a:rPr lang="en-US" altLang="en-US" smtClean="0">
                <a:latin typeface="Courier New" pitchFamily="-16" charset="0"/>
              </a:rPr>
              <a:t>continue</a:t>
            </a:r>
            <a:r>
              <a:rPr lang="en-US" altLang="en-US" smtClean="0"/>
              <a:t> to go to end of loop and prepare for next repetition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-16" charset="0"/>
              </a:rPr>
              <a:t>do-while</a:t>
            </a:r>
            <a:r>
              <a:rPr lang="en-US" altLang="en-US" smtClean="0"/>
              <a:t> loops: go to test, repeat loop if test passes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loop: perform update step, then test, then repeat loop if test passes</a:t>
            </a:r>
          </a:p>
          <a:p>
            <a:r>
              <a:rPr lang="en-US" altLang="en-US" smtClean="0"/>
              <a:t>Use sparingly – like </a:t>
            </a:r>
            <a:r>
              <a:rPr lang="en-US" altLang="en-US" smtClean="0">
                <a:latin typeface="Courier New" pitchFamily="-16" charset="0"/>
              </a:rPr>
              <a:t>break</a:t>
            </a:r>
            <a:r>
              <a:rPr lang="en-US" altLang="en-US" smtClean="0"/>
              <a:t>, can make program logic hard to follow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08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Deciding Which Loop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loop is a conditional pre-test loop </a:t>
            </a:r>
          </a:p>
          <a:p>
            <a:pPr lvl="1">
              <a:defRPr/>
            </a:pPr>
            <a:r>
              <a:rPr lang="en-US" dirty="0" smtClean="0"/>
              <a:t>Iterates as long as a certain condition exits</a:t>
            </a:r>
          </a:p>
          <a:p>
            <a:pPr lvl="1">
              <a:defRPr/>
            </a:pPr>
            <a:r>
              <a:rPr lang="en-US" dirty="0" smtClean="0"/>
              <a:t>Validating input</a:t>
            </a:r>
          </a:p>
          <a:p>
            <a:pPr lvl="1">
              <a:defRPr/>
            </a:pPr>
            <a:r>
              <a:rPr lang="en-US" dirty="0" smtClean="0"/>
              <a:t>Reading lists of data terminated by a sentinel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 smtClean="0"/>
              <a:t> loop is a conditional </a:t>
            </a:r>
            <a:r>
              <a:rPr lang="en-US" dirty="0" err="1" smtClean="0"/>
              <a:t>pos-ttest</a:t>
            </a:r>
            <a:r>
              <a:rPr lang="en-US" dirty="0" smtClean="0"/>
              <a:t> loop </a:t>
            </a:r>
          </a:p>
          <a:p>
            <a:pPr lvl="1">
              <a:defRPr/>
            </a:pPr>
            <a:r>
              <a:rPr lang="en-US" dirty="0" smtClean="0"/>
              <a:t>Always iterates at least once</a:t>
            </a:r>
          </a:p>
          <a:p>
            <a:pPr lvl="1">
              <a:defRPr/>
            </a:pPr>
            <a:r>
              <a:rPr lang="en-US" dirty="0" smtClean="0"/>
              <a:t>Repeating a menu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 loop is a pre-test loop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Built-in expressions for initializing, testing, and updating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Situations where the exact number of iterations is known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Loops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u="sng" smtClean="0"/>
              <a:t>nested loop</a:t>
            </a:r>
            <a:r>
              <a:rPr lang="en-US" altLang="en-US" smtClean="0"/>
              <a:t> is a loop inside the body of another loop</a:t>
            </a:r>
          </a:p>
          <a:p>
            <a:r>
              <a:rPr lang="en-US" altLang="en-US" u="sng" smtClean="0"/>
              <a:t>Inner </a:t>
            </a:r>
            <a:r>
              <a:rPr lang="en-US" altLang="en-US" smtClean="0"/>
              <a:t>(inside), </a:t>
            </a:r>
            <a:r>
              <a:rPr lang="en-US" altLang="en-US" u="sng" smtClean="0"/>
              <a:t>outer</a:t>
            </a:r>
            <a:r>
              <a:rPr lang="en-US" altLang="en-US" smtClean="0"/>
              <a:t> (outside) loops:</a:t>
            </a:r>
            <a:br>
              <a:rPr lang="en-US" altLang="en-US" smtClean="0"/>
            </a:br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>
                <a:latin typeface="Courier New" pitchFamily="-16" charset="0"/>
              </a:rPr>
              <a:t>for (row=1; row&lt;=3; row++) </a:t>
            </a:r>
            <a:r>
              <a:rPr lang="en-US" altLang="en-US" smtClean="0"/>
              <a:t> </a:t>
            </a:r>
            <a:r>
              <a:rPr lang="en-US" altLang="en-US" smtClean="0">
                <a:latin typeface="Courier New" pitchFamily="-16" charset="0"/>
              </a:rPr>
              <a:t>//outer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itchFamily="-16" charset="0"/>
              </a:rPr>
              <a:t>	for (col=1; col&lt;=3; col++)//inner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itchFamily="-16" charset="0"/>
              </a:rPr>
              <a:t>		  cout &lt;&lt; row * col &lt;&lt; endl;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36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Nested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 Loop in Program 5-14</a:t>
            </a:r>
            <a:endParaRPr lang="en-US" dirty="0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743075"/>
            <a:ext cx="7054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2057400" y="2667000"/>
            <a:ext cx="5105400" cy="18288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752600" y="1981200"/>
            <a:ext cx="6324600" cy="34290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5791200" y="4114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Inner Loop</a:t>
            </a:r>
          </a:p>
        </p:txBody>
      </p:sp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705600" y="502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Outer Loop</a:t>
            </a:r>
          </a:p>
        </p:txBody>
      </p:sp>
    </p:spTree>
    <p:extLst>
      <p:ext uri="{BB962C8B-B14F-4D97-AF65-F5344CB8AC3E}">
        <p14:creationId xmlns:p14="http://schemas.microsoft.com/office/powerpoint/2010/main" val="40593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Loops - Notes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Inner loop goes through all repetitions for each repetition of outer loop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Inner loop repetitions complete sooner than outer loop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Total number of repetitions for inner loop is product of number of repetitions of the two loops.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07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How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Loop in Program 5-3 Lines 9 through 13 Works </a:t>
            </a:r>
            <a:endParaRPr lang="en-US" dirty="0"/>
          </a:p>
        </p:txBody>
      </p:sp>
      <p:pic>
        <p:nvPicPr>
          <p:cNvPr id="16387" name="Picture 3" descr="05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286000"/>
            <a:ext cx="55626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Loop</a:t>
            </a:r>
            <a:endParaRPr lang="en-US" dirty="0"/>
          </a:p>
        </p:txBody>
      </p:sp>
      <p:pic>
        <p:nvPicPr>
          <p:cNvPr id="17411" name="Picture 3" descr="0503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248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-16" charset="0"/>
              </a:rPr>
              <a:t>while</a:t>
            </a:r>
            <a:r>
              <a:rPr lang="en-US" dirty="0" smtClean="0"/>
              <a:t> Loop is a Pretest Loop</a:t>
            </a:r>
            <a:endParaRPr 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1371600"/>
            <a:ext cx="7010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latin typeface="Courier New" pitchFamily="-16" charset="0"/>
              </a:rPr>
              <a:t>expression</a:t>
            </a:r>
            <a:r>
              <a:rPr lang="en-US" altLang="en-US"/>
              <a:t> is evaluated </a:t>
            </a:r>
            <a:r>
              <a:rPr lang="en-US" altLang="en-US" i="1"/>
              <a:t>before</a:t>
            </a:r>
            <a:r>
              <a:rPr lang="en-US" altLang="en-US"/>
              <a:t> the loop executes. The following loop will never execute: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>
                <a:latin typeface="Courier New" pitchFamily="-16" charset="0"/>
              </a:rPr>
              <a:t>int number = 6;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while (number &lt;= 5)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{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   cout &lt;&lt; "Hello\n";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   number++;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52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Watch Out for Infinite Loops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loop must contain code to make </a:t>
            </a:r>
            <a:r>
              <a:rPr lang="en-US" altLang="en-US" i="1" smtClean="0">
                <a:latin typeface="Courier New" pitchFamily="-16" charset="0"/>
              </a:rPr>
              <a:t>expression</a:t>
            </a:r>
            <a:r>
              <a:rPr lang="en-US" altLang="en-US" smtClean="0"/>
              <a:t> become </a:t>
            </a:r>
            <a:r>
              <a:rPr lang="en-US" altLang="en-US" smtClean="0">
                <a:latin typeface="Courier New" pitchFamily="-16" charset="0"/>
              </a:rPr>
              <a:t>false</a:t>
            </a:r>
          </a:p>
          <a:p>
            <a:r>
              <a:rPr lang="en-US" altLang="en-US" smtClean="0"/>
              <a:t>Otherwise, the loop will have no way of stopping</a:t>
            </a:r>
          </a:p>
          <a:p>
            <a:r>
              <a:rPr lang="en-US" altLang="en-US" smtClean="0"/>
              <a:t>Such a loop is called an </a:t>
            </a:r>
            <a:r>
              <a:rPr lang="en-US" altLang="en-US" i="1" smtClean="0"/>
              <a:t>infinite loop</a:t>
            </a:r>
            <a:r>
              <a:rPr lang="en-US" altLang="en-US" smtClean="0"/>
              <a:t>, because it will repeat an infinite number of times</a:t>
            </a:r>
          </a:p>
          <a:p>
            <a:endParaRPr lang="en-US" altLang="en-US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3860222"/>
            <a:ext cx="6248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Courier New" pitchFamily="-16" charset="0"/>
              </a:rPr>
              <a:t>int</a:t>
            </a:r>
            <a:r>
              <a:rPr lang="en-US" altLang="en-US" dirty="0">
                <a:latin typeface="Courier New" pitchFamily="-16" charset="0"/>
              </a:rPr>
              <a:t> number = 1;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while (number &lt;= 5)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{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   </a:t>
            </a:r>
            <a:r>
              <a:rPr lang="en-US" altLang="en-US" dirty="0" err="1">
                <a:latin typeface="Courier New" pitchFamily="-16" charset="0"/>
              </a:rPr>
              <a:t>cout</a:t>
            </a:r>
            <a:r>
              <a:rPr lang="en-US" altLang="en-US" dirty="0">
                <a:latin typeface="Courier New" pitchFamily="-16" charset="0"/>
              </a:rPr>
              <a:t> &lt;&lt; "Hello\n";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18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Using the </a:t>
            </a:r>
            <a:r>
              <a:rPr lang="en-US" dirty="0" smtClean="0">
                <a:latin typeface="Courier New" pitchFamily="-16" charset="0"/>
              </a:rPr>
              <a:t>while</a:t>
            </a:r>
            <a:r>
              <a:rPr lang="en-US" dirty="0" smtClean="0"/>
              <a:t> Loop for Input Validation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Input validation is the process of inspecting data that is given to the program as input and determining whether it is valid.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The while loop can be used to create input routines that reject invalid data, and repeat until valid data is entered.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3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</TotalTime>
  <Words>872</Words>
  <Application>Microsoft Office PowerPoint</Application>
  <PresentationFormat>On-screen Show (4:3)</PresentationFormat>
  <Paragraphs>175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Courier New</vt:lpstr>
      <vt:lpstr>Times</vt:lpstr>
      <vt:lpstr>Times New Roman</vt:lpstr>
      <vt:lpstr>Office Theme</vt:lpstr>
      <vt:lpstr>Lecture 5 Loops</vt:lpstr>
      <vt:lpstr>Introduction to Loops:  The while Loop</vt:lpstr>
      <vt:lpstr>The Logic of a while Loop</vt:lpstr>
      <vt:lpstr>The while loop in Program 5-3</vt:lpstr>
      <vt:lpstr>How the while Loop in Program 5-3 Lines 9 through 13 Works </vt:lpstr>
      <vt:lpstr>Flowchart of the while Loop</vt:lpstr>
      <vt:lpstr>The while Loop is a Pretest Loop</vt:lpstr>
      <vt:lpstr>Watch Out for Infinite Loops</vt:lpstr>
      <vt:lpstr>Using the while Loop for Input Validation</vt:lpstr>
      <vt:lpstr>Using the while Loop for Input Validation</vt:lpstr>
      <vt:lpstr>Input Validation Example</vt:lpstr>
      <vt:lpstr>Flowchart for Input Validation</vt:lpstr>
      <vt:lpstr>Input Validation in Program 5-5</vt:lpstr>
      <vt:lpstr>Counters</vt:lpstr>
      <vt:lpstr>A Counter Variable Controls the Loop</vt:lpstr>
      <vt:lpstr>A Counter Variable Controls the Loop in Program 5-6</vt:lpstr>
      <vt:lpstr>The do-while Loop</vt:lpstr>
      <vt:lpstr>The Logic of a do-while Loop</vt:lpstr>
      <vt:lpstr>An Example do-while Loop</vt:lpstr>
      <vt:lpstr>A do-while Loop in Program 5-7</vt:lpstr>
      <vt:lpstr>A do-while Loop in Program 5-7</vt:lpstr>
      <vt:lpstr>do-while Loop Notes</vt:lpstr>
      <vt:lpstr>The for Loop</vt:lpstr>
      <vt:lpstr>for Loop - Mechanics</vt:lpstr>
      <vt:lpstr>for Loop - Example</vt:lpstr>
      <vt:lpstr>A Closer Look                                           at the Previous Example</vt:lpstr>
      <vt:lpstr>Flowchart for the Previous Example</vt:lpstr>
      <vt:lpstr>A for Loop in Program 5-9</vt:lpstr>
      <vt:lpstr>A for Loop in Program 5-9</vt:lpstr>
      <vt:lpstr>A Closer Look at Lines 15 through 16 in Program 5-9</vt:lpstr>
      <vt:lpstr>Flowchart for Lines 15 through 16 in Program 5-9</vt:lpstr>
      <vt:lpstr>When to Use the for Loop</vt:lpstr>
      <vt:lpstr>for Loop - Modifications</vt:lpstr>
      <vt:lpstr>for Loop - Modifications</vt:lpstr>
      <vt:lpstr>for Loop - Modifications</vt:lpstr>
      <vt:lpstr>for Loop - Modifications</vt:lpstr>
      <vt:lpstr>Keeping a Running Total</vt:lpstr>
      <vt:lpstr>Logic for Keeping a Running Total</vt:lpstr>
      <vt:lpstr>A Running Total in Program 5-12</vt:lpstr>
      <vt:lpstr>A Running Total in Program 5-12</vt:lpstr>
      <vt:lpstr>Sentinels</vt:lpstr>
      <vt:lpstr>A Sentinel in Program 5-13</vt:lpstr>
      <vt:lpstr>A Sentinel in Program 5-13</vt:lpstr>
      <vt:lpstr>Breaking Out of a Loop</vt:lpstr>
      <vt:lpstr>The continue Statement</vt:lpstr>
      <vt:lpstr>Deciding Which Loop to Use</vt:lpstr>
      <vt:lpstr>Nested Loops</vt:lpstr>
      <vt:lpstr>Nested for Loop in Program 5-14</vt:lpstr>
      <vt:lpstr>Nested Loops - Notes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</cp:lastModifiedBy>
  <cp:revision>91</cp:revision>
  <dcterms:created xsi:type="dcterms:W3CDTF">2009-12-29T10:39:27Z</dcterms:created>
  <dcterms:modified xsi:type="dcterms:W3CDTF">2016-10-24T00:26:44Z</dcterms:modified>
</cp:coreProperties>
</file>