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33"/>
  </p:notesMasterIdLst>
  <p:handoutMasterIdLst>
    <p:handoutMasterId r:id="rId34"/>
  </p:handoutMasterIdLst>
  <p:sldIdLst>
    <p:sldId id="256" r:id="rId2"/>
    <p:sldId id="389" r:id="rId3"/>
    <p:sldId id="399" r:id="rId4"/>
    <p:sldId id="390" r:id="rId5"/>
    <p:sldId id="391" r:id="rId6"/>
    <p:sldId id="392" r:id="rId7"/>
    <p:sldId id="393" r:id="rId8"/>
    <p:sldId id="400" r:id="rId9"/>
    <p:sldId id="39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83" r:id="rId19"/>
    <p:sldId id="284" r:id="rId20"/>
    <p:sldId id="286" r:id="rId21"/>
    <p:sldId id="290" r:id="rId22"/>
    <p:sldId id="291" r:id="rId23"/>
    <p:sldId id="303" r:id="rId24"/>
    <p:sldId id="304" r:id="rId25"/>
    <p:sldId id="305" r:id="rId26"/>
    <p:sldId id="306" r:id="rId27"/>
    <p:sldId id="307" r:id="rId28"/>
    <p:sldId id="308" r:id="rId29"/>
    <p:sldId id="313" r:id="rId30"/>
    <p:sldId id="314" r:id="rId31"/>
    <p:sldId id="315" r:id="rId3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F0B3D5-ED76-4D9C-B899-22C3728040FD}" type="slidenum">
              <a:rPr lang="en-CA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23</a:t>
            </a:fld>
            <a:endParaRPr lang="en-CA" altLang="en-US" smtClean="0">
              <a:latin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52784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41493EB-B93D-45E7-BD9F-B2E060A6CEAC}" type="slidenum">
              <a:rPr lang="en-CA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24</a:t>
            </a:fld>
            <a:endParaRPr lang="en-CA" altLang="en-US" smtClean="0">
              <a:latin typeface="Arial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13368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C0A1DE0-A45C-4F3D-90FB-30538DF0B94C}" type="slidenum">
              <a:rPr lang="en-CA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25</a:t>
            </a:fld>
            <a:endParaRPr lang="en-CA" altLang="en-US" smtClean="0">
              <a:latin typeface="Arial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561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3EDA6A0-A098-465A-9912-49FC5173E1EB}" type="slidenum">
              <a:rPr lang="en-CA" altLang="en-US"/>
              <a:pPr eaLnBrk="1" hangingPunct="1"/>
              <a:t>3</a:t>
            </a:fld>
            <a:endParaRPr lang="en-CA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9996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4A75F82-D760-4F2C-AE8D-DDD3FFA955EF}" type="slidenum">
              <a:rPr lang="en-CA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CA" altLang="en-US" smtClean="0">
              <a:latin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5149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619868A-3B04-4A38-8EA9-384B541BAEB9}" type="slidenum">
              <a:rPr lang="en-CA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CA" altLang="en-US" smtClean="0">
              <a:latin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80309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F253E7-E0E9-4742-B7A6-0D6CE7D73800}" type="slidenum">
              <a:rPr lang="en-CA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CA" altLang="en-US" smtClean="0">
              <a:latin typeface="Arial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7607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77C90C-029D-424D-8F34-C6E8DC4C3071}" type="slidenum">
              <a:rPr lang="en-CA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CA" altLang="en-US" smtClean="0">
              <a:latin typeface="Arial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5885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71CD3E9-B9B5-4464-8821-B9E3CE34BF25}" type="slidenum">
              <a:rPr lang="en-CA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en-CA" altLang="en-US" smtClean="0">
              <a:latin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00245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1E2BCA0-E981-479E-8084-A21C3F9923F8}" type="slidenum">
              <a:rPr lang="en-CA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21</a:t>
            </a:fld>
            <a:endParaRPr lang="en-CA" altLang="en-US" smtClean="0">
              <a:latin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68106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8DA8E5B-B89B-431F-9353-183130994B8F}" type="slidenum">
              <a:rPr lang="en-CA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22</a:t>
            </a:fld>
            <a:endParaRPr lang="en-CA" altLang="en-US" smtClean="0">
              <a:latin typeface="Arial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6646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usplus.com/ifstream" TargetMode="External"/><Relationship Id="rId2" Type="http://schemas.openxmlformats.org/officeDocument/2006/relationships/hyperlink" Target="http://www.cplusplus.com/ofstrea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plusplus.com/fstrea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34314" y="3031503"/>
            <a:ext cx="7366686" cy="1203617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/>
              <a:t>F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iles, Pointers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Sampath Jayarathna</a:t>
            </a:r>
          </a:p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400" dirty="0"/>
              <a:t>Based on slides created by Bjarne </a:t>
            </a:r>
            <a:r>
              <a:rPr lang="en-US" sz="1400" dirty="0" err="1"/>
              <a:t>Stroustrup</a:t>
            </a:r>
            <a:r>
              <a:rPr lang="en-US" sz="1400" dirty="0"/>
              <a:t> &amp; Tony Gaddis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485192"/>
            <a:ext cx="63588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 128</a:t>
            </a:r>
          </a:p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C++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Pointer Variables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Pointer variables are yet another way using a memory address to work with a piece of data.</a:t>
            </a:r>
            <a:br>
              <a:rPr lang="en-US" altLang="en-US" sz="2800" smtClean="0"/>
            </a:br>
            <a:endParaRPr lang="en-US" altLang="en-US" sz="2800" smtClean="0"/>
          </a:p>
          <a:p>
            <a:r>
              <a:rPr lang="en-US" altLang="en-US" sz="2800" smtClean="0"/>
              <a:t>Pointers are more "low-level" than arrays and reference variables.</a:t>
            </a:r>
            <a:br>
              <a:rPr lang="en-US" altLang="en-US" sz="2800" smtClean="0"/>
            </a:br>
            <a:endParaRPr lang="en-US" altLang="en-US" sz="2800" smtClean="0"/>
          </a:p>
          <a:p>
            <a:r>
              <a:rPr lang="en-US" altLang="en-US" sz="2800" smtClean="0"/>
              <a:t>This means you are responsible for finding the address you want to store in the pointer and correctly using it.</a:t>
            </a:r>
          </a:p>
        </p:txBody>
      </p:sp>
    </p:spTree>
    <p:extLst>
      <p:ext uri="{BB962C8B-B14F-4D97-AF65-F5344CB8AC3E}">
        <p14:creationId xmlns:p14="http://schemas.microsoft.com/office/powerpoint/2010/main" val="28710999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Pointer Variables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Definition:</a:t>
            </a:r>
          </a:p>
          <a:p>
            <a:pPr lvl="1">
              <a:buClr>
                <a:srgbClr val="3333CC"/>
              </a:buClr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dirty="0" err="1" smtClean="0">
                <a:latin typeface="Courier New" pitchFamily="49" charset="0"/>
              </a:rPr>
              <a:t>int</a:t>
            </a:r>
            <a:r>
              <a:rPr lang="en-US" altLang="en-US" dirty="0" smtClean="0">
                <a:latin typeface="Courier New" pitchFamily="49" charset="0"/>
              </a:rPr>
              <a:t>  *</a:t>
            </a:r>
            <a:r>
              <a:rPr lang="en-US" altLang="en-US" dirty="0" err="1" smtClean="0">
                <a:latin typeface="Courier New" pitchFamily="49" charset="0"/>
              </a:rPr>
              <a:t>intptr</a:t>
            </a:r>
            <a:r>
              <a:rPr lang="en-US" altLang="en-US" dirty="0" smtClean="0">
                <a:latin typeface="Courier New" pitchFamily="49" charset="0"/>
              </a:rPr>
              <a:t>;</a:t>
            </a:r>
          </a:p>
          <a:p>
            <a:r>
              <a:rPr lang="en-US" altLang="en-US" dirty="0" smtClean="0"/>
              <a:t>Read as:</a:t>
            </a:r>
          </a:p>
          <a:p>
            <a:pPr>
              <a:buFont typeface="Times" pitchFamily="18" charset="0"/>
              <a:buNone/>
            </a:pPr>
            <a:r>
              <a:rPr lang="en-US" altLang="en-US" dirty="0" smtClean="0"/>
              <a:t>	“</a:t>
            </a:r>
            <a:r>
              <a:rPr lang="en-US" altLang="en-US" dirty="0" err="1" smtClean="0">
                <a:latin typeface="Courier New" pitchFamily="49" charset="0"/>
              </a:rPr>
              <a:t>intptr</a:t>
            </a:r>
            <a:r>
              <a:rPr lang="en-US" altLang="en-US" dirty="0" smtClean="0"/>
              <a:t> can hold the address of an 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”</a:t>
            </a:r>
          </a:p>
          <a:p>
            <a:r>
              <a:rPr lang="en-US" altLang="en-US" dirty="0" smtClean="0"/>
              <a:t>Spacing in definition does not matter:</a:t>
            </a:r>
          </a:p>
          <a:p>
            <a:pPr lvl="1">
              <a:buClr>
                <a:srgbClr val="3333CC"/>
              </a:buClr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dirty="0" err="1" smtClean="0">
                <a:latin typeface="Courier New" pitchFamily="49" charset="0"/>
              </a:rPr>
              <a:t>int</a:t>
            </a:r>
            <a:r>
              <a:rPr lang="en-US" altLang="en-US" dirty="0" smtClean="0">
                <a:latin typeface="Courier New" pitchFamily="49" charset="0"/>
              </a:rPr>
              <a:t> * </a:t>
            </a:r>
            <a:r>
              <a:rPr lang="en-US" altLang="en-US" dirty="0" err="1" smtClean="0">
                <a:latin typeface="Courier New" pitchFamily="49" charset="0"/>
              </a:rPr>
              <a:t>intptr</a:t>
            </a:r>
            <a:r>
              <a:rPr lang="en-US" altLang="en-US" dirty="0" smtClean="0">
                <a:latin typeface="Courier New" pitchFamily="49" charset="0"/>
              </a:rPr>
              <a:t>;  // same as above</a:t>
            </a:r>
          </a:p>
          <a:p>
            <a:pPr lvl="1">
              <a:buClr>
                <a:srgbClr val="3333CC"/>
              </a:buClr>
              <a:buFontTx/>
              <a:buNone/>
            </a:pP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dirty="0" err="1" smtClean="0">
                <a:latin typeface="Courier New" pitchFamily="49" charset="0"/>
              </a:rPr>
              <a:t>int</a:t>
            </a:r>
            <a:r>
              <a:rPr lang="en-US" altLang="en-US" dirty="0" smtClean="0">
                <a:latin typeface="Courier New" pitchFamily="49" charset="0"/>
              </a:rPr>
              <a:t>*  </a:t>
            </a:r>
            <a:r>
              <a:rPr lang="en-US" altLang="en-US" dirty="0" err="1" smtClean="0">
                <a:latin typeface="Courier New" pitchFamily="49" charset="0"/>
              </a:rPr>
              <a:t>intptr</a:t>
            </a:r>
            <a:r>
              <a:rPr lang="en-US" altLang="en-US" dirty="0" smtClean="0">
                <a:latin typeface="Courier New" pitchFamily="49" charset="0"/>
              </a:rPr>
              <a:t>;  // same as above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43666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Pointer Variables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 smtClean="0"/>
              <a:t>Assigning an address to a pointer variable:</a:t>
            </a: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None/>
            </a:pPr>
            <a:r>
              <a:rPr lang="en-US" altLang="en-US" sz="2400" dirty="0" err="1" smtClean="0">
                <a:latin typeface="Courier New" pitchFamily="49" charset="0"/>
              </a:rPr>
              <a:t>int</a:t>
            </a:r>
            <a:r>
              <a:rPr lang="en-US" altLang="en-US" sz="2400" dirty="0" smtClean="0">
                <a:latin typeface="Courier New" pitchFamily="49" charset="0"/>
              </a:rPr>
              <a:t> *</a:t>
            </a:r>
            <a:r>
              <a:rPr lang="en-US" altLang="en-US" sz="2400" dirty="0" err="1" smtClean="0">
                <a:latin typeface="Courier New" pitchFamily="49" charset="0"/>
              </a:rPr>
              <a:t>intptr</a:t>
            </a:r>
            <a:r>
              <a:rPr lang="en-US" altLang="en-US" sz="2400" dirty="0" smtClean="0">
                <a:latin typeface="Courier New" pitchFamily="49" charset="0"/>
              </a:rPr>
              <a:t>;</a:t>
            </a:r>
            <a:r>
              <a:rPr lang="en-US" altLang="en-US" sz="2400" dirty="0" smtClean="0"/>
              <a:t>	</a:t>
            </a: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None/>
            </a:pPr>
            <a:r>
              <a:rPr lang="en-US" altLang="en-US" sz="2400" dirty="0" err="1" smtClean="0">
                <a:latin typeface="Courier New" pitchFamily="49" charset="0"/>
              </a:rPr>
              <a:t>intptr</a:t>
            </a:r>
            <a:r>
              <a:rPr lang="en-US" altLang="en-US" sz="2400" dirty="0" smtClean="0">
                <a:latin typeface="Courier New" pitchFamily="49" charset="0"/>
              </a:rPr>
              <a:t> = &amp;</a:t>
            </a:r>
            <a:r>
              <a:rPr lang="en-US" altLang="en-US" sz="2400" dirty="0" err="1" smtClean="0">
                <a:latin typeface="Courier New" pitchFamily="49" charset="0"/>
              </a:rPr>
              <a:t>num</a:t>
            </a:r>
            <a:r>
              <a:rPr lang="en-US" altLang="en-US" sz="24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Memory </a:t>
            </a:r>
            <a:r>
              <a:rPr lang="en-US" altLang="en-US" sz="2800" dirty="0" smtClean="0"/>
              <a:t>layout:</a:t>
            </a:r>
            <a:br>
              <a:rPr lang="en-US" altLang="en-US" sz="2800" dirty="0" smtClean="0"/>
            </a:b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>
              <a:lnSpc>
                <a:spcPct val="90000"/>
              </a:lnSpc>
            </a:pPr>
            <a:endParaRPr lang="en-US" altLang="en-US" sz="2800" dirty="0" smtClean="0"/>
          </a:p>
          <a:p>
            <a:pPr>
              <a:lnSpc>
                <a:spcPct val="90000"/>
              </a:lnSpc>
              <a:buFont typeface="Times" pitchFamily="18" charset="0"/>
              <a:buNone/>
            </a:pPr>
            <a:endParaRPr lang="en-US" altLang="en-US" sz="2800" dirty="0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048000" y="3886200"/>
            <a:ext cx="1066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334000" y="3886200"/>
            <a:ext cx="1066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276600" y="35814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num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257800" y="3581400"/>
            <a:ext cx="1098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intptr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276600" y="3886200"/>
            <a:ext cx="54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25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257800" y="3886200"/>
            <a:ext cx="11906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itchFamily="49" charset="0"/>
              </a:rPr>
              <a:t>0x4a00</a:t>
            </a: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H="1">
            <a:off x="4114800" y="4114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143000" y="4343400"/>
            <a:ext cx="3508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address of </a:t>
            </a:r>
            <a:r>
              <a:rPr lang="en-US" altLang="en-US" sz="1800">
                <a:latin typeface="Courier New" pitchFamily="49" charset="0"/>
              </a:rPr>
              <a:t>num</a:t>
            </a:r>
            <a:r>
              <a:rPr lang="en-US" altLang="en-US" sz="1800"/>
              <a:t>: </a:t>
            </a:r>
            <a:r>
              <a:rPr lang="en-US" altLang="en-US" sz="1800">
                <a:latin typeface="Courier New" pitchFamily="49" charset="0"/>
              </a:rPr>
              <a:t>0x4a00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5362325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Pointer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</a:t>
            </a:r>
            <a:r>
              <a:rPr lang="en-US" dirty="0" smtClean="0"/>
              <a:t>nitialize </a:t>
            </a:r>
            <a:r>
              <a:rPr lang="en-US" dirty="0"/>
              <a:t>pointer variables with the special value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dirty="0"/>
              <a:t>.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In </a:t>
            </a:r>
            <a:r>
              <a:rPr lang="en-US" dirty="0"/>
              <a:t>C++ 11,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dirty="0"/>
              <a:t> key word was introduced to represent the address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Here </a:t>
            </a:r>
            <a:r>
              <a:rPr lang="en-US" dirty="0"/>
              <a:t>is an example of how you define a pointer variable and initialize it with the value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dirty="0"/>
              <a:t>:</a:t>
            </a:r>
          </a:p>
          <a:p>
            <a:pPr marL="0" indent="0">
              <a:buFontTx/>
              <a:buNone/>
              <a:defRPr/>
            </a:pPr>
            <a:endParaRPr lang="en-US" sz="1050" dirty="0" smtClean="0"/>
          </a:p>
          <a:p>
            <a:pPr marL="0" indent="0">
              <a:buFontTx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46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7724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A Pointer Variable in Program 9-2</a:t>
            </a:r>
          </a:p>
        </p:txBody>
      </p:sp>
    </p:spTree>
    <p:extLst>
      <p:ext uri="{BB962C8B-B14F-4D97-AF65-F5344CB8AC3E}">
        <p14:creationId xmlns:p14="http://schemas.microsoft.com/office/powerpoint/2010/main" val="8718920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Indirection Operator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8235950" cy="4719108"/>
          </a:xfrm>
        </p:spPr>
        <p:txBody>
          <a:bodyPr>
            <a:normAutofit fontScale="92500"/>
          </a:bodyPr>
          <a:lstStyle/>
          <a:p>
            <a:r>
              <a:rPr lang="en-US" altLang="en-US" dirty="0" smtClean="0"/>
              <a:t>The indirection operator (</a:t>
            </a:r>
            <a:r>
              <a:rPr lang="en-US" altLang="en-US" dirty="0" smtClean="0">
                <a:latin typeface="Courier New" pitchFamily="49" charset="0"/>
              </a:rPr>
              <a:t>*</a:t>
            </a:r>
            <a:r>
              <a:rPr lang="en-US" altLang="en-US" dirty="0" smtClean="0"/>
              <a:t>) dereferences a pointer.</a:t>
            </a:r>
          </a:p>
          <a:p>
            <a:r>
              <a:rPr lang="en-US" altLang="en-US" dirty="0" smtClean="0"/>
              <a:t>It allows you to access the item that the pointer points to</a:t>
            </a:r>
            <a:r>
              <a:rPr lang="en-US" altLang="en-US" dirty="0" smtClean="0"/>
              <a:t>.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err="1" smtClean="0">
                <a:latin typeface="Courier New" pitchFamily="49" charset="0"/>
              </a:rPr>
              <a:t>int</a:t>
            </a:r>
            <a:r>
              <a:rPr lang="en-US" altLang="en-US" dirty="0" smtClean="0">
                <a:latin typeface="Courier New" pitchFamily="49" charset="0"/>
              </a:rPr>
              <a:t> x = 25;</a:t>
            </a:r>
            <a:br>
              <a:rPr lang="en-US" altLang="en-US" dirty="0" smtClean="0">
                <a:latin typeface="Courier New" pitchFamily="49" charset="0"/>
              </a:rPr>
            </a:br>
            <a:r>
              <a:rPr lang="en-US" altLang="en-US" dirty="0" err="1" smtClean="0">
                <a:latin typeface="Courier New" pitchFamily="49" charset="0"/>
              </a:rPr>
              <a:t>int</a:t>
            </a:r>
            <a:r>
              <a:rPr lang="en-US" altLang="en-US" dirty="0" smtClean="0">
                <a:latin typeface="Courier New" pitchFamily="49" charset="0"/>
              </a:rPr>
              <a:t> *</a:t>
            </a:r>
            <a:r>
              <a:rPr lang="en-US" altLang="en-US" dirty="0" err="1" smtClean="0">
                <a:latin typeface="Courier New" pitchFamily="49" charset="0"/>
              </a:rPr>
              <a:t>intptr</a:t>
            </a:r>
            <a:r>
              <a:rPr lang="en-US" altLang="en-US" dirty="0" smtClean="0">
                <a:latin typeface="Courier New" pitchFamily="49" charset="0"/>
              </a:rPr>
              <a:t> = &amp;x;</a:t>
            </a:r>
            <a:br>
              <a:rPr lang="en-US" altLang="en-US" dirty="0" smtClean="0">
                <a:latin typeface="Courier New" pitchFamily="49" charset="0"/>
              </a:rPr>
            </a:br>
            <a:r>
              <a:rPr lang="en-US" altLang="en-US" dirty="0" err="1" smtClean="0">
                <a:latin typeface="Courier New" pitchFamily="49" charset="0"/>
              </a:rPr>
              <a:t>cout</a:t>
            </a:r>
            <a:r>
              <a:rPr lang="en-US" altLang="en-US" dirty="0" smtClean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&lt;&lt; *</a:t>
            </a:r>
            <a:r>
              <a:rPr lang="en-US" altLang="en-US" dirty="0" err="1" smtClean="0">
                <a:latin typeface="Courier New" pitchFamily="49" charset="0"/>
              </a:rPr>
              <a:t>intptr</a:t>
            </a:r>
            <a:r>
              <a:rPr lang="en-US" altLang="en-US" dirty="0" smtClean="0">
                <a:latin typeface="Courier New" pitchFamily="49" charset="0"/>
              </a:rPr>
              <a:t> &lt;&lt; </a:t>
            </a:r>
            <a:r>
              <a:rPr lang="en-US" altLang="en-US" dirty="0" err="1" smtClean="0">
                <a:latin typeface="Courier New" pitchFamily="49" charset="0"/>
              </a:rPr>
              <a:t>endl</a:t>
            </a:r>
            <a:r>
              <a:rPr lang="en-US" altLang="en-US" dirty="0" smtClean="0">
                <a:latin typeface="Courier New" pitchFamily="49" charset="0"/>
              </a:rPr>
              <a:t>;</a:t>
            </a:r>
          </a:p>
          <a:p>
            <a:endParaRPr lang="en-US" altLang="en-US" dirty="0">
              <a:latin typeface="Courier New" pitchFamily="49" charset="0"/>
            </a:endParaRPr>
          </a:p>
          <a:p>
            <a:endParaRPr lang="en-US" altLang="en-US" dirty="0" smtClean="0">
              <a:latin typeface="Courier New" pitchFamily="49" charset="0"/>
            </a:endParaRP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</a:t>
            </a:r>
            <a:r>
              <a:rPr lang="en-US" dirty="0"/>
              <a:t>reference and dereference operators are thus complementary: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&amp;</a:t>
            </a:r>
            <a:r>
              <a:rPr lang="en-US" dirty="0"/>
              <a:t> is the </a:t>
            </a:r>
            <a:r>
              <a:rPr lang="en-US" i="1" dirty="0"/>
              <a:t>address-of operator</a:t>
            </a:r>
            <a:r>
              <a:rPr lang="en-US" dirty="0"/>
              <a:t>, and can be read simply as "address of"</a:t>
            </a:r>
          </a:p>
          <a:p>
            <a:pPr marL="0" indent="0">
              <a:buNone/>
            </a:pPr>
            <a:r>
              <a:rPr lang="en-US" dirty="0"/>
              <a:t>* is the </a:t>
            </a:r>
            <a:r>
              <a:rPr lang="en-US" i="1" dirty="0"/>
              <a:t>dereference operator</a:t>
            </a:r>
            <a:r>
              <a:rPr lang="en-US" dirty="0"/>
              <a:t>, and can be read as "value pointed to by"</a:t>
            </a:r>
          </a:p>
          <a:p>
            <a:endParaRPr lang="en-US" altLang="en-US" dirty="0" smtClean="0">
              <a:latin typeface="Courier New" pitchFamily="49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686299" y="3735122"/>
            <a:ext cx="2514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solidFill>
                  <a:srgbClr val="FA8218"/>
                </a:solidFill>
              </a:rPr>
              <a:t>This prints 25.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H="1" flipV="1">
            <a:off x="3081867" y="3496733"/>
            <a:ext cx="1515533" cy="423333"/>
          </a:xfrm>
          <a:prstGeom prst="line">
            <a:avLst/>
          </a:prstGeom>
          <a:noFill/>
          <a:ln w="28575">
            <a:solidFill>
              <a:srgbClr val="FA821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586858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63" y="1676400"/>
            <a:ext cx="7280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The Indirection Operator in Program 9-3</a:t>
            </a:r>
          </a:p>
        </p:txBody>
      </p:sp>
    </p:spTree>
    <p:extLst>
      <p:ext uri="{BB962C8B-B14F-4D97-AF65-F5344CB8AC3E}">
        <p14:creationId xmlns:p14="http://schemas.microsoft.com/office/powerpoint/2010/main" val="26930751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3" y="2209800"/>
            <a:ext cx="75342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The Indirection Operator in Program 9-3</a:t>
            </a:r>
          </a:p>
        </p:txBody>
      </p:sp>
    </p:spTree>
    <p:extLst>
      <p:ext uri="{BB962C8B-B14F-4D97-AF65-F5344CB8AC3E}">
        <p14:creationId xmlns:p14="http://schemas.microsoft.com/office/powerpoint/2010/main" val="36913149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Pointer Arithmetic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600200"/>
            <a:ext cx="7843837" cy="3740150"/>
          </a:xfrm>
        </p:spPr>
        <p:txBody>
          <a:bodyPr/>
          <a:lstStyle/>
          <a:p>
            <a:r>
              <a:rPr lang="en-US" altLang="en-US" sz="2400" smtClean="0"/>
              <a:t>Operations on pointer variables:</a:t>
            </a:r>
          </a:p>
          <a:p>
            <a:pPr lvl="1">
              <a:buFontTx/>
              <a:buNone/>
            </a:pPr>
            <a:r>
              <a:rPr lang="en-US" altLang="en-US" smtClean="0"/>
              <a:t>	</a:t>
            </a:r>
            <a:endParaRPr lang="en-US" altLang="en-US" smtClean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	</a:t>
            </a:r>
            <a:endParaRPr lang="en-US" altLang="en-US" smtClean="0"/>
          </a:p>
          <a:p>
            <a:pPr lvl="1">
              <a:buFontTx/>
              <a:buNone/>
            </a:pPr>
            <a:r>
              <a:rPr lang="en-US" altLang="en-US" smtClean="0"/>
              <a:t>		</a:t>
            </a:r>
          </a:p>
          <a:p>
            <a:pPr>
              <a:buClr>
                <a:schemeClr val="tx1"/>
              </a:buClr>
              <a:buFont typeface="Times" pitchFamily="18" charset="0"/>
              <a:buNone/>
            </a:pPr>
            <a:endParaRPr lang="en-US" altLang="en-US" smtClean="0"/>
          </a:p>
        </p:txBody>
      </p:sp>
      <p:graphicFrame>
        <p:nvGraphicFramePr>
          <p:cNvPr id="7546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972094"/>
              </p:ext>
            </p:extLst>
          </p:nvPr>
        </p:nvGraphicFramePr>
        <p:xfrm>
          <a:off x="381000" y="2133600"/>
          <a:ext cx="8382000" cy="2955926"/>
        </p:xfrm>
        <a:graphic>
          <a:graphicData uri="http://schemas.openxmlformats.org/drawingml/2006/table">
            <a:tbl>
              <a:tblPr/>
              <a:tblGrid>
                <a:gridCol w="3163888"/>
                <a:gridCol w="5218112"/>
              </a:tblGrid>
              <a:tr h="1092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12" charset="-128"/>
                        </a:rPr>
                        <a:t>Operation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12" charset="-128"/>
                        </a:rPr>
                        <a:t>Example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12" charset="0"/>
                          <a:ea typeface="ヒラギノ角ゴ Pro W3" pitchFamily="112" charset="-128"/>
                        </a:rPr>
                        <a:t>int vals[]={4,7,11};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12" charset="0"/>
                          <a:ea typeface="ヒラギノ角ゴ Pro W3" pitchFamily="112" charset="-128"/>
                        </a:rPr>
                        <a:t>int *valptr = vals;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12" charset="0"/>
                          <a:ea typeface="ヒラギノ角ゴ Pro W3" pitchFamily="112" charset="-128"/>
                        </a:rPr>
                        <a:t>++, 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12" charset="0"/>
                          <a:ea typeface="ヒラギノ角ゴ Pro W3" pitchFamily="112" charset="-128"/>
                        </a:rPr>
                        <a:t>valptr++; // points at 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12" charset="0"/>
                          <a:ea typeface="ヒラギノ角ゴ Pro W3" pitchFamily="112" charset="-128"/>
                        </a:rPr>
                        <a:t>valptr--; // now points at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12" charset="0"/>
                          <a:ea typeface="ヒラギノ角ゴ Pro W3" pitchFamily="112" charset="-128"/>
                        </a:rPr>
                        <a:t>+, -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12" charset="-128"/>
                        </a:rPr>
                        <a:t>(pointer and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12" charset="0"/>
                          <a:ea typeface="ヒラギノ角ゴ Pro W3" pitchFamily="112" charset="-128"/>
                        </a:rPr>
                        <a:t>int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12" charset="-128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12" charset="0"/>
                          <a:ea typeface="ヒラギノ角ゴ Pro W3" pitchFamily="112" charset="-128"/>
                        </a:rPr>
                        <a:t>cout &lt;&lt; *(valptr + 2); //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12" charset="0"/>
                          <a:ea typeface="ヒラギノ角ゴ Pro W3" pitchFamily="112" charset="-128"/>
                        </a:rPr>
                        <a:t>+=, -=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12" charset="-128"/>
                        </a:rPr>
                        <a:t>(pointer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12" charset="-128"/>
                        </a:rPr>
                        <a:t>and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12" charset="0"/>
                          <a:ea typeface="ヒラギノ角ゴ Pro W3" pitchFamily="112" charset="-128"/>
                        </a:rPr>
                        <a:t>int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12" charset="-128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12" charset="0"/>
                          <a:ea typeface="ヒラギノ角ゴ Pro W3" pitchFamily="112" charset="-128"/>
                        </a:rPr>
                        <a:t>valptr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12" charset="0"/>
                          <a:ea typeface="ヒラギノ角ゴ Pro W3" pitchFamily="112" charset="-128"/>
                        </a:rPr>
                        <a:t> =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12" charset="0"/>
                          <a:ea typeface="ヒラギノ角ゴ Pro W3" pitchFamily="112" charset="-128"/>
                        </a:rPr>
                        <a:t>vals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12" charset="0"/>
                          <a:ea typeface="ヒラギノ角ゴ Pro W3" pitchFamily="112" charset="-128"/>
                        </a:rPr>
                        <a:t>; // points at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12" charset="0"/>
                          <a:ea typeface="ヒラギノ角ゴ Pro W3" pitchFamily="112" charset="-128"/>
                        </a:rPr>
                        <a:t>valptr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12" charset="0"/>
                          <a:ea typeface="ヒラギノ角ゴ Pro W3" pitchFamily="112" charset="-128"/>
                        </a:rPr>
                        <a:t> += 2;   // points at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6537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From Program 9-9</a:t>
            </a:r>
            <a:br>
              <a:rPr lang="en-US" altLang="en-US" smtClean="0"/>
            </a:br>
            <a:endParaRPr lang="en-US" altLang="en-US" smtClean="0"/>
          </a:p>
        </p:txBody>
      </p:sp>
      <p:pic>
        <p:nvPicPr>
          <p:cNvPr id="3072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1388533"/>
            <a:ext cx="6273800" cy="534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67146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Using Files for Data Storage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Can use files instead of keyboard, monitor screen for program input, output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Allows data to be retained between program runs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Steps:</a:t>
            </a:r>
          </a:p>
          <a:p>
            <a:pPr lvl="1">
              <a:lnSpc>
                <a:spcPct val="90000"/>
              </a:lnSpc>
            </a:pPr>
            <a:r>
              <a:rPr lang="en-US" altLang="en-US" i="1" smtClean="0"/>
              <a:t>Open</a:t>
            </a:r>
            <a:r>
              <a:rPr lang="en-US" altLang="en-US" smtClean="0"/>
              <a:t> the file</a:t>
            </a:r>
          </a:p>
          <a:p>
            <a:pPr lvl="1">
              <a:lnSpc>
                <a:spcPct val="90000"/>
              </a:lnSpc>
            </a:pPr>
            <a:r>
              <a:rPr lang="en-US" altLang="en-US" i="1" smtClean="0"/>
              <a:t>Use</a:t>
            </a:r>
            <a:r>
              <a:rPr lang="en-US" altLang="en-US" smtClean="0"/>
              <a:t> the file (read from, write to, or both)</a:t>
            </a:r>
          </a:p>
          <a:p>
            <a:pPr lvl="1">
              <a:lnSpc>
                <a:spcPct val="90000"/>
              </a:lnSpc>
            </a:pPr>
            <a:r>
              <a:rPr lang="en-US" altLang="en-US" i="1" smtClean="0"/>
              <a:t>Close</a:t>
            </a:r>
            <a:r>
              <a:rPr lang="en-US" altLang="en-US" smtClean="0"/>
              <a:t> the file</a:t>
            </a:r>
            <a:endParaRPr lang="en-US" altLang="en-US" i="1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2848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Initializing Pointers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458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Can initialize at definition time:</a:t>
            </a: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itchFamily="49" charset="0"/>
              </a:rPr>
              <a:t>int num, *numptr = &amp;num;</a:t>
            </a: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	int val[3], *valptr = val;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Cannot mix data types:</a:t>
            </a: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itchFamily="49" charset="0"/>
              </a:rPr>
              <a:t>double cost;</a:t>
            </a: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	int *ptr = &amp;cost; // won</a:t>
            </a:r>
            <a:r>
              <a:rPr lang="en-US" altLang="en-US" smtClean="0"/>
              <a:t>’</a:t>
            </a:r>
            <a:r>
              <a:rPr lang="en-US" altLang="en-US" smtClean="0">
                <a:latin typeface="Courier New" pitchFamily="49" charset="0"/>
              </a:rPr>
              <a:t>t work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Can test for an invalid address for </a:t>
            </a:r>
            <a:r>
              <a:rPr lang="en-US" altLang="en-US" smtClean="0">
                <a:latin typeface="Courier New" pitchFamily="49" charset="0"/>
              </a:rPr>
              <a:t>ptr</a:t>
            </a:r>
            <a:r>
              <a:rPr lang="en-US" altLang="en-US" smtClean="0"/>
              <a:t> with:</a:t>
            </a: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itchFamily="49" charset="0"/>
              </a:rPr>
              <a:t>if (!ptr) ...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220492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Pointers as Function Parameters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686800" cy="4114800"/>
          </a:xfrm>
        </p:spPr>
        <p:txBody>
          <a:bodyPr/>
          <a:lstStyle/>
          <a:p>
            <a:pPr marL="533400" indent="-533400">
              <a:lnSpc>
                <a:spcPct val="85000"/>
              </a:lnSpc>
            </a:pPr>
            <a:r>
              <a:rPr lang="en-US" altLang="en-US" sz="2800" smtClean="0"/>
              <a:t>A pointer can be a parameter</a:t>
            </a:r>
          </a:p>
          <a:p>
            <a:pPr marL="533400" indent="-533400">
              <a:lnSpc>
                <a:spcPct val="85000"/>
              </a:lnSpc>
            </a:pPr>
            <a:r>
              <a:rPr lang="en-US" altLang="en-US" sz="2800" smtClean="0"/>
              <a:t>Works like reference variable to allow change to argument from within function</a:t>
            </a:r>
          </a:p>
          <a:p>
            <a:pPr marL="533400" indent="-533400">
              <a:lnSpc>
                <a:spcPct val="85000"/>
              </a:lnSpc>
            </a:pPr>
            <a:r>
              <a:rPr lang="en-US" altLang="en-US" sz="2800" smtClean="0"/>
              <a:t>Requires:</a:t>
            </a:r>
          </a:p>
          <a:p>
            <a:pPr marL="939800" lvl="1" indent="-533400">
              <a:lnSpc>
                <a:spcPct val="85000"/>
              </a:lnSpc>
              <a:buClr>
                <a:schemeClr val="tx1"/>
              </a:buClr>
              <a:buSzPct val="80000"/>
              <a:buFontTx/>
              <a:buAutoNum type="arabicParenR"/>
            </a:pPr>
            <a:r>
              <a:rPr lang="en-US" altLang="en-US" sz="2400" smtClean="0"/>
              <a:t> asterisk * on parameter in prototype and heading</a:t>
            </a:r>
          </a:p>
          <a:p>
            <a:pPr marL="939800" lvl="1" indent="-533400">
              <a:lnSpc>
                <a:spcPct val="85000"/>
              </a:lnSpc>
              <a:buFontTx/>
              <a:buNone/>
            </a:pPr>
            <a:r>
              <a:rPr lang="en-US" altLang="en-US" sz="2100" smtClean="0">
                <a:latin typeface="Courier New" pitchFamily="49" charset="0"/>
              </a:rPr>
              <a:t>void getNum(int *ptr); // ptr is pointer to an int </a:t>
            </a:r>
          </a:p>
          <a:p>
            <a:pPr marL="939800" lvl="1" indent="-533400">
              <a:lnSpc>
                <a:spcPct val="85000"/>
              </a:lnSpc>
              <a:buClr>
                <a:schemeClr val="tx1"/>
              </a:buClr>
              <a:buSzPct val="80000"/>
              <a:buFontTx/>
              <a:buAutoNum type="arabicParenR" startAt="2"/>
            </a:pPr>
            <a:r>
              <a:rPr lang="en-US" altLang="en-US" sz="2400" smtClean="0"/>
              <a:t> asterisk </a:t>
            </a:r>
            <a:r>
              <a:rPr lang="en-US" altLang="en-US" sz="2400" b="1" smtClean="0">
                <a:latin typeface="Courier New" pitchFamily="49" charset="0"/>
              </a:rPr>
              <a:t>*</a:t>
            </a:r>
            <a:r>
              <a:rPr lang="en-US" altLang="en-US" sz="2400" b="1" smtClean="0"/>
              <a:t> </a:t>
            </a:r>
            <a:r>
              <a:rPr lang="en-US" altLang="en-US" sz="2400" smtClean="0"/>
              <a:t>in body to dereference the pointer</a:t>
            </a:r>
          </a:p>
          <a:p>
            <a:pPr marL="533400" indent="-533400">
              <a:lnSpc>
                <a:spcPct val="85000"/>
              </a:lnSpc>
              <a:buFont typeface="Times" pitchFamily="18" charset="0"/>
              <a:buNone/>
            </a:pPr>
            <a:r>
              <a:rPr lang="en-US" altLang="en-US" sz="2800" smtClean="0"/>
              <a:t>	</a:t>
            </a:r>
            <a:r>
              <a:rPr lang="en-US" altLang="en-US" sz="2800" smtClean="0">
                <a:latin typeface="Courier New" pitchFamily="49" charset="0"/>
              </a:rPr>
              <a:t>cin &gt;&gt; *ptr;     </a:t>
            </a:r>
          </a:p>
          <a:p>
            <a:pPr marL="939800" lvl="1" indent="-533400">
              <a:lnSpc>
                <a:spcPct val="85000"/>
              </a:lnSpc>
              <a:buClr>
                <a:schemeClr val="tx1"/>
              </a:buClr>
              <a:buSzPct val="80000"/>
              <a:buFontTx/>
              <a:buAutoNum type="arabicParenR" startAt="3"/>
            </a:pPr>
            <a:r>
              <a:rPr lang="en-US" altLang="en-US" sz="2400" smtClean="0"/>
              <a:t> address as argument to the function</a:t>
            </a:r>
            <a:endParaRPr lang="en-US" altLang="en-US" sz="2400" smtClean="0">
              <a:latin typeface="Courier New" pitchFamily="49" charset="0"/>
            </a:endParaRPr>
          </a:p>
          <a:p>
            <a:pPr marL="939800" lvl="1" indent="-533400">
              <a:lnSpc>
                <a:spcPct val="85000"/>
              </a:lnSpc>
              <a:buClr>
                <a:schemeClr val="tx1"/>
              </a:buClr>
              <a:buFontTx/>
              <a:buNone/>
            </a:pPr>
            <a:r>
              <a:rPr lang="en-US" altLang="en-US" sz="2100" smtClean="0">
                <a:latin typeface="Courier New" pitchFamily="49" charset="0"/>
              </a:rPr>
              <a:t>getNum(&amp;num);     // pass address of num to getNum  </a:t>
            </a:r>
            <a:endParaRPr lang="en-US" altLang="en-US" sz="2100" smtClean="0"/>
          </a:p>
        </p:txBody>
      </p:sp>
    </p:spTree>
    <p:extLst>
      <p:ext uri="{BB962C8B-B14F-4D97-AF65-F5344CB8AC3E}">
        <p14:creationId xmlns:p14="http://schemas.microsoft.com/office/powerpoint/2010/main" val="9178992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946275"/>
            <a:ext cx="5334000" cy="3741738"/>
          </a:xfrm>
        </p:spPr>
        <p:txBody>
          <a:bodyPr/>
          <a:lstStyle/>
          <a:p>
            <a:pPr>
              <a:lnSpc>
                <a:spcPct val="85000"/>
              </a:lnSpc>
              <a:buFont typeface="Times" pitchFamily="18" charset="0"/>
              <a:buNone/>
            </a:pPr>
            <a:r>
              <a:rPr lang="en-US" altLang="en-US" sz="2400" smtClean="0">
                <a:latin typeface="Courier New" pitchFamily="49" charset="0"/>
              </a:rPr>
              <a:t>void swap(int *x, int *y)</a:t>
            </a:r>
          </a:p>
          <a:p>
            <a:pPr>
              <a:lnSpc>
                <a:spcPct val="85000"/>
              </a:lnSpc>
              <a:buFont typeface="Times" pitchFamily="18" charset="0"/>
              <a:buNone/>
            </a:pPr>
            <a:r>
              <a:rPr lang="en-US" altLang="en-US" sz="2400" smtClean="0">
                <a:latin typeface="Courier New" pitchFamily="49" charset="0"/>
              </a:rPr>
              <a:t>{		int temp;</a:t>
            </a:r>
          </a:p>
          <a:p>
            <a:pPr>
              <a:lnSpc>
                <a:spcPct val="85000"/>
              </a:lnSpc>
              <a:buFont typeface="Times" pitchFamily="18" charset="0"/>
              <a:buNone/>
            </a:pPr>
            <a:r>
              <a:rPr lang="en-US" altLang="en-US" sz="2400" smtClean="0">
                <a:latin typeface="Courier New" pitchFamily="49" charset="0"/>
              </a:rPr>
              <a:t>		temp = *x;</a:t>
            </a:r>
          </a:p>
          <a:p>
            <a:pPr>
              <a:lnSpc>
                <a:spcPct val="85000"/>
              </a:lnSpc>
              <a:buFont typeface="Times" pitchFamily="18" charset="0"/>
              <a:buNone/>
            </a:pPr>
            <a:r>
              <a:rPr lang="en-US" altLang="en-US" sz="2400" smtClean="0">
                <a:latin typeface="Courier New" pitchFamily="49" charset="0"/>
              </a:rPr>
              <a:t>		*x = *y;</a:t>
            </a:r>
          </a:p>
          <a:p>
            <a:pPr>
              <a:lnSpc>
                <a:spcPct val="85000"/>
              </a:lnSpc>
              <a:buFont typeface="Times" pitchFamily="18" charset="0"/>
              <a:buNone/>
            </a:pPr>
            <a:r>
              <a:rPr lang="en-US" altLang="en-US" sz="2400" smtClean="0">
                <a:latin typeface="Courier New" pitchFamily="49" charset="0"/>
              </a:rPr>
              <a:t>		*y = temp;</a:t>
            </a:r>
          </a:p>
          <a:p>
            <a:pPr>
              <a:lnSpc>
                <a:spcPct val="85000"/>
              </a:lnSpc>
              <a:buFont typeface="Times" pitchFamily="18" charset="0"/>
              <a:buNone/>
            </a:pPr>
            <a:r>
              <a:rPr lang="en-US" altLang="en-US" sz="2400" smtClean="0">
                <a:latin typeface="Courier New" pitchFamily="49" charset="0"/>
              </a:rPr>
              <a:t>}</a:t>
            </a:r>
          </a:p>
          <a:p>
            <a:pPr>
              <a:lnSpc>
                <a:spcPct val="85000"/>
              </a:lnSpc>
              <a:buFont typeface="Times" pitchFamily="18" charset="0"/>
              <a:buNone/>
            </a:pPr>
            <a:endParaRPr lang="en-US" altLang="en-US" sz="2400" smtClean="0">
              <a:latin typeface="Courier New" pitchFamily="49" charset="0"/>
            </a:endParaRPr>
          </a:p>
          <a:p>
            <a:pPr>
              <a:lnSpc>
                <a:spcPct val="85000"/>
              </a:lnSpc>
              <a:buFont typeface="Times" pitchFamily="18" charset="0"/>
              <a:buNone/>
            </a:pPr>
            <a:r>
              <a:rPr lang="en-US" altLang="en-US" sz="2400" smtClean="0">
                <a:latin typeface="Courier New" pitchFamily="49" charset="0"/>
              </a:rPr>
              <a:t>int num1 = 2, num2 = -3;</a:t>
            </a:r>
          </a:p>
          <a:p>
            <a:pPr>
              <a:lnSpc>
                <a:spcPct val="85000"/>
              </a:lnSpc>
              <a:buFont typeface="Times" pitchFamily="18" charset="0"/>
              <a:buNone/>
            </a:pPr>
            <a:r>
              <a:rPr lang="en-US" altLang="en-US" sz="2400" smtClean="0">
                <a:latin typeface="Courier New" pitchFamily="49" charset="0"/>
              </a:rPr>
              <a:t>swap(&amp;num1, &amp;num2);</a:t>
            </a:r>
          </a:p>
        </p:txBody>
      </p:sp>
    </p:spTree>
    <p:extLst>
      <p:ext uri="{BB962C8B-B14F-4D97-AF65-F5344CB8AC3E}">
        <p14:creationId xmlns:p14="http://schemas.microsoft.com/office/powerpoint/2010/main" val="11228344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Dynamic Memory Allocation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Can allocate storage for a variable while program is running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Computer returns address of newly allocated variable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Uses </a:t>
            </a:r>
            <a:r>
              <a:rPr lang="en-US" altLang="en-US" smtClean="0">
                <a:latin typeface="Courier New" pitchFamily="49" charset="0"/>
              </a:rPr>
              <a:t>new</a:t>
            </a:r>
            <a:r>
              <a:rPr lang="en-US" altLang="en-US" smtClean="0"/>
              <a:t> operator to allocate memory: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itchFamily="49" charset="0"/>
              </a:rPr>
              <a:t>double *dptr = nullptr;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	dptr = new double;</a:t>
            </a:r>
          </a:p>
          <a:p>
            <a:pPr>
              <a:lnSpc>
                <a:spcPct val="90000"/>
              </a:lnSpc>
            </a:pPr>
            <a:r>
              <a:rPr lang="en-US" altLang="en-US" smtClean="0">
                <a:latin typeface="Courier New" pitchFamily="49" charset="0"/>
              </a:rPr>
              <a:t>new</a:t>
            </a:r>
            <a:r>
              <a:rPr lang="en-US" altLang="en-US" smtClean="0"/>
              <a:t> returns address of memory location</a:t>
            </a:r>
            <a:endParaRPr lang="en-US" altLang="en-US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0437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Dynamic Memory Allocation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36725"/>
            <a:ext cx="8240713" cy="3910013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2400" smtClean="0"/>
              <a:t>Can also use </a:t>
            </a:r>
            <a:r>
              <a:rPr lang="en-US" altLang="en-US" sz="2400" smtClean="0">
                <a:latin typeface="Courier New" pitchFamily="49" charset="0"/>
              </a:rPr>
              <a:t>new</a:t>
            </a:r>
            <a:r>
              <a:rPr lang="en-US" altLang="en-US" sz="2400" smtClean="0"/>
              <a:t> to allocate array:</a:t>
            </a:r>
            <a:br>
              <a:rPr lang="en-US" altLang="en-US" sz="2400" smtClean="0"/>
            </a:br>
            <a:r>
              <a:rPr lang="en-US" altLang="en-US" sz="2400" smtClean="0">
                <a:latin typeface="Courier New" pitchFamily="49" charset="0"/>
              </a:rPr>
              <a:t>const int SIZE = 25;</a:t>
            </a:r>
            <a:br>
              <a:rPr lang="en-US" altLang="en-US" sz="2400" smtClean="0">
                <a:latin typeface="Courier New" pitchFamily="49" charset="0"/>
              </a:rPr>
            </a:br>
            <a:r>
              <a:rPr lang="en-US" altLang="en-US" sz="2400" smtClean="0">
                <a:latin typeface="Courier New" pitchFamily="49" charset="0"/>
              </a:rPr>
              <a:t>arrayPtr = new double[SIZE];</a:t>
            </a:r>
            <a:endParaRPr lang="en-US" altLang="en-US" sz="2400" smtClean="0"/>
          </a:p>
          <a:p>
            <a:pPr>
              <a:lnSpc>
                <a:spcPct val="85000"/>
              </a:lnSpc>
            </a:pPr>
            <a:r>
              <a:rPr lang="en-US" altLang="en-US" sz="2400" smtClean="0"/>
              <a:t>Can then use </a:t>
            </a:r>
            <a:r>
              <a:rPr lang="en-US" altLang="en-US" sz="2400" smtClean="0">
                <a:latin typeface="Courier New" pitchFamily="49" charset="0"/>
              </a:rPr>
              <a:t>[]</a:t>
            </a:r>
            <a:r>
              <a:rPr lang="en-US" altLang="en-US" sz="2400" smtClean="0"/>
              <a:t> or pointer arithmetic to access array:</a:t>
            </a:r>
          </a:p>
          <a:p>
            <a:pPr lvl="1">
              <a:lnSpc>
                <a:spcPct val="85000"/>
              </a:lnSpc>
              <a:buFontTx/>
              <a:buNone/>
            </a:pPr>
            <a:r>
              <a:rPr lang="en-US" altLang="en-US" sz="2000" smtClean="0"/>
              <a:t>	</a:t>
            </a:r>
            <a:r>
              <a:rPr lang="en-US" altLang="en-US" sz="2000" smtClean="0">
                <a:latin typeface="Courier New" pitchFamily="49" charset="0"/>
              </a:rPr>
              <a:t>for(i = 0; i &lt; SIZE; i++)</a:t>
            </a:r>
          </a:p>
          <a:p>
            <a:pPr lvl="1">
              <a:lnSpc>
                <a:spcPct val="85000"/>
              </a:lnSpc>
              <a:buFontTx/>
              <a:buNone/>
            </a:pPr>
            <a:r>
              <a:rPr lang="en-US" altLang="en-US" sz="2000" smtClean="0">
                <a:latin typeface="Courier New" pitchFamily="49" charset="0"/>
              </a:rPr>
              <a:t>		  *arrayptr[i] = i * i;</a:t>
            </a:r>
          </a:p>
          <a:p>
            <a:pPr lvl="1">
              <a:lnSpc>
                <a:spcPct val="85000"/>
              </a:lnSpc>
              <a:buFontTx/>
              <a:buNone/>
            </a:pPr>
            <a:r>
              <a:rPr lang="en-US" altLang="en-US" sz="2000" smtClean="0"/>
              <a:t>or</a:t>
            </a:r>
          </a:p>
          <a:p>
            <a:pPr lvl="1">
              <a:lnSpc>
                <a:spcPct val="85000"/>
              </a:lnSpc>
              <a:buFontTx/>
              <a:buNone/>
            </a:pPr>
            <a:r>
              <a:rPr lang="en-US" altLang="en-US" sz="2000" smtClean="0">
                <a:latin typeface="Courier New" pitchFamily="49" charset="0"/>
              </a:rPr>
              <a:t>	for(i = 0; i &lt; SIZE; i++)</a:t>
            </a:r>
          </a:p>
          <a:p>
            <a:pPr lvl="1">
              <a:lnSpc>
                <a:spcPct val="85000"/>
              </a:lnSpc>
              <a:buFontTx/>
              <a:buNone/>
            </a:pPr>
            <a:r>
              <a:rPr lang="en-US" altLang="en-US" sz="2000" smtClean="0">
                <a:latin typeface="Courier New" pitchFamily="49" charset="0"/>
              </a:rPr>
              <a:t>		  *(arrayptr + i) = i * i;</a:t>
            </a:r>
            <a:endParaRPr lang="en-US" altLang="en-US" sz="2000" smtClean="0"/>
          </a:p>
          <a:p>
            <a:pPr>
              <a:lnSpc>
                <a:spcPct val="85000"/>
              </a:lnSpc>
            </a:pPr>
            <a:r>
              <a:rPr lang="en-US" altLang="en-US" sz="2400" smtClean="0"/>
              <a:t>Program will terminate if not enough memory available to allocate</a:t>
            </a:r>
          </a:p>
        </p:txBody>
      </p:sp>
    </p:spTree>
    <p:extLst>
      <p:ext uri="{BB962C8B-B14F-4D97-AF65-F5344CB8AC3E}">
        <p14:creationId xmlns:p14="http://schemas.microsoft.com/office/powerpoint/2010/main" val="24192090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Releasing Dynamic Memory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294688" cy="4572000"/>
          </a:xfrm>
        </p:spPr>
        <p:txBody>
          <a:bodyPr/>
          <a:lstStyle/>
          <a:p>
            <a:r>
              <a:rPr lang="en-US" altLang="en-US" smtClean="0"/>
              <a:t>Use </a:t>
            </a:r>
            <a:r>
              <a:rPr lang="en-US" altLang="en-US" smtClean="0">
                <a:latin typeface="Courier New" pitchFamily="49" charset="0"/>
              </a:rPr>
              <a:t>delete</a:t>
            </a:r>
            <a:r>
              <a:rPr lang="en-US" altLang="en-US" smtClean="0"/>
              <a:t> to free dynamic memory:</a:t>
            </a:r>
          </a:p>
          <a:p>
            <a:pPr lvl="1"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	delete fptr;</a:t>
            </a:r>
            <a:endParaRPr lang="en-US" altLang="en-US" smtClean="0"/>
          </a:p>
          <a:p>
            <a:r>
              <a:rPr lang="en-US" altLang="en-US" smtClean="0"/>
              <a:t>Use </a:t>
            </a:r>
            <a:r>
              <a:rPr lang="en-US" altLang="en-US" smtClean="0">
                <a:latin typeface="Courier New" pitchFamily="49" charset="0"/>
              </a:rPr>
              <a:t>[]</a:t>
            </a:r>
            <a:r>
              <a:rPr lang="en-US" altLang="en-US" smtClean="0"/>
              <a:t> to free dynamic array:</a:t>
            </a:r>
          </a:p>
          <a:p>
            <a:pPr lvl="1"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itchFamily="49" charset="0"/>
              </a:rPr>
              <a:t>delete [] arrayptr;</a:t>
            </a:r>
            <a:endParaRPr lang="en-US" altLang="en-US" smtClean="0"/>
          </a:p>
          <a:p>
            <a:r>
              <a:rPr lang="en-US" altLang="en-US" smtClean="0"/>
              <a:t>Only use </a:t>
            </a:r>
            <a:r>
              <a:rPr lang="en-US" altLang="en-US" smtClean="0">
                <a:latin typeface="Courier New" pitchFamily="49" charset="0"/>
              </a:rPr>
              <a:t>delete</a:t>
            </a:r>
            <a:r>
              <a:rPr lang="en-US" altLang="en-US" smtClean="0"/>
              <a:t> with dynamic memory! </a:t>
            </a:r>
          </a:p>
        </p:txBody>
      </p:sp>
    </p:spTree>
    <p:extLst>
      <p:ext uri="{BB962C8B-B14F-4D97-AF65-F5344CB8AC3E}">
        <p14:creationId xmlns:p14="http://schemas.microsoft.com/office/powerpoint/2010/main" val="22651869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488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488AE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488AE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488AE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488AE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33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33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33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3300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2800" kern="0" dirty="0" smtClean="0"/>
              <a:t>Dynamic Memory Allocation in Program 9-14</a:t>
            </a:r>
            <a:endParaRPr lang="en-US" sz="2800" kern="0" dirty="0"/>
          </a:p>
        </p:txBody>
      </p:sp>
      <p:pic>
        <p:nvPicPr>
          <p:cNvPr id="5325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1379538"/>
            <a:ext cx="7181850" cy="431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13574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Dynamic Memory Allocation in Program 9-14</a:t>
            </a:r>
          </a:p>
        </p:txBody>
      </p:sp>
      <p:pic>
        <p:nvPicPr>
          <p:cNvPr id="5427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3" y="1231900"/>
            <a:ext cx="6353175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5708650" y="5867400"/>
            <a:ext cx="3429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Program 9-14 (Continued)</a:t>
            </a:r>
          </a:p>
        </p:txBody>
      </p:sp>
    </p:spTree>
    <p:extLst>
      <p:ext uri="{BB962C8B-B14F-4D97-AF65-F5344CB8AC3E}">
        <p14:creationId xmlns:p14="http://schemas.microsoft.com/office/powerpoint/2010/main" val="38561116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3"/>
          <p:cNvSpPr txBox="1">
            <a:spLocks noChangeArrowheads="1"/>
          </p:cNvSpPr>
          <p:nvPr/>
        </p:nvSpPr>
        <p:spPr bwMode="auto">
          <a:xfrm>
            <a:off x="1290638" y="5311775"/>
            <a:ext cx="65627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FA8218"/>
                </a:solidFill>
              </a:rPr>
              <a:t>Notice that in line 49 </a:t>
            </a:r>
            <a:r>
              <a:rPr lang="en-US" altLang="en-US" sz="2000" i="1">
                <a:solidFill>
                  <a:srgbClr val="FA8218"/>
                </a:solidFill>
                <a:latin typeface="Courier New" pitchFamily="49" charset="0"/>
                <a:cs typeface="Courier New" pitchFamily="49" charset="0"/>
              </a:rPr>
              <a:t>nullptr</a:t>
            </a:r>
            <a:r>
              <a:rPr lang="en-US" altLang="en-US" sz="2000" i="1">
                <a:solidFill>
                  <a:srgbClr val="FA8218"/>
                </a:solidFill>
              </a:rPr>
              <a:t> is assigned to the </a:t>
            </a:r>
            <a:r>
              <a:rPr lang="en-US" altLang="en-US" sz="2000" i="1">
                <a:solidFill>
                  <a:srgbClr val="FA8218"/>
                </a:solidFill>
                <a:latin typeface="Courier New" pitchFamily="49" charset="0"/>
              </a:rPr>
              <a:t>sales</a:t>
            </a:r>
            <a:r>
              <a:rPr lang="en-US" altLang="en-US" sz="2000" i="1">
                <a:solidFill>
                  <a:srgbClr val="FA8218"/>
                </a:solidFill>
              </a:rPr>
              <a:t> pointer. The </a:t>
            </a:r>
            <a:r>
              <a:rPr lang="en-US" altLang="en-US" sz="2000" i="1">
                <a:solidFill>
                  <a:srgbClr val="FA8218"/>
                </a:solidFill>
                <a:latin typeface="Courier New" pitchFamily="49" charset="0"/>
              </a:rPr>
              <a:t>delete</a:t>
            </a:r>
            <a:r>
              <a:rPr lang="en-US" altLang="en-US" sz="2000" i="1">
                <a:solidFill>
                  <a:srgbClr val="FA8218"/>
                </a:solidFill>
              </a:rPr>
              <a:t> operator is designed to have no effect when used on a null pointer.</a:t>
            </a:r>
          </a:p>
        </p:txBody>
      </p:sp>
      <p:sp>
        <p:nvSpPr>
          <p:cNvPr id="552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Dynamic Memory Allocation in Program 9-14</a:t>
            </a:r>
          </a:p>
        </p:txBody>
      </p:sp>
      <p:pic>
        <p:nvPicPr>
          <p:cNvPr id="5530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8" y="1738313"/>
            <a:ext cx="6562725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1" name="Rectangle 3"/>
          <p:cNvSpPr>
            <a:spLocks noChangeArrowheads="1"/>
          </p:cNvSpPr>
          <p:nvPr/>
        </p:nvSpPr>
        <p:spPr bwMode="auto">
          <a:xfrm>
            <a:off x="5410200" y="1065213"/>
            <a:ext cx="3429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Program 9-14 (Continued)</a:t>
            </a:r>
          </a:p>
        </p:txBody>
      </p:sp>
    </p:spTree>
    <p:extLst>
      <p:ext uri="{BB962C8B-B14F-4D97-AF65-F5344CB8AC3E}">
        <p14:creationId xmlns:p14="http://schemas.microsoft.com/office/powerpoint/2010/main" val="4223530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Using Smart Pointers to Avoid Memory Leaks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In C++ 11, you can use </a:t>
            </a:r>
            <a:r>
              <a:rPr lang="en-US" altLang="en-US" sz="2400" i="1" smtClean="0"/>
              <a:t>smart pointers </a:t>
            </a:r>
            <a:r>
              <a:rPr lang="en-US" altLang="en-US" sz="2400" smtClean="0"/>
              <a:t>to dynamically allocate memory and not worry about deleting the memory when you are finished using it.</a:t>
            </a:r>
          </a:p>
          <a:p>
            <a:r>
              <a:rPr lang="en-US" altLang="en-US" sz="2400" smtClean="0"/>
              <a:t>Three types of smart pointer:</a:t>
            </a:r>
          </a:p>
          <a:p>
            <a:endParaRPr lang="en-US" altLang="en-US" sz="2400" smtClean="0"/>
          </a:p>
          <a:p>
            <a:endParaRPr lang="en-US" altLang="en-US" sz="2400" smtClean="0"/>
          </a:p>
          <a:p>
            <a:r>
              <a:rPr lang="en-US" altLang="en-US" sz="2400" smtClean="0"/>
              <a:t>Must </a:t>
            </a:r>
            <a:r>
              <a:rPr lang="en-US" altLang="en-US" sz="2400" smtClean="0"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altLang="en-US" sz="2400" smtClean="0"/>
              <a:t> the memory header file: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In this book, we introduce </a:t>
            </a:r>
            <a:r>
              <a:rPr lang="en-US" altLang="en-US" sz="2400" smtClean="0">
                <a:latin typeface="Courier New" pitchFamily="49" charset="0"/>
                <a:cs typeface="Courier New" pitchFamily="49" charset="0"/>
              </a:rPr>
              <a:t>unique_ptr</a:t>
            </a:r>
            <a:r>
              <a:rPr lang="en-US" altLang="en-US" sz="2400" smtClean="0"/>
              <a:t>: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1600200" y="3227388"/>
            <a:ext cx="17557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  <a:cs typeface="Courier New" pitchFamily="49" charset="0"/>
              </a:rPr>
              <a:t>unique_ptr</a:t>
            </a:r>
            <a:r>
              <a:rPr lang="en-US" altLang="en-US" sz="1800"/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  <a:cs typeface="Courier New" pitchFamily="49" charset="0"/>
              </a:rPr>
              <a:t>shared_ptr</a:t>
            </a: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  <a:cs typeface="Courier New" pitchFamily="49" charset="0"/>
              </a:rPr>
              <a:t>weak_ptr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1600200" y="4648200"/>
            <a:ext cx="2528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  <a:cs typeface="Courier New" pitchFamily="49" charset="0"/>
              </a:rPr>
              <a:t>#include &lt;memory&gt;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1600200" y="5562600"/>
            <a:ext cx="445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  <a:cs typeface="Courier New" pitchFamily="49" charset="0"/>
              </a:rPr>
              <a:t>unique_ptr&lt;int&gt; ptr( new int );</a:t>
            </a:r>
          </a:p>
        </p:txBody>
      </p:sp>
    </p:spTree>
    <p:extLst>
      <p:ext uri="{BB962C8B-B14F-4D97-AF65-F5344CB8AC3E}">
        <p14:creationId xmlns:p14="http://schemas.microsoft.com/office/powerpoint/2010/main" val="2809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File Operations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294688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File: a set of data stored on a computer, often on a disk drive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Programs can read from, write to files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Used in many applications: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Word processing 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Databases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Spreadsheets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Compilers</a:t>
            </a:r>
          </a:p>
        </p:txBody>
      </p:sp>
    </p:spTree>
    <p:extLst>
      <p:ext uri="{BB962C8B-B14F-4D97-AF65-F5344CB8AC3E}">
        <p14:creationId xmlns:p14="http://schemas.microsoft.com/office/powerpoint/2010/main" val="26620117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Using Smart Pointers to Avoid Memory Leaks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sz="1400" dirty="0"/>
          </a:p>
          <a:p>
            <a:pPr>
              <a:defRPr/>
            </a:pPr>
            <a:r>
              <a:rPr lang="en-US" sz="2000" dirty="0" smtClean="0"/>
              <a:t>The </a:t>
            </a:r>
            <a:r>
              <a:rPr lang="en-US" sz="2000" dirty="0"/>
              <a:t>notation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dirty="0" smtClean="0"/>
              <a:t>indicates </a:t>
            </a:r>
            <a:r>
              <a:rPr lang="en-US" sz="2000" dirty="0"/>
              <a:t>that </a:t>
            </a:r>
            <a:r>
              <a:rPr lang="en-US" sz="2000" dirty="0" smtClean="0"/>
              <a:t>the pointer </a:t>
            </a:r>
            <a:r>
              <a:rPr lang="en-US" sz="2000" dirty="0"/>
              <a:t>can point to an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/>
              <a:t> .</a:t>
            </a:r>
          </a:p>
          <a:p>
            <a:pPr>
              <a:defRPr/>
            </a:pPr>
            <a:r>
              <a:rPr lang="en-US" sz="2000" dirty="0" smtClean="0"/>
              <a:t>The </a:t>
            </a:r>
            <a:r>
              <a:rPr lang="en-US" sz="2000" dirty="0"/>
              <a:t>name of the pointer is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000" dirty="0"/>
              <a:t> .</a:t>
            </a:r>
          </a:p>
          <a:p>
            <a:pPr>
              <a:defRPr/>
            </a:pPr>
            <a:r>
              <a:rPr lang="en-US" sz="2000" dirty="0" smtClean="0"/>
              <a:t>The </a:t>
            </a:r>
            <a:r>
              <a:rPr lang="en-US" sz="2000" dirty="0"/>
              <a:t>expression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dirty="0" smtClean="0"/>
              <a:t>allocates </a:t>
            </a:r>
            <a:r>
              <a:rPr lang="en-US" sz="2000" dirty="0"/>
              <a:t>a chunk </a:t>
            </a:r>
            <a:r>
              <a:rPr lang="en-US" sz="2000" dirty="0" smtClean="0"/>
              <a:t>of memory </a:t>
            </a:r>
            <a:r>
              <a:rPr lang="en-US" sz="2000" dirty="0"/>
              <a:t>to hold an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/>
              <a:t>.</a:t>
            </a:r>
          </a:p>
          <a:p>
            <a:pPr>
              <a:defRPr/>
            </a:pPr>
            <a:r>
              <a:rPr lang="en-US" sz="2000" dirty="0" smtClean="0"/>
              <a:t>The </a:t>
            </a:r>
            <a:r>
              <a:rPr lang="en-US" sz="2000" dirty="0"/>
              <a:t>address of the chunk of memory will be assigned </a:t>
            </a:r>
            <a:r>
              <a:rPr lang="en-US" sz="2000" dirty="0" smtClean="0"/>
              <a:t>to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6144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1600200"/>
            <a:ext cx="6619875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45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Using Smart Pointers in Program 9-17</a:t>
            </a:r>
          </a:p>
        </p:txBody>
      </p:sp>
      <p:pic>
        <p:nvPicPr>
          <p:cNvPr id="6246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8" y="1600200"/>
            <a:ext cx="6562725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27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Files: What is Needed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Use </a:t>
            </a:r>
            <a:r>
              <a:rPr lang="en-US" altLang="en-US" dirty="0" err="1" smtClean="0">
                <a:latin typeface="Courier New" panose="02070309020205020404" pitchFamily="49" charset="0"/>
              </a:rPr>
              <a:t>fstream</a:t>
            </a:r>
            <a:r>
              <a:rPr lang="en-US" altLang="en-US" dirty="0" smtClean="0"/>
              <a:t> header file for file access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File stream types:</a:t>
            </a:r>
          </a:p>
          <a:p>
            <a:r>
              <a:rPr lang="en-US" b="1" dirty="0" err="1">
                <a:hlinkClick r:id="rId2"/>
              </a:rPr>
              <a:t>ofstream</a:t>
            </a:r>
            <a:r>
              <a:rPr lang="en-US" b="1" dirty="0"/>
              <a:t>:</a:t>
            </a:r>
            <a:r>
              <a:rPr lang="en-US" dirty="0"/>
              <a:t> Stream class to write on files</a:t>
            </a:r>
          </a:p>
          <a:p>
            <a:r>
              <a:rPr lang="en-US" b="1" dirty="0" err="1">
                <a:hlinkClick r:id="rId3"/>
              </a:rPr>
              <a:t>ifstream</a:t>
            </a:r>
            <a:r>
              <a:rPr lang="en-US" b="1" dirty="0"/>
              <a:t>:</a:t>
            </a:r>
            <a:r>
              <a:rPr lang="en-US" dirty="0"/>
              <a:t> Stream class to read from files</a:t>
            </a:r>
          </a:p>
          <a:p>
            <a:r>
              <a:rPr lang="en-US" b="1" dirty="0" err="1">
                <a:hlinkClick r:id="rId4"/>
              </a:rPr>
              <a:t>fstream</a:t>
            </a:r>
            <a:r>
              <a:rPr lang="en-US" b="1" dirty="0"/>
              <a:t>:</a:t>
            </a:r>
            <a:r>
              <a:rPr lang="en-US" dirty="0"/>
              <a:t> Stream class to both read and write from/to files.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Define </a:t>
            </a:r>
            <a:r>
              <a:rPr lang="en-US" altLang="en-US" dirty="0" smtClean="0"/>
              <a:t>file stream objects:</a:t>
            </a: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dirty="0" err="1" smtClean="0">
                <a:latin typeface="Courier New" panose="02070309020205020404" pitchFamily="49" charset="0"/>
              </a:rPr>
              <a:t>ifstream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</a:rPr>
              <a:t>infile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</a:rPr>
              <a:t>ofstream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</a:rPr>
              <a:t>outfile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  <a:endParaRPr lang="en-US" altLang="en-US" dirty="0" smtClean="0"/>
          </a:p>
          <a:p>
            <a:pPr>
              <a:spcBef>
                <a:spcPct val="15000"/>
              </a:spcBef>
              <a:buClr>
                <a:schemeClr val="tx1"/>
              </a:buClr>
            </a:pPr>
            <a:endParaRPr lang="en-US" altLang="en-US" dirty="0" smtClean="0"/>
          </a:p>
          <a:p>
            <a:pPr>
              <a:spcBef>
                <a:spcPct val="15000"/>
              </a:spcBef>
              <a:buClr>
                <a:schemeClr val="tx1"/>
              </a:buClr>
            </a:pPr>
            <a:r>
              <a:rPr lang="en-US" altLang="en-US" dirty="0" smtClean="0"/>
              <a:t>Can </a:t>
            </a:r>
            <a:r>
              <a:rPr lang="en-US" altLang="en-US" dirty="0"/>
              <a:t>use </a:t>
            </a:r>
            <a:r>
              <a:rPr lang="en-US" altLang="en-US" dirty="0" smtClean="0">
                <a:latin typeface="Courier New" panose="02070309020205020404" pitchFamily="49" charset="0"/>
              </a:rPr>
              <a:t>&gt;&gt;</a:t>
            </a:r>
            <a:r>
              <a:rPr lang="en-US" altLang="en-US" dirty="0"/>
              <a:t> </a:t>
            </a:r>
            <a:r>
              <a:rPr lang="en-US" altLang="en-US" dirty="0" smtClean="0"/>
              <a:t>to </a:t>
            </a:r>
            <a:r>
              <a:rPr lang="en-US" altLang="en-US" dirty="0"/>
              <a:t>read from, </a:t>
            </a:r>
            <a:r>
              <a:rPr lang="en-US" altLang="en-US" dirty="0" smtClean="0"/>
              <a:t> and  &lt;&lt; write </a:t>
            </a:r>
            <a:r>
              <a:rPr lang="en-US" altLang="en-US" dirty="0"/>
              <a:t>to a file</a:t>
            </a:r>
          </a:p>
          <a:p>
            <a:pPr>
              <a:spcBef>
                <a:spcPct val="15000"/>
              </a:spcBef>
              <a:buClr>
                <a:schemeClr val="tx1"/>
              </a:buClr>
            </a:pPr>
            <a:r>
              <a:rPr lang="en-US" altLang="en-US" dirty="0"/>
              <a:t>Can use </a:t>
            </a:r>
            <a:r>
              <a:rPr lang="en-US" altLang="en-US" dirty="0" err="1">
                <a:latin typeface="Courier New" panose="02070309020205020404" pitchFamily="49" charset="0"/>
              </a:rPr>
              <a:t>eof</a:t>
            </a:r>
            <a:r>
              <a:rPr lang="en-US" altLang="en-US" dirty="0"/>
              <a:t> member function to test for end of input file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657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Writing to a new file</a:t>
            </a:r>
            <a:endParaRPr lang="en-US" altLang="en-US" dirty="0" smtClean="0"/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397933" y="1825625"/>
            <a:ext cx="8509000" cy="4351338"/>
          </a:xfrm>
        </p:spPr>
        <p:txBody>
          <a:bodyPr/>
          <a:lstStyle/>
          <a:p>
            <a:pPr marL="285750" lvl="1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include &lt;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include &lt;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fstream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main () {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ofstream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myfile.open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("example.dat");  // or .txt</a:t>
            </a:r>
          </a:p>
          <a:p>
            <a:pPr marL="285750" lvl="1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"Writing this to a file.\n";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myfile.close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0;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688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Testing for File Open Errors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 smtClean="0"/>
              <a:t>Can test a file stream object to detect if an open operation failed:</a:t>
            </a:r>
          </a:p>
          <a:p>
            <a:pPr lvl="1">
              <a:buNone/>
            </a:pPr>
            <a:r>
              <a:rPr lang="en-US" altLang="en-US" sz="2400" dirty="0" err="1" smtClean="0">
                <a:latin typeface="Courier New" pitchFamily="-16" charset="0"/>
              </a:rPr>
              <a:t>ifstream</a:t>
            </a:r>
            <a:r>
              <a:rPr lang="en-US" altLang="en-US" sz="2400" dirty="0" smtClean="0">
                <a:latin typeface="Courier New" pitchFamily="-16" charset="0"/>
              </a:rPr>
              <a:t> </a:t>
            </a:r>
            <a:r>
              <a:rPr lang="en-US" altLang="en-US" sz="2400" dirty="0" err="1">
                <a:latin typeface="Courier New" pitchFamily="-16" charset="0"/>
              </a:rPr>
              <a:t>infile</a:t>
            </a:r>
            <a:r>
              <a:rPr lang="en-US" altLang="en-US" sz="2400" dirty="0">
                <a:latin typeface="Courier New" pitchFamily="-16" charset="0"/>
              </a:rPr>
              <a:t>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dirty="0" err="1" smtClean="0">
                <a:latin typeface="Courier New" panose="02070309020205020404" pitchFamily="49" charset="0"/>
              </a:rPr>
              <a:t>infile.open</a:t>
            </a:r>
            <a:r>
              <a:rPr lang="en-US" altLang="en-US" sz="2400" dirty="0" smtClean="0">
                <a:latin typeface="Courier New" panose="02070309020205020404" pitchFamily="49" charset="0"/>
              </a:rPr>
              <a:t>("test.txt");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Courier New" panose="02070309020205020404" pitchFamily="49" charset="0"/>
              </a:rPr>
              <a:t>	if (!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infile</a:t>
            </a:r>
            <a:r>
              <a:rPr lang="en-US" altLang="en-US" sz="2400" dirty="0" smtClean="0"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Courier New" panose="02070309020205020404" pitchFamily="49" charset="0"/>
              </a:rPr>
              <a:t>	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Courier New" panose="02070309020205020404" pitchFamily="49" charset="0"/>
              </a:rPr>
              <a:t>		 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cout</a:t>
            </a:r>
            <a:r>
              <a:rPr lang="en-US" altLang="en-US" sz="2400" dirty="0" smtClean="0">
                <a:latin typeface="Courier New" panose="02070309020205020404" pitchFamily="49" charset="0"/>
              </a:rPr>
              <a:t> &lt;&lt; "File open failure!";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Courier New" panose="02070309020205020404" pitchFamily="49" charset="0"/>
              </a:rPr>
              <a:t>	}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Can also use the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fail</a:t>
            </a:r>
            <a:r>
              <a:rPr lang="en-US" altLang="en-US" sz="2800" dirty="0" smtClean="0"/>
              <a:t> member function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657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Using </a:t>
            </a:r>
            <a:r>
              <a:rPr lang="en-US" altLang="en-US" dirty="0" smtClean="0"/>
              <a:t>Files Writing with </a:t>
            </a:r>
            <a:r>
              <a:rPr lang="en-US" altLang="en-US" dirty="0" err="1" smtClean="0"/>
              <a:t>is_open</a:t>
            </a:r>
            <a:r>
              <a:rPr lang="en-US" altLang="en-US" dirty="0" smtClean="0"/>
              <a:t>() method</a:t>
            </a:r>
            <a:endParaRPr lang="en-US" altLang="en-US" dirty="0" smtClean="0"/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>
          <a:xfrm>
            <a:off x="628650" y="1490133"/>
            <a:ext cx="8388350" cy="5156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writing on a text 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 () {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ofstream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("example.txt");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myfile.is_open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 {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 "This is a line.\n";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 "This is another line.\n";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"Unable to open file";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207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Using </a:t>
            </a:r>
            <a:r>
              <a:rPr lang="en-US" altLang="en-US" dirty="0" smtClean="0"/>
              <a:t>Files reading with </a:t>
            </a:r>
            <a:r>
              <a:rPr lang="en-US" altLang="en-US" dirty="0" err="1" smtClean="0"/>
              <a:t>is_open</a:t>
            </a:r>
            <a:r>
              <a:rPr lang="en-US" altLang="en-US" dirty="0" smtClean="0"/>
              <a:t>() method</a:t>
            </a:r>
            <a:endParaRPr lang="en-US" altLang="en-US" dirty="0" smtClean="0"/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>
          <a:xfrm>
            <a:off x="628650" y="1490133"/>
            <a:ext cx="8388350" cy="515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text 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line;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example.txt");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myfile.is_open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 {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myfile,line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)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 line &lt;&lt; '\n';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"Unable to open file"; </a:t>
            </a: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49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Closing Files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Use the </a:t>
            </a:r>
            <a:r>
              <a:rPr lang="en-US" altLang="en-US" smtClean="0">
                <a:latin typeface="Courier New" panose="02070309020205020404" pitchFamily="49" charset="0"/>
              </a:rPr>
              <a:t>close</a:t>
            </a:r>
            <a:r>
              <a:rPr lang="en-US" altLang="en-US" smtClean="0"/>
              <a:t> member function: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anose="02070309020205020404" pitchFamily="49" charset="0"/>
              </a:rPr>
              <a:t>infile.close();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outfile.close();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Don’t wait for operating system to close files at program end: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may be limit on number of open files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may be buffered output data waiting to send to file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004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5213</TotalTime>
  <Words>786</Words>
  <Application>Microsoft Office PowerPoint</Application>
  <PresentationFormat>On-screen Show (4:3)</PresentationFormat>
  <Paragraphs>236</Paragraphs>
  <Slides>31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Lecture 9 Files, Pointers</vt:lpstr>
      <vt:lpstr>Using Files for Data Storage</vt:lpstr>
      <vt:lpstr>File Operations</vt:lpstr>
      <vt:lpstr>Files: What is Needed</vt:lpstr>
      <vt:lpstr>Writing to a new file</vt:lpstr>
      <vt:lpstr>Testing for File Open Errors</vt:lpstr>
      <vt:lpstr>Using Files Writing with is_open() method</vt:lpstr>
      <vt:lpstr>Using Files reading with is_open() method</vt:lpstr>
      <vt:lpstr>Closing Files</vt:lpstr>
      <vt:lpstr>Pointer Variables</vt:lpstr>
      <vt:lpstr>Pointer Variables</vt:lpstr>
      <vt:lpstr>Pointer Variables</vt:lpstr>
      <vt:lpstr>Pointer Variables</vt:lpstr>
      <vt:lpstr>A Pointer Variable in Program 9-2</vt:lpstr>
      <vt:lpstr>The Indirection Operator</vt:lpstr>
      <vt:lpstr>The Indirection Operator in Program 9-3</vt:lpstr>
      <vt:lpstr>The Indirection Operator in Program 9-3</vt:lpstr>
      <vt:lpstr>Pointer Arithmetic</vt:lpstr>
      <vt:lpstr>From Program 9-9 </vt:lpstr>
      <vt:lpstr>Initializing Pointers</vt:lpstr>
      <vt:lpstr>Pointers as Function Parameters</vt:lpstr>
      <vt:lpstr>Example</vt:lpstr>
      <vt:lpstr>Dynamic Memory Allocation</vt:lpstr>
      <vt:lpstr>Dynamic Memory Allocation</vt:lpstr>
      <vt:lpstr>Releasing Dynamic Memory</vt:lpstr>
      <vt:lpstr>PowerPoint Presentation</vt:lpstr>
      <vt:lpstr>Dynamic Memory Allocation in Program 9-14</vt:lpstr>
      <vt:lpstr>Dynamic Memory Allocation in Program 9-14</vt:lpstr>
      <vt:lpstr>Using Smart Pointers to Avoid Memory Leaks</vt:lpstr>
      <vt:lpstr>Using Smart Pointers to Avoid Memory Leaks</vt:lpstr>
      <vt:lpstr>Using Smart Pointers in Program 9-17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</dc:creator>
  <cp:lastModifiedBy>Sampath Jayarathna</cp:lastModifiedBy>
  <cp:revision>115</cp:revision>
  <dcterms:created xsi:type="dcterms:W3CDTF">2009-12-29T10:39:27Z</dcterms:created>
  <dcterms:modified xsi:type="dcterms:W3CDTF">2016-11-29T00:26:53Z</dcterms:modified>
</cp:coreProperties>
</file>