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6"/>
  </p:notesMasterIdLst>
  <p:handoutMasterIdLst>
    <p:handoutMasterId r:id="rId57"/>
  </p:handoutMasterIdLst>
  <p:sldIdLst>
    <p:sldId id="256" r:id="rId2"/>
    <p:sldId id="350" r:id="rId3"/>
    <p:sldId id="341" r:id="rId4"/>
    <p:sldId id="340" r:id="rId5"/>
    <p:sldId id="351" r:id="rId6"/>
    <p:sldId id="352" r:id="rId7"/>
    <p:sldId id="342" r:id="rId8"/>
    <p:sldId id="343" r:id="rId9"/>
    <p:sldId id="353" r:id="rId10"/>
    <p:sldId id="345" r:id="rId11"/>
    <p:sldId id="346" r:id="rId12"/>
    <p:sldId id="347" r:id="rId13"/>
    <p:sldId id="348" r:id="rId14"/>
    <p:sldId id="354" r:id="rId15"/>
    <p:sldId id="344" r:id="rId16"/>
    <p:sldId id="355" r:id="rId17"/>
    <p:sldId id="356" r:id="rId18"/>
    <p:sldId id="357" r:id="rId19"/>
    <p:sldId id="359" r:id="rId20"/>
    <p:sldId id="349" r:id="rId21"/>
    <p:sldId id="360" r:id="rId22"/>
    <p:sldId id="358" r:id="rId23"/>
    <p:sldId id="363" r:id="rId24"/>
    <p:sldId id="361" r:id="rId25"/>
    <p:sldId id="366" r:id="rId26"/>
    <p:sldId id="362" r:id="rId27"/>
    <p:sldId id="268" r:id="rId28"/>
    <p:sldId id="329" r:id="rId29"/>
    <p:sldId id="365" r:id="rId30"/>
    <p:sldId id="368" r:id="rId31"/>
    <p:sldId id="304" r:id="rId32"/>
    <p:sldId id="367" r:id="rId33"/>
    <p:sldId id="369" r:id="rId34"/>
    <p:sldId id="370" r:id="rId35"/>
    <p:sldId id="371" r:id="rId36"/>
    <p:sldId id="258" r:id="rId37"/>
    <p:sldId id="305" r:id="rId38"/>
    <p:sldId id="309" r:id="rId39"/>
    <p:sldId id="301" r:id="rId40"/>
    <p:sldId id="311" r:id="rId41"/>
    <p:sldId id="372" r:id="rId42"/>
    <p:sldId id="373" r:id="rId43"/>
    <p:sldId id="374" r:id="rId44"/>
    <p:sldId id="375" r:id="rId45"/>
    <p:sldId id="376" r:id="rId46"/>
    <p:sldId id="335" r:id="rId47"/>
    <p:sldId id="284" r:id="rId48"/>
    <p:sldId id="285" r:id="rId49"/>
    <p:sldId id="286" r:id="rId50"/>
    <p:sldId id="287" r:id="rId51"/>
    <p:sldId id="292" r:id="rId52"/>
    <p:sldId id="332" r:id="rId53"/>
    <p:sldId id="333" r:id="rId54"/>
    <p:sldId id="364" r:id="rId5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snapToGrid="0" snapToObjects="1">
      <p:cViewPr varScale="1">
        <p:scale>
          <a:sx n="116" d="100"/>
          <a:sy n="116" d="100"/>
        </p:scale>
        <p:origin x="-1494" y="-9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9/28/2016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9/28/2016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Ariane_5_Flight_50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dcs.ed.ac.uk/home/pxs/Book/ariane5rep.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336957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a:ln/>
        </p:spPr>
      </p:sp>
      <p:sp>
        <p:nvSpPr>
          <p:cNvPr id="89091"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nchor="ct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6</a:t>
            </a:fld>
            <a:endParaRPr lang="en-US"/>
          </a:p>
        </p:txBody>
      </p:sp>
    </p:spTree>
    <p:extLst>
      <p:ext uri="{BB962C8B-B14F-4D97-AF65-F5344CB8AC3E}">
        <p14:creationId xmlns:p14="http://schemas.microsoft.com/office/powerpoint/2010/main" val="338126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7</a:t>
            </a:fld>
            <a:endParaRPr lang="en-US"/>
          </a:p>
        </p:txBody>
      </p:sp>
    </p:spTree>
    <p:extLst>
      <p:ext uri="{BB962C8B-B14F-4D97-AF65-F5344CB8AC3E}">
        <p14:creationId xmlns:p14="http://schemas.microsoft.com/office/powerpoint/2010/main" val="185200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altLang="en-US" b="1" dirty="0" err="1" smtClean="0">
                <a:latin typeface="Arial" panose="020B0604020202020204" pitchFamily="34" charset="0"/>
                <a:ea typeface="ＭＳ Ｐゴシック" panose="020B0600070205080204" pitchFamily="34" charset="-128"/>
              </a:rPr>
              <a:t>Decollage</a:t>
            </a:r>
            <a:r>
              <a:rPr lang="en-US" altLang="en-US" b="1" dirty="0" smtClean="0">
                <a:latin typeface="Arial" panose="020B0604020202020204" pitchFamily="34" charset="0"/>
                <a:ea typeface="ＭＳ Ｐゴシック" panose="020B0600070205080204" pitchFamily="34" charset="-128"/>
              </a:rPr>
              <a:t> = takeoff; 350M of satellites; save memory 16 bit</a:t>
            </a:r>
          </a:p>
          <a:p>
            <a:endParaRPr lang="en-US" altLang="en-US" b="1" dirty="0" smtClean="0">
              <a:latin typeface="Arial" panose="020B0604020202020204" pitchFamily="34" charset="0"/>
              <a:ea typeface="ＭＳ Ｐゴシック" panose="020B0600070205080204" pitchFamily="34" charset="-128"/>
            </a:endParaRPr>
          </a:p>
          <a:p>
            <a:r>
              <a:rPr lang="en-US" altLang="en-US" b="1" dirty="0" smtClean="0">
                <a:latin typeface="Arial" panose="020B0604020202020204" pitchFamily="34" charset="0"/>
                <a:ea typeface="ＭＳ Ｐゴシック" panose="020B0600070205080204" pitchFamily="34" charset="-128"/>
              </a:rPr>
              <a:t>June 4, 1996 -- </a:t>
            </a:r>
            <a:r>
              <a:rPr lang="en-US" altLang="en-US" b="1" dirty="0" err="1" smtClean="0">
                <a:latin typeface="Arial" panose="020B0604020202020204" pitchFamily="34" charset="0"/>
                <a:ea typeface="ＭＳ Ｐゴシック" panose="020B0600070205080204" pitchFamily="34" charset="-128"/>
              </a:rPr>
              <a:t>Ariane</a:t>
            </a:r>
            <a:r>
              <a:rPr lang="en-US" altLang="en-US" b="1" dirty="0" smtClean="0">
                <a:latin typeface="Arial" panose="020B0604020202020204" pitchFamily="34" charset="0"/>
                <a:ea typeface="ＭＳ Ｐゴシック" panose="020B0600070205080204" pitchFamily="34" charset="-128"/>
              </a:rPr>
              <a:t> 5 Flight 501.</a:t>
            </a:r>
            <a:r>
              <a:rPr lang="en-US" altLang="en-US" dirty="0" smtClean="0">
                <a:latin typeface="Arial" panose="020B0604020202020204" pitchFamily="34" charset="0"/>
                <a:ea typeface="ＭＳ Ｐゴシック" panose="020B0600070205080204" pitchFamily="34" charset="-128"/>
              </a:rPr>
              <a:t> Working code for the </a:t>
            </a:r>
            <a:r>
              <a:rPr lang="en-US" altLang="en-US" dirty="0" err="1" smtClean="0">
                <a:latin typeface="Arial" panose="020B0604020202020204" pitchFamily="34" charset="0"/>
                <a:ea typeface="ＭＳ Ｐゴシック" panose="020B0600070205080204" pitchFamily="34" charset="-128"/>
              </a:rPr>
              <a:t>Ariane</a:t>
            </a:r>
            <a:r>
              <a:rPr lang="en-US" altLang="en-US" dirty="0" smtClean="0">
                <a:latin typeface="Arial" panose="020B0604020202020204" pitchFamily="34" charset="0"/>
                <a:ea typeface="ＭＳ Ｐゴシック" panose="020B0600070205080204" pitchFamily="34" charset="-128"/>
              </a:rPr>
              <a:t> 4 rocket is reused in the </a:t>
            </a:r>
            <a:r>
              <a:rPr lang="en-US" altLang="en-US" dirty="0" err="1" smtClean="0">
                <a:latin typeface="Arial" panose="020B0604020202020204" pitchFamily="34" charset="0"/>
                <a:ea typeface="ＭＳ Ｐゴシック" panose="020B0600070205080204" pitchFamily="34" charset="-128"/>
              </a:rPr>
              <a:t>Ariane</a:t>
            </a:r>
            <a:r>
              <a:rPr lang="en-US" altLang="en-US" dirty="0" smtClean="0">
                <a:latin typeface="Arial" panose="020B0604020202020204" pitchFamily="34" charset="0"/>
                <a:ea typeface="ＭＳ Ｐゴシック" panose="020B0600070205080204" pitchFamily="34" charset="-128"/>
              </a:rPr>
              <a:t> 5, but the </a:t>
            </a:r>
            <a:r>
              <a:rPr lang="en-US" altLang="en-US" dirty="0" err="1" smtClean="0">
                <a:latin typeface="Arial" panose="020B0604020202020204" pitchFamily="34" charset="0"/>
                <a:ea typeface="ＭＳ Ｐゴシック" panose="020B0600070205080204" pitchFamily="34" charset="-128"/>
              </a:rPr>
              <a:t>Ariane</a:t>
            </a:r>
            <a:r>
              <a:rPr lang="en-US" altLang="en-US" dirty="0" smtClean="0">
                <a:latin typeface="Arial" panose="020B0604020202020204" pitchFamily="34" charset="0"/>
                <a:ea typeface="ＭＳ Ｐゴシック" panose="020B0600070205080204" pitchFamily="34" charset="-128"/>
              </a:rPr>
              <a:t> 5's faster engines trigger a bug in an arithmetic routine inside the rocket's flight computer. The error is in the code that converts a 64-bit floating-point number to a 16-bit signed integer. The faster engines cause the 64-bit numbers to be larger in the </a:t>
            </a:r>
            <a:r>
              <a:rPr lang="en-US" altLang="en-US" dirty="0" err="1" smtClean="0">
                <a:latin typeface="Arial" panose="020B0604020202020204" pitchFamily="34" charset="0"/>
                <a:ea typeface="ＭＳ Ｐゴシック" panose="020B0600070205080204" pitchFamily="34" charset="-128"/>
              </a:rPr>
              <a:t>Ariane</a:t>
            </a:r>
            <a:r>
              <a:rPr lang="en-US" altLang="en-US" dirty="0" smtClean="0">
                <a:latin typeface="Arial" panose="020B0604020202020204" pitchFamily="34" charset="0"/>
                <a:ea typeface="ＭＳ Ｐゴシック" panose="020B0600070205080204" pitchFamily="34" charset="-128"/>
              </a:rPr>
              <a:t> 5 than in the </a:t>
            </a:r>
            <a:r>
              <a:rPr lang="en-US" altLang="en-US" dirty="0" err="1" smtClean="0">
                <a:latin typeface="Arial" panose="020B0604020202020204" pitchFamily="34" charset="0"/>
                <a:ea typeface="ＭＳ Ｐゴシック" panose="020B0600070205080204" pitchFamily="34" charset="-128"/>
              </a:rPr>
              <a:t>Ariane</a:t>
            </a:r>
            <a:r>
              <a:rPr lang="en-US" altLang="en-US" dirty="0" smtClean="0">
                <a:latin typeface="Arial" panose="020B0604020202020204" pitchFamily="34" charset="0"/>
                <a:ea typeface="ＭＳ Ｐゴシック" panose="020B0600070205080204" pitchFamily="34" charset="-128"/>
              </a:rPr>
              <a:t> 4, triggering an overflow condition that results in the flight computer crashing.</a:t>
            </a:r>
          </a:p>
          <a:p>
            <a:r>
              <a:rPr lang="en-US" altLang="en-US" dirty="0" smtClean="0">
                <a:latin typeface="Arial" panose="020B0604020202020204" pitchFamily="34" charset="0"/>
                <a:ea typeface="ＭＳ Ｐゴシック" panose="020B0600070205080204" pitchFamily="34" charset="-128"/>
              </a:rPr>
              <a:t>First Flight 501's backup computer crashes, followed 0.05 seconds later by a crash of the primary computer. As a result of these </a:t>
            </a:r>
            <a:r>
              <a:rPr lang="en-US" altLang="en-US" dirty="0" smtClean="0">
                <a:latin typeface="Arial" panose="020B0604020202020204" pitchFamily="34" charset="0"/>
                <a:ea typeface="ＭＳ Ｐゴシック" panose="020B0600070205080204" pitchFamily="34" charset="-128"/>
                <a:hlinkClick r:id="rId3"/>
              </a:rPr>
              <a:t>crashed computers</a:t>
            </a:r>
            <a:r>
              <a:rPr lang="en-US" altLang="en-US" dirty="0" smtClean="0">
                <a:latin typeface="Arial" panose="020B0604020202020204" pitchFamily="34" charset="0"/>
                <a:ea typeface="ＭＳ Ｐゴシック" panose="020B0600070205080204" pitchFamily="34" charset="-128"/>
              </a:rPr>
              <a:t>, the rocket's primary processor overpowers the rocket's engines and causes the rocket to </a:t>
            </a:r>
            <a:r>
              <a:rPr lang="en-US" altLang="en-US" dirty="0" smtClean="0">
                <a:latin typeface="Arial" panose="020B0604020202020204" pitchFamily="34" charset="0"/>
                <a:ea typeface="ＭＳ Ｐゴシック" panose="020B0600070205080204" pitchFamily="34" charset="-128"/>
                <a:hlinkClick r:id="rId4"/>
              </a:rPr>
              <a:t>disintegrate</a:t>
            </a:r>
            <a:r>
              <a:rPr lang="en-US" altLang="en-US" dirty="0" smtClean="0">
                <a:latin typeface="Arial" panose="020B0604020202020204" pitchFamily="34" charset="0"/>
                <a:ea typeface="ＭＳ Ｐゴシック" panose="020B0600070205080204" pitchFamily="34" charset="-128"/>
              </a:rPr>
              <a:t> 40 seconds after launch.</a:t>
            </a:r>
          </a:p>
          <a:p>
            <a:r>
              <a:rPr lang="en-US" altLang="en-US" dirty="0" smtClean="0">
                <a:latin typeface="Arial" panose="020B0604020202020204" pitchFamily="34" charset="0"/>
                <a:ea typeface="ＭＳ Ｐゴシック" panose="020B0600070205080204" pitchFamily="34" charset="-128"/>
              </a:rPr>
              <a:t>From wired Magazine, </a:t>
            </a:r>
            <a:r>
              <a:rPr lang="en-US" altLang="en-US" b="1" dirty="0" smtClean="0">
                <a:latin typeface="Arial" panose="020B0604020202020204" pitchFamily="34" charset="0"/>
                <a:ea typeface="ＭＳ Ｐゴシック" panose="020B0600070205080204" pitchFamily="34" charset="-128"/>
              </a:rPr>
              <a:t>History's Worst Software Bugs, 2005, http://www.wired.com/software/coolapps/news/2005/11/69355?currentPage=2</a:t>
            </a:r>
          </a:p>
          <a:p>
            <a:endParaRPr lang="en-US" altLang="en-US" dirty="0" smtClean="0">
              <a:latin typeface="Arial" panose="020B0604020202020204" pitchFamily="34" charset="0"/>
              <a:ea typeface="ＭＳ Ｐゴシック" panose="020B0600070205080204" pitchFamily="34" charset="-128"/>
            </a:endParaRPr>
          </a:p>
          <a:p>
            <a:r>
              <a:rPr lang="en-US" altLang="en-US" dirty="0" smtClean="0">
                <a:latin typeface="Arial" panose="020B0604020202020204" pitchFamily="34" charset="0"/>
                <a:ea typeface="ＭＳ Ｐゴシック" panose="020B0600070205080204" pitchFamily="34" charset="-128"/>
              </a:rPr>
              <a:t>French for </a:t>
            </a:r>
            <a:r>
              <a:rPr lang="ja-JP" altLang="en-US" dirty="0" smtClean="0">
                <a:latin typeface="Arial" panose="020B0604020202020204" pitchFamily="34" charset="0"/>
                <a:ea typeface="ＭＳ Ｐゴシック" panose="020B0600070205080204" pitchFamily="34" charset="-128"/>
              </a:rPr>
              <a:t>“</a:t>
            </a:r>
            <a:r>
              <a:rPr lang="en-US" altLang="ja-JP" dirty="0" smtClean="0">
                <a:latin typeface="Arial" panose="020B0604020202020204" pitchFamily="34" charset="0"/>
                <a:ea typeface="ＭＳ Ｐゴシック" panose="020B0600070205080204" pitchFamily="34" charset="-128"/>
              </a:rPr>
              <a:t>take off</a:t>
            </a:r>
            <a:r>
              <a:rPr lang="ja-JP" altLang="en-US" dirty="0" smtClean="0">
                <a:latin typeface="Arial" panose="020B0604020202020204" pitchFamily="34" charset="0"/>
                <a:ea typeface="ＭＳ Ｐゴシック" panose="020B0600070205080204" pitchFamily="34" charset="-128"/>
              </a:rPr>
              <a:t>”</a:t>
            </a:r>
            <a:r>
              <a:rPr lang="en-US" altLang="ja-JP" dirty="0" smtClean="0">
                <a:latin typeface="Arial" panose="020B0604020202020204" pitchFamily="34" charset="0"/>
                <a:ea typeface="ＭＳ Ｐゴシック" panose="020B0600070205080204" pitchFamily="34" charset="-128"/>
              </a:rPr>
              <a:t> </a:t>
            </a:r>
            <a:r>
              <a:rPr lang="en-US" altLang="ja-JP" dirty="0" err="1" smtClean="0">
                <a:latin typeface="Arial" panose="020B0604020202020204" pitchFamily="34" charset="0"/>
                <a:ea typeface="ＭＳ Ｐゴシック" panose="020B0600070205080204" pitchFamily="34" charset="-128"/>
              </a:rPr>
              <a:t>decollage</a:t>
            </a:r>
            <a:r>
              <a:rPr lang="en-US" altLang="ja-JP" dirty="0" smtClean="0">
                <a:latin typeface="Arial" panose="020B0604020202020204" pitchFamily="34" charset="0"/>
                <a:ea typeface="ＭＳ Ｐゴシック" panose="020B0600070205080204" pitchFamily="34" charset="-128"/>
              </a:rPr>
              <a:t>, applause</a:t>
            </a:r>
          </a:p>
          <a:p>
            <a:endParaRPr lang="en-US" altLang="en-US" dirty="0" smtClean="0">
              <a:latin typeface="Arial" panose="020B0604020202020204" pitchFamily="34" charset="0"/>
              <a:ea typeface="ＭＳ Ｐゴシック" panose="020B0600070205080204" pitchFamily="34" charset="-128"/>
            </a:endParaRPr>
          </a:p>
          <a:p>
            <a:r>
              <a:rPr lang="en-US" altLang="en-US" dirty="0" smtClean="0">
                <a:latin typeface="Arial" panose="020B0604020202020204" pitchFamily="34" charset="0"/>
                <a:ea typeface="ＭＳ Ｐゴシック" panose="020B0600070205080204" pitchFamily="34" charset="-128"/>
              </a:rPr>
              <a:t>That is what a SW bug looks like</a:t>
            </a:r>
          </a:p>
          <a:p>
            <a:endParaRPr lang="en-US" altLang="en-US" dirty="0" smtClean="0">
              <a:latin typeface="Arial" panose="020B0604020202020204" pitchFamily="34" charset="0"/>
              <a:ea typeface="ＭＳ Ｐゴシック" panose="020B0600070205080204" pitchFamily="34" charset="-128"/>
            </a:endParaRPr>
          </a:p>
          <a:p>
            <a:r>
              <a:rPr lang="en-US" altLang="en-US" dirty="0" smtClean="0">
                <a:latin typeface="Arial" panose="020B0604020202020204" pitchFamily="34" charset="0"/>
                <a:ea typeface="ＭＳ Ｐゴシック" panose="020B0600070205080204" pitchFamily="34" charset="-128"/>
              </a:rPr>
              <a:t>Worked in </a:t>
            </a:r>
            <a:r>
              <a:rPr lang="en-US" altLang="en-US" dirty="0" err="1" smtClean="0">
                <a:latin typeface="Arial" panose="020B0604020202020204" pitchFamily="34" charset="0"/>
                <a:ea typeface="ＭＳ Ｐゴシック" panose="020B0600070205080204" pitchFamily="34" charset="-128"/>
              </a:rPr>
              <a:t>Ariane</a:t>
            </a:r>
            <a:r>
              <a:rPr lang="en-US" altLang="en-US" dirty="0" smtClean="0">
                <a:latin typeface="Arial" panose="020B0604020202020204" pitchFamily="34" charset="0"/>
                <a:ea typeface="ＭＳ Ｐゴシック" panose="020B0600070205080204" pitchFamily="34" charset="-128"/>
              </a:rPr>
              <a:t> 4. Went faster, higher speed, arithmetic overflow: 64bit FP to 16bit integer</a:t>
            </a:r>
          </a:p>
          <a:p>
            <a:endParaRPr lang="en-US" altLang="en-US" dirty="0" smtClean="0">
              <a:latin typeface="Arial" panose="020B0604020202020204" pitchFamily="34" charset="0"/>
              <a:ea typeface="ＭＳ Ｐゴシック" panose="020B0600070205080204" pitchFamily="34" charset="-128"/>
            </a:endParaRPr>
          </a:p>
          <a:p>
            <a:endParaRPr lang="en-US" altLang="en-US" dirty="0" smtClean="0">
              <a:latin typeface="Arial" panose="020B0604020202020204" pitchFamily="34" charset="0"/>
              <a:ea typeface="ＭＳ Ｐゴシック" panose="020B0600070205080204" pitchFamily="34" charset="-128"/>
            </a:endParaRPr>
          </a:p>
          <a:p>
            <a:endParaRPr lang="en-US" altLang="en-US" dirty="0" smtClean="0">
              <a:latin typeface="Arial" panose="020B0604020202020204" pitchFamily="34" charset="0"/>
              <a:ea typeface="ＭＳ Ｐゴシック" panose="020B0600070205080204" pitchFamily="34"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4A5CF0D-50D8-412C-A1AF-71F27F6C69E6}" type="slidenum">
              <a:rPr lang="en-US" altLang="en-US" sz="1200"/>
              <a:pPr eaLnBrk="1" hangingPunct="1"/>
              <a:t>20</a:t>
            </a:fld>
            <a:endParaRPr lang="en-US" altLang="en-US" sz="1200"/>
          </a:p>
        </p:txBody>
      </p:sp>
    </p:spTree>
    <p:extLst>
      <p:ext uri="{BB962C8B-B14F-4D97-AF65-F5344CB8AC3E}">
        <p14:creationId xmlns:p14="http://schemas.microsoft.com/office/powerpoint/2010/main" val="266765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ChangeArrowheads="1"/>
          </p:cNvSpPr>
          <p:nvPr>
            <p:ph type="body" idx="1"/>
          </p:nvPr>
        </p:nvSpPr>
        <p:spPr>
          <a:xfrm>
            <a:off x="914730" y="4345781"/>
            <a:ext cx="5028543" cy="3853161"/>
          </a:xfrm>
          <a:ln/>
        </p:spPr>
        <p:txBody>
          <a:bodyPr lIns="89166" tIns="43801" rIns="89166" bIns="43801"/>
          <a:lstStyle/>
          <a:p>
            <a:endParaRPr lang="en-US"/>
          </a:p>
        </p:txBody>
      </p:sp>
      <p:sp>
        <p:nvSpPr>
          <p:cNvPr id="67587" name="Rectangle 1027"/>
          <p:cNvSpPr>
            <a:spLocks noGrp="1" noRot="1" noChangeAspect="1" noChangeArrowheads="1" noTextEdit="1"/>
          </p:cNvSpPr>
          <p:nvPr>
            <p:ph type="sldImg"/>
          </p:nvPr>
        </p:nvSpPr>
        <p:spPr>
          <a:xfrm>
            <a:off x="1295400" y="798513"/>
            <a:ext cx="4267200" cy="3200400"/>
          </a:xfrm>
          <a:ln cap="flat"/>
        </p:spPr>
      </p:sp>
    </p:spTree>
    <p:extLst>
      <p:ext uri="{BB962C8B-B14F-4D97-AF65-F5344CB8AC3E}">
        <p14:creationId xmlns:p14="http://schemas.microsoft.com/office/powerpoint/2010/main" val="139187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nchor="ct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Grp="1" noRot="1" noChangeAspect="1" noChangeArrowheads="1" noTextEdit="1"/>
          </p:cNvSpPr>
          <p:nvPr>
            <p:ph type="sldImg"/>
          </p:nvPr>
        </p:nvSpPr>
        <p:spPr>
          <a:ln/>
        </p:spPr>
      </p:sp>
      <p:sp>
        <p:nvSpPr>
          <p:cNvPr id="82947"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nchor="ct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a:spLocks noGrp="1" noRot="1" noChangeAspect="1" noChangeArrowheads="1" noTextEdit="1"/>
          </p:cNvSpPr>
          <p:nvPr>
            <p:ph type="sldImg"/>
          </p:nvPr>
        </p:nvSpPr>
        <p:spPr>
          <a:ln/>
        </p:spPr>
      </p:sp>
      <p:sp>
        <p:nvSpPr>
          <p:cNvPr id="83971"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nchor="ct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r>
              <a:rPr lang="en-GB" smtClean="0"/>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kYUrqdUyEp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ukjayarathna@cpp.edu" TargetMode="External"/><Relationship Id="rId7" Type="http://schemas.openxmlformats.org/officeDocument/2006/relationships/image" Target="../media/image5.png"/><Relationship Id="rId2" Type="http://schemas.openxmlformats.org/officeDocument/2006/relationships/hyperlink" Target="http://www.cpp.edu/~ukjayarathna"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iazza.com/csupomona/fall2016/cs480/home" TargetMode="External"/><Relationship Id="rId2" Type="http://schemas.openxmlformats.org/officeDocument/2006/relationships/hyperlink" Target="http://www.cpp.edu/~ukjayarathna/f16/cs48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143000" y="2877271"/>
            <a:ext cx="6858000" cy="2387600"/>
          </a:xfrm>
        </p:spPr>
        <p:txBody>
          <a:bodyPr/>
          <a:lstStyle/>
          <a:p>
            <a:pPr eaLnBrk="1" hangingPunct="1"/>
            <a:r>
              <a:rPr lang="en-US" dirty="0" smtClean="0">
                <a:latin typeface="Times New Roman" panose="02020603050405020304" pitchFamily="18" charset="0"/>
                <a:cs typeface="Times New Roman" panose="02020603050405020304" pitchFamily="18" charset="0"/>
              </a:rPr>
              <a:t>Lecture 1- Introduction</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124701" y="138545"/>
            <a:ext cx="4442353" cy="2644775"/>
          </a:xfrm>
          <a:prstGeom prst="rect">
            <a:avLst/>
          </a:prstGeom>
        </p:spPr>
      </p:pic>
      <p:sp>
        <p:nvSpPr>
          <p:cNvPr id="8" name="Rectangle 3"/>
          <p:cNvSpPr>
            <a:spLocks noGrp="1" noChangeArrowheads="1"/>
          </p:cNvSpPr>
          <p:nvPr>
            <p:ph type="subTitle" idx="1"/>
          </p:nvPr>
        </p:nvSpPr>
        <p:spPr>
          <a:xfrm>
            <a:off x="1949164" y="5684838"/>
            <a:ext cx="4652963" cy="859723"/>
          </a:xfrm>
          <a:noFill/>
        </p:spPr>
        <p:txBody>
          <a:bodyPr>
            <a:spAutoFit/>
          </a:bodyPr>
          <a:lstStyle/>
          <a:p>
            <a:pPr eaLnBrk="1" hangingPunct="1"/>
            <a:r>
              <a:rPr lang="en-US" altLang="en-US" sz="2400" dirty="0" smtClean="0">
                <a:latin typeface="Times New Roman" panose="02020603050405020304" pitchFamily="18" charset="0"/>
                <a:cs typeface="Times New Roman" panose="02020603050405020304" pitchFamily="18" charset="0"/>
              </a:rPr>
              <a:t>Sampath Jayarathna</a:t>
            </a:r>
          </a:p>
          <a:p>
            <a:pPr eaLnBrk="1" hangingPunct="1"/>
            <a:r>
              <a:rPr lang="en-US" altLang="en-US" sz="2400" dirty="0" smtClean="0">
                <a:latin typeface="Times New Roman" panose="02020603050405020304" pitchFamily="18" charset="0"/>
                <a:cs typeface="Times New Roman" panose="02020603050405020304" pitchFamily="18" charset="0"/>
              </a:rPr>
              <a:t>Cal Poly Pomona</a:t>
            </a:r>
          </a:p>
        </p:txBody>
      </p:sp>
      <p:sp>
        <p:nvSpPr>
          <p:cNvPr id="2" name="Slide Number Placeholder 1"/>
          <p:cNvSpPr>
            <a:spLocks noGrp="1"/>
          </p:cNvSpPr>
          <p:nvPr>
            <p:ph type="sldNum" sz="quarter" idx="12"/>
          </p:nvPr>
        </p:nvSpPr>
        <p:spPr/>
        <p:txBody>
          <a:bodyPr/>
          <a:lstStyle/>
          <a:p>
            <a:fld id="{1D5CD492-2BC6-F348-9965-EC1D86DF57A8}" type="slidenum">
              <a:rPr lang="en-US" smtClean="0"/>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Team Project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altLang="en-US" sz="2400" dirty="0" smtClean="0">
                <a:latin typeface="Times New Roman" panose="02020603050405020304" pitchFamily="18" charset="0"/>
                <a:cs typeface="Times New Roman" panose="02020603050405020304" pitchFamily="18" charset="0"/>
              </a:rPr>
              <a:t>It's difficult to appreciate software engineering issues without working on a large project</a:t>
            </a:r>
          </a:p>
          <a:p>
            <a:r>
              <a:rPr lang="en-US" altLang="en-US" sz="2400" dirty="0" smtClean="0">
                <a:latin typeface="Times New Roman" panose="02020603050405020304" pitchFamily="18" charset="0"/>
                <a:cs typeface="Times New Roman" panose="02020603050405020304" pitchFamily="18" charset="0"/>
              </a:rPr>
              <a:t>Issues only become real on larger projects</a:t>
            </a:r>
          </a:p>
          <a:p>
            <a:r>
              <a:rPr lang="en-US" altLang="en-US" sz="2400" dirty="0" smtClean="0">
                <a:latin typeface="Times New Roman" panose="02020603050405020304" pitchFamily="18" charset="0"/>
                <a:cs typeface="Times New Roman" panose="02020603050405020304" pitchFamily="18" charset="0"/>
              </a:rPr>
              <a:t>10 weeks is too short</a:t>
            </a:r>
          </a:p>
          <a:p>
            <a:r>
              <a:rPr lang="en-US" altLang="en-US" sz="2400" dirty="0" smtClean="0">
                <a:latin typeface="Times New Roman" panose="02020603050405020304" pitchFamily="18" charset="0"/>
                <a:cs typeface="Times New Roman" panose="02020603050405020304" pitchFamily="18" charset="0"/>
              </a:rPr>
              <a:t>There will be a natural tendency to over emphasize development</a:t>
            </a:r>
          </a:p>
          <a:p>
            <a:r>
              <a:rPr lang="en-US" altLang="en-US" sz="2400" dirty="0" smtClean="0">
                <a:latin typeface="Times New Roman" panose="02020603050405020304" pitchFamily="18" charset="0"/>
                <a:cs typeface="Times New Roman" panose="02020603050405020304" pitchFamily="18" charset="0"/>
              </a:rPr>
              <a:t>Teams will be homogenous</a:t>
            </a:r>
          </a:p>
          <a:p>
            <a:r>
              <a:rPr lang="en-US" altLang="en-US" sz="2400" dirty="0" smtClean="0">
                <a:latin typeface="Times New Roman" panose="02020603050405020304" pitchFamily="18" charset="0"/>
                <a:cs typeface="Times New Roman" panose="02020603050405020304" pitchFamily="18" charset="0"/>
              </a:rPr>
              <a:t>But that won't stop us</a:t>
            </a:r>
          </a:p>
        </p:txBody>
      </p:sp>
      <p:sp>
        <p:nvSpPr>
          <p:cNvPr id="5" name="Slide Number Placeholder 4"/>
          <p:cNvSpPr>
            <a:spLocks noGrp="1"/>
          </p:cNvSpPr>
          <p:nvPr>
            <p:ph type="sldNum" sz="quarter" idx="12"/>
          </p:nvPr>
        </p:nvSpPr>
        <p:spPr/>
        <p:txBody>
          <a:bodyPr/>
          <a:lstStyle/>
          <a:p>
            <a:fld id="{1D5CD492-2BC6-F348-9965-EC1D86DF57A8}" type="slidenum">
              <a:rPr lang="en-US" smtClean="0"/>
              <a:t>10</a:t>
            </a:fld>
            <a:endParaRPr lang="en-US"/>
          </a:p>
        </p:txBody>
      </p:sp>
    </p:spTree>
    <p:extLst>
      <p:ext uri="{BB962C8B-B14F-4D97-AF65-F5344CB8AC3E}">
        <p14:creationId xmlns:p14="http://schemas.microsoft.com/office/powerpoint/2010/main" val="3638372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Team Project - Evaluation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altLang="en-US" sz="2400" dirty="0" smtClean="0">
                <a:latin typeface="Times New Roman" panose="02020603050405020304" pitchFamily="18" charset="0"/>
                <a:cs typeface="Times New Roman" panose="02020603050405020304" pitchFamily="18" charset="0"/>
              </a:rPr>
              <a:t>Form teams of 4 (± 1?) students</a:t>
            </a:r>
          </a:p>
          <a:p>
            <a:pPr lvl="1"/>
            <a:r>
              <a:rPr lang="en-US" altLang="en-US" sz="2400" dirty="0" smtClean="0">
                <a:latin typeface="Times New Roman" panose="02020603050405020304" pitchFamily="18" charset="0"/>
                <a:cs typeface="Times New Roman" panose="02020603050405020304" pitchFamily="18" charset="0"/>
              </a:rPr>
              <a:t>Independent and non-competing</a:t>
            </a:r>
          </a:p>
          <a:p>
            <a:pPr lvl="1"/>
            <a:r>
              <a:rPr lang="en-US" altLang="en-US" sz="2400" dirty="0" smtClean="0">
                <a:latin typeface="Times New Roman" panose="02020603050405020304" pitchFamily="18" charset="0"/>
                <a:cs typeface="Times New Roman" panose="02020603050405020304" pitchFamily="18" charset="0"/>
              </a:rPr>
              <a:t>Think of other teams as working for other organizations</a:t>
            </a:r>
          </a:p>
          <a:p>
            <a:pPr lvl="1"/>
            <a:r>
              <a:rPr lang="en-US" altLang="en-US" sz="2400" dirty="0" smtClean="0">
                <a:latin typeface="Times New Roman" panose="02020603050405020304" pitchFamily="18" charset="0"/>
                <a:cs typeface="Times New Roman" panose="02020603050405020304" pitchFamily="18" charset="0"/>
              </a:rPr>
              <a:t>Code and document sharing between teams is not permitted</a:t>
            </a:r>
          </a:p>
          <a:p>
            <a:r>
              <a:rPr lang="en-US" altLang="en-US" sz="2400" dirty="0" smtClean="0">
                <a:latin typeface="Times New Roman" panose="02020603050405020304" pitchFamily="18" charset="0"/>
                <a:cs typeface="Times New Roman" panose="02020603050405020304" pitchFamily="18" charset="0"/>
              </a:rPr>
              <a:t>Project grade will have a large impact on course grade (50%)</a:t>
            </a:r>
          </a:p>
          <a:p>
            <a:r>
              <a:rPr lang="en-US" altLang="en-US" sz="2400" dirty="0" smtClean="0">
                <a:latin typeface="Times New Roman" panose="02020603050405020304" pitchFamily="18" charset="0"/>
                <a:cs typeface="Times New Roman" panose="02020603050405020304" pitchFamily="18" charset="0"/>
              </a:rPr>
              <a:t>Project grade will (attempt to) recognize individual contributions</a:t>
            </a:r>
          </a:p>
          <a:p>
            <a:pPr lvl="1"/>
            <a:r>
              <a:rPr lang="en-US" altLang="en-US" sz="2400" dirty="0" smtClean="0">
                <a:latin typeface="Times New Roman" panose="02020603050405020304" pitchFamily="18" charset="0"/>
                <a:cs typeface="Times New Roman" panose="02020603050405020304" pitchFamily="18" charset="0"/>
              </a:rPr>
              <a:t>Peer evaluation, Demo evaluation</a:t>
            </a:r>
          </a:p>
          <a:p>
            <a:r>
              <a:rPr lang="en-US" altLang="en-US" sz="2400" dirty="0" smtClean="0">
                <a:latin typeface="Times New Roman" panose="02020603050405020304" pitchFamily="18" charset="0"/>
                <a:cs typeface="Times New Roman" panose="02020603050405020304" pitchFamily="18" charset="0"/>
              </a:rPr>
              <a:t>All artifacts will be considered in the evaluation</a:t>
            </a:r>
          </a:p>
          <a:p>
            <a:r>
              <a:rPr lang="en-US" altLang="en-US" sz="2400" dirty="0" smtClean="0">
                <a:latin typeface="Times New Roman" panose="02020603050405020304" pitchFamily="18" charset="0"/>
                <a:cs typeface="Times New Roman" panose="02020603050405020304" pitchFamily="18" charset="0"/>
              </a:rPr>
              <a:t>Quality matters</a:t>
            </a:r>
          </a:p>
          <a:p>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11</a:t>
            </a:fld>
            <a:endParaRPr lang="en-US"/>
          </a:p>
        </p:txBody>
      </p:sp>
    </p:spTree>
    <p:extLst>
      <p:ext uri="{BB962C8B-B14F-4D97-AF65-F5344CB8AC3E}">
        <p14:creationId xmlns:p14="http://schemas.microsoft.com/office/powerpoint/2010/main" val="2586783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Team Project - Milestones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altLang="en-US" sz="2400" dirty="0" smtClean="0">
                <a:latin typeface="Times New Roman" panose="02020603050405020304" pitchFamily="18" charset="0"/>
                <a:cs typeface="Times New Roman" panose="02020603050405020304" pitchFamily="18" charset="0"/>
              </a:rPr>
              <a:t>Project Proposal, </a:t>
            </a:r>
            <a:r>
              <a:rPr lang="en-US" altLang="en-US" sz="2400" dirty="0" smtClean="0">
                <a:solidFill>
                  <a:srgbClr val="FF0000"/>
                </a:solidFill>
                <a:latin typeface="Times New Roman" panose="02020603050405020304" pitchFamily="18" charset="0"/>
                <a:cs typeface="Times New Roman" panose="02020603050405020304" pitchFamily="18" charset="0"/>
              </a:rPr>
              <a:t>Wed. Oct. 5th</a:t>
            </a:r>
          </a:p>
          <a:p>
            <a:r>
              <a:rPr lang="en-US" sz="2400" dirty="0">
                <a:latin typeface="Times New Roman" panose="02020603050405020304" pitchFamily="18" charset="0"/>
                <a:cs typeface="Times New Roman" panose="02020603050405020304" pitchFamily="18" charset="0"/>
              </a:rPr>
              <a:t>Requirements and </a:t>
            </a:r>
            <a:r>
              <a:rPr lang="en-US" sz="2400" dirty="0" smtClean="0">
                <a:latin typeface="Times New Roman" panose="02020603050405020304" pitchFamily="18" charset="0"/>
                <a:cs typeface="Times New Roman" panose="02020603050405020304" pitchFamily="18" charset="0"/>
              </a:rPr>
              <a:t>Design, </a:t>
            </a:r>
            <a:r>
              <a:rPr lang="en-US" sz="2400" dirty="0" smtClean="0">
                <a:solidFill>
                  <a:srgbClr val="FF0000"/>
                </a:solidFill>
                <a:latin typeface="Times New Roman" panose="02020603050405020304" pitchFamily="18" charset="0"/>
                <a:cs typeface="Times New Roman" panose="02020603050405020304" pitchFamily="18" charset="0"/>
              </a:rPr>
              <a:t>Wed. Oct. 26th</a:t>
            </a:r>
            <a:endParaRPr lang="en-US" sz="2400" dirty="0">
              <a:solidFill>
                <a:srgbClr val="FF0000"/>
              </a:solidFill>
              <a:latin typeface="Times New Roman" panose="02020603050405020304" pitchFamily="18" charset="0"/>
              <a:cs typeface="Times New Roman" panose="02020603050405020304" pitchFamily="18" charset="0"/>
            </a:endParaRPr>
          </a:p>
          <a:p>
            <a:r>
              <a:rPr lang="en-US" altLang="en-US" sz="2400" dirty="0" smtClean="0">
                <a:latin typeface="Times New Roman" panose="02020603050405020304" pitchFamily="18" charset="0"/>
                <a:cs typeface="Times New Roman" panose="02020603050405020304" pitchFamily="18" charset="0"/>
              </a:rPr>
              <a:t>Bi-weekly status reports, </a:t>
            </a:r>
            <a:r>
              <a:rPr lang="en-US" altLang="en-US" sz="2400" dirty="0" smtClean="0">
                <a:solidFill>
                  <a:srgbClr val="FF0000"/>
                </a:solidFill>
                <a:latin typeface="Times New Roman" panose="02020603050405020304" pitchFamily="18" charset="0"/>
                <a:cs typeface="Times New Roman" panose="02020603050405020304" pitchFamily="18" charset="0"/>
              </a:rPr>
              <a:t>Oct. 19, Nov. 2,  Nov.16</a:t>
            </a:r>
          </a:p>
          <a:p>
            <a:r>
              <a:rPr lang="en-US" altLang="en-US" sz="2400" dirty="0" smtClean="0">
                <a:latin typeface="Times New Roman" panose="02020603050405020304" pitchFamily="18" charset="0"/>
                <a:cs typeface="Times New Roman" panose="02020603050405020304" pitchFamily="18" charset="0"/>
              </a:rPr>
              <a:t>Final Report, </a:t>
            </a:r>
            <a:r>
              <a:rPr lang="en-US" altLang="en-US" sz="2400" dirty="0" smtClean="0">
                <a:solidFill>
                  <a:srgbClr val="FF0000"/>
                </a:solidFill>
                <a:latin typeface="Times New Roman" panose="02020603050405020304" pitchFamily="18" charset="0"/>
                <a:cs typeface="Times New Roman" panose="02020603050405020304" pitchFamily="18" charset="0"/>
              </a:rPr>
              <a:t>Wed, Nov. 30th</a:t>
            </a:r>
          </a:p>
          <a:p>
            <a:r>
              <a:rPr lang="en-US" altLang="en-US" sz="2400" dirty="0" smtClean="0">
                <a:latin typeface="Times New Roman" panose="02020603050405020304" pitchFamily="18" charset="0"/>
                <a:cs typeface="Times New Roman" panose="02020603050405020304" pitchFamily="18" charset="0"/>
              </a:rPr>
              <a:t>In-class presentation and Demo, </a:t>
            </a:r>
            <a:r>
              <a:rPr lang="en-US" altLang="en-US" sz="2400" dirty="0" smtClean="0">
                <a:solidFill>
                  <a:srgbClr val="FF0000"/>
                </a:solidFill>
                <a:latin typeface="Times New Roman" panose="02020603050405020304" pitchFamily="18" charset="0"/>
                <a:cs typeface="Times New Roman" panose="02020603050405020304" pitchFamily="18" charset="0"/>
              </a:rPr>
              <a:t>Wed, Nov. 30th</a:t>
            </a:r>
          </a:p>
          <a:p>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12</a:t>
            </a:fld>
            <a:endParaRPr lang="en-US"/>
          </a:p>
        </p:txBody>
      </p:sp>
    </p:spTree>
    <p:extLst>
      <p:ext uri="{BB962C8B-B14F-4D97-AF65-F5344CB8AC3E}">
        <p14:creationId xmlns:p14="http://schemas.microsoft.com/office/powerpoint/2010/main" val="212508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Team Project - Ideas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4"/>
            <a:ext cx="7886700" cy="4769139"/>
          </a:xfrm>
        </p:spPr>
        <p:txBody>
          <a:bodyPr>
            <a:normAutofit/>
          </a:bodyPr>
          <a:lstStyle/>
          <a:p>
            <a:r>
              <a:rPr lang="en-US" altLang="en-US" sz="2400" dirty="0" smtClean="0">
                <a:latin typeface="Times New Roman" panose="02020603050405020304" pitchFamily="18" charset="0"/>
                <a:cs typeface="Times New Roman" panose="02020603050405020304" pitchFamily="18" charset="0"/>
              </a:rPr>
              <a:t>Personal Health Monitoring Devices</a:t>
            </a:r>
          </a:p>
          <a:p>
            <a:r>
              <a:rPr lang="en-US" altLang="en-US" sz="2400" dirty="0" smtClean="0">
                <a:latin typeface="Times New Roman" panose="02020603050405020304" pitchFamily="18" charset="0"/>
                <a:cs typeface="Times New Roman" panose="02020603050405020304" pitchFamily="18" charset="0"/>
              </a:rPr>
              <a:t>Improve class room experience (students, instructors)</a:t>
            </a:r>
          </a:p>
          <a:p>
            <a:r>
              <a:rPr lang="en-US" altLang="en-US" sz="2400" dirty="0" smtClean="0">
                <a:latin typeface="Times New Roman" panose="02020603050405020304" pitchFamily="18" charset="0"/>
                <a:cs typeface="Times New Roman" panose="02020603050405020304" pitchFamily="18" charset="0"/>
              </a:rPr>
              <a:t>Drones, Arduino, Raspberry PI, Robots…….</a:t>
            </a:r>
          </a:p>
          <a:p>
            <a:r>
              <a:rPr lang="en-US" altLang="en-US" sz="2400" dirty="0" smtClean="0">
                <a:latin typeface="Times New Roman" panose="02020603050405020304" pitchFamily="18" charset="0"/>
                <a:cs typeface="Times New Roman" panose="02020603050405020304" pitchFamily="18" charset="0"/>
              </a:rPr>
              <a:t>Brain EEG: </a:t>
            </a:r>
            <a:r>
              <a:rPr lang="en-US" altLang="en-US" sz="2400" dirty="0" err="1" smtClean="0">
                <a:latin typeface="Times New Roman" panose="02020603050405020304" pitchFamily="18" charset="0"/>
                <a:cs typeface="Times New Roman" panose="02020603050405020304" pitchFamily="18" charset="0"/>
              </a:rPr>
              <a:t>Emotiv</a:t>
            </a:r>
            <a:r>
              <a:rPr lang="en-US" altLang="en-US" sz="2400" dirty="0" smtClean="0">
                <a:latin typeface="Times New Roman" panose="02020603050405020304" pitchFamily="18" charset="0"/>
                <a:cs typeface="Times New Roman" panose="02020603050405020304" pitchFamily="18" charset="0"/>
              </a:rPr>
              <a:t> Insight $300+</a:t>
            </a:r>
          </a:p>
          <a:p>
            <a:pPr lvl="1"/>
            <a:r>
              <a:rPr lang="en-US" altLang="en-US" sz="2400" dirty="0" smtClean="0">
                <a:latin typeface="Times New Roman" panose="02020603050405020304" pitchFamily="18" charset="0"/>
                <a:cs typeface="Times New Roman" panose="02020603050405020304" pitchFamily="18" charset="0"/>
              </a:rPr>
              <a:t>Train your brain activity to control things, RC cars, drones etc. </a:t>
            </a:r>
          </a:p>
          <a:p>
            <a:r>
              <a:rPr lang="en-US" altLang="en-US" sz="2400" dirty="0" smtClean="0">
                <a:latin typeface="Times New Roman" panose="02020603050405020304" pitchFamily="18" charset="0"/>
                <a:cs typeface="Times New Roman" panose="02020603050405020304" pitchFamily="18" charset="0"/>
              </a:rPr>
              <a:t>Eye tracking </a:t>
            </a:r>
          </a:p>
          <a:p>
            <a:pPr lvl="1"/>
            <a:r>
              <a:rPr lang="en-US" altLang="en-US" sz="2400" dirty="0" smtClean="0">
                <a:latin typeface="Times New Roman" panose="02020603050405020304" pitchFamily="18" charset="0"/>
                <a:cs typeface="Times New Roman" panose="02020603050405020304" pitchFamily="18" charset="0"/>
              </a:rPr>
              <a:t>iris recognition – Samsung Note 7</a:t>
            </a:r>
          </a:p>
          <a:p>
            <a:pPr lvl="1"/>
            <a:r>
              <a:rPr lang="en-US" altLang="en-US" sz="2400" dirty="0" smtClean="0">
                <a:latin typeface="Times New Roman" panose="02020603050405020304" pitchFamily="18" charset="0"/>
                <a:cs typeface="Times New Roman" panose="02020603050405020304" pitchFamily="18" charset="0"/>
              </a:rPr>
              <a:t>Off the shelf products for eye tracking (mobile phone cam, IR illuminators)</a:t>
            </a:r>
          </a:p>
          <a:p>
            <a:pPr lvl="1"/>
            <a:r>
              <a:rPr lang="en-US" altLang="en-US" sz="2400" dirty="0" smtClean="0">
                <a:latin typeface="Times New Roman" panose="02020603050405020304" pitchFamily="18" charset="0"/>
                <a:cs typeface="Times New Roman" panose="02020603050405020304" pitchFamily="18" charset="0"/>
              </a:rPr>
              <a:t>Fancy low-cost eye trackers: </a:t>
            </a:r>
            <a:r>
              <a:rPr lang="en-US" altLang="en-US" sz="2400" dirty="0" err="1" smtClean="0">
                <a:latin typeface="Times New Roman" panose="02020603050405020304" pitchFamily="18" charset="0"/>
                <a:cs typeface="Times New Roman" panose="02020603050405020304" pitchFamily="18" charset="0"/>
              </a:rPr>
              <a:t>Tobii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eyex</a:t>
            </a:r>
            <a:r>
              <a:rPr lang="en-US" altLang="en-US" sz="2400" dirty="0" smtClean="0">
                <a:latin typeface="Times New Roman" panose="02020603050405020304" pitchFamily="18" charset="0"/>
                <a:cs typeface="Times New Roman" panose="02020603050405020304" pitchFamily="18" charset="0"/>
              </a:rPr>
              <a:t> $150, </a:t>
            </a:r>
            <a:r>
              <a:rPr lang="en-US" altLang="en-US" sz="2400" dirty="0" err="1" smtClean="0">
                <a:latin typeface="Times New Roman" panose="02020603050405020304" pitchFamily="18" charset="0"/>
                <a:cs typeface="Times New Roman" panose="02020603050405020304" pitchFamily="18" charset="0"/>
              </a:rPr>
              <a:t>eyetribe</a:t>
            </a:r>
            <a:r>
              <a:rPr lang="en-US" altLang="en-US" sz="2400" dirty="0" smtClean="0">
                <a:latin typeface="Times New Roman" panose="02020603050405020304" pitchFamily="18" charset="0"/>
                <a:cs typeface="Times New Roman" panose="02020603050405020304" pitchFamily="18" charset="0"/>
              </a:rPr>
              <a:t> $99</a:t>
            </a:r>
          </a:p>
          <a:p>
            <a:pPr lvl="1"/>
            <a:endParaRPr lang="en-US" altLang="en-US" dirty="0"/>
          </a:p>
          <a:p>
            <a:pPr lvl="1"/>
            <a:endParaRPr lang="en-US" altLang="en-US" dirty="0" smtClean="0"/>
          </a:p>
          <a:p>
            <a:pPr lvl="1"/>
            <a:endParaRPr lang="en-US" altLang="en-US" dirty="0" smtClean="0"/>
          </a:p>
          <a:p>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13</a:t>
            </a:fld>
            <a:endParaRPr lang="en-US"/>
          </a:p>
        </p:txBody>
      </p:sp>
    </p:spTree>
    <p:extLst>
      <p:ext uri="{BB962C8B-B14F-4D97-AF65-F5344CB8AC3E}">
        <p14:creationId xmlns:p14="http://schemas.microsoft.com/office/powerpoint/2010/main" val="3902634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sz="3200">
                <a:cs typeface="Times New Roman" panose="02020603050405020304" pitchFamily="18" charset="0"/>
              </a:rPr>
              <a:t>More on the class</a:t>
            </a:r>
          </a:p>
        </p:txBody>
      </p:sp>
      <p:sp>
        <p:nvSpPr>
          <p:cNvPr id="132099" name="Rectangle 3"/>
          <p:cNvSpPr>
            <a:spLocks noGrp="1" noChangeArrowheads="1"/>
          </p:cNvSpPr>
          <p:nvPr>
            <p:ph type="body" idx="1"/>
          </p:nvPr>
        </p:nvSpPr>
        <p:spPr/>
        <p:txBody>
          <a:bodyPr/>
          <a:lstStyle/>
          <a:p>
            <a:r>
              <a:rPr lang="en-US" altLang="en-US" sz="2400" dirty="0">
                <a:cs typeface="Times New Roman" panose="02020603050405020304" pitchFamily="18" charset="0"/>
              </a:rPr>
              <a:t>Project (approximately </a:t>
            </a:r>
            <a:r>
              <a:rPr lang="en-US" altLang="en-US" sz="2400" dirty="0" smtClean="0">
                <a:cs typeface="Times New Roman" panose="02020603050405020304" pitchFamily="18" charset="0"/>
              </a:rPr>
              <a:t>34 </a:t>
            </a:r>
            <a:r>
              <a:rPr lang="en-US" altLang="en-US" sz="2400" dirty="0">
                <a:cs typeface="Times New Roman" panose="02020603050405020304" pitchFamily="18" charset="0"/>
              </a:rPr>
              <a:t>students, we’ll form groups on </a:t>
            </a:r>
            <a:r>
              <a:rPr lang="en-US" altLang="en-US" sz="2400" dirty="0" smtClean="0">
                <a:cs typeface="Times New Roman" panose="02020603050405020304" pitchFamily="18" charset="0"/>
              </a:rPr>
              <a:t>this Wednesday)</a:t>
            </a:r>
            <a:endParaRPr lang="en-US" altLang="en-US" sz="2000" dirty="0" smtClean="0">
              <a:cs typeface="Times New Roman" panose="02020603050405020304" pitchFamily="18" charset="0"/>
            </a:endParaRPr>
          </a:p>
          <a:p>
            <a:pPr lvl="1"/>
            <a:r>
              <a:rPr lang="en-US" altLang="en-US" sz="2000" dirty="0" smtClean="0">
                <a:cs typeface="Times New Roman" panose="02020603050405020304" pitchFamily="18" charset="0"/>
              </a:rPr>
              <a:t>Strict </a:t>
            </a:r>
            <a:r>
              <a:rPr lang="en-US" altLang="en-US" sz="2000" dirty="0">
                <a:cs typeface="Times New Roman" panose="02020603050405020304" pitchFamily="18" charset="0"/>
              </a:rPr>
              <a:t>milestones </a:t>
            </a:r>
            <a:r>
              <a:rPr lang="en-US" altLang="en-US" sz="2000" dirty="0" smtClean="0">
                <a:cs typeface="Times New Roman" panose="02020603050405020304" pitchFamily="18" charset="0"/>
              </a:rPr>
              <a:t>(only 10 weeks)</a:t>
            </a:r>
            <a:endParaRPr lang="en-US" altLang="en-US" sz="2000" dirty="0">
              <a:cs typeface="Times New Roman" panose="02020603050405020304" pitchFamily="18" charset="0"/>
            </a:endParaRPr>
          </a:p>
          <a:p>
            <a:pPr lvl="1"/>
            <a:r>
              <a:rPr lang="en-US" altLang="en-US" sz="2000" dirty="0" smtClean="0">
                <a:cs typeface="Times New Roman" panose="02020603050405020304" pitchFamily="18" charset="0"/>
              </a:rPr>
              <a:t>Bi-Weekly </a:t>
            </a:r>
            <a:r>
              <a:rPr lang="en-US" altLang="en-US" sz="2000" dirty="0">
                <a:cs typeface="Times New Roman" panose="02020603050405020304" pitchFamily="18" charset="0"/>
              </a:rPr>
              <a:t>reports, due on </a:t>
            </a:r>
            <a:r>
              <a:rPr lang="en-US" altLang="en-US" sz="2000" dirty="0" smtClean="0">
                <a:cs typeface="Times New Roman" panose="02020603050405020304" pitchFamily="18" charset="0"/>
              </a:rPr>
              <a:t>Wed.; </a:t>
            </a:r>
            <a:r>
              <a:rPr lang="en-US" altLang="en-US" sz="2000" dirty="0">
                <a:cs typeface="Times New Roman" panose="02020603050405020304" pitchFamily="18" charset="0"/>
              </a:rPr>
              <a:t>list top 3 risks, plus other material </a:t>
            </a:r>
            <a:endParaRPr lang="en-US" altLang="en-US" sz="2000" dirty="0" smtClean="0">
              <a:cs typeface="Times New Roman" panose="02020603050405020304" pitchFamily="18" charset="0"/>
            </a:endParaRPr>
          </a:p>
          <a:p>
            <a:pPr lvl="1"/>
            <a:r>
              <a:rPr lang="en-US" altLang="en-US" sz="2000" dirty="0" smtClean="0">
                <a:cs typeface="Times New Roman" panose="02020603050405020304" pitchFamily="18" charset="0"/>
              </a:rPr>
              <a:t>Not </a:t>
            </a:r>
            <a:r>
              <a:rPr lang="en-US" altLang="en-US" sz="2000" dirty="0">
                <a:cs typeface="Times New Roman" panose="02020603050405020304" pitchFamily="18" charset="0"/>
              </a:rPr>
              <a:t>primarily graded on whether your program "works“</a:t>
            </a:r>
          </a:p>
          <a:p>
            <a:r>
              <a:rPr lang="en-US" altLang="en-US" sz="2400" dirty="0">
                <a:cs typeface="Times New Roman" panose="02020603050405020304" pitchFamily="18" charset="0"/>
              </a:rPr>
              <a:t>Special topics (often guest lectures</a:t>
            </a:r>
            <a:r>
              <a:rPr lang="en-US" altLang="en-US" sz="2400" dirty="0" smtClean="0">
                <a:cs typeface="Times New Roman" panose="02020603050405020304" pitchFamily="18" charset="0"/>
              </a:rPr>
              <a:t>)</a:t>
            </a:r>
            <a:endParaRPr lang="en-US" altLang="en-US" dirty="0" smtClean="0">
              <a:cs typeface="Times New Roman" panose="02020603050405020304" pitchFamily="18" charset="0"/>
            </a:endParaRPr>
          </a:p>
          <a:p>
            <a:r>
              <a:rPr lang="en-US" altLang="en-US" sz="2400" dirty="0" smtClean="0">
                <a:cs typeface="Times New Roman" panose="02020603050405020304" pitchFamily="18" charset="0"/>
              </a:rPr>
              <a:t>Schedule </a:t>
            </a:r>
            <a:r>
              <a:rPr lang="en-US" altLang="en-US" sz="2400" dirty="0">
                <a:cs typeface="Times New Roman" panose="02020603050405020304" pitchFamily="18" charset="0"/>
              </a:rPr>
              <a:t>is on the web </a:t>
            </a:r>
            <a:r>
              <a:rPr lang="en-US" altLang="en-US" sz="2400" dirty="0" smtClean="0">
                <a:cs typeface="Times New Roman" panose="02020603050405020304" pitchFamily="18" charset="0"/>
              </a:rPr>
              <a:t>page </a:t>
            </a:r>
            <a:endParaRPr lang="en-US" altLang="en-US" sz="2400" dirty="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D5CD492-2BC6-F348-9965-EC1D86DF57A8}" type="slidenum">
              <a:rPr lang="en-US" smtClean="0"/>
              <a:t>14</a:t>
            </a:fld>
            <a:endParaRPr lang="en-US"/>
          </a:p>
        </p:txBody>
      </p:sp>
    </p:spTree>
    <p:extLst>
      <p:ext uri="{BB962C8B-B14F-4D97-AF65-F5344CB8AC3E}">
        <p14:creationId xmlns:p14="http://schemas.microsoft.com/office/powerpoint/2010/main" val="1787150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09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20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2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Course Goal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altLang="en-US" sz="2400" dirty="0" smtClean="0">
                <a:latin typeface="Times New Roman" panose="02020603050405020304" pitchFamily="18" charset="0"/>
                <a:cs typeface="Times New Roman" panose="02020603050405020304" pitchFamily="18" charset="0"/>
              </a:rPr>
              <a:t>To gain an understanding that </a:t>
            </a:r>
            <a:r>
              <a:rPr lang="en-US" altLang="en-US" sz="2400" i="1" dirty="0" smtClean="0">
                <a:latin typeface="Times New Roman" panose="02020603050405020304" pitchFamily="18" charset="0"/>
                <a:cs typeface="Times New Roman" panose="02020603050405020304" pitchFamily="18" charset="0"/>
              </a:rPr>
              <a:t>developing a software product is not merely a matter of programming</a:t>
            </a:r>
          </a:p>
          <a:p>
            <a:r>
              <a:rPr lang="en-US" altLang="en-US" sz="2400" dirty="0" smtClean="0">
                <a:cs typeface="Times New Roman" panose="02020603050405020304" pitchFamily="18" charset="0"/>
              </a:rPr>
              <a:t>My goal is to have you more than just intellectually know it but really feel it and believe it</a:t>
            </a:r>
            <a:endParaRPr lang="en-US" altLang="en-US" sz="2400" i="1" dirty="0" smtClean="0">
              <a:latin typeface="Times New Roman" panose="02020603050405020304" pitchFamily="18" charset="0"/>
              <a:cs typeface="Times New Roman" panose="02020603050405020304" pitchFamily="18" charset="0"/>
            </a:endParaRPr>
          </a:p>
          <a:p>
            <a:r>
              <a:rPr lang="en-US" altLang="en-US" sz="2400" dirty="0" smtClean="0">
                <a:latin typeface="Times New Roman" panose="02020603050405020304" pitchFamily="18" charset="0"/>
                <a:cs typeface="Times New Roman" panose="02020603050405020304" pitchFamily="18" charset="0"/>
              </a:rPr>
              <a:t>If it's not merely programming, what is it?</a:t>
            </a:r>
          </a:p>
          <a:p>
            <a:r>
              <a:rPr lang="en-US" sz="2400" dirty="0">
                <a:latin typeface="Times New Roman" panose="02020603050405020304" pitchFamily="18" charset="0"/>
                <a:cs typeface="Times New Roman" panose="02020603050405020304" pitchFamily="18" charset="0"/>
              </a:rPr>
              <a:t>Models of the software development process and metrics. Software requirements and specifications. Methodologies, tools and environments. Human-computer interaction. Software design and architecture. Project management. Cost estimation. Testing and validation. Maintenance and evolution.</a:t>
            </a:r>
          </a:p>
          <a:p>
            <a:endParaRPr lang="en-US" altLang="en-US" sz="2400" i="1" dirty="0" smtClean="0"/>
          </a:p>
          <a:p>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15</a:t>
            </a:fld>
            <a:endParaRPr lang="en-US"/>
          </a:p>
        </p:txBody>
      </p:sp>
    </p:spTree>
    <p:extLst>
      <p:ext uri="{BB962C8B-B14F-4D97-AF65-F5344CB8AC3E}">
        <p14:creationId xmlns:p14="http://schemas.microsoft.com/office/powerpoint/2010/main" val="3315338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sz="3200" dirty="0" smtClean="0">
                <a:latin typeface="Times New Roman" panose="02020603050405020304" pitchFamily="18" charset="0"/>
                <a:cs typeface="Times New Roman" panose="02020603050405020304" pitchFamily="18" charset="0"/>
              </a:rPr>
              <a:t>Exercise: In </a:t>
            </a:r>
            <a:r>
              <a:rPr lang="en-US" altLang="en-US" sz="3200" dirty="0">
                <a:latin typeface="Times New Roman" panose="02020603050405020304" pitchFamily="18" charset="0"/>
                <a:cs typeface="Times New Roman" panose="02020603050405020304" pitchFamily="18" charset="0"/>
              </a:rPr>
              <a:t>groups of 2 or 3 people</a:t>
            </a:r>
          </a:p>
        </p:txBody>
      </p:sp>
      <p:sp>
        <p:nvSpPr>
          <p:cNvPr id="126979" name="Rectangle 3"/>
          <p:cNvSpPr>
            <a:spLocks noGrp="1" noChangeArrowheads="1"/>
          </p:cNvSpPr>
          <p:nvPr>
            <p:ph type="body" idx="1"/>
          </p:nvPr>
        </p:nvSpPr>
        <p:spPr/>
        <p:txBody>
          <a:bodyPr/>
          <a:lstStyle/>
          <a:p>
            <a:pPr>
              <a:lnSpc>
                <a:spcPct val="90000"/>
              </a:lnSpc>
            </a:pPr>
            <a:r>
              <a:rPr lang="en-US" altLang="en-US" sz="2400" dirty="0">
                <a:latin typeface="Times New Roman" panose="02020603050405020304" pitchFamily="18" charset="0"/>
                <a:cs typeface="Times New Roman" panose="02020603050405020304" pitchFamily="18" charset="0"/>
              </a:rPr>
              <a:t>Take one minute and write down some possible issues besides simply writing code that might affect how you would engineer software; some examples include</a:t>
            </a:r>
          </a:p>
          <a:p>
            <a:pPr lvl="1">
              <a:lnSpc>
                <a:spcPct val="90000"/>
              </a:lnSpc>
            </a:pPr>
            <a:r>
              <a:rPr lang="en-US" altLang="en-US" sz="2000" dirty="0">
                <a:latin typeface="Times New Roman" panose="02020603050405020304" pitchFamily="18" charset="0"/>
                <a:cs typeface="Times New Roman" panose="02020603050405020304" pitchFamily="18" charset="0"/>
              </a:rPr>
              <a:t>Ship your computer game by November 15th or miss the Christmas market — and your company will go out of business</a:t>
            </a:r>
          </a:p>
          <a:p>
            <a:pPr lvl="1">
              <a:lnSpc>
                <a:spcPct val="90000"/>
              </a:lnSpc>
            </a:pPr>
            <a:r>
              <a:rPr lang="en-US" altLang="en-US" sz="2000" dirty="0">
                <a:latin typeface="Times New Roman" panose="02020603050405020304" pitchFamily="18" charset="0"/>
                <a:cs typeface="Times New Roman" panose="02020603050405020304" pitchFamily="18" charset="0"/>
              </a:rPr>
              <a:t>The US market for your product is nearing saturation, and you need to start marketing internationally</a:t>
            </a:r>
          </a:p>
          <a:p>
            <a:pPr lvl="1">
              <a:lnSpc>
                <a:spcPct val="90000"/>
              </a:lnSpc>
            </a:pPr>
            <a:r>
              <a:rPr lang="en-US" altLang="en-US" sz="2000" dirty="0">
                <a:latin typeface="Times New Roman" panose="02020603050405020304" pitchFamily="18" charset="0"/>
                <a:cs typeface="Times New Roman" panose="02020603050405020304" pitchFamily="18" charset="0"/>
              </a:rPr>
              <a:t>The US government restricts export of a key piece of technology needed by your company to remain competitive </a:t>
            </a:r>
          </a:p>
          <a:p>
            <a:pPr lvl="1">
              <a:lnSpc>
                <a:spcPct val="90000"/>
              </a:lnSpc>
            </a:pPr>
            <a:r>
              <a:rPr lang="en-US" altLang="en-US" sz="2000" dirty="0">
                <a:latin typeface="Times New Roman" panose="02020603050405020304" pitchFamily="18" charset="0"/>
                <a:cs typeface="Times New Roman" panose="02020603050405020304" pitchFamily="18" charset="0"/>
              </a:rPr>
              <a:t>Headcount on this project is ten people</a:t>
            </a:r>
          </a:p>
          <a:p>
            <a:pPr lvl="1">
              <a:lnSpc>
                <a:spcPct val="90000"/>
              </a:lnSpc>
            </a:pPr>
            <a:r>
              <a:rPr lang="en-US" altLang="en-US" sz="2000" dirty="0">
                <a:latin typeface="Times New Roman" panose="02020603050405020304" pitchFamily="18" charset="0"/>
                <a:cs typeface="Times New Roman" panose="02020603050405020304" pitchFamily="18" charset="0"/>
              </a:rPr>
              <a:t>You have to program in C++, because that’s the only language people currently in this shop use, but new hires only know Java.</a:t>
            </a:r>
          </a:p>
        </p:txBody>
      </p:sp>
      <p:sp>
        <p:nvSpPr>
          <p:cNvPr id="2" name="Slide Number Placeholder 1"/>
          <p:cNvSpPr>
            <a:spLocks noGrp="1"/>
          </p:cNvSpPr>
          <p:nvPr>
            <p:ph type="sldNum" sz="quarter" idx="12"/>
          </p:nvPr>
        </p:nvSpPr>
        <p:spPr/>
        <p:txBody>
          <a:bodyPr/>
          <a:lstStyle/>
          <a:p>
            <a:fld id="{1D5CD492-2BC6-F348-9965-EC1D86DF57A8}" type="slidenum">
              <a:rPr lang="en-US" smtClean="0"/>
              <a:t>16</a:t>
            </a:fld>
            <a:endParaRPr lang="en-US"/>
          </a:p>
        </p:txBody>
      </p:sp>
    </p:spTree>
    <p:extLst>
      <p:ext uri="{BB962C8B-B14F-4D97-AF65-F5344CB8AC3E}">
        <p14:creationId xmlns:p14="http://schemas.microsoft.com/office/powerpoint/2010/main" val="1926930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97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97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9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a:bodyPr>
          <a:lstStyle/>
          <a:p>
            <a:r>
              <a:rPr lang="en-US" altLang="en-US" sz="3200" dirty="0">
                <a:cs typeface="Times New Roman" panose="02020603050405020304" pitchFamily="18" charset="0"/>
              </a:rPr>
              <a:t>What is Software Engineering?</a:t>
            </a:r>
          </a:p>
        </p:txBody>
      </p:sp>
      <p:sp>
        <p:nvSpPr>
          <p:cNvPr id="75779" name="Rectangle 3"/>
          <p:cNvSpPr>
            <a:spLocks noGrp="1" noChangeArrowheads="1"/>
          </p:cNvSpPr>
          <p:nvPr>
            <p:ph type="body" idx="1"/>
          </p:nvPr>
        </p:nvSpPr>
        <p:spPr/>
        <p:txBody>
          <a:bodyPr>
            <a:normAutofit/>
          </a:bodyPr>
          <a:lstStyle/>
          <a:p>
            <a:pPr>
              <a:lnSpc>
                <a:spcPct val="90000"/>
              </a:lnSpc>
            </a:pPr>
            <a:r>
              <a:rPr lang="en-US" altLang="en-US" sz="2400" dirty="0">
                <a:cs typeface="Times New Roman" panose="02020603050405020304" pitchFamily="18" charset="0"/>
              </a:rPr>
              <a:t>The practical application of scientific knowledge to the design and construction of computer programs and the associated documentation required to develop, operate, and maintain them [Boehm].</a:t>
            </a:r>
          </a:p>
          <a:p>
            <a:pPr>
              <a:lnSpc>
                <a:spcPct val="90000"/>
              </a:lnSpc>
            </a:pPr>
            <a:r>
              <a:rPr lang="en-US" altLang="en-US" sz="2400" dirty="0">
                <a:cs typeface="Times New Roman" panose="02020603050405020304" pitchFamily="18" charset="0"/>
              </a:rPr>
              <a:t>The systematic approach to the development, operation, maintenance, and retirement of software [IEEE].</a:t>
            </a:r>
          </a:p>
          <a:p>
            <a:pPr>
              <a:lnSpc>
                <a:spcPct val="90000"/>
              </a:lnSpc>
            </a:pPr>
            <a:r>
              <a:rPr lang="en-US" altLang="en-US" sz="2400" dirty="0">
                <a:cs typeface="Times New Roman" panose="02020603050405020304" pitchFamily="18" charset="0"/>
              </a:rPr>
              <a:t>The establishment and use of sound engineering principles (methods) in order to obtain economically software that is reliable and works on real machines [Bauer].</a:t>
            </a:r>
          </a:p>
          <a:p>
            <a:pPr>
              <a:lnSpc>
                <a:spcPct val="90000"/>
              </a:lnSpc>
            </a:pPr>
            <a:r>
              <a:rPr lang="en-US" altLang="en-US" sz="2400" dirty="0">
                <a:cs typeface="Times New Roman" panose="02020603050405020304" pitchFamily="18" charset="0"/>
              </a:rPr>
              <a:t>Multi-person construction of multi-version software [</a:t>
            </a:r>
            <a:r>
              <a:rPr lang="en-US" altLang="en-US" sz="2400" dirty="0" err="1">
                <a:cs typeface="Times New Roman" panose="02020603050405020304" pitchFamily="18" charset="0"/>
              </a:rPr>
              <a:t>Parnas</a:t>
            </a:r>
            <a:r>
              <a:rPr lang="en-US" altLang="en-US" sz="2400" dirty="0">
                <a:cs typeface="Times New Roman" panose="02020603050405020304" pitchFamily="18" charset="0"/>
              </a:rPr>
              <a:t>].</a:t>
            </a:r>
          </a:p>
          <a:p>
            <a:pPr>
              <a:lnSpc>
                <a:spcPct val="90000"/>
              </a:lnSpc>
            </a:pPr>
            <a:r>
              <a:rPr lang="en-US" altLang="en-US" sz="2400" dirty="0">
                <a:cs typeface="Times New Roman" panose="02020603050405020304" pitchFamily="18" charset="0"/>
              </a:rPr>
              <a:t>“Software from womb to tomb.”</a:t>
            </a:r>
          </a:p>
        </p:txBody>
      </p:sp>
      <p:sp>
        <p:nvSpPr>
          <p:cNvPr id="2" name="Slide Number Placeholder 1"/>
          <p:cNvSpPr>
            <a:spLocks noGrp="1"/>
          </p:cNvSpPr>
          <p:nvPr>
            <p:ph type="sldNum" sz="quarter" idx="12"/>
          </p:nvPr>
        </p:nvSpPr>
        <p:spPr/>
        <p:txBody>
          <a:bodyPr/>
          <a:lstStyle/>
          <a:p>
            <a:fld id="{1D5CD492-2BC6-F348-9965-EC1D86DF57A8}" type="slidenum">
              <a:rPr lang="en-US" smtClean="0"/>
              <a:t>17</a:t>
            </a:fld>
            <a:endParaRPr lang="en-US"/>
          </a:p>
        </p:txBody>
      </p:sp>
    </p:spTree>
    <p:extLst>
      <p:ext uri="{BB962C8B-B14F-4D97-AF65-F5344CB8AC3E}">
        <p14:creationId xmlns:p14="http://schemas.microsoft.com/office/powerpoint/2010/main" val="134081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sz="3200">
                <a:cs typeface="Times New Roman" panose="02020603050405020304" pitchFamily="18" charset="0"/>
              </a:rPr>
              <a:t>Why study Software Engineering?</a:t>
            </a:r>
          </a:p>
        </p:txBody>
      </p:sp>
      <p:sp>
        <p:nvSpPr>
          <p:cNvPr id="102403" name="Rectangle 3"/>
          <p:cNvSpPr>
            <a:spLocks noGrp="1" noChangeArrowheads="1"/>
          </p:cNvSpPr>
          <p:nvPr>
            <p:ph type="body" idx="1"/>
          </p:nvPr>
        </p:nvSpPr>
        <p:spPr/>
        <p:txBody>
          <a:bodyPr/>
          <a:lstStyle/>
          <a:p>
            <a:r>
              <a:rPr lang="en-US" altLang="en-US" sz="2400" dirty="0">
                <a:cs typeface="Times New Roman" panose="02020603050405020304" pitchFamily="18" charset="0"/>
              </a:rPr>
              <a:t>Building software without discipline is crazy</a:t>
            </a:r>
          </a:p>
          <a:p>
            <a:r>
              <a:rPr lang="en-US" altLang="en-US" sz="2400" dirty="0">
                <a:cs typeface="Times New Roman" panose="02020603050405020304" pitchFamily="18" charset="0"/>
              </a:rPr>
              <a:t>Software is critical to society</a:t>
            </a:r>
          </a:p>
          <a:p>
            <a:r>
              <a:rPr lang="en-US" altLang="en-US" sz="2400" dirty="0">
                <a:cs typeface="Times New Roman" panose="02020603050405020304" pitchFamily="18" charset="0"/>
              </a:rPr>
              <a:t>Building a large complete software project is hard</a:t>
            </a:r>
          </a:p>
          <a:p>
            <a:r>
              <a:rPr lang="en-US" altLang="en-US" sz="2400" dirty="0">
                <a:cs typeface="Times New Roman" panose="02020603050405020304" pitchFamily="18" charset="0"/>
              </a:rPr>
              <a:t>There is a perceived crisis in our ability to build software</a:t>
            </a:r>
          </a:p>
          <a:p>
            <a:r>
              <a:rPr lang="en-US" altLang="en-US" sz="2400" dirty="0">
                <a:cs typeface="Times New Roman" panose="02020603050405020304" pitchFamily="18" charset="0"/>
              </a:rPr>
              <a:t>It’s fun!</a:t>
            </a:r>
          </a:p>
          <a:p>
            <a:r>
              <a:rPr lang="en-US" altLang="en-US" sz="2400" dirty="0">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fld id="{1D5CD492-2BC6-F348-9965-EC1D86DF57A8}" type="slidenum">
              <a:rPr lang="en-US" smtClean="0"/>
              <a:t>18</a:t>
            </a:fld>
            <a:endParaRPr lang="en-US"/>
          </a:p>
        </p:txBody>
      </p:sp>
    </p:spTree>
    <p:extLst>
      <p:ext uri="{BB962C8B-B14F-4D97-AF65-F5344CB8AC3E}">
        <p14:creationId xmlns:p14="http://schemas.microsoft.com/office/powerpoint/2010/main" val="3457707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0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sz="3200">
                <a:cs typeface="Times New Roman" panose="02020603050405020304" pitchFamily="18" charset="0"/>
              </a:rPr>
              <a:t>“The Software Crisis”</a:t>
            </a:r>
          </a:p>
        </p:txBody>
      </p:sp>
      <p:sp>
        <p:nvSpPr>
          <p:cNvPr id="116739" name="Rectangle 3"/>
          <p:cNvSpPr>
            <a:spLocks noGrp="1" noChangeArrowheads="1"/>
          </p:cNvSpPr>
          <p:nvPr>
            <p:ph type="body" idx="1"/>
          </p:nvPr>
        </p:nvSpPr>
        <p:spPr/>
        <p:txBody>
          <a:bodyPr/>
          <a:lstStyle/>
          <a:p>
            <a:r>
              <a:rPr lang="en-US" altLang="en-US" sz="2400" dirty="0">
                <a:cs typeface="Times New Roman" panose="02020603050405020304" pitchFamily="18" charset="0"/>
              </a:rPr>
              <a:t>We’ve been in the midst of a crisis ever since the 1968 NATO meeting that christened software engineering</a:t>
            </a:r>
          </a:p>
          <a:p>
            <a:r>
              <a:rPr lang="en-US" altLang="en-US" sz="2400" dirty="0">
                <a:cs typeface="Times New Roman" panose="02020603050405020304" pitchFamily="18" charset="0"/>
              </a:rPr>
              <a:t>“We are unable to produce or maintain high-quality software at reasonable price and on schedule.”</a:t>
            </a:r>
          </a:p>
          <a:p>
            <a:r>
              <a:rPr lang="en-US" altLang="en-US" sz="2400" dirty="0">
                <a:cs typeface="Times New Roman" panose="02020603050405020304" pitchFamily="18" charset="0"/>
              </a:rPr>
              <a:t>“Software systems are like cathedrals; first we build them and </a:t>
            </a:r>
            <a:r>
              <a:rPr lang="en-US" altLang="en-US" sz="2400" dirty="0" smtClean="0">
                <a:cs typeface="Times New Roman" panose="02020603050405020304" pitchFamily="18" charset="0"/>
              </a:rPr>
              <a:t>then </a:t>
            </a:r>
            <a:r>
              <a:rPr lang="en-US" altLang="en-US" sz="2400" dirty="0">
                <a:cs typeface="Times New Roman" panose="02020603050405020304" pitchFamily="18" charset="0"/>
              </a:rPr>
              <a:t>we pray. </a:t>
            </a:r>
            <a:r>
              <a:rPr lang="en-US" altLang="en-US" sz="2400" dirty="0" smtClean="0">
                <a:cs typeface="Times New Roman" panose="02020603050405020304" pitchFamily="18" charset="0"/>
              </a:rPr>
              <a:t>“</a:t>
            </a:r>
            <a:endParaRPr lang="en-US" altLang="en-US" sz="2400" dirty="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321050" y="3781930"/>
            <a:ext cx="3190586" cy="2392940"/>
          </a:xfrm>
          <a:prstGeom prst="rect">
            <a:avLst/>
          </a:prstGeom>
        </p:spPr>
      </p:pic>
      <p:sp>
        <p:nvSpPr>
          <p:cNvPr id="3" name="Slide Number Placeholder 2"/>
          <p:cNvSpPr>
            <a:spLocks noGrp="1"/>
          </p:cNvSpPr>
          <p:nvPr>
            <p:ph type="sldNum" sz="quarter" idx="12"/>
          </p:nvPr>
        </p:nvSpPr>
        <p:spPr/>
        <p:txBody>
          <a:bodyPr/>
          <a:lstStyle/>
          <a:p>
            <a:fld id="{1D5CD492-2BC6-F348-9965-EC1D86DF57A8}" type="slidenum">
              <a:rPr lang="en-US" smtClean="0"/>
              <a:t>19</a:t>
            </a:fld>
            <a:endParaRPr lang="en-US"/>
          </a:p>
        </p:txBody>
      </p:sp>
    </p:spTree>
    <p:extLst>
      <p:ext uri="{BB962C8B-B14F-4D97-AF65-F5344CB8AC3E}">
        <p14:creationId xmlns:p14="http://schemas.microsoft.com/office/powerpoint/2010/main" val="3341219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7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67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Today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altLang="en-US" sz="2800" dirty="0" smtClean="0">
                <a:latin typeface="Times New Roman" panose="02020603050405020304" pitchFamily="18" charset="0"/>
                <a:cs typeface="Times New Roman" panose="02020603050405020304" pitchFamily="18" charset="0"/>
              </a:rPr>
              <a:t>Who I am</a:t>
            </a:r>
          </a:p>
          <a:p>
            <a:r>
              <a:rPr lang="en-US" altLang="en-US" sz="2800" dirty="0" smtClean="0">
                <a:latin typeface="Times New Roman" panose="02020603050405020304" pitchFamily="18" charset="0"/>
                <a:cs typeface="Times New Roman" panose="02020603050405020304" pitchFamily="18" charset="0"/>
              </a:rPr>
              <a:t>CS 480 educational objectives (and why)</a:t>
            </a:r>
          </a:p>
          <a:p>
            <a:r>
              <a:rPr lang="en-US" altLang="en-US" sz="2800" dirty="0" smtClean="0">
                <a:latin typeface="Times New Roman" panose="02020603050405020304" pitchFamily="18" charset="0"/>
                <a:cs typeface="Times New Roman" panose="02020603050405020304" pitchFamily="18" charset="0"/>
              </a:rPr>
              <a:t>Overview of the course, and logistics</a:t>
            </a:r>
          </a:p>
          <a:p>
            <a:r>
              <a:rPr lang="en-US" altLang="en-US" sz="2800" dirty="0" smtClean="0">
                <a:latin typeface="Times New Roman" panose="02020603050405020304" pitchFamily="18" charset="0"/>
                <a:cs typeface="Times New Roman" panose="02020603050405020304" pitchFamily="18" charset="0"/>
              </a:rPr>
              <a:t>Quick overview of software engineering and why we study it</a:t>
            </a:r>
          </a:p>
          <a:p>
            <a:endParaRPr lang="en-US" sz="2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1D5CD492-2BC6-F348-9965-EC1D86DF57A8}" type="slidenum">
              <a:rPr lang="en-US" smtClean="0"/>
              <a:t>2</a:t>
            </a:fld>
            <a:endParaRPr lang="en-US"/>
          </a:p>
        </p:txBody>
      </p:sp>
    </p:spTree>
    <p:extLst>
      <p:ext uri="{BB962C8B-B14F-4D97-AF65-F5344CB8AC3E}">
        <p14:creationId xmlns:p14="http://schemas.microsoft.com/office/powerpoint/2010/main" val="228337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smtClean="0">
                <a:ea typeface="ＭＳ Ｐゴシック" panose="020B0600070205080204" pitchFamily="34" charset="-128"/>
              </a:rPr>
              <a:t>If SW Engineering </a:t>
            </a:r>
            <a:r>
              <a:rPr lang="en-US" altLang="en-US" dirty="0">
                <a:ea typeface="ＭＳ Ｐゴシック" panose="020B0600070205080204" pitchFamily="34" charset="-128"/>
              </a:rPr>
              <a:t>S</a:t>
            </a:r>
            <a:r>
              <a:rPr lang="en-US" altLang="en-US" dirty="0" smtClean="0">
                <a:ea typeface="ＭＳ Ｐゴシック" panose="020B0600070205080204" pitchFamily="34" charset="-128"/>
              </a:rPr>
              <a:t>o </a:t>
            </a:r>
            <a:r>
              <a:rPr lang="en-US" altLang="en-US" dirty="0">
                <a:ea typeface="ＭＳ Ｐゴシック" panose="020B0600070205080204" pitchFamily="34" charset="-128"/>
              </a:rPr>
              <a:t>P</a:t>
            </a:r>
            <a:r>
              <a:rPr lang="en-US" altLang="en-US" dirty="0" smtClean="0">
                <a:ea typeface="ＭＳ Ｐゴシック" panose="020B0600070205080204" pitchFamily="34" charset="-128"/>
              </a:rPr>
              <a:t>opular,</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Why </a:t>
            </a:r>
            <a:r>
              <a:rPr lang="en-US" altLang="en-US" dirty="0">
                <a:ea typeface="ＭＳ Ｐゴシック" panose="020B0600070205080204" pitchFamily="34" charset="-128"/>
              </a:rPr>
              <a:t>S</a:t>
            </a:r>
            <a:r>
              <a:rPr lang="en-US" altLang="en-US" dirty="0" smtClean="0">
                <a:ea typeface="ＭＳ Ｐゴシック" panose="020B0600070205080204" pitchFamily="34" charset="-128"/>
              </a:rPr>
              <a:t>o </a:t>
            </a:r>
            <a:r>
              <a:rPr lang="en-US" altLang="en-US" dirty="0">
                <a:ea typeface="ＭＳ Ｐゴシック" panose="020B0600070205080204" pitchFamily="34" charset="-128"/>
              </a:rPr>
              <a:t>M</a:t>
            </a:r>
            <a:r>
              <a:rPr lang="en-US" altLang="en-US" dirty="0" smtClean="0">
                <a:ea typeface="ＭＳ Ｐゴシック" panose="020B0600070205080204" pitchFamily="34" charset="-128"/>
              </a:rPr>
              <a:t>any SWE Disasters? </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Therac-25 lethal radiation overdose</a:t>
            </a:r>
          </a:p>
          <a:p>
            <a:pPr lvl="1"/>
            <a:r>
              <a:rPr lang="en-US" altLang="en-US" sz="2400" dirty="0" smtClean="0">
                <a:ea typeface="ＭＳ Ｐゴシック" panose="020B0600070205080204" pitchFamily="34" charset="-128"/>
              </a:rPr>
              <a:t>1985: Reused SW from machine with HW interlock on machine without it:  SW bug =&gt; 3 died</a:t>
            </a:r>
          </a:p>
          <a:p>
            <a:r>
              <a:rPr lang="en-US" altLang="en-US" dirty="0" smtClean="0">
                <a:ea typeface="ＭＳ Ｐゴシック" panose="020B0600070205080204" pitchFamily="34" charset="-128"/>
              </a:rPr>
              <a:t>Mars Climate Orbiter disintegration</a:t>
            </a:r>
          </a:p>
          <a:p>
            <a:pPr lvl="1"/>
            <a:r>
              <a:rPr lang="en-US" altLang="en-US" sz="2400" dirty="0" smtClean="0">
                <a:ea typeface="ＭＳ Ｐゴシック" panose="020B0600070205080204" pitchFamily="34" charset="-128"/>
              </a:rPr>
              <a:t>1999: SW used wrong units (pound-seconds vs. newton-seconds) =&gt; wasted $325M</a:t>
            </a:r>
          </a:p>
          <a:p>
            <a:r>
              <a:rPr lang="en-US" altLang="en-US" dirty="0" smtClean="0">
                <a:ea typeface="ＭＳ Ｐゴシック" panose="020B0600070205080204" pitchFamily="34" charset="-128"/>
              </a:rPr>
              <a:t>FBI Virtual Case File project abandonment</a:t>
            </a:r>
          </a:p>
          <a:p>
            <a:pPr lvl="1"/>
            <a:r>
              <a:rPr lang="en-US" altLang="en-US" sz="2400" dirty="0" smtClean="0">
                <a:ea typeface="ＭＳ Ｐゴシック" panose="020B0600070205080204" pitchFamily="34" charset="-128"/>
              </a:rPr>
              <a:t>2005: give up after 5 years of work =&gt; wasted $170M</a:t>
            </a:r>
          </a:p>
          <a:p>
            <a:r>
              <a:rPr lang="en-US" altLang="en-US" dirty="0" err="1" smtClean="0">
                <a:ea typeface="ＭＳ Ｐゴシック" panose="020B0600070205080204" pitchFamily="34" charset="-128"/>
                <a:hlinkClick r:id="rId3"/>
              </a:rPr>
              <a:t>Ariane</a:t>
            </a:r>
            <a:r>
              <a:rPr lang="en-US" altLang="en-US" dirty="0" smtClean="0">
                <a:ea typeface="ＭＳ Ｐゴシック" panose="020B0600070205080204" pitchFamily="34" charset="-128"/>
                <a:hlinkClick r:id="rId3"/>
              </a:rPr>
              <a:t> 5 rocket explosion</a:t>
            </a:r>
            <a:endParaRPr lang="en-US" altLang="en-US" dirty="0" smtClean="0">
              <a:ea typeface="ＭＳ Ｐゴシック" panose="020B0600070205080204" pitchFamily="34" charset="-128"/>
            </a:endParaRPr>
          </a:p>
          <a:p>
            <a:pPr lvl="1"/>
            <a:r>
              <a:rPr lang="en-US" altLang="en-US" sz="2400" dirty="0" smtClean="0">
                <a:ea typeface="ＭＳ Ｐゴシック" panose="020B0600070205080204" pitchFamily="34" charset="-128"/>
              </a:rPr>
              <a:t>1996 =&gt; wasted $370M</a:t>
            </a:r>
          </a:p>
          <a:p>
            <a:endParaRPr lang="en-US" altLang="en-US" dirty="0" smtClean="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fld id="{1D5CD492-2BC6-F348-9965-EC1D86DF57A8}" type="slidenum">
              <a:rPr lang="en-US" smtClean="0"/>
              <a:t>20</a:t>
            </a:fld>
            <a:endParaRPr lang="en-US"/>
          </a:p>
        </p:txBody>
      </p:sp>
    </p:spTree>
    <p:extLst>
      <p:ext uri="{BB962C8B-B14F-4D97-AF65-F5344CB8AC3E}">
        <p14:creationId xmlns:p14="http://schemas.microsoft.com/office/powerpoint/2010/main" val="3465414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sz="3200">
                <a:cs typeface="Times New Roman" panose="02020603050405020304" pitchFamily="18" charset="0"/>
              </a:rPr>
              <a:t>Some “crisis” issues</a:t>
            </a:r>
          </a:p>
        </p:txBody>
      </p:sp>
      <p:sp>
        <p:nvSpPr>
          <p:cNvPr id="118787" name="Rectangle 3"/>
          <p:cNvSpPr>
            <a:spLocks noGrp="1" noChangeArrowheads="1"/>
          </p:cNvSpPr>
          <p:nvPr>
            <p:ph type="body" idx="1"/>
          </p:nvPr>
        </p:nvSpPr>
        <p:spPr/>
        <p:txBody>
          <a:bodyPr/>
          <a:lstStyle/>
          <a:p>
            <a:r>
              <a:rPr lang="en-US" altLang="en-US" sz="2400">
                <a:cs typeface="Times New Roman" panose="02020603050405020304" pitchFamily="18" charset="0"/>
              </a:rPr>
              <a:t>Relative cost of hardware/software</a:t>
            </a:r>
          </a:p>
          <a:p>
            <a:r>
              <a:rPr lang="en-US" altLang="en-US" sz="2400">
                <a:cs typeface="Times New Roman" panose="02020603050405020304" pitchFamily="18" charset="0"/>
              </a:rPr>
              <a:t>Low productivity</a:t>
            </a:r>
          </a:p>
          <a:p>
            <a:r>
              <a:rPr lang="en-US" altLang="en-US" sz="2400">
                <a:cs typeface="Times New Roman" panose="02020603050405020304" pitchFamily="18" charset="0"/>
              </a:rPr>
              <a:t>“Wrong” products</a:t>
            </a:r>
          </a:p>
          <a:p>
            <a:r>
              <a:rPr lang="en-US" altLang="en-US" sz="2400">
                <a:cs typeface="Times New Roman" panose="02020603050405020304" pitchFamily="18" charset="0"/>
              </a:rPr>
              <a:t>Poor quality</a:t>
            </a:r>
          </a:p>
          <a:p>
            <a:r>
              <a:rPr lang="en-US" altLang="en-US" sz="2400">
                <a:cs typeface="Times New Roman" panose="02020603050405020304" pitchFamily="18" charset="0"/>
              </a:rPr>
              <a:t>Constant maintenance</a:t>
            </a:r>
          </a:p>
          <a:p>
            <a:r>
              <a:rPr lang="en-US" altLang="en-US" sz="2400">
                <a:cs typeface="Times New Roman" panose="02020603050405020304" pitchFamily="18" charset="0"/>
              </a:rPr>
              <a:t>Technology transfer is slow</a:t>
            </a:r>
          </a:p>
        </p:txBody>
      </p:sp>
      <p:sp>
        <p:nvSpPr>
          <p:cNvPr id="2" name="Slide Number Placeholder 1"/>
          <p:cNvSpPr>
            <a:spLocks noGrp="1"/>
          </p:cNvSpPr>
          <p:nvPr>
            <p:ph type="sldNum" sz="quarter" idx="12"/>
          </p:nvPr>
        </p:nvSpPr>
        <p:spPr/>
        <p:txBody>
          <a:bodyPr/>
          <a:lstStyle/>
          <a:p>
            <a:fld id="{1D5CD492-2BC6-F348-9965-EC1D86DF57A8}" type="slidenum">
              <a:rPr lang="en-US" smtClean="0"/>
              <a:t>21</a:t>
            </a:fld>
            <a:endParaRPr lang="en-US"/>
          </a:p>
        </p:txBody>
      </p:sp>
    </p:spTree>
    <p:extLst>
      <p:ext uri="{BB962C8B-B14F-4D97-AF65-F5344CB8AC3E}">
        <p14:creationId xmlns:p14="http://schemas.microsoft.com/office/powerpoint/2010/main" val="2611722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z="3200">
                <a:cs typeface="Times New Roman" panose="02020603050405020304" pitchFamily="18" charset="0"/>
              </a:rPr>
              <a:t>Software is critical to society</a:t>
            </a:r>
          </a:p>
        </p:txBody>
      </p:sp>
      <p:sp>
        <p:nvSpPr>
          <p:cNvPr id="108547" name="Rectangle 3"/>
          <p:cNvSpPr>
            <a:spLocks noGrp="1" noChangeArrowheads="1"/>
          </p:cNvSpPr>
          <p:nvPr>
            <p:ph type="body" idx="1"/>
          </p:nvPr>
        </p:nvSpPr>
        <p:spPr/>
        <p:txBody>
          <a:bodyPr/>
          <a:lstStyle/>
          <a:p>
            <a:r>
              <a:rPr lang="en-US" altLang="en-US" sz="2400">
                <a:cs typeface="Times New Roman" panose="02020603050405020304" pitchFamily="18" charset="0"/>
              </a:rPr>
              <a:t>Economically important</a:t>
            </a:r>
          </a:p>
          <a:p>
            <a:r>
              <a:rPr lang="en-US" altLang="en-US" sz="2400">
                <a:cs typeface="Times New Roman" panose="02020603050405020304" pitchFamily="18" charset="0"/>
              </a:rPr>
              <a:t>Essential for running most enterprises</a:t>
            </a:r>
          </a:p>
          <a:p>
            <a:r>
              <a:rPr lang="en-US" altLang="en-US" sz="2400">
                <a:cs typeface="Times New Roman" panose="02020603050405020304" pitchFamily="18" charset="0"/>
              </a:rPr>
              <a:t>Key part of most complex systems</a:t>
            </a:r>
          </a:p>
          <a:p>
            <a:r>
              <a:rPr lang="en-US" altLang="en-US" sz="2400">
                <a:cs typeface="Times New Roman" panose="02020603050405020304" pitchFamily="18" charset="0"/>
              </a:rPr>
              <a:t>Essential for designing many engineering products</a:t>
            </a:r>
          </a:p>
          <a:p>
            <a:r>
              <a:rPr lang="en-US" altLang="en-US" sz="2400">
                <a:cs typeface="Times New Roman" panose="02020603050405020304" pitchFamily="18" charset="0"/>
              </a:rPr>
              <a:t>In many if not in most cases, the software is embedded in the system you are using — you don’t see the software</a:t>
            </a:r>
            <a:endParaRPr lang="en-US" altLang="en-US" sz="2400"/>
          </a:p>
        </p:txBody>
      </p:sp>
      <p:sp>
        <p:nvSpPr>
          <p:cNvPr id="2" name="Slide Number Placeholder 1"/>
          <p:cNvSpPr>
            <a:spLocks noGrp="1"/>
          </p:cNvSpPr>
          <p:nvPr>
            <p:ph type="sldNum" sz="quarter" idx="12"/>
          </p:nvPr>
        </p:nvSpPr>
        <p:spPr/>
        <p:txBody>
          <a:bodyPr/>
          <a:lstStyle/>
          <a:p>
            <a:fld id="{1D5CD492-2BC6-F348-9965-EC1D86DF57A8}" type="slidenum">
              <a:rPr lang="en-US" smtClean="0"/>
              <a:t>22</a:t>
            </a:fld>
            <a:endParaRPr lang="en-US"/>
          </a:p>
        </p:txBody>
      </p:sp>
    </p:spTree>
    <p:extLst>
      <p:ext uri="{BB962C8B-B14F-4D97-AF65-F5344CB8AC3E}">
        <p14:creationId xmlns:p14="http://schemas.microsoft.com/office/powerpoint/2010/main" val="2731070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sz="3200"/>
              <a:t>Software lifecycle</a:t>
            </a:r>
          </a:p>
        </p:txBody>
      </p:sp>
      <p:sp>
        <p:nvSpPr>
          <p:cNvPr id="145411" name="Rectangle 3"/>
          <p:cNvSpPr>
            <a:spLocks noGrp="1" noChangeArrowheads="1"/>
          </p:cNvSpPr>
          <p:nvPr>
            <p:ph type="body" idx="1"/>
          </p:nvPr>
        </p:nvSpPr>
        <p:spPr/>
        <p:txBody>
          <a:bodyPr/>
          <a:lstStyle/>
          <a:p>
            <a:r>
              <a:rPr lang="en-US" altLang="en-US" sz="2400" dirty="0">
                <a:cs typeface="Times New Roman" panose="02020603050405020304" pitchFamily="18" charset="0"/>
              </a:rPr>
              <a:t>A software engineering lifecycle model describes how one might put structure on the software engineering activities</a:t>
            </a:r>
          </a:p>
          <a:p>
            <a:r>
              <a:rPr lang="en-US" altLang="en-US" sz="2400" dirty="0">
                <a:cs typeface="Times New Roman" panose="02020603050405020304" pitchFamily="18" charset="0"/>
              </a:rPr>
              <a:t>The classic lifecycle model is the waterfall model (roughly due to Royce in 1956), which is structured by a set of activities and is inherently document-driven</a:t>
            </a:r>
          </a:p>
        </p:txBody>
      </p:sp>
      <p:sp>
        <p:nvSpPr>
          <p:cNvPr id="2" name="Slide Number Placeholder 1"/>
          <p:cNvSpPr>
            <a:spLocks noGrp="1"/>
          </p:cNvSpPr>
          <p:nvPr>
            <p:ph type="sldNum" sz="quarter" idx="12"/>
          </p:nvPr>
        </p:nvSpPr>
        <p:spPr/>
        <p:txBody>
          <a:bodyPr/>
          <a:lstStyle/>
          <a:p>
            <a:fld id="{1D5CD492-2BC6-F348-9965-EC1D86DF57A8}" type="slidenum">
              <a:rPr lang="en-US" smtClean="0"/>
              <a:t>23</a:t>
            </a:fld>
            <a:endParaRPr lang="en-US"/>
          </a:p>
        </p:txBody>
      </p:sp>
    </p:spTree>
    <p:extLst>
      <p:ext uri="{BB962C8B-B14F-4D97-AF65-F5344CB8AC3E}">
        <p14:creationId xmlns:p14="http://schemas.microsoft.com/office/powerpoint/2010/main" val="1204192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3200">
                <a:cs typeface="Times New Roman" panose="02020603050405020304" pitchFamily="18" charset="0"/>
              </a:rPr>
              <a:t>Software lifecycle</a:t>
            </a:r>
          </a:p>
        </p:txBody>
      </p:sp>
      <p:sp>
        <p:nvSpPr>
          <p:cNvPr id="17411" name="Rectangle 3"/>
          <p:cNvSpPr>
            <a:spLocks noGrp="1" noChangeArrowheads="1"/>
          </p:cNvSpPr>
          <p:nvPr>
            <p:ph type="body" idx="1"/>
          </p:nvPr>
        </p:nvSpPr>
        <p:spPr/>
        <p:txBody>
          <a:bodyPr/>
          <a:lstStyle/>
          <a:p>
            <a:pPr>
              <a:buFontTx/>
              <a:buNone/>
            </a:pPr>
            <a:r>
              <a:rPr lang="en-US" altLang="en-US">
                <a:cs typeface="Times New Roman" panose="02020603050405020304" pitchFamily="18" charset="0"/>
              </a:rPr>
              <a:t> </a:t>
            </a:r>
          </a:p>
        </p:txBody>
      </p:sp>
      <p:pic>
        <p:nvPicPr>
          <p:cNvPr id="17412" name="Picture 4" descr="C:\Documents and Settings\garyki\My Documents\CSE 403\00au\Private\lecture1 (overview)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5897563" cy="401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D5CD492-2BC6-F348-9965-EC1D86DF57A8}" type="slidenum">
              <a:rPr lang="en-US" smtClean="0"/>
              <a:t>24</a:t>
            </a:fld>
            <a:endParaRPr lang="en-US"/>
          </a:p>
        </p:txBody>
      </p:sp>
    </p:spTree>
    <p:extLst>
      <p:ext uri="{BB962C8B-B14F-4D97-AF65-F5344CB8AC3E}">
        <p14:creationId xmlns:p14="http://schemas.microsoft.com/office/powerpoint/2010/main" val="1915875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sz="3200" dirty="0" smtClean="0">
                <a:latin typeface="Times New Roman" panose="02020603050405020304" pitchFamily="18" charset="0"/>
                <a:cs typeface="Times New Roman" panose="02020603050405020304" pitchFamily="18" charset="0"/>
              </a:rPr>
              <a:t>Exercise: In </a:t>
            </a:r>
            <a:r>
              <a:rPr lang="en-US" altLang="en-US" sz="3200" dirty="0">
                <a:latin typeface="Times New Roman" panose="02020603050405020304" pitchFamily="18" charset="0"/>
                <a:cs typeface="Times New Roman" panose="02020603050405020304" pitchFamily="18" charset="0"/>
              </a:rPr>
              <a:t>groups of 2 or 3 people</a:t>
            </a:r>
          </a:p>
        </p:txBody>
      </p:sp>
      <p:sp>
        <p:nvSpPr>
          <p:cNvPr id="126979" name="Rectangle 3"/>
          <p:cNvSpPr>
            <a:spLocks noGrp="1" noChangeArrowheads="1"/>
          </p:cNvSpPr>
          <p:nvPr>
            <p:ph type="body" idx="1"/>
          </p:nvPr>
        </p:nvSpPr>
        <p:spPr/>
        <p:txBody>
          <a:bodyPr>
            <a:normAutofit/>
          </a:bodyPr>
          <a:lstStyle/>
          <a:p>
            <a:pPr>
              <a:lnSpc>
                <a:spcPct val="90000"/>
              </a:lnSpc>
            </a:pPr>
            <a:r>
              <a:rPr lang="en-US" altLang="en-US" sz="2800" dirty="0"/>
              <a:t>Take </a:t>
            </a:r>
            <a:r>
              <a:rPr lang="en-US" altLang="en-US" sz="2800" dirty="0" smtClean="0"/>
              <a:t>five minutes </a:t>
            </a:r>
            <a:r>
              <a:rPr lang="en-US" altLang="en-US" sz="2800" dirty="0"/>
              <a:t>and </a:t>
            </a:r>
            <a:r>
              <a:rPr lang="en-US" altLang="en-US" sz="2800" dirty="0" smtClean="0"/>
              <a:t>design a software lifecycle. </a:t>
            </a:r>
            <a:endParaRPr lang="en-US" altLang="en-US" sz="2800" dirty="0"/>
          </a:p>
          <a:p>
            <a:pPr lvl="1">
              <a:lnSpc>
                <a:spcPct val="90000"/>
              </a:lnSpc>
            </a:pPr>
            <a:r>
              <a:rPr lang="en-US" altLang="en-US" sz="2400" dirty="0" smtClean="0"/>
              <a:t>Think about ways to improve the previous software lifecycle</a:t>
            </a:r>
          </a:p>
          <a:p>
            <a:pPr lvl="1">
              <a:lnSpc>
                <a:spcPct val="90000"/>
              </a:lnSpc>
            </a:pPr>
            <a:r>
              <a:rPr lang="en-US" altLang="en-US" sz="2400" dirty="0" smtClean="0"/>
              <a:t>Can you improve the limited feedback?</a:t>
            </a:r>
          </a:p>
          <a:p>
            <a:pPr lvl="1">
              <a:lnSpc>
                <a:spcPct val="90000"/>
              </a:lnSpc>
            </a:pPr>
            <a:r>
              <a:rPr lang="en-US" altLang="en-US" sz="2400" dirty="0" smtClean="0"/>
              <a:t>What about iterations? </a:t>
            </a:r>
          </a:p>
          <a:p>
            <a:pPr lvl="1">
              <a:lnSpc>
                <a:spcPct val="90000"/>
              </a:lnSpc>
            </a:pPr>
            <a:r>
              <a:rPr lang="en-US" altLang="en-US" sz="2400" dirty="0" smtClean="0"/>
              <a:t>What about several activities in different iterations?</a:t>
            </a:r>
            <a:endParaRPr lang="en-US" altLang="en-US" sz="2400" dirty="0"/>
          </a:p>
        </p:txBody>
      </p:sp>
      <p:sp>
        <p:nvSpPr>
          <p:cNvPr id="2" name="Slide Number Placeholder 1"/>
          <p:cNvSpPr>
            <a:spLocks noGrp="1"/>
          </p:cNvSpPr>
          <p:nvPr>
            <p:ph type="sldNum" sz="quarter" idx="12"/>
          </p:nvPr>
        </p:nvSpPr>
        <p:spPr/>
        <p:txBody>
          <a:bodyPr/>
          <a:lstStyle/>
          <a:p>
            <a:fld id="{1D5CD492-2BC6-F348-9965-EC1D86DF57A8}" type="slidenum">
              <a:rPr lang="en-US" smtClean="0"/>
              <a:t>25</a:t>
            </a:fld>
            <a:endParaRPr lang="en-US"/>
          </a:p>
        </p:txBody>
      </p:sp>
    </p:spTree>
    <p:extLst>
      <p:ext uri="{BB962C8B-B14F-4D97-AF65-F5344CB8AC3E}">
        <p14:creationId xmlns:p14="http://schemas.microsoft.com/office/powerpoint/2010/main" val="109799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97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sz="3200">
                <a:cs typeface="Times New Roman" panose="02020603050405020304" pitchFamily="18" charset="0"/>
              </a:rPr>
              <a:t>Software lifecycle</a:t>
            </a:r>
          </a:p>
        </p:txBody>
      </p:sp>
      <p:sp>
        <p:nvSpPr>
          <p:cNvPr id="148483" name="Rectangle 3"/>
          <p:cNvSpPr>
            <a:spLocks noGrp="1" noChangeArrowheads="1"/>
          </p:cNvSpPr>
          <p:nvPr>
            <p:ph type="body" idx="1"/>
          </p:nvPr>
        </p:nvSpPr>
        <p:spPr/>
        <p:txBody>
          <a:bodyPr/>
          <a:lstStyle/>
          <a:p>
            <a:r>
              <a:rPr lang="en-US" altLang="en-US" sz="2400" dirty="0">
                <a:cs typeface="Times New Roman" panose="02020603050405020304" pitchFamily="18" charset="0"/>
              </a:rPr>
              <a:t>Limited feedback increases risk</a:t>
            </a:r>
          </a:p>
          <a:p>
            <a:r>
              <a:rPr lang="en-US" altLang="en-US" sz="2400" dirty="0">
                <a:cs typeface="Times New Roman" panose="02020603050405020304" pitchFamily="18" charset="0"/>
              </a:rPr>
              <a:t>“You start at the top and it’s all downhill from there.” [uncertain origin]</a:t>
            </a:r>
          </a:p>
          <a:p>
            <a:r>
              <a:rPr lang="en-US" altLang="en-US" sz="2400" dirty="0">
                <a:cs typeface="Times New Roman" panose="02020603050405020304" pitchFamily="18" charset="0"/>
              </a:rPr>
              <a:t>The cost of fixing errors at later lifecycle phases is much higher than at earlier stages</a:t>
            </a:r>
          </a:p>
          <a:p>
            <a:pPr lvl="1"/>
            <a:r>
              <a:rPr lang="en-US" altLang="en-US" sz="2000" dirty="0">
                <a:cs typeface="Times New Roman" panose="02020603050405020304" pitchFamily="18" charset="0"/>
              </a:rPr>
              <a:t>Boehm’s 1976 data still hold — the differences are often an order of magnitude</a:t>
            </a:r>
          </a:p>
          <a:p>
            <a:pPr lvl="1"/>
            <a:r>
              <a:rPr lang="en-US" altLang="en-US" sz="2000" dirty="0">
                <a:cs typeface="Times New Roman" panose="02020603050405020304" pitchFamily="18" charset="0"/>
              </a:rPr>
              <a:t>Must increase feedback in the lifecycle to reduce these costs (and other risks)</a:t>
            </a:r>
          </a:p>
        </p:txBody>
      </p:sp>
      <p:sp>
        <p:nvSpPr>
          <p:cNvPr id="2" name="Slide Number Placeholder 1"/>
          <p:cNvSpPr>
            <a:spLocks noGrp="1"/>
          </p:cNvSpPr>
          <p:nvPr>
            <p:ph type="sldNum" sz="quarter" idx="12"/>
          </p:nvPr>
        </p:nvSpPr>
        <p:spPr/>
        <p:txBody>
          <a:bodyPr/>
          <a:lstStyle/>
          <a:p>
            <a:fld id="{1D5CD492-2BC6-F348-9965-EC1D86DF57A8}" type="slidenum">
              <a:rPr lang="en-US" smtClean="0"/>
              <a:t>26</a:t>
            </a:fld>
            <a:endParaRPr lang="en-US"/>
          </a:p>
        </p:txBody>
      </p:sp>
    </p:spTree>
    <p:extLst>
      <p:ext uri="{BB962C8B-B14F-4D97-AF65-F5344CB8AC3E}">
        <p14:creationId xmlns:p14="http://schemas.microsoft.com/office/powerpoint/2010/main" val="2722489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848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848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8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lstStyle/>
          <a:p>
            <a:r>
              <a:rPr lang="en-GB"/>
              <a:t>Software costs</a:t>
            </a:r>
          </a:p>
        </p:txBody>
      </p:sp>
      <p:sp>
        <p:nvSpPr>
          <p:cNvPr id="66565" name="Rectangle 5"/>
          <p:cNvSpPr>
            <a:spLocks noGrp="1" noChangeArrowheads="1"/>
          </p:cNvSpPr>
          <p:nvPr>
            <p:ph idx="1"/>
          </p:nvPr>
        </p:nvSpPr>
        <p:spPr/>
        <p:txBody>
          <a:bodyPr/>
          <a:lstStyle/>
          <a:p>
            <a:r>
              <a:rPr lang="en-GB" dirty="0"/>
              <a:t>Software costs often dominate computer system costs. The costs of software on a PC are often greater than the hardware cost.</a:t>
            </a:r>
          </a:p>
          <a:p>
            <a:r>
              <a:rPr lang="en-GB" dirty="0"/>
              <a:t>Software costs more to maintain than it does to develop. For systems with a long life, maintenance costs may be several times development costs.</a:t>
            </a:r>
          </a:p>
          <a:p>
            <a:r>
              <a:rPr lang="en-GB" dirty="0"/>
              <a:t>Software engineering is concerned with cost-effective software development.</a:t>
            </a:r>
          </a:p>
        </p:txBody>
      </p:sp>
      <p:sp>
        <p:nvSpPr>
          <p:cNvPr id="2" name="Slide Number Placeholder 1"/>
          <p:cNvSpPr>
            <a:spLocks noGrp="1"/>
          </p:cNvSpPr>
          <p:nvPr>
            <p:ph type="sldNum" sz="quarter" idx="12"/>
          </p:nvPr>
        </p:nvSpPr>
        <p:spPr/>
        <p:txBody>
          <a:bodyPr/>
          <a:lstStyle/>
          <a:p>
            <a:fld id="{1D5CD492-2BC6-F348-9965-EC1D86DF57A8}" type="slidenum">
              <a:rPr lang="en-US" smtClean="0"/>
              <a:t>27</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project failure</a:t>
            </a:r>
            <a:endParaRPr lang="en-US" dirty="0"/>
          </a:p>
        </p:txBody>
      </p:sp>
      <p:sp>
        <p:nvSpPr>
          <p:cNvPr id="3" name="Content Placeholder 2"/>
          <p:cNvSpPr>
            <a:spLocks noGrp="1"/>
          </p:cNvSpPr>
          <p:nvPr>
            <p:ph idx="1"/>
          </p:nvPr>
        </p:nvSpPr>
        <p:spPr/>
        <p:txBody>
          <a:bodyPr/>
          <a:lstStyle/>
          <a:p>
            <a:r>
              <a:rPr lang="en-GB" i="1" dirty="0"/>
              <a:t>Increasing system complexity</a:t>
            </a:r>
            <a:r>
              <a:rPr lang="en-GB" dirty="0"/>
              <a:t> </a:t>
            </a:r>
            <a:endParaRPr lang="en-GB" dirty="0" smtClean="0"/>
          </a:p>
          <a:p>
            <a:pPr lvl="1"/>
            <a:r>
              <a:rPr lang="en-GB" dirty="0" smtClean="0"/>
              <a:t>As </a:t>
            </a:r>
            <a:r>
              <a:rPr lang="en-GB" dirty="0"/>
              <a:t>new software engineering techniques help us to build larger, more complex systems, the demands change. Systems have to be built and delivered more quickly; larger, even more complex systems are required; systems have to have new capabilities that were previously thought to be impossible. </a:t>
            </a:r>
          </a:p>
          <a:p>
            <a:r>
              <a:rPr lang="en-GB" i="1" dirty="0" smtClean="0"/>
              <a:t>Failure </a:t>
            </a:r>
            <a:r>
              <a:rPr lang="en-GB" i="1" dirty="0"/>
              <a:t>to use software engineering methods</a:t>
            </a:r>
            <a:r>
              <a:rPr lang="en-GB" dirty="0"/>
              <a:t> </a:t>
            </a:r>
            <a:endParaRPr lang="en-GB" dirty="0" smtClean="0"/>
          </a:p>
          <a:p>
            <a:pPr lvl="1"/>
            <a:r>
              <a:rPr lang="en-GB" dirty="0" smtClean="0"/>
              <a:t>It </a:t>
            </a:r>
            <a:r>
              <a:rPr lang="en-GB" dirty="0"/>
              <a:t>is fairly easy to write computer programs without using software engineering methods and techniques. Many companies have drifted into software development as their products and services have evolved. They do not use software engineering methods in their everyday work. Consequently, their software is often more expensive and less reliable than it should be. </a:t>
            </a:r>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28</a:t>
            </a:fld>
            <a:endParaRPr lang="en-US"/>
          </a:p>
        </p:txBody>
      </p:sp>
    </p:spTree>
    <p:extLst>
      <p:ext uri="{BB962C8B-B14F-4D97-AF65-F5344CB8AC3E}">
        <p14:creationId xmlns:p14="http://schemas.microsoft.com/office/powerpoint/2010/main" val="1121805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of Software Engineering</a:t>
            </a:r>
            <a:endParaRPr lang="en-US" dirty="0"/>
          </a:p>
        </p:txBody>
      </p:sp>
      <p:sp>
        <p:nvSpPr>
          <p:cNvPr id="3" name="Content Placeholder 2"/>
          <p:cNvSpPr>
            <a:spLocks noGrp="1"/>
          </p:cNvSpPr>
          <p:nvPr>
            <p:ph idx="1"/>
          </p:nvPr>
        </p:nvSpPr>
        <p:spPr/>
        <p:txBody>
          <a:bodyPr/>
          <a:lstStyle/>
          <a:p>
            <a:pPr algn="just">
              <a:spcAft>
                <a:spcPts val="0"/>
              </a:spcAft>
            </a:pPr>
            <a:r>
              <a:rPr lang="en-GB" dirty="0" smtClean="0">
                <a:latin typeface="Arial"/>
                <a:cs typeface="Arial"/>
              </a:rPr>
              <a:t>What is the difference between software engineering and computer science?</a:t>
            </a:r>
          </a:p>
          <a:p>
            <a:pPr lvl="1" algn="just"/>
            <a:r>
              <a:rPr lang="en-GB" dirty="0" smtClean="0">
                <a:latin typeface="Arial"/>
                <a:cs typeface="Arial"/>
              </a:rPr>
              <a:t>Computer science focuses on theory and fundamentals; software engineering is concerned with the practicalities of developing and delivering useful software</a:t>
            </a:r>
          </a:p>
          <a:p>
            <a:pPr algn="just"/>
            <a:r>
              <a:rPr lang="en-GB" dirty="0" smtClean="0">
                <a:latin typeface="Arial"/>
                <a:cs typeface="Arial"/>
              </a:rPr>
              <a:t>What is the difference between software engineering and system engineering?</a:t>
            </a:r>
          </a:p>
          <a:p>
            <a:pPr lvl="1" algn="just"/>
            <a:r>
              <a:rPr lang="en-GB" dirty="0" smtClean="0">
                <a:latin typeface="Arial"/>
                <a:cs typeface="Arial"/>
              </a:rPr>
              <a:t>System engineering is concerned with all aspects of computer-based systems development including hardware, software and process engineering. Software engineering is part of this more general process.</a:t>
            </a:r>
            <a:endParaRPr lang="en-GB" dirty="0" smtClean="0">
              <a:solidFill>
                <a:srgbClr val="000000"/>
              </a:solidFill>
              <a:latin typeface="Arial"/>
              <a:ea typeface="Times New Roman"/>
              <a:cs typeface="Arial"/>
            </a:endParaRPr>
          </a:p>
          <a:p>
            <a:pPr algn="just"/>
            <a:r>
              <a:rPr lang="en-GB" dirty="0" smtClean="0">
                <a:latin typeface="Arial"/>
                <a:cs typeface="Arial"/>
              </a:rPr>
              <a:t>What are the fundamental software engineering activities?</a:t>
            </a:r>
            <a:endParaRPr lang="en-GB" dirty="0" smtClean="0">
              <a:solidFill>
                <a:srgbClr val="000000"/>
              </a:solidFill>
              <a:latin typeface="Arial"/>
              <a:ea typeface="Times New Roman"/>
              <a:cs typeface="Arial"/>
            </a:endParaRPr>
          </a:p>
          <a:p>
            <a:pPr algn="just">
              <a:spcAft>
                <a:spcPts val="0"/>
              </a:spcAft>
            </a:pPr>
            <a:endParaRPr lang="en-GB" dirty="0">
              <a:solidFill>
                <a:srgbClr val="000000"/>
              </a:solidFill>
              <a:latin typeface="Arial"/>
              <a:ea typeface="Times New Roman"/>
              <a:cs typeface="Arial"/>
            </a:endParaRPr>
          </a:p>
        </p:txBody>
      </p:sp>
      <p:sp>
        <p:nvSpPr>
          <p:cNvPr id="5" name="Slide Number Placeholder 4"/>
          <p:cNvSpPr>
            <a:spLocks noGrp="1"/>
          </p:cNvSpPr>
          <p:nvPr>
            <p:ph type="sldNum" sz="quarter" idx="12"/>
          </p:nvPr>
        </p:nvSpPr>
        <p:spPr/>
        <p:txBody>
          <a:bodyPr/>
          <a:lstStyle/>
          <a:p>
            <a:fld id="{1D5CD492-2BC6-F348-9965-EC1D86DF57A8}" type="slidenum">
              <a:rPr lang="en-US" smtClean="0"/>
              <a:t>29</a:t>
            </a:fld>
            <a:endParaRPr lang="en-US"/>
          </a:p>
        </p:txBody>
      </p:sp>
    </p:spTree>
    <p:extLst>
      <p:ext uri="{BB962C8B-B14F-4D97-AF65-F5344CB8AC3E}">
        <p14:creationId xmlns:p14="http://schemas.microsoft.com/office/powerpoint/2010/main" val="704438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Who am 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4"/>
            <a:ext cx="7886700" cy="4895851"/>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Instructor		: </a:t>
            </a:r>
            <a:r>
              <a:rPr lang="en-US" dirty="0">
                <a:latin typeface="Times New Roman" panose="02020603050405020304" pitchFamily="18" charset="0"/>
                <a:cs typeface="Times New Roman" panose="02020603050405020304" pitchFamily="18" charset="0"/>
              </a:rPr>
              <a:t>Sampath </a:t>
            </a:r>
            <a:r>
              <a:rPr lang="en-US" dirty="0" smtClean="0">
                <a:latin typeface="Times New Roman" panose="02020603050405020304" pitchFamily="18" charset="0"/>
                <a:cs typeface="Times New Roman" panose="02020603050405020304" pitchFamily="18" charset="0"/>
              </a:rPr>
              <a:t>Jayarathna</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Joined Cal Poly Pomona Fall 2016 from Texas A&amp;M</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Originally from Sri Lanka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Research		: Eye tracking, Brain EEG, User modeling, Biometrics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p>
          <a:p>
            <a:pPr marL="0" indent="0">
              <a:buNone/>
            </a:pP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Web			: </a:t>
            </a:r>
            <a:r>
              <a:rPr lang="en-US" u="sng" dirty="0">
                <a:latin typeface="Times New Roman" panose="02020603050405020304" pitchFamily="18" charset="0"/>
                <a:cs typeface="Times New Roman" panose="02020603050405020304" pitchFamily="18" charset="0"/>
                <a:hlinkClick r:id="rId2"/>
              </a:rPr>
              <a:t>http://www.cpp.edu/~</a:t>
            </a:r>
            <a:r>
              <a:rPr lang="en-US" u="sng" dirty="0" smtClean="0">
                <a:latin typeface="Times New Roman" panose="02020603050405020304" pitchFamily="18" charset="0"/>
                <a:cs typeface="Times New Roman" panose="02020603050405020304" pitchFamily="18" charset="0"/>
                <a:hlinkClick r:id="rId2"/>
              </a:rPr>
              <a:t>ukjayarathna</a:t>
            </a:r>
            <a:endParaRPr lang="en-US" u="sng"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Contact		: 8-46</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hlinkClick r:id="rId3"/>
              </a:rPr>
              <a:t>ukjayarathna@cpp.edu</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(909</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869-3145</a:t>
            </a:r>
          </a:p>
          <a:p>
            <a:r>
              <a:rPr lang="en-US" dirty="0" smtClean="0">
                <a:latin typeface="Times New Roman" panose="02020603050405020304" pitchFamily="18" charset="0"/>
                <a:cs typeface="Times New Roman" panose="02020603050405020304" pitchFamily="18" charset="0"/>
              </a:rPr>
              <a:t>Office Hours	: MW 1PM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3PM</a:t>
            </a:r>
            <a:r>
              <a:rPr lang="en-US" dirty="0">
                <a:latin typeface="Times New Roman" panose="02020603050405020304" pitchFamily="18" charset="0"/>
                <a:cs typeface="Times New Roman" panose="02020603050405020304" pitchFamily="18" charset="0"/>
              </a:rPr>
              <a:t>, or email me for an </a:t>
            </a:r>
            <a:r>
              <a:rPr lang="en-US" dirty="0" smtClean="0">
                <a:latin typeface="Times New Roman" panose="02020603050405020304" pitchFamily="18" charset="0"/>
                <a:cs typeface="Times New Roman" panose="02020603050405020304" pitchFamily="18" charset="0"/>
              </a:rPr>
              <a:t>appointment</a:t>
            </a:r>
          </a:p>
          <a:p>
            <a:pPr marL="0" indent="0">
              <a:buNone/>
            </a:pPr>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Open Door Policy</a:t>
            </a:r>
            <a:r>
              <a:rPr lang="en-US" dirty="0" smtClean="0">
                <a:latin typeface="Times New Roman" panose="02020603050405020304" pitchFamily="18" charset="0"/>
                <a:cs typeface="Times New Roman" panose="02020603050405020304" pitchFamily="18" charset="0"/>
              </a:rPr>
              <a:t>]</a:t>
            </a:r>
          </a:p>
          <a:p>
            <a:endParaRPr lang="en-US" dirty="0"/>
          </a:p>
          <a:p>
            <a:endParaRPr lang="en-US" dirty="0"/>
          </a:p>
        </p:txBody>
      </p:sp>
      <p:grpSp>
        <p:nvGrpSpPr>
          <p:cNvPr id="9" name="Group 8"/>
          <p:cNvGrpSpPr/>
          <p:nvPr/>
        </p:nvGrpSpPr>
        <p:grpSpPr>
          <a:xfrm>
            <a:off x="2941812" y="4013314"/>
            <a:ext cx="4448563" cy="958952"/>
            <a:chOff x="2884146" y="4489109"/>
            <a:chExt cx="4448563" cy="958952"/>
          </a:xfrm>
        </p:grpSpPr>
        <p:pic>
          <p:nvPicPr>
            <p:cNvPr id="7" name="Picture 6"/>
            <p:cNvPicPr>
              <a:picLocks noChangeAspect="1"/>
            </p:cNvPicPr>
            <p:nvPr/>
          </p:nvPicPr>
          <p:blipFill>
            <a:blip r:embed="rId4"/>
            <a:stretch>
              <a:fillRect/>
            </a:stretch>
          </p:blipFill>
          <p:spPr>
            <a:xfrm>
              <a:off x="2884146" y="4489109"/>
              <a:ext cx="1278602" cy="958951"/>
            </a:xfrm>
            <a:prstGeom prst="rect">
              <a:avLst/>
            </a:prstGeom>
          </p:spPr>
        </p:pic>
        <p:pic>
          <p:nvPicPr>
            <p:cNvPr id="6" name="Picture 5"/>
            <p:cNvPicPr>
              <a:picLocks noChangeAspect="1"/>
            </p:cNvPicPr>
            <p:nvPr/>
          </p:nvPicPr>
          <p:blipFill>
            <a:blip r:embed="rId5"/>
            <a:stretch>
              <a:fillRect/>
            </a:stretch>
          </p:blipFill>
          <p:spPr>
            <a:xfrm>
              <a:off x="5620135" y="4492971"/>
              <a:ext cx="1712574" cy="955089"/>
            </a:xfrm>
            <a:prstGeom prst="rect">
              <a:avLst/>
            </a:prstGeom>
          </p:spPr>
        </p:pic>
        <p:pic>
          <p:nvPicPr>
            <p:cNvPr id="8" name="Picture 7"/>
            <p:cNvPicPr>
              <a:picLocks noChangeAspect="1"/>
            </p:cNvPicPr>
            <p:nvPr/>
          </p:nvPicPr>
          <p:blipFill>
            <a:blip r:embed="rId6"/>
            <a:stretch>
              <a:fillRect/>
            </a:stretch>
          </p:blipFill>
          <p:spPr>
            <a:xfrm>
              <a:off x="4240769" y="4492972"/>
              <a:ext cx="1301345" cy="955089"/>
            </a:xfrm>
            <a:prstGeom prst="rect">
              <a:avLst/>
            </a:prstGeom>
          </p:spPr>
        </p:pic>
      </p:grpSp>
      <p:pic>
        <p:nvPicPr>
          <p:cNvPr id="10" name="Picture 9"/>
          <p:cNvPicPr>
            <a:picLocks noChangeAspect="1"/>
          </p:cNvPicPr>
          <p:nvPr/>
        </p:nvPicPr>
        <p:blipFill>
          <a:blip r:embed="rId7"/>
          <a:stretch>
            <a:fillRect/>
          </a:stretch>
        </p:blipFill>
        <p:spPr>
          <a:xfrm>
            <a:off x="5736648" y="2336159"/>
            <a:ext cx="2288454" cy="1166091"/>
          </a:xfrm>
          <a:prstGeom prst="rect">
            <a:avLst/>
          </a:prstGeom>
        </p:spPr>
      </p:pic>
      <p:sp>
        <p:nvSpPr>
          <p:cNvPr id="5" name="Slide Number Placeholder 4"/>
          <p:cNvSpPr>
            <a:spLocks noGrp="1"/>
          </p:cNvSpPr>
          <p:nvPr>
            <p:ph type="sldNum" sz="quarter" idx="12"/>
          </p:nvPr>
        </p:nvSpPr>
        <p:spPr/>
        <p:txBody>
          <a:bodyPr/>
          <a:lstStyle/>
          <a:p>
            <a:fld id="{1D5CD492-2BC6-F348-9965-EC1D86DF57A8}" type="slidenum">
              <a:rPr lang="en-US" smtClean="0"/>
              <a:t>3</a:t>
            </a:fld>
            <a:endParaRPr lang="en-US"/>
          </a:p>
        </p:txBody>
      </p:sp>
    </p:spTree>
    <p:extLst>
      <p:ext uri="{BB962C8B-B14F-4D97-AF65-F5344CB8AC3E}">
        <p14:creationId xmlns:p14="http://schemas.microsoft.com/office/powerpoint/2010/main" val="3705756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0"/>
            <a:ext cx="8534400" cy="12954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smtClean="0"/>
              <a:t/>
            </a:r>
            <a:br>
              <a:rPr lang="en-GB" altLang="en-US" dirty="0" smtClean="0"/>
            </a:br>
            <a:r>
              <a:rPr lang="en-GB" altLang="en-US" sz="2800" dirty="0" smtClean="0"/>
              <a:t>Where Does the SW Engineer Fit in? (continued)</a:t>
            </a:r>
          </a:p>
        </p:txBody>
      </p:sp>
      <p:sp>
        <p:nvSpPr>
          <p:cNvPr id="10243" name="Rectangle 3"/>
          <p:cNvSpPr>
            <a:spLocks noGrp="1" noChangeArrowheads="1"/>
          </p:cNvSpPr>
          <p:nvPr>
            <p:ph type="body" idx="1"/>
          </p:nvPr>
        </p:nvSpPr>
        <p:spPr>
          <a:xfrm>
            <a:off x="457200" y="1447800"/>
            <a:ext cx="8153400" cy="4679950"/>
          </a:xfrm>
        </p:spPr>
        <p:txBody>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t>Relationship between computer science and software engineering</a:t>
            </a:r>
          </a:p>
        </p:txBody>
      </p:sp>
      <p:pic>
        <p:nvPicPr>
          <p:cNvPr id="10244" name="Picture 8" descr="Slid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62200"/>
            <a:ext cx="60960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D5CD492-2BC6-F348-9965-EC1D86DF57A8}" type="slidenum">
              <a:rPr lang="en-US" smtClean="0"/>
              <a:t>30</a:t>
            </a:fld>
            <a:endParaRPr lang="en-US"/>
          </a:p>
        </p:txBody>
      </p:sp>
    </p:spTree>
    <p:extLst>
      <p:ext uri="{BB962C8B-B14F-4D97-AF65-F5344CB8AC3E}">
        <p14:creationId xmlns:p14="http://schemas.microsoft.com/office/powerpoint/2010/main" val="11792361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process activities</a:t>
            </a:r>
            <a:endParaRPr lang="en-US" dirty="0"/>
          </a:p>
        </p:txBody>
      </p:sp>
      <p:sp>
        <p:nvSpPr>
          <p:cNvPr id="3" name="Content Placeholder 2"/>
          <p:cNvSpPr>
            <a:spLocks noGrp="1"/>
          </p:cNvSpPr>
          <p:nvPr>
            <p:ph idx="1"/>
          </p:nvPr>
        </p:nvSpPr>
        <p:spPr/>
        <p:txBody>
          <a:bodyPr/>
          <a:lstStyle/>
          <a:p>
            <a:r>
              <a:rPr lang="en-GB" b="1" dirty="0" smtClean="0"/>
              <a:t>Software specification</a:t>
            </a:r>
            <a:r>
              <a:rPr lang="en-GB" dirty="0" smtClean="0"/>
              <a:t>, where customers and engineers define the software that is to be produced and the constraints on its operation.</a:t>
            </a:r>
          </a:p>
          <a:p>
            <a:r>
              <a:rPr lang="en-GB" b="1" dirty="0" smtClean="0"/>
              <a:t>Software development</a:t>
            </a:r>
            <a:r>
              <a:rPr lang="en-GB" dirty="0" smtClean="0"/>
              <a:t>, where the software is designed and programmed.</a:t>
            </a:r>
          </a:p>
          <a:p>
            <a:r>
              <a:rPr lang="en-GB" b="1" dirty="0" smtClean="0"/>
              <a:t>Software validation</a:t>
            </a:r>
            <a:r>
              <a:rPr lang="en-GB" dirty="0" smtClean="0"/>
              <a:t>, where the software is checked to ensure that it is what the customer requires.</a:t>
            </a:r>
          </a:p>
          <a:p>
            <a:r>
              <a:rPr lang="en-GB" b="1" dirty="0" smtClean="0"/>
              <a:t>Software evolution</a:t>
            </a:r>
            <a:r>
              <a:rPr lang="en-GB" dirty="0" smtClean="0"/>
              <a:t>, where the software is modified to reflect changing customer and market requirements.</a:t>
            </a:r>
          </a:p>
          <a:p>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31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process activities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99" y="1690689"/>
            <a:ext cx="6030280" cy="45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1D5CD492-2BC6-F348-9965-EC1D86DF57A8}" type="slidenum">
              <a:rPr lang="en-US" smtClean="0"/>
              <a:t>32</a:t>
            </a:fld>
            <a:endParaRPr lang="en-US"/>
          </a:p>
        </p:txBody>
      </p:sp>
    </p:spTree>
    <p:extLst>
      <p:ext uri="{BB962C8B-B14F-4D97-AF65-F5344CB8AC3E}">
        <p14:creationId xmlns:p14="http://schemas.microsoft.com/office/powerpoint/2010/main" val="2597078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457200" y="247135"/>
            <a:ext cx="8229600" cy="114458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smtClean="0"/>
              <a:t>Engineering Approach</a:t>
            </a:r>
            <a:br>
              <a:rPr lang="en-GB" altLang="en-US" dirty="0" smtClean="0"/>
            </a:br>
            <a:r>
              <a:rPr lang="en-GB" altLang="en-US" sz="2800" dirty="0" smtClean="0"/>
              <a:t>Building a System</a:t>
            </a:r>
          </a:p>
        </p:txBody>
      </p:sp>
      <p:sp>
        <p:nvSpPr>
          <p:cNvPr id="30723" name="Rectangle 2"/>
          <p:cNvSpPr>
            <a:spLocks noGrp="1" noChangeArrowheads="1"/>
          </p:cNvSpPr>
          <p:nvPr>
            <p:ph type="body" idx="1"/>
          </p:nvPr>
        </p:nvSpPr>
        <p:spPr>
          <a:xfrm>
            <a:off x="485775" y="1454150"/>
            <a:ext cx="8229600" cy="4556125"/>
          </a:xfrm>
        </p:spPr>
        <p:txBody>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t>Requirement analysis and definition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t>System design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t>Program design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t>Writing the programs </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t>Unit testing</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t>Integration testing</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t>System testing</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t>System delivery</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t>Maintenance</a:t>
            </a:r>
          </a:p>
        </p:txBody>
      </p:sp>
      <p:sp>
        <p:nvSpPr>
          <p:cNvPr id="2" name="Slide Number Placeholder 1"/>
          <p:cNvSpPr>
            <a:spLocks noGrp="1"/>
          </p:cNvSpPr>
          <p:nvPr>
            <p:ph type="sldNum" sz="quarter" idx="12"/>
          </p:nvPr>
        </p:nvSpPr>
        <p:spPr/>
        <p:txBody>
          <a:bodyPr/>
          <a:lstStyle/>
          <a:p>
            <a:fld id="{1D5CD492-2BC6-F348-9965-EC1D86DF57A8}" type="slidenum">
              <a:rPr lang="en-US" smtClean="0"/>
              <a:t>33</a:t>
            </a:fld>
            <a:endParaRPr lang="en-US"/>
          </a:p>
        </p:txBody>
      </p:sp>
    </p:spTree>
    <p:extLst>
      <p:ext uri="{BB962C8B-B14F-4D97-AF65-F5344CB8AC3E}">
        <p14:creationId xmlns:p14="http://schemas.microsoft.com/office/powerpoint/2010/main" val="3013095567"/>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457200" y="327454"/>
            <a:ext cx="8229600" cy="114458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smtClean="0"/>
              <a:t>Members of the Development Team</a:t>
            </a:r>
          </a:p>
        </p:txBody>
      </p:sp>
      <p:sp>
        <p:nvSpPr>
          <p:cNvPr id="31747" name="Rectangle 2"/>
          <p:cNvSpPr>
            <a:spLocks noGrp="1" noChangeArrowheads="1"/>
          </p:cNvSpPr>
          <p:nvPr>
            <p:ph type="body" idx="1"/>
          </p:nvPr>
        </p:nvSpPr>
        <p:spPr>
          <a:xfrm>
            <a:off x="457200" y="1447800"/>
            <a:ext cx="8229600" cy="4679950"/>
          </a:xfrm>
        </p:spPr>
        <p:txBody>
          <a:bodyPr/>
          <a:lstStyle/>
          <a:p>
            <a:pPr eaLnBrk="1" hangingPunct="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b="1" smtClean="0"/>
              <a:t>Requirement analysts</a:t>
            </a:r>
            <a:r>
              <a:rPr lang="en-GB" altLang="en-US" sz="2400" smtClean="0"/>
              <a:t>: work with the customers to identify and document the requirements</a:t>
            </a:r>
          </a:p>
          <a:p>
            <a:pPr eaLnBrk="1" hangingPunct="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b="1" smtClean="0"/>
              <a:t>Designers</a:t>
            </a:r>
            <a:r>
              <a:rPr lang="en-GB" altLang="en-US" sz="2400" smtClean="0"/>
              <a:t>: generate a system-level description of what the system us supposed to do</a:t>
            </a:r>
          </a:p>
          <a:p>
            <a:pPr eaLnBrk="1" hangingPunct="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b="1" smtClean="0"/>
              <a:t>Programmers</a:t>
            </a:r>
            <a:r>
              <a:rPr lang="en-GB" altLang="en-US" sz="2400" smtClean="0"/>
              <a:t>: write lines of code to implement the design</a:t>
            </a:r>
          </a:p>
          <a:p>
            <a:pPr eaLnBrk="1" hangingPunct="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b="1" smtClean="0"/>
              <a:t>Testers</a:t>
            </a:r>
            <a:r>
              <a:rPr lang="en-GB" altLang="en-US" sz="2400" smtClean="0"/>
              <a:t>: catch faults</a:t>
            </a:r>
          </a:p>
          <a:p>
            <a:pPr eaLnBrk="1" hangingPunct="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b="1" smtClean="0"/>
              <a:t>Trainers</a:t>
            </a:r>
            <a:r>
              <a:rPr lang="en-GB" altLang="en-US" sz="2400" smtClean="0"/>
              <a:t>: show users how to use the system</a:t>
            </a:r>
          </a:p>
          <a:p>
            <a:pPr eaLnBrk="1" hangingPunct="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b="1" smtClean="0"/>
              <a:t>Maintenance team</a:t>
            </a:r>
            <a:r>
              <a:rPr lang="en-GB" altLang="en-US" sz="2400" smtClean="0"/>
              <a:t>: fix faults that show up later</a:t>
            </a:r>
          </a:p>
          <a:p>
            <a:pPr eaLnBrk="1" hangingPunct="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b="1" smtClean="0"/>
              <a:t>Librarians</a:t>
            </a:r>
            <a:r>
              <a:rPr lang="en-GB" altLang="en-US" sz="2400" smtClean="0"/>
              <a:t>: prepare and store documents such as software requirements</a:t>
            </a:r>
          </a:p>
          <a:p>
            <a:pPr eaLnBrk="1" hangingPunct="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b="1" smtClean="0"/>
              <a:t>Configuration management team</a:t>
            </a:r>
            <a:r>
              <a:rPr lang="en-GB" altLang="en-US" sz="2400" smtClean="0"/>
              <a:t>: maintain correspondence among various artifacts</a:t>
            </a:r>
          </a:p>
        </p:txBody>
      </p:sp>
      <p:sp>
        <p:nvSpPr>
          <p:cNvPr id="2" name="Slide Number Placeholder 1"/>
          <p:cNvSpPr>
            <a:spLocks noGrp="1"/>
          </p:cNvSpPr>
          <p:nvPr>
            <p:ph type="sldNum" sz="quarter" idx="12"/>
          </p:nvPr>
        </p:nvSpPr>
        <p:spPr/>
        <p:txBody>
          <a:bodyPr/>
          <a:lstStyle/>
          <a:p>
            <a:fld id="{1D5CD492-2BC6-F348-9965-EC1D86DF57A8}" type="slidenum">
              <a:rPr lang="en-US" smtClean="0"/>
              <a:t>34</a:t>
            </a:fld>
            <a:endParaRPr lang="en-US"/>
          </a:p>
        </p:txBody>
      </p:sp>
    </p:spTree>
    <p:extLst>
      <p:ext uri="{BB962C8B-B14F-4D97-AF65-F5344CB8AC3E}">
        <p14:creationId xmlns:p14="http://schemas.microsoft.com/office/powerpoint/2010/main" val="226921155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altLang="en-US" dirty="0" smtClean="0"/>
              <a:t>Members of the Development Team</a:t>
            </a:r>
            <a:endParaRPr lang="en-US" altLang="en-US" sz="2800" dirty="0" smtClean="0"/>
          </a:p>
        </p:txBody>
      </p:sp>
      <p:sp>
        <p:nvSpPr>
          <p:cNvPr id="32771" name="Rectangle 3"/>
          <p:cNvSpPr>
            <a:spLocks noGrp="1" noChangeArrowheads="1"/>
          </p:cNvSpPr>
          <p:nvPr>
            <p:ph type="body" idx="1"/>
          </p:nvPr>
        </p:nvSpPr>
        <p:spPr/>
        <p:txBody>
          <a:bodyPr/>
          <a:lstStyle/>
          <a:p>
            <a:pPr eaLnBrk="1" hangingPunct="1"/>
            <a:r>
              <a:rPr lang="en-GB" altLang="en-US" smtClean="0"/>
              <a:t>Typical roles played by the members of a development team</a:t>
            </a:r>
          </a:p>
          <a:p>
            <a:pPr eaLnBrk="1" hangingPunct="1"/>
            <a:endParaRPr lang="en-US" altLang="en-US" smtClean="0"/>
          </a:p>
        </p:txBody>
      </p:sp>
      <p:pic>
        <p:nvPicPr>
          <p:cNvPr id="32772" name="Picture 8" descr="Slid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64008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D5CD492-2BC6-F348-9965-EC1D86DF57A8}" type="slidenum">
              <a:rPr lang="en-US" smtClean="0"/>
              <a:t>35</a:t>
            </a:fld>
            <a:endParaRPr lang="en-US"/>
          </a:p>
        </p:txBody>
      </p:sp>
    </p:spTree>
    <p:extLst>
      <p:ext uri="{BB962C8B-B14F-4D97-AF65-F5344CB8AC3E}">
        <p14:creationId xmlns:p14="http://schemas.microsoft.com/office/powerpoint/2010/main" val="94249652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dirty="0" smtClean="0"/>
              <a:t>Essential attributes of good software</a:t>
            </a:r>
            <a:endParaRPr lang="en-US" dirty="0" smtClean="0"/>
          </a:p>
        </p:txBody>
      </p:sp>
      <p:graphicFrame>
        <p:nvGraphicFramePr>
          <p:cNvPr id="4" name="Table 3"/>
          <p:cNvGraphicFramePr>
            <a:graphicFrameLocks noGrp="1"/>
          </p:cNvGraphicFramePr>
          <p:nvPr/>
        </p:nvGraphicFramePr>
        <p:xfrm>
          <a:off x="892175" y="1782763"/>
          <a:ext cx="7485040" cy="4190531"/>
        </p:xfrm>
        <a:graphic>
          <a:graphicData uri="http://schemas.openxmlformats.org/drawingml/2006/table">
            <a:tbl>
              <a:tblPr firstRow="1" bandRow="1">
                <a:tableStyleId>{B301B821-A1FF-4177-AEE7-76D212191A09}</a:tableStyleId>
              </a:tblPr>
              <a:tblGrid>
                <a:gridCol w="2132105"/>
                <a:gridCol w="5352935"/>
              </a:tblGrid>
              <a:tr h="497387">
                <a:tc>
                  <a:txBody>
                    <a:bodyPr/>
                    <a:lstStyle/>
                    <a:p>
                      <a:pPr algn="just">
                        <a:spcAft>
                          <a:spcPts val="0"/>
                        </a:spcAft>
                      </a:pPr>
                      <a:r>
                        <a:rPr lang="en-GB" sz="1400" dirty="0">
                          <a:latin typeface="Arial"/>
                          <a:cs typeface="Arial"/>
                        </a:rPr>
                        <a:t>Product characteristic</a:t>
                      </a:r>
                      <a:endParaRPr lang="en-GB" sz="1400" b="1" dirty="0">
                        <a:solidFill>
                          <a:srgbClr val="000000"/>
                        </a:solidFill>
                        <a:latin typeface="Arial"/>
                        <a:ea typeface="Times New Roman"/>
                        <a:cs typeface="Arial"/>
                      </a:endParaRPr>
                    </a:p>
                  </a:txBody>
                  <a:tcPr marL="54610" marR="54610" marT="91440" marB="91440"/>
                </a:tc>
                <a:tc>
                  <a:txBody>
                    <a:bodyPr/>
                    <a:lstStyle/>
                    <a:p>
                      <a:pPr algn="just">
                        <a:spcAft>
                          <a:spcPts val="0"/>
                        </a:spcAft>
                      </a:pPr>
                      <a:r>
                        <a:rPr lang="en-GB" sz="1400" dirty="0">
                          <a:latin typeface="Arial"/>
                          <a:cs typeface="Arial"/>
                        </a:rPr>
                        <a:t>Description</a:t>
                      </a:r>
                      <a:endParaRPr lang="en-GB" sz="1400" b="1" dirty="0">
                        <a:solidFill>
                          <a:srgbClr val="000000"/>
                        </a:solidFill>
                        <a:latin typeface="Arial"/>
                        <a:ea typeface="Times New Roman"/>
                        <a:cs typeface="Arial"/>
                      </a:endParaRPr>
                    </a:p>
                  </a:txBody>
                  <a:tcPr marL="54610" marR="54610" marT="91440" marB="91440"/>
                </a:tc>
              </a:tr>
              <a:tr h="858504">
                <a:tc>
                  <a:txBody>
                    <a:bodyPr/>
                    <a:lstStyle/>
                    <a:p>
                      <a:pPr algn="just">
                        <a:spcAft>
                          <a:spcPts val="0"/>
                        </a:spcAft>
                      </a:pPr>
                      <a:r>
                        <a:rPr lang="en-GB" sz="1400" dirty="0">
                          <a:latin typeface="Arial"/>
                          <a:cs typeface="Arial"/>
                        </a:rPr>
                        <a:t>Maintainability</a:t>
                      </a:r>
                      <a:endParaRPr lang="en-GB" sz="1400" dirty="0">
                        <a:solidFill>
                          <a:srgbClr val="000000"/>
                        </a:solidFill>
                        <a:latin typeface="Arial"/>
                        <a:ea typeface="Times New Roman"/>
                        <a:cs typeface="Arial"/>
                      </a:endParaRPr>
                    </a:p>
                  </a:txBody>
                  <a:tcPr marL="54610" marR="54610" marT="0" marB="91440"/>
                </a:tc>
                <a:tc>
                  <a:txBody>
                    <a:bodyPr/>
                    <a:lstStyle/>
                    <a:p>
                      <a:pPr algn="just">
                        <a:spcAft>
                          <a:spcPts val="0"/>
                        </a:spcAft>
                      </a:pPr>
                      <a:r>
                        <a:rPr lang="en-GB" sz="1400">
                          <a:latin typeface="Arial"/>
                          <a:cs typeface="Arial"/>
                        </a:rPr>
                        <a:t>Software should be written in such a way so that it can evolve to meet the changing needs of customers. This is a critical attribute because software change is an inevitable requirement of a changing business environment.</a:t>
                      </a:r>
                      <a:endParaRPr lang="en-GB" sz="1400">
                        <a:solidFill>
                          <a:srgbClr val="000000"/>
                        </a:solidFill>
                        <a:latin typeface="Arial"/>
                        <a:ea typeface="Times New Roman"/>
                        <a:cs typeface="Arial"/>
                      </a:endParaRPr>
                    </a:p>
                  </a:txBody>
                  <a:tcPr marL="54610" marR="54610" marT="0" marB="91440"/>
                </a:tc>
              </a:tr>
              <a:tr h="1042469">
                <a:tc>
                  <a:txBody>
                    <a:bodyPr/>
                    <a:lstStyle/>
                    <a:p>
                      <a:pPr algn="l">
                        <a:spcAft>
                          <a:spcPts val="0"/>
                        </a:spcAft>
                      </a:pPr>
                      <a:r>
                        <a:rPr lang="en-GB" sz="1400" dirty="0">
                          <a:latin typeface="Arial"/>
                          <a:cs typeface="Arial"/>
                        </a:rPr>
                        <a:t>Dependability and security</a:t>
                      </a:r>
                      <a:endParaRPr lang="en-GB" sz="1400" dirty="0">
                        <a:solidFill>
                          <a:srgbClr val="000000"/>
                        </a:solidFill>
                        <a:latin typeface="Arial"/>
                        <a:ea typeface="Times New Roman"/>
                        <a:cs typeface="Arial"/>
                      </a:endParaRPr>
                    </a:p>
                  </a:txBody>
                  <a:tcPr marL="54610" marR="54610" marT="0" marB="91440"/>
                </a:tc>
                <a:tc>
                  <a:txBody>
                    <a:bodyPr/>
                    <a:lstStyle/>
                    <a:p>
                      <a:pPr algn="just">
                        <a:spcAft>
                          <a:spcPts val="0"/>
                        </a:spcAft>
                      </a:pPr>
                      <a:r>
                        <a:rPr lang="en-GB" sz="1400">
                          <a:latin typeface="Arial"/>
                          <a:cs typeface="Arial"/>
                        </a:rPr>
                        <a:t>Software dependability includes a range of characteristics including reliability, security and safety. Dependable software should not cause physical or economic damage in the event of system failure. Malicious users should not be  able to access or damage the system.</a:t>
                      </a:r>
                      <a:endParaRPr lang="en-GB" sz="1400">
                        <a:solidFill>
                          <a:srgbClr val="000000"/>
                        </a:solidFill>
                        <a:latin typeface="Arial"/>
                        <a:ea typeface="Times New Roman"/>
                        <a:cs typeface="Arial"/>
                      </a:endParaRPr>
                    </a:p>
                  </a:txBody>
                  <a:tcPr marL="54610" marR="54610" marT="0" marB="91440"/>
                </a:tc>
              </a:tr>
              <a:tr h="858504">
                <a:tc>
                  <a:txBody>
                    <a:bodyPr/>
                    <a:lstStyle/>
                    <a:p>
                      <a:pPr algn="just">
                        <a:spcAft>
                          <a:spcPts val="0"/>
                        </a:spcAft>
                      </a:pPr>
                      <a:r>
                        <a:rPr lang="en-GB" sz="1400">
                          <a:latin typeface="Arial"/>
                          <a:cs typeface="Arial"/>
                        </a:rPr>
                        <a:t>Efficiency</a:t>
                      </a:r>
                      <a:endParaRPr lang="en-GB" sz="1400">
                        <a:solidFill>
                          <a:srgbClr val="000000"/>
                        </a:solidFill>
                        <a:latin typeface="Arial"/>
                        <a:ea typeface="Times New Roman"/>
                        <a:cs typeface="Arial"/>
                      </a:endParaRPr>
                    </a:p>
                  </a:txBody>
                  <a:tcPr marL="54610" marR="54610" marT="0" marB="91440"/>
                </a:tc>
                <a:tc>
                  <a:txBody>
                    <a:bodyPr/>
                    <a:lstStyle/>
                    <a:p>
                      <a:pPr algn="just">
                        <a:spcAft>
                          <a:spcPts val="0"/>
                        </a:spcAft>
                      </a:pPr>
                      <a:r>
                        <a:rPr lang="en-GB" sz="1400" dirty="0">
                          <a:latin typeface="Arial"/>
                          <a:cs typeface="Arial"/>
                        </a:rPr>
                        <a:t>Software should not make wasteful use of system resources such as memory and processor cycles. Efficiency therefore includes responsiveness, processing time, memory utilisation, etc.</a:t>
                      </a:r>
                      <a:endParaRPr lang="en-GB" sz="1400" dirty="0">
                        <a:solidFill>
                          <a:srgbClr val="000000"/>
                        </a:solidFill>
                        <a:latin typeface="Arial"/>
                        <a:ea typeface="Times New Roman"/>
                        <a:cs typeface="Arial"/>
                      </a:endParaRPr>
                    </a:p>
                  </a:txBody>
                  <a:tcPr marL="54610" marR="54610" marT="0" marB="91440"/>
                </a:tc>
              </a:tr>
              <a:tr h="674539">
                <a:tc>
                  <a:txBody>
                    <a:bodyPr/>
                    <a:lstStyle/>
                    <a:p>
                      <a:pPr algn="just">
                        <a:spcAft>
                          <a:spcPts val="0"/>
                        </a:spcAft>
                      </a:pPr>
                      <a:r>
                        <a:rPr lang="en-GB" sz="1400" dirty="0">
                          <a:latin typeface="Arial"/>
                          <a:cs typeface="Arial"/>
                        </a:rPr>
                        <a:t>Acceptability</a:t>
                      </a:r>
                      <a:endParaRPr lang="en-GB" sz="1400" dirty="0">
                        <a:solidFill>
                          <a:srgbClr val="000000"/>
                        </a:solidFill>
                        <a:latin typeface="Arial"/>
                        <a:ea typeface="Times New Roman"/>
                        <a:cs typeface="Arial"/>
                      </a:endParaRPr>
                    </a:p>
                  </a:txBody>
                  <a:tcPr marL="54610" marR="54610" marT="0" marB="91440"/>
                </a:tc>
                <a:tc>
                  <a:txBody>
                    <a:bodyPr/>
                    <a:lstStyle/>
                    <a:p>
                      <a:pPr algn="just">
                        <a:spcAft>
                          <a:spcPts val="0"/>
                        </a:spcAft>
                      </a:pPr>
                      <a:r>
                        <a:rPr lang="en-GB" sz="1400" dirty="0">
                          <a:latin typeface="Arial"/>
                          <a:cs typeface="Arial"/>
                        </a:rPr>
                        <a:t>Software must be acceptable to the type of users for which it is designed. This means that it must be understandable, usable and compatible with other systems that they use. </a:t>
                      </a:r>
                      <a:endParaRPr lang="en-GB" sz="1400" dirty="0">
                        <a:solidFill>
                          <a:srgbClr val="000000"/>
                        </a:solidFill>
                        <a:latin typeface="Arial"/>
                        <a:ea typeface="Times New Roman"/>
                        <a:cs typeface="Arial"/>
                      </a:endParaRPr>
                    </a:p>
                  </a:txBody>
                  <a:tcPr marL="54610" marR="54610" marT="0" marB="91440"/>
                </a:tc>
              </a:tr>
            </a:tbl>
          </a:graphicData>
        </a:graphic>
      </p:graphicFrame>
      <p:sp>
        <p:nvSpPr>
          <p:cNvPr id="2" name="Slide Number Placeholder 1"/>
          <p:cNvSpPr>
            <a:spLocks noGrp="1"/>
          </p:cNvSpPr>
          <p:nvPr>
            <p:ph type="sldNum" sz="quarter" idx="12"/>
          </p:nvPr>
        </p:nvSpPr>
        <p:spPr/>
        <p:txBody>
          <a:bodyPr/>
          <a:lstStyle/>
          <a:p>
            <a:fld id="{1D5CD492-2BC6-F348-9965-EC1D86DF57A8}" type="slidenum">
              <a:rPr lang="en-US" smtClean="0"/>
              <a:t>36</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issues that affect software</a:t>
            </a:r>
            <a:endParaRPr lang="en-US" dirty="0"/>
          </a:p>
        </p:txBody>
      </p:sp>
      <p:sp>
        <p:nvSpPr>
          <p:cNvPr id="3" name="Content Placeholder 2"/>
          <p:cNvSpPr>
            <a:spLocks noGrp="1"/>
          </p:cNvSpPr>
          <p:nvPr>
            <p:ph idx="1"/>
          </p:nvPr>
        </p:nvSpPr>
        <p:spPr/>
        <p:txBody>
          <a:bodyPr>
            <a:normAutofit lnSpcReduction="10000"/>
          </a:bodyPr>
          <a:lstStyle/>
          <a:p>
            <a:r>
              <a:rPr lang="en-GB" dirty="0" smtClean="0"/>
              <a:t>Heterogeneity </a:t>
            </a:r>
          </a:p>
          <a:p>
            <a:pPr lvl="1"/>
            <a:r>
              <a:rPr lang="en-GB" dirty="0" smtClean="0"/>
              <a:t>Increasingly, systems are required to operate as distributed systems across networks that include different types of computer and mobile devices. </a:t>
            </a:r>
          </a:p>
          <a:p>
            <a:r>
              <a:rPr lang="en-GB" dirty="0" smtClean="0"/>
              <a:t>Business and social change </a:t>
            </a:r>
          </a:p>
          <a:p>
            <a:pPr lvl="1"/>
            <a:r>
              <a:rPr lang="en-GB" dirty="0" smtClean="0"/>
              <a:t>Business and society are changing incredibly quickly as emerging economies develop and new technologies become available. They need to be able to change their existing software and to rapidly develop new software. </a:t>
            </a:r>
          </a:p>
          <a:p>
            <a:r>
              <a:rPr lang="en-GB" dirty="0" smtClean="0"/>
              <a:t>Security and trust </a:t>
            </a:r>
          </a:p>
          <a:p>
            <a:pPr lvl="1"/>
            <a:r>
              <a:rPr lang="en-GB" dirty="0" smtClean="0"/>
              <a:t>As software is intertwined with all aspects of our lives, it is essential that we can trust that software. </a:t>
            </a:r>
          </a:p>
          <a:p>
            <a:r>
              <a:rPr lang="en-GB" dirty="0" smtClean="0"/>
              <a:t>Scale</a:t>
            </a:r>
          </a:p>
          <a:p>
            <a:pPr lvl="1"/>
            <a:r>
              <a:rPr lang="en-GB" dirty="0" smtClean="0"/>
              <a:t>Software has to be developed across a very wide range of scales, from very small embedded systems in portable or wearable devices through to Internet-scale, cloud-based systems that serve a global community. </a:t>
            </a:r>
            <a:endParaRPr lang="en-US" dirty="0" smtClean="0"/>
          </a:p>
          <a:p>
            <a:pPr lvl="1"/>
            <a:endParaRPr lang="en-GB" dirty="0" smtClean="0"/>
          </a:p>
          <a:p>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37</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engineering fundamentals</a:t>
            </a:r>
            <a:endParaRPr lang="en-US" dirty="0"/>
          </a:p>
        </p:txBody>
      </p:sp>
      <p:sp>
        <p:nvSpPr>
          <p:cNvPr id="3" name="Content Placeholder 2"/>
          <p:cNvSpPr>
            <a:spLocks noGrp="1"/>
          </p:cNvSpPr>
          <p:nvPr>
            <p:ph idx="1"/>
          </p:nvPr>
        </p:nvSpPr>
        <p:spPr/>
        <p:txBody>
          <a:bodyPr/>
          <a:lstStyle/>
          <a:p>
            <a:r>
              <a:rPr lang="en-US" dirty="0" smtClean="0"/>
              <a:t>Some fundamental principles apply to all types of software system, irrespective of the development techniques used:</a:t>
            </a:r>
          </a:p>
          <a:p>
            <a:pPr lvl="1"/>
            <a:r>
              <a:rPr lang="en-GB" dirty="0" smtClean="0"/>
              <a:t>Systems should be developed using a managed and understood development process. Of course, different processes are used for different types of software.</a:t>
            </a:r>
          </a:p>
          <a:p>
            <a:pPr lvl="1"/>
            <a:r>
              <a:rPr lang="en-GB" dirty="0" smtClean="0"/>
              <a:t>Dependability and performance are important for all types of system. </a:t>
            </a:r>
          </a:p>
          <a:p>
            <a:pPr lvl="1"/>
            <a:r>
              <a:rPr lang="en-GB" dirty="0" smtClean="0"/>
              <a:t>Understanding and managing the software specification and requirements (what the software should do) are important. </a:t>
            </a:r>
          </a:p>
          <a:p>
            <a:pPr lvl="1"/>
            <a:r>
              <a:rPr lang="en-GB" dirty="0" smtClean="0"/>
              <a:t>Where appropriate, you should reuse software that has already been developed rather than write new software.</a:t>
            </a:r>
          </a:p>
          <a:p>
            <a:pPr lvl="1"/>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38</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software engineering</a:t>
            </a:r>
            <a:endParaRPr lang="en-US" dirty="0"/>
          </a:p>
        </p:txBody>
      </p:sp>
      <p:sp>
        <p:nvSpPr>
          <p:cNvPr id="3" name="Content Placeholder 2"/>
          <p:cNvSpPr>
            <a:spLocks noGrp="1"/>
          </p:cNvSpPr>
          <p:nvPr>
            <p:ph idx="1"/>
          </p:nvPr>
        </p:nvSpPr>
        <p:spPr/>
        <p:txBody>
          <a:bodyPr/>
          <a:lstStyle/>
          <a:p>
            <a:r>
              <a:rPr lang="en-US" dirty="0" smtClean="0"/>
              <a:t>The Web is now a platform for running application and organizations are increasingly developing web-based systems rather than local systems.</a:t>
            </a:r>
          </a:p>
          <a:p>
            <a:r>
              <a:rPr lang="en-US" dirty="0" smtClean="0"/>
              <a:t>Web services allow application functionality to be accessed over the web.</a:t>
            </a:r>
          </a:p>
          <a:p>
            <a:r>
              <a:rPr lang="en-US" dirty="0" smtClean="0"/>
              <a:t>Cloud computing is an approach to the provision of computer services where applications run remotely on the ‘cloud’. </a:t>
            </a:r>
          </a:p>
          <a:p>
            <a:pPr lvl="1"/>
            <a:r>
              <a:rPr lang="en-US" dirty="0" smtClean="0"/>
              <a:t>Users do not buy software buy pay according to use.</a:t>
            </a:r>
          </a:p>
        </p:txBody>
      </p:sp>
      <p:sp>
        <p:nvSpPr>
          <p:cNvPr id="4" name="Slide Number Placeholder 3"/>
          <p:cNvSpPr>
            <a:spLocks noGrp="1"/>
          </p:cNvSpPr>
          <p:nvPr>
            <p:ph type="sldNum" sz="quarter" idx="12"/>
          </p:nvPr>
        </p:nvSpPr>
        <p:spPr/>
        <p:txBody>
          <a:bodyPr/>
          <a:lstStyle/>
          <a:p>
            <a:fld id="{1D5CD492-2BC6-F348-9965-EC1D86DF57A8}" type="slidenum">
              <a:rPr lang="en-US" smtClean="0"/>
              <a:t>39</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Course Information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4"/>
            <a:ext cx="7886700" cy="4824557"/>
          </a:xfrm>
        </p:spPr>
        <p:txBody>
          <a:bodyPr>
            <a:normAutofit/>
          </a:bodyPr>
          <a:lstStyle/>
          <a:p>
            <a:r>
              <a:rPr lang="en-US" sz="2400" dirty="0" smtClean="0">
                <a:latin typeface="Times New Roman" panose="02020603050405020304" pitchFamily="18" charset="0"/>
                <a:cs typeface="Times New Roman" panose="02020603050405020304" pitchFamily="18" charset="0"/>
              </a:rPr>
              <a:t>Schedule	: MW, 8-348</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4.00 </a:t>
            </a:r>
            <a:r>
              <a:rPr lang="en-US" sz="2400" dirty="0">
                <a:latin typeface="Times New Roman" panose="02020603050405020304" pitchFamily="18" charset="0"/>
                <a:cs typeface="Times New Roman" panose="02020603050405020304" pitchFamily="18" charset="0"/>
              </a:rPr>
              <a:t>PM – 5.50 </a:t>
            </a:r>
            <a:r>
              <a:rPr lang="en-US" sz="2400" dirty="0" smtClean="0">
                <a:latin typeface="Times New Roman" panose="02020603050405020304" pitchFamily="18" charset="0"/>
                <a:cs typeface="Times New Roman" panose="02020603050405020304" pitchFamily="18" charset="0"/>
              </a:rPr>
              <a:t>PM			</a:t>
            </a:r>
            <a:r>
              <a:rPr lang="en-US" sz="2400" u="sng" dirty="0" smtClean="0">
                <a:latin typeface="Times New Roman" panose="02020603050405020304" pitchFamily="18" charset="0"/>
                <a:cs typeface="Times New Roman" panose="02020603050405020304" pitchFamily="18" charset="0"/>
                <a:hlinkClick r:id="rId2"/>
              </a:rPr>
              <a:t>http</a:t>
            </a:r>
            <a:r>
              <a:rPr lang="en-US" sz="2400" u="sng" dirty="0">
                <a:latin typeface="Times New Roman" panose="02020603050405020304" pitchFamily="18" charset="0"/>
                <a:cs typeface="Times New Roman" panose="02020603050405020304" pitchFamily="18" charset="0"/>
                <a:hlinkClick r:id="rId2"/>
              </a:rPr>
              <a:t>://www.cpp.edu/~</a:t>
            </a:r>
            <a:r>
              <a:rPr lang="en-US" sz="2400" u="sng" dirty="0" smtClean="0">
                <a:latin typeface="Times New Roman" panose="02020603050405020304" pitchFamily="18" charset="0"/>
                <a:cs typeface="Times New Roman" panose="02020603050405020304" pitchFamily="18" charset="0"/>
                <a:hlinkClick r:id="rId2"/>
              </a:rPr>
              <a:t>ukjayarathna/f16/cs480</a:t>
            </a:r>
            <a:r>
              <a:rPr lang="en-US" sz="2400" u="sng"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684213" indent="0">
              <a:buNone/>
            </a:pPr>
            <a:r>
              <a:rPr lang="en-US" sz="2400" u="sng" dirty="0" smtClean="0">
                <a:latin typeface="Times New Roman" panose="02020603050405020304" pitchFamily="18" charset="0"/>
                <a:cs typeface="Times New Roman" panose="02020603050405020304" pitchFamily="18" charset="0"/>
                <a:hlinkClick r:id="rId3"/>
              </a:rPr>
              <a:t>www.piazza.com/csupomona/fall2016/cs480/home</a:t>
            </a:r>
            <a:r>
              <a:rPr lang="en-US" sz="2400" dirty="0" smtClean="0">
                <a:latin typeface="Times New Roman" panose="02020603050405020304" pitchFamily="18" charset="0"/>
                <a:cs typeface="Times New Roman" panose="02020603050405020304" pitchFamily="18" charset="0"/>
              </a:rPr>
              <a:t> </a:t>
            </a:r>
          </a:p>
          <a:p>
            <a:pPr marL="684213" indent="0">
              <a:buNone/>
            </a:pPr>
            <a:r>
              <a:rPr lang="en-US" sz="2400" dirty="0" smtClean="0">
                <a:latin typeface="Times New Roman" panose="02020603050405020304" pitchFamily="18" charset="0"/>
                <a:cs typeface="Times New Roman" panose="02020603050405020304" pitchFamily="18" charset="0"/>
              </a:rPr>
              <a:t>Blackboard	</a:t>
            </a:r>
            <a:endParaRPr lang="en-US" sz="2400" u="sng" dirty="0" smtClean="0">
              <a:latin typeface="Times New Roman" panose="02020603050405020304" pitchFamily="18" charset="0"/>
              <a:cs typeface="Times New Roman" panose="02020603050405020304" pitchFamily="18" charset="0"/>
            </a:endParaRPr>
          </a:p>
          <a:p>
            <a:r>
              <a:rPr lang="en-US" altLang="en-US" sz="2400" dirty="0" err="1" smtClean="0">
                <a:latin typeface="Times New Roman" panose="02020603050405020304" pitchFamily="18" charset="0"/>
                <a:ea typeface="ＭＳ Ｐゴシック" panose="020B0600070205080204" pitchFamily="34" charset="-128"/>
                <a:cs typeface="Times New Roman" panose="02020603050405020304" pitchFamily="18" charset="0"/>
              </a:rPr>
              <a:t>Prereqs</a:t>
            </a:r>
            <a:endPar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lvl="1">
              <a:buFont typeface="Wingdings" panose="05000000000000000000" pitchFamily="2" charset="2"/>
              <a:buChar char="§"/>
            </a:pPr>
            <a:r>
              <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rPr>
              <a:t>Official: CS241 or approval of instructor</a:t>
            </a:r>
          </a:p>
          <a:p>
            <a:pPr lvl="1">
              <a:buFont typeface="Wingdings" panose="05000000000000000000" pitchFamily="2" charset="2"/>
              <a:buChar char="§"/>
            </a:pPr>
            <a:r>
              <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rPr>
              <a:t>Practical: Know object-oriented programming language</a:t>
            </a:r>
          </a:p>
          <a:p>
            <a:r>
              <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rPr>
              <a:t>Format</a:t>
            </a:r>
          </a:p>
          <a:p>
            <a:pPr lvl="1">
              <a:buFont typeface="Wingdings" panose="05000000000000000000" pitchFamily="2" charset="2"/>
              <a:buChar char="§"/>
            </a:pPr>
            <a:r>
              <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rPr>
              <a:t>Before lecture: do reading</a:t>
            </a:r>
          </a:p>
          <a:p>
            <a:pPr lvl="1">
              <a:buFont typeface="Wingdings" panose="05000000000000000000" pitchFamily="2" charset="2"/>
              <a:buChar char="§"/>
            </a:pPr>
            <a:r>
              <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rPr>
              <a:t>In lecture: put reading in context</a:t>
            </a:r>
          </a:p>
          <a:p>
            <a:pPr lvl="1">
              <a:buFont typeface="Wingdings" panose="05000000000000000000" pitchFamily="2" charset="2"/>
              <a:buChar char="§"/>
            </a:pPr>
            <a:r>
              <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rPr>
              <a:t>After lecture: assignments, for hands-on practice</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4</a:t>
            </a:fld>
            <a:endParaRPr lang="en-US"/>
          </a:p>
        </p:txBody>
      </p:sp>
    </p:spTree>
    <p:extLst>
      <p:ext uri="{BB962C8B-B14F-4D97-AF65-F5344CB8AC3E}">
        <p14:creationId xmlns:p14="http://schemas.microsoft.com/office/powerpoint/2010/main" val="450086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Web-based software engineering</a:t>
            </a:r>
            <a:endParaRPr lang="en-US" dirty="0"/>
          </a:p>
        </p:txBody>
      </p:sp>
      <p:sp>
        <p:nvSpPr>
          <p:cNvPr id="3" name="Content Placeholder 2"/>
          <p:cNvSpPr>
            <a:spLocks noGrp="1"/>
          </p:cNvSpPr>
          <p:nvPr>
            <p:ph idx="1"/>
          </p:nvPr>
        </p:nvSpPr>
        <p:spPr/>
        <p:txBody>
          <a:bodyPr/>
          <a:lstStyle/>
          <a:p>
            <a:r>
              <a:rPr lang="en-US" dirty="0" smtClean="0"/>
              <a:t>Web-based systems are complex distributed systems but the fundamental principles of software engineering discussed previously are as applicable to them as they are to any other types of system.</a:t>
            </a:r>
          </a:p>
          <a:p>
            <a:r>
              <a:rPr lang="en-GB" dirty="0" smtClean="0"/>
              <a:t>The fundamental ideas of software engineering</a:t>
            </a:r>
            <a:r>
              <a:rPr lang="en-GB" dirty="0"/>
              <a:t> </a:t>
            </a:r>
            <a:r>
              <a:rPr lang="en-GB" dirty="0" smtClean="0"/>
              <a:t>apply to web-based software in the same way that they apply to other types of software system. </a:t>
            </a:r>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40</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44852"/>
            <a:ext cx="8915400" cy="1293813"/>
          </a:xfrm>
        </p:spPr>
        <p:txBody>
          <a:bodyPr/>
          <a:lstStyle/>
          <a:p>
            <a:pPr eaLnBrk="1" hangingPunct="1"/>
            <a:r>
              <a:rPr lang="en-GB" altLang="en-US" dirty="0" smtClean="0"/>
              <a:t>How Has SE Changed?</a:t>
            </a:r>
            <a:br>
              <a:rPr lang="en-GB" altLang="en-US" dirty="0" smtClean="0"/>
            </a:br>
            <a:endParaRPr lang="en-US" altLang="en-US" sz="2600" dirty="0" smtClean="0"/>
          </a:p>
        </p:txBody>
      </p:sp>
      <p:sp>
        <p:nvSpPr>
          <p:cNvPr id="35843" name="Rectangle 3"/>
          <p:cNvSpPr>
            <a:spLocks noGrp="1" noChangeArrowheads="1"/>
          </p:cNvSpPr>
          <p:nvPr>
            <p:ph type="body" idx="1"/>
          </p:nvPr>
        </p:nvSpPr>
        <p:spPr>
          <a:xfrm>
            <a:off x="457200" y="1447800"/>
            <a:ext cx="8229600" cy="4676775"/>
          </a:xfrm>
        </p:spPr>
        <p:txBody>
          <a:bodyPr/>
          <a:lstStyle/>
          <a:p>
            <a:pPr eaLnBrk="1" hangingPunct="1"/>
            <a:r>
              <a:rPr lang="en-GB" altLang="en-US" smtClean="0"/>
              <a:t>The key factors that have changed the software development</a:t>
            </a:r>
            <a:endParaRPr lang="en-US" altLang="en-US" smtClean="0"/>
          </a:p>
        </p:txBody>
      </p:sp>
      <p:pic>
        <p:nvPicPr>
          <p:cNvPr id="35844" name="Picture 8" descr="Slid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6000"/>
            <a:ext cx="6324600"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D5CD492-2BC6-F348-9965-EC1D86DF57A8}" type="slidenum">
              <a:rPr lang="en-US" smtClean="0"/>
              <a:t>41</a:t>
            </a:fld>
            <a:endParaRPr lang="en-US"/>
          </a:p>
        </p:txBody>
      </p:sp>
    </p:spTree>
    <p:extLst>
      <p:ext uri="{BB962C8B-B14F-4D97-AF65-F5344CB8AC3E}">
        <p14:creationId xmlns:p14="http://schemas.microsoft.com/office/powerpoint/2010/main" val="186280733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457200" y="345989"/>
            <a:ext cx="8575675" cy="12954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smtClean="0"/>
              <a:t>How Has SE Changed?</a:t>
            </a:r>
            <a:br>
              <a:rPr lang="en-GB" altLang="en-US" dirty="0" smtClean="0"/>
            </a:br>
            <a:r>
              <a:rPr lang="en-GB" altLang="en-US" sz="2600" dirty="0" smtClean="0"/>
              <a:t>Wasserman's Discipline of Software Engineering</a:t>
            </a:r>
          </a:p>
        </p:txBody>
      </p:sp>
      <p:sp>
        <p:nvSpPr>
          <p:cNvPr id="36867" name="Rectangle 2"/>
          <p:cNvSpPr>
            <a:spLocks noGrp="1" noChangeArrowheads="1"/>
          </p:cNvSpPr>
          <p:nvPr>
            <p:ph type="body" idx="1"/>
          </p:nvPr>
        </p:nvSpPr>
        <p:spPr>
          <a:xfrm>
            <a:off x="457200" y="1851455"/>
            <a:ext cx="8229600" cy="4055075"/>
          </a:xfrm>
        </p:spPr>
        <p:txBody>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t>Abstractions</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t>Analysis and design methods and notations </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t>User interface prototyping</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t>Software architecture</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t>Software process</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t>Reuse</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t>Measurement</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t>Tools and integrated environments</a:t>
            </a:r>
          </a:p>
        </p:txBody>
      </p:sp>
      <p:sp>
        <p:nvSpPr>
          <p:cNvPr id="2" name="Slide Number Placeholder 1"/>
          <p:cNvSpPr>
            <a:spLocks noGrp="1"/>
          </p:cNvSpPr>
          <p:nvPr>
            <p:ph type="sldNum" sz="quarter" idx="12"/>
          </p:nvPr>
        </p:nvSpPr>
        <p:spPr/>
        <p:txBody>
          <a:bodyPr/>
          <a:lstStyle/>
          <a:p>
            <a:fld id="{1D5CD492-2BC6-F348-9965-EC1D86DF57A8}" type="slidenum">
              <a:rPr lang="en-US" smtClean="0"/>
              <a:t>42</a:t>
            </a:fld>
            <a:endParaRPr lang="en-US"/>
          </a:p>
        </p:txBody>
      </p:sp>
    </p:spTree>
    <p:extLst>
      <p:ext uri="{BB962C8B-B14F-4D97-AF65-F5344CB8AC3E}">
        <p14:creationId xmlns:p14="http://schemas.microsoft.com/office/powerpoint/2010/main" val="1312954086"/>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altLang="en-US" sz="3600" dirty="0" smtClean="0"/>
              <a:t>How Has SE Changed?</a:t>
            </a:r>
            <a:br>
              <a:rPr lang="en-GB" altLang="en-US" sz="3600" dirty="0" smtClean="0"/>
            </a:br>
            <a:r>
              <a:rPr lang="en-GB" altLang="en-US" sz="3000" dirty="0" smtClean="0"/>
              <a:t>Abstraction</a:t>
            </a:r>
            <a:endParaRPr lang="en-US" altLang="en-US" sz="3000" dirty="0" smtClean="0"/>
          </a:p>
        </p:txBody>
      </p:sp>
      <p:sp>
        <p:nvSpPr>
          <p:cNvPr id="37891" name="Rectangle 3"/>
          <p:cNvSpPr>
            <a:spLocks noGrp="1" noChangeArrowheads="1"/>
          </p:cNvSpPr>
          <p:nvPr>
            <p:ph type="body" idx="1"/>
          </p:nvPr>
        </p:nvSpPr>
        <p:spPr/>
        <p:txBody>
          <a:bodyPr/>
          <a:lstStyle/>
          <a:p>
            <a:pPr eaLnBrk="1" hangingPunct="1"/>
            <a:r>
              <a:rPr lang="en-US" altLang="en-US" dirty="0" smtClean="0"/>
              <a:t>A description of the problem at some level of generalization</a:t>
            </a:r>
          </a:p>
          <a:p>
            <a:pPr lvl="1" eaLnBrk="1" hangingPunct="1"/>
            <a:r>
              <a:rPr lang="en-US" altLang="en-US" dirty="0" smtClean="0"/>
              <a:t>Hide details</a:t>
            </a:r>
          </a:p>
        </p:txBody>
      </p:sp>
      <p:pic>
        <p:nvPicPr>
          <p:cNvPr id="37892" name="Picture 8" descr="Slid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05075"/>
            <a:ext cx="54102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D5CD492-2BC6-F348-9965-EC1D86DF57A8}" type="slidenum">
              <a:rPr lang="en-US" smtClean="0"/>
              <a:t>43</a:t>
            </a:fld>
            <a:endParaRPr lang="en-US"/>
          </a:p>
        </p:txBody>
      </p:sp>
    </p:spTree>
    <p:extLst>
      <p:ext uri="{BB962C8B-B14F-4D97-AF65-F5344CB8AC3E}">
        <p14:creationId xmlns:p14="http://schemas.microsoft.com/office/powerpoint/2010/main" val="167877608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altLang="en-US" sz="3600" dirty="0" smtClean="0"/>
              <a:t>How Has SE Changed?</a:t>
            </a:r>
            <a:br>
              <a:rPr lang="en-GB" altLang="en-US" sz="3600" dirty="0" smtClean="0"/>
            </a:br>
            <a:r>
              <a:rPr lang="en-GB" altLang="en-US" sz="3000" dirty="0" smtClean="0"/>
              <a:t>Analysis and Design Methods and Notations</a:t>
            </a:r>
            <a:endParaRPr lang="en-US" altLang="en-US" sz="3000" dirty="0" smtClean="0"/>
          </a:p>
        </p:txBody>
      </p:sp>
      <p:sp>
        <p:nvSpPr>
          <p:cNvPr id="38915" name="Rectangle 3"/>
          <p:cNvSpPr>
            <a:spLocks noGrp="1" noChangeArrowheads="1"/>
          </p:cNvSpPr>
          <p:nvPr>
            <p:ph type="body" idx="1"/>
          </p:nvPr>
        </p:nvSpPr>
        <p:spPr/>
        <p:txBody>
          <a:bodyPr/>
          <a:lstStyle/>
          <a:p>
            <a:pPr eaLnBrk="1" hangingPunct="1"/>
            <a:r>
              <a:rPr lang="en-US" altLang="en-US" smtClean="0"/>
              <a:t>Provide documentation</a:t>
            </a:r>
          </a:p>
          <a:p>
            <a:pPr eaLnBrk="1" hangingPunct="1"/>
            <a:r>
              <a:rPr lang="en-US" altLang="en-US" smtClean="0"/>
              <a:t>Facilitate communication</a:t>
            </a:r>
          </a:p>
          <a:p>
            <a:pPr eaLnBrk="1" hangingPunct="1"/>
            <a:r>
              <a:rPr lang="en-US" altLang="en-US" smtClean="0"/>
              <a:t>Offer multiple views</a:t>
            </a:r>
          </a:p>
          <a:p>
            <a:pPr eaLnBrk="1" hangingPunct="1"/>
            <a:r>
              <a:rPr lang="en-US" altLang="en-US" smtClean="0"/>
              <a:t>Unify different views</a:t>
            </a:r>
          </a:p>
        </p:txBody>
      </p:sp>
      <p:sp>
        <p:nvSpPr>
          <p:cNvPr id="2" name="Slide Number Placeholder 1"/>
          <p:cNvSpPr>
            <a:spLocks noGrp="1"/>
          </p:cNvSpPr>
          <p:nvPr>
            <p:ph type="sldNum" sz="quarter" idx="12"/>
          </p:nvPr>
        </p:nvSpPr>
        <p:spPr/>
        <p:txBody>
          <a:bodyPr/>
          <a:lstStyle/>
          <a:p>
            <a:fld id="{1D5CD492-2BC6-F348-9965-EC1D86DF57A8}" type="slidenum">
              <a:rPr lang="en-US" smtClean="0"/>
              <a:t>44</a:t>
            </a:fld>
            <a:endParaRPr lang="en-US"/>
          </a:p>
        </p:txBody>
      </p:sp>
    </p:spTree>
    <p:extLst>
      <p:ext uri="{BB962C8B-B14F-4D97-AF65-F5344CB8AC3E}">
        <p14:creationId xmlns:p14="http://schemas.microsoft.com/office/powerpoint/2010/main" val="387447583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en-US" sz="3600" dirty="0" smtClean="0"/>
              <a:t>How Has SE Changed?</a:t>
            </a:r>
            <a:br>
              <a:rPr lang="en-GB" altLang="en-US" sz="3600" dirty="0" smtClean="0"/>
            </a:br>
            <a:r>
              <a:rPr lang="en-GB" altLang="en-US" sz="3000" dirty="0" smtClean="0"/>
              <a:t>User Interface Prototyping</a:t>
            </a:r>
            <a:endParaRPr lang="en-US" altLang="en-US" sz="3000" dirty="0" smtClean="0"/>
          </a:p>
        </p:txBody>
      </p:sp>
      <p:sp>
        <p:nvSpPr>
          <p:cNvPr id="39939" name="Rectangle 3"/>
          <p:cNvSpPr>
            <a:spLocks noGrp="1" noChangeArrowheads="1"/>
          </p:cNvSpPr>
          <p:nvPr>
            <p:ph type="body" idx="1"/>
          </p:nvPr>
        </p:nvSpPr>
        <p:spPr/>
        <p:txBody>
          <a:bodyPr/>
          <a:lstStyle/>
          <a:p>
            <a:pPr eaLnBrk="1" hangingPunct="1"/>
            <a:r>
              <a:rPr lang="en-US" altLang="en-US" dirty="0" smtClean="0"/>
              <a:t>Prototyping: building a small version of a system</a:t>
            </a:r>
          </a:p>
          <a:p>
            <a:pPr lvl="1" eaLnBrk="1" hangingPunct="1"/>
            <a:r>
              <a:rPr lang="en-US" altLang="en-US" dirty="0" smtClean="0"/>
              <a:t>Help users identify key requirements of a system</a:t>
            </a:r>
          </a:p>
          <a:p>
            <a:pPr lvl="1" eaLnBrk="1" hangingPunct="1"/>
            <a:r>
              <a:rPr lang="en-US" altLang="en-US" dirty="0" smtClean="0"/>
              <a:t>Demonstrate feasibility</a:t>
            </a:r>
          </a:p>
          <a:p>
            <a:pPr eaLnBrk="1" hangingPunct="1"/>
            <a:r>
              <a:rPr lang="en-US" altLang="en-US" dirty="0" smtClean="0"/>
              <a:t>Develop good user interface</a:t>
            </a:r>
          </a:p>
          <a:p>
            <a:pPr lvl="1" eaLnBrk="1" hangingPunct="1"/>
            <a:endParaRPr lang="en-US" altLang="en-US" dirty="0" smtClean="0"/>
          </a:p>
          <a:p>
            <a:pPr lvl="1" eaLnBrk="1" hangingPunct="1"/>
            <a:endParaRPr lang="en-US" altLang="en-US" dirty="0" smtClean="0"/>
          </a:p>
        </p:txBody>
      </p:sp>
      <p:sp>
        <p:nvSpPr>
          <p:cNvPr id="2" name="Slide Number Placeholder 1"/>
          <p:cNvSpPr>
            <a:spLocks noGrp="1"/>
          </p:cNvSpPr>
          <p:nvPr>
            <p:ph type="sldNum" sz="quarter" idx="12"/>
          </p:nvPr>
        </p:nvSpPr>
        <p:spPr/>
        <p:txBody>
          <a:bodyPr/>
          <a:lstStyle/>
          <a:p>
            <a:fld id="{1D5CD492-2BC6-F348-9965-EC1D86DF57A8}" type="slidenum">
              <a:rPr lang="en-US" smtClean="0"/>
              <a:t>45</a:t>
            </a:fld>
            <a:endParaRPr lang="en-US"/>
          </a:p>
        </p:txBody>
      </p:sp>
    </p:spTree>
    <p:extLst>
      <p:ext uri="{BB962C8B-B14F-4D97-AF65-F5344CB8AC3E}">
        <p14:creationId xmlns:p14="http://schemas.microsoft.com/office/powerpoint/2010/main" val="293427722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6638"/>
            <a:ext cx="8229600" cy="1143000"/>
          </a:xfrm>
        </p:spPr>
        <p:txBody>
          <a:bodyPr/>
          <a:lstStyle/>
          <a:p>
            <a:pPr algn="ctr"/>
            <a:r>
              <a:rPr lang="en-US" dirty="0" smtClean="0"/>
              <a:t>Software engineering ethics</a:t>
            </a:r>
            <a:endParaRPr lang="en-US" dirty="0"/>
          </a:p>
        </p:txBody>
      </p:sp>
      <p:sp>
        <p:nvSpPr>
          <p:cNvPr id="3" name="Slide Number Placeholder 2"/>
          <p:cNvSpPr>
            <a:spLocks noGrp="1"/>
          </p:cNvSpPr>
          <p:nvPr>
            <p:ph type="sldNum" sz="quarter" idx="12"/>
          </p:nvPr>
        </p:nvSpPr>
        <p:spPr/>
        <p:txBody>
          <a:bodyPr/>
          <a:lstStyle/>
          <a:p>
            <a:fld id="{1D5CD492-2BC6-F348-9965-EC1D86DF57A8}" type="slidenum">
              <a:rPr lang="en-US" smtClean="0"/>
              <a:t>46</a:t>
            </a:fld>
            <a:endParaRPr lang="en-US"/>
          </a:p>
        </p:txBody>
      </p:sp>
    </p:spTree>
    <p:extLst>
      <p:ext uri="{BB962C8B-B14F-4D97-AF65-F5344CB8AC3E}">
        <p14:creationId xmlns:p14="http://schemas.microsoft.com/office/powerpoint/2010/main" val="1636161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a:xfrm>
            <a:off x="474785" y="304801"/>
            <a:ext cx="8192966" cy="917575"/>
          </a:xfrm>
          <a:noFill/>
        </p:spPr>
        <p:txBody>
          <a:bodyPr anchor="ctr"/>
          <a:lstStyle/>
          <a:p>
            <a:r>
              <a:rPr lang="en-GB" dirty="0" smtClean="0"/>
              <a:t>Software engineering ethics</a:t>
            </a:r>
            <a:endParaRPr lang="en-GB" dirty="0"/>
          </a:p>
        </p:txBody>
      </p:sp>
      <p:sp>
        <p:nvSpPr>
          <p:cNvPr id="80901" name="Rectangle 5"/>
          <p:cNvSpPr>
            <a:spLocks noGrp="1" noChangeArrowheads="1"/>
          </p:cNvSpPr>
          <p:nvPr>
            <p:ph idx="1"/>
          </p:nvPr>
        </p:nvSpPr>
        <p:spPr/>
        <p:txBody>
          <a:bodyPr/>
          <a:lstStyle/>
          <a:p>
            <a:r>
              <a:rPr lang="en-GB" dirty="0"/>
              <a:t>Software engineering involves wider responsibilities than simply the application of technical skills.</a:t>
            </a:r>
          </a:p>
          <a:p>
            <a:r>
              <a:rPr lang="en-GB" dirty="0"/>
              <a:t>Software engineers must behave in an honest and ethically responsible way if they are to be respected as professionals.</a:t>
            </a:r>
          </a:p>
          <a:p>
            <a:r>
              <a:rPr lang="en-GB" dirty="0"/>
              <a:t>Ethical behaviour is more than simply upholding the </a:t>
            </a:r>
            <a:r>
              <a:rPr lang="en-GB" dirty="0" smtClean="0"/>
              <a:t>law but involves following a set of principles that are morally correct.</a:t>
            </a:r>
            <a:endParaRPr lang="en-GB" dirty="0"/>
          </a:p>
        </p:txBody>
      </p:sp>
      <p:sp>
        <p:nvSpPr>
          <p:cNvPr id="2" name="Slide Number Placeholder 1"/>
          <p:cNvSpPr>
            <a:spLocks noGrp="1"/>
          </p:cNvSpPr>
          <p:nvPr>
            <p:ph type="sldNum" sz="quarter" idx="12"/>
          </p:nvPr>
        </p:nvSpPr>
        <p:spPr/>
        <p:txBody>
          <a:bodyPr/>
          <a:lstStyle/>
          <a:p>
            <a:fld id="{1D5CD492-2BC6-F348-9965-EC1D86DF57A8}" type="slidenum">
              <a:rPr lang="en-US" smtClean="0"/>
              <a:t>47</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9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9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noFill/>
        </p:spPr>
        <p:txBody>
          <a:bodyPr anchor="ctr"/>
          <a:lstStyle/>
          <a:p>
            <a:r>
              <a:rPr lang="en-GB"/>
              <a:t>Issues of professional responsibility</a:t>
            </a:r>
          </a:p>
        </p:txBody>
      </p:sp>
      <p:sp>
        <p:nvSpPr>
          <p:cNvPr id="81925" name="Rectangle 5"/>
          <p:cNvSpPr>
            <a:spLocks noGrp="1" noChangeArrowheads="1"/>
          </p:cNvSpPr>
          <p:nvPr>
            <p:ph idx="1"/>
          </p:nvPr>
        </p:nvSpPr>
        <p:spPr/>
        <p:txBody>
          <a:bodyPr/>
          <a:lstStyle/>
          <a:p>
            <a:pPr>
              <a:lnSpc>
                <a:spcPct val="90000"/>
              </a:lnSpc>
            </a:pPr>
            <a:r>
              <a:rPr lang="en-GB" dirty="0"/>
              <a:t>Confidentiality </a:t>
            </a:r>
          </a:p>
          <a:p>
            <a:pPr lvl="1">
              <a:lnSpc>
                <a:spcPct val="90000"/>
              </a:lnSpc>
            </a:pPr>
            <a:r>
              <a:rPr lang="en-GB" dirty="0"/>
              <a:t>Engineers should normally respect the confidentiality of their employers or clients irrespective of whether or not a formal confidentiality agreement has been signed.</a:t>
            </a:r>
          </a:p>
          <a:p>
            <a:pPr>
              <a:lnSpc>
                <a:spcPct val="90000"/>
              </a:lnSpc>
            </a:pPr>
            <a:r>
              <a:rPr lang="en-GB" dirty="0"/>
              <a:t>Competence </a:t>
            </a:r>
          </a:p>
          <a:p>
            <a:pPr lvl="1">
              <a:lnSpc>
                <a:spcPct val="90000"/>
              </a:lnSpc>
            </a:pPr>
            <a:r>
              <a:rPr lang="en-GB" dirty="0"/>
              <a:t>Engineers should not misrepresent their level of competence. They should not knowingly accept work which is </a:t>
            </a:r>
            <a:r>
              <a:rPr lang="en-GB" dirty="0" err="1"/>
              <a:t>outwith</a:t>
            </a:r>
            <a:r>
              <a:rPr lang="en-GB" dirty="0"/>
              <a:t> their competence.</a:t>
            </a:r>
          </a:p>
          <a:p>
            <a:pPr>
              <a:lnSpc>
                <a:spcPct val="90000"/>
              </a:lnSpc>
            </a:pPr>
            <a:endParaRPr lang="en-GB" dirty="0"/>
          </a:p>
        </p:txBody>
      </p:sp>
      <p:sp>
        <p:nvSpPr>
          <p:cNvPr id="2" name="Slide Number Placeholder 1"/>
          <p:cNvSpPr>
            <a:spLocks noGrp="1"/>
          </p:cNvSpPr>
          <p:nvPr>
            <p:ph type="sldNum" sz="quarter" idx="12"/>
          </p:nvPr>
        </p:nvSpPr>
        <p:spPr/>
        <p:txBody>
          <a:bodyPr/>
          <a:lstStyle/>
          <a:p>
            <a:fld id="{1D5CD492-2BC6-F348-9965-EC1D86DF57A8}" type="slidenum">
              <a:rPr lang="en-US" smtClean="0"/>
              <a:t>48</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2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p:txBody>
          <a:bodyPr/>
          <a:lstStyle/>
          <a:p>
            <a:r>
              <a:rPr lang="en-GB"/>
              <a:t>Issues of professional responsibility</a:t>
            </a:r>
          </a:p>
        </p:txBody>
      </p:sp>
      <p:sp>
        <p:nvSpPr>
          <p:cNvPr id="83973" name="Rectangle 5"/>
          <p:cNvSpPr>
            <a:spLocks noGrp="1" noChangeArrowheads="1"/>
          </p:cNvSpPr>
          <p:nvPr>
            <p:ph idx="1"/>
          </p:nvPr>
        </p:nvSpPr>
        <p:spPr/>
        <p:txBody>
          <a:bodyPr/>
          <a:lstStyle/>
          <a:p>
            <a:r>
              <a:rPr lang="en-GB" sz="2400" dirty="0"/>
              <a:t>Intellectual property rights </a:t>
            </a:r>
          </a:p>
          <a:p>
            <a:pPr lvl="1"/>
            <a:r>
              <a:rPr lang="en-GB" sz="2000" dirty="0"/>
              <a:t>Engineers should be aware of local laws governing the use of intellectual property such as patents, copyright, etc. They should be careful to ensure that the intellectual property of employers and clients is protected.</a:t>
            </a:r>
          </a:p>
          <a:p>
            <a:r>
              <a:rPr lang="en-GB" sz="2400" dirty="0"/>
              <a:t>Computer misuse </a:t>
            </a:r>
          </a:p>
          <a:p>
            <a:pPr lvl="1"/>
            <a:r>
              <a:rPr lang="en-GB" sz="2000" dirty="0"/>
              <a:t>Software engineers should not use their technical skills to misuse other people’s computers. Computer misuse ranges from relatively trivial (game playing on an employer’s machine, say) to extremely serious (dissemination of viruses). </a:t>
            </a:r>
          </a:p>
        </p:txBody>
      </p:sp>
      <p:sp>
        <p:nvSpPr>
          <p:cNvPr id="2" name="Slide Number Placeholder 1"/>
          <p:cNvSpPr>
            <a:spLocks noGrp="1"/>
          </p:cNvSpPr>
          <p:nvPr>
            <p:ph type="sldNum" sz="quarter" idx="12"/>
          </p:nvPr>
        </p:nvSpPr>
        <p:spPr/>
        <p:txBody>
          <a:bodyPr/>
          <a:lstStyle/>
          <a:p>
            <a:fld id="{1D5CD492-2BC6-F348-9965-EC1D86DF57A8}" type="slidenum">
              <a:rPr lang="en-US" smtClean="0"/>
              <a:t>49</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97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9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Student Learning Outcomes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4"/>
            <a:ext cx="7886700" cy="4787611"/>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After successfully completing this course, students should be able to: </a:t>
            </a:r>
          </a:p>
          <a:p>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each of various software project scenarios, develop understanding of software engineering principles and methodologies such as the project’s place in the software life cycle, identify the particular tasks that should be performed next, and identify metrics appropriate to those tasks. </a:t>
            </a:r>
          </a:p>
          <a:p>
            <a:r>
              <a:rPr lang="en-US" sz="2000" dirty="0" smtClean="0">
                <a:latin typeface="Times New Roman" panose="02020603050405020304" pitchFamily="18" charset="0"/>
                <a:cs typeface="Times New Roman" panose="02020603050405020304" pitchFamily="18" charset="0"/>
              </a:rPr>
              <a:t>Apply </a:t>
            </a:r>
            <a:r>
              <a:rPr lang="en-US" sz="2000" dirty="0">
                <a:latin typeface="Times New Roman" panose="02020603050405020304" pitchFamily="18" charset="0"/>
                <a:cs typeface="Times New Roman" panose="02020603050405020304" pitchFamily="18" charset="0"/>
              </a:rPr>
              <a:t>key elements and common methods for elicitation and analysis to produce a set of software requirements for a medium-sized software system. </a:t>
            </a:r>
          </a:p>
          <a:p>
            <a:r>
              <a:rPr lang="en-US" sz="2000" dirty="0" smtClean="0">
                <a:latin typeface="Times New Roman" panose="02020603050405020304" pitchFamily="18" charset="0"/>
                <a:cs typeface="Times New Roman" panose="02020603050405020304" pitchFamily="18" charset="0"/>
              </a:rPr>
              <a:t>Demonstrate </a:t>
            </a:r>
            <a:r>
              <a:rPr lang="en-US" sz="2000" dirty="0">
                <a:latin typeface="Times New Roman" panose="02020603050405020304" pitchFamily="18" charset="0"/>
                <a:cs typeface="Times New Roman" panose="02020603050405020304" pitchFamily="18" charset="0"/>
              </a:rPr>
              <a:t>the capability to use a range of software tools in support of the development of a software product of medium size. </a:t>
            </a:r>
          </a:p>
          <a:p>
            <a:r>
              <a:rPr lang="en-US" sz="2000" dirty="0" smtClean="0">
                <a:latin typeface="Times New Roman" panose="02020603050405020304" pitchFamily="18" charset="0"/>
                <a:cs typeface="Times New Roman" panose="02020603050405020304" pitchFamily="18" charset="0"/>
              </a:rPr>
              <a:t>Demonstrate </a:t>
            </a:r>
            <a:r>
              <a:rPr lang="en-US" sz="2000" dirty="0">
                <a:latin typeface="Times New Roman" panose="02020603050405020304" pitchFamily="18" charset="0"/>
                <a:cs typeface="Times New Roman" panose="02020603050405020304" pitchFamily="18" charset="0"/>
              </a:rPr>
              <a:t>through involvement in a team project the central elements of team building and team management and written justifications and rationales for project design decisions made.</a:t>
            </a:r>
          </a:p>
          <a:p>
            <a:endParaRPr lang="en-US" sz="2000" dirty="0"/>
          </a:p>
        </p:txBody>
      </p:sp>
      <p:sp>
        <p:nvSpPr>
          <p:cNvPr id="5" name="Slide Number Placeholder 4"/>
          <p:cNvSpPr>
            <a:spLocks noGrp="1"/>
          </p:cNvSpPr>
          <p:nvPr>
            <p:ph type="sldNum" sz="quarter" idx="12"/>
          </p:nvPr>
        </p:nvSpPr>
        <p:spPr/>
        <p:txBody>
          <a:bodyPr/>
          <a:lstStyle/>
          <a:p>
            <a:fld id="{1D5CD492-2BC6-F348-9965-EC1D86DF57A8}" type="slidenum">
              <a:rPr lang="en-US" smtClean="0"/>
              <a:t>5</a:t>
            </a:fld>
            <a:endParaRPr lang="en-US"/>
          </a:p>
        </p:txBody>
      </p:sp>
    </p:spTree>
    <p:extLst>
      <p:ext uri="{BB962C8B-B14F-4D97-AF65-F5344CB8AC3E}">
        <p14:creationId xmlns:p14="http://schemas.microsoft.com/office/powerpoint/2010/main" val="3651676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p:txBody>
          <a:bodyPr/>
          <a:lstStyle/>
          <a:p>
            <a:r>
              <a:rPr lang="en-GB" dirty="0"/>
              <a:t>ACM/IEEE Code of Ethics</a:t>
            </a:r>
          </a:p>
        </p:txBody>
      </p:sp>
      <p:sp>
        <p:nvSpPr>
          <p:cNvPr id="82949" name="Rectangle 5"/>
          <p:cNvSpPr>
            <a:spLocks noGrp="1" noChangeArrowheads="1"/>
          </p:cNvSpPr>
          <p:nvPr>
            <p:ph idx="1"/>
          </p:nvPr>
        </p:nvSpPr>
        <p:spPr/>
        <p:txBody>
          <a:bodyPr/>
          <a:lstStyle/>
          <a:p>
            <a:pPr>
              <a:lnSpc>
                <a:spcPct val="90000"/>
              </a:lnSpc>
            </a:pPr>
            <a:r>
              <a:rPr lang="en-GB" dirty="0"/>
              <a:t>The professional societies in the US have cooperated to produce a code of ethical practice.</a:t>
            </a:r>
          </a:p>
          <a:p>
            <a:pPr>
              <a:lnSpc>
                <a:spcPct val="90000"/>
              </a:lnSpc>
            </a:pPr>
            <a:r>
              <a:rPr lang="en-GB" dirty="0"/>
              <a:t>Members of these organisations sign up to the code of practice when they join.</a:t>
            </a:r>
          </a:p>
          <a:p>
            <a:pPr>
              <a:lnSpc>
                <a:spcPct val="90000"/>
              </a:lnSpc>
            </a:pPr>
            <a:r>
              <a:rPr lang="en-GB" dirty="0"/>
              <a:t>The Code contains eight Principles related to the behaviour of and decisions made by professional software engineers, including practitioners, educators, managers, supervisors and policy makers, as well as trainees and students of the profession. </a:t>
            </a:r>
          </a:p>
        </p:txBody>
      </p:sp>
      <p:sp>
        <p:nvSpPr>
          <p:cNvPr id="2" name="Slide Number Placeholder 1"/>
          <p:cNvSpPr>
            <a:spLocks noGrp="1"/>
          </p:cNvSpPr>
          <p:nvPr>
            <p:ph type="sldNum" sz="quarter" idx="12"/>
          </p:nvPr>
        </p:nvSpPr>
        <p:spPr/>
        <p:txBody>
          <a:bodyPr/>
          <a:lstStyle/>
          <a:p>
            <a:fld id="{1D5CD492-2BC6-F348-9965-EC1D86DF57A8}" type="slidenum">
              <a:rPr lang="en-US" smtClean="0"/>
              <a:t>50</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p:txBody>
          <a:bodyPr/>
          <a:lstStyle/>
          <a:p>
            <a:r>
              <a:rPr lang="en-GB"/>
              <a:t>Ethical dilemmas</a:t>
            </a:r>
          </a:p>
        </p:txBody>
      </p:sp>
      <p:sp>
        <p:nvSpPr>
          <p:cNvPr id="89093" name="Rectangle 5"/>
          <p:cNvSpPr>
            <a:spLocks noGrp="1" noChangeArrowheads="1"/>
          </p:cNvSpPr>
          <p:nvPr>
            <p:ph idx="1"/>
          </p:nvPr>
        </p:nvSpPr>
        <p:spPr/>
        <p:txBody>
          <a:bodyPr/>
          <a:lstStyle/>
          <a:p>
            <a:r>
              <a:rPr lang="en-GB" dirty="0"/>
              <a:t>Disagreement in principle with the policies of senior management</a:t>
            </a:r>
            <a:r>
              <a:rPr lang="en-GB" dirty="0" smtClean="0"/>
              <a:t>.</a:t>
            </a:r>
          </a:p>
          <a:p>
            <a:r>
              <a:rPr lang="en-GB" dirty="0"/>
              <a:t>Your employer acts in an unethical way and releases a safety-critical system without finishing the testing of the system.</a:t>
            </a:r>
          </a:p>
          <a:p>
            <a:r>
              <a:rPr lang="en-GB" dirty="0"/>
              <a:t>Participation in the development of military weapons systems or nuclear systems.</a:t>
            </a:r>
          </a:p>
          <a:p>
            <a:endParaRPr lang="en-GB" dirty="0"/>
          </a:p>
        </p:txBody>
      </p:sp>
      <p:sp>
        <p:nvSpPr>
          <p:cNvPr id="2" name="Slide Number Placeholder 1"/>
          <p:cNvSpPr>
            <a:spLocks noGrp="1"/>
          </p:cNvSpPr>
          <p:nvPr>
            <p:ph type="sldNum" sz="quarter" idx="12"/>
          </p:nvPr>
        </p:nvSpPr>
        <p:spPr/>
        <p:txBody>
          <a:bodyPr/>
          <a:lstStyle/>
          <a:p>
            <a:fld id="{1D5CD492-2BC6-F348-9965-EC1D86DF57A8}" type="slidenum">
              <a:rPr lang="en-US" smtClean="0"/>
              <a:t>51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0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GB" dirty="0" smtClean="0"/>
              <a:t>Software engineering is an engineering discipline that is concerned with </a:t>
            </a:r>
            <a:r>
              <a:rPr lang="en-GB" u="sng" dirty="0" smtClean="0"/>
              <a:t>all aspects of software production</a:t>
            </a:r>
            <a:r>
              <a:rPr lang="en-GB" dirty="0" smtClean="0"/>
              <a:t>.</a:t>
            </a:r>
          </a:p>
          <a:p>
            <a:r>
              <a:rPr lang="en-GB" dirty="0" smtClean="0"/>
              <a:t>Essential software product attributes are </a:t>
            </a:r>
            <a:r>
              <a:rPr lang="en-GB" u="sng" dirty="0" smtClean="0"/>
              <a:t>maintainability, dependability and security, efficiency and acceptability</a:t>
            </a:r>
            <a:r>
              <a:rPr lang="en-GB" dirty="0" smtClean="0"/>
              <a:t>.</a:t>
            </a:r>
          </a:p>
          <a:p>
            <a:r>
              <a:rPr lang="en-GB" dirty="0" smtClean="0"/>
              <a:t>The high-level activities of </a:t>
            </a:r>
            <a:r>
              <a:rPr lang="en-GB" u="sng" dirty="0" smtClean="0"/>
              <a:t>specification, development, validation and evolution</a:t>
            </a:r>
            <a:r>
              <a:rPr lang="en-GB" dirty="0" smtClean="0"/>
              <a:t> are part of all software processes.</a:t>
            </a:r>
          </a:p>
          <a:p>
            <a:r>
              <a:rPr lang="en-GB" dirty="0" smtClean="0"/>
              <a:t>The fundamental notions of software engineering are </a:t>
            </a:r>
            <a:r>
              <a:rPr lang="en-GB" u="sng" dirty="0" smtClean="0"/>
              <a:t>universally applicable </a:t>
            </a:r>
            <a:r>
              <a:rPr lang="en-GB" dirty="0" smtClean="0"/>
              <a:t>to all types of system development.  </a:t>
            </a:r>
          </a:p>
        </p:txBody>
      </p:sp>
      <p:sp>
        <p:nvSpPr>
          <p:cNvPr id="4" name="Slide Number Placeholder 3"/>
          <p:cNvSpPr>
            <a:spLocks noGrp="1"/>
          </p:cNvSpPr>
          <p:nvPr>
            <p:ph type="sldNum" sz="quarter" idx="12"/>
          </p:nvPr>
        </p:nvSpPr>
        <p:spPr/>
        <p:txBody>
          <a:bodyPr/>
          <a:lstStyle/>
          <a:p>
            <a:fld id="{1D5CD492-2BC6-F348-9965-EC1D86DF57A8}" type="slidenum">
              <a:rPr lang="en-US" smtClean="0"/>
              <a:t>52</a:t>
            </a:fld>
            <a:endParaRPr lang="en-US"/>
          </a:p>
        </p:txBody>
      </p:sp>
    </p:spTree>
    <p:extLst>
      <p:ext uri="{BB962C8B-B14F-4D97-AF65-F5344CB8AC3E}">
        <p14:creationId xmlns:p14="http://schemas.microsoft.com/office/powerpoint/2010/main" val="16109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GB" dirty="0" smtClean="0"/>
              <a:t>There are many different types of system and each requires appropriate software engineering tools and techniques for their development. </a:t>
            </a:r>
          </a:p>
          <a:p>
            <a:r>
              <a:rPr lang="en-GB" dirty="0" smtClean="0"/>
              <a:t>Software </a:t>
            </a:r>
            <a:r>
              <a:rPr lang="en-GB" dirty="0"/>
              <a:t>engineers have responsibilities to the engineering profession and society. They should not simply be concerned with technical issues.</a:t>
            </a:r>
          </a:p>
          <a:p>
            <a:r>
              <a:rPr lang="en-GB" dirty="0"/>
              <a:t>Professional societies publish codes of conduct which set out the standards of behaviour expected of their members.</a:t>
            </a:r>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53</a:t>
            </a:fld>
            <a:endParaRPr lang="en-US"/>
          </a:p>
        </p:txBody>
      </p:sp>
    </p:spTree>
    <p:extLst>
      <p:ext uri="{BB962C8B-B14F-4D97-AF65-F5344CB8AC3E}">
        <p14:creationId xmlns:p14="http://schemas.microsoft.com/office/powerpoint/2010/main" val="2137521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3200">
                <a:cs typeface="Times New Roman" panose="02020603050405020304" pitchFamily="18" charset="0"/>
              </a:rPr>
              <a:t>Next time</a:t>
            </a:r>
          </a:p>
        </p:txBody>
      </p:sp>
      <p:sp>
        <p:nvSpPr>
          <p:cNvPr id="18435" name="Rectangle 3"/>
          <p:cNvSpPr>
            <a:spLocks noGrp="1" noChangeArrowheads="1"/>
          </p:cNvSpPr>
          <p:nvPr>
            <p:ph type="body" idx="1"/>
          </p:nvPr>
        </p:nvSpPr>
        <p:spPr/>
        <p:txBody>
          <a:bodyPr/>
          <a:lstStyle/>
          <a:p>
            <a:r>
              <a:rPr lang="en-US" altLang="en-US" sz="2400" dirty="0">
                <a:cs typeface="Times New Roman" panose="02020603050405020304" pitchFamily="18" charset="0"/>
              </a:rPr>
              <a:t>Wednesday</a:t>
            </a:r>
          </a:p>
          <a:p>
            <a:pPr lvl="1"/>
            <a:r>
              <a:rPr lang="en-US" altLang="en-US" sz="2000" dirty="0" smtClean="0">
                <a:cs typeface="Times New Roman" panose="02020603050405020304" pitchFamily="18" charset="0"/>
              </a:rPr>
              <a:t>Process Models, Methodologies, Requirement Analysis </a:t>
            </a:r>
          </a:p>
          <a:p>
            <a:pPr lvl="1"/>
            <a:r>
              <a:rPr lang="en-US" altLang="en-US" sz="2000" dirty="0" smtClean="0"/>
              <a:t>Project Overview and Teams</a:t>
            </a:r>
          </a:p>
          <a:p>
            <a:pPr lvl="1"/>
            <a:r>
              <a:rPr lang="en-US" altLang="en-US" sz="2000" dirty="0" smtClean="0">
                <a:cs typeface="Times New Roman" panose="02020603050405020304" pitchFamily="18" charset="0"/>
              </a:rPr>
              <a:t>Remember: </a:t>
            </a:r>
            <a:r>
              <a:rPr lang="en-US" altLang="en-US" sz="2000" dirty="0" smtClean="0">
                <a:solidFill>
                  <a:srgbClr val="FF0000"/>
                </a:solidFill>
                <a:cs typeface="Times New Roman" panose="02020603050405020304" pitchFamily="18" charset="0"/>
              </a:rPr>
              <a:t>Assignment 1 is due – Your one page resume, at 8-46 by 4pm</a:t>
            </a:r>
            <a:endParaRPr lang="en-US" altLang="en-US" sz="2000" dirty="0">
              <a:solidFill>
                <a:srgbClr val="FF0000"/>
              </a:solidFill>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D5CD492-2BC6-F348-9965-EC1D86DF57A8}" type="slidenum">
              <a:rPr lang="en-US" smtClean="0"/>
              <a:t>54</a:t>
            </a:fld>
            <a:endParaRPr lang="en-US"/>
          </a:p>
        </p:txBody>
      </p:sp>
    </p:spTree>
    <p:extLst>
      <p:ext uri="{BB962C8B-B14F-4D97-AF65-F5344CB8AC3E}">
        <p14:creationId xmlns:p14="http://schemas.microsoft.com/office/powerpoint/2010/main" val="218203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Communication</a:t>
            </a:r>
            <a:r>
              <a:rPr lang="en-US" dirty="0" smtClean="0"/>
              <a:t>	</a:t>
            </a:r>
            <a:endParaRPr lang="en-US" dirty="0"/>
          </a:p>
        </p:txBody>
      </p:sp>
      <p:sp>
        <p:nvSpPr>
          <p:cNvPr id="3" name="Content Placeholder 2"/>
          <p:cNvSpPr>
            <a:spLocks noGrp="1"/>
          </p:cNvSpPr>
          <p:nvPr>
            <p:ph idx="1"/>
          </p:nvPr>
        </p:nvSpPr>
        <p:spPr>
          <a:xfrm>
            <a:off x="628650" y="1825624"/>
            <a:ext cx="7886700" cy="4824557"/>
          </a:xfrm>
        </p:spPr>
        <p:txBody>
          <a:bodyPr>
            <a:normAutofit fontScale="92500" lnSpcReduction="10000"/>
          </a:bodyPr>
          <a:lstStyle/>
          <a:p>
            <a:r>
              <a:rPr lang="en-US" sz="2400" b="1" dirty="0">
                <a:latin typeface="Times New Roman" panose="02020603050405020304" pitchFamily="18" charset="0"/>
                <a:cs typeface="Times New Roman" panose="02020603050405020304" pitchFamily="18" charset="0"/>
              </a:rPr>
              <a:t>Piazza:</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All </a:t>
            </a:r>
            <a:r>
              <a:rPr lang="en-US" sz="2400" dirty="0">
                <a:latin typeface="Times New Roman" panose="02020603050405020304" pitchFamily="18" charset="0"/>
                <a:cs typeface="Times New Roman" panose="02020603050405020304" pitchFamily="18" charset="0"/>
              </a:rPr>
              <a:t>questions will be fielded through Piazza. </a:t>
            </a:r>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Many </a:t>
            </a:r>
            <a:r>
              <a:rPr lang="en-US" sz="2400" dirty="0">
                <a:latin typeface="Times New Roman" panose="02020603050405020304" pitchFamily="18" charset="0"/>
                <a:cs typeface="Times New Roman" panose="02020603050405020304" pitchFamily="18" charset="0"/>
              </a:rPr>
              <a:t>questions everyone can see the answer </a:t>
            </a:r>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should post at least one substantive, interesting post to the discussion forum. </a:t>
            </a:r>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must also respond to at least four posts made by others. </a:t>
            </a:r>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can also post private messages that can only be seen by the </a:t>
            </a:r>
            <a:r>
              <a:rPr lang="en-US" sz="2400" dirty="0" smtClean="0">
                <a:latin typeface="Times New Roman" panose="02020603050405020304" pitchFamily="18" charset="0"/>
                <a:cs typeface="Times New Roman" panose="02020603050405020304" pitchFamily="18" charset="0"/>
              </a:rPr>
              <a:t>instructor</a:t>
            </a:r>
            <a:r>
              <a:rPr lang="en-US" sz="2400"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Blackboard:</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Blackboard </a:t>
            </a:r>
            <a:r>
              <a:rPr lang="en-US" sz="2400" dirty="0">
                <a:latin typeface="Times New Roman" panose="02020603050405020304" pitchFamily="18" charset="0"/>
                <a:cs typeface="Times New Roman" panose="02020603050405020304" pitchFamily="18" charset="0"/>
              </a:rPr>
              <a:t>will be used primarily for assignments/homework, extra credit submission and grade dissemination.</a:t>
            </a:r>
          </a:p>
          <a:p>
            <a:r>
              <a:rPr lang="en-US" sz="2400" b="1" dirty="0">
                <a:latin typeface="Times New Roman" panose="02020603050405020304" pitchFamily="18" charset="0"/>
                <a:cs typeface="Times New Roman" panose="02020603050405020304" pitchFamily="18" charset="0"/>
              </a:rPr>
              <a:t>Email:</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lvl="1"/>
            <a:r>
              <a:rPr lang="en-US" sz="2400" i="1" dirty="0" smtClean="0">
                <a:latin typeface="Times New Roman" panose="02020603050405020304" pitchFamily="18" charset="0"/>
                <a:cs typeface="Times New Roman" panose="02020603050405020304" pitchFamily="18" charset="0"/>
              </a:rPr>
              <a:t>Again</a:t>
            </a:r>
            <a:r>
              <a:rPr lang="en-US" sz="2400" i="1" dirty="0">
                <a:latin typeface="Times New Roman" panose="02020603050405020304" pitchFamily="18" charset="0"/>
                <a:cs typeface="Times New Roman" panose="02020603050405020304" pitchFamily="18" charset="0"/>
              </a:rPr>
              <a:t>, email should only be used in rare instances</a:t>
            </a:r>
            <a:r>
              <a:rPr lang="en-US" sz="2400" dirty="0">
                <a:latin typeface="Times New Roman" panose="02020603050405020304" pitchFamily="18" charset="0"/>
                <a:cs typeface="Times New Roman" panose="02020603050405020304" pitchFamily="18" charset="0"/>
              </a:rPr>
              <a:t>, I will probably point you back to </a:t>
            </a:r>
            <a:r>
              <a:rPr lang="en-US" sz="2400" dirty="0" smtClean="0">
                <a:latin typeface="Times New Roman" panose="02020603050405020304" pitchFamily="18" charset="0"/>
                <a:cs typeface="Times New Roman" panose="02020603050405020304" pitchFamily="18" charset="0"/>
              </a:rPr>
              <a:t>Piazza</a:t>
            </a:r>
            <a:endParaRPr lang="en-US" sz="2400" dirty="0">
              <a:latin typeface="Times New Roman" panose="02020603050405020304" pitchFamily="18" charset="0"/>
              <a:cs typeface="Times New Roman" panose="02020603050405020304" pitchFamily="18" charset="0"/>
            </a:endParaRPr>
          </a:p>
          <a:p>
            <a:endParaRPr lang="en-US" dirty="0"/>
          </a:p>
          <a:p>
            <a:endParaRPr lang="en-US" dirty="0"/>
          </a:p>
        </p:txBody>
      </p:sp>
      <p:pic>
        <p:nvPicPr>
          <p:cNvPr id="5" name="Picture 4"/>
          <p:cNvPicPr>
            <a:picLocks noChangeAspect="1"/>
          </p:cNvPicPr>
          <p:nvPr/>
        </p:nvPicPr>
        <p:blipFill>
          <a:blip r:embed="rId3"/>
          <a:stretch>
            <a:fillRect/>
          </a:stretch>
        </p:blipFill>
        <p:spPr>
          <a:xfrm>
            <a:off x="6691422" y="1526094"/>
            <a:ext cx="1254052" cy="1254052"/>
          </a:xfrm>
          <a:prstGeom prst="rect">
            <a:avLst/>
          </a:prstGeom>
        </p:spPr>
      </p:pic>
      <p:sp>
        <p:nvSpPr>
          <p:cNvPr id="6" name="Slide Number Placeholder 5"/>
          <p:cNvSpPr>
            <a:spLocks noGrp="1"/>
          </p:cNvSpPr>
          <p:nvPr>
            <p:ph type="sldNum" sz="quarter" idx="12"/>
          </p:nvPr>
        </p:nvSpPr>
        <p:spPr/>
        <p:txBody>
          <a:bodyPr/>
          <a:lstStyle/>
          <a:p>
            <a:fld id="{1D5CD492-2BC6-F348-9965-EC1D86DF57A8}" type="slidenum">
              <a:rPr lang="en-US" smtClean="0"/>
              <a:t>6</a:t>
            </a:fld>
            <a:endParaRPr lang="en-US"/>
          </a:p>
        </p:txBody>
      </p:sp>
    </p:spTree>
    <p:extLst>
      <p:ext uri="{BB962C8B-B14F-4D97-AF65-F5344CB8AC3E}">
        <p14:creationId xmlns:p14="http://schemas.microsoft.com/office/powerpoint/2010/main" val="2759901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The Rules </a:t>
            </a:r>
            <a:endParaRPr lang="en-US"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8" y="2179637"/>
            <a:ext cx="3398837"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4940261" y="2071255"/>
            <a:ext cx="3725901" cy="3498850"/>
            <a:chOff x="4940261" y="2071255"/>
            <a:chExt cx="3725901" cy="3498850"/>
          </a:xfrm>
        </p:grpSpPr>
        <p:pic>
          <p:nvPicPr>
            <p:cNvPr id="7" name="Picture 6"/>
            <p:cNvPicPr>
              <a:picLocks noChangeAspect="1"/>
            </p:cNvPicPr>
            <p:nvPr/>
          </p:nvPicPr>
          <p:blipFill>
            <a:blip r:embed="rId4"/>
            <a:stretch>
              <a:fillRect/>
            </a:stretch>
          </p:blipFill>
          <p:spPr>
            <a:xfrm>
              <a:off x="4940300" y="2473176"/>
              <a:ext cx="3725862" cy="2425831"/>
            </a:xfrm>
            <a:prstGeom prst="rect">
              <a:avLst/>
            </a:prstGeom>
          </p:spPr>
        </p:pic>
        <p:grpSp>
          <p:nvGrpSpPr>
            <p:cNvPr id="10" name="Group 14"/>
            <p:cNvGrpSpPr>
              <a:grpSpLocks/>
            </p:cNvGrpSpPr>
            <p:nvPr/>
          </p:nvGrpSpPr>
          <p:grpSpPr bwMode="auto">
            <a:xfrm>
              <a:off x="4940261" y="2071255"/>
              <a:ext cx="3498888" cy="3498850"/>
              <a:chOff x="987828" y="2198668"/>
              <a:chExt cx="3499427" cy="3499427"/>
            </a:xfrm>
          </p:grpSpPr>
          <p:sp>
            <p:nvSpPr>
              <p:cNvPr id="11" name="Oval 10"/>
              <p:cNvSpPr/>
              <p:nvPr/>
            </p:nvSpPr>
            <p:spPr>
              <a:xfrm>
                <a:off x="987866" y="2198668"/>
                <a:ext cx="3499389" cy="3499427"/>
              </a:xfrm>
              <a:prstGeom prst="ellipse">
                <a:avLst/>
              </a:prstGeom>
              <a:noFill/>
              <a:ln w="1524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 charset="-128"/>
                  <a:cs typeface="ＭＳ Ｐゴシック" pitchFamily="1" charset="-128"/>
                </a:endParaRPr>
              </a:p>
            </p:txBody>
          </p:sp>
          <p:cxnSp>
            <p:nvCxnSpPr>
              <p:cNvPr id="12" name="Straight Connector 11"/>
              <p:cNvCxnSpPr>
                <a:stCxn id="11" idx="1"/>
                <a:endCxn id="11" idx="5"/>
              </p:cNvCxnSpPr>
              <p:nvPr/>
            </p:nvCxnSpPr>
            <p:spPr>
              <a:xfrm rot="16200000" flipH="1">
                <a:off x="1500695" y="2711529"/>
                <a:ext cx="2473733" cy="2473706"/>
              </a:xfrm>
              <a:prstGeom prst="line">
                <a:avLst/>
              </a:prstGeom>
              <a:ln w="152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sp>
        <p:nvSpPr>
          <p:cNvPr id="5" name="Slide Number Placeholder 4"/>
          <p:cNvSpPr>
            <a:spLocks noGrp="1"/>
          </p:cNvSpPr>
          <p:nvPr>
            <p:ph type="sldNum" sz="quarter" idx="12"/>
          </p:nvPr>
        </p:nvSpPr>
        <p:spPr/>
        <p:txBody>
          <a:bodyPr/>
          <a:lstStyle/>
          <a:p>
            <a:fld id="{1D5CD492-2BC6-F348-9965-EC1D86DF57A8}" type="slidenum">
              <a:rPr lang="en-US" smtClean="0"/>
              <a:t>7</a:t>
            </a:fld>
            <a:endParaRPr lang="en-US"/>
          </a:p>
        </p:txBody>
      </p:sp>
    </p:spTree>
    <p:extLst>
      <p:ext uri="{BB962C8B-B14F-4D97-AF65-F5344CB8AC3E}">
        <p14:creationId xmlns:p14="http://schemas.microsoft.com/office/powerpoint/2010/main" val="2290553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751212823"/>
              </p:ext>
            </p:extLst>
          </p:nvPr>
        </p:nvGraphicFramePr>
        <p:xfrm>
          <a:off x="904875" y="2135480"/>
          <a:ext cx="7883525" cy="2830512"/>
        </p:xfrm>
        <a:graphic>
          <a:graphicData uri="http://schemas.openxmlformats.org/presentationml/2006/ole">
            <mc:AlternateContent xmlns:mc="http://schemas.openxmlformats.org/markup-compatibility/2006">
              <mc:Choice xmlns:v="urn:schemas-microsoft-com:vml" Requires="v">
                <p:oleObj spid="_x0000_s1050" name="Document" r:id="rId4" imgW="6788256" imgH="2443578" progId="Word.Document.12">
                  <p:embed/>
                </p:oleObj>
              </mc:Choice>
              <mc:Fallback>
                <p:oleObj name="Document" r:id="rId4" imgW="6788256" imgH="2443578" progId="Word.Document.12">
                  <p:embed/>
                  <p:pic>
                    <p:nvPicPr>
                      <p:cNvPr id="0" name=""/>
                      <p:cNvPicPr/>
                      <p:nvPr/>
                    </p:nvPicPr>
                    <p:blipFill>
                      <a:blip r:embed="rId5"/>
                      <a:stretch>
                        <a:fillRect/>
                      </a:stretch>
                    </p:blipFill>
                    <p:spPr>
                      <a:xfrm>
                        <a:off x="904875" y="2135480"/>
                        <a:ext cx="7883525" cy="2830512"/>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Course Organization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4"/>
            <a:ext cx="7886700" cy="4895851"/>
          </a:xfrm>
        </p:spPr>
        <p:txBody>
          <a:bodyPr>
            <a:normAutofit fontScale="92500" lnSpcReduction="20000"/>
          </a:bodyPr>
          <a:lstStyle/>
          <a:p>
            <a:r>
              <a:rPr lang="en-US" altLang="en-US" sz="2600" dirty="0" smtClean="0">
                <a:latin typeface="Times New Roman" panose="02020603050405020304" pitchFamily="18" charset="0"/>
                <a:ea typeface="ＭＳ Ｐゴシック" panose="020B0600070205080204" pitchFamily="34" charset="-128"/>
                <a:cs typeface="Times New Roman" panose="02020603050405020304" pitchFamily="18" charset="0"/>
              </a:rPr>
              <a:t>Grading</a:t>
            </a:r>
          </a:p>
          <a:p>
            <a:endParaRPr lang="en-US" altLang="en-US" sz="2600" dirty="0" smtClean="0">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altLang="en-US" sz="2600" dirty="0">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altLang="en-US" sz="2600" dirty="0" smtClean="0">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altLang="en-US" sz="2600" dirty="0">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altLang="en-US" sz="2600" dirty="0" smtClean="0">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altLang="en-US" sz="2600"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buNone/>
            </a:pPr>
            <a:endParaRPr lang="en-US" altLang="en-US" sz="2600" dirty="0" smtClean="0">
              <a:latin typeface="Times New Roman" panose="02020603050405020304" pitchFamily="18" charset="0"/>
              <a:ea typeface="ＭＳ Ｐゴシック" panose="020B0600070205080204" pitchFamily="34" charset="-128"/>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There is no required textbook. </a:t>
            </a:r>
            <a:r>
              <a:rPr lang="en-US" sz="2600" dirty="0" smtClean="0">
                <a:latin typeface="Times New Roman" panose="02020603050405020304" pitchFamily="18" charset="0"/>
                <a:cs typeface="Times New Roman" panose="02020603050405020304" pitchFamily="18" charset="0"/>
              </a:rPr>
              <a:t> Few optional materials, </a:t>
            </a:r>
          </a:p>
          <a:p>
            <a:pPr lvl="1"/>
            <a:r>
              <a:rPr lang="en-US" sz="2600" dirty="0">
                <a:latin typeface="Times New Roman" panose="02020603050405020304" pitchFamily="18" charset="0"/>
                <a:cs typeface="Times New Roman" panose="02020603050405020304" pitchFamily="18" charset="0"/>
              </a:rPr>
              <a:t>Software Engineering </a:t>
            </a:r>
            <a:r>
              <a:rPr lang="en-US" sz="2600" dirty="0" smtClean="0">
                <a:latin typeface="Times New Roman" panose="02020603050405020304" pitchFamily="18" charset="0"/>
                <a:cs typeface="Times New Roman" panose="02020603050405020304" pitchFamily="18" charset="0"/>
              </a:rPr>
              <a:t>by </a:t>
            </a:r>
            <a:r>
              <a:rPr lang="en-US" sz="2600" dirty="0">
                <a:latin typeface="Times New Roman" panose="02020603050405020304" pitchFamily="18" charset="0"/>
                <a:cs typeface="Times New Roman" panose="02020603050405020304" pitchFamily="18" charset="0"/>
              </a:rPr>
              <a:t>Ian </a:t>
            </a:r>
            <a:r>
              <a:rPr lang="en-US" sz="2600" dirty="0" err="1">
                <a:latin typeface="Times New Roman" panose="02020603050405020304" pitchFamily="18" charset="0"/>
                <a:cs typeface="Times New Roman" panose="02020603050405020304" pitchFamily="18" charset="0"/>
              </a:rPr>
              <a:t>Sommerville</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lvl="1"/>
            <a:r>
              <a:rPr lang="en-US" sz="2600" dirty="0">
                <a:latin typeface="Times New Roman" panose="02020603050405020304" pitchFamily="18" charset="0"/>
                <a:cs typeface="Times New Roman" panose="02020603050405020304" pitchFamily="18" charset="0"/>
              </a:rPr>
              <a:t>Software Engineering: A Practitioner's Approach, </a:t>
            </a:r>
            <a:r>
              <a:rPr lang="en-US" sz="2600" dirty="0" smtClean="0">
                <a:latin typeface="Times New Roman" panose="02020603050405020304" pitchFamily="18" charset="0"/>
                <a:cs typeface="Times New Roman" panose="02020603050405020304" pitchFamily="18" charset="0"/>
              </a:rPr>
              <a:t>by </a:t>
            </a:r>
            <a:r>
              <a:rPr lang="en-US" sz="2600" dirty="0">
                <a:latin typeface="Times New Roman" panose="02020603050405020304" pitchFamily="18" charset="0"/>
                <a:cs typeface="Times New Roman" panose="02020603050405020304" pitchFamily="18" charset="0"/>
              </a:rPr>
              <a:t>Roger Pressman. </a:t>
            </a:r>
          </a:p>
          <a:p>
            <a:pPr lvl="1"/>
            <a:r>
              <a:rPr lang="en-US" sz="2600" dirty="0">
                <a:latin typeface="Times New Roman" panose="02020603050405020304" pitchFamily="18" charset="0"/>
                <a:cs typeface="Times New Roman" panose="02020603050405020304" pitchFamily="18" charset="0"/>
              </a:rPr>
              <a:t>Interaction Design: Beyond Human-Computer Interaction </a:t>
            </a:r>
            <a:r>
              <a:rPr lang="en-US" sz="2600" dirty="0" smtClean="0">
                <a:latin typeface="Times New Roman" panose="02020603050405020304" pitchFamily="18" charset="0"/>
                <a:cs typeface="Times New Roman" panose="02020603050405020304" pitchFamily="18" charset="0"/>
              </a:rPr>
              <a:t>by </a:t>
            </a:r>
            <a:r>
              <a:rPr lang="en-US" sz="2600" dirty="0" err="1">
                <a:latin typeface="Times New Roman" panose="02020603050405020304" pitchFamily="18" charset="0"/>
                <a:cs typeface="Times New Roman" panose="02020603050405020304" pitchFamily="18" charset="0"/>
              </a:rPr>
              <a:t>Preece</a:t>
            </a:r>
            <a:r>
              <a:rPr lang="en-US" sz="2600" dirty="0">
                <a:latin typeface="Times New Roman" panose="02020603050405020304" pitchFamily="18" charset="0"/>
                <a:cs typeface="Times New Roman" panose="02020603050405020304" pitchFamily="18" charset="0"/>
              </a:rPr>
              <a:t> et.al. </a:t>
            </a:r>
            <a:endParaRPr lang="en-US" altLang="en-US" sz="2600" dirty="0" smtClean="0">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altLang="en-US" sz="2400" dirty="0">
              <a:ea typeface="ＭＳ Ｐゴシック" panose="020B0600070205080204" pitchFamily="34" charset="-128"/>
            </a:endParaRPr>
          </a:p>
          <a:p>
            <a:endParaRPr lang="en-US" altLang="en-US" sz="2400" dirty="0" smtClean="0">
              <a:ea typeface="ＭＳ Ｐゴシック" panose="020B0600070205080204" pitchFamily="34" charset="-128"/>
            </a:endParaRPr>
          </a:p>
          <a:p>
            <a:endParaRPr lang="en-US" altLang="en-US" sz="2400" dirty="0">
              <a:ea typeface="ＭＳ Ｐゴシック" panose="020B0600070205080204" pitchFamily="34" charset="-128"/>
            </a:endParaRPr>
          </a:p>
          <a:p>
            <a:endParaRPr lang="en-US" altLang="en-US" sz="2400" dirty="0" smtClean="0">
              <a:ea typeface="ＭＳ Ｐゴシック" panose="020B0600070205080204" pitchFamily="34" charset="-128"/>
            </a:endParaRPr>
          </a:p>
        </p:txBody>
      </p:sp>
      <p:sp>
        <p:nvSpPr>
          <p:cNvPr id="6" name="Slide Number Placeholder 5"/>
          <p:cNvSpPr>
            <a:spLocks noGrp="1"/>
          </p:cNvSpPr>
          <p:nvPr>
            <p:ph type="sldNum" sz="quarter" idx="12"/>
          </p:nvPr>
        </p:nvSpPr>
        <p:spPr/>
        <p:txBody>
          <a:bodyPr/>
          <a:lstStyle/>
          <a:p>
            <a:fld id="{1D5CD492-2BC6-F348-9965-EC1D86DF57A8}" type="slidenum">
              <a:rPr lang="en-US" smtClean="0"/>
              <a:t>8</a:t>
            </a:fld>
            <a:endParaRPr lang="en-US"/>
          </a:p>
        </p:txBody>
      </p:sp>
    </p:spTree>
    <p:extLst>
      <p:ext uri="{BB962C8B-B14F-4D97-AF65-F5344CB8AC3E}">
        <p14:creationId xmlns:p14="http://schemas.microsoft.com/office/powerpoint/2010/main" val="265880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Course Organization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4"/>
            <a:ext cx="7886700" cy="4787611"/>
          </a:xfrm>
        </p:spPr>
        <p:txBody>
          <a:bodyPr>
            <a:normAutofit/>
          </a:bodyPr>
          <a:lstStyle/>
          <a:p>
            <a:r>
              <a:rPr lang="en-US" sz="2400" b="1" dirty="0" smtClean="0">
                <a:latin typeface="Times New Roman" panose="02020603050405020304" pitchFamily="18" charset="0"/>
                <a:cs typeface="Times New Roman" panose="02020603050405020304" pitchFamily="18" charset="0"/>
              </a:rPr>
              <a:t>Project: </a:t>
            </a:r>
            <a:r>
              <a:rPr lang="en-US" sz="2400" dirty="0" smtClean="0">
                <a:latin typeface="Times New Roman" panose="02020603050405020304" pitchFamily="18" charset="0"/>
                <a:cs typeface="Times New Roman" panose="02020603050405020304" pitchFamily="18" charset="0"/>
              </a:rPr>
              <a:t>More in the next couple of slides…</a:t>
            </a:r>
          </a:p>
          <a:p>
            <a:r>
              <a:rPr lang="en-US" sz="2400" b="1" dirty="0" smtClean="0">
                <a:latin typeface="Times New Roman" panose="02020603050405020304" pitchFamily="18" charset="0"/>
                <a:cs typeface="Times New Roman" panose="02020603050405020304" pitchFamily="18" charset="0"/>
              </a:rPr>
              <a:t>Final </a:t>
            </a:r>
            <a:r>
              <a:rPr lang="en-US" sz="2400" b="1" dirty="0">
                <a:latin typeface="Times New Roman" panose="02020603050405020304" pitchFamily="18" charset="0"/>
                <a:cs typeface="Times New Roman" panose="02020603050405020304" pitchFamily="18" charset="0"/>
              </a:rPr>
              <a:t>Exam:</a:t>
            </a:r>
            <a:r>
              <a:rPr lang="en-US" sz="2400" dirty="0">
                <a:latin typeface="Times New Roman" panose="02020603050405020304" pitchFamily="18" charset="0"/>
                <a:cs typeface="Times New Roman" panose="02020603050405020304" pitchFamily="18" charset="0"/>
              </a:rPr>
              <a:t> The final exam is comprehensive, closed books and will be held on </a:t>
            </a:r>
            <a:r>
              <a:rPr lang="en-US" sz="2400" dirty="0">
                <a:solidFill>
                  <a:srgbClr val="FF0000"/>
                </a:solidFill>
                <a:latin typeface="Times New Roman" panose="02020603050405020304" pitchFamily="18" charset="0"/>
                <a:cs typeface="Times New Roman" panose="02020603050405020304" pitchFamily="18" charset="0"/>
              </a:rPr>
              <a:t>Monday, </a:t>
            </a:r>
            <a:r>
              <a:rPr lang="en-US" sz="2400" dirty="0" smtClean="0">
                <a:solidFill>
                  <a:srgbClr val="FF0000"/>
                </a:solidFill>
                <a:latin typeface="Times New Roman" panose="02020603050405020304" pitchFamily="18" charset="0"/>
                <a:cs typeface="Times New Roman" panose="02020603050405020304" pitchFamily="18" charset="0"/>
              </a:rPr>
              <a:t>Dec. 5th, 4.00pm - 5.45pm. </a:t>
            </a:r>
          </a:p>
          <a:p>
            <a:r>
              <a:rPr lang="en-US" sz="2400" b="1" dirty="0">
                <a:latin typeface="Times New Roman" panose="02020603050405020304" pitchFamily="18" charset="0"/>
                <a:cs typeface="Times New Roman" panose="02020603050405020304" pitchFamily="18" charset="0"/>
              </a:rPr>
              <a:t>Homework: </a:t>
            </a:r>
            <a:r>
              <a:rPr lang="en-US" sz="2400" dirty="0">
                <a:latin typeface="Times New Roman" panose="02020603050405020304" pitchFamily="18" charset="0"/>
                <a:cs typeface="Times New Roman" panose="02020603050405020304" pitchFamily="18" charset="0"/>
              </a:rPr>
              <a:t>We will have five homework assignments, each worth 3% of your overall grade</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Homework 1 – 1 Page Resume, Due: Wed. Sep. 28th , Office 8-46 </a:t>
            </a:r>
          </a:p>
          <a:p>
            <a:r>
              <a:rPr lang="en-US" sz="2400" b="1" dirty="0">
                <a:latin typeface="Times New Roman" panose="02020603050405020304" pitchFamily="18" charset="0"/>
                <a:cs typeface="Times New Roman" panose="02020603050405020304" pitchFamily="18" charset="0"/>
              </a:rPr>
              <a:t>Exit </a:t>
            </a:r>
            <a:r>
              <a:rPr lang="en-US" sz="2400" b="1" dirty="0" smtClean="0">
                <a:latin typeface="Times New Roman" panose="02020603050405020304" pitchFamily="18" charset="0"/>
                <a:cs typeface="Times New Roman" panose="02020603050405020304" pitchFamily="18" charset="0"/>
              </a:rPr>
              <a:t>Tickets</a:t>
            </a:r>
            <a:endParaRPr lang="en-US" sz="2400" b="1"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5 to 10 low-stress ungraded quick online quizzes (less than 5 minutes each) </a:t>
            </a:r>
          </a:p>
          <a:p>
            <a:r>
              <a:rPr lang="en-US" sz="2400" b="1" dirty="0">
                <a:latin typeface="Times New Roman" panose="02020603050405020304" pitchFamily="18" charset="0"/>
                <a:cs typeface="Times New Roman" panose="02020603050405020304" pitchFamily="18" charset="0"/>
              </a:rPr>
              <a:t>Extra Credit: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Culture reports or User Study evaluation participation</a:t>
            </a:r>
          </a:p>
          <a:p>
            <a:pPr lvl="1"/>
            <a:r>
              <a:rPr lang="en-US" dirty="0" smtClean="0">
                <a:latin typeface="Times New Roman" panose="02020603050405020304" pitchFamily="18" charset="0"/>
                <a:cs typeface="Times New Roman" panose="02020603050405020304" pitchFamily="18" charset="0"/>
              </a:rPr>
              <a:t>2 opportunities, 0.5 point each. </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1D5CD492-2BC6-F348-9965-EC1D86DF57A8}" type="slidenum">
              <a:rPr lang="en-US" smtClean="0"/>
              <a:t>9</a:t>
            </a:fld>
            <a:endParaRPr lang="en-US"/>
          </a:p>
        </p:txBody>
      </p:sp>
    </p:spTree>
    <p:extLst>
      <p:ext uri="{BB962C8B-B14F-4D97-AF65-F5344CB8AC3E}">
        <p14:creationId xmlns:p14="http://schemas.microsoft.com/office/powerpoint/2010/main" val="858178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3231</TotalTime>
  <Words>3098</Words>
  <Application>Microsoft Office PowerPoint</Application>
  <PresentationFormat>On-screen Show (4:3)</PresentationFormat>
  <Paragraphs>393</Paragraphs>
  <Slides>54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Document</vt:lpstr>
      <vt:lpstr>Lecture 1- Introduction </vt:lpstr>
      <vt:lpstr>Today</vt:lpstr>
      <vt:lpstr>Who am I?</vt:lpstr>
      <vt:lpstr>Course Information </vt:lpstr>
      <vt:lpstr>Student Learning Outcomes</vt:lpstr>
      <vt:lpstr>Communication </vt:lpstr>
      <vt:lpstr>The Rules </vt:lpstr>
      <vt:lpstr>Course Organization</vt:lpstr>
      <vt:lpstr>Course Organization </vt:lpstr>
      <vt:lpstr>Team Project</vt:lpstr>
      <vt:lpstr>Team Project - Evaluation</vt:lpstr>
      <vt:lpstr>Team Project - Milestones</vt:lpstr>
      <vt:lpstr>Team Project - Ideas</vt:lpstr>
      <vt:lpstr>More on the class</vt:lpstr>
      <vt:lpstr>Course Goal</vt:lpstr>
      <vt:lpstr>Exercise: In groups of 2 or 3 people</vt:lpstr>
      <vt:lpstr>What is Software Engineering?</vt:lpstr>
      <vt:lpstr>Why study Software Engineering?</vt:lpstr>
      <vt:lpstr>“The Software Crisis”</vt:lpstr>
      <vt:lpstr>If SW Engineering So Popular, Why So Many SWE Disasters? </vt:lpstr>
      <vt:lpstr>Some “crisis” issues</vt:lpstr>
      <vt:lpstr>Software is critical to society</vt:lpstr>
      <vt:lpstr>Software lifecycle</vt:lpstr>
      <vt:lpstr>Software lifecycle</vt:lpstr>
      <vt:lpstr>Exercise: In groups of 2 or 3 people</vt:lpstr>
      <vt:lpstr>Software lifecycle</vt:lpstr>
      <vt:lpstr>Software costs</vt:lpstr>
      <vt:lpstr>Software project failure</vt:lpstr>
      <vt:lpstr>FAQ of Software Engineering</vt:lpstr>
      <vt:lpstr> Where Does the SW Engineer Fit in? (continued)</vt:lpstr>
      <vt:lpstr>Software process activities</vt:lpstr>
      <vt:lpstr>Software process activities</vt:lpstr>
      <vt:lpstr>Engineering Approach Building a System</vt:lpstr>
      <vt:lpstr>Members of the Development Team</vt:lpstr>
      <vt:lpstr>Members of the Development Team</vt:lpstr>
      <vt:lpstr>Essential attributes of good software</vt:lpstr>
      <vt:lpstr>General issues that affect software</vt:lpstr>
      <vt:lpstr>Software engineering fundamentals</vt:lpstr>
      <vt:lpstr>Internet software engineering</vt:lpstr>
      <vt:lpstr>Web-based software engineering</vt:lpstr>
      <vt:lpstr>How Has SE Changed? </vt:lpstr>
      <vt:lpstr>How Has SE Changed? Wasserman's Discipline of Software Engineering</vt:lpstr>
      <vt:lpstr>How Has SE Changed? Abstraction</vt:lpstr>
      <vt:lpstr>How Has SE Changed? Analysis and Design Methods and Notations</vt:lpstr>
      <vt:lpstr>How Has SE Changed? User Interface Prototyping</vt:lpstr>
      <vt:lpstr>Software engineering ethics</vt:lpstr>
      <vt:lpstr>Software engineering ethics</vt:lpstr>
      <vt:lpstr>Issues of professional responsibility</vt:lpstr>
      <vt:lpstr>Issues of professional responsibility</vt:lpstr>
      <vt:lpstr>ACM/IEEE Code of Ethics</vt:lpstr>
      <vt:lpstr>Ethical dilemmas</vt:lpstr>
      <vt:lpstr>Key points</vt:lpstr>
      <vt:lpstr>Key points</vt:lpstr>
      <vt:lpstr>Next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 </dc:title>
  <cp:lastModifiedBy>Sampath Jayarathna</cp:lastModifiedBy>
  <cp:revision>45</cp:revision>
  <dcterms:created xsi:type="dcterms:W3CDTF">2009-12-29T10:39:27Z</dcterms:created>
  <dcterms:modified xsi:type="dcterms:W3CDTF">2016-09-28T21:34:30Z</dcterms:modified>
</cp:coreProperties>
</file>