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52"/>
  </p:notesMasterIdLst>
  <p:handoutMasterIdLst>
    <p:handoutMasterId r:id="rId53"/>
  </p:handoutMasterIdLst>
  <p:sldIdLst>
    <p:sldId id="256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407" r:id="rId13"/>
    <p:sldId id="408" r:id="rId14"/>
    <p:sldId id="409" r:id="rId15"/>
    <p:sldId id="361" r:id="rId16"/>
    <p:sldId id="362" r:id="rId17"/>
    <p:sldId id="363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3" r:id="rId37"/>
    <p:sldId id="384" r:id="rId38"/>
    <p:sldId id="385" r:id="rId39"/>
    <p:sldId id="386" r:id="rId40"/>
    <p:sldId id="387" r:id="rId41"/>
    <p:sldId id="388" r:id="rId42"/>
    <p:sldId id="389" r:id="rId43"/>
    <p:sldId id="390" r:id="rId44"/>
    <p:sldId id="391" r:id="rId45"/>
    <p:sldId id="392" r:id="rId46"/>
    <p:sldId id="393" r:id="rId47"/>
    <p:sldId id="394" r:id="rId48"/>
    <p:sldId id="395" r:id="rId49"/>
    <p:sldId id="405" r:id="rId50"/>
    <p:sldId id="406" r:id="rId5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877271"/>
            <a:ext cx="6858000" cy="2387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2 – Process Models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701" y="138545"/>
            <a:ext cx="4442353" cy="2644775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98142" y="5111531"/>
            <a:ext cx="6112474" cy="1618905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slides created by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Ian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Sommerville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Gary Kimura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Waterfall model problems</a:t>
            </a: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Inflexible partitioning of the project into distinct stages makes it difficult to respond to changing customer requirements.</a:t>
            </a:r>
          </a:p>
          <a:p>
            <a:pPr lvl="1"/>
            <a:r>
              <a:rPr lang="en-GB" dirty="0" smtClean="0"/>
              <a:t>Therefore, this model is only appropriate when the requirements are well-understood and changes will be fairly limited during the design process. </a:t>
            </a:r>
          </a:p>
          <a:p>
            <a:pPr lvl="1"/>
            <a:r>
              <a:rPr lang="en-GB" dirty="0" smtClean="0"/>
              <a:t>Few business systems have stable requirements.</a:t>
            </a:r>
          </a:p>
          <a:p>
            <a:r>
              <a:rPr lang="en-GB" dirty="0" smtClean="0"/>
              <a:t>The waterfall model is mostly used for large systems engineering projects where a system is developed at several sites.</a:t>
            </a:r>
          </a:p>
          <a:p>
            <a:pPr lvl="1"/>
            <a:r>
              <a:rPr lang="en-GB" dirty="0" smtClean="0"/>
              <a:t>In those circumstances, the plan-driven nature of the waterfall model helps coordinate the work.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development 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4" name="Picture 3" descr="2.2 Incremental-dev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92460"/>
            <a:ext cx="7517728" cy="405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41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ABA356C6-3B57-4B09-ADDF-B0E2F715DCE9}" type="slidenum">
              <a:rPr lang="en-GB" altLang="en-US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12</a:t>
            </a:fld>
            <a:endParaRPr lang="en-GB" altLang="en-US" sz="14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4270"/>
            <a:ext cx="7772400" cy="910668"/>
          </a:xfrm>
          <a:ln/>
        </p:spPr>
        <p:txBody>
          <a:bodyPr>
            <a:norm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600" dirty="0"/>
              <a:t>Incremental </a:t>
            </a:r>
            <a:r>
              <a:rPr lang="en-GB" altLang="en-US" sz="3600" dirty="0" smtClean="0"/>
              <a:t>Model</a:t>
            </a:r>
            <a:endParaRPr lang="en-GB" altLang="en-US" sz="3600" dirty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28600" y="1981200"/>
            <a:ext cx="1227138" cy="403225"/>
            <a:chOff x="144" y="1248"/>
            <a:chExt cx="773" cy="254"/>
          </a:xfrm>
        </p:grpSpPr>
        <p:sp>
          <p:nvSpPr>
            <p:cNvPr id="13317" name="AutoShape 5"/>
            <p:cNvSpPr>
              <a:spLocks noChangeArrowheads="1"/>
            </p:cNvSpPr>
            <p:nvPr/>
          </p:nvSpPr>
          <p:spPr bwMode="auto">
            <a:xfrm>
              <a:off x="144" y="1248"/>
              <a:ext cx="774" cy="255"/>
            </a:xfrm>
            <a:prstGeom prst="roundRect">
              <a:avLst>
                <a:gd name="adj" fmla="val 394"/>
              </a:avLst>
            </a:prstGeom>
            <a:solidFill>
              <a:srgbClr val="FF99CC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144" y="1248"/>
              <a:ext cx="774" cy="255"/>
            </a:xfrm>
            <a:prstGeom prst="roundRect">
              <a:avLst>
                <a:gd name="adj" fmla="val 394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Communication</a:t>
              </a:r>
            </a:p>
          </p:txBody>
        </p:sp>
      </p:grp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1749425" y="2097088"/>
            <a:ext cx="758825" cy="339725"/>
            <a:chOff x="1102" y="1321"/>
            <a:chExt cx="478" cy="214"/>
          </a:xfrm>
        </p:grpSpPr>
        <p:sp>
          <p:nvSpPr>
            <p:cNvPr id="13320" name="AutoShape 8"/>
            <p:cNvSpPr>
              <a:spLocks noChangeArrowheads="1"/>
            </p:cNvSpPr>
            <p:nvPr/>
          </p:nvSpPr>
          <p:spPr bwMode="auto">
            <a:xfrm>
              <a:off x="1102" y="1321"/>
              <a:ext cx="479" cy="215"/>
            </a:xfrm>
            <a:prstGeom prst="roundRect">
              <a:avLst>
                <a:gd name="adj" fmla="val 463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auto">
            <a:xfrm>
              <a:off x="1102" y="1321"/>
              <a:ext cx="479" cy="215"/>
            </a:xfrm>
            <a:prstGeom prst="roundRect">
              <a:avLst>
                <a:gd name="adj" fmla="val 46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Planning</a:t>
              </a:r>
            </a:p>
          </p:txBody>
        </p:sp>
      </p:grp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2743200" y="2209800"/>
            <a:ext cx="838200" cy="355600"/>
            <a:chOff x="1728" y="1392"/>
            <a:chExt cx="479" cy="224"/>
          </a:xfrm>
        </p:grpSpPr>
        <p:sp>
          <p:nvSpPr>
            <p:cNvPr id="13323" name="AutoShape 11"/>
            <p:cNvSpPr>
              <a:spLocks noChangeArrowheads="1"/>
            </p:cNvSpPr>
            <p:nvPr/>
          </p:nvSpPr>
          <p:spPr bwMode="auto">
            <a:xfrm>
              <a:off x="1728" y="1392"/>
              <a:ext cx="480" cy="225"/>
            </a:xfrm>
            <a:prstGeom prst="roundRect">
              <a:avLst>
                <a:gd name="adj" fmla="val 444"/>
              </a:avLst>
            </a:prstGeom>
            <a:solidFill>
              <a:srgbClr val="FFFF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AutoShape 12"/>
            <p:cNvSpPr>
              <a:spLocks noChangeArrowheads="1"/>
            </p:cNvSpPr>
            <p:nvPr/>
          </p:nvSpPr>
          <p:spPr bwMode="auto">
            <a:xfrm>
              <a:off x="1728" y="1392"/>
              <a:ext cx="480" cy="225"/>
            </a:xfrm>
            <a:prstGeom prst="roundRect">
              <a:avLst>
                <a:gd name="adj" fmla="val 444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Modeling</a:t>
              </a:r>
            </a:p>
          </p:txBody>
        </p:sp>
      </p:grpSp>
      <p:grpSp>
        <p:nvGrpSpPr>
          <p:cNvPr id="13325" name="Group 13"/>
          <p:cNvGrpSpPr>
            <a:grpSpLocks/>
          </p:cNvGrpSpPr>
          <p:nvPr/>
        </p:nvGrpSpPr>
        <p:grpSpPr bwMode="auto">
          <a:xfrm>
            <a:off x="3797300" y="2362200"/>
            <a:ext cx="992188" cy="366713"/>
            <a:chOff x="2392" y="1488"/>
            <a:chExt cx="625" cy="231"/>
          </a:xfrm>
        </p:grpSpPr>
        <p:sp>
          <p:nvSpPr>
            <p:cNvPr id="13326" name="AutoShape 14"/>
            <p:cNvSpPr>
              <a:spLocks noChangeArrowheads="1"/>
            </p:cNvSpPr>
            <p:nvPr/>
          </p:nvSpPr>
          <p:spPr bwMode="auto">
            <a:xfrm>
              <a:off x="2392" y="1488"/>
              <a:ext cx="626" cy="232"/>
            </a:xfrm>
            <a:prstGeom prst="roundRect">
              <a:avLst>
                <a:gd name="adj" fmla="val 431"/>
              </a:avLst>
            </a:prstGeom>
            <a:solidFill>
              <a:srgbClr val="CCFFCC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AutoShape 15"/>
            <p:cNvSpPr>
              <a:spLocks noChangeArrowheads="1"/>
            </p:cNvSpPr>
            <p:nvPr/>
          </p:nvSpPr>
          <p:spPr bwMode="auto">
            <a:xfrm>
              <a:off x="2392" y="1488"/>
              <a:ext cx="626" cy="232"/>
            </a:xfrm>
            <a:prstGeom prst="roundRect">
              <a:avLst>
                <a:gd name="adj" fmla="val 43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Construction</a:t>
              </a:r>
            </a:p>
          </p:txBody>
        </p:sp>
      </p:grpSp>
      <p:grpSp>
        <p:nvGrpSpPr>
          <p:cNvPr id="13328" name="Group 16"/>
          <p:cNvGrpSpPr>
            <a:grpSpLocks/>
          </p:cNvGrpSpPr>
          <p:nvPr/>
        </p:nvGrpSpPr>
        <p:grpSpPr bwMode="auto">
          <a:xfrm>
            <a:off x="5026025" y="2514600"/>
            <a:ext cx="992188" cy="379413"/>
            <a:chOff x="3166" y="1584"/>
            <a:chExt cx="625" cy="239"/>
          </a:xfrm>
        </p:grpSpPr>
        <p:sp>
          <p:nvSpPr>
            <p:cNvPr id="13329" name="AutoShape 17"/>
            <p:cNvSpPr>
              <a:spLocks noChangeArrowheads="1"/>
            </p:cNvSpPr>
            <p:nvPr/>
          </p:nvSpPr>
          <p:spPr bwMode="auto">
            <a:xfrm>
              <a:off x="3166" y="1584"/>
              <a:ext cx="626" cy="240"/>
            </a:xfrm>
            <a:prstGeom prst="roundRect">
              <a:avLst>
                <a:gd name="adj" fmla="val 417"/>
              </a:avLst>
            </a:pr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AutoShape 18"/>
            <p:cNvSpPr>
              <a:spLocks noChangeArrowheads="1"/>
            </p:cNvSpPr>
            <p:nvPr/>
          </p:nvSpPr>
          <p:spPr bwMode="auto">
            <a:xfrm>
              <a:off x="3166" y="1584"/>
              <a:ext cx="626" cy="240"/>
            </a:xfrm>
            <a:prstGeom prst="roundRect">
              <a:avLst>
                <a:gd name="adj" fmla="val 41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Deployment</a:t>
              </a:r>
            </a:p>
          </p:txBody>
        </p:sp>
      </p:grp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1457325" y="2193925"/>
            <a:ext cx="2921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2509838" y="2286000"/>
            <a:ext cx="233362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3505200" y="2438400"/>
            <a:ext cx="2921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4791075" y="2590800"/>
            <a:ext cx="23495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36" name="Group 24"/>
          <p:cNvGrpSpPr>
            <a:grpSpLocks/>
          </p:cNvGrpSpPr>
          <p:nvPr/>
        </p:nvGrpSpPr>
        <p:grpSpPr bwMode="auto">
          <a:xfrm>
            <a:off x="1600200" y="3429000"/>
            <a:ext cx="1227138" cy="403225"/>
            <a:chOff x="1008" y="2160"/>
            <a:chExt cx="773" cy="254"/>
          </a:xfrm>
        </p:grpSpPr>
        <p:sp>
          <p:nvSpPr>
            <p:cNvPr id="13337" name="AutoShape 25"/>
            <p:cNvSpPr>
              <a:spLocks noChangeArrowheads="1"/>
            </p:cNvSpPr>
            <p:nvPr/>
          </p:nvSpPr>
          <p:spPr bwMode="auto">
            <a:xfrm>
              <a:off x="1008" y="2160"/>
              <a:ext cx="774" cy="255"/>
            </a:xfrm>
            <a:prstGeom prst="roundRect">
              <a:avLst>
                <a:gd name="adj" fmla="val 394"/>
              </a:avLst>
            </a:prstGeom>
            <a:solidFill>
              <a:srgbClr val="FF99CC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AutoShape 26"/>
            <p:cNvSpPr>
              <a:spLocks noChangeArrowheads="1"/>
            </p:cNvSpPr>
            <p:nvPr/>
          </p:nvSpPr>
          <p:spPr bwMode="auto">
            <a:xfrm>
              <a:off x="1008" y="2160"/>
              <a:ext cx="774" cy="255"/>
            </a:xfrm>
            <a:prstGeom prst="roundRect">
              <a:avLst>
                <a:gd name="adj" fmla="val 394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Communication</a:t>
              </a:r>
            </a:p>
          </p:txBody>
        </p:sp>
      </p:grpSp>
      <p:grpSp>
        <p:nvGrpSpPr>
          <p:cNvPr id="13339" name="Group 27"/>
          <p:cNvGrpSpPr>
            <a:grpSpLocks/>
          </p:cNvGrpSpPr>
          <p:nvPr/>
        </p:nvGrpSpPr>
        <p:grpSpPr bwMode="auto">
          <a:xfrm>
            <a:off x="3121025" y="3544888"/>
            <a:ext cx="758825" cy="339725"/>
            <a:chOff x="1966" y="2233"/>
            <a:chExt cx="478" cy="214"/>
          </a:xfrm>
        </p:grpSpPr>
        <p:sp>
          <p:nvSpPr>
            <p:cNvPr id="13340" name="AutoShape 28"/>
            <p:cNvSpPr>
              <a:spLocks noChangeArrowheads="1"/>
            </p:cNvSpPr>
            <p:nvPr/>
          </p:nvSpPr>
          <p:spPr bwMode="auto">
            <a:xfrm>
              <a:off x="1966" y="2233"/>
              <a:ext cx="479" cy="215"/>
            </a:xfrm>
            <a:prstGeom prst="roundRect">
              <a:avLst>
                <a:gd name="adj" fmla="val 463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AutoShape 29"/>
            <p:cNvSpPr>
              <a:spLocks noChangeArrowheads="1"/>
            </p:cNvSpPr>
            <p:nvPr/>
          </p:nvSpPr>
          <p:spPr bwMode="auto">
            <a:xfrm>
              <a:off x="1966" y="2233"/>
              <a:ext cx="479" cy="215"/>
            </a:xfrm>
            <a:prstGeom prst="roundRect">
              <a:avLst>
                <a:gd name="adj" fmla="val 46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Planning</a:t>
              </a:r>
            </a:p>
          </p:txBody>
        </p:sp>
      </p:grpSp>
      <p:grpSp>
        <p:nvGrpSpPr>
          <p:cNvPr id="13342" name="Group 30"/>
          <p:cNvGrpSpPr>
            <a:grpSpLocks/>
          </p:cNvGrpSpPr>
          <p:nvPr/>
        </p:nvGrpSpPr>
        <p:grpSpPr bwMode="auto">
          <a:xfrm>
            <a:off x="4114800" y="3657600"/>
            <a:ext cx="838200" cy="355600"/>
            <a:chOff x="2592" y="2304"/>
            <a:chExt cx="479" cy="224"/>
          </a:xfrm>
        </p:grpSpPr>
        <p:sp>
          <p:nvSpPr>
            <p:cNvPr id="13343" name="AutoShape 31"/>
            <p:cNvSpPr>
              <a:spLocks noChangeArrowheads="1"/>
            </p:cNvSpPr>
            <p:nvPr/>
          </p:nvSpPr>
          <p:spPr bwMode="auto">
            <a:xfrm>
              <a:off x="2592" y="2304"/>
              <a:ext cx="480" cy="225"/>
            </a:xfrm>
            <a:prstGeom prst="roundRect">
              <a:avLst>
                <a:gd name="adj" fmla="val 444"/>
              </a:avLst>
            </a:prstGeom>
            <a:solidFill>
              <a:srgbClr val="FFFF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AutoShape 32"/>
            <p:cNvSpPr>
              <a:spLocks noChangeArrowheads="1"/>
            </p:cNvSpPr>
            <p:nvPr/>
          </p:nvSpPr>
          <p:spPr bwMode="auto">
            <a:xfrm>
              <a:off x="2592" y="2304"/>
              <a:ext cx="480" cy="225"/>
            </a:xfrm>
            <a:prstGeom prst="roundRect">
              <a:avLst>
                <a:gd name="adj" fmla="val 444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Modeling</a:t>
              </a:r>
            </a:p>
          </p:txBody>
        </p:sp>
      </p:grpSp>
      <p:grpSp>
        <p:nvGrpSpPr>
          <p:cNvPr id="13345" name="Group 33"/>
          <p:cNvGrpSpPr>
            <a:grpSpLocks/>
          </p:cNvGrpSpPr>
          <p:nvPr/>
        </p:nvGrpSpPr>
        <p:grpSpPr bwMode="auto">
          <a:xfrm>
            <a:off x="5168900" y="3810000"/>
            <a:ext cx="992188" cy="366713"/>
            <a:chOff x="3256" y="2400"/>
            <a:chExt cx="625" cy="231"/>
          </a:xfrm>
        </p:grpSpPr>
        <p:sp>
          <p:nvSpPr>
            <p:cNvPr id="13346" name="AutoShape 34"/>
            <p:cNvSpPr>
              <a:spLocks noChangeArrowheads="1"/>
            </p:cNvSpPr>
            <p:nvPr/>
          </p:nvSpPr>
          <p:spPr bwMode="auto">
            <a:xfrm>
              <a:off x="3256" y="2400"/>
              <a:ext cx="626" cy="232"/>
            </a:xfrm>
            <a:prstGeom prst="roundRect">
              <a:avLst>
                <a:gd name="adj" fmla="val 431"/>
              </a:avLst>
            </a:prstGeom>
            <a:solidFill>
              <a:srgbClr val="CCFFCC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AutoShape 35"/>
            <p:cNvSpPr>
              <a:spLocks noChangeArrowheads="1"/>
            </p:cNvSpPr>
            <p:nvPr/>
          </p:nvSpPr>
          <p:spPr bwMode="auto">
            <a:xfrm>
              <a:off x="3256" y="2400"/>
              <a:ext cx="626" cy="232"/>
            </a:xfrm>
            <a:prstGeom prst="roundRect">
              <a:avLst>
                <a:gd name="adj" fmla="val 43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Construction</a:t>
              </a:r>
            </a:p>
          </p:txBody>
        </p:sp>
      </p:grpSp>
      <p:grpSp>
        <p:nvGrpSpPr>
          <p:cNvPr id="13348" name="Group 36"/>
          <p:cNvGrpSpPr>
            <a:grpSpLocks/>
          </p:cNvGrpSpPr>
          <p:nvPr/>
        </p:nvGrpSpPr>
        <p:grpSpPr bwMode="auto">
          <a:xfrm>
            <a:off x="6397625" y="3962400"/>
            <a:ext cx="992188" cy="379413"/>
            <a:chOff x="4030" y="2496"/>
            <a:chExt cx="625" cy="239"/>
          </a:xfrm>
        </p:grpSpPr>
        <p:sp>
          <p:nvSpPr>
            <p:cNvPr id="13349" name="AutoShape 37"/>
            <p:cNvSpPr>
              <a:spLocks noChangeArrowheads="1"/>
            </p:cNvSpPr>
            <p:nvPr/>
          </p:nvSpPr>
          <p:spPr bwMode="auto">
            <a:xfrm>
              <a:off x="4030" y="2496"/>
              <a:ext cx="626" cy="240"/>
            </a:xfrm>
            <a:prstGeom prst="roundRect">
              <a:avLst>
                <a:gd name="adj" fmla="val 417"/>
              </a:avLst>
            </a:pr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AutoShape 38"/>
            <p:cNvSpPr>
              <a:spLocks noChangeArrowheads="1"/>
            </p:cNvSpPr>
            <p:nvPr/>
          </p:nvSpPr>
          <p:spPr bwMode="auto">
            <a:xfrm>
              <a:off x="4030" y="2496"/>
              <a:ext cx="626" cy="240"/>
            </a:xfrm>
            <a:prstGeom prst="roundRect">
              <a:avLst>
                <a:gd name="adj" fmla="val 41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Deployment</a:t>
              </a:r>
            </a:p>
          </p:txBody>
        </p:sp>
      </p:grp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2828925" y="3641725"/>
            <a:ext cx="2921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3881438" y="3733800"/>
            <a:ext cx="233362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4876800" y="3886200"/>
            <a:ext cx="2921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6162675" y="4038600"/>
            <a:ext cx="23495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56" name="Group 44"/>
          <p:cNvGrpSpPr>
            <a:grpSpLocks/>
          </p:cNvGrpSpPr>
          <p:nvPr/>
        </p:nvGrpSpPr>
        <p:grpSpPr bwMode="auto">
          <a:xfrm>
            <a:off x="3124200" y="5029200"/>
            <a:ext cx="1227138" cy="403225"/>
            <a:chOff x="1968" y="3168"/>
            <a:chExt cx="773" cy="254"/>
          </a:xfrm>
        </p:grpSpPr>
        <p:sp>
          <p:nvSpPr>
            <p:cNvPr id="13357" name="AutoShape 45"/>
            <p:cNvSpPr>
              <a:spLocks noChangeArrowheads="1"/>
            </p:cNvSpPr>
            <p:nvPr/>
          </p:nvSpPr>
          <p:spPr bwMode="auto">
            <a:xfrm>
              <a:off x="1968" y="3168"/>
              <a:ext cx="774" cy="255"/>
            </a:xfrm>
            <a:prstGeom prst="roundRect">
              <a:avLst>
                <a:gd name="adj" fmla="val 394"/>
              </a:avLst>
            </a:prstGeom>
            <a:solidFill>
              <a:srgbClr val="FF99CC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8" name="AutoShape 46"/>
            <p:cNvSpPr>
              <a:spLocks noChangeArrowheads="1"/>
            </p:cNvSpPr>
            <p:nvPr/>
          </p:nvSpPr>
          <p:spPr bwMode="auto">
            <a:xfrm>
              <a:off x="1968" y="3168"/>
              <a:ext cx="774" cy="255"/>
            </a:xfrm>
            <a:prstGeom prst="roundRect">
              <a:avLst>
                <a:gd name="adj" fmla="val 394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Communication</a:t>
              </a:r>
            </a:p>
          </p:txBody>
        </p:sp>
      </p:grpSp>
      <p:grpSp>
        <p:nvGrpSpPr>
          <p:cNvPr id="13359" name="Group 47"/>
          <p:cNvGrpSpPr>
            <a:grpSpLocks/>
          </p:cNvGrpSpPr>
          <p:nvPr/>
        </p:nvGrpSpPr>
        <p:grpSpPr bwMode="auto">
          <a:xfrm>
            <a:off x="4645025" y="5145088"/>
            <a:ext cx="758825" cy="339725"/>
            <a:chOff x="2926" y="3241"/>
            <a:chExt cx="478" cy="214"/>
          </a:xfrm>
        </p:grpSpPr>
        <p:sp>
          <p:nvSpPr>
            <p:cNvPr id="13360" name="AutoShape 48"/>
            <p:cNvSpPr>
              <a:spLocks noChangeArrowheads="1"/>
            </p:cNvSpPr>
            <p:nvPr/>
          </p:nvSpPr>
          <p:spPr bwMode="auto">
            <a:xfrm>
              <a:off x="2926" y="3241"/>
              <a:ext cx="479" cy="215"/>
            </a:xfrm>
            <a:prstGeom prst="roundRect">
              <a:avLst>
                <a:gd name="adj" fmla="val 463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1" name="AutoShape 49"/>
            <p:cNvSpPr>
              <a:spLocks noChangeArrowheads="1"/>
            </p:cNvSpPr>
            <p:nvPr/>
          </p:nvSpPr>
          <p:spPr bwMode="auto">
            <a:xfrm>
              <a:off x="2926" y="3241"/>
              <a:ext cx="479" cy="215"/>
            </a:xfrm>
            <a:prstGeom prst="roundRect">
              <a:avLst>
                <a:gd name="adj" fmla="val 46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Planning</a:t>
              </a:r>
            </a:p>
          </p:txBody>
        </p:sp>
      </p:grpSp>
      <p:grpSp>
        <p:nvGrpSpPr>
          <p:cNvPr id="13362" name="Group 50"/>
          <p:cNvGrpSpPr>
            <a:grpSpLocks/>
          </p:cNvGrpSpPr>
          <p:nvPr/>
        </p:nvGrpSpPr>
        <p:grpSpPr bwMode="auto">
          <a:xfrm>
            <a:off x="5638800" y="5257800"/>
            <a:ext cx="838200" cy="355600"/>
            <a:chOff x="3552" y="3312"/>
            <a:chExt cx="479" cy="224"/>
          </a:xfrm>
        </p:grpSpPr>
        <p:sp>
          <p:nvSpPr>
            <p:cNvPr id="13363" name="AutoShape 51"/>
            <p:cNvSpPr>
              <a:spLocks noChangeArrowheads="1"/>
            </p:cNvSpPr>
            <p:nvPr/>
          </p:nvSpPr>
          <p:spPr bwMode="auto">
            <a:xfrm>
              <a:off x="3552" y="3312"/>
              <a:ext cx="480" cy="225"/>
            </a:xfrm>
            <a:prstGeom prst="roundRect">
              <a:avLst>
                <a:gd name="adj" fmla="val 444"/>
              </a:avLst>
            </a:prstGeom>
            <a:solidFill>
              <a:srgbClr val="FFFF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AutoShape 52"/>
            <p:cNvSpPr>
              <a:spLocks noChangeArrowheads="1"/>
            </p:cNvSpPr>
            <p:nvPr/>
          </p:nvSpPr>
          <p:spPr bwMode="auto">
            <a:xfrm>
              <a:off x="3552" y="3312"/>
              <a:ext cx="480" cy="225"/>
            </a:xfrm>
            <a:prstGeom prst="roundRect">
              <a:avLst>
                <a:gd name="adj" fmla="val 444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Modeling</a:t>
              </a:r>
            </a:p>
          </p:txBody>
        </p:sp>
      </p:grpSp>
      <p:grpSp>
        <p:nvGrpSpPr>
          <p:cNvPr id="13365" name="Group 53"/>
          <p:cNvGrpSpPr>
            <a:grpSpLocks/>
          </p:cNvGrpSpPr>
          <p:nvPr/>
        </p:nvGrpSpPr>
        <p:grpSpPr bwMode="auto">
          <a:xfrm>
            <a:off x="6692900" y="5410200"/>
            <a:ext cx="992188" cy="366713"/>
            <a:chOff x="4216" y="3408"/>
            <a:chExt cx="625" cy="231"/>
          </a:xfrm>
        </p:grpSpPr>
        <p:sp>
          <p:nvSpPr>
            <p:cNvPr id="13366" name="AutoShape 54"/>
            <p:cNvSpPr>
              <a:spLocks noChangeArrowheads="1"/>
            </p:cNvSpPr>
            <p:nvPr/>
          </p:nvSpPr>
          <p:spPr bwMode="auto">
            <a:xfrm>
              <a:off x="4216" y="3408"/>
              <a:ext cx="626" cy="232"/>
            </a:xfrm>
            <a:prstGeom prst="roundRect">
              <a:avLst>
                <a:gd name="adj" fmla="val 431"/>
              </a:avLst>
            </a:prstGeom>
            <a:solidFill>
              <a:srgbClr val="CCFFCC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7" name="AutoShape 55"/>
            <p:cNvSpPr>
              <a:spLocks noChangeArrowheads="1"/>
            </p:cNvSpPr>
            <p:nvPr/>
          </p:nvSpPr>
          <p:spPr bwMode="auto">
            <a:xfrm>
              <a:off x="4216" y="3408"/>
              <a:ext cx="626" cy="232"/>
            </a:xfrm>
            <a:prstGeom prst="roundRect">
              <a:avLst>
                <a:gd name="adj" fmla="val 43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Construction</a:t>
              </a:r>
            </a:p>
          </p:txBody>
        </p:sp>
      </p:grpSp>
      <p:grpSp>
        <p:nvGrpSpPr>
          <p:cNvPr id="13368" name="Group 56"/>
          <p:cNvGrpSpPr>
            <a:grpSpLocks/>
          </p:cNvGrpSpPr>
          <p:nvPr/>
        </p:nvGrpSpPr>
        <p:grpSpPr bwMode="auto">
          <a:xfrm>
            <a:off x="7921625" y="5562600"/>
            <a:ext cx="992188" cy="379413"/>
            <a:chOff x="4990" y="3504"/>
            <a:chExt cx="625" cy="239"/>
          </a:xfrm>
        </p:grpSpPr>
        <p:sp>
          <p:nvSpPr>
            <p:cNvPr id="13369" name="AutoShape 57"/>
            <p:cNvSpPr>
              <a:spLocks noChangeArrowheads="1"/>
            </p:cNvSpPr>
            <p:nvPr/>
          </p:nvSpPr>
          <p:spPr bwMode="auto">
            <a:xfrm>
              <a:off x="4990" y="3504"/>
              <a:ext cx="626" cy="240"/>
            </a:xfrm>
            <a:prstGeom prst="roundRect">
              <a:avLst>
                <a:gd name="adj" fmla="val 417"/>
              </a:avLst>
            </a:pr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0" name="AutoShape 58"/>
            <p:cNvSpPr>
              <a:spLocks noChangeArrowheads="1"/>
            </p:cNvSpPr>
            <p:nvPr/>
          </p:nvSpPr>
          <p:spPr bwMode="auto">
            <a:xfrm>
              <a:off x="4990" y="3504"/>
              <a:ext cx="626" cy="240"/>
            </a:xfrm>
            <a:prstGeom prst="roundRect">
              <a:avLst>
                <a:gd name="adj" fmla="val 41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altLang="en-US" sz="1200" u="sng"/>
                <a:t>Deployment</a:t>
              </a:r>
            </a:p>
          </p:txBody>
        </p:sp>
      </p:grpSp>
      <p:sp>
        <p:nvSpPr>
          <p:cNvPr id="13371" name="Line 59"/>
          <p:cNvSpPr>
            <a:spLocks noChangeShapeType="1"/>
          </p:cNvSpPr>
          <p:nvPr/>
        </p:nvSpPr>
        <p:spPr bwMode="auto">
          <a:xfrm>
            <a:off x="4352925" y="5241925"/>
            <a:ext cx="2921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2" name="Line 60"/>
          <p:cNvSpPr>
            <a:spLocks noChangeShapeType="1"/>
          </p:cNvSpPr>
          <p:nvPr/>
        </p:nvSpPr>
        <p:spPr bwMode="auto">
          <a:xfrm>
            <a:off x="5405438" y="5334000"/>
            <a:ext cx="233362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3" name="Line 61"/>
          <p:cNvSpPr>
            <a:spLocks noChangeShapeType="1"/>
          </p:cNvSpPr>
          <p:nvPr/>
        </p:nvSpPr>
        <p:spPr bwMode="auto">
          <a:xfrm>
            <a:off x="6400800" y="5486400"/>
            <a:ext cx="2921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4" name="Line 62"/>
          <p:cNvSpPr>
            <a:spLocks noChangeShapeType="1"/>
          </p:cNvSpPr>
          <p:nvPr/>
        </p:nvSpPr>
        <p:spPr bwMode="auto">
          <a:xfrm>
            <a:off x="7686675" y="5638800"/>
            <a:ext cx="23495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5" name="AutoShape 63"/>
          <p:cNvSpPr>
            <a:spLocks noChangeArrowheads="1"/>
          </p:cNvSpPr>
          <p:nvPr/>
        </p:nvSpPr>
        <p:spPr bwMode="auto">
          <a:xfrm>
            <a:off x="152400" y="1508125"/>
            <a:ext cx="1528763" cy="39687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2000"/>
              <a:t>Increment #1</a:t>
            </a:r>
          </a:p>
        </p:txBody>
      </p:sp>
      <p:sp>
        <p:nvSpPr>
          <p:cNvPr id="13376" name="AutoShape 64"/>
          <p:cNvSpPr>
            <a:spLocks noChangeArrowheads="1"/>
          </p:cNvSpPr>
          <p:nvPr/>
        </p:nvSpPr>
        <p:spPr bwMode="auto">
          <a:xfrm>
            <a:off x="1590675" y="2971800"/>
            <a:ext cx="1393825" cy="35242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1800"/>
              <a:t>Increment #2</a:t>
            </a:r>
          </a:p>
        </p:txBody>
      </p:sp>
      <p:sp>
        <p:nvSpPr>
          <p:cNvPr id="13377" name="AutoShape 65"/>
          <p:cNvSpPr>
            <a:spLocks noChangeArrowheads="1"/>
          </p:cNvSpPr>
          <p:nvPr/>
        </p:nvSpPr>
        <p:spPr bwMode="auto">
          <a:xfrm>
            <a:off x="3114675" y="4556125"/>
            <a:ext cx="1393825" cy="35242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1800"/>
              <a:t>Increment #3</a:t>
            </a:r>
          </a:p>
        </p:txBody>
      </p:sp>
    </p:spTree>
    <p:extLst>
      <p:ext uri="{BB962C8B-B14F-4D97-AF65-F5344CB8AC3E}">
        <p14:creationId xmlns:p14="http://schemas.microsoft.com/office/powerpoint/2010/main" val="10807845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B9097AB9-4304-4D17-AA3A-1FB771D998C1}" type="slidenum">
              <a:rPr lang="en-GB" altLang="en-US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13</a:t>
            </a:fld>
            <a:endParaRPr lang="en-GB" altLang="en-US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221" y="380615"/>
            <a:ext cx="7772400" cy="1118672"/>
          </a:xfrm>
          <a:ln/>
        </p:spPr>
        <p:txBody>
          <a:bodyPr/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/>
              <a:t>Spiral </a:t>
            </a:r>
            <a:r>
              <a:rPr lang="en-GB" altLang="en-US" sz="3600" dirty="0" smtClean="0"/>
              <a:t>Model(Diagram</a:t>
            </a:r>
            <a:r>
              <a:rPr lang="en-GB" altLang="en-US" dirty="0"/>
              <a:t>)</a:t>
            </a:r>
          </a:p>
        </p:txBody>
      </p:sp>
      <p:pic>
        <p:nvPicPr>
          <p:cNvPr id="18" name="Picture 52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1565190"/>
            <a:ext cx="5976938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8059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CBE03EEE-9A92-42A0-8CFC-287793C12840}" type="slidenum">
              <a:rPr lang="en-GB" altLang="en-US" sz="1400"/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14</a:t>
            </a:fld>
            <a:endParaRPr lang="en-GB" altLang="en-US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04335" y="741405"/>
            <a:ext cx="7772400" cy="663533"/>
          </a:xfrm>
          <a:ln/>
        </p:spPr>
        <p:txBody>
          <a:bodyPr>
            <a:no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600" dirty="0"/>
              <a:t>Spiral Model</a:t>
            </a:r>
            <a:br>
              <a:rPr lang="en-GB" altLang="en-US" sz="3600" dirty="0"/>
            </a:br>
            <a:endParaRPr lang="en-GB" altLang="en-US" sz="36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55295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000" dirty="0"/>
              <a:t>Invented by </a:t>
            </a:r>
            <a:r>
              <a:rPr lang="en-GB" altLang="en-US" sz="2000" dirty="0" err="1"/>
              <a:t>Dr.</a:t>
            </a:r>
            <a:r>
              <a:rPr lang="en-GB" altLang="en-US" sz="2000" dirty="0"/>
              <a:t> Barry Boehm in 1988 while working at TRW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000" dirty="0"/>
              <a:t>Follows an evolutionary approach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000" dirty="0"/>
              <a:t>Used when requirements are </a:t>
            </a:r>
            <a:r>
              <a:rPr lang="en-GB" altLang="en-US" sz="2000" u="sng" dirty="0"/>
              <a:t>not</a:t>
            </a:r>
            <a:r>
              <a:rPr lang="en-GB" altLang="en-US" sz="2000" dirty="0"/>
              <a:t> well understood and risks are high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000" dirty="0"/>
              <a:t>Inner spirals focus on identifying software requirements and project risks; may also incorporate prototyping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000" dirty="0"/>
              <a:t>Outer spirals take on a classical waterfall approach after requirements have been defined, but permit iterative growth of the software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000" dirty="0"/>
              <a:t>Operates as a risk-driven model…a go/no-go decision occurs after each complete spiral in order to react to risk determinations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000" dirty="0"/>
              <a:t>Requires considerable expertise in risk assessment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000" dirty="0"/>
              <a:t>Serves as a realistic model for large-scale software development</a:t>
            </a:r>
          </a:p>
        </p:txBody>
      </p:sp>
    </p:spTree>
    <p:extLst>
      <p:ext uri="{BB962C8B-B14F-4D97-AF65-F5344CB8AC3E}">
        <p14:creationId xmlns:p14="http://schemas.microsoft.com/office/powerpoint/2010/main" val="1841964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development benefits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cost of accommodating changing customer requirements is reduced. </a:t>
            </a:r>
          </a:p>
          <a:p>
            <a:pPr lvl="1"/>
            <a:r>
              <a:rPr lang="en-GB" dirty="0" smtClean="0"/>
              <a:t>The amount of analysis and documentation that has to be redone is much less than is required with the waterfall model.</a:t>
            </a:r>
          </a:p>
          <a:p>
            <a:r>
              <a:rPr lang="en-GB" dirty="0" smtClean="0"/>
              <a:t>It is easier to get customer feedback on the development work that has been done. </a:t>
            </a:r>
          </a:p>
          <a:p>
            <a:pPr lvl="1"/>
            <a:r>
              <a:rPr lang="en-GB" dirty="0" smtClean="0"/>
              <a:t>Customers can comment on demonstrations of the software and see how much has been implemented. </a:t>
            </a:r>
          </a:p>
          <a:p>
            <a:r>
              <a:rPr lang="en-GB" dirty="0" smtClean="0"/>
              <a:t>More rapid delivery and deployment of useful software to the customer is possible. </a:t>
            </a:r>
          </a:p>
          <a:p>
            <a:pPr lvl="1"/>
            <a:r>
              <a:rPr lang="en-GB" dirty="0" smtClean="0"/>
              <a:t>Customers are able to use and gain value from the software earlier than is possible with a waterfall process.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07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development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process is not visible. </a:t>
            </a:r>
          </a:p>
          <a:p>
            <a:pPr lvl="1"/>
            <a:r>
              <a:rPr lang="en-GB" dirty="0" smtClean="0"/>
              <a:t>Managers need regular deliverables to measure progress. If systems are developed quickly, it is not cost-effective to produce documents that reflect every version of the system. </a:t>
            </a:r>
          </a:p>
          <a:p>
            <a:r>
              <a:rPr lang="en-GB" dirty="0" smtClean="0"/>
              <a:t>System structure tends to degrade as new increments are added</a:t>
            </a:r>
            <a:r>
              <a:rPr lang="en-GB" i="1" dirty="0" smtClean="0"/>
              <a:t>. 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Unless time and money is spent on refactoring to improve the software, regular change tends to corrupt its structure. Incorporating further software changes becomes increasingly difficult and costly.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Integration and configuration</a:t>
            </a:r>
            <a:endParaRPr lang="en-GB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 software reuse where systems are integrated from existing components or application systems (sometimes called COTS </a:t>
            </a:r>
            <a:r>
              <a:rPr lang="en-GB" dirty="0"/>
              <a:t>-</a:t>
            </a:r>
            <a:r>
              <a:rPr lang="en-GB" dirty="0" smtClean="0"/>
              <a:t>Commercial-off-the-shelf) systems).</a:t>
            </a:r>
          </a:p>
          <a:p>
            <a:r>
              <a:rPr lang="en-GB" dirty="0" smtClean="0"/>
              <a:t>Reused elements may be configured to adapt their behaviour and functionality to a user’s requirements</a:t>
            </a:r>
          </a:p>
          <a:p>
            <a:r>
              <a:rPr lang="en-GB" dirty="0" smtClean="0"/>
              <a:t>Reuse is now the standard approach for building many types of business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5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Reuse-oriented software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2" name="Picture 1" descr="2.3 Reuse oriented S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50" y="2326734"/>
            <a:ext cx="8793575" cy="365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36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process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specification</a:t>
            </a:r>
          </a:p>
          <a:p>
            <a:r>
              <a:rPr lang="en-US" dirty="0" smtClean="0"/>
              <a:t>Software discovery and evaluation</a:t>
            </a:r>
          </a:p>
          <a:p>
            <a:r>
              <a:rPr lang="en-US" dirty="0" smtClean="0"/>
              <a:t>Requirements refinement</a:t>
            </a:r>
          </a:p>
          <a:p>
            <a:r>
              <a:rPr lang="en-US" dirty="0" smtClean="0"/>
              <a:t>Application system configuration</a:t>
            </a:r>
          </a:p>
          <a:p>
            <a:r>
              <a:rPr lang="en-US" dirty="0" smtClean="0"/>
              <a:t>Component adaptation and integration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2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Software process models</a:t>
            </a:r>
          </a:p>
          <a:p>
            <a:r>
              <a:rPr lang="en-GB" sz="2800" dirty="0" smtClean="0"/>
              <a:t>Process activities</a:t>
            </a:r>
          </a:p>
          <a:p>
            <a:r>
              <a:rPr lang="en-GB" sz="2800" dirty="0" smtClean="0"/>
              <a:t>Coping with </a:t>
            </a:r>
            <a:r>
              <a:rPr lang="en-GB" sz="2800" dirty="0" smtClean="0"/>
              <a:t>change</a:t>
            </a:r>
            <a:endParaRPr lang="en-GB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5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costs and risks as less software is developed from scratch</a:t>
            </a:r>
          </a:p>
          <a:p>
            <a:r>
              <a:rPr lang="en-US" dirty="0" smtClean="0"/>
              <a:t>Faster delivery and deployment of system</a:t>
            </a:r>
          </a:p>
          <a:p>
            <a:r>
              <a:rPr lang="en-US" dirty="0" smtClean="0"/>
              <a:t>But requirements compromises are inevitable so system may not meet real needs of users</a:t>
            </a:r>
          </a:p>
          <a:p>
            <a:r>
              <a:rPr lang="en-US" dirty="0" smtClean="0"/>
              <a:t>Loss of control over evolution of reused system elements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3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313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Process activities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4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activities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Real software processes are inter-leaved sequences of technical, collaborative and managerial activities with the overall goal of specifying, designing, implementing and testing a software system. </a:t>
            </a:r>
          </a:p>
          <a:p>
            <a:r>
              <a:rPr lang="en-GB" dirty="0" smtClean="0"/>
              <a:t>The four basic process activities of specification, development, validation and evolution are organized differently in different development processes. </a:t>
            </a:r>
          </a:p>
          <a:p>
            <a:r>
              <a:rPr lang="en-GB" dirty="0" smtClean="0"/>
              <a:t>For example, </a:t>
            </a:r>
            <a:r>
              <a:rPr lang="en-GB" dirty="0"/>
              <a:t>i</a:t>
            </a:r>
            <a:r>
              <a:rPr lang="en-GB" dirty="0" smtClean="0"/>
              <a:t>n the waterfall model, they are organized in sequence, whereas in incremental development they are interleaved.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6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requirements engineering process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2" name="Picture 1" descr="2.4 RE-proces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762" y="1720552"/>
            <a:ext cx="6339334" cy="439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08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specification</a:t>
            </a:r>
            <a:endParaRPr lang="en-GB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16664" y="1600200"/>
            <a:ext cx="8460480" cy="4525963"/>
          </a:xfrm>
        </p:spPr>
        <p:txBody>
          <a:bodyPr/>
          <a:lstStyle/>
          <a:p>
            <a:r>
              <a:rPr lang="en-GB" dirty="0" smtClean="0"/>
              <a:t>The process of establishing what services are required and the constraints on the system’s operation and development.</a:t>
            </a:r>
          </a:p>
          <a:p>
            <a:r>
              <a:rPr lang="en-GB" dirty="0" smtClean="0"/>
              <a:t>Requirements engineering process</a:t>
            </a:r>
          </a:p>
          <a:p>
            <a:pPr lvl="1"/>
            <a:r>
              <a:rPr lang="en-GB" dirty="0" smtClean="0"/>
              <a:t>Requirements elicitation and analysis</a:t>
            </a:r>
          </a:p>
          <a:p>
            <a:pPr lvl="2"/>
            <a:r>
              <a:rPr lang="en-GB" dirty="0" smtClean="0"/>
              <a:t>What do the system stakeholders require or expect from the system?</a:t>
            </a:r>
          </a:p>
          <a:p>
            <a:pPr lvl="1"/>
            <a:r>
              <a:rPr lang="en-GB" dirty="0" smtClean="0"/>
              <a:t>Requirements specification	</a:t>
            </a:r>
          </a:p>
          <a:p>
            <a:pPr lvl="2"/>
            <a:r>
              <a:rPr lang="en-GB" dirty="0" smtClean="0"/>
              <a:t>Defining the requirements in detail</a:t>
            </a:r>
          </a:p>
          <a:p>
            <a:pPr lvl="1"/>
            <a:r>
              <a:rPr lang="en-GB" dirty="0" smtClean="0"/>
              <a:t>Requirements validation</a:t>
            </a:r>
          </a:p>
          <a:p>
            <a:pPr lvl="2"/>
            <a:r>
              <a:rPr lang="en-GB" dirty="0" smtClean="0"/>
              <a:t>Checking the validity of the requirements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1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design and implementation</a:t>
            </a:r>
            <a:endParaRPr lang="en-GB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process of converting the system specification into an executable system.</a:t>
            </a:r>
          </a:p>
          <a:p>
            <a:r>
              <a:rPr lang="en-GB" dirty="0" smtClean="0"/>
              <a:t>Software design</a:t>
            </a:r>
          </a:p>
          <a:p>
            <a:pPr lvl="1"/>
            <a:r>
              <a:rPr lang="en-GB" dirty="0" smtClean="0"/>
              <a:t>Design a software structure that realises the specification;</a:t>
            </a:r>
          </a:p>
          <a:p>
            <a:r>
              <a:rPr lang="en-GB" dirty="0" smtClean="0"/>
              <a:t>Implementation</a:t>
            </a:r>
          </a:p>
          <a:p>
            <a:pPr lvl="1"/>
            <a:r>
              <a:rPr lang="en-GB" dirty="0" smtClean="0"/>
              <a:t>Translate this structure into an executable program;</a:t>
            </a:r>
          </a:p>
          <a:p>
            <a:r>
              <a:rPr lang="en-GB" dirty="0" smtClean="0"/>
              <a:t>The activities of design and implementation are closely related and may be inter-leaved.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6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general model of the design process 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4" name="Picture 3" descr="2.5 Design-proces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243" y="1638390"/>
            <a:ext cx="6211739" cy="463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73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Architectural design,</a:t>
            </a:r>
            <a:r>
              <a:rPr lang="en-GB" dirty="0" smtClean="0"/>
              <a:t> where you identify the overall structure of the system, the principal components (subsystems or modules), their relationships and how they are distributed.</a:t>
            </a:r>
          </a:p>
          <a:p>
            <a:r>
              <a:rPr lang="en-GB" i="1" dirty="0"/>
              <a:t>Database design, </a:t>
            </a:r>
            <a:r>
              <a:rPr lang="en-GB" dirty="0"/>
              <a:t>where you design the system data structures and how these are to be represented in a database. </a:t>
            </a:r>
            <a:endParaRPr lang="en-GB" dirty="0" smtClean="0"/>
          </a:p>
          <a:p>
            <a:r>
              <a:rPr lang="en-GB" i="1" dirty="0" smtClean="0"/>
              <a:t>Interface design,</a:t>
            </a:r>
            <a:r>
              <a:rPr lang="en-GB" dirty="0" smtClean="0"/>
              <a:t> where you define the interfaces between system components. </a:t>
            </a:r>
          </a:p>
          <a:p>
            <a:r>
              <a:rPr lang="en-GB" i="1" dirty="0" smtClean="0"/>
              <a:t>Component selection and design, </a:t>
            </a:r>
            <a:r>
              <a:rPr lang="en-GB" dirty="0" smtClean="0"/>
              <a:t>where you search for reusable components. If unavailable, you design how it will operate.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7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software is implemented either by developing a program or programs or by configuring an application system.</a:t>
            </a:r>
          </a:p>
          <a:p>
            <a:r>
              <a:rPr lang="en-US" dirty="0" smtClean="0"/>
              <a:t>Design and implementation are interleaved activities for most types of software system.</a:t>
            </a:r>
          </a:p>
          <a:p>
            <a:r>
              <a:rPr lang="en-US" dirty="0" smtClean="0"/>
              <a:t>Programming is an individual activity with no standard process.</a:t>
            </a:r>
          </a:p>
          <a:p>
            <a:r>
              <a:rPr lang="en-US" dirty="0" smtClean="0"/>
              <a:t>Debugging is the activity of finding program faults and correcting these faults.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9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validation</a:t>
            </a:r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Verification and validation (V &amp; V) is intended to show that a system conforms to its specification and meets the requirements of the system customer.</a:t>
            </a:r>
          </a:p>
          <a:p>
            <a:r>
              <a:rPr lang="en-GB" dirty="0" smtClean="0"/>
              <a:t>Involves checking and review processes and system testing.</a:t>
            </a:r>
          </a:p>
          <a:p>
            <a:r>
              <a:rPr lang="en-GB" dirty="0" smtClean="0"/>
              <a:t>System testing involves executing the system with test cases that are derived from the specification of the real data to be processed by the system.</a:t>
            </a:r>
          </a:p>
          <a:p>
            <a:r>
              <a:rPr lang="en-GB" dirty="0" smtClean="0"/>
              <a:t>Testing is the most commonly used V &amp; V activity.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7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software process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structured set of activities required to develop a </a:t>
            </a:r>
            <a:br>
              <a:rPr lang="en-GB" dirty="0" smtClean="0"/>
            </a:br>
            <a:r>
              <a:rPr lang="en-GB" dirty="0" smtClean="0"/>
              <a:t>software system. </a:t>
            </a:r>
          </a:p>
          <a:p>
            <a:r>
              <a:rPr lang="en-GB" dirty="0" smtClean="0"/>
              <a:t>Many different software processes but all involve:</a:t>
            </a:r>
          </a:p>
          <a:p>
            <a:pPr lvl="1"/>
            <a:r>
              <a:rPr lang="en-GB" dirty="0" smtClean="0"/>
              <a:t>Specification – defining what the system should do;</a:t>
            </a:r>
          </a:p>
          <a:p>
            <a:pPr lvl="1"/>
            <a:r>
              <a:rPr lang="en-GB" dirty="0" smtClean="0"/>
              <a:t>Design and implementation – defining the organization of the system and implementing the system;</a:t>
            </a:r>
          </a:p>
          <a:p>
            <a:pPr lvl="1"/>
            <a:r>
              <a:rPr lang="en-GB" dirty="0" smtClean="0"/>
              <a:t>Validation – checking that it does what the customer wants;</a:t>
            </a:r>
          </a:p>
          <a:p>
            <a:pPr lvl="1"/>
            <a:r>
              <a:rPr lang="en-GB" dirty="0" smtClean="0"/>
              <a:t>Evolution – changing the system in response to changing customer needs.</a:t>
            </a:r>
          </a:p>
          <a:p>
            <a:r>
              <a:rPr lang="en-GB" dirty="0" smtClean="0"/>
              <a:t>A software process model is an abstract representation of a process. It presents a description of a process from some particular perspective.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65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Stages of testing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4" name="Picture 3" descr="2.6 Testing-proces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409" y="2829344"/>
            <a:ext cx="6277535" cy="170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6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Testing stages</a:t>
            </a:r>
            <a:endParaRPr lang="en-GB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Component testing</a:t>
            </a:r>
          </a:p>
          <a:p>
            <a:pPr lvl="1"/>
            <a:r>
              <a:rPr lang="en-GB" dirty="0" smtClean="0"/>
              <a:t>Individual components are tested independently; </a:t>
            </a:r>
          </a:p>
          <a:p>
            <a:pPr lvl="1"/>
            <a:r>
              <a:rPr lang="en-GB" dirty="0" smtClean="0"/>
              <a:t>Components may be functions or objects or coherent groupings of these entities.</a:t>
            </a:r>
          </a:p>
          <a:p>
            <a:r>
              <a:rPr lang="en-GB" dirty="0" smtClean="0"/>
              <a:t>System testing</a:t>
            </a:r>
          </a:p>
          <a:p>
            <a:pPr lvl="1"/>
            <a:r>
              <a:rPr lang="en-GB" dirty="0" smtClean="0"/>
              <a:t>Testing of the system as a whole. Testing of emergent properties is particularly important.</a:t>
            </a:r>
          </a:p>
          <a:p>
            <a:r>
              <a:rPr lang="en-GB" dirty="0" smtClean="0"/>
              <a:t>Customer testing</a:t>
            </a:r>
          </a:p>
          <a:p>
            <a:pPr lvl="1"/>
            <a:r>
              <a:rPr lang="en-GB" dirty="0" smtClean="0"/>
              <a:t>Testing with customer data to check that the system meets the customer’s needs.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6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phases in a plan-driven software process</a:t>
            </a:r>
            <a:r>
              <a:rPr lang="en-GB" dirty="0"/>
              <a:t> </a:t>
            </a:r>
            <a:r>
              <a:rPr lang="en-GB" dirty="0" smtClean="0"/>
              <a:t>(V-model)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4" name="Picture 3" descr="2.7 Testing-phase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57" y="2186304"/>
            <a:ext cx="8647437" cy="298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57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evolution</a:t>
            </a:r>
            <a:endParaRPr lang="en-GB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Software is inherently flexible and can change. </a:t>
            </a:r>
          </a:p>
          <a:p>
            <a:r>
              <a:rPr lang="en-GB" smtClean="0"/>
              <a:t>As requirements change through changing business circumstances, the software that supports the business must also evolve and change.</a:t>
            </a:r>
          </a:p>
          <a:p>
            <a:r>
              <a:rPr lang="en-GB" smtClean="0"/>
              <a:t>Although there has been a demarcation between development and evolution (maintenance) this is increasingly irrelevant as fewer and fewer systems are completely new.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7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evolution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4" name="Picture 3" descr="2.8 System evolution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178" y="2563931"/>
            <a:ext cx="7567072" cy="232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23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0722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Coping with 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2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Coping with change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is inevitable in all large software projects.</a:t>
            </a:r>
          </a:p>
          <a:p>
            <a:pPr lvl="1"/>
            <a:r>
              <a:rPr lang="en-US" dirty="0" smtClean="0"/>
              <a:t>Business changes lead to new and changed system requirements</a:t>
            </a:r>
          </a:p>
          <a:p>
            <a:pPr lvl="1"/>
            <a:r>
              <a:rPr lang="en-US" dirty="0" smtClean="0"/>
              <a:t>New technologies open up new possibilities for improving implementations</a:t>
            </a:r>
          </a:p>
          <a:p>
            <a:pPr lvl="1"/>
            <a:r>
              <a:rPr lang="en-US" dirty="0" smtClean="0"/>
              <a:t>Changing platforms require application changes</a:t>
            </a:r>
          </a:p>
          <a:p>
            <a:r>
              <a:rPr lang="en-US" dirty="0" smtClean="0"/>
              <a:t>Change leads to rework so the costs of change include both rework (e.g. re-</a:t>
            </a:r>
            <a:r>
              <a:rPr lang="en-US" dirty="0" err="1" smtClean="0"/>
              <a:t>analysing</a:t>
            </a:r>
            <a:r>
              <a:rPr lang="en-US" dirty="0" smtClean="0"/>
              <a:t> requirements) as well as the costs of implementing new functionality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8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the costs of rework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anticipation, where the software process includes activities that can anticipate possible changes before significant rework is required. </a:t>
            </a:r>
          </a:p>
          <a:p>
            <a:pPr lvl="1"/>
            <a:r>
              <a:rPr lang="en-GB" dirty="0" smtClean="0"/>
              <a:t>For example, a prototype system may be developed to show some key features of the system to customers. </a:t>
            </a:r>
          </a:p>
          <a:p>
            <a:r>
              <a:rPr lang="en-GB" dirty="0" smtClean="0"/>
              <a:t>Change tolerance, where the process is designed so that changes can be accommodated at relatively low cost.</a:t>
            </a:r>
          </a:p>
          <a:p>
            <a:pPr lvl="1"/>
            <a:r>
              <a:rPr lang="en-GB" dirty="0" smtClean="0"/>
              <a:t>This normally involves some form of incremental development. Proposed changes may be implemented in increments that have not yet been developed. If this is impossible, then only a single increment (a small part of the system) may have be altered to incorporate the change.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changing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System prototyping, where a version of the system or part of the system is developed quickly to check the customer’s requirements and the feasibility of design decisions. </a:t>
            </a:r>
            <a:r>
              <a:rPr lang="en-GB" dirty="0" smtClean="0"/>
              <a:t>This approach supports change anticipation. </a:t>
            </a:r>
          </a:p>
          <a:p>
            <a:r>
              <a:rPr lang="en-GB" dirty="0"/>
              <a:t>Incremental delivery, where system increments are delivered to the customer for comment and experimentation. This supports both change avoidance and change tolerance.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9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prototyping</a:t>
            </a:r>
            <a:endParaRPr lang="en-US"/>
          </a:p>
        </p:txBody>
      </p:sp>
      <p:sp>
        <p:nvSpPr>
          <p:cNvPr id="1178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prototype is an initial version of a system used to demonstrate concepts and try out design options.</a:t>
            </a:r>
          </a:p>
          <a:p>
            <a:r>
              <a:rPr lang="en-US" smtClean="0"/>
              <a:t>A prototype can be used in:</a:t>
            </a:r>
          </a:p>
          <a:p>
            <a:pPr lvl="1"/>
            <a:r>
              <a:rPr lang="en-US" smtClean="0"/>
              <a:t>The requirements engineering process to help with requirements elicitation and validation;</a:t>
            </a:r>
          </a:p>
          <a:p>
            <a:pPr lvl="1"/>
            <a:r>
              <a:rPr lang="en-US" smtClean="0"/>
              <a:t>In design processes to explore options and develop a UI design;</a:t>
            </a:r>
          </a:p>
          <a:p>
            <a:pPr lvl="1"/>
            <a:r>
              <a:rPr lang="en-US" smtClean="0"/>
              <a:t>In the testing process to run back-to-back tests.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4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process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we describe and discuss processes, we usually talk about the activities in these processes such as specifying a data model, designing a user interface, etc. and the ordering of these activities.</a:t>
            </a:r>
          </a:p>
          <a:p>
            <a:r>
              <a:rPr lang="en-GB" dirty="0" smtClean="0"/>
              <a:t>Process descriptions may also include:</a:t>
            </a:r>
          </a:p>
          <a:p>
            <a:pPr lvl="1"/>
            <a:r>
              <a:rPr lang="en-GB" dirty="0" smtClean="0"/>
              <a:t>Products, which are the outcomes of a process activity; </a:t>
            </a:r>
          </a:p>
          <a:p>
            <a:pPr lvl="1"/>
            <a:r>
              <a:rPr lang="en-GB" dirty="0" smtClean="0"/>
              <a:t>Roles, which reflect the responsibilities of the people involved in the process;</a:t>
            </a:r>
          </a:p>
          <a:p>
            <a:pPr lvl="1"/>
            <a:r>
              <a:rPr lang="en-GB" dirty="0" smtClean="0"/>
              <a:t>Pre- and post-conditions, which are statements that are true before and after a process activity has been enacted or a product produced.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5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prototyping</a:t>
            </a:r>
            <a:endParaRPr lang="en-US"/>
          </a:p>
        </p:txBody>
      </p:sp>
      <p:sp>
        <p:nvSpPr>
          <p:cNvPr id="1182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Improved system usability.</a:t>
            </a:r>
          </a:p>
          <a:p>
            <a:r>
              <a:rPr lang="en-US" smtClean="0"/>
              <a:t>A closer match to users’ real needs.</a:t>
            </a:r>
          </a:p>
          <a:p>
            <a:r>
              <a:rPr lang="en-US" smtClean="0"/>
              <a:t>Improved design quality.</a:t>
            </a:r>
          </a:p>
          <a:p>
            <a:r>
              <a:rPr lang="en-US" smtClean="0"/>
              <a:t>Improved maintainability.</a:t>
            </a:r>
          </a:p>
          <a:p>
            <a:r>
              <a:rPr lang="en-US" smtClean="0"/>
              <a:t>Reduced development effort.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4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 of prototype development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4" name="Picture 3" descr="2.9 PrototypeProces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75" y="2608352"/>
            <a:ext cx="7627164" cy="216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based on rapid prototyping languages or tools</a:t>
            </a:r>
          </a:p>
          <a:p>
            <a:r>
              <a:rPr lang="en-US" dirty="0" smtClean="0"/>
              <a:t>May involve leaving out functionality</a:t>
            </a:r>
          </a:p>
          <a:p>
            <a:pPr lvl="1"/>
            <a:r>
              <a:rPr lang="en-US" dirty="0" smtClean="0"/>
              <a:t>Prototype should focus on areas of the product that are not well-understood;</a:t>
            </a:r>
          </a:p>
          <a:p>
            <a:pPr lvl="1"/>
            <a:r>
              <a:rPr lang="en-US" dirty="0" smtClean="0"/>
              <a:t>Error checking and recovery may not be included in the prototype;</a:t>
            </a:r>
          </a:p>
          <a:p>
            <a:pPr lvl="1"/>
            <a:r>
              <a:rPr lang="en-US" dirty="0" smtClean="0"/>
              <a:t>Focus on functional rather than non-functional requirements such as reliability and security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Throw-away prototypes</a:t>
            </a:r>
            <a:endParaRPr lang="en-US"/>
          </a:p>
        </p:txBody>
      </p:sp>
      <p:sp>
        <p:nvSpPr>
          <p:cNvPr id="1184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Prototypes should be discarded after development as they are not a good basis for a production system:</a:t>
            </a:r>
          </a:p>
          <a:p>
            <a:pPr lvl="1"/>
            <a:r>
              <a:rPr lang="en-US" smtClean="0"/>
              <a:t>It may be impossible to tune the system to meet non-functional requirements;</a:t>
            </a:r>
          </a:p>
          <a:p>
            <a:pPr lvl="1"/>
            <a:r>
              <a:rPr lang="en-US" smtClean="0"/>
              <a:t>Prototypes are normally undocumented;</a:t>
            </a:r>
          </a:p>
          <a:p>
            <a:pPr lvl="1"/>
            <a:r>
              <a:rPr lang="en-US" smtClean="0"/>
              <a:t>The prototype structure is usually degraded through rapid change;</a:t>
            </a:r>
          </a:p>
          <a:p>
            <a:pPr lvl="1"/>
            <a:r>
              <a:rPr lang="en-US" smtClean="0"/>
              <a:t>The prototype probably will not meet normal organisational quality standards.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4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Incremental delivery</a:t>
            </a: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Rather than deliver the system as a single delivery, the development and delivery is broken down into increments with each increment delivering part of the required functionality.</a:t>
            </a:r>
          </a:p>
          <a:p>
            <a:r>
              <a:rPr lang="en-GB" dirty="0" smtClean="0"/>
              <a:t>User requirements are prioritised and the highest priority requirements are included in early increments.</a:t>
            </a:r>
          </a:p>
          <a:p>
            <a:r>
              <a:rPr lang="en-GB" dirty="0" smtClean="0"/>
              <a:t>Once the development of an increment is started, the requirements are frozen though requirements for later increments can continue to evolve.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6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development and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 development</a:t>
            </a:r>
          </a:p>
          <a:p>
            <a:pPr lvl="1"/>
            <a:r>
              <a:rPr lang="en-US" dirty="0" smtClean="0"/>
              <a:t>Develop the system in increments and evaluate each increment before proceeding to the development of the next increment;</a:t>
            </a:r>
          </a:p>
          <a:p>
            <a:pPr lvl="1"/>
            <a:r>
              <a:rPr lang="en-US" dirty="0" smtClean="0"/>
              <a:t>Normal approach used in agile methods;</a:t>
            </a:r>
          </a:p>
          <a:p>
            <a:pPr lvl="1"/>
            <a:r>
              <a:rPr lang="en-US" dirty="0" smtClean="0"/>
              <a:t>Evaluation done by user/customer proxy.</a:t>
            </a:r>
          </a:p>
          <a:p>
            <a:r>
              <a:rPr lang="en-US" dirty="0" smtClean="0"/>
              <a:t>Incremental delivery</a:t>
            </a:r>
          </a:p>
          <a:p>
            <a:pPr lvl="1"/>
            <a:r>
              <a:rPr lang="en-US" dirty="0" smtClean="0"/>
              <a:t>Deploy an increment for use by end-users;</a:t>
            </a:r>
          </a:p>
          <a:p>
            <a:pPr lvl="1"/>
            <a:r>
              <a:rPr lang="en-US" dirty="0" smtClean="0"/>
              <a:t>More realistic evaluation about practical use of software;</a:t>
            </a:r>
          </a:p>
          <a:p>
            <a:pPr lvl="1"/>
            <a:r>
              <a:rPr lang="en-US" dirty="0" smtClean="0"/>
              <a:t>Difficult to implement for replacement systems as increments have less functionality than the system being replaced.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delivery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4" name="Picture 3" descr="2.10 Incremental-delivery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53036"/>
            <a:ext cx="8172017" cy="276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78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delivery advantages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Customer value can be delivered with each increment so system functionality is available earlier.</a:t>
            </a:r>
          </a:p>
          <a:p>
            <a:r>
              <a:rPr lang="en-GB" dirty="0" smtClean="0"/>
              <a:t>Early increments act as a prototype to help elicit requirements for later increments.</a:t>
            </a:r>
          </a:p>
          <a:p>
            <a:r>
              <a:rPr lang="en-GB" dirty="0" smtClean="0"/>
              <a:t>Lower risk of overall project failure.</a:t>
            </a:r>
          </a:p>
          <a:p>
            <a:r>
              <a:rPr lang="en-GB" dirty="0" smtClean="0"/>
              <a:t>The highest priority system services tend to receive the most testing.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5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delivery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00" y="1600200"/>
            <a:ext cx="8229600" cy="4525963"/>
          </a:xfrm>
        </p:spPr>
        <p:txBody>
          <a:bodyPr/>
          <a:lstStyle/>
          <a:p>
            <a:r>
              <a:rPr lang="en-GB" dirty="0" smtClean="0"/>
              <a:t>Most systems require a set of basic facilities that are used by different parts of the system. </a:t>
            </a:r>
          </a:p>
          <a:p>
            <a:pPr lvl="1"/>
            <a:r>
              <a:rPr lang="en-GB" dirty="0" smtClean="0"/>
              <a:t>As requirements are not defined in detail until an increment is to be implemented, it can be hard to identify common facilities that are needed by all increments. </a:t>
            </a:r>
          </a:p>
          <a:p>
            <a:r>
              <a:rPr lang="en-GB" dirty="0" smtClean="0"/>
              <a:t>The essence of iterative processes is that the specification is developed in conjunction with the software. </a:t>
            </a:r>
          </a:p>
          <a:p>
            <a:pPr lvl="1"/>
            <a:r>
              <a:rPr lang="en-GB" dirty="0" smtClean="0"/>
              <a:t>However, this conflicts with the procurement model of many organizations, where the complete system specification is part of the system development contract.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2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Software processes are the activities involved in producing a software system. Software process models are abstract representations of these processes.</a:t>
            </a:r>
          </a:p>
          <a:p>
            <a:r>
              <a:rPr lang="en-GB" dirty="0" smtClean="0"/>
              <a:t>General process models describe the organization of software processes. </a:t>
            </a:r>
          </a:p>
          <a:p>
            <a:pPr lvl="1"/>
            <a:r>
              <a:rPr lang="en-GB" dirty="0" smtClean="0"/>
              <a:t>Examples of these general models include the ‘waterfall’ model,  incremental development, and reuse-oriented development.</a:t>
            </a:r>
          </a:p>
          <a:p>
            <a:r>
              <a:rPr lang="en-GB" dirty="0"/>
              <a:t>Requirements </a:t>
            </a:r>
            <a:r>
              <a:rPr lang="en-GB" dirty="0" smtClean="0"/>
              <a:t>engineering </a:t>
            </a:r>
            <a:r>
              <a:rPr lang="en-GB" dirty="0"/>
              <a:t>is the process of developing a software specification.</a:t>
            </a:r>
          </a:p>
          <a:p>
            <a:pPr lvl="1"/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7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Plan-driven and agile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Plan-driven processes </a:t>
            </a:r>
            <a:r>
              <a:rPr lang="en-GB" dirty="0" smtClean="0"/>
              <a:t>are processes where all of the process activities are planned in advance and progress is measured against this plan. </a:t>
            </a:r>
          </a:p>
          <a:p>
            <a:r>
              <a:rPr lang="en-GB" u="sng" dirty="0" smtClean="0"/>
              <a:t>In agile processes</a:t>
            </a:r>
            <a:r>
              <a:rPr lang="en-GB" dirty="0" smtClean="0"/>
              <a:t>, planning is incremental and it is easier to change the process to reflect changing customer requirements. </a:t>
            </a:r>
          </a:p>
          <a:p>
            <a:r>
              <a:rPr lang="en-GB" dirty="0" smtClean="0"/>
              <a:t>In practice, most practical processes include elements of both plan-driven and agile approaches. </a:t>
            </a:r>
          </a:p>
          <a:p>
            <a:r>
              <a:rPr lang="en-GB" dirty="0" smtClean="0"/>
              <a:t>There are no right or wrong software processes.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9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and implementation processes are concerned with transforming a requirements specification into an executable software system. </a:t>
            </a:r>
          </a:p>
          <a:p>
            <a:r>
              <a:rPr lang="en-GB" dirty="0" smtClean="0"/>
              <a:t>Software validation is the process of checking that the system conforms to its specification and that it meets the real needs of the users of the system.</a:t>
            </a:r>
          </a:p>
          <a:p>
            <a:r>
              <a:rPr lang="en-GB" dirty="0" smtClean="0"/>
              <a:t>Software evolution takes place when you change existing software systems to meet new requirements. The software must evolve to remain useful.</a:t>
            </a:r>
          </a:p>
          <a:p>
            <a:r>
              <a:rPr lang="en-GB" dirty="0"/>
              <a:t>Processes should include activities </a:t>
            </a:r>
            <a:r>
              <a:rPr lang="en-GB" dirty="0" smtClean="0"/>
              <a:t>such as prototyping and incremental delivery to </a:t>
            </a:r>
            <a:r>
              <a:rPr lang="en-GB" dirty="0"/>
              <a:t>cope with </a:t>
            </a:r>
            <a:r>
              <a:rPr lang="en-GB" dirty="0" smtClean="0"/>
              <a:t>change.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3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788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Software process models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process models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waterfall model</a:t>
            </a:r>
          </a:p>
          <a:p>
            <a:pPr lvl="1"/>
            <a:r>
              <a:rPr lang="en-GB" dirty="0" smtClean="0"/>
              <a:t>Plan-driven model. Separate and distinct phases of specification and development.</a:t>
            </a:r>
          </a:p>
          <a:p>
            <a:r>
              <a:rPr lang="en-GB" dirty="0" smtClean="0"/>
              <a:t>Incremental development</a:t>
            </a:r>
          </a:p>
          <a:p>
            <a:pPr lvl="1"/>
            <a:r>
              <a:rPr lang="en-GB" dirty="0" smtClean="0"/>
              <a:t>Specification, development and validation are interleaved. May be plan-driven or agile.</a:t>
            </a:r>
          </a:p>
          <a:p>
            <a:r>
              <a:rPr lang="en-GB" dirty="0" smtClean="0"/>
              <a:t>Integration and configuration</a:t>
            </a:r>
          </a:p>
          <a:p>
            <a:pPr lvl="1"/>
            <a:r>
              <a:rPr lang="en-GB" dirty="0" smtClean="0"/>
              <a:t>The system is assembled from existing configurable components. May be plan-driven or agile.</a:t>
            </a:r>
          </a:p>
          <a:p>
            <a:r>
              <a:rPr lang="en-GB" dirty="0" smtClean="0"/>
              <a:t>In practice, most large systems are developed using a process that incorporates elements from all of these models.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228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waterfall model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" name="Picture 3" descr="2.1.Waterfall-model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053" y="1931942"/>
            <a:ext cx="7183698" cy="403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6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Waterfall model phases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separate identified phases in the waterfall model:</a:t>
            </a:r>
          </a:p>
          <a:p>
            <a:pPr lvl="1"/>
            <a:r>
              <a:rPr lang="en-GB" dirty="0" smtClean="0"/>
              <a:t>Requirements analysis and definition</a:t>
            </a:r>
          </a:p>
          <a:p>
            <a:pPr lvl="1"/>
            <a:r>
              <a:rPr lang="en-GB" dirty="0" smtClean="0"/>
              <a:t>System and software design</a:t>
            </a:r>
          </a:p>
          <a:p>
            <a:pPr lvl="1"/>
            <a:r>
              <a:rPr lang="en-GB" dirty="0" smtClean="0"/>
              <a:t>Implementation and unit testing</a:t>
            </a:r>
          </a:p>
          <a:p>
            <a:pPr lvl="1"/>
            <a:r>
              <a:rPr lang="en-GB" dirty="0" smtClean="0"/>
              <a:t>Integration and system testing</a:t>
            </a:r>
          </a:p>
          <a:p>
            <a:pPr lvl="1"/>
            <a:r>
              <a:rPr lang="en-GB" dirty="0" smtClean="0"/>
              <a:t>Operation and maintenance</a:t>
            </a:r>
          </a:p>
          <a:p>
            <a:r>
              <a:rPr lang="en-GB" dirty="0" smtClean="0"/>
              <a:t>The main drawback of the waterfall model is the difficulty of accommodating change after the process is underway. In principle, a phase has to be complete before moving onto the next phase.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97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</TotalTime>
  <Words>2330</Words>
  <Application>Microsoft Office PowerPoint</Application>
  <PresentationFormat>On-screen Show (4:3)</PresentationFormat>
  <Paragraphs>287</Paragraphs>
  <Slides>50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Lecture 2 – Process Models </vt:lpstr>
      <vt:lpstr>Topics covered</vt:lpstr>
      <vt:lpstr>The software process</vt:lpstr>
      <vt:lpstr>Software process descriptions</vt:lpstr>
      <vt:lpstr>Plan-driven and agile processes</vt:lpstr>
      <vt:lpstr>Software process models</vt:lpstr>
      <vt:lpstr>Software process models</vt:lpstr>
      <vt:lpstr>The waterfall model </vt:lpstr>
      <vt:lpstr>Waterfall model phases</vt:lpstr>
      <vt:lpstr>Waterfall model problems</vt:lpstr>
      <vt:lpstr>Incremental development  </vt:lpstr>
      <vt:lpstr>Incremental Model</vt:lpstr>
      <vt:lpstr>Spiral Model(Diagram)</vt:lpstr>
      <vt:lpstr>Spiral Model </vt:lpstr>
      <vt:lpstr>Incremental development benefits</vt:lpstr>
      <vt:lpstr>Incremental development problems</vt:lpstr>
      <vt:lpstr>Integration and configuration</vt:lpstr>
      <vt:lpstr>Reuse-oriented software engineering</vt:lpstr>
      <vt:lpstr>Key process stages</vt:lpstr>
      <vt:lpstr>Advantages and disadvantages</vt:lpstr>
      <vt:lpstr>Process activities</vt:lpstr>
      <vt:lpstr>Process activities</vt:lpstr>
      <vt:lpstr>The requirements engineering process </vt:lpstr>
      <vt:lpstr>Software specification</vt:lpstr>
      <vt:lpstr>Software design and implementation</vt:lpstr>
      <vt:lpstr>A general model of the design process  </vt:lpstr>
      <vt:lpstr>Design activities</vt:lpstr>
      <vt:lpstr>System implementation</vt:lpstr>
      <vt:lpstr>Software validation</vt:lpstr>
      <vt:lpstr>Stages of testing </vt:lpstr>
      <vt:lpstr>Testing stages</vt:lpstr>
      <vt:lpstr>Testing phases in a plan-driven software process (V-model)</vt:lpstr>
      <vt:lpstr>Software evolution</vt:lpstr>
      <vt:lpstr>System evolution </vt:lpstr>
      <vt:lpstr>Coping with change</vt:lpstr>
      <vt:lpstr>Coping with change</vt:lpstr>
      <vt:lpstr>Reducing the costs of rework</vt:lpstr>
      <vt:lpstr>Coping with changing requirements</vt:lpstr>
      <vt:lpstr>Software prototyping</vt:lpstr>
      <vt:lpstr>Benefits of prototyping</vt:lpstr>
      <vt:lpstr>The process of prototype development </vt:lpstr>
      <vt:lpstr>Prototype development</vt:lpstr>
      <vt:lpstr>Throw-away prototypes</vt:lpstr>
      <vt:lpstr>Incremental delivery</vt:lpstr>
      <vt:lpstr>Incremental development and delivery</vt:lpstr>
      <vt:lpstr>Incremental delivery </vt:lpstr>
      <vt:lpstr>Incremental delivery advantages</vt:lpstr>
      <vt:lpstr>Incremental delivery problems</vt:lpstr>
      <vt:lpstr>Key points</vt:lpstr>
      <vt:lpstr>Key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 </dc:title>
  <cp:lastModifiedBy>Sampath Jayarathna</cp:lastModifiedBy>
  <cp:revision>53</cp:revision>
  <dcterms:created xsi:type="dcterms:W3CDTF">2009-12-29T10:39:27Z</dcterms:created>
  <dcterms:modified xsi:type="dcterms:W3CDTF">2016-09-28T22:18:03Z</dcterms:modified>
</cp:coreProperties>
</file>