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75"/>
  </p:notesMasterIdLst>
  <p:handoutMasterIdLst>
    <p:handoutMasterId r:id="rId76"/>
  </p:handoutMasterIdLst>
  <p:sldIdLst>
    <p:sldId id="256" r:id="rId2"/>
    <p:sldId id="258" r:id="rId3"/>
    <p:sldId id="259" r:id="rId4"/>
    <p:sldId id="260" r:id="rId5"/>
    <p:sldId id="262" r:id="rId6"/>
    <p:sldId id="263" r:id="rId7"/>
    <p:sldId id="268" r:id="rId8"/>
    <p:sldId id="270" r:id="rId9"/>
    <p:sldId id="271" r:id="rId10"/>
    <p:sldId id="272" r:id="rId11"/>
    <p:sldId id="273" r:id="rId12"/>
    <p:sldId id="274" r:id="rId13"/>
    <p:sldId id="275" r:id="rId14"/>
    <p:sldId id="276" r:id="rId15"/>
    <p:sldId id="277" r:id="rId16"/>
    <p:sldId id="278" r:id="rId17"/>
    <p:sldId id="282" r:id="rId18"/>
    <p:sldId id="384" r:id="rId19"/>
    <p:sldId id="386" r:id="rId20"/>
    <p:sldId id="385" r:id="rId21"/>
    <p:sldId id="345" r:id="rId22"/>
    <p:sldId id="284" r:id="rId23"/>
    <p:sldId id="287" r:id="rId24"/>
    <p:sldId id="346" r:id="rId25"/>
    <p:sldId id="347" r:id="rId26"/>
    <p:sldId id="289" r:id="rId27"/>
    <p:sldId id="290" r:id="rId28"/>
    <p:sldId id="291" r:id="rId29"/>
    <p:sldId id="292" r:id="rId30"/>
    <p:sldId id="293" r:id="rId31"/>
    <p:sldId id="348" r:id="rId32"/>
    <p:sldId id="349" r:id="rId33"/>
    <p:sldId id="350" r:id="rId34"/>
    <p:sldId id="351" r:id="rId35"/>
    <p:sldId id="358" r:id="rId36"/>
    <p:sldId id="359" r:id="rId37"/>
    <p:sldId id="360" r:id="rId38"/>
    <p:sldId id="361" r:id="rId39"/>
    <p:sldId id="362" r:id="rId40"/>
    <p:sldId id="363" r:id="rId41"/>
    <p:sldId id="364" r:id="rId42"/>
    <p:sldId id="365" r:id="rId43"/>
    <p:sldId id="366" r:id="rId44"/>
    <p:sldId id="368" r:id="rId45"/>
    <p:sldId id="372" r:id="rId46"/>
    <p:sldId id="373" r:id="rId47"/>
    <p:sldId id="375" r:id="rId48"/>
    <p:sldId id="378" r:id="rId49"/>
    <p:sldId id="379" r:id="rId50"/>
    <p:sldId id="380" r:id="rId51"/>
    <p:sldId id="381" r:id="rId52"/>
    <p:sldId id="382" r:id="rId53"/>
    <p:sldId id="383" r:id="rId54"/>
    <p:sldId id="307" r:id="rId55"/>
    <p:sldId id="308" r:id="rId56"/>
    <p:sldId id="309" r:id="rId57"/>
    <p:sldId id="310" r:id="rId58"/>
    <p:sldId id="311" r:id="rId59"/>
    <p:sldId id="312" r:id="rId60"/>
    <p:sldId id="313" r:id="rId61"/>
    <p:sldId id="314" r:id="rId62"/>
    <p:sldId id="315" r:id="rId63"/>
    <p:sldId id="316" r:id="rId64"/>
    <p:sldId id="317" r:id="rId65"/>
    <p:sldId id="322" r:id="rId66"/>
    <p:sldId id="323" r:id="rId67"/>
    <p:sldId id="328" r:id="rId68"/>
    <p:sldId id="329" r:id="rId69"/>
    <p:sldId id="330" r:id="rId70"/>
    <p:sldId id="331" r:id="rId71"/>
    <p:sldId id="341" r:id="rId72"/>
    <p:sldId id="342" r:id="rId73"/>
    <p:sldId id="343" r:id="rId7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Sharp"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snapToGrid="0" snapToObjects="1">
      <p:cViewPr varScale="1">
        <p:scale>
          <a:sx n="103" d="100"/>
          <a:sy n="103" d="100"/>
        </p:scale>
        <p:origin x="126" y="13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2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10/11/2016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10/11/2016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336957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4F38C2-4548-F541-8261-4C1D96E7A166}" type="slidenum">
              <a:rPr lang="en-US" smtClean="0"/>
              <a:pPr/>
              <a:t>2</a:t>
            </a:fld>
            <a:endParaRPr lang="en-US"/>
          </a:p>
        </p:txBody>
      </p:sp>
    </p:spTree>
    <p:extLst>
      <p:ext uri="{BB962C8B-B14F-4D97-AF65-F5344CB8AC3E}">
        <p14:creationId xmlns:p14="http://schemas.microsoft.com/office/powerpoint/2010/main" val="115568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55A965-49CD-492E-84BE-5EB2A9CC3DBD}" type="slidenum">
              <a:rPr lang="en-GB" smtClean="0"/>
              <a:t>31</a:t>
            </a:fld>
            <a:endParaRPr lang="en-GB"/>
          </a:p>
        </p:txBody>
      </p:sp>
    </p:spTree>
    <p:extLst>
      <p:ext uri="{BB962C8B-B14F-4D97-AF65-F5344CB8AC3E}">
        <p14:creationId xmlns:p14="http://schemas.microsoft.com/office/powerpoint/2010/main" val="2838787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r>
              <a:rPr lang="en-GB" smtClean="0"/>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Footer Placeholder 4"/>
          <p:cNvSpPr>
            <a:spLocks noGrp="1"/>
          </p:cNvSpPr>
          <p:nvPr>
            <p:ph type="ftr" sz="quarter" idx="10"/>
          </p:nvPr>
        </p:nvSpPr>
        <p:spPr>
          <a:xfrm>
            <a:off x="2987675" y="6381750"/>
            <a:ext cx="2895600" cy="476250"/>
          </a:xfrm>
          <a:prstGeom prst="rect">
            <a:avLst/>
          </a:prstGeom>
        </p:spPr>
        <p:txBody>
          <a:bodyPr/>
          <a:lstStyle>
            <a:lvl1pPr>
              <a:defRPr/>
            </a:lvl1pPr>
          </a:lstStyle>
          <a:p>
            <a:r>
              <a:rPr lang="en-GB" smtClean="0"/>
              <a:t>www.id-book.com</a:t>
            </a:r>
            <a:endParaRPr lang="en-GB"/>
          </a:p>
        </p:txBody>
      </p:sp>
      <p:sp>
        <p:nvSpPr>
          <p:cNvPr id="6" name="Date Placeholder 5"/>
          <p:cNvSpPr>
            <a:spLocks noGrp="1"/>
          </p:cNvSpPr>
          <p:nvPr>
            <p:ph type="dt" sz="half" idx="11"/>
          </p:nvPr>
        </p:nvSpPr>
        <p:spPr>
          <a:xfrm>
            <a:off x="179388" y="6381750"/>
            <a:ext cx="2133600" cy="476250"/>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15123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package" Target="../embeddings/Microsoft_Word_Document1.docx"/></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png"/><Relationship Id="rId4" Type="http://schemas.openxmlformats.org/officeDocument/2006/relationships/package" Target="../embeddings/Microsoft_Word_Document2.docx"/></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143000" y="2877271"/>
            <a:ext cx="6858000" cy="2387600"/>
          </a:xfrm>
        </p:spPr>
        <p:txBody>
          <a:bodyPr/>
          <a:lstStyle/>
          <a:p>
            <a:pPr eaLnBrk="1" hangingPunct="1"/>
            <a:r>
              <a:rPr lang="en-US" dirty="0" smtClean="0">
                <a:latin typeface="Times New Roman" panose="02020603050405020304" pitchFamily="18" charset="0"/>
                <a:cs typeface="Times New Roman" panose="02020603050405020304" pitchFamily="18" charset="0"/>
              </a:rPr>
              <a:t>Lecture </a:t>
            </a:r>
            <a:r>
              <a:rPr lang="en-US" dirty="0" smtClean="0"/>
              <a:t>4 – Requirement Engineering</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124701" y="138545"/>
            <a:ext cx="4442353" cy="2644775"/>
          </a:xfrm>
          <a:prstGeom prst="rect">
            <a:avLst/>
          </a:prstGeom>
        </p:spPr>
      </p:pic>
      <p:sp>
        <p:nvSpPr>
          <p:cNvPr id="8" name="Rectangle 3"/>
          <p:cNvSpPr>
            <a:spLocks noGrp="1" noChangeArrowheads="1"/>
          </p:cNvSpPr>
          <p:nvPr>
            <p:ph type="subTitle" idx="1"/>
          </p:nvPr>
        </p:nvSpPr>
        <p:spPr>
          <a:xfrm>
            <a:off x="1598142" y="5111531"/>
            <a:ext cx="6112474" cy="1618905"/>
          </a:xfrm>
          <a:noFill/>
        </p:spPr>
        <p:txBody>
          <a:bodyPr wrap="square">
            <a:spAutoFit/>
          </a:bodyPr>
          <a:lstStyle/>
          <a:p>
            <a:pPr eaLnBrk="1" hangingPunct="1"/>
            <a:r>
              <a:rPr lang="en-US" altLang="en-US" sz="2400" dirty="0" smtClean="0">
                <a:latin typeface="Times New Roman" panose="02020603050405020304" pitchFamily="18" charset="0"/>
                <a:cs typeface="Times New Roman" panose="02020603050405020304" pitchFamily="18" charset="0"/>
              </a:rPr>
              <a:t>Sampath Jayarathna</a:t>
            </a:r>
          </a:p>
          <a:p>
            <a:pPr eaLnBrk="1" hangingPunct="1"/>
            <a:r>
              <a:rPr lang="en-US" altLang="en-US" sz="2400" dirty="0" smtClean="0">
                <a:latin typeface="Times New Roman" panose="02020603050405020304" pitchFamily="18" charset="0"/>
                <a:cs typeface="Times New Roman" panose="02020603050405020304" pitchFamily="18" charset="0"/>
              </a:rPr>
              <a:t>Cal Poly Pomona</a:t>
            </a:r>
          </a:p>
          <a:p>
            <a:r>
              <a:rPr lang="en-US" sz="1600" dirty="0">
                <a:latin typeface="Times New Roman" panose="02020603050405020304" pitchFamily="18" charset="0"/>
                <a:cs typeface="Times New Roman" panose="02020603050405020304" pitchFamily="18" charset="0"/>
              </a:rPr>
              <a:t>Based on slides created by </a:t>
            </a:r>
            <a:r>
              <a:rPr lang="en-US" sz="1600" dirty="0" smtClean="0">
                <a:latin typeface="Times New Roman" panose="02020603050405020304" pitchFamily="18" charset="0"/>
                <a:cs typeface="Times New Roman" panose="02020603050405020304" pitchFamily="18" charset="0"/>
              </a:rPr>
              <a:t>Ian </a:t>
            </a:r>
            <a:r>
              <a:rPr lang="en-US" sz="1600" dirty="0" err="1" smtClean="0">
                <a:latin typeface="Times New Roman" panose="02020603050405020304" pitchFamily="18" charset="0"/>
                <a:cs typeface="Times New Roman" panose="02020603050405020304" pitchFamily="18" charset="0"/>
              </a:rPr>
              <a:t>Sommerville</a:t>
            </a:r>
            <a:r>
              <a:rPr lang="en-US" sz="1600" dirty="0" smtClean="0">
                <a:latin typeface="Times New Roman" panose="02020603050405020304" pitchFamily="18" charset="0"/>
                <a:cs typeface="Times New Roman" panose="02020603050405020304" pitchFamily="18" charset="0"/>
              </a:rPr>
              <a:t> &amp; Gary Kimura</a:t>
            </a:r>
            <a:endParaRPr lang="en-US" altLang="en-US" sz="1600" dirty="0">
              <a:latin typeface="Times New Roman" panose="02020603050405020304" pitchFamily="18" charset="0"/>
              <a:cs typeface="Times New Roman" panose="02020603050405020304" pitchFamily="18" charset="0"/>
            </a:endParaRPr>
          </a:p>
          <a:p>
            <a:pPr eaLnBrk="1" hangingPunct="1"/>
            <a:endParaRPr lang="en-US" altLang="en-US" sz="24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D5CD492-2BC6-F348-9965-EC1D86DF57A8}" type="slidenum">
              <a:rPr lang="en-US" smtClean="0"/>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functional Vs non-functional requirements</a:t>
            </a:r>
            <a:endParaRPr lang="en-US" dirty="0"/>
          </a:p>
        </p:txBody>
      </p:sp>
      <p:sp>
        <p:nvSpPr>
          <p:cNvPr id="77827" name="Rectangle 3"/>
          <p:cNvSpPr>
            <a:spLocks noGrp="1" noChangeArrowheads="1"/>
          </p:cNvSpPr>
          <p:nvPr>
            <p:ph idx="1"/>
          </p:nvPr>
        </p:nvSpPr>
        <p:spPr/>
        <p:txBody>
          <a:bodyPr/>
          <a:lstStyle/>
          <a:p>
            <a:r>
              <a:rPr lang="en-US" dirty="0"/>
              <a:t>An example of a </a:t>
            </a:r>
            <a:r>
              <a:rPr lang="en-US" b="1" dirty="0"/>
              <a:t>functional requirement</a:t>
            </a:r>
            <a:r>
              <a:rPr lang="en-US" dirty="0"/>
              <a:t> would be:</a:t>
            </a:r>
          </a:p>
          <a:p>
            <a:pPr lvl="1"/>
            <a:r>
              <a:rPr lang="en-US" dirty="0"/>
              <a:t>A system must send an email whenever a certain condition is met (e.g. an order is placed, a customer signs up, </a:t>
            </a:r>
            <a:r>
              <a:rPr lang="en-US" dirty="0" err="1"/>
              <a:t>etc</a:t>
            </a:r>
            <a:r>
              <a:rPr lang="en-US" dirty="0"/>
              <a:t>).</a:t>
            </a:r>
          </a:p>
          <a:p>
            <a:r>
              <a:rPr lang="en-US" dirty="0"/>
              <a:t>A related </a:t>
            </a:r>
            <a:r>
              <a:rPr lang="en-US" b="1" dirty="0"/>
              <a:t>non-functional requirement</a:t>
            </a:r>
            <a:r>
              <a:rPr lang="en-US" dirty="0"/>
              <a:t> for the system may be:</a:t>
            </a:r>
          </a:p>
          <a:p>
            <a:pPr lvl="1"/>
            <a:r>
              <a:rPr lang="en-US" dirty="0"/>
              <a:t>Emails should be sent with a latency of no greater than 12 hours from such an activity.</a:t>
            </a:r>
          </a:p>
          <a:p>
            <a:r>
              <a:rPr lang="en-US" dirty="0"/>
              <a:t>The functional requirement is </a:t>
            </a:r>
            <a:r>
              <a:rPr lang="en-US" b="1" dirty="0"/>
              <a:t>describing the behavior of the system</a:t>
            </a:r>
            <a:r>
              <a:rPr lang="en-US" dirty="0"/>
              <a:t> as it relates to the system's functionality. The non-functional requirement </a:t>
            </a:r>
            <a:r>
              <a:rPr lang="en-US" b="1" dirty="0"/>
              <a:t>elaborates a performance characteristic</a:t>
            </a:r>
            <a:r>
              <a:rPr lang="en-US" dirty="0"/>
              <a:t> of the system.</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10</a:t>
            </a:fld>
            <a:endParaRPr lang="en-US"/>
          </a:p>
        </p:txBody>
      </p:sp>
    </p:spTree>
    <p:extLst>
      <p:ext uri="{BB962C8B-B14F-4D97-AF65-F5344CB8AC3E}">
        <p14:creationId xmlns:p14="http://schemas.microsoft.com/office/powerpoint/2010/main" val="2303023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dirty="0"/>
              <a:t>Requirements </a:t>
            </a:r>
            <a:r>
              <a:rPr lang="en-GB" dirty="0" smtClean="0"/>
              <a:t>imprecision</a:t>
            </a:r>
            <a:endParaRPr lang="en-GB" dirty="0"/>
          </a:p>
        </p:txBody>
      </p:sp>
      <p:sp>
        <p:nvSpPr>
          <p:cNvPr id="41987" name="Rectangle 3"/>
          <p:cNvSpPr>
            <a:spLocks noGrp="1" noChangeArrowheads="1"/>
          </p:cNvSpPr>
          <p:nvPr>
            <p:ph idx="1"/>
          </p:nvPr>
        </p:nvSpPr>
        <p:spPr/>
        <p:txBody>
          <a:bodyPr/>
          <a:lstStyle/>
          <a:p>
            <a:r>
              <a:rPr lang="en-GB" dirty="0"/>
              <a:t>Problems arise when </a:t>
            </a:r>
            <a:r>
              <a:rPr lang="en-GB" dirty="0" smtClean="0"/>
              <a:t>functional requirements </a:t>
            </a:r>
            <a:r>
              <a:rPr lang="en-GB" dirty="0"/>
              <a:t>are not precisely stated.</a:t>
            </a:r>
          </a:p>
          <a:p>
            <a:r>
              <a:rPr lang="en-GB" dirty="0"/>
              <a:t>Ambiguous requirements may be interpreted in different ways by developers and users.</a:t>
            </a:r>
          </a:p>
          <a:p>
            <a:r>
              <a:rPr lang="en-GB" dirty="0"/>
              <a:t>Consider </a:t>
            </a:r>
            <a:r>
              <a:rPr lang="en-GB" dirty="0" smtClean="0"/>
              <a:t>both</a:t>
            </a:r>
          </a:p>
          <a:p>
            <a:pPr lvl="1"/>
            <a:r>
              <a:rPr lang="en-GB" dirty="0"/>
              <a:t>User intention</a:t>
            </a:r>
            <a:r>
              <a:rPr lang="en-GB" dirty="0" smtClean="0"/>
              <a:t>  </a:t>
            </a:r>
            <a:endParaRPr lang="en-GB" dirty="0"/>
          </a:p>
          <a:p>
            <a:pPr lvl="1"/>
            <a:r>
              <a:rPr lang="en-GB" dirty="0"/>
              <a:t>Developer interpretation</a:t>
            </a:r>
            <a:r>
              <a:rPr lang="en-GB" dirty="0" smtClean="0"/>
              <a:t>  </a:t>
            </a:r>
            <a:endParaRPr lang="en-GB"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11</a:t>
            </a:fld>
            <a:endParaRPr lang="en-US"/>
          </a:p>
        </p:txBody>
      </p:sp>
    </p:spTree>
    <p:extLst>
      <p:ext uri="{BB962C8B-B14F-4D97-AF65-F5344CB8AC3E}">
        <p14:creationId xmlns:p14="http://schemas.microsoft.com/office/powerpoint/2010/main" val="3630935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dirty="0"/>
              <a:t>Requirements completeness and consistency</a:t>
            </a:r>
          </a:p>
        </p:txBody>
      </p:sp>
      <p:sp>
        <p:nvSpPr>
          <p:cNvPr id="43011" name="Rectangle 3"/>
          <p:cNvSpPr>
            <a:spLocks noGrp="1" noChangeArrowheads="1"/>
          </p:cNvSpPr>
          <p:nvPr>
            <p:ph idx="1"/>
          </p:nvPr>
        </p:nvSpPr>
        <p:spPr/>
        <p:txBody>
          <a:bodyPr/>
          <a:lstStyle/>
          <a:p>
            <a:r>
              <a:rPr lang="en-GB" sz="2400" dirty="0"/>
              <a:t>In principle, requirements should be both complete and consistent.</a:t>
            </a:r>
          </a:p>
          <a:p>
            <a:r>
              <a:rPr lang="en-GB" sz="2400" dirty="0"/>
              <a:t>Complete</a:t>
            </a:r>
          </a:p>
          <a:p>
            <a:pPr lvl="1"/>
            <a:r>
              <a:rPr lang="en-GB" dirty="0"/>
              <a:t>They should include descriptions of all facilities required.</a:t>
            </a:r>
          </a:p>
          <a:p>
            <a:r>
              <a:rPr lang="en-GB" sz="2400" dirty="0"/>
              <a:t>Consistent</a:t>
            </a:r>
          </a:p>
          <a:p>
            <a:pPr lvl="1"/>
            <a:r>
              <a:rPr lang="en-GB" dirty="0"/>
              <a:t>There should be no conflicts or contradictions in the descriptions of the system facilities.</a:t>
            </a:r>
          </a:p>
          <a:p>
            <a:r>
              <a:rPr lang="en-GB" sz="2400" dirty="0"/>
              <a:t>In practice, </a:t>
            </a:r>
            <a:r>
              <a:rPr lang="en-GB" sz="2400" dirty="0" smtClean="0"/>
              <a:t>because of system and environmental complexity, it </a:t>
            </a:r>
            <a:r>
              <a:rPr lang="en-GB" sz="2400" dirty="0"/>
              <a:t>is impossible to produce a complete and consistent requirements document.</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12</a:t>
            </a:fld>
            <a:endParaRPr lang="en-US"/>
          </a:p>
        </p:txBody>
      </p:sp>
    </p:spTree>
    <p:extLst>
      <p:ext uri="{BB962C8B-B14F-4D97-AF65-F5344CB8AC3E}">
        <p14:creationId xmlns:p14="http://schemas.microsoft.com/office/powerpoint/2010/main" val="2145175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p:spPr>
        <p:txBody>
          <a:bodyPr lIns="90487" tIns="44450" rIns="90487" bIns="44450"/>
          <a:lstStyle/>
          <a:p>
            <a:r>
              <a:rPr lang="en-GB"/>
              <a:t>Non-functional requirements</a:t>
            </a:r>
          </a:p>
        </p:txBody>
      </p:sp>
      <p:sp>
        <p:nvSpPr>
          <p:cNvPr id="35843" name="Rectangle 3"/>
          <p:cNvSpPr>
            <a:spLocks noGrp="1" noChangeArrowheads="1"/>
          </p:cNvSpPr>
          <p:nvPr>
            <p:ph idx="1"/>
          </p:nvPr>
        </p:nvSpPr>
        <p:spPr>
          <a:noFill/>
          <a:ln/>
        </p:spPr>
        <p:txBody>
          <a:bodyPr lIns="90487" tIns="44450" rIns="90487" bIns="44450"/>
          <a:lstStyle/>
          <a:p>
            <a:pPr>
              <a:lnSpc>
                <a:spcPct val="90000"/>
              </a:lnSpc>
            </a:pPr>
            <a:r>
              <a:rPr lang="en-GB" dirty="0"/>
              <a:t>These define system properties and constraints e.g. reliability, response time and storage requirements. Constraints are I/O device capability, system representations, etc.</a:t>
            </a:r>
          </a:p>
          <a:p>
            <a:pPr>
              <a:lnSpc>
                <a:spcPct val="90000"/>
              </a:lnSpc>
            </a:pPr>
            <a:r>
              <a:rPr lang="en-GB" dirty="0"/>
              <a:t>Process requirements may also be specified mandating a particular</a:t>
            </a:r>
            <a:r>
              <a:rPr lang="en-GB" dirty="0" smtClean="0"/>
              <a:t> IDE, </a:t>
            </a:r>
            <a:r>
              <a:rPr lang="en-GB" dirty="0"/>
              <a:t>programming language or development method.</a:t>
            </a:r>
          </a:p>
          <a:p>
            <a:pPr>
              <a:lnSpc>
                <a:spcPct val="90000"/>
              </a:lnSpc>
            </a:pPr>
            <a:r>
              <a:rPr lang="en-GB" dirty="0"/>
              <a:t>Non-functional requirements may be more critical than functional requirements. If these are not met, the system</a:t>
            </a:r>
            <a:r>
              <a:rPr lang="en-GB" dirty="0" smtClean="0"/>
              <a:t> may be useless</a:t>
            </a:r>
            <a:r>
              <a:rPr lang="en-GB" dirty="0"/>
              <a:t>.</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13</a:t>
            </a:fld>
            <a:endParaRPr lang="en-US"/>
          </a:p>
        </p:txBody>
      </p:sp>
    </p:spTree>
    <p:extLst>
      <p:ext uri="{BB962C8B-B14F-4D97-AF65-F5344CB8AC3E}">
        <p14:creationId xmlns:p14="http://schemas.microsoft.com/office/powerpoint/2010/main" val="592608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t>Types of nonfunctional requirement</a:t>
            </a:r>
            <a:r>
              <a:rPr lang="en-GB" dirty="0" smtClean="0"/>
              <a:t> </a:t>
            </a:r>
            <a:endParaRPr lang="en-US" dirty="0" smtClean="0"/>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14</a:t>
            </a:fld>
            <a:endParaRPr lang="en-US"/>
          </a:p>
        </p:txBody>
      </p:sp>
      <p:pic>
        <p:nvPicPr>
          <p:cNvPr id="4" name="Picture 3" descr="4.3 Non-functionalReq.eps"/>
          <p:cNvPicPr>
            <a:picLocks noChangeAspect="1"/>
          </p:cNvPicPr>
          <p:nvPr/>
        </p:nvPicPr>
        <p:blipFill>
          <a:blip r:embed="rId2"/>
          <a:stretch>
            <a:fillRect/>
          </a:stretch>
        </p:blipFill>
        <p:spPr>
          <a:xfrm>
            <a:off x="990600" y="1911350"/>
            <a:ext cx="6915549" cy="3879850"/>
          </a:xfrm>
          <a:prstGeom prst="rect">
            <a:avLst/>
          </a:prstGeom>
        </p:spPr>
      </p:pic>
    </p:spTree>
    <p:extLst>
      <p:ext uri="{BB962C8B-B14F-4D97-AF65-F5344CB8AC3E}">
        <p14:creationId xmlns:p14="http://schemas.microsoft.com/office/powerpoint/2010/main" val="4268013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Non-functional requirements implementation</a:t>
            </a:r>
            <a:endParaRPr lang="en-US" dirty="0"/>
          </a:p>
        </p:txBody>
      </p:sp>
      <p:sp>
        <p:nvSpPr>
          <p:cNvPr id="3" name="Content Placeholder 2"/>
          <p:cNvSpPr>
            <a:spLocks noGrp="1"/>
          </p:cNvSpPr>
          <p:nvPr>
            <p:ph idx="1"/>
          </p:nvPr>
        </p:nvSpPr>
        <p:spPr/>
        <p:txBody>
          <a:bodyPr/>
          <a:lstStyle/>
          <a:p>
            <a:r>
              <a:rPr lang="en-US" dirty="0" smtClean="0"/>
              <a:t>Non-functional requirements may affect the overall architecture of a system rather than the individual components. </a:t>
            </a:r>
          </a:p>
          <a:p>
            <a:pPr lvl="1"/>
            <a:r>
              <a:rPr lang="en-US" dirty="0" smtClean="0"/>
              <a:t>For example, to ensure that performance requirements are met, you may have to organize the system to minimize communications between components.</a:t>
            </a:r>
            <a:endParaRPr lang="en-GB" dirty="0" smtClean="0"/>
          </a:p>
          <a:p>
            <a:r>
              <a:rPr lang="en-US" dirty="0" smtClean="0"/>
              <a:t>A single non-functional requirement, such as a security requirement, may generate a number of related functional requirements that define system services that are required. </a:t>
            </a:r>
          </a:p>
          <a:p>
            <a:pPr lvl="1"/>
            <a:r>
              <a:rPr lang="en-US" dirty="0" smtClean="0"/>
              <a:t>It may also generate requirements that restrict existing requirements. </a:t>
            </a:r>
            <a:endParaRPr lang="en-US"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15</a:t>
            </a:fld>
            <a:endParaRPr lang="en-US"/>
          </a:p>
        </p:txBody>
      </p:sp>
    </p:spTree>
    <p:extLst>
      <p:ext uri="{BB962C8B-B14F-4D97-AF65-F5344CB8AC3E}">
        <p14:creationId xmlns:p14="http://schemas.microsoft.com/office/powerpoint/2010/main" val="3051081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lIns="90487" tIns="44450" rIns="90487" bIns="44450"/>
          <a:lstStyle/>
          <a:p>
            <a:r>
              <a:rPr lang="en-GB"/>
              <a:t>Non-functional classifications</a:t>
            </a:r>
          </a:p>
        </p:txBody>
      </p:sp>
      <p:sp>
        <p:nvSpPr>
          <p:cNvPr id="36867" name="Rectangle 3"/>
          <p:cNvSpPr>
            <a:spLocks noGrp="1" noChangeArrowheads="1"/>
          </p:cNvSpPr>
          <p:nvPr>
            <p:ph idx="1"/>
          </p:nvPr>
        </p:nvSpPr>
        <p:spPr>
          <a:noFill/>
          <a:ln/>
        </p:spPr>
        <p:txBody>
          <a:bodyPr lIns="90487" tIns="44450" rIns="90487" bIns="44450"/>
          <a:lstStyle/>
          <a:p>
            <a:r>
              <a:rPr lang="en-GB" sz="2400" dirty="0"/>
              <a:t>Product requirements</a:t>
            </a:r>
          </a:p>
          <a:p>
            <a:pPr lvl="1"/>
            <a:r>
              <a:rPr lang="en-GB" sz="2000" dirty="0"/>
              <a:t>Requirements which specify that the delivered product must behave in a particular way e.g. execution speed, reliability, etc.</a:t>
            </a:r>
          </a:p>
          <a:p>
            <a:r>
              <a:rPr lang="en-GB" sz="2400" dirty="0"/>
              <a:t>Organisational requirements</a:t>
            </a:r>
          </a:p>
          <a:p>
            <a:pPr lvl="1"/>
            <a:r>
              <a:rPr lang="en-GB" sz="2000" dirty="0"/>
              <a:t>Requirements which are a consequence of organisational policies and procedures e.g. process standards used, implementation requirements, etc.</a:t>
            </a:r>
          </a:p>
          <a:p>
            <a:r>
              <a:rPr lang="en-GB" sz="2400" dirty="0"/>
              <a:t>External requirements</a:t>
            </a:r>
          </a:p>
          <a:p>
            <a:pPr lvl="1"/>
            <a:r>
              <a:rPr lang="en-GB" sz="2000" dirty="0"/>
              <a:t>Requirements which arise from factors which are external to the system and its development process e.g. interoperability requirements, legislative requirements, etc.</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16</a:t>
            </a:fld>
            <a:endParaRPr lang="en-US"/>
          </a:p>
        </p:txBody>
      </p:sp>
    </p:spTree>
    <p:extLst>
      <p:ext uri="{BB962C8B-B14F-4D97-AF65-F5344CB8AC3E}">
        <p14:creationId xmlns:p14="http://schemas.microsoft.com/office/powerpoint/2010/main" val="3503821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Metrics for specifying nonfunctional requirements</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17</a:t>
            </a:fld>
            <a:endParaRPr lang="en-US"/>
          </a:p>
        </p:txBody>
      </p:sp>
      <p:graphicFrame>
        <p:nvGraphicFramePr>
          <p:cNvPr id="4" name="Table 3"/>
          <p:cNvGraphicFramePr>
            <a:graphicFrameLocks noGrp="1"/>
          </p:cNvGraphicFramePr>
          <p:nvPr/>
        </p:nvGraphicFramePr>
        <p:xfrm>
          <a:off x="990600" y="1600200"/>
          <a:ext cx="7620000" cy="4876800"/>
        </p:xfrm>
        <a:graphic>
          <a:graphicData uri="http://schemas.openxmlformats.org/drawingml/2006/table">
            <a:tbl>
              <a:tblPr/>
              <a:tblGrid>
                <a:gridCol w="2952750"/>
                <a:gridCol w="4667250"/>
              </a:tblGrid>
              <a:tr h="39741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Property</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Measure</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a:ea typeface="Times New Roman" charset="0"/>
                          <a:cs typeface="Arial"/>
                        </a:rPr>
                        <a:t>Speed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Processed transactions/second</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User/event response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Screen refresh time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Size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Mbytes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ROM chips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Ease of use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Training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help frames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8043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Reliability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Mean time to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unavailability</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Rate of failure occurrence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Availability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Robustness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Time to restart after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events causing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data corruption on failure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Portability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target dependent statements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target systems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4229909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67"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68"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69"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70" name="Rectangle 6"/>
          <p:cNvSpPr>
            <a:spLocks noGrp="1" noChangeArrowheads="1"/>
          </p:cNvSpPr>
          <p:nvPr>
            <p:ph type="title"/>
          </p:nvPr>
        </p:nvSpPr>
        <p:spPr>
          <a:xfrm>
            <a:off x="1258888" y="362485"/>
            <a:ext cx="7175500" cy="699166"/>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4400" dirty="0" err="1"/>
              <a:t>Volere</a:t>
            </a:r>
            <a:r>
              <a:rPr lang="en-US" sz="4400" dirty="0"/>
              <a:t> shell</a:t>
            </a:r>
            <a:r>
              <a:rPr lang="en-GB" sz="4400" i="1" dirty="0"/>
              <a:t> </a:t>
            </a:r>
            <a:r>
              <a:rPr lang="en-GB" sz="4400" dirty="0" smtClean="0"/>
              <a:t>(Snow card)</a:t>
            </a:r>
            <a:endParaRPr lang="en-US" sz="4400" dirty="0"/>
          </a:p>
        </p:txBody>
      </p:sp>
      <p:sp>
        <p:nvSpPr>
          <p:cNvPr id="11271" name="Rectangle 7"/>
          <p:cNvSpPr>
            <a:spLocks noGrp="1" noChangeArrowheads="1"/>
          </p:cNvSpPr>
          <p:nvPr>
            <p:ph type="body" idx="1"/>
          </p:nvPr>
        </p:nvSpPr>
        <p:spPr>
          <a:xfrm>
            <a:off x="844550" y="9906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endParaRPr>
          </a:p>
          <a:p>
            <a:endParaRPr lang="en-US"/>
          </a:p>
        </p:txBody>
      </p:sp>
      <p:sp>
        <p:nvSpPr>
          <p:cNvPr id="11272" name="Text Box 8"/>
          <p:cNvSpPr txBox="1">
            <a:spLocks noChangeArrowheads="1"/>
          </p:cNvSpPr>
          <p:nvPr/>
        </p:nvSpPr>
        <p:spPr bwMode="auto">
          <a:xfrm>
            <a:off x="1462088" y="1355725"/>
            <a:ext cx="16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571500">
              <a:defRPr>
                <a:solidFill>
                  <a:schemeClr val="tx1"/>
                </a:solidFill>
                <a:latin typeface="Arial" charset="0"/>
                <a:ea typeface="ＭＳ Ｐゴシック" charset="0"/>
              </a:defRPr>
            </a:lvl2pPr>
            <a:lvl3pPr marL="1143000">
              <a:defRPr>
                <a:solidFill>
                  <a:schemeClr val="tx1"/>
                </a:solidFill>
                <a:latin typeface="Arial" charset="0"/>
                <a:ea typeface="ＭＳ Ｐゴシック" charset="0"/>
              </a:defRPr>
            </a:lvl3pPr>
            <a:lvl4pPr marL="1714500">
              <a:defRPr>
                <a:solidFill>
                  <a:schemeClr val="tx1"/>
                </a:solidFill>
                <a:latin typeface="Arial" charset="0"/>
                <a:ea typeface="ＭＳ Ｐゴシック" charset="0"/>
              </a:defRPr>
            </a:lvl4pPr>
            <a:lvl5pPr marL="2286000">
              <a:defRPr>
                <a:solidFill>
                  <a:schemeClr val="tx1"/>
                </a:solidFill>
                <a:latin typeface="Arial" charset="0"/>
                <a:ea typeface="ＭＳ Ｐゴシック" charset="0"/>
              </a:defRPr>
            </a:lvl5pPr>
            <a:lvl6pPr marL="2743200" fontAlgn="base">
              <a:spcBef>
                <a:spcPct val="0"/>
              </a:spcBef>
              <a:spcAft>
                <a:spcPct val="0"/>
              </a:spcAft>
              <a:defRPr>
                <a:solidFill>
                  <a:schemeClr val="tx1"/>
                </a:solidFill>
                <a:latin typeface="Arial" charset="0"/>
                <a:ea typeface="ＭＳ Ｐゴシック" charset="0"/>
              </a:defRPr>
            </a:lvl6pPr>
            <a:lvl7pPr marL="3200400" fontAlgn="base">
              <a:spcBef>
                <a:spcPct val="0"/>
              </a:spcBef>
              <a:spcAft>
                <a:spcPct val="0"/>
              </a:spcAft>
              <a:defRPr>
                <a:solidFill>
                  <a:schemeClr val="tx1"/>
                </a:solidFill>
                <a:latin typeface="Arial" charset="0"/>
                <a:ea typeface="ＭＳ Ｐゴシック" charset="0"/>
              </a:defRPr>
            </a:lvl7pPr>
            <a:lvl8pPr marL="3657600" fontAlgn="base">
              <a:spcBef>
                <a:spcPct val="0"/>
              </a:spcBef>
              <a:spcAft>
                <a:spcPct val="0"/>
              </a:spcAft>
              <a:defRPr>
                <a:solidFill>
                  <a:schemeClr val="tx1"/>
                </a:solidFill>
                <a:latin typeface="Arial" charset="0"/>
                <a:ea typeface="ＭＳ Ｐゴシック" charset="0"/>
              </a:defRPr>
            </a:lvl8pPr>
            <a:lvl9pPr marL="4114800" fontAlgn="base">
              <a:spcBef>
                <a:spcPct val="0"/>
              </a:spcBef>
              <a:spcAft>
                <a:spcPct val="0"/>
              </a:spcAft>
              <a:defRPr>
                <a:solidFill>
                  <a:schemeClr val="tx1"/>
                </a:solidFill>
                <a:latin typeface="Arial" charset="0"/>
                <a:ea typeface="ＭＳ Ｐゴシック" charset="0"/>
              </a:defRPr>
            </a:lvl9pPr>
          </a:lstStyle>
          <a:p>
            <a:pPr eaLnBrk="0" hangingPunct="0"/>
            <a:endParaRPr lang="en-US" sz="1600" b="1"/>
          </a:p>
        </p:txBody>
      </p:sp>
      <p:pic>
        <p:nvPicPr>
          <p:cNvPr id="11274" name="Picture 10" descr="fig_10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651496"/>
            <a:ext cx="8292229" cy="487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59416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lIns="90487" tIns="44450" rIns="90487" bIns="44450"/>
          <a:lstStyle/>
          <a:p>
            <a:r>
              <a:rPr lang="en-GB" dirty="0" err="1" smtClean="0"/>
              <a:t>Volere</a:t>
            </a:r>
            <a:r>
              <a:rPr lang="en-GB" dirty="0" smtClean="0"/>
              <a:t> shell</a:t>
            </a:r>
            <a:endParaRPr lang="en-GB" dirty="0"/>
          </a:p>
        </p:txBody>
      </p:sp>
      <p:sp>
        <p:nvSpPr>
          <p:cNvPr id="36867" name="Rectangle 3"/>
          <p:cNvSpPr>
            <a:spLocks noGrp="1" noChangeArrowheads="1"/>
          </p:cNvSpPr>
          <p:nvPr>
            <p:ph idx="1"/>
          </p:nvPr>
        </p:nvSpPr>
        <p:spPr>
          <a:noFill/>
          <a:ln/>
        </p:spPr>
        <p:txBody>
          <a:bodyPr lIns="90487" tIns="44450" rIns="90487" bIns="44450">
            <a:normAutofit/>
          </a:bodyPr>
          <a:lstStyle/>
          <a:p>
            <a:r>
              <a:rPr lang="en-US" dirty="0"/>
              <a:t>Requirement Type </a:t>
            </a:r>
            <a:endParaRPr lang="en-US" dirty="0" smtClean="0"/>
          </a:p>
          <a:p>
            <a:pPr lvl="1"/>
            <a:r>
              <a:rPr lang="en-US" dirty="0" smtClean="0"/>
              <a:t>The </a:t>
            </a:r>
            <a:r>
              <a:rPr lang="en-US" dirty="0"/>
              <a:t>type of the requirement as defined in the </a:t>
            </a:r>
            <a:r>
              <a:rPr lang="en-US" dirty="0" err="1"/>
              <a:t>Volere</a:t>
            </a:r>
            <a:r>
              <a:rPr lang="en-US" dirty="0"/>
              <a:t> requirements template. In summary the types are: Functional, Constraint and Non Functional (there are many non functional sub types)</a:t>
            </a:r>
          </a:p>
          <a:p>
            <a:r>
              <a:rPr lang="en-US" dirty="0" smtClean="0"/>
              <a:t>Fit </a:t>
            </a:r>
            <a:r>
              <a:rPr lang="en-US" dirty="0"/>
              <a:t>Criterion </a:t>
            </a:r>
          </a:p>
          <a:p>
            <a:pPr lvl="1"/>
            <a:r>
              <a:rPr lang="en-US" dirty="0"/>
              <a:t>A measurement of the requirement such that it is possible to </a:t>
            </a:r>
            <a:r>
              <a:rPr lang="en-US" dirty="0" err="1"/>
              <a:t>nonsubjectively</a:t>
            </a:r>
            <a:r>
              <a:rPr lang="en-US" dirty="0"/>
              <a:t> test whether the solution fits the original requirement</a:t>
            </a:r>
            <a:r>
              <a:rPr lang="en-US" dirty="0" smtClean="0"/>
              <a:t>.</a:t>
            </a:r>
          </a:p>
          <a:p>
            <a:r>
              <a:rPr lang="en-US" dirty="0" smtClean="0"/>
              <a:t>Customer </a:t>
            </a:r>
            <a:r>
              <a:rPr lang="en-US" dirty="0"/>
              <a:t>Satisfaction </a:t>
            </a:r>
            <a:endParaRPr lang="en-US" dirty="0" smtClean="0"/>
          </a:p>
          <a:p>
            <a:pPr lvl="1"/>
            <a:r>
              <a:rPr lang="en-US" dirty="0" smtClean="0"/>
              <a:t>On </a:t>
            </a:r>
            <a:r>
              <a:rPr lang="en-US" dirty="0"/>
              <a:t>a scale from 1 to 5 how much benefit will result if a solution that fits this requirement is </a:t>
            </a:r>
            <a:r>
              <a:rPr lang="en-US" dirty="0" smtClean="0"/>
              <a:t>delivered?</a:t>
            </a:r>
            <a:endParaRPr lang="en-GB" sz="1800" dirty="0" smtClean="0"/>
          </a:p>
          <a:p>
            <a:r>
              <a:rPr lang="en-US" dirty="0" smtClean="0"/>
              <a:t>Customer Dissatisfaction </a:t>
            </a:r>
          </a:p>
          <a:p>
            <a:pPr lvl="1"/>
            <a:r>
              <a:rPr lang="en-US" dirty="0" smtClean="0"/>
              <a:t>On </a:t>
            </a:r>
            <a:r>
              <a:rPr lang="en-US" dirty="0"/>
              <a:t>a scale from 1 to 5 how much damage will there be if we cannot deliver a solution that fits this requirement</a:t>
            </a:r>
            <a:r>
              <a:rPr lang="en-US" dirty="0" smtClean="0"/>
              <a:t>?</a:t>
            </a:r>
            <a:endParaRPr lang="en-GB" sz="1800"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19</a:t>
            </a:fld>
            <a:endParaRPr lang="en-US"/>
          </a:p>
        </p:txBody>
      </p:sp>
    </p:spTree>
    <p:extLst>
      <p:ext uri="{BB962C8B-B14F-4D97-AF65-F5344CB8AC3E}">
        <p14:creationId xmlns:p14="http://schemas.microsoft.com/office/powerpoint/2010/main" val="13642676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86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US" dirty="0"/>
          </a:p>
        </p:txBody>
      </p:sp>
      <p:sp>
        <p:nvSpPr>
          <p:cNvPr id="3" name="Content Placeholder 2"/>
          <p:cNvSpPr>
            <a:spLocks noGrp="1"/>
          </p:cNvSpPr>
          <p:nvPr>
            <p:ph idx="1"/>
          </p:nvPr>
        </p:nvSpPr>
        <p:spPr/>
        <p:txBody>
          <a:bodyPr/>
          <a:lstStyle/>
          <a:p>
            <a:r>
              <a:rPr lang="en-US" dirty="0" smtClean="0"/>
              <a:t>Functional and non-functional requirements</a:t>
            </a:r>
            <a:endParaRPr lang="en-GB" dirty="0" smtClean="0"/>
          </a:p>
          <a:p>
            <a:r>
              <a:rPr lang="en-US" dirty="0" smtClean="0"/>
              <a:t>Requirements engineering processes</a:t>
            </a:r>
          </a:p>
          <a:p>
            <a:r>
              <a:rPr lang="en-US" dirty="0" smtClean="0"/>
              <a:t>Requirements elicitation</a:t>
            </a:r>
            <a:endParaRPr lang="en-GB" dirty="0" smtClean="0"/>
          </a:p>
          <a:p>
            <a:r>
              <a:rPr lang="en-US" dirty="0" smtClean="0"/>
              <a:t>Requirements </a:t>
            </a:r>
            <a:r>
              <a:rPr lang="en-GB" dirty="0" smtClean="0"/>
              <a:t>specification</a:t>
            </a:r>
          </a:p>
          <a:p>
            <a:r>
              <a:rPr lang="en-US" dirty="0" smtClean="0"/>
              <a:t>Requirements validation</a:t>
            </a:r>
            <a:endParaRPr lang="en-GB" dirty="0" smtClean="0"/>
          </a:p>
          <a:p>
            <a:r>
              <a:rPr lang="en-US" dirty="0" smtClean="0"/>
              <a:t>Requirements change</a:t>
            </a:r>
            <a:endParaRPr lang="en-GB" dirty="0" smtClean="0"/>
          </a:p>
          <a:p>
            <a:endParaRPr lang="en-US"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a:t>
            </a:fld>
            <a:endParaRPr lang="en-US"/>
          </a:p>
        </p:txBody>
      </p:sp>
    </p:spTree>
    <p:extLst>
      <p:ext uri="{BB962C8B-B14F-4D97-AF65-F5344CB8AC3E}">
        <p14:creationId xmlns:p14="http://schemas.microsoft.com/office/powerpoint/2010/main" val="1806676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59"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0"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1"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2" name="Rectangle 6"/>
          <p:cNvSpPr>
            <a:spLocks noGrp="1" noChangeArrowheads="1"/>
          </p:cNvSpPr>
          <p:nvPr>
            <p:ph type="title"/>
          </p:nvPr>
        </p:nvSpPr>
        <p:spPr>
          <a:xfrm>
            <a:off x="1187624" y="476672"/>
            <a:ext cx="7175500" cy="705321"/>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4000" dirty="0" err="1"/>
              <a:t>Volere</a:t>
            </a:r>
            <a:r>
              <a:rPr lang="en-US" sz="4000" dirty="0"/>
              <a:t> requirements template</a:t>
            </a:r>
            <a:r>
              <a:rPr lang="en-GB" sz="4000" i="1" dirty="0"/>
              <a:t> </a:t>
            </a:r>
            <a:endParaRPr lang="en-US" sz="4000" i="1" dirty="0"/>
          </a:p>
        </p:txBody>
      </p:sp>
      <p:sp>
        <p:nvSpPr>
          <p:cNvPr id="45063" name="Rectangle 7"/>
          <p:cNvSpPr>
            <a:spLocks noGrp="1" noChangeArrowheads="1"/>
          </p:cNvSpPr>
          <p:nvPr>
            <p:ph type="body" idx="1"/>
          </p:nvPr>
        </p:nvSpPr>
        <p:spPr>
          <a:xfrm>
            <a:off x="844550" y="9906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solidFill>
                <a:srgbClr val="000000"/>
              </a:solidFill>
            </a:endParaRPr>
          </a:p>
          <a:p>
            <a:endParaRPr lang="en-US" dirty="0"/>
          </a:p>
        </p:txBody>
      </p:sp>
      <p:sp>
        <p:nvSpPr>
          <p:cNvPr id="45064" name="Text Box 8"/>
          <p:cNvSpPr txBox="1">
            <a:spLocks noChangeArrowheads="1"/>
          </p:cNvSpPr>
          <p:nvPr/>
        </p:nvSpPr>
        <p:spPr bwMode="auto">
          <a:xfrm>
            <a:off x="1462088" y="1355725"/>
            <a:ext cx="16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571500">
              <a:defRPr>
                <a:solidFill>
                  <a:schemeClr val="tx1"/>
                </a:solidFill>
                <a:latin typeface="Arial" charset="0"/>
                <a:ea typeface="ＭＳ Ｐゴシック" charset="0"/>
              </a:defRPr>
            </a:lvl2pPr>
            <a:lvl3pPr marL="1143000">
              <a:defRPr>
                <a:solidFill>
                  <a:schemeClr val="tx1"/>
                </a:solidFill>
                <a:latin typeface="Arial" charset="0"/>
                <a:ea typeface="ＭＳ Ｐゴシック" charset="0"/>
              </a:defRPr>
            </a:lvl3pPr>
            <a:lvl4pPr marL="1714500">
              <a:defRPr>
                <a:solidFill>
                  <a:schemeClr val="tx1"/>
                </a:solidFill>
                <a:latin typeface="Arial" charset="0"/>
                <a:ea typeface="ＭＳ Ｐゴシック" charset="0"/>
              </a:defRPr>
            </a:lvl4pPr>
            <a:lvl5pPr marL="2286000">
              <a:defRPr>
                <a:solidFill>
                  <a:schemeClr val="tx1"/>
                </a:solidFill>
                <a:latin typeface="Arial" charset="0"/>
                <a:ea typeface="ＭＳ Ｐゴシック" charset="0"/>
              </a:defRPr>
            </a:lvl5pPr>
            <a:lvl6pPr marL="2743200" fontAlgn="base">
              <a:spcBef>
                <a:spcPct val="0"/>
              </a:spcBef>
              <a:spcAft>
                <a:spcPct val="0"/>
              </a:spcAft>
              <a:defRPr>
                <a:solidFill>
                  <a:schemeClr val="tx1"/>
                </a:solidFill>
                <a:latin typeface="Arial" charset="0"/>
                <a:ea typeface="ＭＳ Ｐゴシック" charset="0"/>
              </a:defRPr>
            </a:lvl6pPr>
            <a:lvl7pPr marL="3200400" fontAlgn="base">
              <a:spcBef>
                <a:spcPct val="0"/>
              </a:spcBef>
              <a:spcAft>
                <a:spcPct val="0"/>
              </a:spcAft>
              <a:defRPr>
                <a:solidFill>
                  <a:schemeClr val="tx1"/>
                </a:solidFill>
                <a:latin typeface="Arial" charset="0"/>
                <a:ea typeface="ＭＳ Ｐゴシック" charset="0"/>
              </a:defRPr>
            </a:lvl7pPr>
            <a:lvl8pPr marL="3657600" fontAlgn="base">
              <a:spcBef>
                <a:spcPct val="0"/>
              </a:spcBef>
              <a:spcAft>
                <a:spcPct val="0"/>
              </a:spcAft>
              <a:defRPr>
                <a:solidFill>
                  <a:schemeClr val="tx1"/>
                </a:solidFill>
                <a:latin typeface="Arial" charset="0"/>
                <a:ea typeface="ＭＳ Ｐゴシック" charset="0"/>
              </a:defRPr>
            </a:lvl8pPr>
            <a:lvl9pPr marL="4114800" fontAlgn="base">
              <a:spcBef>
                <a:spcPct val="0"/>
              </a:spcBef>
              <a:spcAft>
                <a:spcPct val="0"/>
              </a:spcAft>
              <a:defRPr>
                <a:solidFill>
                  <a:schemeClr val="tx1"/>
                </a:solidFill>
                <a:latin typeface="Arial" charset="0"/>
                <a:ea typeface="ＭＳ Ｐゴシック" charset="0"/>
              </a:defRPr>
            </a:lvl9pPr>
          </a:lstStyle>
          <a:p>
            <a:pPr eaLnBrk="0" hangingPunct="0"/>
            <a:endParaRPr lang="en-US" sz="1600" b="1"/>
          </a:p>
        </p:txBody>
      </p:sp>
      <p:pic>
        <p:nvPicPr>
          <p:cNvPr id="45066" name="Picture 10" descr="table_10_01"/>
          <p:cNvPicPr>
            <a:picLocks noChangeAspect="1" noChangeArrowheads="1"/>
          </p:cNvPicPr>
          <p:nvPr/>
        </p:nvPicPr>
        <p:blipFill>
          <a:blip r:embed="rId3">
            <a:extLst>
              <a:ext uri="{28A0092B-C50C-407E-A947-70E740481C1C}">
                <a14:useLocalDpi xmlns:a14="http://schemas.microsoft.com/office/drawing/2010/main" val="0"/>
              </a:ext>
            </a:extLst>
          </a:blip>
          <a:srcRect b="6964"/>
          <a:stretch>
            <a:fillRect/>
          </a:stretch>
        </p:blipFill>
        <p:spPr bwMode="auto">
          <a:xfrm>
            <a:off x="478806" y="1692275"/>
            <a:ext cx="8593135" cy="48418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0798903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Functional and Non-functional</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Suppose that you have to develop software for cash </a:t>
            </a:r>
            <a:r>
              <a:rPr lang="en-US" dirty="0" smtClean="0"/>
              <a:t>dispenser. You </a:t>
            </a:r>
            <a:r>
              <a:rPr lang="en-US" dirty="0"/>
              <a:t>should develop software for both cash dispenser, i.e. the part for communication with the customers (delivering money and report the account state), the software for communication and software needed in banks for communicate with the bank transaction systems. You have a team of 10 people – all of them can play a role of designers, developers, testers and document writers. You have got a contract to implement the first version in 6 months. All hardware and development tools are available. In the project 5 banks are included that use 2 different transaction systems. The customer wants that you incrementally implement the system – first the cash dispenser software, then the interface to the bank account system, finally the communication. The total system should be delivered after 6 months. </a:t>
            </a:r>
            <a:r>
              <a:rPr lang="en-US" dirty="0" smtClean="0"/>
              <a:t>	</a:t>
            </a:r>
            <a:endParaRPr lang="en-US" dirty="0"/>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21</a:t>
            </a:fld>
            <a:endParaRPr lang="en-US"/>
          </a:p>
        </p:txBody>
      </p:sp>
    </p:spTree>
    <p:extLst>
      <p:ext uri="{BB962C8B-B14F-4D97-AF65-F5344CB8AC3E}">
        <p14:creationId xmlns:p14="http://schemas.microsoft.com/office/powerpoint/2010/main" val="3555124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dirty="0"/>
              <a:t>Requirements engineering processes</a:t>
            </a:r>
          </a:p>
        </p:txBody>
      </p:sp>
      <p:sp>
        <p:nvSpPr>
          <p:cNvPr id="44035" name="Rectangle 3"/>
          <p:cNvSpPr>
            <a:spLocks noGrp="1" noChangeArrowheads="1"/>
          </p:cNvSpPr>
          <p:nvPr>
            <p:ph idx="1"/>
          </p:nvPr>
        </p:nvSpPr>
        <p:spPr/>
        <p:txBody>
          <a:bodyPr/>
          <a:lstStyle/>
          <a:p>
            <a:pPr>
              <a:lnSpc>
                <a:spcPct val="90000"/>
              </a:lnSpc>
            </a:pPr>
            <a:r>
              <a:rPr lang="en-GB" dirty="0"/>
              <a:t>The processes used for RE vary widely depending on the application domain, the people involved and the organisation developing the requirements.</a:t>
            </a:r>
          </a:p>
          <a:p>
            <a:pPr>
              <a:lnSpc>
                <a:spcPct val="90000"/>
              </a:lnSpc>
            </a:pPr>
            <a:r>
              <a:rPr lang="en-GB" dirty="0"/>
              <a:t>However, there are a number of generic activities common to all processes</a:t>
            </a:r>
          </a:p>
          <a:p>
            <a:pPr lvl="1">
              <a:lnSpc>
                <a:spcPct val="90000"/>
              </a:lnSpc>
            </a:pPr>
            <a:r>
              <a:rPr lang="en-GB" dirty="0"/>
              <a:t>Requirements elicitation;</a:t>
            </a:r>
          </a:p>
          <a:p>
            <a:pPr lvl="1">
              <a:lnSpc>
                <a:spcPct val="90000"/>
              </a:lnSpc>
            </a:pPr>
            <a:r>
              <a:rPr lang="en-GB" dirty="0"/>
              <a:t>Requirements analysis;</a:t>
            </a:r>
          </a:p>
          <a:p>
            <a:pPr lvl="1">
              <a:lnSpc>
                <a:spcPct val="90000"/>
              </a:lnSpc>
            </a:pPr>
            <a:r>
              <a:rPr lang="en-GB" dirty="0"/>
              <a:t>Requirements validation;</a:t>
            </a:r>
          </a:p>
          <a:p>
            <a:pPr lvl="1">
              <a:lnSpc>
                <a:spcPct val="90000"/>
              </a:lnSpc>
            </a:pPr>
            <a:r>
              <a:rPr lang="en-GB" dirty="0"/>
              <a:t>Requirements management</a:t>
            </a:r>
            <a:r>
              <a:rPr lang="en-GB" dirty="0" smtClean="0"/>
              <a:t>.</a:t>
            </a:r>
          </a:p>
          <a:p>
            <a:pPr>
              <a:lnSpc>
                <a:spcPct val="90000"/>
              </a:lnSpc>
            </a:pPr>
            <a:r>
              <a:rPr lang="en-GB" dirty="0" smtClean="0"/>
              <a:t>In practice, RE is an iterative activity in which these processes are interleaved.</a:t>
            </a:r>
            <a:endParaRPr lang="en-GB"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22</a:t>
            </a:fld>
            <a:endParaRPr lang="en-US"/>
          </a:p>
        </p:txBody>
      </p:sp>
    </p:spTree>
    <p:extLst>
      <p:ext uri="{BB962C8B-B14F-4D97-AF65-F5344CB8AC3E}">
        <p14:creationId xmlns:p14="http://schemas.microsoft.com/office/powerpoint/2010/main" val="734218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3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lIns="90487" tIns="44450" rIns="90487" bIns="44450"/>
          <a:lstStyle/>
          <a:p>
            <a:r>
              <a:rPr lang="en-GB" dirty="0" smtClean="0"/>
              <a:t>Requirements elicitation </a:t>
            </a:r>
            <a:r>
              <a:rPr lang="en-GB" dirty="0"/>
              <a:t>and analysis</a:t>
            </a:r>
          </a:p>
        </p:txBody>
      </p:sp>
      <p:sp>
        <p:nvSpPr>
          <p:cNvPr id="7171" name="Rectangle 3"/>
          <p:cNvSpPr>
            <a:spLocks noGrp="1" noChangeArrowheads="1"/>
          </p:cNvSpPr>
          <p:nvPr>
            <p:ph idx="1"/>
          </p:nvPr>
        </p:nvSpPr>
        <p:spPr>
          <a:noFill/>
          <a:ln/>
        </p:spPr>
        <p:txBody>
          <a:bodyPr lIns="90487" tIns="44450" rIns="90487" bIns="44450"/>
          <a:lstStyle/>
          <a:p>
            <a:r>
              <a:rPr lang="en-GB" sz="2400" dirty="0"/>
              <a:t>Sometimes called requirements elicitation or requirements discovery.</a:t>
            </a:r>
          </a:p>
          <a:p>
            <a:r>
              <a:rPr lang="en-GB" sz="2400" dirty="0"/>
              <a:t>Involves technical staff working with customers to find out about the </a:t>
            </a:r>
            <a:r>
              <a:rPr lang="en-GB" sz="2400" u="sng" dirty="0"/>
              <a:t>application domain</a:t>
            </a:r>
            <a:r>
              <a:rPr lang="en-GB" sz="2400" dirty="0"/>
              <a:t>, the </a:t>
            </a:r>
            <a:r>
              <a:rPr lang="en-GB" sz="2400" u="sng" dirty="0"/>
              <a:t>services that the system should provide </a:t>
            </a:r>
            <a:r>
              <a:rPr lang="en-GB" sz="2400" dirty="0"/>
              <a:t>and the system’s </a:t>
            </a:r>
            <a:r>
              <a:rPr lang="en-GB" sz="2400" u="sng" dirty="0"/>
              <a:t>operational constraints</a:t>
            </a:r>
            <a:r>
              <a:rPr lang="en-GB" sz="2400" dirty="0"/>
              <a:t>.</a:t>
            </a:r>
          </a:p>
          <a:p>
            <a:r>
              <a:rPr lang="en-GB" sz="2400" dirty="0"/>
              <a:t>May involve end-users, managers, engineers involved in maintenance, domain experts, trade unions, etc. These are called </a:t>
            </a:r>
            <a:r>
              <a:rPr lang="en-GB" sz="2400" i="1" dirty="0"/>
              <a:t>stakeholders.</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23</a:t>
            </a:fld>
            <a:endParaRPr lang="en-US"/>
          </a:p>
        </p:txBody>
      </p:sp>
    </p:spTree>
    <p:extLst>
      <p:ext uri="{BB962C8B-B14F-4D97-AF65-F5344CB8AC3E}">
        <p14:creationId xmlns:p14="http://schemas.microsoft.com/office/powerpoint/2010/main" val="1082026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stakeholders</a:t>
            </a:r>
            <a:endParaRPr lang="en-US" dirty="0"/>
          </a:p>
        </p:txBody>
      </p:sp>
      <p:sp>
        <p:nvSpPr>
          <p:cNvPr id="3" name="Content Placeholder 2"/>
          <p:cNvSpPr>
            <a:spLocks noGrp="1"/>
          </p:cNvSpPr>
          <p:nvPr>
            <p:ph idx="1"/>
          </p:nvPr>
        </p:nvSpPr>
        <p:spPr/>
        <p:txBody>
          <a:bodyPr/>
          <a:lstStyle/>
          <a:p>
            <a:r>
              <a:rPr lang="en-US" sz="2800" dirty="0" smtClean="0"/>
              <a:t>Any person or organization who is affected by the system in some way and so who has a legitimate interest</a:t>
            </a:r>
          </a:p>
          <a:p>
            <a:r>
              <a:rPr lang="en-US" sz="2800" dirty="0" smtClean="0"/>
              <a:t>Stakeholder types</a:t>
            </a:r>
          </a:p>
          <a:p>
            <a:pPr lvl="1"/>
            <a:r>
              <a:rPr lang="en-US" dirty="0" smtClean="0"/>
              <a:t>End users</a:t>
            </a:r>
          </a:p>
          <a:p>
            <a:pPr lvl="1"/>
            <a:r>
              <a:rPr lang="en-US" dirty="0" smtClean="0"/>
              <a:t>System managers</a:t>
            </a:r>
          </a:p>
          <a:p>
            <a:pPr lvl="1"/>
            <a:r>
              <a:rPr lang="en-US" dirty="0" smtClean="0"/>
              <a:t>System owners</a:t>
            </a:r>
          </a:p>
          <a:p>
            <a:pPr lvl="1"/>
            <a:r>
              <a:rPr lang="en-US" dirty="0" smtClean="0"/>
              <a:t>External stakeholders</a:t>
            </a:r>
            <a:endParaRPr lang="en-US" dirty="0"/>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24</a:t>
            </a:fld>
            <a:endParaRPr lang="en-US"/>
          </a:p>
        </p:txBody>
      </p:sp>
    </p:spTree>
    <p:extLst>
      <p:ext uri="{BB962C8B-B14F-4D97-AF65-F5344CB8AC3E}">
        <p14:creationId xmlns:p14="http://schemas.microsoft.com/office/powerpoint/2010/main" val="755687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Stakeholders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Suppose that you have to develop software for cash </a:t>
            </a:r>
            <a:r>
              <a:rPr lang="en-US" dirty="0" smtClean="0"/>
              <a:t>dispenser. You </a:t>
            </a:r>
            <a:r>
              <a:rPr lang="en-US" dirty="0"/>
              <a:t>should develop software for both cash dispenser, i.e. the part for communication with the customers (delivering money and report the account state), the software for communication and software needed in banks for communicate with the bank transaction systems. You have a team of 10 people – all of them can play a role of designers, developers, testers and document writers. You have got a contract to implement the first version in 6 months. All hardware and development tools are available. In the project 5 banks are included that use 2 different transaction systems. The customer wants that you incrementally implement the system – first the cash dispenser software, then the interface to the bank account system, finally the communication. The total system should be delivered after 6 months. </a:t>
            </a:r>
            <a:r>
              <a:rPr lang="en-US" dirty="0" smtClean="0"/>
              <a:t>	</a:t>
            </a:r>
            <a:endParaRPr lang="en-US" dirty="0"/>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25</a:t>
            </a:fld>
            <a:endParaRPr lang="en-US"/>
          </a:p>
        </p:txBody>
      </p:sp>
    </p:spTree>
    <p:extLst>
      <p:ext uri="{BB962C8B-B14F-4D97-AF65-F5344CB8AC3E}">
        <p14:creationId xmlns:p14="http://schemas.microsoft.com/office/powerpoint/2010/main" val="332392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elicitation</a:t>
            </a:r>
            <a:endParaRPr lang="en-US" dirty="0"/>
          </a:p>
        </p:txBody>
      </p:sp>
      <p:sp>
        <p:nvSpPr>
          <p:cNvPr id="3" name="Content Placeholder 2"/>
          <p:cNvSpPr>
            <a:spLocks noGrp="1"/>
          </p:cNvSpPr>
          <p:nvPr>
            <p:ph idx="1"/>
          </p:nvPr>
        </p:nvSpPr>
        <p:spPr/>
        <p:txBody>
          <a:bodyPr/>
          <a:lstStyle/>
          <a:p>
            <a:r>
              <a:rPr lang="en-US" dirty="0" smtClean="0"/>
              <a:t>Software engineers work with a range of system stakeholders to find out about the application domain, the services that the system should provide, the required system performance, hardware constraints, other systems, etc.</a:t>
            </a:r>
          </a:p>
          <a:p>
            <a:r>
              <a:rPr lang="en-US" dirty="0" smtClean="0"/>
              <a:t>Stages include:</a:t>
            </a:r>
          </a:p>
          <a:p>
            <a:pPr lvl="1"/>
            <a:r>
              <a:rPr lang="en-US" dirty="0" smtClean="0"/>
              <a:t>Requirements discovery,</a:t>
            </a:r>
          </a:p>
          <a:p>
            <a:pPr lvl="1"/>
            <a:r>
              <a:rPr lang="en-US" dirty="0" smtClean="0"/>
              <a:t>Requirements classification and organization,</a:t>
            </a:r>
          </a:p>
          <a:p>
            <a:pPr lvl="1"/>
            <a:r>
              <a:rPr lang="en-US" dirty="0" smtClean="0"/>
              <a:t>Requirements prioritization and negotiation,</a:t>
            </a:r>
          </a:p>
          <a:p>
            <a:pPr lvl="1"/>
            <a:r>
              <a:rPr lang="en-US" dirty="0" smtClean="0"/>
              <a:t>Requirements specification.</a:t>
            </a:r>
          </a:p>
          <a:p>
            <a:endParaRPr lang="en-US" dirty="0"/>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26</a:t>
            </a:fld>
            <a:endParaRPr lang="en-US"/>
          </a:p>
        </p:txBody>
      </p:sp>
    </p:spTree>
    <p:extLst>
      <p:ext uri="{BB962C8B-B14F-4D97-AF65-F5344CB8AC3E}">
        <p14:creationId xmlns:p14="http://schemas.microsoft.com/office/powerpoint/2010/main" val="3295117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66700"/>
            <a:ext cx="8458200" cy="1104900"/>
          </a:xfrm>
          <a:noFill/>
          <a:ln/>
        </p:spPr>
        <p:txBody>
          <a:bodyPr lIns="90487" tIns="44450" rIns="90487" bIns="44450"/>
          <a:lstStyle/>
          <a:p>
            <a:r>
              <a:rPr lang="en-GB" dirty="0"/>
              <a:t>Problems of requirements </a:t>
            </a:r>
            <a:r>
              <a:rPr lang="en-GB" dirty="0" smtClean="0"/>
              <a:t>elicitation</a:t>
            </a:r>
            <a:endParaRPr lang="en-GB" dirty="0"/>
          </a:p>
        </p:txBody>
      </p:sp>
      <p:sp>
        <p:nvSpPr>
          <p:cNvPr id="8195" name="Rectangle 3"/>
          <p:cNvSpPr>
            <a:spLocks noGrp="1" noChangeArrowheads="1"/>
          </p:cNvSpPr>
          <p:nvPr>
            <p:ph idx="1"/>
          </p:nvPr>
        </p:nvSpPr>
        <p:spPr>
          <a:noFill/>
          <a:ln/>
        </p:spPr>
        <p:txBody>
          <a:bodyPr lIns="90487" tIns="44450" rIns="90487" bIns="44450"/>
          <a:lstStyle/>
          <a:p>
            <a:r>
              <a:rPr lang="en-GB" sz="2400" dirty="0"/>
              <a:t>Stakeholders don’t know what they really want.</a:t>
            </a:r>
          </a:p>
          <a:p>
            <a:r>
              <a:rPr lang="en-GB" sz="2400" dirty="0"/>
              <a:t>Stakeholders express requirements in their own terms.</a:t>
            </a:r>
          </a:p>
          <a:p>
            <a:r>
              <a:rPr lang="en-GB" sz="2400" dirty="0"/>
              <a:t>Different stakeholders may have conflicting requirements.</a:t>
            </a:r>
          </a:p>
          <a:p>
            <a:r>
              <a:rPr lang="en-GB" sz="2400" dirty="0"/>
              <a:t>Organisational and political factors may influence the system requirements.</a:t>
            </a:r>
          </a:p>
          <a:p>
            <a:r>
              <a:rPr lang="en-GB" sz="2400" dirty="0"/>
              <a:t>The requirements change during the analysis process. New stakeholders may emerge and the business environment</a:t>
            </a:r>
            <a:r>
              <a:rPr lang="en-GB" sz="2400" dirty="0" smtClean="0"/>
              <a:t> may change</a:t>
            </a:r>
            <a:r>
              <a:rPr lang="en-GB" sz="2400" dirty="0"/>
              <a:t>.</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27</a:t>
            </a:fld>
            <a:endParaRPr lang="en-US"/>
          </a:p>
        </p:txBody>
      </p:sp>
    </p:spTree>
    <p:extLst>
      <p:ext uri="{BB962C8B-B14F-4D97-AF65-F5344CB8AC3E}">
        <p14:creationId xmlns:p14="http://schemas.microsoft.com/office/powerpoint/2010/main" val="1684258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smtClean="0"/>
              <a:t>The</a:t>
            </a:r>
            <a:r>
              <a:rPr lang="en-US" b="1" dirty="0" smtClean="0"/>
              <a:t> </a:t>
            </a:r>
            <a:r>
              <a:rPr lang="en-US" dirty="0" smtClean="0"/>
              <a:t>requirements elicitation and analysis process</a:t>
            </a:r>
            <a:r>
              <a:rPr lang="en-GB" dirty="0" smtClean="0"/>
              <a:t> </a:t>
            </a:r>
            <a:endParaRPr lang="en-US" dirty="0" smtClean="0"/>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28</a:t>
            </a:fld>
            <a:endParaRPr lang="en-US"/>
          </a:p>
        </p:txBody>
      </p:sp>
      <p:pic>
        <p:nvPicPr>
          <p:cNvPr id="4" name="Picture 3" descr="4.13 RequirementsElicitation.eps"/>
          <p:cNvPicPr>
            <a:picLocks noChangeAspect="1"/>
          </p:cNvPicPr>
          <p:nvPr/>
        </p:nvPicPr>
        <p:blipFill>
          <a:blip r:embed="rId2"/>
          <a:stretch>
            <a:fillRect/>
          </a:stretch>
        </p:blipFill>
        <p:spPr>
          <a:xfrm>
            <a:off x="1547664" y="1916832"/>
            <a:ext cx="5950107" cy="3908648"/>
          </a:xfrm>
          <a:prstGeom prst="rect">
            <a:avLst/>
          </a:prstGeom>
        </p:spPr>
      </p:pic>
    </p:spTree>
    <p:extLst>
      <p:ext uri="{BB962C8B-B14F-4D97-AF65-F5344CB8AC3E}">
        <p14:creationId xmlns:p14="http://schemas.microsoft.com/office/powerpoint/2010/main" val="4030332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lIns="90487" tIns="44450" rIns="90487" bIns="44450"/>
          <a:lstStyle/>
          <a:p>
            <a:r>
              <a:rPr lang="en-GB"/>
              <a:t>Process activities</a:t>
            </a:r>
          </a:p>
        </p:txBody>
      </p:sp>
      <p:sp>
        <p:nvSpPr>
          <p:cNvPr id="10243" name="Rectangle 3"/>
          <p:cNvSpPr>
            <a:spLocks noGrp="1" noChangeArrowheads="1"/>
          </p:cNvSpPr>
          <p:nvPr>
            <p:ph idx="1"/>
          </p:nvPr>
        </p:nvSpPr>
        <p:spPr>
          <a:noFill/>
          <a:ln/>
        </p:spPr>
        <p:txBody>
          <a:bodyPr lIns="90487" tIns="44450" rIns="90487" bIns="44450"/>
          <a:lstStyle/>
          <a:p>
            <a:pPr>
              <a:lnSpc>
                <a:spcPct val="90000"/>
              </a:lnSpc>
            </a:pPr>
            <a:r>
              <a:rPr lang="en-GB" sz="2400" dirty="0"/>
              <a:t>Requirements discovery</a:t>
            </a:r>
          </a:p>
          <a:p>
            <a:pPr lvl="1">
              <a:lnSpc>
                <a:spcPct val="90000"/>
              </a:lnSpc>
            </a:pPr>
            <a:r>
              <a:rPr lang="en-GB" sz="2000" dirty="0"/>
              <a:t>Interacting with stakeholders to discover their requirements. Domain requirements are also discovered at this stage.</a:t>
            </a:r>
          </a:p>
          <a:p>
            <a:pPr>
              <a:lnSpc>
                <a:spcPct val="90000"/>
              </a:lnSpc>
            </a:pPr>
            <a:r>
              <a:rPr lang="en-GB" sz="2400" dirty="0"/>
              <a:t>Requirements classification and organisation</a:t>
            </a:r>
          </a:p>
          <a:p>
            <a:pPr lvl="1">
              <a:lnSpc>
                <a:spcPct val="90000"/>
              </a:lnSpc>
            </a:pPr>
            <a:r>
              <a:rPr lang="en-GB" sz="2000" dirty="0"/>
              <a:t>Groups related requirements and organises them into coherent clusters.</a:t>
            </a:r>
          </a:p>
          <a:p>
            <a:pPr>
              <a:lnSpc>
                <a:spcPct val="90000"/>
              </a:lnSpc>
            </a:pPr>
            <a:r>
              <a:rPr lang="en-GB" sz="2400" dirty="0"/>
              <a:t>Prioritisation and negotiation</a:t>
            </a:r>
          </a:p>
          <a:p>
            <a:pPr lvl="1">
              <a:lnSpc>
                <a:spcPct val="90000"/>
              </a:lnSpc>
            </a:pPr>
            <a:r>
              <a:rPr lang="en-GB" sz="2000" dirty="0"/>
              <a:t>Prioritising requirements and resolving requirements conflicts.</a:t>
            </a:r>
          </a:p>
          <a:p>
            <a:pPr>
              <a:lnSpc>
                <a:spcPct val="90000"/>
              </a:lnSpc>
            </a:pPr>
            <a:r>
              <a:rPr lang="en-GB" sz="2400" dirty="0"/>
              <a:t>Requirements</a:t>
            </a:r>
            <a:r>
              <a:rPr lang="en-GB" sz="2400" dirty="0" smtClean="0"/>
              <a:t> specification</a:t>
            </a:r>
          </a:p>
          <a:p>
            <a:pPr lvl="1">
              <a:lnSpc>
                <a:spcPct val="90000"/>
              </a:lnSpc>
            </a:pPr>
            <a:r>
              <a:rPr lang="en-GB" sz="2000" dirty="0"/>
              <a:t>Requirements are documented and input into the next round of the spiral.</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29</a:t>
            </a:fld>
            <a:endParaRPr lang="en-US"/>
          </a:p>
        </p:txBody>
      </p:sp>
    </p:spTree>
    <p:extLst>
      <p:ext uri="{BB962C8B-B14F-4D97-AF65-F5344CB8AC3E}">
        <p14:creationId xmlns:p14="http://schemas.microsoft.com/office/powerpoint/2010/main" val="3035763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lIns="90487" tIns="44450" rIns="90487" bIns="44450"/>
          <a:lstStyle/>
          <a:p>
            <a:r>
              <a:rPr lang="en-GB"/>
              <a:t>Requirements engineering</a:t>
            </a:r>
          </a:p>
        </p:txBody>
      </p:sp>
      <p:sp>
        <p:nvSpPr>
          <p:cNvPr id="7171" name="Rectangle 3"/>
          <p:cNvSpPr>
            <a:spLocks noGrp="1" noChangeArrowheads="1"/>
          </p:cNvSpPr>
          <p:nvPr>
            <p:ph idx="1"/>
          </p:nvPr>
        </p:nvSpPr>
        <p:spPr>
          <a:noFill/>
          <a:ln/>
        </p:spPr>
        <p:txBody>
          <a:bodyPr lIns="90487" tIns="44450" rIns="90487" bIns="44450">
            <a:normAutofit/>
          </a:bodyPr>
          <a:lstStyle/>
          <a:p>
            <a:r>
              <a:rPr lang="en-GB" sz="2800" dirty="0"/>
              <a:t>The process of establishing the services that </a:t>
            </a:r>
            <a:r>
              <a:rPr lang="en-GB" sz="2800" dirty="0" smtClean="0"/>
              <a:t>a customer </a:t>
            </a:r>
            <a:r>
              <a:rPr lang="en-GB" sz="2800" dirty="0"/>
              <a:t>requires from a system and the constraints under which it operates and is developed.</a:t>
            </a:r>
          </a:p>
          <a:p>
            <a:r>
              <a:rPr lang="en-GB" sz="2800" dirty="0"/>
              <a:t>The </a:t>
            </a:r>
            <a:r>
              <a:rPr lang="en-GB" sz="2800" dirty="0" smtClean="0"/>
              <a:t>system requirements are </a:t>
            </a:r>
            <a:r>
              <a:rPr lang="en-GB" sz="2800" dirty="0"/>
              <a:t>the descriptions of the system services and constraints that are generated during the requirements engineering process.</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a:t>
            </a:fld>
            <a:endParaRPr lang="en-US"/>
          </a:p>
        </p:txBody>
      </p:sp>
    </p:spTree>
    <p:extLst>
      <p:ext uri="{BB962C8B-B14F-4D97-AF65-F5344CB8AC3E}">
        <p14:creationId xmlns:p14="http://schemas.microsoft.com/office/powerpoint/2010/main" val="3322108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discovery</a:t>
            </a:r>
            <a:endParaRPr lang="en-US" dirty="0"/>
          </a:p>
        </p:txBody>
      </p:sp>
      <p:sp>
        <p:nvSpPr>
          <p:cNvPr id="3" name="Content Placeholder 2"/>
          <p:cNvSpPr>
            <a:spLocks noGrp="1"/>
          </p:cNvSpPr>
          <p:nvPr>
            <p:ph idx="1"/>
          </p:nvPr>
        </p:nvSpPr>
        <p:spPr/>
        <p:txBody>
          <a:bodyPr/>
          <a:lstStyle/>
          <a:p>
            <a:r>
              <a:rPr lang="en-US" dirty="0" smtClean="0"/>
              <a:t>The process of gathering information about the required and existing systems and distilling the user and system requirements from this information.</a:t>
            </a:r>
          </a:p>
          <a:p>
            <a:r>
              <a:rPr lang="en-US" dirty="0" smtClean="0"/>
              <a:t>Interaction is with system stakeholders from managers to external regulators.</a:t>
            </a:r>
          </a:p>
          <a:p>
            <a:r>
              <a:rPr lang="en-US" dirty="0" smtClean="0"/>
              <a:t>Systems normally have a range of stakeholders.</a:t>
            </a:r>
            <a:endParaRPr lang="en-US" dirty="0"/>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30</a:t>
            </a:fld>
            <a:endParaRPr lang="en-US"/>
          </a:p>
        </p:txBody>
      </p:sp>
    </p:spTree>
    <p:extLst>
      <p:ext uri="{BB962C8B-B14F-4D97-AF65-F5344CB8AC3E}">
        <p14:creationId xmlns:p14="http://schemas.microsoft.com/office/powerpoint/2010/main" val="283452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8195"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8196"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8197" name="Rectangle 5"/>
          <p:cNvSpPr>
            <a:spLocks noChangeArrowheads="1"/>
          </p:cNvSpPr>
          <p:nvPr/>
        </p:nvSpPr>
        <p:spPr bwMode="auto">
          <a:xfrm>
            <a:off x="309562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8198" name="Rectangle 6"/>
          <p:cNvSpPr>
            <a:spLocks noGrp="1" noChangeArrowheads="1"/>
          </p:cNvSpPr>
          <p:nvPr>
            <p:ph type="title"/>
          </p:nvPr>
        </p:nvSpPr>
        <p:spPr>
          <a:xfrm>
            <a:off x="485192" y="616167"/>
            <a:ext cx="7632441" cy="532966"/>
          </a:xfr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p>
            <a:r>
              <a:rPr lang="en-US" sz="3200" dirty="0" smtClean="0">
                <a:latin typeface="Liberation Sans"/>
              </a:rPr>
              <a:t>Requirement Gathering</a:t>
            </a:r>
            <a:r>
              <a:rPr lang="en-GB" sz="3200" i="1" dirty="0" smtClean="0">
                <a:latin typeface="Liberation Sans"/>
              </a:rPr>
              <a:t> </a:t>
            </a:r>
            <a:endParaRPr lang="en-US" sz="3200" i="1" dirty="0">
              <a:latin typeface="Liberation Sans"/>
            </a:endParaRPr>
          </a:p>
        </p:txBody>
      </p:sp>
      <p:sp>
        <p:nvSpPr>
          <p:cNvPr id="8199" name="Rectangle 7"/>
          <p:cNvSpPr>
            <a:spLocks noGrp="1" noChangeArrowheads="1"/>
          </p:cNvSpPr>
          <p:nvPr>
            <p:ph type="body" idx="1"/>
          </p:nvPr>
        </p:nvSpPr>
        <p:spPr>
          <a:xfrm>
            <a:off x="844550" y="9906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solidFill>
                <a:srgbClr val="000000"/>
              </a:solidFill>
              <a:latin typeface="Liberation Sans"/>
            </a:endParaRPr>
          </a:p>
          <a:p>
            <a:endParaRPr lang="en-US" dirty="0">
              <a:latin typeface="Liberation Sans"/>
            </a:endParaRPr>
          </a:p>
        </p:txBody>
      </p:sp>
      <p:sp>
        <p:nvSpPr>
          <p:cNvPr id="8200" name="Text Box 8"/>
          <p:cNvSpPr txBox="1">
            <a:spLocks noChangeArrowheads="1"/>
          </p:cNvSpPr>
          <p:nvPr/>
        </p:nvSpPr>
        <p:spPr bwMode="auto">
          <a:xfrm>
            <a:off x="1462088" y="1355725"/>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571500">
              <a:defRPr>
                <a:solidFill>
                  <a:schemeClr val="tx1"/>
                </a:solidFill>
                <a:latin typeface="Arial" charset="0"/>
                <a:ea typeface="ＭＳ Ｐゴシック" charset="0"/>
              </a:defRPr>
            </a:lvl2pPr>
            <a:lvl3pPr marL="1143000">
              <a:defRPr>
                <a:solidFill>
                  <a:schemeClr val="tx1"/>
                </a:solidFill>
                <a:latin typeface="Arial" charset="0"/>
                <a:ea typeface="ＭＳ Ｐゴシック" charset="0"/>
              </a:defRPr>
            </a:lvl3pPr>
            <a:lvl4pPr marL="1714500">
              <a:defRPr>
                <a:solidFill>
                  <a:schemeClr val="tx1"/>
                </a:solidFill>
                <a:latin typeface="Arial" charset="0"/>
                <a:ea typeface="ＭＳ Ｐゴシック" charset="0"/>
              </a:defRPr>
            </a:lvl4pPr>
            <a:lvl5pPr marL="2286000">
              <a:defRPr>
                <a:solidFill>
                  <a:schemeClr val="tx1"/>
                </a:solidFill>
                <a:latin typeface="Arial" charset="0"/>
                <a:ea typeface="ＭＳ Ｐゴシック" charset="0"/>
              </a:defRPr>
            </a:lvl5pPr>
            <a:lvl6pPr marL="2743200" fontAlgn="base">
              <a:spcBef>
                <a:spcPct val="0"/>
              </a:spcBef>
              <a:spcAft>
                <a:spcPct val="0"/>
              </a:spcAft>
              <a:defRPr>
                <a:solidFill>
                  <a:schemeClr val="tx1"/>
                </a:solidFill>
                <a:latin typeface="Arial" charset="0"/>
                <a:ea typeface="ＭＳ Ｐゴシック" charset="0"/>
              </a:defRPr>
            </a:lvl6pPr>
            <a:lvl7pPr marL="3200400" fontAlgn="base">
              <a:spcBef>
                <a:spcPct val="0"/>
              </a:spcBef>
              <a:spcAft>
                <a:spcPct val="0"/>
              </a:spcAft>
              <a:defRPr>
                <a:solidFill>
                  <a:schemeClr val="tx1"/>
                </a:solidFill>
                <a:latin typeface="Arial" charset="0"/>
                <a:ea typeface="ＭＳ Ｐゴシック" charset="0"/>
              </a:defRPr>
            </a:lvl7pPr>
            <a:lvl8pPr marL="3657600" fontAlgn="base">
              <a:spcBef>
                <a:spcPct val="0"/>
              </a:spcBef>
              <a:spcAft>
                <a:spcPct val="0"/>
              </a:spcAft>
              <a:defRPr>
                <a:solidFill>
                  <a:schemeClr val="tx1"/>
                </a:solidFill>
                <a:latin typeface="Arial" charset="0"/>
                <a:ea typeface="ＭＳ Ｐゴシック" charset="0"/>
              </a:defRPr>
            </a:lvl8pPr>
            <a:lvl9pPr marL="4114800" fontAlgn="base">
              <a:spcBef>
                <a:spcPct val="0"/>
              </a:spcBef>
              <a:spcAft>
                <a:spcPct val="0"/>
              </a:spcAft>
              <a:defRPr>
                <a:solidFill>
                  <a:schemeClr val="tx1"/>
                </a:solidFill>
                <a:latin typeface="Arial" charset="0"/>
                <a:ea typeface="ＭＳ Ｐゴシック" charset="0"/>
              </a:defRPr>
            </a:lvl9pPr>
          </a:lstStyle>
          <a:p>
            <a:pPr eaLnBrk="0" hangingPunct="0"/>
            <a:endParaRPr lang="en-US" sz="1600" b="1">
              <a:latin typeface="Liberation Sans"/>
            </a:endParaRPr>
          </a:p>
        </p:txBody>
      </p:sp>
      <p:sp>
        <p:nvSpPr>
          <p:cNvPr id="8201" name="Rectangle 9"/>
          <p:cNvSpPr>
            <a:spLocks noChangeArrowheads="1"/>
          </p:cNvSpPr>
          <p:nvPr/>
        </p:nvSpPr>
        <p:spPr bwMode="auto">
          <a:xfrm>
            <a:off x="492124" y="1523566"/>
            <a:ext cx="76676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lnSpc>
                <a:spcPct val="150000"/>
              </a:lnSpc>
              <a:buFontTx/>
              <a:buChar char="•"/>
            </a:pPr>
            <a:r>
              <a:rPr lang="en-US" sz="2600" dirty="0">
                <a:latin typeface="Liberation Sans"/>
              </a:rPr>
              <a:t> The importance of requirements </a:t>
            </a:r>
          </a:p>
          <a:p>
            <a:pPr eaLnBrk="0" hangingPunct="0">
              <a:lnSpc>
                <a:spcPct val="150000"/>
              </a:lnSpc>
              <a:buFontTx/>
              <a:buChar char="•"/>
            </a:pPr>
            <a:r>
              <a:rPr lang="en-US" sz="2600" dirty="0" smtClean="0">
                <a:latin typeface="Liberation Sans"/>
              </a:rPr>
              <a:t> Data </a:t>
            </a:r>
            <a:r>
              <a:rPr lang="en-US" sz="2600" dirty="0">
                <a:latin typeface="Liberation Sans"/>
              </a:rPr>
              <a:t>gathering for </a:t>
            </a:r>
            <a:r>
              <a:rPr lang="en-US" sz="2600" dirty="0" smtClean="0">
                <a:latin typeface="Liberation Sans"/>
              </a:rPr>
              <a:t>requirements</a:t>
            </a:r>
          </a:p>
          <a:p>
            <a:pPr eaLnBrk="0" hangingPunct="0">
              <a:lnSpc>
                <a:spcPct val="150000"/>
              </a:lnSpc>
              <a:buFontTx/>
              <a:buChar char="•"/>
            </a:pPr>
            <a:r>
              <a:rPr lang="en-US" sz="2600" dirty="0">
                <a:latin typeface="Liberation Sans"/>
              </a:rPr>
              <a:t> </a:t>
            </a:r>
            <a:r>
              <a:rPr lang="en-US" sz="2600" dirty="0" smtClean="0">
                <a:latin typeface="Liberation Sans"/>
              </a:rPr>
              <a:t>Data analysis and presentation</a:t>
            </a:r>
            <a:endParaRPr lang="en-US" sz="2600" dirty="0">
              <a:latin typeface="Liberation Sans"/>
            </a:endParaRPr>
          </a:p>
          <a:p>
            <a:pPr eaLnBrk="0" hangingPunct="0">
              <a:lnSpc>
                <a:spcPct val="150000"/>
              </a:lnSpc>
              <a:buFontTx/>
              <a:buChar char="•"/>
            </a:pPr>
            <a:r>
              <a:rPr lang="en-US" sz="2600" dirty="0">
                <a:latin typeface="Liberation Sans"/>
              </a:rPr>
              <a:t> Task </a:t>
            </a:r>
            <a:r>
              <a:rPr lang="en-US" sz="2600" dirty="0" smtClean="0">
                <a:latin typeface="Liberation Sans"/>
              </a:rPr>
              <a:t>description:</a:t>
            </a:r>
            <a:r>
              <a:rPr lang="en-US" sz="2600" dirty="0">
                <a:latin typeface="Liberation Sans"/>
              </a:rPr>
              <a:t>	</a:t>
            </a:r>
            <a:r>
              <a:rPr lang="en-US" sz="2600" dirty="0" smtClean="0">
                <a:latin typeface="Liberation Sans"/>
              </a:rPr>
              <a:t>Scenarios</a:t>
            </a:r>
            <a:r>
              <a:rPr lang="en-US" sz="2600" dirty="0">
                <a:latin typeface="Liberation Sans"/>
              </a:rPr>
              <a:t/>
            </a:r>
            <a:br>
              <a:rPr lang="en-US" sz="2600" dirty="0">
                <a:latin typeface="Liberation Sans"/>
              </a:rPr>
            </a:br>
            <a:r>
              <a:rPr lang="en-US" sz="2600" dirty="0">
                <a:latin typeface="Liberation Sans"/>
              </a:rPr>
              <a:t>		 	</a:t>
            </a:r>
            <a:r>
              <a:rPr lang="en-US" sz="2600" dirty="0" smtClean="0">
                <a:latin typeface="Liberation Sans"/>
              </a:rPr>
              <a:t>               Use </a:t>
            </a:r>
            <a:r>
              <a:rPr lang="en-US" sz="2600" dirty="0">
                <a:latin typeface="Liberation Sans"/>
              </a:rPr>
              <a:t>Cases</a:t>
            </a:r>
            <a:br>
              <a:rPr lang="en-US" sz="2600" dirty="0">
                <a:latin typeface="Liberation Sans"/>
              </a:rPr>
            </a:br>
            <a:r>
              <a:rPr lang="en-US" sz="2600" dirty="0">
                <a:latin typeface="Liberation Sans"/>
              </a:rPr>
              <a:t>			</a:t>
            </a:r>
            <a:r>
              <a:rPr lang="en-US" sz="2600" dirty="0" smtClean="0">
                <a:latin typeface="Liberation Sans"/>
              </a:rPr>
              <a:t>               Essential </a:t>
            </a:r>
            <a:r>
              <a:rPr lang="en-US" sz="2600" dirty="0">
                <a:latin typeface="Liberation Sans"/>
              </a:rPr>
              <a:t>use cases</a:t>
            </a:r>
            <a:endParaRPr lang="en-US" sz="2600" b="1" dirty="0">
              <a:latin typeface="Liberation Sans"/>
            </a:endParaRPr>
          </a:p>
          <a:p>
            <a:pPr eaLnBrk="0" hangingPunct="0">
              <a:lnSpc>
                <a:spcPct val="150000"/>
              </a:lnSpc>
              <a:buFontTx/>
              <a:buChar char="•"/>
            </a:pPr>
            <a:r>
              <a:rPr lang="en-US" sz="2600" dirty="0">
                <a:latin typeface="Liberation Sans"/>
              </a:rPr>
              <a:t> Task analysis: 	HTA</a:t>
            </a:r>
            <a:r>
              <a:rPr lang="en-US" sz="2800" dirty="0">
                <a:latin typeface="Liberation Sans"/>
              </a:rPr>
              <a:t/>
            </a:r>
            <a:br>
              <a:rPr lang="en-US" sz="2800" dirty="0">
                <a:latin typeface="Liberation Sans"/>
              </a:rPr>
            </a:br>
            <a:r>
              <a:rPr lang="en-US" sz="2800" dirty="0">
                <a:latin typeface="Liberation Sans"/>
              </a:rPr>
              <a:t>		</a:t>
            </a:r>
          </a:p>
          <a:p>
            <a:pPr eaLnBrk="0" hangingPunct="0">
              <a:lnSpc>
                <a:spcPct val="150000"/>
              </a:lnSpc>
            </a:pPr>
            <a:endParaRPr lang="en-US" sz="2800" dirty="0">
              <a:latin typeface="Liberation Sans"/>
            </a:endParaRPr>
          </a:p>
        </p:txBody>
      </p:sp>
      <p:graphicFrame>
        <p:nvGraphicFramePr>
          <p:cNvPr id="8202" name="Object 10"/>
          <p:cNvGraphicFramePr>
            <a:graphicFrameLocks noChangeAspect="1"/>
          </p:cNvGraphicFramePr>
          <p:nvPr>
            <p:extLst/>
          </p:nvPr>
        </p:nvGraphicFramePr>
        <p:xfrm>
          <a:off x="6588224" y="1525002"/>
          <a:ext cx="1444526" cy="3366769"/>
        </p:xfrm>
        <a:graphic>
          <a:graphicData uri="http://schemas.openxmlformats.org/presentationml/2006/ole">
            <mc:AlternateContent xmlns:mc="http://schemas.openxmlformats.org/markup-compatibility/2006">
              <mc:Choice xmlns:v="urn:schemas-microsoft-com:vml" Requires="v">
                <p:oleObj spid="_x0000_s3087" name="Clip" r:id="rId4" imgW="1857600" imgH="3995640" progId="MS_ClipArt_Gallery.5">
                  <p:embed/>
                </p:oleObj>
              </mc:Choice>
              <mc:Fallback>
                <p:oleObj name="Clip" r:id="rId4" imgW="1857600" imgH="399564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1525002"/>
                        <a:ext cx="1444526" cy="3366769"/>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72840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0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0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0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ChangeArrowheads="1"/>
          </p:cNvSpPr>
          <p:nvPr>
            <p:ph type="title"/>
          </p:nvPr>
        </p:nvSpPr>
        <p:spPr>
          <a:xfrm>
            <a:off x="457200" y="579654"/>
            <a:ext cx="8229600" cy="532966"/>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3200" dirty="0">
                <a:latin typeface="Liberation Sans"/>
              </a:rPr>
              <a:t>What, how and why?</a:t>
            </a:r>
            <a:r>
              <a:rPr lang="en-GB" sz="3200" i="1" dirty="0">
                <a:latin typeface="Liberation Sans"/>
              </a:rPr>
              <a:t> </a:t>
            </a:r>
            <a:endParaRPr lang="en-US" sz="3200" i="1" dirty="0">
              <a:latin typeface="Liberation Sans"/>
            </a:endParaRPr>
          </a:p>
        </p:txBody>
      </p:sp>
      <p:sp>
        <p:nvSpPr>
          <p:cNvPr id="9223" name="Rectangle 7"/>
          <p:cNvSpPr>
            <a:spLocks noGrp="1" noChangeArrowheads="1"/>
          </p:cNvSpPr>
          <p:nvPr>
            <p:ph idx="1"/>
          </p:nvPr>
        </p:nvSpPr>
        <p:spPr>
          <a:xfrm>
            <a:off x="467544" y="1694279"/>
            <a:ext cx="8229600" cy="4907632"/>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40000" lnSpcReduction="20000"/>
          </a:bodyPr>
          <a:lstStyle/>
          <a:p>
            <a:pPr marL="0" indent="0" eaLnBrk="0" hangingPunct="0">
              <a:buNone/>
            </a:pPr>
            <a:r>
              <a:rPr lang="en-US" sz="6300" dirty="0">
                <a:latin typeface="Liberation Sans"/>
              </a:rPr>
              <a:t>What needs to be achieved</a:t>
            </a:r>
            <a:r>
              <a:rPr lang="en-US" sz="6300" dirty="0" smtClean="0">
                <a:latin typeface="Liberation Sans"/>
              </a:rPr>
              <a:t>?</a:t>
            </a:r>
          </a:p>
          <a:p>
            <a:pPr marL="0" indent="0" eaLnBrk="0" hangingPunct="0">
              <a:buNone/>
            </a:pPr>
            <a:r>
              <a:rPr lang="en-US" dirty="0">
                <a:latin typeface="Liberation Sans"/>
              </a:rPr>
              <a:t>	</a:t>
            </a:r>
          </a:p>
          <a:p>
            <a:pPr marL="876300" indent="-514350" eaLnBrk="0" hangingPunct="0">
              <a:buFont typeface="+mj-lt"/>
              <a:buAutoNum type="arabicPeriod"/>
            </a:pPr>
            <a:r>
              <a:rPr lang="en-US" sz="5000" dirty="0">
                <a:latin typeface="Liberation Sans"/>
              </a:rPr>
              <a:t>Understand as much as possible about users, task, </a:t>
            </a:r>
            <a:r>
              <a:rPr lang="en-US" sz="5000" dirty="0" smtClean="0">
                <a:latin typeface="Liberation Sans"/>
              </a:rPr>
              <a:t>context</a:t>
            </a:r>
          </a:p>
          <a:p>
            <a:pPr marL="876300" indent="-514350" eaLnBrk="0" hangingPunct="0">
              <a:buFont typeface="+mj-lt"/>
              <a:buAutoNum type="arabicPeriod"/>
            </a:pPr>
            <a:endParaRPr lang="en-US" sz="5000" dirty="0">
              <a:latin typeface="Liberation Sans"/>
            </a:endParaRPr>
          </a:p>
          <a:p>
            <a:pPr marL="876300" indent="-514350" eaLnBrk="0" hangingPunct="0">
              <a:buFont typeface="+mj-lt"/>
              <a:buAutoNum type="arabicPeriod"/>
            </a:pPr>
            <a:r>
              <a:rPr lang="en-US" sz="5000" dirty="0">
                <a:latin typeface="Liberation Sans"/>
              </a:rPr>
              <a:t>Produce a stable set of requirements</a:t>
            </a:r>
          </a:p>
          <a:p>
            <a:pPr eaLnBrk="0" hangingPunct="0">
              <a:buFontTx/>
              <a:buChar char="•"/>
            </a:pPr>
            <a:endParaRPr lang="en-US" sz="4700" dirty="0">
              <a:latin typeface="Liberation Sans"/>
            </a:endParaRPr>
          </a:p>
          <a:p>
            <a:pPr marL="0" indent="0" eaLnBrk="0" hangingPunct="0">
              <a:buNone/>
            </a:pPr>
            <a:r>
              <a:rPr lang="en-US" sz="4700" dirty="0">
                <a:latin typeface="Liberation Sans"/>
              </a:rPr>
              <a:t> </a:t>
            </a:r>
            <a:r>
              <a:rPr lang="en-US" sz="6300" dirty="0">
                <a:latin typeface="Liberation Sans"/>
              </a:rPr>
              <a:t>How can this be done</a:t>
            </a:r>
            <a:r>
              <a:rPr lang="en-US" sz="6300" dirty="0" smtClean="0">
                <a:latin typeface="Liberation Sans"/>
              </a:rPr>
              <a:t>?</a:t>
            </a:r>
          </a:p>
          <a:p>
            <a:pPr marL="0" indent="0" eaLnBrk="0" hangingPunct="0">
              <a:buNone/>
            </a:pPr>
            <a:endParaRPr lang="en-US" sz="5000" dirty="0">
              <a:latin typeface="Liberation Sans"/>
            </a:endParaRPr>
          </a:p>
          <a:p>
            <a:pPr marL="819150" indent="-457200" eaLnBrk="0" hangingPunct="0"/>
            <a:r>
              <a:rPr lang="en-US" sz="5000" dirty="0">
                <a:latin typeface="Liberation Sans"/>
              </a:rPr>
              <a:t>Data gathering </a:t>
            </a:r>
            <a:r>
              <a:rPr lang="en-US" sz="5000" dirty="0" smtClean="0">
                <a:latin typeface="Liberation Sans"/>
              </a:rPr>
              <a:t>activities</a:t>
            </a:r>
          </a:p>
          <a:p>
            <a:pPr marL="819150" indent="-457200" eaLnBrk="0" hangingPunct="0"/>
            <a:endParaRPr lang="en-US" sz="5000" dirty="0">
              <a:latin typeface="Liberation Sans"/>
            </a:endParaRPr>
          </a:p>
          <a:p>
            <a:pPr marL="819150" indent="-457200" eaLnBrk="0" hangingPunct="0"/>
            <a:r>
              <a:rPr lang="en-US" sz="5000" dirty="0">
                <a:latin typeface="Liberation Sans"/>
              </a:rPr>
              <a:t>Data analysis </a:t>
            </a:r>
            <a:r>
              <a:rPr lang="en-US" sz="5000" dirty="0" smtClean="0">
                <a:latin typeface="Liberation Sans"/>
              </a:rPr>
              <a:t>activities</a:t>
            </a:r>
          </a:p>
          <a:p>
            <a:pPr marL="819150" indent="-457200" eaLnBrk="0" hangingPunct="0"/>
            <a:endParaRPr lang="en-US" sz="5000" dirty="0">
              <a:latin typeface="Liberation Sans"/>
            </a:endParaRPr>
          </a:p>
          <a:p>
            <a:pPr marL="819150" indent="-457200" eaLnBrk="0" hangingPunct="0"/>
            <a:r>
              <a:rPr lang="en-US" sz="5000" dirty="0">
                <a:latin typeface="Liberation Sans"/>
              </a:rPr>
              <a:t>Expression as ‘requirements</a:t>
            </a:r>
            <a:r>
              <a:rPr lang="en-US" sz="5000" dirty="0" smtClean="0">
                <a:latin typeface="Liberation Sans"/>
              </a:rPr>
              <a:t>’</a:t>
            </a:r>
          </a:p>
          <a:p>
            <a:pPr marL="819150" indent="-457200" eaLnBrk="0" hangingPunct="0"/>
            <a:endParaRPr lang="en-US" sz="5000" dirty="0">
              <a:latin typeface="Liberation Sans"/>
            </a:endParaRPr>
          </a:p>
          <a:p>
            <a:pPr marL="819150" indent="-457200" eaLnBrk="0" hangingPunct="0"/>
            <a:r>
              <a:rPr lang="en-US" sz="5000" dirty="0">
                <a:latin typeface="Liberation Sans"/>
              </a:rPr>
              <a:t>All of this is iterative</a:t>
            </a:r>
          </a:p>
          <a:p>
            <a:endParaRPr lang="en-US" sz="4600" dirty="0">
              <a:latin typeface="Liberation Sans"/>
            </a:endParaRPr>
          </a:p>
          <a:p>
            <a:endParaRPr lang="en-US" dirty="0">
              <a:latin typeface="Liberation Sans"/>
            </a:endParaRPr>
          </a:p>
        </p:txBody>
      </p:sp>
      <p:sp>
        <p:nvSpPr>
          <p:cNvPr id="9218"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9219"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9220"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9221" name="Rectangle 5"/>
          <p:cNvSpPr>
            <a:spLocks noChangeArrowheads="1"/>
          </p:cNvSpPr>
          <p:nvPr/>
        </p:nvSpPr>
        <p:spPr bwMode="auto">
          <a:xfrm>
            <a:off x="309562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9224" name="Text Box 8"/>
          <p:cNvSpPr txBox="1">
            <a:spLocks noChangeArrowheads="1"/>
          </p:cNvSpPr>
          <p:nvPr/>
        </p:nvSpPr>
        <p:spPr bwMode="auto">
          <a:xfrm>
            <a:off x="1462088" y="1355725"/>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571500">
              <a:defRPr>
                <a:solidFill>
                  <a:schemeClr val="tx1"/>
                </a:solidFill>
                <a:latin typeface="Arial" charset="0"/>
                <a:ea typeface="ＭＳ Ｐゴシック" charset="0"/>
              </a:defRPr>
            </a:lvl2pPr>
            <a:lvl3pPr marL="1143000">
              <a:defRPr>
                <a:solidFill>
                  <a:schemeClr val="tx1"/>
                </a:solidFill>
                <a:latin typeface="Arial" charset="0"/>
                <a:ea typeface="ＭＳ Ｐゴシック" charset="0"/>
              </a:defRPr>
            </a:lvl3pPr>
            <a:lvl4pPr marL="1714500">
              <a:defRPr>
                <a:solidFill>
                  <a:schemeClr val="tx1"/>
                </a:solidFill>
                <a:latin typeface="Arial" charset="0"/>
                <a:ea typeface="ＭＳ Ｐゴシック" charset="0"/>
              </a:defRPr>
            </a:lvl4pPr>
            <a:lvl5pPr marL="2286000">
              <a:defRPr>
                <a:solidFill>
                  <a:schemeClr val="tx1"/>
                </a:solidFill>
                <a:latin typeface="Arial" charset="0"/>
                <a:ea typeface="ＭＳ Ｐゴシック" charset="0"/>
              </a:defRPr>
            </a:lvl5pPr>
            <a:lvl6pPr marL="2743200" fontAlgn="base">
              <a:spcBef>
                <a:spcPct val="0"/>
              </a:spcBef>
              <a:spcAft>
                <a:spcPct val="0"/>
              </a:spcAft>
              <a:defRPr>
                <a:solidFill>
                  <a:schemeClr val="tx1"/>
                </a:solidFill>
                <a:latin typeface="Arial" charset="0"/>
                <a:ea typeface="ＭＳ Ｐゴシック" charset="0"/>
              </a:defRPr>
            </a:lvl6pPr>
            <a:lvl7pPr marL="3200400" fontAlgn="base">
              <a:spcBef>
                <a:spcPct val="0"/>
              </a:spcBef>
              <a:spcAft>
                <a:spcPct val="0"/>
              </a:spcAft>
              <a:defRPr>
                <a:solidFill>
                  <a:schemeClr val="tx1"/>
                </a:solidFill>
                <a:latin typeface="Arial" charset="0"/>
                <a:ea typeface="ＭＳ Ｐゴシック" charset="0"/>
              </a:defRPr>
            </a:lvl7pPr>
            <a:lvl8pPr marL="3657600" fontAlgn="base">
              <a:spcBef>
                <a:spcPct val="0"/>
              </a:spcBef>
              <a:spcAft>
                <a:spcPct val="0"/>
              </a:spcAft>
              <a:defRPr>
                <a:solidFill>
                  <a:schemeClr val="tx1"/>
                </a:solidFill>
                <a:latin typeface="Arial" charset="0"/>
                <a:ea typeface="ＭＳ Ｐゴシック" charset="0"/>
              </a:defRPr>
            </a:lvl8pPr>
            <a:lvl9pPr marL="4114800" fontAlgn="base">
              <a:spcBef>
                <a:spcPct val="0"/>
              </a:spcBef>
              <a:spcAft>
                <a:spcPct val="0"/>
              </a:spcAft>
              <a:defRPr>
                <a:solidFill>
                  <a:schemeClr val="tx1"/>
                </a:solidFill>
                <a:latin typeface="Arial" charset="0"/>
                <a:ea typeface="ＭＳ Ｐゴシック" charset="0"/>
              </a:defRPr>
            </a:lvl9pPr>
          </a:lstStyle>
          <a:p>
            <a:pPr eaLnBrk="0" hangingPunct="0"/>
            <a:endParaRPr lang="en-US" sz="1600" b="1">
              <a:latin typeface="Liberation Sans"/>
            </a:endParaRPr>
          </a:p>
        </p:txBody>
      </p:sp>
    </p:spTree>
    <p:extLst>
      <p:ext uri="{BB962C8B-B14F-4D97-AF65-F5344CB8AC3E}">
        <p14:creationId xmlns:p14="http://schemas.microsoft.com/office/powerpoint/2010/main" val="22122160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2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2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2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0243"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024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0245" name="Rectangle 5"/>
          <p:cNvSpPr>
            <a:spLocks noChangeArrowheads="1"/>
          </p:cNvSpPr>
          <p:nvPr/>
        </p:nvSpPr>
        <p:spPr bwMode="auto">
          <a:xfrm>
            <a:off x="309562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0246" name="Rectangle 6"/>
          <p:cNvSpPr>
            <a:spLocks noGrp="1" noChangeArrowheads="1"/>
          </p:cNvSpPr>
          <p:nvPr>
            <p:ph type="title"/>
          </p:nvPr>
        </p:nvSpPr>
        <p:spPr>
          <a:xfrm>
            <a:off x="457200" y="579654"/>
            <a:ext cx="8229600" cy="532966"/>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3200" dirty="0">
                <a:latin typeface="Liberation Sans"/>
              </a:rPr>
              <a:t>What, how and why?</a:t>
            </a:r>
            <a:r>
              <a:rPr lang="en-GB" sz="3200" i="1" dirty="0">
                <a:latin typeface="Liberation Sans"/>
              </a:rPr>
              <a:t> </a:t>
            </a:r>
            <a:endParaRPr lang="en-US" sz="3200" i="1" dirty="0">
              <a:latin typeface="Liberation Sans"/>
            </a:endParaRPr>
          </a:p>
        </p:txBody>
      </p:sp>
      <p:sp>
        <p:nvSpPr>
          <p:cNvPr id="10247" name="Rectangle 7"/>
          <p:cNvSpPr>
            <a:spLocks noGrp="1" noChangeArrowheads="1"/>
          </p:cNvSpPr>
          <p:nvPr>
            <p:ph type="body" sz="half" idx="1"/>
          </p:nvPr>
        </p:nvSpPr>
        <p:spPr>
          <a:xfrm>
            <a:off x="457200" y="1600200"/>
            <a:ext cx="4040188"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sz="2800" dirty="0">
              <a:solidFill>
                <a:srgbClr val="000000"/>
              </a:solidFill>
              <a:latin typeface="Liberation Sans"/>
            </a:endParaRPr>
          </a:p>
          <a:p>
            <a:endParaRPr lang="en-US" sz="2800" dirty="0">
              <a:latin typeface="Liberation Sans"/>
            </a:endParaRPr>
          </a:p>
        </p:txBody>
      </p:sp>
      <p:sp>
        <p:nvSpPr>
          <p:cNvPr id="10248" name="Text Box 8"/>
          <p:cNvSpPr txBox="1">
            <a:spLocks noChangeArrowheads="1"/>
          </p:cNvSpPr>
          <p:nvPr/>
        </p:nvSpPr>
        <p:spPr bwMode="auto">
          <a:xfrm>
            <a:off x="1462088" y="1355725"/>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571500">
              <a:defRPr>
                <a:solidFill>
                  <a:schemeClr val="tx1"/>
                </a:solidFill>
                <a:latin typeface="Arial" charset="0"/>
                <a:ea typeface="ＭＳ Ｐゴシック" charset="0"/>
              </a:defRPr>
            </a:lvl2pPr>
            <a:lvl3pPr marL="1143000">
              <a:defRPr>
                <a:solidFill>
                  <a:schemeClr val="tx1"/>
                </a:solidFill>
                <a:latin typeface="Arial" charset="0"/>
                <a:ea typeface="ＭＳ Ｐゴシック" charset="0"/>
              </a:defRPr>
            </a:lvl3pPr>
            <a:lvl4pPr marL="1714500">
              <a:defRPr>
                <a:solidFill>
                  <a:schemeClr val="tx1"/>
                </a:solidFill>
                <a:latin typeface="Arial" charset="0"/>
                <a:ea typeface="ＭＳ Ｐゴシック" charset="0"/>
              </a:defRPr>
            </a:lvl4pPr>
            <a:lvl5pPr marL="2286000">
              <a:defRPr>
                <a:solidFill>
                  <a:schemeClr val="tx1"/>
                </a:solidFill>
                <a:latin typeface="Arial" charset="0"/>
                <a:ea typeface="ＭＳ Ｐゴシック" charset="0"/>
              </a:defRPr>
            </a:lvl5pPr>
            <a:lvl6pPr marL="2743200" fontAlgn="base">
              <a:spcBef>
                <a:spcPct val="0"/>
              </a:spcBef>
              <a:spcAft>
                <a:spcPct val="0"/>
              </a:spcAft>
              <a:defRPr>
                <a:solidFill>
                  <a:schemeClr val="tx1"/>
                </a:solidFill>
                <a:latin typeface="Arial" charset="0"/>
                <a:ea typeface="ＭＳ Ｐゴシック" charset="0"/>
              </a:defRPr>
            </a:lvl6pPr>
            <a:lvl7pPr marL="3200400" fontAlgn="base">
              <a:spcBef>
                <a:spcPct val="0"/>
              </a:spcBef>
              <a:spcAft>
                <a:spcPct val="0"/>
              </a:spcAft>
              <a:defRPr>
                <a:solidFill>
                  <a:schemeClr val="tx1"/>
                </a:solidFill>
                <a:latin typeface="Arial" charset="0"/>
                <a:ea typeface="ＭＳ Ｐゴシック" charset="0"/>
              </a:defRPr>
            </a:lvl7pPr>
            <a:lvl8pPr marL="3657600" fontAlgn="base">
              <a:spcBef>
                <a:spcPct val="0"/>
              </a:spcBef>
              <a:spcAft>
                <a:spcPct val="0"/>
              </a:spcAft>
              <a:defRPr>
                <a:solidFill>
                  <a:schemeClr val="tx1"/>
                </a:solidFill>
                <a:latin typeface="Arial" charset="0"/>
                <a:ea typeface="ＭＳ Ｐゴシック" charset="0"/>
              </a:defRPr>
            </a:lvl8pPr>
            <a:lvl9pPr marL="4114800" fontAlgn="base">
              <a:spcBef>
                <a:spcPct val="0"/>
              </a:spcBef>
              <a:spcAft>
                <a:spcPct val="0"/>
              </a:spcAft>
              <a:defRPr>
                <a:solidFill>
                  <a:schemeClr val="tx1"/>
                </a:solidFill>
                <a:latin typeface="Arial" charset="0"/>
                <a:ea typeface="ＭＳ Ｐゴシック" charset="0"/>
              </a:defRPr>
            </a:lvl9pPr>
          </a:lstStyle>
          <a:p>
            <a:pPr eaLnBrk="0" hangingPunct="0"/>
            <a:endParaRPr lang="en-US" sz="1600" b="1">
              <a:latin typeface="Liberation Sans"/>
            </a:endParaRPr>
          </a:p>
        </p:txBody>
      </p:sp>
      <p:sp>
        <p:nvSpPr>
          <p:cNvPr id="10249" name="Rectangle 9"/>
          <p:cNvSpPr>
            <a:spLocks noChangeArrowheads="1"/>
          </p:cNvSpPr>
          <p:nvPr/>
        </p:nvSpPr>
        <p:spPr bwMode="auto">
          <a:xfrm>
            <a:off x="486024" y="1642044"/>
            <a:ext cx="3024336" cy="388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457200" indent="-457200" eaLnBrk="0" hangingPunct="0">
              <a:spcBef>
                <a:spcPts val="600"/>
              </a:spcBef>
              <a:buFont typeface="Arial"/>
              <a:buChar char="•"/>
            </a:pPr>
            <a:r>
              <a:rPr lang="en-GB" sz="2400" dirty="0" smtClean="0">
                <a:latin typeface="Liberation Sans"/>
              </a:rPr>
              <a:t>Why bother?</a:t>
            </a:r>
            <a:endParaRPr lang="en-GB" sz="2400" dirty="0">
              <a:latin typeface="Liberation Sans"/>
            </a:endParaRPr>
          </a:p>
          <a:p>
            <a:pPr lvl="1" eaLnBrk="0" hangingPunct="0">
              <a:spcBef>
                <a:spcPts val="600"/>
              </a:spcBef>
            </a:pPr>
            <a:r>
              <a:rPr lang="en-GB" sz="2400" dirty="0">
                <a:latin typeface="Liberation Sans"/>
              </a:rPr>
              <a:t>Requirements </a:t>
            </a:r>
            <a:r>
              <a:rPr lang="en-GB" sz="2400" dirty="0" smtClean="0">
                <a:latin typeface="Liberation Sans"/>
              </a:rPr>
              <a:t>definition is </a:t>
            </a:r>
            <a:r>
              <a:rPr lang="en-GB" sz="2400" dirty="0">
                <a:latin typeface="Liberation Sans"/>
              </a:rPr>
              <a:t>the stage where failure occurs most commonly</a:t>
            </a:r>
            <a:endParaRPr lang="en-US" sz="2400" dirty="0">
              <a:latin typeface="Liberation Sans"/>
            </a:endParaRPr>
          </a:p>
          <a:p>
            <a:pPr lvl="1" eaLnBrk="0" hangingPunct="0">
              <a:spcBef>
                <a:spcPts val="600"/>
              </a:spcBef>
            </a:pPr>
            <a:endParaRPr lang="en-US" sz="2400" u="sng" dirty="0">
              <a:latin typeface="Liberation Sans"/>
            </a:endParaRPr>
          </a:p>
          <a:p>
            <a:pPr eaLnBrk="0" hangingPunct="0"/>
            <a:endParaRPr lang="en-US" sz="2400" dirty="0">
              <a:latin typeface="Liberation Sans"/>
            </a:endParaRPr>
          </a:p>
        </p:txBody>
      </p:sp>
      <p:pic>
        <p:nvPicPr>
          <p:cNvPr id="10250" name="Picture 10" descr="1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510360" y="1557309"/>
            <a:ext cx="5099744" cy="41440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0251" name="Rectangle 11"/>
          <p:cNvSpPr>
            <a:spLocks noChangeArrowheads="1"/>
          </p:cNvSpPr>
          <p:nvPr/>
        </p:nvSpPr>
        <p:spPr bwMode="auto">
          <a:xfrm>
            <a:off x="1454417" y="5762495"/>
            <a:ext cx="678021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spcBef>
                <a:spcPts val="600"/>
              </a:spcBef>
            </a:pPr>
            <a:r>
              <a:rPr lang="en-GB" sz="2800" dirty="0">
                <a:latin typeface="Liberation Sans"/>
              </a:rPr>
              <a:t>Getting requirements right is </a:t>
            </a:r>
            <a:r>
              <a:rPr lang="en-GB" sz="2800" u="sng" dirty="0">
                <a:latin typeface="Liberation Sans"/>
              </a:rPr>
              <a:t>crucial</a:t>
            </a:r>
            <a:endParaRPr lang="en-US" sz="2800" u="sng" dirty="0">
              <a:latin typeface="Liberation Sans"/>
            </a:endParaRPr>
          </a:p>
          <a:p>
            <a:pPr eaLnBrk="0" hangingPunct="0"/>
            <a:endParaRPr lang="en-US" sz="2800" dirty="0">
              <a:latin typeface="Liberation Sans"/>
            </a:endParaRPr>
          </a:p>
        </p:txBody>
      </p:sp>
      <p:sp>
        <p:nvSpPr>
          <p:cNvPr id="15" name="Slide Number Placeholder 3"/>
          <p:cNvSpPr txBox="1">
            <a:spLocks/>
          </p:cNvSpPr>
          <p:nvPr/>
        </p:nvSpPr>
        <p:spPr>
          <a:xfrm>
            <a:off x="8483005" y="6477000"/>
            <a:ext cx="586408" cy="3492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A2D8D-44E5-43C4-BBA1-AE3E32EF0894}" type="slidenum">
              <a:rPr lang="en-GB" sz="1000" smtClean="0">
                <a:solidFill>
                  <a:schemeClr val="accent6">
                    <a:lumMod val="75000"/>
                  </a:schemeClr>
                </a:solidFill>
                <a:latin typeface="Liberation Sans"/>
              </a:rPr>
              <a:pPr/>
              <a:t>33</a:t>
            </a:fld>
            <a:endParaRPr lang="en-GB" sz="1000" dirty="0">
              <a:solidFill>
                <a:schemeClr val="accent6">
                  <a:lumMod val="75000"/>
                </a:schemeClr>
              </a:solidFill>
              <a:latin typeface="Liberation Sans"/>
            </a:endParaRPr>
          </a:p>
        </p:txBody>
      </p:sp>
    </p:spTree>
    <p:extLst>
      <p:ext uri="{BB962C8B-B14F-4D97-AF65-F5344CB8AC3E}">
        <p14:creationId xmlns:p14="http://schemas.microsoft.com/office/powerpoint/2010/main" val="330994972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44035"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44036"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44037"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44038" name="Rectangle 6"/>
          <p:cNvSpPr>
            <a:spLocks noGrp="1" noChangeArrowheads="1"/>
          </p:cNvSpPr>
          <p:nvPr>
            <p:ph type="title"/>
          </p:nvPr>
        </p:nvSpPr>
        <p:spPr>
          <a:xfrm>
            <a:off x="462474" y="628172"/>
            <a:ext cx="7175500" cy="532966"/>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3200" dirty="0">
                <a:latin typeface="Liberation Sans"/>
              </a:rPr>
              <a:t>Establishing requirements</a:t>
            </a:r>
            <a:r>
              <a:rPr lang="en-GB" sz="3200" i="1" dirty="0">
                <a:latin typeface="Liberation Sans"/>
              </a:rPr>
              <a:t> </a:t>
            </a:r>
            <a:endParaRPr lang="en-US" sz="3200" i="1" dirty="0">
              <a:latin typeface="Liberation Sans"/>
            </a:endParaRPr>
          </a:p>
        </p:txBody>
      </p:sp>
      <p:sp>
        <p:nvSpPr>
          <p:cNvPr id="44039" name="Rectangle 7"/>
          <p:cNvSpPr>
            <a:spLocks noGrp="1" noChangeArrowheads="1"/>
          </p:cNvSpPr>
          <p:nvPr>
            <p:ph type="body" idx="1"/>
          </p:nvPr>
        </p:nvSpPr>
        <p:spPr>
          <a:xfrm>
            <a:off x="844550" y="9906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solidFill>
                <a:srgbClr val="000000"/>
              </a:solidFill>
              <a:latin typeface="Liberation Sans"/>
            </a:endParaRPr>
          </a:p>
          <a:p>
            <a:endParaRPr lang="en-US" dirty="0">
              <a:latin typeface="Liberation Sans"/>
            </a:endParaRPr>
          </a:p>
        </p:txBody>
      </p:sp>
      <p:sp>
        <p:nvSpPr>
          <p:cNvPr id="44040" name="Text Box 8"/>
          <p:cNvSpPr txBox="1">
            <a:spLocks noChangeArrowheads="1"/>
          </p:cNvSpPr>
          <p:nvPr/>
        </p:nvSpPr>
        <p:spPr bwMode="auto">
          <a:xfrm>
            <a:off x="1462088" y="1355725"/>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571500">
              <a:defRPr>
                <a:solidFill>
                  <a:schemeClr val="tx1"/>
                </a:solidFill>
                <a:latin typeface="Arial" charset="0"/>
                <a:ea typeface="ＭＳ Ｐゴシック" charset="0"/>
              </a:defRPr>
            </a:lvl2pPr>
            <a:lvl3pPr marL="1143000">
              <a:defRPr>
                <a:solidFill>
                  <a:schemeClr val="tx1"/>
                </a:solidFill>
                <a:latin typeface="Arial" charset="0"/>
                <a:ea typeface="ＭＳ Ｐゴシック" charset="0"/>
              </a:defRPr>
            </a:lvl3pPr>
            <a:lvl4pPr marL="1714500">
              <a:defRPr>
                <a:solidFill>
                  <a:schemeClr val="tx1"/>
                </a:solidFill>
                <a:latin typeface="Arial" charset="0"/>
                <a:ea typeface="ＭＳ Ｐゴシック" charset="0"/>
              </a:defRPr>
            </a:lvl4pPr>
            <a:lvl5pPr marL="2286000">
              <a:defRPr>
                <a:solidFill>
                  <a:schemeClr val="tx1"/>
                </a:solidFill>
                <a:latin typeface="Arial" charset="0"/>
                <a:ea typeface="ＭＳ Ｐゴシック" charset="0"/>
              </a:defRPr>
            </a:lvl5pPr>
            <a:lvl6pPr marL="2743200" fontAlgn="base">
              <a:spcBef>
                <a:spcPct val="0"/>
              </a:spcBef>
              <a:spcAft>
                <a:spcPct val="0"/>
              </a:spcAft>
              <a:defRPr>
                <a:solidFill>
                  <a:schemeClr val="tx1"/>
                </a:solidFill>
                <a:latin typeface="Arial" charset="0"/>
                <a:ea typeface="ＭＳ Ｐゴシック" charset="0"/>
              </a:defRPr>
            </a:lvl6pPr>
            <a:lvl7pPr marL="3200400" fontAlgn="base">
              <a:spcBef>
                <a:spcPct val="0"/>
              </a:spcBef>
              <a:spcAft>
                <a:spcPct val="0"/>
              </a:spcAft>
              <a:defRPr>
                <a:solidFill>
                  <a:schemeClr val="tx1"/>
                </a:solidFill>
                <a:latin typeface="Arial" charset="0"/>
                <a:ea typeface="ＭＳ Ｐゴシック" charset="0"/>
              </a:defRPr>
            </a:lvl7pPr>
            <a:lvl8pPr marL="3657600" fontAlgn="base">
              <a:spcBef>
                <a:spcPct val="0"/>
              </a:spcBef>
              <a:spcAft>
                <a:spcPct val="0"/>
              </a:spcAft>
              <a:defRPr>
                <a:solidFill>
                  <a:schemeClr val="tx1"/>
                </a:solidFill>
                <a:latin typeface="Arial" charset="0"/>
                <a:ea typeface="ＭＳ Ｐゴシック" charset="0"/>
              </a:defRPr>
            </a:lvl8pPr>
            <a:lvl9pPr marL="4114800" fontAlgn="base">
              <a:spcBef>
                <a:spcPct val="0"/>
              </a:spcBef>
              <a:spcAft>
                <a:spcPct val="0"/>
              </a:spcAft>
              <a:defRPr>
                <a:solidFill>
                  <a:schemeClr val="tx1"/>
                </a:solidFill>
                <a:latin typeface="Arial" charset="0"/>
                <a:ea typeface="ＭＳ Ｐゴシック" charset="0"/>
              </a:defRPr>
            </a:lvl9pPr>
          </a:lstStyle>
          <a:p>
            <a:pPr eaLnBrk="0" hangingPunct="0"/>
            <a:endParaRPr lang="en-US" sz="1600" b="1">
              <a:latin typeface="Liberation Sans"/>
            </a:endParaRPr>
          </a:p>
        </p:txBody>
      </p:sp>
      <p:sp>
        <p:nvSpPr>
          <p:cNvPr id="44041" name="Rectangle 9"/>
          <p:cNvSpPr>
            <a:spLocks noChangeArrowheads="1"/>
          </p:cNvSpPr>
          <p:nvPr/>
        </p:nvSpPr>
        <p:spPr bwMode="auto">
          <a:xfrm>
            <a:off x="246062" y="1826634"/>
            <a:ext cx="865187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spcBef>
                <a:spcPts val="600"/>
              </a:spcBef>
              <a:buFontTx/>
              <a:buChar char="•"/>
            </a:pPr>
            <a:r>
              <a:rPr lang="en-GB" sz="2400" dirty="0">
                <a:latin typeface="Liberation Sans"/>
              </a:rPr>
              <a:t>  </a:t>
            </a:r>
            <a:r>
              <a:rPr lang="en-GB" sz="2400" dirty="0" smtClean="0">
                <a:latin typeface="Liberation Sans"/>
              </a:rPr>
              <a:t>What do users want? What do users </a:t>
            </a:r>
            <a:r>
              <a:rPr lang="ja-JP" altLang="en-GB" sz="2400" dirty="0" smtClean="0">
                <a:latin typeface="Liberation Sans"/>
              </a:rPr>
              <a:t>‘</a:t>
            </a:r>
            <a:r>
              <a:rPr lang="en-GB" sz="2400" dirty="0" smtClean="0">
                <a:latin typeface="Liberation Sans"/>
              </a:rPr>
              <a:t>need</a:t>
            </a:r>
            <a:r>
              <a:rPr lang="ja-JP" altLang="en-GB" sz="2400" dirty="0" smtClean="0">
                <a:latin typeface="Liberation Sans"/>
              </a:rPr>
              <a:t>’</a:t>
            </a:r>
            <a:r>
              <a:rPr lang="en-GB" sz="2400" dirty="0" smtClean="0">
                <a:latin typeface="Liberation Sans"/>
              </a:rPr>
              <a:t>? </a:t>
            </a:r>
          </a:p>
          <a:p>
            <a:pPr eaLnBrk="0" hangingPunct="0">
              <a:spcBef>
                <a:spcPts val="600"/>
              </a:spcBef>
            </a:pPr>
            <a:endParaRPr lang="en-GB" sz="1200" dirty="0" smtClean="0">
              <a:latin typeface="Liberation Sans"/>
            </a:endParaRPr>
          </a:p>
          <a:p>
            <a:pPr lvl="1" eaLnBrk="0" hangingPunct="0">
              <a:spcBef>
                <a:spcPts val="600"/>
              </a:spcBef>
            </a:pPr>
            <a:r>
              <a:rPr lang="en-GB" sz="2400" dirty="0" smtClean="0">
                <a:latin typeface="Liberation Sans"/>
              </a:rPr>
              <a:t>Requirements need clarification, refinement, completion, re-scoping</a:t>
            </a:r>
          </a:p>
          <a:p>
            <a:pPr lvl="1" eaLnBrk="0" hangingPunct="0">
              <a:spcBef>
                <a:spcPts val="600"/>
              </a:spcBef>
            </a:pPr>
            <a:endParaRPr lang="en-GB" sz="1200" dirty="0" smtClean="0">
              <a:latin typeface="Liberation Sans"/>
            </a:endParaRPr>
          </a:p>
          <a:p>
            <a:pPr lvl="1" eaLnBrk="0" hangingPunct="0">
              <a:spcBef>
                <a:spcPts val="600"/>
              </a:spcBef>
            </a:pPr>
            <a:r>
              <a:rPr lang="en-GB" sz="2400" dirty="0" smtClean="0">
                <a:latin typeface="Liberation Sans"/>
              </a:rPr>
              <a:t>Input: Requirements document (maybe) </a:t>
            </a:r>
          </a:p>
          <a:p>
            <a:pPr lvl="1" eaLnBrk="0" hangingPunct="0">
              <a:spcBef>
                <a:spcPts val="600"/>
              </a:spcBef>
            </a:pPr>
            <a:r>
              <a:rPr lang="en-US" sz="2400" dirty="0" smtClean="0">
                <a:latin typeface="Liberation Sans"/>
              </a:rPr>
              <a:t>Output: stable requirements</a:t>
            </a:r>
            <a:endParaRPr lang="en-GB" sz="2400" dirty="0" smtClean="0">
              <a:latin typeface="Liberation Sans"/>
            </a:endParaRPr>
          </a:p>
          <a:p>
            <a:pPr eaLnBrk="0" hangingPunct="0">
              <a:spcBef>
                <a:spcPts val="600"/>
              </a:spcBef>
            </a:pPr>
            <a:endParaRPr lang="en-US" sz="1200" dirty="0" smtClean="0">
              <a:latin typeface="Liberation Sans"/>
            </a:endParaRPr>
          </a:p>
          <a:p>
            <a:pPr eaLnBrk="0" hangingPunct="0">
              <a:spcBef>
                <a:spcPts val="600"/>
              </a:spcBef>
              <a:buFontTx/>
              <a:buChar char="•"/>
            </a:pPr>
            <a:r>
              <a:rPr lang="en-US" sz="2400" dirty="0" smtClean="0">
                <a:latin typeface="Liberation Sans"/>
              </a:rPr>
              <a:t>  Why ‘establish’?</a:t>
            </a:r>
          </a:p>
          <a:p>
            <a:pPr eaLnBrk="0" hangingPunct="0">
              <a:spcBef>
                <a:spcPts val="600"/>
              </a:spcBef>
            </a:pPr>
            <a:endParaRPr lang="en-US" sz="1200" dirty="0" smtClean="0">
              <a:latin typeface="Liberation Sans"/>
            </a:endParaRPr>
          </a:p>
          <a:p>
            <a:pPr lvl="1" eaLnBrk="0" hangingPunct="0">
              <a:spcBef>
                <a:spcPts val="600"/>
              </a:spcBef>
            </a:pPr>
            <a:r>
              <a:rPr lang="en-US" sz="2400" dirty="0" smtClean="0">
                <a:latin typeface="Liberation Sans"/>
              </a:rPr>
              <a:t>Requirements arise from understanding users’ needs</a:t>
            </a:r>
          </a:p>
          <a:p>
            <a:pPr lvl="1" eaLnBrk="0" hangingPunct="0">
              <a:spcBef>
                <a:spcPts val="600"/>
              </a:spcBef>
            </a:pPr>
            <a:r>
              <a:rPr lang="en-US" sz="2400" dirty="0" smtClean="0">
                <a:latin typeface="Liberation Sans"/>
              </a:rPr>
              <a:t>Requirements can be justified &amp; related to data</a:t>
            </a:r>
            <a:endParaRPr lang="en-US" sz="2400" dirty="0">
              <a:latin typeface="Liberation Sans"/>
            </a:endParaRPr>
          </a:p>
        </p:txBody>
      </p:sp>
    </p:spTree>
    <p:custDataLst>
      <p:tags r:id="rId1"/>
    </p:custDataLst>
    <p:extLst>
      <p:ext uri="{BB962C8B-B14F-4D97-AF65-F5344CB8AC3E}">
        <p14:creationId xmlns:p14="http://schemas.microsoft.com/office/powerpoint/2010/main" val="2402678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4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4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4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4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4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4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5363"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536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5365"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5366" name="Rectangle 6"/>
          <p:cNvSpPr>
            <a:spLocks noGrp="1" noChangeArrowheads="1"/>
          </p:cNvSpPr>
          <p:nvPr>
            <p:ph type="title"/>
          </p:nvPr>
        </p:nvSpPr>
        <p:spPr>
          <a:xfrm>
            <a:off x="528821" y="677869"/>
            <a:ext cx="5753756"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a:latin typeface="Liberation Sans"/>
              </a:rPr>
              <a:t>Different kinds of requirements</a:t>
            </a:r>
          </a:p>
        </p:txBody>
      </p:sp>
      <p:sp>
        <p:nvSpPr>
          <p:cNvPr id="15367" name="Rectangle 7"/>
          <p:cNvSpPr>
            <a:spLocks noGrp="1" noChangeArrowheads="1"/>
          </p:cNvSpPr>
          <p:nvPr>
            <p:ph type="body" idx="1"/>
          </p:nvPr>
        </p:nvSpPr>
        <p:spPr>
          <a:xfrm>
            <a:off x="899592" y="1031875"/>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solidFill>
                <a:srgbClr val="000000"/>
              </a:solidFill>
              <a:latin typeface="Liberation Sans"/>
            </a:endParaRPr>
          </a:p>
          <a:p>
            <a:endParaRPr lang="en-US" dirty="0">
              <a:latin typeface="Liberation Sans"/>
            </a:endParaRPr>
          </a:p>
        </p:txBody>
      </p:sp>
      <p:sp>
        <p:nvSpPr>
          <p:cNvPr id="15368" name="Rectangle 8"/>
          <p:cNvSpPr>
            <a:spLocks noChangeArrowheads="1"/>
          </p:cNvSpPr>
          <p:nvPr/>
        </p:nvSpPr>
        <p:spPr bwMode="auto">
          <a:xfrm>
            <a:off x="528821" y="1564841"/>
            <a:ext cx="84469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spcBef>
                <a:spcPts val="600"/>
              </a:spcBef>
            </a:pPr>
            <a:r>
              <a:rPr lang="en-GB" sz="3000" dirty="0" smtClean="0">
                <a:latin typeface="Liberation Sans"/>
              </a:rPr>
              <a:t>Users</a:t>
            </a:r>
            <a:r>
              <a:rPr lang="en-GB" sz="3000" dirty="0">
                <a:latin typeface="Liberation Sans"/>
              </a:rPr>
              <a:t>: Who are they</a:t>
            </a:r>
            <a:r>
              <a:rPr lang="en-GB" sz="3000" dirty="0" smtClean="0">
                <a:latin typeface="Liberation Sans"/>
              </a:rPr>
              <a:t>?</a:t>
            </a:r>
          </a:p>
          <a:p>
            <a:pPr eaLnBrk="0" hangingPunct="0">
              <a:spcBef>
                <a:spcPts val="600"/>
              </a:spcBef>
              <a:buFontTx/>
              <a:buChar char="•"/>
            </a:pPr>
            <a:endParaRPr lang="en-GB" sz="1200" dirty="0">
              <a:latin typeface="Liberation Sans"/>
            </a:endParaRPr>
          </a:p>
          <a:p>
            <a:pPr marL="542925" lvl="1" eaLnBrk="0" hangingPunct="0">
              <a:spcBef>
                <a:spcPts val="600"/>
              </a:spcBef>
              <a:buFontTx/>
              <a:buChar char="—"/>
            </a:pPr>
            <a:r>
              <a:rPr lang="en-GB" sz="2400" dirty="0">
                <a:latin typeface="Liberation Sans"/>
              </a:rPr>
              <a:t> Characteristics: </a:t>
            </a:r>
            <a:r>
              <a:rPr lang="en-GB" sz="2400" dirty="0" smtClean="0">
                <a:latin typeface="Liberation Sans"/>
              </a:rPr>
              <a:t>nationality, educational </a:t>
            </a:r>
            <a:r>
              <a:rPr lang="en-GB" sz="2400" dirty="0">
                <a:latin typeface="Liberation Sans"/>
              </a:rPr>
              <a:t>background, attitude to </a:t>
            </a:r>
            <a:r>
              <a:rPr lang="en-GB" sz="2400" dirty="0" smtClean="0">
                <a:latin typeface="Liberation Sans"/>
              </a:rPr>
              <a:t>computers</a:t>
            </a:r>
          </a:p>
          <a:p>
            <a:pPr marL="542925" lvl="1" eaLnBrk="0" hangingPunct="0">
              <a:spcBef>
                <a:spcPts val="600"/>
              </a:spcBef>
              <a:buFontTx/>
              <a:buChar char="—"/>
            </a:pPr>
            <a:endParaRPr lang="en-GB" sz="1000" dirty="0">
              <a:latin typeface="Liberation Sans"/>
            </a:endParaRPr>
          </a:p>
          <a:p>
            <a:pPr marL="542925" lvl="1" eaLnBrk="0" hangingPunct="0">
              <a:spcBef>
                <a:spcPts val="600"/>
              </a:spcBef>
              <a:buFontTx/>
              <a:buChar char="—"/>
            </a:pPr>
            <a:r>
              <a:rPr lang="en-GB" sz="2400" dirty="0">
                <a:latin typeface="Liberation Sans"/>
              </a:rPr>
              <a:t> System use: novice, expert, casual, </a:t>
            </a:r>
            <a:r>
              <a:rPr lang="en-GB" sz="2400" dirty="0" smtClean="0">
                <a:latin typeface="Liberation Sans"/>
              </a:rPr>
              <a:t>frequent</a:t>
            </a:r>
          </a:p>
          <a:p>
            <a:pPr marL="542925" lvl="1" eaLnBrk="0" hangingPunct="0">
              <a:spcBef>
                <a:spcPts val="600"/>
              </a:spcBef>
              <a:buFontTx/>
              <a:buChar char="—"/>
            </a:pPr>
            <a:endParaRPr lang="en-GB" sz="1000" dirty="0">
              <a:latin typeface="Liberation Sans"/>
            </a:endParaRPr>
          </a:p>
          <a:p>
            <a:pPr marL="1000125" lvl="2" eaLnBrk="0" hangingPunct="0">
              <a:spcBef>
                <a:spcPts val="600"/>
              </a:spcBef>
              <a:buFontTx/>
              <a:buChar char="—"/>
            </a:pPr>
            <a:r>
              <a:rPr lang="en-GB" sz="2400" dirty="0">
                <a:latin typeface="Liberation Sans"/>
              </a:rPr>
              <a:t> Novice: </a:t>
            </a:r>
            <a:r>
              <a:rPr lang="en-GB" sz="2400" dirty="0" smtClean="0">
                <a:latin typeface="Liberation Sans"/>
              </a:rPr>
              <a:t>prompted, constrained</a:t>
            </a:r>
            <a:r>
              <a:rPr lang="en-GB" sz="2400" dirty="0">
                <a:latin typeface="Liberation Sans"/>
              </a:rPr>
              <a:t>, </a:t>
            </a:r>
            <a:r>
              <a:rPr lang="en-GB" sz="2400" dirty="0" smtClean="0">
                <a:latin typeface="Liberation Sans"/>
              </a:rPr>
              <a:t>clear</a:t>
            </a:r>
          </a:p>
          <a:p>
            <a:pPr marL="1000125" lvl="2" eaLnBrk="0" hangingPunct="0">
              <a:spcBef>
                <a:spcPts val="600"/>
              </a:spcBef>
              <a:buFontTx/>
              <a:buChar char="—"/>
            </a:pPr>
            <a:endParaRPr lang="en-GB" sz="1000" dirty="0">
              <a:latin typeface="Liberation Sans"/>
            </a:endParaRPr>
          </a:p>
          <a:p>
            <a:pPr marL="1000125" lvl="2" eaLnBrk="0" hangingPunct="0">
              <a:spcBef>
                <a:spcPts val="600"/>
              </a:spcBef>
              <a:buFontTx/>
              <a:buChar char="—"/>
            </a:pPr>
            <a:r>
              <a:rPr lang="en-GB" sz="2400" dirty="0">
                <a:latin typeface="Liberation Sans"/>
              </a:rPr>
              <a:t> Expert: flexibility, </a:t>
            </a:r>
            <a:r>
              <a:rPr lang="en-GB" sz="2400" dirty="0" smtClean="0">
                <a:latin typeface="Liberation Sans"/>
              </a:rPr>
              <a:t>access/power</a:t>
            </a:r>
          </a:p>
          <a:p>
            <a:pPr marL="1000125" lvl="2" eaLnBrk="0" hangingPunct="0">
              <a:spcBef>
                <a:spcPts val="600"/>
              </a:spcBef>
              <a:buFontTx/>
              <a:buChar char="—"/>
            </a:pPr>
            <a:endParaRPr lang="en-GB" sz="1000" dirty="0">
              <a:latin typeface="Liberation Sans"/>
            </a:endParaRPr>
          </a:p>
          <a:p>
            <a:pPr marL="1000125" lvl="2" eaLnBrk="0" hangingPunct="0">
              <a:spcBef>
                <a:spcPts val="600"/>
              </a:spcBef>
              <a:buFontTx/>
              <a:buChar char="—"/>
            </a:pPr>
            <a:r>
              <a:rPr lang="en-GB" sz="2400" dirty="0">
                <a:latin typeface="Liberation Sans"/>
              </a:rPr>
              <a:t> Frequent: short </a:t>
            </a:r>
            <a:r>
              <a:rPr lang="en-GB" sz="2400" dirty="0" smtClean="0">
                <a:latin typeface="Liberation Sans"/>
              </a:rPr>
              <a:t>cuts</a:t>
            </a:r>
          </a:p>
          <a:p>
            <a:pPr marL="1000125" lvl="2" eaLnBrk="0" hangingPunct="0">
              <a:spcBef>
                <a:spcPts val="600"/>
              </a:spcBef>
              <a:buFontTx/>
              <a:buChar char="—"/>
            </a:pPr>
            <a:endParaRPr lang="en-GB" sz="1000" dirty="0">
              <a:latin typeface="Liberation Sans"/>
            </a:endParaRPr>
          </a:p>
          <a:p>
            <a:pPr marL="1000125" lvl="2" eaLnBrk="0" hangingPunct="0">
              <a:spcBef>
                <a:spcPts val="600"/>
              </a:spcBef>
              <a:buFontTx/>
              <a:buChar char="—"/>
            </a:pPr>
            <a:r>
              <a:rPr lang="en-GB" sz="2400" dirty="0">
                <a:latin typeface="Liberation Sans"/>
              </a:rPr>
              <a:t> Casual/infrequent: clear </a:t>
            </a:r>
            <a:r>
              <a:rPr lang="en-GB" sz="2400" dirty="0" smtClean="0">
                <a:latin typeface="Liberation Sans"/>
              </a:rPr>
              <a:t>menu </a:t>
            </a:r>
            <a:r>
              <a:rPr lang="en-GB" sz="2400" dirty="0">
                <a:latin typeface="Liberation Sans"/>
              </a:rPr>
              <a:t>paths</a:t>
            </a:r>
          </a:p>
        </p:txBody>
      </p:sp>
    </p:spTree>
    <p:extLst>
      <p:ext uri="{BB962C8B-B14F-4D97-AF65-F5344CB8AC3E}">
        <p14:creationId xmlns:p14="http://schemas.microsoft.com/office/powerpoint/2010/main" val="29204258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620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6387" name="Rectangle 3"/>
          <p:cNvSpPr>
            <a:spLocks noChangeArrowheads="1"/>
          </p:cNvSpPr>
          <p:nvPr/>
        </p:nvSpPr>
        <p:spPr bwMode="auto">
          <a:xfrm>
            <a:off x="3429000" y="6248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6388" name="Rectangle 4"/>
          <p:cNvSpPr>
            <a:spLocks noChangeArrowheads="1"/>
          </p:cNvSpPr>
          <p:nvPr/>
        </p:nvSpPr>
        <p:spPr bwMode="auto">
          <a:xfrm>
            <a:off x="7620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6389" name="Rectangle 5"/>
          <p:cNvSpPr>
            <a:spLocks noChangeArrowheads="1"/>
          </p:cNvSpPr>
          <p:nvPr/>
        </p:nvSpPr>
        <p:spPr bwMode="auto">
          <a:xfrm>
            <a:off x="3429000" y="6248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6390" name="Rectangle 6"/>
          <p:cNvSpPr>
            <a:spLocks noChangeArrowheads="1"/>
          </p:cNvSpPr>
          <p:nvPr/>
        </p:nvSpPr>
        <p:spPr bwMode="auto">
          <a:xfrm>
            <a:off x="340275" y="675089"/>
            <a:ext cx="6331863"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a:r>
              <a:rPr lang="en-GB" sz="3200" dirty="0">
                <a:latin typeface="Liberation Sans"/>
              </a:rPr>
              <a:t>What are the users</a:t>
            </a:r>
            <a:r>
              <a:rPr lang="ja-JP" altLang="en-GB" sz="3200" dirty="0">
                <a:latin typeface="Liberation Sans"/>
              </a:rPr>
              <a:t>’</a:t>
            </a:r>
            <a:r>
              <a:rPr lang="en-GB" sz="3200" dirty="0">
                <a:latin typeface="Liberation Sans"/>
              </a:rPr>
              <a:t> capabilities? </a:t>
            </a:r>
            <a:endParaRPr lang="en-US" sz="3200" i="1" dirty="0">
              <a:latin typeface="Liberation Sans"/>
            </a:endParaRPr>
          </a:p>
        </p:txBody>
      </p:sp>
      <p:sp>
        <p:nvSpPr>
          <p:cNvPr id="16391" name="Rectangle 7"/>
          <p:cNvSpPr>
            <a:spLocks noChangeArrowheads="1"/>
          </p:cNvSpPr>
          <p:nvPr/>
        </p:nvSpPr>
        <p:spPr bwMode="auto">
          <a:xfrm>
            <a:off x="990600" y="1066800"/>
            <a:ext cx="7543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spcBef>
                <a:spcPct val="20000"/>
              </a:spcBef>
              <a:buFontTx/>
              <a:buChar char="•"/>
            </a:pPr>
            <a:endParaRPr lang="en-US" sz="3200">
              <a:solidFill>
                <a:srgbClr val="000000"/>
              </a:solidFill>
              <a:latin typeface="Liberation Sans"/>
            </a:endParaRPr>
          </a:p>
          <a:p>
            <a:pPr marL="342900" indent="-342900">
              <a:spcBef>
                <a:spcPct val="20000"/>
              </a:spcBef>
              <a:buFontTx/>
              <a:buChar char="•"/>
            </a:pPr>
            <a:endParaRPr lang="en-US" sz="3200">
              <a:solidFill>
                <a:srgbClr val="0070C0"/>
              </a:solidFill>
              <a:latin typeface="Liberation Sans"/>
            </a:endParaRPr>
          </a:p>
        </p:txBody>
      </p:sp>
      <p:sp>
        <p:nvSpPr>
          <p:cNvPr id="16392" name="Rectangle 8"/>
          <p:cNvSpPr>
            <a:spLocks noChangeArrowheads="1"/>
          </p:cNvSpPr>
          <p:nvPr/>
        </p:nvSpPr>
        <p:spPr bwMode="auto">
          <a:xfrm>
            <a:off x="421725" y="1447800"/>
            <a:ext cx="8534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spcAft>
                <a:spcPts val="600"/>
              </a:spcAft>
            </a:pPr>
            <a:r>
              <a:rPr lang="en-GB" sz="2400" dirty="0">
                <a:latin typeface="Liberation Sans"/>
              </a:rPr>
              <a:t>Humans vary in many dimensions:</a:t>
            </a:r>
            <a:r>
              <a:rPr lang="en-GB" sz="2000" dirty="0">
                <a:latin typeface="Liberation Sans"/>
              </a:rPr>
              <a:t> </a:t>
            </a:r>
          </a:p>
          <a:p>
            <a:pPr lvl="1" eaLnBrk="0" hangingPunct="0">
              <a:spcAft>
                <a:spcPts val="600"/>
              </a:spcAft>
              <a:buFontTx/>
              <a:buChar char="—"/>
            </a:pPr>
            <a:r>
              <a:rPr lang="en-GB" sz="2000" dirty="0">
                <a:latin typeface="Liberation Sans"/>
              </a:rPr>
              <a:t> size of hands may affect the size and positioning of input buttons </a:t>
            </a:r>
            <a:endParaRPr lang="en-GB" sz="2000" dirty="0" smtClean="0">
              <a:latin typeface="Liberation Sans"/>
            </a:endParaRPr>
          </a:p>
          <a:p>
            <a:pPr lvl="1" eaLnBrk="0" hangingPunct="0">
              <a:spcAft>
                <a:spcPts val="600"/>
              </a:spcAft>
              <a:buFontTx/>
              <a:buChar char="—"/>
            </a:pPr>
            <a:endParaRPr lang="en-GB" sz="1000" dirty="0">
              <a:latin typeface="Liberation Sans"/>
            </a:endParaRPr>
          </a:p>
          <a:p>
            <a:pPr lvl="1" eaLnBrk="0" hangingPunct="0">
              <a:spcAft>
                <a:spcPts val="600"/>
              </a:spcAft>
              <a:buFontTx/>
              <a:buChar char="—"/>
            </a:pPr>
            <a:r>
              <a:rPr lang="en-GB" sz="2000" dirty="0">
                <a:latin typeface="Liberation Sans"/>
              </a:rPr>
              <a:t> motor abilities may affect the suitability of certain input and output devices </a:t>
            </a:r>
            <a:endParaRPr lang="en-GB" sz="2000" dirty="0" smtClean="0">
              <a:latin typeface="Liberation Sans"/>
            </a:endParaRPr>
          </a:p>
          <a:p>
            <a:pPr lvl="1" eaLnBrk="0" hangingPunct="0">
              <a:spcAft>
                <a:spcPts val="600"/>
              </a:spcAft>
            </a:pPr>
            <a:endParaRPr lang="en-GB" sz="1000" dirty="0">
              <a:latin typeface="Liberation Sans"/>
            </a:endParaRPr>
          </a:p>
          <a:p>
            <a:pPr lvl="1" eaLnBrk="0" hangingPunct="0">
              <a:spcAft>
                <a:spcPts val="600"/>
              </a:spcAft>
              <a:buFontTx/>
              <a:buChar char="—"/>
            </a:pPr>
            <a:r>
              <a:rPr lang="en-GB" sz="2000" dirty="0">
                <a:latin typeface="Liberation Sans"/>
              </a:rPr>
              <a:t> height if designing a physical kiosk </a:t>
            </a:r>
            <a:endParaRPr lang="en-GB" sz="2000" dirty="0" smtClean="0">
              <a:latin typeface="Liberation Sans"/>
            </a:endParaRPr>
          </a:p>
          <a:p>
            <a:pPr lvl="1" eaLnBrk="0" hangingPunct="0">
              <a:spcAft>
                <a:spcPts val="600"/>
              </a:spcAft>
              <a:buFontTx/>
              <a:buChar char="—"/>
            </a:pPr>
            <a:endParaRPr lang="en-GB" sz="1000" dirty="0">
              <a:latin typeface="Liberation Sans"/>
            </a:endParaRPr>
          </a:p>
          <a:p>
            <a:pPr lvl="1" eaLnBrk="0" hangingPunct="0">
              <a:spcAft>
                <a:spcPts val="600"/>
              </a:spcAft>
              <a:buFontTx/>
              <a:buChar char="—"/>
            </a:pPr>
            <a:r>
              <a:rPr lang="en-GB" sz="2000" dirty="0">
                <a:latin typeface="Liberation Sans"/>
              </a:rPr>
              <a:t> strength - a child</a:t>
            </a:r>
            <a:r>
              <a:rPr lang="ja-JP" altLang="en-GB" sz="2000" dirty="0">
                <a:latin typeface="Liberation Sans"/>
              </a:rPr>
              <a:t>’</a:t>
            </a:r>
            <a:r>
              <a:rPr lang="en-GB" sz="2000" dirty="0">
                <a:latin typeface="Liberation Sans"/>
              </a:rPr>
              <a:t>s toy requires little strength to operate, but greater strength to change </a:t>
            </a:r>
            <a:r>
              <a:rPr lang="en-GB" sz="2000" dirty="0" smtClean="0">
                <a:latin typeface="Liberation Sans"/>
              </a:rPr>
              <a:t>batteries</a:t>
            </a:r>
          </a:p>
          <a:p>
            <a:pPr lvl="1" eaLnBrk="0" hangingPunct="0">
              <a:spcAft>
                <a:spcPts val="600"/>
              </a:spcAft>
              <a:buFontTx/>
              <a:buChar char="—"/>
            </a:pPr>
            <a:endParaRPr lang="en-GB" sz="1000" dirty="0">
              <a:latin typeface="Liberation Sans"/>
            </a:endParaRPr>
          </a:p>
          <a:p>
            <a:pPr lvl="1" eaLnBrk="0" hangingPunct="0">
              <a:spcAft>
                <a:spcPts val="600"/>
              </a:spcAft>
              <a:buFontTx/>
              <a:buChar char="—"/>
            </a:pPr>
            <a:r>
              <a:rPr lang="en-GB" sz="2000" dirty="0">
                <a:latin typeface="Liberation Sans"/>
              </a:rPr>
              <a:t> disabilities (e.g. sight, hearing, dexterity)</a:t>
            </a:r>
            <a:endParaRPr lang="en-US" sz="2000" dirty="0">
              <a:latin typeface="Liberation Sans"/>
            </a:endParaRPr>
          </a:p>
        </p:txBody>
      </p:sp>
      <p:pic>
        <p:nvPicPr>
          <p:cNvPr id="1639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354" y="4833625"/>
            <a:ext cx="2662237"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9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75" y="5241396"/>
            <a:ext cx="1524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ustDataLst>
      <p:tags r:id="rId1"/>
    </p:custDataLst>
    <p:extLst>
      <p:ext uri="{BB962C8B-B14F-4D97-AF65-F5344CB8AC3E}">
        <p14:creationId xmlns:p14="http://schemas.microsoft.com/office/powerpoint/2010/main" val="1334076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188640"/>
            <a:ext cx="8229600" cy="1143000"/>
          </a:xfrm>
        </p:spPr>
        <p:txBody>
          <a:bodyPr/>
          <a:lstStyle/>
          <a:p>
            <a:r>
              <a:rPr lang="en-GB" dirty="0"/>
              <a:t>Personas</a:t>
            </a:r>
          </a:p>
        </p:txBody>
      </p:sp>
      <p:sp>
        <p:nvSpPr>
          <p:cNvPr id="18435" name="Rectangle 3"/>
          <p:cNvSpPr>
            <a:spLocks noGrp="1" noChangeArrowheads="1"/>
          </p:cNvSpPr>
          <p:nvPr>
            <p:ph type="body" idx="1"/>
          </p:nvPr>
        </p:nvSpPr>
        <p:spPr>
          <a:xfrm>
            <a:off x="467544" y="1669976"/>
            <a:ext cx="8316416" cy="4608512"/>
          </a:xfrm>
        </p:spPr>
        <p:txBody>
          <a:bodyPr>
            <a:noAutofit/>
          </a:bodyPr>
          <a:lstStyle/>
          <a:p>
            <a:pPr>
              <a:lnSpc>
                <a:spcPct val="120000"/>
              </a:lnSpc>
            </a:pPr>
            <a:r>
              <a:rPr lang="en-GB" sz="2800" dirty="0"/>
              <a:t>Capture </a:t>
            </a:r>
            <a:r>
              <a:rPr lang="en-GB" sz="2800" dirty="0" smtClean="0"/>
              <a:t>a set of user characteristics (user profile)</a:t>
            </a:r>
          </a:p>
          <a:p>
            <a:pPr>
              <a:lnSpc>
                <a:spcPct val="120000"/>
              </a:lnSpc>
            </a:pPr>
            <a:endParaRPr lang="en-GB" sz="1200" dirty="0"/>
          </a:p>
          <a:p>
            <a:pPr>
              <a:lnSpc>
                <a:spcPct val="120000"/>
              </a:lnSpc>
            </a:pPr>
            <a:r>
              <a:rPr lang="en-GB" sz="2800" dirty="0"/>
              <a:t>Not real people, but synthesised from real </a:t>
            </a:r>
            <a:r>
              <a:rPr lang="en-GB" sz="2800" dirty="0" smtClean="0"/>
              <a:t>users</a:t>
            </a:r>
          </a:p>
          <a:p>
            <a:pPr>
              <a:lnSpc>
                <a:spcPct val="120000"/>
              </a:lnSpc>
            </a:pPr>
            <a:endParaRPr lang="en-GB" sz="1200" dirty="0"/>
          </a:p>
          <a:p>
            <a:pPr>
              <a:lnSpc>
                <a:spcPct val="120000"/>
              </a:lnSpc>
            </a:pPr>
            <a:r>
              <a:rPr lang="en-GB" sz="2800" dirty="0"/>
              <a:t>Should not be </a:t>
            </a:r>
            <a:r>
              <a:rPr lang="en-GB" sz="2800" dirty="0" smtClean="0"/>
              <a:t>idealised</a:t>
            </a:r>
          </a:p>
          <a:p>
            <a:pPr>
              <a:lnSpc>
                <a:spcPct val="120000"/>
              </a:lnSpc>
            </a:pPr>
            <a:endParaRPr lang="en-GB" sz="1200" dirty="0"/>
          </a:p>
          <a:p>
            <a:pPr>
              <a:lnSpc>
                <a:spcPct val="120000"/>
              </a:lnSpc>
            </a:pPr>
            <a:r>
              <a:rPr lang="en-GB" sz="2800" dirty="0"/>
              <a:t>Bring them to life with a name, characteristics, goals, personal </a:t>
            </a:r>
            <a:r>
              <a:rPr lang="en-GB" sz="2800" dirty="0" smtClean="0"/>
              <a:t>background</a:t>
            </a:r>
          </a:p>
          <a:p>
            <a:pPr>
              <a:lnSpc>
                <a:spcPct val="120000"/>
              </a:lnSpc>
            </a:pPr>
            <a:endParaRPr lang="en-GB" sz="1200" dirty="0"/>
          </a:p>
          <a:p>
            <a:pPr>
              <a:lnSpc>
                <a:spcPct val="120000"/>
              </a:lnSpc>
            </a:pPr>
            <a:r>
              <a:rPr lang="en-GB" sz="2800" dirty="0"/>
              <a:t>Develop </a:t>
            </a:r>
            <a:r>
              <a:rPr lang="en-GB" sz="2800" dirty="0" smtClean="0"/>
              <a:t>a small set of personas with one primary</a:t>
            </a:r>
            <a:endParaRPr lang="en-GB" sz="2800" dirty="0"/>
          </a:p>
        </p:txBody>
      </p:sp>
    </p:spTree>
    <p:extLst>
      <p:ext uri="{BB962C8B-B14F-4D97-AF65-F5344CB8AC3E}">
        <p14:creationId xmlns:p14="http://schemas.microsoft.com/office/powerpoint/2010/main" val="1274100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39752" y="60473"/>
            <a:ext cx="4683125" cy="1143000"/>
          </a:xfrm>
        </p:spPr>
        <p:txBody>
          <a:bodyPr>
            <a:normAutofit/>
          </a:bodyPr>
          <a:lstStyle/>
          <a:p>
            <a:r>
              <a:rPr lang="en-GB" dirty="0" smtClean="0"/>
              <a:t>Example Persona</a:t>
            </a:r>
            <a:endParaRPr lang="en-GB" dirty="0"/>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r="50542"/>
          <a:stretch>
            <a:fillRect/>
          </a:stretch>
        </p:blipFill>
        <p:spPr bwMode="auto">
          <a:xfrm>
            <a:off x="1191681" y="1497968"/>
            <a:ext cx="6499225" cy="519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ustDataLst>
      <p:tags r:id="rId1"/>
    </p:custDataLst>
    <p:extLst>
      <p:ext uri="{BB962C8B-B14F-4D97-AF65-F5344CB8AC3E}">
        <p14:creationId xmlns:p14="http://schemas.microsoft.com/office/powerpoint/2010/main" val="1304834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a:xfrm>
            <a:off x="457200" y="579654"/>
            <a:ext cx="8229600" cy="532966"/>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3200" dirty="0">
                <a:latin typeface="Liberation Sans"/>
              </a:rPr>
              <a:t>Data gathering for requirements</a:t>
            </a:r>
          </a:p>
        </p:txBody>
      </p:sp>
      <p:sp>
        <p:nvSpPr>
          <p:cNvPr id="20487" name="Rectangle 7"/>
          <p:cNvSpPr>
            <a:spLocks noGrp="1" noChangeArrowheads="1"/>
          </p:cNvSpPr>
          <p:nvPr>
            <p:ph idx="1"/>
          </p:nvPr>
        </p:nvSpPr>
        <p:spPr>
          <a:xfrm>
            <a:off x="467544" y="1714601"/>
            <a:ext cx="8229600" cy="4763616"/>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20000"/>
          </a:bodyPr>
          <a:lstStyle/>
          <a:p>
            <a:pPr eaLnBrk="0" hangingPunct="0">
              <a:spcBef>
                <a:spcPts val="600"/>
              </a:spcBef>
            </a:pPr>
            <a:r>
              <a:rPr lang="en-US" sz="2800" dirty="0">
                <a:latin typeface="Liberation Sans"/>
              </a:rPr>
              <a:t>Interviews</a:t>
            </a:r>
            <a:r>
              <a:rPr lang="en-US" sz="2800" dirty="0" smtClean="0">
                <a:latin typeface="Liberation Sans"/>
              </a:rPr>
              <a:t>:</a:t>
            </a:r>
          </a:p>
          <a:p>
            <a:pPr eaLnBrk="0" hangingPunct="0">
              <a:spcBef>
                <a:spcPts val="600"/>
              </a:spcBef>
            </a:pPr>
            <a:endParaRPr lang="en-US" sz="1300" dirty="0">
              <a:latin typeface="Liberation Sans"/>
            </a:endParaRPr>
          </a:p>
          <a:p>
            <a:pPr lvl="1" eaLnBrk="0" hangingPunct="0">
              <a:spcBef>
                <a:spcPts val="600"/>
              </a:spcBef>
              <a:buFontTx/>
              <a:buChar char="—"/>
            </a:pPr>
            <a:r>
              <a:rPr lang="en-GB" sz="2400" dirty="0">
                <a:latin typeface="Liberation Sans"/>
              </a:rPr>
              <a:t> Props, e.g. sample scenarios of use, </a:t>
            </a:r>
            <a:br>
              <a:rPr lang="en-GB" sz="2400" dirty="0">
                <a:latin typeface="Liberation Sans"/>
              </a:rPr>
            </a:br>
            <a:r>
              <a:rPr lang="en-GB" sz="2400" dirty="0">
                <a:latin typeface="Liberation Sans"/>
              </a:rPr>
              <a:t>	prototypes, can be used in </a:t>
            </a:r>
            <a:r>
              <a:rPr lang="en-GB" sz="2400" dirty="0" smtClean="0">
                <a:latin typeface="Liberation Sans"/>
              </a:rPr>
              <a:t>interviews</a:t>
            </a:r>
          </a:p>
          <a:p>
            <a:pPr lvl="1" eaLnBrk="0" hangingPunct="0">
              <a:spcBef>
                <a:spcPts val="600"/>
              </a:spcBef>
              <a:buFontTx/>
              <a:buChar char="—"/>
            </a:pPr>
            <a:endParaRPr lang="en-GB" sz="1100" dirty="0">
              <a:latin typeface="Liberation Sans"/>
            </a:endParaRPr>
          </a:p>
          <a:p>
            <a:pPr lvl="1" eaLnBrk="0" hangingPunct="0">
              <a:spcBef>
                <a:spcPts val="600"/>
              </a:spcBef>
              <a:buFontTx/>
              <a:buChar char="—"/>
            </a:pPr>
            <a:r>
              <a:rPr lang="en-GB" sz="2400" dirty="0">
                <a:latin typeface="Liberation Sans"/>
              </a:rPr>
              <a:t> Good for exploring issues </a:t>
            </a:r>
            <a:endParaRPr lang="en-GB" sz="2400" dirty="0" smtClean="0">
              <a:latin typeface="Liberation Sans"/>
            </a:endParaRPr>
          </a:p>
          <a:p>
            <a:pPr lvl="1" eaLnBrk="0" hangingPunct="0">
              <a:spcBef>
                <a:spcPts val="600"/>
              </a:spcBef>
              <a:buFontTx/>
              <a:buChar char="—"/>
            </a:pPr>
            <a:endParaRPr lang="en-GB" sz="1100" dirty="0">
              <a:latin typeface="Liberation Sans"/>
            </a:endParaRPr>
          </a:p>
          <a:p>
            <a:pPr lvl="1" eaLnBrk="0" hangingPunct="0">
              <a:spcBef>
                <a:spcPts val="600"/>
              </a:spcBef>
              <a:buFontTx/>
              <a:buChar char="—"/>
            </a:pPr>
            <a:r>
              <a:rPr lang="en-GB" sz="2400" dirty="0">
                <a:latin typeface="Liberation Sans"/>
              </a:rPr>
              <a:t> Development team members can connect with </a:t>
            </a:r>
            <a:r>
              <a:rPr lang="en-GB" sz="2400" dirty="0" smtClean="0">
                <a:latin typeface="Liberation Sans"/>
              </a:rPr>
              <a:t>stakeholders</a:t>
            </a:r>
          </a:p>
          <a:p>
            <a:pPr lvl="1" eaLnBrk="0" hangingPunct="0">
              <a:spcBef>
                <a:spcPts val="600"/>
              </a:spcBef>
              <a:buFontTx/>
              <a:buChar char="—"/>
            </a:pPr>
            <a:endParaRPr lang="en-GB" sz="1100" dirty="0">
              <a:latin typeface="Liberation Sans"/>
            </a:endParaRPr>
          </a:p>
          <a:p>
            <a:pPr eaLnBrk="0" hangingPunct="0">
              <a:spcBef>
                <a:spcPts val="600"/>
              </a:spcBef>
            </a:pPr>
            <a:r>
              <a:rPr lang="en-GB" sz="2800" dirty="0">
                <a:latin typeface="Liberation Sans"/>
              </a:rPr>
              <a:t>Focus groups</a:t>
            </a:r>
            <a:r>
              <a:rPr lang="en-GB" sz="2800" dirty="0" smtClean="0">
                <a:latin typeface="Liberation Sans"/>
              </a:rPr>
              <a:t>:</a:t>
            </a:r>
          </a:p>
          <a:p>
            <a:pPr marL="0" indent="0" eaLnBrk="0" hangingPunct="0">
              <a:spcBef>
                <a:spcPts val="600"/>
              </a:spcBef>
              <a:buNone/>
            </a:pPr>
            <a:endParaRPr lang="en-GB" sz="1200" dirty="0">
              <a:latin typeface="Liberation Sans"/>
            </a:endParaRPr>
          </a:p>
          <a:p>
            <a:pPr lvl="1" eaLnBrk="0" hangingPunct="0">
              <a:spcBef>
                <a:spcPts val="600"/>
              </a:spcBef>
              <a:buFontTx/>
              <a:buChar char="—"/>
            </a:pPr>
            <a:r>
              <a:rPr lang="en-GB" sz="2400" dirty="0">
                <a:latin typeface="Liberation Sans"/>
              </a:rPr>
              <a:t> Group </a:t>
            </a:r>
            <a:r>
              <a:rPr lang="en-GB" sz="2400" dirty="0" smtClean="0">
                <a:latin typeface="Liberation Sans"/>
              </a:rPr>
              <a:t>interviews</a:t>
            </a:r>
          </a:p>
          <a:p>
            <a:pPr lvl="1" eaLnBrk="0" hangingPunct="0">
              <a:spcBef>
                <a:spcPts val="600"/>
              </a:spcBef>
              <a:buFontTx/>
              <a:buChar char="—"/>
            </a:pPr>
            <a:endParaRPr lang="en-GB" sz="1200" dirty="0">
              <a:latin typeface="Liberation Sans"/>
            </a:endParaRPr>
          </a:p>
          <a:p>
            <a:pPr lvl="1" eaLnBrk="0" hangingPunct="0">
              <a:spcBef>
                <a:spcPts val="600"/>
              </a:spcBef>
              <a:buFontTx/>
              <a:buChar char="—"/>
            </a:pPr>
            <a:r>
              <a:rPr lang="en-GB" sz="2400" dirty="0">
                <a:latin typeface="Liberation Sans"/>
              </a:rPr>
              <a:t> Good at gaining a consensus view and/or </a:t>
            </a:r>
            <a:r>
              <a:rPr lang="en-GB" sz="2400" dirty="0" smtClean="0">
                <a:latin typeface="Liberation Sans"/>
              </a:rPr>
              <a:t>highlighting </a:t>
            </a:r>
            <a:r>
              <a:rPr lang="en-GB" sz="2400" dirty="0">
                <a:latin typeface="Liberation Sans"/>
              </a:rPr>
              <a:t>areas of </a:t>
            </a:r>
            <a:r>
              <a:rPr lang="en-GB" sz="2400" dirty="0" smtClean="0">
                <a:latin typeface="Liberation Sans"/>
              </a:rPr>
              <a:t>conflict</a:t>
            </a:r>
          </a:p>
          <a:p>
            <a:pPr lvl="1" eaLnBrk="0" hangingPunct="0">
              <a:spcBef>
                <a:spcPts val="600"/>
              </a:spcBef>
              <a:buFontTx/>
              <a:buChar char="—"/>
            </a:pPr>
            <a:endParaRPr lang="en-GB" sz="1200" dirty="0">
              <a:latin typeface="Liberation Sans"/>
            </a:endParaRPr>
          </a:p>
          <a:p>
            <a:pPr lvl="1" eaLnBrk="0" hangingPunct="0">
              <a:spcBef>
                <a:spcPts val="600"/>
              </a:spcBef>
              <a:buFontTx/>
              <a:buChar char="—"/>
            </a:pPr>
            <a:r>
              <a:rPr lang="en-GB" sz="2400" dirty="0">
                <a:latin typeface="Liberation Sans"/>
              </a:rPr>
              <a:t> But can be dominated by individuals</a:t>
            </a:r>
          </a:p>
          <a:p>
            <a:endParaRPr lang="en-US" dirty="0">
              <a:latin typeface="Liberation Sans"/>
            </a:endParaRPr>
          </a:p>
          <a:p>
            <a:endParaRPr lang="en-US" dirty="0">
              <a:latin typeface="Liberation Sans"/>
            </a:endParaRPr>
          </a:p>
        </p:txBody>
      </p:sp>
      <p:sp>
        <p:nvSpPr>
          <p:cNvPr id="2048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0483"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048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0485"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Tree>
    <p:extLst>
      <p:ext uri="{BB962C8B-B14F-4D97-AF65-F5344CB8AC3E}">
        <p14:creationId xmlns:p14="http://schemas.microsoft.com/office/powerpoint/2010/main" val="171805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7">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8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lIns="90487" tIns="44450" rIns="90487" bIns="44450"/>
          <a:lstStyle/>
          <a:p>
            <a:r>
              <a:rPr lang="en-GB"/>
              <a:t>What is a requirement?</a:t>
            </a:r>
          </a:p>
        </p:txBody>
      </p:sp>
      <p:sp>
        <p:nvSpPr>
          <p:cNvPr id="8195" name="Rectangle 3"/>
          <p:cNvSpPr>
            <a:spLocks noGrp="1" noChangeArrowheads="1"/>
          </p:cNvSpPr>
          <p:nvPr>
            <p:ph idx="1"/>
          </p:nvPr>
        </p:nvSpPr>
        <p:spPr>
          <a:noFill/>
          <a:ln/>
        </p:spPr>
        <p:txBody>
          <a:bodyPr lIns="90487" tIns="44450" rIns="90487" bIns="44450"/>
          <a:lstStyle/>
          <a:p>
            <a:pPr>
              <a:lnSpc>
                <a:spcPct val="90000"/>
              </a:lnSpc>
            </a:pPr>
            <a:r>
              <a:rPr lang="en-GB" dirty="0"/>
              <a:t>It may range from a high-level abstract statement of a service or of a system constraint to a detailed mathematical functional specification.</a:t>
            </a:r>
          </a:p>
          <a:p>
            <a:pPr>
              <a:lnSpc>
                <a:spcPct val="90000"/>
              </a:lnSpc>
            </a:pPr>
            <a:r>
              <a:rPr lang="en-GB" dirty="0"/>
              <a:t>This is inevitable as requirements may serve a dual function</a:t>
            </a:r>
          </a:p>
          <a:p>
            <a:pPr lvl="1">
              <a:lnSpc>
                <a:spcPct val="90000"/>
              </a:lnSpc>
            </a:pPr>
            <a:r>
              <a:rPr lang="en-GB" dirty="0"/>
              <a:t>May be the basis for a bid for a contract - therefore must be open to interpretation;</a:t>
            </a:r>
          </a:p>
          <a:p>
            <a:pPr lvl="1">
              <a:lnSpc>
                <a:spcPct val="90000"/>
              </a:lnSpc>
            </a:pPr>
            <a:r>
              <a:rPr lang="en-GB" dirty="0"/>
              <a:t>May be the basis for the contract itself - therefore must be defined in detail;</a:t>
            </a:r>
          </a:p>
          <a:p>
            <a:pPr lvl="1">
              <a:lnSpc>
                <a:spcPct val="90000"/>
              </a:lnSpc>
            </a:pPr>
            <a:r>
              <a:rPr lang="en-GB" dirty="0"/>
              <a:t>Both these statements may be called requirements.</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a:t>
            </a:fld>
            <a:endParaRPr lang="en-US"/>
          </a:p>
        </p:txBody>
      </p:sp>
    </p:spTree>
    <p:extLst>
      <p:ext uri="{BB962C8B-B14F-4D97-AF65-F5344CB8AC3E}">
        <p14:creationId xmlns:p14="http://schemas.microsoft.com/office/powerpoint/2010/main" val="2575359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Grp="1" noChangeArrowheads="1"/>
          </p:cNvSpPr>
          <p:nvPr>
            <p:ph type="title"/>
          </p:nvPr>
        </p:nvSpPr>
        <p:spPr>
          <a:xfrm>
            <a:off x="494761" y="579654"/>
            <a:ext cx="5964775"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a:latin typeface="Liberation Sans"/>
              </a:rPr>
              <a:t>Data gathering for requirements</a:t>
            </a:r>
          </a:p>
        </p:txBody>
      </p:sp>
      <p:sp>
        <p:nvSpPr>
          <p:cNvPr id="21511" name="Rectangle 7"/>
          <p:cNvSpPr>
            <a:spLocks noGrp="1" noChangeArrowheads="1"/>
          </p:cNvSpPr>
          <p:nvPr>
            <p:ph idx="1"/>
          </p:nvPr>
        </p:nvSpPr>
        <p:spPr>
          <a:xfrm>
            <a:off x="395536" y="1556792"/>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0" hangingPunct="0"/>
            <a:r>
              <a:rPr lang="en-US" sz="2800" dirty="0">
                <a:latin typeface="Liberation Sans"/>
              </a:rPr>
              <a:t>Questionnaires:</a:t>
            </a:r>
          </a:p>
          <a:p>
            <a:pPr eaLnBrk="0" hangingPunct="0"/>
            <a:endParaRPr lang="en-US" sz="900" dirty="0">
              <a:latin typeface="Liberation Sans"/>
            </a:endParaRPr>
          </a:p>
          <a:p>
            <a:pPr lvl="1" eaLnBrk="0" hangingPunct="0">
              <a:buFontTx/>
              <a:buChar char="—"/>
            </a:pPr>
            <a:r>
              <a:rPr lang="en-GB" sz="2400" dirty="0">
                <a:latin typeface="Liberation Sans"/>
              </a:rPr>
              <a:t> Often used in conjunction with other </a:t>
            </a:r>
            <a:br>
              <a:rPr lang="en-GB" sz="2400" dirty="0">
                <a:latin typeface="Liberation Sans"/>
              </a:rPr>
            </a:br>
            <a:r>
              <a:rPr lang="en-GB" sz="2400" dirty="0">
                <a:latin typeface="Liberation Sans"/>
              </a:rPr>
              <a:t>	</a:t>
            </a:r>
            <a:r>
              <a:rPr lang="en-GB" sz="2400" dirty="0" smtClean="0">
                <a:latin typeface="Liberation Sans"/>
              </a:rPr>
              <a:t>techniques</a:t>
            </a:r>
          </a:p>
          <a:p>
            <a:pPr lvl="1" eaLnBrk="0" hangingPunct="0">
              <a:buFontTx/>
              <a:buChar char="—"/>
            </a:pPr>
            <a:endParaRPr lang="en-GB" sz="800" dirty="0">
              <a:latin typeface="Liberation Sans"/>
            </a:endParaRPr>
          </a:p>
          <a:p>
            <a:pPr lvl="1" eaLnBrk="0" hangingPunct="0">
              <a:buFontTx/>
              <a:buChar char="—"/>
            </a:pPr>
            <a:r>
              <a:rPr lang="en-GB" sz="2400" dirty="0">
                <a:latin typeface="Liberation Sans"/>
              </a:rPr>
              <a:t> Can give </a:t>
            </a:r>
            <a:r>
              <a:rPr lang="en-GB" sz="2400" dirty="0" smtClean="0">
                <a:latin typeface="Liberation Sans"/>
              </a:rPr>
              <a:t>quantitative </a:t>
            </a:r>
            <a:r>
              <a:rPr lang="en-GB" sz="2400" dirty="0">
                <a:latin typeface="Liberation Sans"/>
              </a:rPr>
              <a:t>or qualitative </a:t>
            </a:r>
            <a:r>
              <a:rPr lang="en-GB" sz="2400" dirty="0" smtClean="0">
                <a:latin typeface="Liberation Sans"/>
              </a:rPr>
              <a:t>data</a:t>
            </a:r>
          </a:p>
          <a:p>
            <a:pPr lvl="1" eaLnBrk="0" hangingPunct="0">
              <a:buFontTx/>
              <a:buChar char="—"/>
            </a:pPr>
            <a:endParaRPr lang="en-GB" sz="800" dirty="0">
              <a:latin typeface="Liberation Sans"/>
            </a:endParaRPr>
          </a:p>
          <a:p>
            <a:pPr lvl="1" eaLnBrk="0" hangingPunct="0">
              <a:buFontTx/>
              <a:buChar char="—"/>
            </a:pPr>
            <a:r>
              <a:rPr lang="en-GB" sz="2400" dirty="0">
                <a:latin typeface="Liberation Sans"/>
              </a:rPr>
              <a:t> Good for answering specific questions from </a:t>
            </a:r>
            <a:br>
              <a:rPr lang="en-GB" sz="2400" dirty="0">
                <a:latin typeface="Liberation Sans"/>
              </a:rPr>
            </a:br>
            <a:r>
              <a:rPr lang="en-GB" sz="2400" dirty="0">
                <a:latin typeface="Liberation Sans"/>
              </a:rPr>
              <a:t>	a large, dispersed group of people</a:t>
            </a:r>
          </a:p>
          <a:p>
            <a:pPr eaLnBrk="0" hangingPunct="0">
              <a:lnSpc>
                <a:spcPct val="140000"/>
              </a:lnSpc>
            </a:pPr>
            <a:r>
              <a:rPr lang="en-GB" sz="2800" dirty="0">
                <a:latin typeface="Liberation Sans"/>
              </a:rPr>
              <a:t>Researching similar products:</a:t>
            </a:r>
          </a:p>
          <a:p>
            <a:pPr lvl="1" eaLnBrk="0" hangingPunct="0">
              <a:lnSpc>
                <a:spcPct val="140000"/>
              </a:lnSpc>
              <a:buFontTx/>
              <a:buChar char="—"/>
            </a:pPr>
            <a:r>
              <a:rPr lang="en-GB" sz="2400" dirty="0">
                <a:latin typeface="Liberation Sans"/>
              </a:rPr>
              <a:t> Good for prompting requirements</a:t>
            </a:r>
          </a:p>
          <a:p>
            <a:endParaRPr lang="en-US" dirty="0">
              <a:latin typeface="Liberation Sans"/>
            </a:endParaRPr>
          </a:p>
          <a:p>
            <a:endParaRPr lang="en-US" dirty="0">
              <a:latin typeface="Liberation Sans"/>
            </a:endParaRPr>
          </a:p>
        </p:txBody>
      </p:sp>
      <p:sp>
        <p:nvSpPr>
          <p:cNvPr id="21506"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1507"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1508"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1509"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1512" name="Rectangle 8"/>
          <p:cNvSpPr>
            <a:spLocks noChangeArrowheads="1"/>
          </p:cNvSpPr>
          <p:nvPr/>
        </p:nvSpPr>
        <p:spPr bwMode="auto">
          <a:xfrm>
            <a:off x="984250" y="1268760"/>
            <a:ext cx="81597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lgn="ctr" eaLnBrk="0" hangingPunct="0"/>
            <a:endParaRPr lang="en-US" sz="2400" dirty="0">
              <a:latin typeface="Liberation Sans"/>
            </a:endParaRPr>
          </a:p>
        </p:txBody>
      </p:sp>
    </p:spTree>
    <p:extLst>
      <p:ext uri="{BB962C8B-B14F-4D97-AF65-F5344CB8AC3E}">
        <p14:creationId xmlns:p14="http://schemas.microsoft.com/office/powerpoint/2010/main" val="4043388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11">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1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Grp="1" noChangeArrowheads="1"/>
          </p:cNvSpPr>
          <p:nvPr>
            <p:ph type="title"/>
          </p:nvPr>
        </p:nvSpPr>
        <p:spPr>
          <a:xfrm>
            <a:off x="494761" y="579654"/>
            <a:ext cx="5964775"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a:latin typeface="Liberation Sans"/>
              </a:rPr>
              <a:t>Data gathering for requirements</a:t>
            </a:r>
          </a:p>
        </p:txBody>
      </p:sp>
      <p:sp>
        <p:nvSpPr>
          <p:cNvPr id="22535" name="Rectangle 7"/>
          <p:cNvSpPr>
            <a:spLocks noGrp="1" noChangeArrowheads="1"/>
          </p:cNvSpPr>
          <p:nvPr>
            <p:ph idx="1"/>
          </p:nvPr>
        </p:nvSpPr>
        <p:spPr>
          <a:xfrm>
            <a:off x="395536" y="1484784"/>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10000"/>
          </a:bodyPr>
          <a:lstStyle/>
          <a:p>
            <a:pPr eaLnBrk="0" hangingPunct="0">
              <a:spcBef>
                <a:spcPts val="600"/>
              </a:spcBef>
            </a:pPr>
            <a:r>
              <a:rPr lang="en-GB" sz="2800" dirty="0">
                <a:latin typeface="Liberation Sans"/>
              </a:rPr>
              <a:t>Direct observation</a:t>
            </a:r>
            <a:r>
              <a:rPr lang="en-GB" sz="2800" dirty="0" smtClean="0">
                <a:latin typeface="Liberation Sans"/>
              </a:rPr>
              <a:t>:</a:t>
            </a:r>
          </a:p>
          <a:p>
            <a:pPr eaLnBrk="0" hangingPunct="0">
              <a:spcBef>
                <a:spcPts val="600"/>
              </a:spcBef>
            </a:pPr>
            <a:endParaRPr lang="en-GB" sz="800" dirty="0">
              <a:latin typeface="Liberation Sans"/>
            </a:endParaRPr>
          </a:p>
          <a:p>
            <a:pPr lvl="1" eaLnBrk="0" hangingPunct="0">
              <a:spcBef>
                <a:spcPts val="600"/>
              </a:spcBef>
              <a:buFontTx/>
              <a:buChar char="—"/>
            </a:pPr>
            <a:r>
              <a:rPr lang="en-GB" sz="2400" dirty="0">
                <a:latin typeface="Liberation Sans"/>
              </a:rPr>
              <a:t> Gain insights into stakeholders</a:t>
            </a:r>
            <a:r>
              <a:rPr lang="ja-JP" altLang="en-GB" sz="2400" dirty="0">
                <a:latin typeface="Liberation Sans"/>
              </a:rPr>
              <a:t>’</a:t>
            </a:r>
            <a:r>
              <a:rPr lang="en-GB" sz="2400" dirty="0">
                <a:latin typeface="Liberation Sans"/>
              </a:rPr>
              <a:t> tasks </a:t>
            </a:r>
            <a:endParaRPr lang="en-GB" sz="2400" dirty="0" smtClean="0">
              <a:latin typeface="Liberation Sans"/>
            </a:endParaRPr>
          </a:p>
          <a:p>
            <a:pPr lvl="1" eaLnBrk="0" hangingPunct="0">
              <a:spcBef>
                <a:spcPts val="600"/>
              </a:spcBef>
              <a:buFontTx/>
              <a:buChar char="—"/>
            </a:pPr>
            <a:endParaRPr lang="en-GB" sz="900" dirty="0">
              <a:latin typeface="Liberation Sans"/>
            </a:endParaRPr>
          </a:p>
          <a:p>
            <a:pPr lvl="1" eaLnBrk="0" hangingPunct="0">
              <a:spcBef>
                <a:spcPts val="600"/>
              </a:spcBef>
              <a:buFontTx/>
              <a:buChar char="—"/>
            </a:pPr>
            <a:r>
              <a:rPr lang="en-GB" sz="2400" dirty="0">
                <a:latin typeface="Liberation Sans"/>
              </a:rPr>
              <a:t> Good for understanding the nature and </a:t>
            </a:r>
            <a:br>
              <a:rPr lang="en-GB" sz="2400" dirty="0">
                <a:latin typeface="Liberation Sans"/>
              </a:rPr>
            </a:br>
            <a:r>
              <a:rPr lang="en-GB" sz="2400" dirty="0">
                <a:latin typeface="Liberation Sans"/>
              </a:rPr>
              <a:t>	context of the </a:t>
            </a:r>
            <a:r>
              <a:rPr lang="en-GB" sz="2400" dirty="0" smtClean="0">
                <a:latin typeface="Liberation Sans"/>
              </a:rPr>
              <a:t>tasks</a:t>
            </a:r>
          </a:p>
          <a:p>
            <a:pPr lvl="1" eaLnBrk="0" hangingPunct="0">
              <a:spcBef>
                <a:spcPts val="600"/>
              </a:spcBef>
              <a:buFontTx/>
              <a:buChar char="—"/>
            </a:pPr>
            <a:endParaRPr lang="en-GB" sz="900" dirty="0">
              <a:latin typeface="Liberation Sans"/>
            </a:endParaRPr>
          </a:p>
          <a:p>
            <a:pPr lvl="1" eaLnBrk="0" hangingPunct="0">
              <a:spcBef>
                <a:spcPts val="600"/>
              </a:spcBef>
              <a:buFontTx/>
              <a:buChar char="—"/>
            </a:pPr>
            <a:r>
              <a:rPr lang="en-GB" sz="2400" dirty="0">
                <a:latin typeface="Liberation Sans"/>
              </a:rPr>
              <a:t> But, it requires time and commitment </a:t>
            </a:r>
            <a:br>
              <a:rPr lang="en-GB" sz="2400" dirty="0">
                <a:latin typeface="Liberation Sans"/>
              </a:rPr>
            </a:br>
            <a:r>
              <a:rPr lang="en-GB" sz="2400" dirty="0">
                <a:latin typeface="Liberation Sans"/>
              </a:rPr>
              <a:t>	from a member of the design team, and </a:t>
            </a:r>
            <a:br>
              <a:rPr lang="en-GB" sz="2400" dirty="0">
                <a:latin typeface="Liberation Sans"/>
              </a:rPr>
            </a:br>
            <a:r>
              <a:rPr lang="en-GB" sz="2400" dirty="0">
                <a:latin typeface="Liberation Sans"/>
              </a:rPr>
              <a:t>	it can result in a huge amount of </a:t>
            </a:r>
            <a:r>
              <a:rPr lang="en-GB" sz="2400" dirty="0" smtClean="0">
                <a:latin typeface="Liberation Sans"/>
              </a:rPr>
              <a:t>data</a:t>
            </a:r>
          </a:p>
          <a:p>
            <a:pPr lvl="1" eaLnBrk="0" hangingPunct="0">
              <a:spcBef>
                <a:spcPts val="600"/>
              </a:spcBef>
              <a:buFontTx/>
              <a:buChar char="—"/>
            </a:pPr>
            <a:endParaRPr lang="en-GB" sz="900" dirty="0">
              <a:latin typeface="Liberation Sans"/>
            </a:endParaRPr>
          </a:p>
          <a:p>
            <a:pPr eaLnBrk="0" hangingPunct="0">
              <a:spcBef>
                <a:spcPts val="600"/>
              </a:spcBef>
            </a:pPr>
            <a:r>
              <a:rPr lang="en-US" sz="2800" dirty="0">
                <a:latin typeface="Liberation Sans"/>
              </a:rPr>
              <a:t>Indirect observation</a:t>
            </a:r>
            <a:r>
              <a:rPr lang="en-US" sz="2800" dirty="0" smtClean="0">
                <a:latin typeface="Liberation Sans"/>
              </a:rPr>
              <a:t>:</a:t>
            </a:r>
          </a:p>
          <a:p>
            <a:pPr marL="0" indent="0" eaLnBrk="0" hangingPunct="0">
              <a:spcBef>
                <a:spcPts val="600"/>
              </a:spcBef>
              <a:buNone/>
            </a:pPr>
            <a:endParaRPr lang="en-US" sz="900" dirty="0">
              <a:latin typeface="Liberation Sans"/>
            </a:endParaRPr>
          </a:p>
          <a:p>
            <a:pPr lvl="1" eaLnBrk="0" hangingPunct="0">
              <a:spcBef>
                <a:spcPts val="600"/>
              </a:spcBef>
              <a:buFontTx/>
              <a:buChar char="—"/>
            </a:pPr>
            <a:r>
              <a:rPr lang="en-US" sz="2400" dirty="0">
                <a:latin typeface="Liberation Sans"/>
              </a:rPr>
              <a:t> Not often used in requirements </a:t>
            </a:r>
            <a:r>
              <a:rPr lang="en-US" sz="2400" dirty="0" smtClean="0">
                <a:latin typeface="Liberation Sans"/>
              </a:rPr>
              <a:t>activity</a:t>
            </a:r>
          </a:p>
          <a:p>
            <a:pPr lvl="1" eaLnBrk="0" hangingPunct="0">
              <a:spcBef>
                <a:spcPts val="600"/>
              </a:spcBef>
              <a:buFontTx/>
              <a:buChar char="—"/>
            </a:pPr>
            <a:endParaRPr lang="en-US" sz="900" dirty="0">
              <a:latin typeface="Liberation Sans"/>
            </a:endParaRPr>
          </a:p>
          <a:p>
            <a:pPr lvl="1" eaLnBrk="0" hangingPunct="0">
              <a:spcBef>
                <a:spcPts val="600"/>
              </a:spcBef>
              <a:buFontTx/>
              <a:buChar char="—"/>
            </a:pPr>
            <a:r>
              <a:rPr lang="en-US" sz="2400" dirty="0">
                <a:latin typeface="Liberation Sans"/>
              </a:rPr>
              <a:t> Good for logging current tasks</a:t>
            </a:r>
          </a:p>
          <a:p>
            <a:endParaRPr lang="en-US" dirty="0">
              <a:latin typeface="Liberation Sans"/>
            </a:endParaRPr>
          </a:p>
          <a:p>
            <a:endParaRPr lang="en-US" dirty="0">
              <a:latin typeface="Liberation Sans"/>
            </a:endParaRPr>
          </a:p>
        </p:txBody>
      </p:sp>
      <p:sp>
        <p:nvSpPr>
          <p:cNvPr id="2253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2531"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253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2533"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Tree>
    <p:extLst>
      <p:ext uri="{BB962C8B-B14F-4D97-AF65-F5344CB8AC3E}">
        <p14:creationId xmlns:p14="http://schemas.microsoft.com/office/powerpoint/2010/main" val="3060923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Grp="1" noChangeArrowheads="1"/>
          </p:cNvSpPr>
          <p:nvPr>
            <p:ph type="title"/>
          </p:nvPr>
        </p:nvSpPr>
        <p:spPr>
          <a:xfrm>
            <a:off x="494761" y="746311"/>
            <a:ext cx="5964775"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a:latin typeface="Liberation Sans"/>
              </a:rPr>
              <a:t>Data gathering for requirements</a:t>
            </a:r>
          </a:p>
        </p:txBody>
      </p:sp>
      <p:sp>
        <p:nvSpPr>
          <p:cNvPr id="23559" name="Rectangle 7"/>
          <p:cNvSpPr>
            <a:spLocks noGrp="1" noChangeArrowheads="1"/>
          </p:cNvSpPr>
          <p:nvPr>
            <p:ph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latin typeface="Liberation Sans"/>
            </a:endParaRPr>
          </a:p>
          <a:p>
            <a:endParaRPr lang="en-US">
              <a:latin typeface="Liberation Sans"/>
            </a:endParaRPr>
          </a:p>
        </p:txBody>
      </p:sp>
      <p:sp>
        <p:nvSpPr>
          <p:cNvPr id="23554"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3555"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3556"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3557"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3560" name="Rectangle 8"/>
          <p:cNvSpPr>
            <a:spLocks noChangeArrowheads="1"/>
          </p:cNvSpPr>
          <p:nvPr/>
        </p:nvSpPr>
        <p:spPr bwMode="auto">
          <a:xfrm>
            <a:off x="494761" y="1365920"/>
            <a:ext cx="8341329" cy="533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spcBef>
                <a:spcPts val="600"/>
              </a:spcBef>
              <a:buFontTx/>
              <a:buChar char="•"/>
            </a:pPr>
            <a:endParaRPr lang="en-GB" sz="900" dirty="0">
              <a:latin typeface="Liberation Sans"/>
            </a:endParaRPr>
          </a:p>
          <a:p>
            <a:pPr eaLnBrk="0" hangingPunct="0">
              <a:spcBef>
                <a:spcPts val="600"/>
              </a:spcBef>
            </a:pPr>
            <a:r>
              <a:rPr lang="en-GB" sz="2600" dirty="0">
                <a:latin typeface="Liberation Sans"/>
              </a:rPr>
              <a:t>Studying documentation: </a:t>
            </a:r>
            <a:endParaRPr lang="en-GB" sz="2600" dirty="0" smtClean="0">
              <a:latin typeface="Liberation Sans"/>
            </a:endParaRPr>
          </a:p>
          <a:p>
            <a:pPr eaLnBrk="0" hangingPunct="0">
              <a:spcBef>
                <a:spcPts val="600"/>
              </a:spcBef>
            </a:pPr>
            <a:endParaRPr lang="en-GB" sz="600" dirty="0">
              <a:latin typeface="Liberation Sans"/>
            </a:endParaRPr>
          </a:p>
          <a:p>
            <a:pPr lvl="1" eaLnBrk="0" hangingPunct="0">
              <a:spcBef>
                <a:spcPts val="600"/>
              </a:spcBef>
              <a:buFontTx/>
              <a:buChar char="—"/>
            </a:pPr>
            <a:r>
              <a:rPr lang="en-GB" sz="2200" dirty="0">
                <a:latin typeface="Liberation Sans"/>
              </a:rPr>
              <a:t> Procedures and rules are often written </a:t>
            </a:r>
            <a:br>
              <a:rPr lang="en-GB" sz="2200" dirty="0">
                <a:latin typeface="Liberation Sans"/>
              </a:rPr>
            </a:br>
            <a:r>
              <a:rPr lang="en-GB" sz="2200" dirty="0">
                <a:latin typeface="Liberation Sans"/>
              </a:rPr>
              <a:t>	down in manuals </a:t>
            </a:r>
            <a:endParaRPr lang="en-GB" sz="2200" dirty="0" smtClean="0">
              <a:latin typeface="Liberation Sans"/>
            </a:endParaRPr>
          </a:p>
          <a:p>
            <a:pPr lvl="1" eaLnBrk="0" hangingPunct="0">
              <a:spcBef>
                <a:spcPts val="600"/>
              </a:spcBef>
              <a:buFontTx/>
              <a:buChar char="—"/>
            </a:pPr>
            <a:endParaRPr lang="en-GB" sz="600" dirty="0">
              <a:latin typeface="Liberation Sans"/>
            </a:endParaRPr>
          </a:p>
          <a:p>
            <a:pPr lvl="1" eaLnBrk="0" hangingPunct="0">
              <a:spcBef>
                <a:spcPts val="600"/>
              </a:spcBef>
              <a:buFontTx/>
              <a:buChar char="—"/>
            </a:pPr>
            <a:r>
              <a:rPr lang="en-GB" sz="2200" dirty="0">
                <a:latin typeface="Liberation Sans"/>
              </a:rPr>
              <a:t> Good source of data about the steps </a:t>
            </a:r>
            <a:br>
              <a:rPr lang="en-GB" sz="2200" dirty="0">
                <a:latin typeface="Liberation Sans"/>
              </a:rPr>
            </a:br>
            <a:r>
              <a:rPr lang="en-GB" sz="2200" dirty="0">
                <a:latin typeface="Liberation Sans"/>
              </a:rPr>
              <a:t>	involved in an activity, and any 		</a:t>
            </a:r>
            <a:br>
              <a:rPr lang="en-GB" sz="2200" dirty="0">
                <a:latin typeface="Liberation Sans"/>
              </a:rPr>
            </a:br>
            <a:r>
              <a:rPr lang="en-GB" sz="2200" dirty="0">
                <a:latin typeface="Liberation Sans"/>
              </a:rPr>
              <a:t>	regulations governing a </a:t>
            </a:r>
            <a:r>
              <a:rPr lang="en-GB" sz="2200" dirty="0" smtClean="0">
                <a:latin typeface="Liberation Sans"/>
              </a:rPr>
              <a:t>task</a:t>
            </a:r>
          </a:p>
          <a:p>
            <a:pPr lvl="1" eaLnBrk="0" hangingPunct="0">
              <a:spcBef>
                <a:spcPts val="600"/>
              </a:spcBef>
              <a:buFontTx/>
              <a:buChar char="—"/>
            </a:pPr>
            <a:endParaRPr lang="en-GB" sz="600" dirty="0">
              <a:latin typeface="Liberation Sans"/>
            </a:endParaRPr>
          </a:p>
          <a:p>
            <a:pPr lvl="1" eaLnBrk="0" hangingPunct="0">
              <a:spcBef>
                <a:spcPts val="600"/>
              </a:spcBef>
              <a:buFontTx/>
              <a:buChar char="—"/>
            </a:pPr>
            <a:r>
              <a:rPr lang="en-GB" sz="2200" dirty="0">
                <a:latin typeface="Liberation Sans"/>
              </a:rPr>
              <a:t> Not to be used in </a:t>
            </a:r>
            <a:r>
              <a:rPr lang="en-GB" sz="2200" dirty="0" smtClean="0">
                <a:latin typeface="Liberation Sans"/>
              </a:rPr>
              <a:t>isolation</a:t>
            </a:r>
          </a:p>
          <a:p>
            <a:pPr lvl="1" eaLnBrk="0" hangingPunct="0">
              <a:spcBef>
                <a:spcPts val="600"/>
              </a:spcBef>
              <a:buFontTx/>
              <a:buChar char="—"/>
            </a:pPr>
            <a:endParaRPr lang="en-GB" sz="600" dirty="0">
              <a:latin typeface="Liberation Sans"/>
            </a:endParaRPr>
          </a:p>
          <a:p>
            <a:pPr lvl="1" eaLnBrk="0" hangingPunct="0">
              <a:spcBef>
                <a:spcPts val="600"/>
              </a:spcBef>
              <a:buFontTx/>
              <a:buChar char="—"/>
            </a:pPr>
            <a:r>
              <a:rPr lang="en-GB" sz="2200" dirty="0">
                <a:latin typeface="Liberation Sans"/>
              </a:rPr>
              <a:t> Good for understanding legislation, and </a:t>
            </a:r>
            <a:br>
              <a:rPr lang="en-GB" sz="2200" dirty="0">
                <a:latin typeface="Liberation Sans"/>
              </a:rPr>
            </a:br>
            <a:r>
              <a:rPr lang="en-GB" sz="2200" dirty="0">
                <a:latin typeface="Liberation Sans"/>
              </a:rPr>
              <a:t>	getting background </a:t>
            </a:r>
            <a:r>
              <a:rPr lang="en-GB" sz="2200" dirty="0" smtClean="0">
                <a:latin typeface="Liberation Sans"/>
              </a:rPr>
              <a:t>information</a:t>
            </a:r>
          </a:p>
          <a:p>
            <a:pPr lvl="1" eaLnBrk="0" hangingPunct="0">
              <a:spcBef>
                <a:spcPts val="600"/>
              </a:spcBef>
              <a:buFontTx/>
              <a:buChar char="—"/>
            </a:pPr>
            <a:endParaRPr lang="en-GB" sz="600" dirty="0">
              <a:latin typeface="Liberation Sans"/>
            </a:endParaRPr>
          </a:p>
          <a:p>
            <a:pPr lvl="1" eaLnBrk="0" hangingPunct="0">
              <a:spcBef>
                <a:spcPts val="600"/>
              </a:spcBef>
              <a:buFontTx/>
              <a:buChar char="—"/>
            </a:pPr>
            <a:r>
              <a:rPr lang="en-GB" sz="2200" dirty="0">
                <a:latin typeface="Liberation Sans"/>
              </a:rPr>
              <a:t> No stakeholder time, which is a limiting </a:t>
            </a:r>
            <a:br>
              <a:rPr lang="en-GB" sz="2200" dirty="0">
                <a:latin typeface="Liberation Sans"/>
              </a:rPr>
            </a:br>
            <a:r>
              <a:rPr lang="en-GB" sz="2200" dirty="0">
                <a:latin typeface="Liberation Sans"/>
              </a:rPr>
              <a:t>	factor on the other techniques</a:t>
            </a:r>
          </a:p>
          <a:p>
            <a:pPr eaLnBrk="0" hangingPunct="0">
              <a:spcBef>
                <a:spcPts val="600"/>
              </a:spcBef>
            </a:pPr>
            <a:r>
              <a:rPr lang="en-GB" sz="2800" dirty="0">
                <a:latin typeface="Liberation Sans"/>
              </a:rPr>
              <a:t> </a:t>
            </a:r>
            <a:endParaRPr lang="en-US" sz="2800" dirty="0">
              <a:latin typeface="Liberation Sans"/>
            </a:endParaRPr>
          </a:p>
          <a:p>
            <a:pPr eaLnBrk="0" hangingPunct="0"/>
            <a:r>
              <a:rPr lang="en-US" sz="2800" dirty="0">
                <a:latin typeface="Liberation Sans"/>
              </a:rPr>
              <a:t>		</a:t>
            </a:r>
          </a:p>
          <a:p>
            <a:pPr algn="ctr" eaLnBrk="0" hangingPunct="0"/>
            <a:endParaRPr lang="en-US" sz="2800" dirty="0">
              <a:latin typeface="Liberation Sans"/>
            </a:endParaRPr>
          </a:p>
          <a:p>
            <a:pPr algn="ctr" eaLnBrk="0" hangingPunct="0"/>
            <a:endParaRPr lang="en-US" sz="2800" dirty="0">
              <a:latin typeface="Liberation Sans"/>
            </a:endParaRPr>
          </a:p>
        </p:txBody>
      </p:sp>
    </p:spTree>
    <p:extLst>
      <p:ext uri="{BB962C8B-B14F-4D97-AF65-F5344CB8AC3E}">
        <p14:creationId xmlns:p14="http://schemas.microsoft.com/office/powerpoint/2010/main" val="908634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6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60">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60">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60">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6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486503" y="433873"/>
            <a:ext cx="4248472" cy="933012"/>
          </a:xfrm>
        </p:spPr>
        <p:txBody>
          <a:bodyPr/>
          <a:lstStyle/>
          <a:p>
            <a:r>
              <a:rPr lang="en-GB" dirty="0">
                <a:latin typeface="Liberation Sans"/>
              </a:rPr>
              <a:t>Some examples</a:t>
            </a:r>
          </a:p>
        </p:txBody>
      </p:sp>
      <p:sp>
        <p:nvSpPr>
          <p:cNvPr id="24579" name="Rectangle 3"/>
          <p:cNvSpPr>
            <a:spLocks noChangeArrowheads="1"/>
          </p:cNvSpPr>
          <p:nvPr/>
        </p:nvSpPr>
        <p:spPr bwMode="auto">
          <a:xfrm>
            <a:off x="5868144" y="3252581"/>
            <a:ext cx="279171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GB" sz="3000" dirty="0">
                <a:latin typeface="Liberation Sans"/>
              </a:rPr>
              <a:t>Cultural probes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84059"/>
            <a:ext cx="4464497" cy="4784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18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741" y="330154"/>
            <a:ext cx="8229600" cy="1143000"/>
          </a:xfrm>
        </p:spPr>
        <p:txBody>
          <a:bodyPr>
            <a:normAutofit/>
          </a:bodyPr>
          <a:lstStyle/>
          <a:p>
            <a:r>
              <a:rPr lang="en-US" dirty="0">
                <a:latin typeface="Liberation Sans"/>
              </a:rPr>
              <a:t>Contextual </a:t>
            </a:r>
            <a:r>
              <a:rPr lang="en-US" dirty="0" smtClean="0">
                <a:latin typeface="Liberation Sans"/>
              </a:rPr>
              <a:t>Inquiry</a:t>
            </a:r>
            <a:endParaRPr lang="en-US" dirty="0">
              <a:latin typeface="Liberation Sans"/>
            </a:endParaRPr>
          </a:p>
        </p:txBody>
      </p:sp>
      <p:sp>
        <p:nvSpPr>
          <p:cNvPr id="3" name="Content Placeholder 2"/>
          <p:cNvSpPr>
            <a:spLocks noGrp="1"/>
          </p:cNvSpPr>
          <p:nvPr>
            <p:ph idx="1"/>
          </p:nvPr>
        </p:nvSpPr>
        <p:spPr>
          <a:xfrm>
            <a:off x="457200" y="1725960"/>
            <a:ext cx="8229600" cy="4979640"/>
          </a:xfrm>
        </p:spPr>
        <p:txBody>
          <a:bodyPr>
            <a:normAutofit fontScale="70000" lnSpcReduction="20000"/>
          </a:bodyPr>
          <a:lstStyle/>
          <a:p>
            <a:pPr marL="358775" indent="-271463" eaLnBrk="0" hangingPunct="0">
              <a:lnSpc>
                <a:spcPct val="120000"/>
              </a:lnSpc>
              <a:buFontTx/>
              <a:buChar char="•"/>
            </a:pPr>
            <a:r>
              <a:rPr lang="en-US" sz="2600" dirty="0">
                <a:latin typeface="Liberation Sans"/>
              </a:rPr>
              <a:t>An approach to ethnographic study where user is expert, designer is </a:t>
            </a:r>
            <a:r>
              <a:rPr lang="en-US" sz="2600" dirty="0" smtClean="0">
                <a:latin typeface="Liberation Sans"/>
              </a:rPr>
              <a:t>apprentice</a:t>
            </a:r>
          </a:p>
          <a:p>
            <a:pPr marL="358775" indent="-271463" eaLnBrk="0" hangingPunct="0">
              <a:lnSpc>
                <a:spcPct val="120000"/>
              </a:lnSpc>
              <a:buFontTx/>
              <a:buChar char="•"/>
            </a:pPr>
            <a:endParaRPr lang="en-US" sz="900" dirty="0">
              <a:latin typeface="Liberation Sans"/>
            </a:endParaRPr>
          </a:p>
          <a:p>
            <a:pPr marL="358775" indent="-271463" eaLnBrk="0" hangingPunct="0">
              <a:lnSpc>
                <a:spcPct val="120000"/>
              </a:lnSpc>
              <a:buFontTx/>
              <a:buChar char="•"/>
            </a:pPr>
            <a:r>
              <a:rPr lang="en-US" sz="2600" dirty="0">
                <a:latin typeface="Liberation Sans"/>
              </a:rPr>
              <a:t>A form of interview, </a:t>
            </a:r>
            <a:r>
              <a:rPr lang="en-US" sz="2600" dirty="0" smtClean="0">
                <a:latin typeface="Liberation Sans"/>
              </a:rPr>
              <a:t>but</a:t>
            </a:r>
          </a:p>
          <a:p>
            <a:pPr marL="358775" indent="-271463" eaLnBrk="0" hangingPunct="0">
              <a:lnSpc>
                <a:spcPct val="120000"/>
              </a:lnSpc>
              <a:buFontTx/>
              <a:buChar char="•"/>
            </a:pPr>
            <a:endParaRPr lang="en-US" sz="500" dirty="0">
              <a:latin typeface="Liberation Sans"/>
            </a:endParaRPr>
          </a:p>
          <a:p>
            <a:pPr marL="630238" lvl="1" indent="-92075" eaLnBrk="0" hangingPunct="0">
              <a:lnSpc>
                <a:spcPct val="120000"/>
              </a:lnSpc>
              <a:buFontTx/>
              <a:buChar char="—"/>
            </a:pPr>
            <a:r>
              <a:rPr lang="en-US" sz="2400" dirty="0">
                <a:latin typeface="Liberation Sans"/>
              </a:rPr>
              <a:t> at users’ workplace (workstation</a:t>
            </a:r>
            <a:r>
              <a:rPr lang="en-US" sz="2400" dirty="0" smtClean="0">
                <a:latin typeface="Liberation Sans"/>
              </a:rPr>
              <a:t>)</a:t>
            </a:r>
          </a:p>
          <a:p>
            <a:pPr marL="630238" lvl="1" indent="-92075" eaLnBrk="0" hangingPunct="0">
              <a:lnSpc>
                <a:spcPct val="120000"/>
              </a:lnSpc>
              <a:buFontTx/>
              <a:buChar char="—"/>
            </a:pPr>
            <a:endParaRPr lang="en-US" sz="600" dirty="0">
              <a:latin typeface="Liberation Sans"/>
            </a:endParaRPr>
          </a:p>
          <a:p>
            <a:pPr marL="630238" lvl="1" indent="-92075" eaLnBrk="0" hangingPunct="0">
              <a:lnSpc>
                <a:spcPct val="120000"/>
              </a:lnSpc>
              <a:buFontTx/>
              <a:buChar char="—"/>
            </a:pPr>
            <a:r>
              <a:rPr lang="en-US" sz="2400" dirty="0">
                <a:latin typeface="Liberation Sans"/>
              </a:rPr>
              <a:t> 2 to 3 hours </a:t>
            </a:r>
            <a:r>
              <a:rPr lang="en-US" sz="2400" dirty="0" smtClean="0">
                <a:latin typeface="Liberation Sans"/>
              </a:rPr>
              <a:t>long</a:t>
            </a:r>
          </a:p>
          <a:p>
            <a:pPr marL="630238" lvl="1" indent="-92075" eaLnBrk="0" hangingPunct="0">
              <a:lnSpc>
                <a:spcPct val="120000"/>
              </a:lnSpc>
              <a:buFontTx/>
              <a:buChar char="—"/>
            </a:pPr>
            <a:endParaRPr lang="en-US" sz="900" dirty="0">
              <a:latin typeface="Liberation Sans"/>
            </a:endParaRPr>
          </a:p>
          <a:p>
            <a:pPr marL="358775" indent="-271463" eaLnBrk="0" hangingPunct="0">
              <a:lnSpc>
                <a:spcPct val="120000"/>
              </a:lnSpc>
              <a:buFontTx/>
              <a:buChar char="•"/>
            </a:pPr>
            <a:r>
              <a:rPr lang="en-US" sz="2600" dirty="0">
                <a:latin typeface="Liberation Sans"/>
              </a:rPr>
              <a:t>Four main principles</a:t>
            </a:r>
            <a:r>
              <a:rPr lang="en-US" sz="2600" dirty="0" smtClean="0">
                <a:latin typeface="Liberation Sans"/>
              </a:rPr>
              <a:t>:</a:t>
            </a:r>
          </a:p>
          <a:p>
            <a:pPr marL="358775" indent="-271463" eaLnBrk="0" hangingPunct="0">
              <a:lnSpc>
                <a:spcPct val="120000"/>
              </a:lnSpc>
              <a:buFontTx/>
              <a:buChar char="•"/>
            </a:pPr>
            <a:endParaRPr lang="en-US" sz="1000" dirty="0">
              <a:solidFill>
                <a:srgbClr val="7030A0"/>
              </a:solidFill>
              <a:latin typeface="Liberation Sans"/>
            </a:endParaRPr>
          </a:p>
          <a:p>
            <a:pPr marL="630238" lvl="1" indent="-92075" eaLnBrk="0" hangingPunct="0">
              <a:lnSpc>
                <a:spcPct val="120000"/>
              </a:lnSpc>
              <a:buFontTx/>
              <a:buChar char="—"/>
            </a:pPr>
            <a:r>
              <a:rPr lang="en-US" sz="2400" dirty="0">
                <a:latin typeface="Liberation Sans"/>
              </a:rPr>
              <a:t> Context: see workplace &amp; what </a:t>
            </a:r>
            <a:r>
              <a:rPr lang="en-US" sz="2400" dirty="0" smtClean="0">
                <a:latin typeface="Liberation Sans"/>
              </a:rPr>
              <a:t>happens</a:t>
            </a:r>
          </a:p>
          <a:p>
            <a:pPr marL="630238" lvl="1" indent="-92075" eaLnBrk="0" hangingPunct="0">
              <a:lnSpc>
                <a:spcPct val="120000"/>
              </a:lnSpc>
              <a:buFontTx/>
              <a:buChar char="—"/>
            </a:pPr>
            <a:endParaRPr lang="en-US" sz="500" dirty="0">
              <a:latin typeface="Liberation Sans"/>
            </a:endParaRPr>
          </a:p>
          <a:p>
            <a:pPr marL="630238" lvl="1" indent="-92075" eaLnBrk="0" hangingPunct="0">
              <a:lnSpc>
                <a:spcPct val="120000"/>
              </a:lnSpc>
              <a:buFontTx/>
              <a:buChar char="—"/>
            </a:pPr>
            <a:r>
              <a:rPr lang="en-US" sz="2400" dirty="0">
                <a:latin typeface="Liberation Sans"/>
              </a:rPr>
              <a:t> Partnership: user and developer </a:t>
            </a:r>
            <a:r>
              <a:rPr lang="en-US" sz="2400" dirty="0" smtClean="0">
                <a:latin typeface="Liberation Sans"/>
              </a:rPr>
              <a:t>collaborate</a:t>
            </a:r>
          </a:p>
          <a:p>
            <a:pPr marL="630238" lvl="1" indent="-92075" eaLnBrk="0" hangingPunct="0">
              <a:lnSpc>
                <a:spcPct val="120000"/>
              </a:lnSpc>
              <a:buFontTx/>
              <a:buChar char="—"/>
            </a:pPr>
            <a:endParaRPr lang="en-US" sz="600" dirty="0">
              <a:latin typeface="Liberation Sans"/>
            </a:endParaRPr>
          </a:p>
          <a:p>
            <a:pPr marL="630238" lvl="1" indent="-92075" eaLnBrk="0" hangingPunct="0">
              <a:lnSpc>
                <a:spcPct val="120000"/>
              </a:lnSpc>
              <a:buFontTx/>
              <a:buChar char="—"/>
            </a:pPr>
            <a:r>
              <a:rPr lang="en-US" sz="2400" dirty="0">
                <a:latin typeface="Liberation Sans"/>
              </a:rPr>
              <a:t> Interpretation: observations interpreted by user and developer </a:t>
            </a:r>
            <a:r>
              <a:rPr lang="en-US" sz="2400" dirty="0" smtClean="0">
                <a:latin typeface="Liberation Sans"/>
              </a:rPr>
              <a:t>together</a:t>
            </a:r>
          </a:p>
          <a:p>
            <a:pPr marL="630238" lvl="1" indent="-92075" eaLnBrk="0" hangingPunct="0">
              <a:lnSpc>
                <a:spcPct val="120000"/>
              </a:lnSpc>
              <a:buFontTx/>
              <a:buChar char="—"/>
            </a:pPr>
            <a:endParaRPr lang="en-US" sz="600" dirty="0">
              <a:latin typeface="Liberation Sans"/>
            </a:endParaRPr>
          </a:p>
          <a:p>
            <a:pPr marL="630238" lvl="1" indent="-92075" eaLnBrk="0" hangingPunct="0">
              <a:lnSpc>
                <a:spcPct val="120000"/>
              </a:lnSpc>
              <a:buFontTx/>
              <a:buChar char="—"/>
            </a:pPr>
            <a:r>
              <a:rPr lang="en-US" sz="2400" dirty="0">
                <a:latin typeface="Liberation Sans"/>
              </a:rPr>
              <a:t> Focus: project focus to understand what to look for</a:t>
            </a:r>
          </a:p>
          <a:p>
            <a:endParaRPr lang="en-US" dirty="0">
              <a:latin typeface="Liberation Sans"/>
            </a:endParaRPr>
          </a:p>
        </p:txBody>
      </p:sp>
      <p:sp>
        <p:nvSpPr>
          <p:cNvPr id="2560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5603"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560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5605"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5607" name="Rectangle 7"/>
          <p:cNvSpPr>
            <a:spLocks noChangeArrowheads="1"/>
          </p:cNvSpPr>
          <p:nvPr/>
        </p:nvSpPr>
        <p:spPr bwMode="auto">
          <a:xfrm>
            <a:off x="914400" y="1066800"/>
            <a:ext cx="69627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spcBef>
                <a:spcPct val="20000"/>
              </a:spcBef>
              <a:buFontTx/>
              <a:buChar char="•"/>
            </a:pPr>
            <a:endParaRPr lang="en-US" sz="3200">
              <a:solidFill>
                <a:srgbClr val="000000"/>
              </a:solidFill>
              <a:latin typeface="Liberation Sans"/>
            </a:endParaRPr>
          </a:p>
          <a:p>
            <a:pPr marL="342900" indent="-342900">
              <a:spcBef>
                <a:spcPct val="20000"/>
              </a:spcBef>
              <a:buFontTx/>
              <a:buChar char="•"/>
            </a:pPr>
            <a:endParaRPr lang="en-US" sz="3200">
              <a:solidFill>
                <a:srgbClr val="0070C0"/>
              </a:solidFill>
              <a:latin typeface="Liberation Sans"/>
            </a:endParaRPr>
          </a:p>
        </p:txBody>
      </p:sp>
    </p:spTree>
    <p:extLst>
      <p:ext uri="{BB962C8B-B14F-4D97-AF65-F5344CB8AC3E}">
        <p14:creationId xmlns:p14="http://schemas.microsoft.com/office/powerpoint/2010/main" val="1305503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1747"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1748"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1749"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1750" name="Rectangle 6"/>
          <p:cNvSpPr>
            <a:spLocks noGrp="1" noChangeArrowheads="1"/>
          </p:cNvSpPr>
          <p:nvPr>
            <p:ph type="title"/>
          </p:nvPr>
        </p:nvSpPr>
        <p:spPr>
          <a:xfrm>
            <a:off x="584602" y="692367"/>
            <a:ext cx="5943936"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a:latin typeface="Liberation Sans"/>
              </a:rPr>
              <a:t>Data interpretation and analysis</a:t>
            </a:r>
          </a:p>
        </p:txBody>
      </p:sp>
      <p:sp>
        <p:nvSpPr>
          <p:cNvPr id="31751" name="Rectangle 7"/>
          <p:cNvSpPr>
            <a:spLocks noGrp="1" noChangeArrowheads="1"/>
          </p:cNvSpPr>
          <p:nvPr>
            <p:ph type="body" idx="1"/>
          </p:nvPr>
        </p:nvSpPr>
        <p:spPr>
          <a:xfrm>
            <a:off x="914400" y="10668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latin typeface="Liberation Sans"/>
            </a:endParaRPr>
          </a:p>
          <a:p>
            <a:endParaRPr lang="en-US">
              <a:latin typeface="Liberation Sans"/>
            </a:endParaRPr>
          </a:p>
        </p:txBody>
      </p:sp>
      <p:sp>
        <p:nvSpPr>
          <p:cNvPr id="31752" name="Rectangle 8"/>
          <p:cNvSpPr>
            <a:spLocks noChangeArrowheads="1"/>
          </p:cNvSpPr>
          <p:nvPr/>
        </p:nvSpPr>
        <p:spPr bwMode="auto">
          <a:xfrm>
            <a:off x="527050" y="1863012"/>
            <a:ext cx="80899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261938" indent="-261938" eaLnBrk="0" hangingPunct="0">
              <a:buFontTx/>
              <a:buChar char="•"/>
            </a:pPr>
            <a:r>
              <a:rPr lang="en-US" sz="2400" dirty="0">
                <a:latin typeface="Liberation Sans"/>
              </a:rPr>
              <a:t>Start soon after data gathering session</a:t>
            </a:r>
          </a:p>
          <a:p>
            <a:pPr marL="261938" indent="-261938" eaLnBrk="0" hangingPunct="0">
              <a:buFontTx/>
              <a:buChar char="•"/>
            </a:pPr>
            <a:endParaRPr lang="en-US" sz="2400" dirty="0">
              <a:latin typeface="Liberation Sans"/>
            </a:endParaRPr>
          </a:p>
          <a:p>
            <a:pPr marL="261938" indent="-261938" eaLnBrk="0" hangingPunct="0">
              <a:buFontTx/>
              <a:buChar char="•"/>
            </a:pPr>
            <a:r>
              <a:rPr lang="en-US" sz="2400" dirty="0">
                <a:latin typeface="Liberation Sans"/>
              </a:rPr>
              <a:t>Initial interpretation before deeper analysis</a:t>
            </a:r>
            <a:br>
              <a:rPr lang="en-US" sz="2400" dirty="0">
                <a:latin typeface="Liberation Sans"/>
              </a:rPr>
            </a:br>
            <a:endParaRPr lang="en-US" sz="2400" dirty="0">
              <a:latin typeface="Liberation Sans"/>
            </a:endParaRPr>
          </a:p>
          <a:p>
            <a:pPr marL="261938" indent="-261938" eaLnBrk="0" hangingPunct="0">
              <a:buFontTx/>
              <a:buChar char="•"/>
            </a:pPr>
            <a:r>
              <a:rPr lang="en-US" sz="2400" dirty="0">
                <a:latin typeface="Liberation Sans"/>
              </a:rPr>
              <a:t>Different approaches emphasize different elements e.g. class diagrams for object-oriented systems, entity-relationship diagrams for data intensive systems</a:t>
            </a:r>
          </a:p>
          <a:p>
            <a:pPr marL="261938" indent="-261938" eaLnBrk="0" hangingPunct="0"/>
            <a:endParaRPr lang="en-US" sz="2000" dirty="0">
              <a:latin typeface="Liberation Sans"/>
            </a:endParaRPr>
          </a:p>
        </p:txBody>
      </p:sp>
    </p:spTree>
    <p:extLst>
      <p:ext uri="{BB962C8B-B14F-4D97-AF65-F5344CB8AC3E}">
        <p14:creationId xmlns:p14="http://schemas.microsoft.com/office/powerpoint/2010/main" val="3888065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5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Grp="1" noChangeArrowheads="1"/>
          </p:cNvSpPr>
          <p:nvPr>
            <p:ph type="title"/>
          </p:nvPr>
        </p:nvSpPr>
        <p:spPr>
          <a:xfrm>
            <a:off x="467544" y="699790"/>
            <a:ext cx="3325655"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a:latin typeface="Liberation Sans"/>
              </a:rPr>
              <a:t>Task descriptions</a:t>
            </a:r>
          </a:p>
        </p:txBody>
      </p:sp>
      <p:sp>
        <p:nvSpPr>
          <p:cNvPr id="32775" name="Rectangle 7"/>
          <p:cNvSpPr>
            <a:spLocks noGrp="1" noChangeArrowheads="1"/>
          </p:cNvSpPr>
          <p:nvPr>
            <p:ph idx="1"/>
          </p:nvPr>
        </p:nvSpPr>
        <p:spPr>
          <a:xfrm>
            <a:off x="457200" y="1967433"/>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261938" indent="-261938" eaLnBrk="0" hangingPunct="0">
              <a:buFontTx/>
              <a:buChar char="•"/>
            </a:pPr>
            <a:r>
              <a:rPr lang="en-US" dirty="0" smtClean="0">
                <a:latin typeface="Liberation Sans"/>
              </a:rPr>
              <a:t>Scenarios</a:t>
            </a:r>
          </a:p>
          <a:p>
            <a:pPr marL="261938" indent="-261938" eaLnBrk="0" hangingPunct="0">
              <a:buFontTx/>
              <a:buChar char="•"/>
            </a:pPr>
            <a:endParaRPr lang="en-US" sz="300" dirty="0">
              <a:latin typeface="Liberation Sans"/>
            </a:endParaRPr>
          </a:p>
          <a:p>
            <a:pPr marL="906463" lvl="1" indent="-369888" eaLnBrk="0" hangingPunct="0">
              <a:buFont typeface="Verdana" charset="0"/>
              <a:buChar char="―"/>
            </a:pPr>
            <a:r>
              <a:rPr lang="en-US" sz="2000" dirty="0">
                <a:latin typeface="Liberation Sans"/>
              </a:rPr>
              <a:t>an informal narrative story, simple, ‘natural’, personal, not </a:t>
            </a:r>
            <a:r>
              <a:rPr lang="en-US" sz="2000" dirty="0" smtClean="0">
                <a:latin typeface="Liberation Sans"/>
              </a:rPr>
              <a:t>generalizable</a:t>
            </a:r>
            <a:endParaRPr lang="en-US" sz="2000" dirty="0">
              <a:latin typeface="Liberation Sans"/>
            </a:endParaRPr>
          </a:p>
          <a:p>
            <a:pPr marL="906463" lvl="1" indent="-369888" eaLnBrk="0" hangingPunct="0"/>
            <a:endParaRPr lang="en-US" sz="600" dirty="0">
              <a:latin typeface="Liberation Sans"/>
            </a:endParaRPr>
          </a:p>
          <a:p>
            <a:pPr marL="261938" indent="-261938" eaLnBrk="0" hangingPunct="0">
              <a:buFontTx/>
              <a:buChar char="•"/>
            </a:pPr>
            <a:r>
              <a:rPr lang="en-US" dirty="0">
                <a:latin typeface="Liberation Sans"/>
              </a:rPr>
              <a:t>Use </a:t>
            </a:r>
            <a:r>
              <a:rPr lang="en-US" dirty="0" smtClean="0">
                <a:latin typeface="Liberation Sans"/>
              </a:rPr>
              <a:t>cases</a:t>
            </a:r>
          </a:p>
          <a:p>
            <a:pPr marL="261938" indent="-261938" eaLnBrk="0" hangingPunct="0">
              <a:buFontTx/>
              <a:buChar char="•"/>
            </a:pPr>
            <a:endParaRPr lang="en-US" sz="300" dirty="0">
              <a:latin typeface="Liberation Sans"/>
            </a:endParaRPr>
          </a:p>
          <a:p>
            <a:pPr marL="906463" lvl="1" indent="-369888" eaLnBrk="0" hangingPunct="0">
              <a:buFontTx/>
              <a:buChar char="—"/>
            </a:pPr>
            <a:r>
              <a:rPr lang="en-US" sz="2000" dirty="0">
                <a:latin typeface="Liberation Sans"/>
              </a:rPr>
              <a:t>assume interaction with a </a:t>
            </a:r>
            <a:r>
              <a:rPr lang="en-US" sz="2000" dirty="0" smtClean="0">
                <a:latin typeface="Liberation Sans"/>
              </a:rPr>
              <a:t>system</a:t>
            </a:r>
          </a:p>
          <a:p>
            <a:pPr marL="906463" lvl="1" indent="-369888" eaLnBrk="0" hangingPunct="0">
              <a:buFontTx/>
              <a:buChar char="—"/>
            </a:pPr>
            <a:endParaRPr lang="en-US" sz="300" dirty="0">
              <a:latin typeface="Liberation Sans"/>
            </a:endParaRPr>
          </a:p>
          <a:p>
            <a:pPr marL="906463" lvl="1" indent="-369888" eaLnBrk="0" hangingPunct="0">
              <a:buFontTx/>
              <a:buChar char="—"/>
            </a:pPr>
            <a:r>
              <a:rPr lang="en-US" sz="2000" dirty="0">
                <a:latin typeface="Liberation Sans"/>
              </a:rPr>
              <a:t>assume detailed understanding of the </a:t>
            </a:r>
            <a:r>
              <a:rPr lang="en-US" sz="2000" dirty="0" smtClean="0">
                <a:latin typeface="Liberation Sans"/>
              </a:rPr>
              <a:t>interaction</a:t>
            </a:r>
          </a:p>
          <a:p>
            <a:pPr marL="906463" lvl="1" indent="-369888" eaLnBrk="0" hangingPunct="0">
              <a:buFontTx/>
              <a:buChar char="—"/>
            </a:pPr>
            <a:endParaRPr lang="en-US" sz="300" dirty="0">
              <a:latin typeface="Liberation Sans"/>
            </a:endParaRPr>
          </a:p>
          <a:p>
            <a:pPr marL="906463" lvl="1" indent="-369888" eaLnBrk="0" hangingPunct="0">
              <a:buFontTx/>
              <a:buChar char="—"/>
            </a:pPr>
            <a:endParaRPr lang="en-US" sz="600" dirty="0">
              <a:latin typeface="Liberation Sans"/>
            </a:endParaRPr>
          </a:p>
          <a:p>
            <a:pPr marL="261938" indent="-261938" eaLnBrk="0" hangingPunct="0">
              <a:buFontTx/>
              <a:buChar char="•"/>
            </a:pPr>
            <a:r>
              <a:rPr lang="en-US" dirty="0">
                <a:latin typeface="Liberation Sans"/>
              </a:rPr>
              <a:t>Essential use cases</a:t>
            </a:r>
          </a:p>
          <a:p>
            <a:pPr marL="906463" lvl="1" indent="-369888" eaLnBrk="0" hangingPunct="0">
              <a:buFontTx/>
              <a:buChar char="—"/>
            </a:pPr>
            <a:r>
              <a:rPr lang="en-US" sz="2000" dirty="0">
                <a:latin typeface="Liberation Sans"/>
              </a:rPr>
              <a:t>abstract away from the </a:t>
            </a:r>
            <a:r>
              <a:rPr lang="en-US" sz="2000" dirty="0" smtClean="0">
                <a:latin typeface="Liberation Sans"/>
              </a:rPr>
              <a:t>details</a:t>
            </a:r>
          </a:p>
          <a:p>
            <a:pPr marL="906463" lvl="1" indent="-369888" eaLnBrk="0" hangingPunct="0">
              <a:buFontTx/>
              <a:buChar char="—"/>
            </a:pPr>
            <a:endParaRPr lang="en-US" sz="300" dirty="0">
              <a:latin typeface="Liberation Sans"/>
            </a:endParaRPr>
          </a:p>
          <a:p>
            <a:pPr marL="906463" lvl="1" indent="-369888" eaLnBrk="0" hangingPunct="0">
              <a:buFontTx/>
              <a:buChar char="—"/>
            </a:pPr>
            <a:r>
              <a:rPr lang="en-US" sz="2000" dirty="0">
                <a:latin typeface="Liberation Sans"/>
              </a:rPr>
              <a:t>does not have the same assumptions as use cases</a:t>
            </a:r>
          </a:p>
          <a:p>
            <a:endParaRPr lang="en-US" sz="2000" dirty="0">
              <a:solidFill>
                <a:srgbClr val="000000"/>
              </a:solidFill>
              <a:latin typeface="Liberation Sans"/>
            </a:endParaRPr>
          </a:p>
          <a:p>
            <a:endParaRPr lang="en-US" sz="2000" dirty="0">
              <a:latin typeface="Liberation Sans"/>
            </a:endParaRPr>
          </a:p>
        </p:txBody>
      </p:sp>
      <p:sp>
        <p:nvSpPr>
          <p:cNvPr id="3277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2771"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277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2773"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2776" name="Rectangle 8"/>
          <p:cNvSpPr>
            <a:spLocks noChangeArrowheads="1"/>
          </p:cNvSpPr>
          <p:nvPr/>
        </p:nvSpPr>
        <p:spPr bwMode="auto">
          <a:xfrm>
            <a:off x="2339752" y="1556792"/>
            <a:ext cx="808831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261938" indent="-261938" eaLnBrk="0" hangingPunct="0"/>
            <a:endParaRPr lang="en-US" sz="2400" dirty="0">
              <a:latin typeface="Liberation Sans"/>
            </a:endParaRPr>
          </a:p>
        </p:txBody>
      </p:sp>
    </p:spTree>
    <p:extLst>
      <p:ext uri="{BB962C8B-B14F-4D97-AF65-F5344CB8AC3E}">
        <p14:creationId xmlns:p14="http://schemas.microsoft.com/office/powerpoint/2010/main" val="3314353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7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5">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775">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775">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7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 and Personas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01" y="1690689"/>
            <a:ext cx="6768752" cy="479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33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6"/>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2800"/>
              <a:t>Example use case diagram for travel organizer</a:t>
            </a:r>
          </a:p>
        </p:txBody>
      </p:sp>
      <p:sp>
        <p:nvSpPr>
          <p:cNvPr id="36871" name="Rectangle 7"/>
          <p:cNvSpPr>
            <a:spLocks noGrp="1" noChangeArrowheads="1"/>
          </p:cNvSpPr>
          <p:nvPr>
            <p:ph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endParaRPr>
          </a:p>
          <a:p>
            <a:endParaRPr lang="en-US"/>
          </a:p>
        </p:txBody>
      </p:sp>
      <p:sp>
        <p:nvSpPr>
          <p:cNvPr id="36866"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7"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8"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9"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6872" name="Picture 8" descr="fig_10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2038349"/>
            <a:ext cx="7353300" cy="427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72941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6"/>
          <p:cNvSpPr>
            <a:spLocks noGrp="1" noChangeArrowheads="1"/>
          </p:cNvSpPr>
          <p:nvPr>
            <p:ph type="title"/>
          </p:nvPr>
        </p:nvSpPr>
        <p:spPr>
          <a:xfrm>
            <a:off x="457200" y="413455"/>
            <a:ext cx="8229600" cy="865365"/>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2800" dirty="0">
                <a:latin typeface="Liberation Sans"/>
              </a:rPr>
              <a:t>Example essential use </a:t>
            </a:r>
            <a:r>
              <a:rPr lang="en-US" sz="2800" dirty="0" smtClean="0">
                <a:latin typeface="Liberation Sans"/>
              </a:rPr>
              <a:t>case (business use case) </a:t>
            </a:r>
            <a:r>
              <a:rPr lang="en-US" sz="2800" dirty="0">
                <a:latin typeface="Liberation Sans"/>
              </a:rPr>
              <a:t>for travel organizer</a:t>
            </a:r>
          </a:p>
        </p:txBody>
      </p:sp>
      <p:sp>
        <p:nvSpPr>
          <p:cNvPr id="37895" name="Rectangle 7"/>
          <p:cNvSpPr>
            <a:spLocks noGrp="1" noChangeArrowheads="1"/>
          </p:cNvSpPr>
          <p:nvPr>
            <p:ph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latin typeface="Liberation Sans"/>
            </a:endParaRPr>
          </a:p>
          <a:p>
            <a:endParaRPr lang="en-US">
              <a:latin typeface="Liberation Sans"/>
            </a:endParaRPr>
          </a:p>
        </p:txBody>
      </p:sp>
      <p:sp>
        <p:nvSpPr>
          <p:cNvPr id="3789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7891"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789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7893"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7896" name="Rectangle 8"/>
          <p:cNvSpPr>
            <a:spLocks noChangeArrowheads="1"/>
          </p:cNvSpPr>
          <p:nvPr/>
        </p:nvSpPr>
        <p:spPr bwMode="auto">
          <a:xfrm>
            <a:off x="457200" y="2057984"/>
            <a:ext cx="8510588"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r>
              <a:rPr lang="en-GB" sz="2000" dirty="0" smtClean="0">
                <a:latin typeface="Liberation Sans"/>
              </a:rPr>
              <a:t>retrieve Visa</a:t>
            </a:r>
            <a:endParaRPr lang="en-GB" sz="2000" dirty="0">
              <a:latin typeface="Liberation Sans"/>
            </a:endParaRPr>
          </a:p>
          <a:p>
            <a:pPr eaLnBrk="0" hangingPunct="0"/>
            <a:endParaRPr lang="en-GB" sz="2000" u="sng" dirty="0">
              <a:latin typeface="Liberation Sans"/>
            </a:endParaRPr>
          </a:p>
          <a:p>
            <a:pPr eaLnBrk="0" hangingPunct="0"/>
            <a:r>
              <a:rPr lang="en-GB" sz="2000" u="sng" dirty="0">
                <a:latin typeface="Liberation Sans"/>
              </a:rPr>
              <a:t>USER INTENTION			</a:t>
            </a:r>
            <a:r>
              <a:rPr lang="en-GB" sz="2000" u="sng" dirty="0" smtClean="0">
                <a:latin typeface="Liberation Sans"/>
              </a:rPr>
              <a:t>      SYSTEM </a:t>
            </a:r>
            <a:r>
              <a:rPr lang="en-GB" sz="2000" u="sng" dirty="0">
                <a:latin typeface="Liberation Sans"/>
              </a:rPr>
              <a:t>RESPONSIBILITY</a:t>
            </a:r>
            <a:br>
              <a:rPr lang="en-GB" sz="2000" u="sng" dirty="0">
                <a:latin typeface="Liberation Sans"/>
              </a:rPr>
            </a:br>
            <a:endParaRPr lang="en-GB" sz="2000" u="sng" dirty="0" smtClean="0">
              <a:latin typeface="Liberation Sans"/>
            </a:endParaRPr>
          </a:p>
          <a:p>
            <a:pPr eaLnBrk="0" hangingPunct="0"/>
            <a:r>
              <a:rPr lang="en-GB" sz="2000" dirty="0" smtClean="0">
                <a:latin typeface="Liberation Sans"/>
              </a:rPr>
              <a:t>find </a:t>
            </a:r>
            <a:r>
              <a:rPr lang="en-GB" sz="2000" dirty="0">
                <a:latin typeface="Liberation Sans"/>
              </a:rPr>
              <a:t>visa requirements			request destination and </a:t>
            </a:r>
            <a:r>
              <a:rPr lang="en-GB" sz="2000" dirty="0" smtClean="0">
                <a:latin typeface="Liberation Sans"/>
              </a:rPr>
              <a:t>nationality</a:t>
            </a:r>
            <a:r>
              <a:rPr lang="en-GB" sz="2000" dirty="0">
                <a:latin typeface="Liberation Sans"/>
              </a:rPr>
              <a:t>					</a:t>
            </a:r>
            <a:br>
              <a:rPr lang="en-GB" sz="2000" dirty="0">
                <a:latin typeface="Liberation Sans"/>
              </a:rPr>
            </a:br>
            <a:r>
              <a:rPr lang="en-GB" sz="2000" dirty="0" smtClean="0">
                <a:latin typeface="Liberation Sans"/>
              </a:rPr>
              <a:t>supply required information</a:t>
            </a:r>
            <a:r>
              <a:rPr lang="en-GB" sz="2000" dirty="0">
                <a:latin typeface="Liberation Sans"/>
              </a:rPr>
              <a:t> </a:t>
            </a:r>
            <a:r>
              <a:rPr lang="en-GB" sz="2000" dirty="0" smtClean="0">
                <a:latin typeface="Liberation Sans"/>
              </a:rPr>
              <a:t>       obtain appropriate visa info</a:t>
            </a:r>
            <a:br>
              <a:rPr lang="en-GB" sz="2000" dirty="0" smtClean="0">
                <a:latin typeface="Liberation Sans"/>
              </a:rPr>
            </a:br>
            <a:endParaRPr lang="en-GB" sz="2000" dirty="0" smtClean="0">
              <a:latin typeface="Liberation Sans"/>
            </a:endParaRPr>
          </a:p>
          <a:p>
            <a:pPr eaLnBrk="0" hangingPunct="0"/>
            <a:r>
              <a:rPr lang="en-GB" sz="2000" dirty="0" smtClean="0">
                <a:latin typeface="Liberation Sans"/>
              </a:rPr>
              <a:t>obtain copy of visa info</a:t>
            </a:r>
            <a:r>
              <a:rPr lang="en-GB" sz="2000" dirty="0">
                <a:latin typeface="Liberation Sans"/>
              </a:rPr>
              <a:t> </a:t>
            </a:r>
            <a:r>
              <a:rPr lang="en-GB" sz="2000" dirty="0" smtClean="0">
                <a:latin typeface="Liberation Sans"/>
              </a:rPr>
              <a:t>              offer </a:t>
            </a:r>
            <a:r>
              <a:rPr lang="en-GB" sz="2000" dirty="0">
                <a:latin typeface="Liberation Sans"/>
              </a:rPr>
              <a:t>info in different </a:t>
            </a:r>
            <a:r>
              <a:rPr lang="en-GB" sz="2000" dirty="0" smtClean="0">
                <a:latin typeface="Liberation Sans"/>
              </a:rPr>
              <a:t>formats</a:t>
            </a:r>
          </a:p>
          <a:p>
            <a:pPr eaLnBrk="0" hangingPunct="0"/>
            <a:r>
              <a:rPr lang="en-GB" sz="2000" dirty="0">
                <a:latin typeface="Liberation Sans"/>
              </a:rPr>
              <a:t/>
            </a:r>
            <a:br>
              <a:rPr lang="en-GB" sz="2000" dirty="0">
                <a:latin typeface="Liberation Sans"/>
              </a:rPr>
            </a:br>
            <a:r>
              <a:rPr lang="en-GB" sz="2000" dirty="0">
                <a:latin typeface="Liberation Sans"/>
              </a:rPr>
              <a:t>choose suitable </a:t>
            </a:r>
            <a:r>
              <a:rPr lang="en-GB" sz="2000" dirty="0" smtClean="0">
                <a:latin typeface="Liberation Sans"/>
              </a:rPr>
              <a:t>format</a:t>
            </a:r>
            <a:r>
              <a:rPr lang="en-GB" sz="2000" dirty="0">
                <a:latin typeface="Liberation Sans"/>
              </a:rPr>
              <a:t> </a:t>
            </a:r>
            <a:r>
              <a:rPr lang="en-GB" sz="2000" dirty="0" smtClean="0">
                <a:latin typeface="Liberation Sans"/>
              </a:rPr>
              <a:t>                provide </a:t>
            </a:r>
            <a:r>
              <a:rPr lang="en-GB" sz="2000" dirty="0">
                <a:latin typeface="Liberation Sans"/>
              </a:rPr>
              <a:t>info in chosen format</a:t>
            </a:r>
            <a:endParaRPr lang="en-US" sz="2000" dirty="0">
              <a:latin typeface="Liberation Sans"/>
            </a:endParaRPr>
          </a:p>
        </p:txBody>
      </p:sp>
      <p:sp>
        <p:nvSpPr>
          <p:cNvPr id="37897" name="Line 9"/>
          <p:cNvSpPr>
            <a:spLocks noChangeShapeType="1"/>
          </p:cNvSpPr>
          <p:nvPr/>
        </p:nvSpPr>
        <p:spPr bwMode="auto">
          <a:xfrm>
            <a:off x="492125" y="6324600"/>
            <a:ext cx="83708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Tree>
    <p:extLst>
      <p:ext uri="{BB962C8B-B14F-4D97-AF65-F5344CB8AC3E}">
        <p14:creationId xmlns:p14="http://schemas.microsoft.com/office/powerpoint/2010/main" val="214593648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304800"/>
            <a:ext cx="8915400" cy="1104900"/>
          </a:xfrm>
          <a:noFill/>
          <a:ln/>
        </p:spPr>
        <p:txBody>
          <a:bodyPr lIns="90487" tIns="44450" rIns="90487" bIns="44450"/>
          <a:lstStyle/>
          <a:p>
            <a:r>
              <a:rPr lang="en-GB"/>
              <a:t>Types of requirement</a:t>
            </a:r>
          </a:p>
        </p:txBody>
      </p:sp>
      <p:sp>
        <p:nvSpPr>
          <p:cNvPr id="9219" name="Rectangle 3"/>
          <p:cNvSpPr>
            <a:spLocks noGrp="1" noChangeArrowheads="1"/>
          </p:cNvSpPr>
          <p:nvPr>
            <p:ph idx="1"/>
          </p:nvPr>
        </p:nvSpPr>
        <p:spPr>
          <a:noFill/>
          <a:ln/>
        </p:spPr>
        <p:txBody>
          <a:bodyPr lIns="90487" tIns="44450" rIns="90487" bIns="44450"/>
          <a:lstStyle/>
          <a:p>
            <a:r>
              <a:rPr lang="en-GB" dirty="0"/>
              <a:t>User requirements</a:t>
            </a:r>
          </a:p>
          <a:p>
            <a:pPr lvl="1"/>
            <a:r>
              <a:rPr lang="en-GB" dirty="0"/>
              <a:t>Statements in natural language plus diagrams of the services the system provides and its operational constraints. Written for customers.</a:t>
            </a:r>
          </a:p>
          <a:p>
            <a:r>
              <a:rPr lang="en-GB" dirty="0"/>
              <a:t>System requirements</a:t>
            </a:r>
          </a:p>
          <a:p>
            <a:pPr lvl="1"/>
            <a:r>
              <a:rPr lang="en-GB" dirty="0"/>
              <a:t>A structured document setting out detailed descriptions of the system’s functions, services and operational constraints. Defines what should be implemented so may be part of a contract between client and contractor.</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a:t>
            </a:fld>
            <a:endParaRPr lang="en-US"/>
          </a:p>
        </p:txBody>
      </p:sp>
    </p:spTree>
    <p:extLst>
      <p:ext uri="{BB962C8B-B14F-4D97-AF65-F5344CB8AC3E}">
        <p14:creationId xmlns:p14="http://schemas.microsoft.com/office/powerpoint/2010/main" val="1201306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7544" y="440363"/>
            <a:ext cx="8229600" cy="1143000"/>
          </a:xfrm>
        </p:spPr>
        <p:txBody>
          <a:bodyPr>
            <a:normAutofit/>
          </a:bodyPr>
          <a:lstStyle/>
          <a:p>
            <a:r>
              <a:rPr lang="en-US" sz="3200" dirty="0"/>
              <a:t>Task analysis</a:t>
            </a:r>
            <a:endParaRPr lang="en-GB" sz="3200" dirty="0"/>
          </a:p>
        </p:txBody>
      </p:sp>
      <p:sp>
        <p:nvSpPr>
          <p:cNvPr id="38915" name="Rectangle 3"/>
          <p:cNvSpPr>
            <a:spLocks noGrp="1" noChangeArrowheads="1"/>
          </p:cNvSpPr>
          <p:nvPr>
            <p:ph idx="1"/>
          </p:nvPr>
        </p:nvSpPr>
        <p:spPr>
          <a:xfrm>
            <a:off x="467544" y="1604662"/>
            <a:ext cx="8229600" cy="5040560"/>
          </a:xfrm>
        </p:spPr>
        <p:txBody>
          <a:bodyPr>
            <a:normAutofit/>
          </a:bodyPr>
          <a:lstStyle/>
          <a:p>
            <a:pPr eaLnBrk="0" hangingPunct="0">
              <a:lnSpc>
                <a:spcPct val="110000"/>
              </a:lnSpc>
              <a:spcBef>
                <a:spcPts val="600"/>
              </a:spcBef>
            </a:pPr>
            <a:r>
              <a:rPr lang="en-GB" sz="2400" dirty="0"/>
              <a:t>Task descriptions are often used to envision new systems or </a:t>
            </a:r>
            <a:r>
              <a:rPr lang="en-GB" sz="2400" dirty="0" smtClean="0"/>
              <a:t>devices</a:t>
            </a:r>
          </a:p>
          <a:p>
            <a:pPr eaLnBrk="0" hangingPunct="0">
              <a:lnSpc>
                <a:spcPct val="110000"/>
              </a:lnSpc>
              <a:spcBef>
                <a:spcPts val="600"/>
              </a:spcBef>
            </a:pPr>
            <a:endParaRPr lang="en-GB" sz="600" dirty="0"/>
          </a:p>
          <a:p>
            <a:pPr eaLnBrk="0" hangingPunct="0">
              <a:lnSpc>
                <a:spcPct val="110000"/>
              </a:lnSpc>
              <a:spcBef>
                <a:spcPts val="600"/>
              </a:spcBef>
            </a:pPr>
            <a:r>
              <a:rPr lang="en-GB" sz="2400" dirty="0"/>
              <a:t>Task analysis is used mainly to investigate an existing </a:t>
            </a:r>
            <a:r>
              <a:rPr lang="en-GB" sz="2400" dirty="0" smtClean="0"/>
              <a:t>situation</a:t>
            </a:r>
          </a:p>
          <a:p>
            <a:pPr eaLnBrk="0" hangingPunct="0">
              <a:lnSpc>
                <a:spcPct val="110000"/>
              </a:lnSpc>
              <a:spcBef>
                <a:spcPts val="600"/>
              </a:spcBef>
            </a:pPr>
            <a:endParaRPr lang="en-GB" sz="600" dirty="0"/>
          </a:p>
          <a:p>
            <a:pPr eaLnBrk="0" hangingPunct="0">
              <a:lnSpc>
                <a:spcPct val="110000"/>
              </a:lnSpc>
              <a:spcBef>
                <a:spcPts val="600"/>
              </a:spcBef>
            </a:pPr>
            <a:r>
              <a:rPr lang="en-GB" sz="2400" dirty="0"/>
              <a:t>It is important not to focus on superficial </a:t>
            </a:r>
            <a:r>
              <a:rPr lang="en-GB" sz="2400" dirty="0" smtClean="0"/>
              <a:t>activities</a:t>
            </a:r>
          </a:p>
          <a:p>
            <a:pPr eaLnBrk="0" hangingPunct="0">
              <a:lnSpc>
                <a:spcPct val="110000"/>
              </a:lnSpc>
              <a:spcBef>
                <a:spcPts val="600"/>
              </a:spcBef>
            </a:pPr>
            <a:endParaRPr lang="en-GB" sz="600" dirty="0" smtClean="0"/>
          </a:p>
          <a:p>
            <a:pPr lvl="1" eaLnBrk="0" hangingPunct="0">
              <a:lnSpc>
                <a:spcPct val="110000"/>
              </a:lnSpc>
              <a:spcBef>
                <a:spcPts val="600"/>
              </a:spcBef>
            </a:pPr>
            <a:r>
              <a:rPr lang="en-GB" sz="2000" dirty="0" smtClean="0"/>
              <a:t>What </a:t>
            </a:r>
            <a:r>
              <a:rPr lang="en-GB" sz="2000" dirty="0"/>
              <a:t>are people trying to achieve? </a:t>
            </a:r>
            <a:endParaRPr lang="en-GB" sz="2000" dirty="0" smtClean="0"/>
          </a:p>
          <a:p>
            <a:pPr lvl="1" eaLnBrk="0" hangingPunct="0">
              <a:lnSpc>
                <a:spcPct val="110000"/>
              </a:lnSpc>
              <a:spcBef>
                <a:spcPts val="600"/>
              </a:spcBef>
            </a:pPr>
            <a:endParaRPr lang="en-GB" sz="400" dirty="0" smtClean="0"/>
          </a:p>
          <a:p>
            <a:pPr lvl="1" eaLnBrk="0" hangingPunct="0">
              <a:lnSpc>
                <a:spcPct val="110000"/>
              </a:lnSpc>
              <a:spcBef>
                <a:spcPts val="600"/>
              </a:spcBef>
            </a:pPr>
            <a:r>
              <a:rPr lang="en-GB" sz="2000" dirty="0" smtClean="0"/>
              <a:t>Why </a:t>
            </a:r>
            <a:r>
              <a:rPr lang="en-GB" sz="2000" dirty="0"/>
              <a:t>are they trying to achieve it</a:t>
            </a:r>
            <a:r>
              <a:rPr lang="en-GB" sz="2000" dirty="0" smtClean="0"/>
              <a:t>?</a:t>
            </a:r>
          </a:p>
          <a:p>
            <a:pPr lvl="1" eaLnBrk="0" hangingPunct="0">
              <a:lnSpc>
                <a:spcPct val="110000"/>
              </a:lnSpc>
              <a:spcBef>
                <a:spcPts val="600"/>
              </a:spcBef>
            </a:pPr>
            <a:endParaRPr lang="en-GB" sz="400" dirty="0" smtClean="0"/>
          </a:p>
          <a:p>
            <a:pPr lvl="1" eaLnBrk="0" hangingPunct="0">
              <a:lnSpc>
                <a:spcPct val="110000"/>
              </a:lnSpc>
              <a:spcBef>
                <a:spcPts val="600"/>
              </a:spcBef>
            </a:pPr>
            <a:r>
              <a:rPr lang="en-GB" sz="2000" dirty="0" smtClean="0"/>
              <a:t>How </a:t>
            </a:r>
            <a:r>
              <a:rPr lang="en-GB" sz="2000" dirty="0"/>
              <a:t>are they going about it</a:t>
            </a:r>
            <a:r>
              <a:rPr lang="en-GB" sz="2000" dirty="0" smtClean="0"/>
              <a:t>?</a:t>
            </a:r>
          </a:p>
          <a:p>
            <a:pPr lvl="1" eaLnBrk="0" hangingPunct="0">
              <a:lnSpc>
                <a:spcPct val="110000"/>
              </a:lnSpc>
              <a:spcBef>
                <a:spcPts val="600"/>
              </a:spcBef>
            </a:pPr>
            <a:endParaRPr lang="en-GB" sz="400" dirty="0"/>
          </a:p>
          <a:p>
            <a:pPr eaLnBrk="0" hangingPunct="0">
              <a:lnSpc>
                <a:spcPct val="110000"/>
              </a:lnSpc>
              <a:spcBef>
                <a:spcPts val="600"/>
              </a:spcBef>
            </a:pPr>
            <a:r>
              <a:rPr lang="en-GB" sz="2400" dirty="0"/>
              <a:t>Many techniques, the most popular is Hierarchical Task Analysis (HTA)</a:t>
            </a:r>
            <a:endParaRPr lang="en-US" sz="2400" dirty="0"/>
          </a:p>
          <a:p>
            <a:pPr>
              <a:lnSpc>
                <a:spcPct val="110000"/>
              </a:lnSpc>
            </a:pPr>
            <a:endParaRPr lang="en-GB" sz="2800" dirty="0"/>
          </a:p>
        </p:txBody>
      </p:sp>
    </p:spTree>
    <p:extLst>
      <p:ext uri="{BB962C8B-B14F-4D97-AF65-F5344CB8AC3E}">
        <p14:creationId xmlns:p14="http://schemas.microsoft.com/office/powerpoint/2010/main" val="569816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US" sz="3200" dirty="0"/>
              <a:t>Hierarchical Task Analysis</a:t>
            </a:r>
            <a:endParaRPr lang="en-GB" sz="3200" dirty="0"/>
          </a:p>
        </p:txBody>
      </p:sp>
      <p:sp>
        <p:nvSpPr>
          <p:cNvPr id="39939" name="Rectangle 3"/>
          <p:cNvSpPr>
            <a:spLocks noGrp="1" noChangeArrowheads="1"/>
          </p:cNvSpPr>
          <p:nvPr>
            <p:ph idx="1"/>
          </p:nvPr>
        </p:nvSpPr>
        <p:spPr>
          <a:xfrm>
            <a:off x="539552" y="1958008"/>
            <a:ext cx="8229600" cy="4525963"/>
          </a:xfrm>
        </p:spPr>
        <p:txBody>
          <a:bodyPr>
            <a:normAutofit/>
          </a:bodyPr>
          <a:lstStyle/>
          <a:p>
            <a:pPr eaLnBrk="0" hangingPunct="0">
              <a:lnSpc>
                <a:spcPct val="90000"/>
              </a:lnSpc>
              <a:spcBef>
                <a:spcPts val="600"/>
              </a:spcBef>
            </a:pPr>
            <a:r>
              <a:rPr lang="en-GB" sz="2400" dirty="0"/>
              <a:t>Involves breaking a task down into subtasks, then sub-sub-tasks and so on. These are grouped as plans which specify how the tasks might be performed in practice</a:t>
            </a:r>
          </a:p>
          <a:p>
            <a:pPr eaLnBrk="0" hangingPunct="0">
              <a:lnSpc>
                <a:spcPct val="90000"/>
              </a:lnSpc>
              <a:spcBef>
                <a:spcPts val="600"/>
              </a:spcBef>
            </a:pPr>
            <a:endParaRPr lang="en-GB" sz="2400" dirty="0"/>
          </a:p>
          <a:p>
            <a:pPr eaLnBrk="0" hangingPunct="0">
              <a:lnSpc>
                <a:spcPct val="90000"/>
              </a:lnSpc>
              <a:spcBef>
                <a:spcPts val="600"/>
              </a:spcBef>
            </a:pPr>
            <a:r>
              <a:rPr lang="en-GB" sz="2400" dirty="0"/>
              <a:t>HTA focuses on physical and observable actions, and includes looking at actions not related to software or an interaction device</a:t>
            </a:r>
          </a:p>
          <a:p>
            <a:pPr eaLnBrk="0" hangingPunct="0">
              <a:lnSpc>
                <a:spcPct val="90000"/>
              </a:lnSpc>
              <a:spcBef>
                <a:spcPts val="600"/>
              </a:spcBef>
            </a:pPr>
            <a:endParaRPr lang="en-GB" sz="2400" dirty="0"/>
          </a:p>
          <a:p>
            <a:pPr eaLnBrk="0" hangingPunct="0">
              <a:lnSpc>
                <a:spcPct val="90000"/>
              </a:lnSpc>
              <a:spcBef>
                <a:spcPts val="600"/>
              </a:spcBef>
            </a:pPr>
            <a:r>
              <a:rPr lang="en-GB" sz="2400" dirty="0"/>
              <a:t>Start with a user goal which is examined and the main tasks for achieving it are identified</a:t>
            </a:r>
          </a:p>
          <a:p>
            <a:pPr eaLnBrk="0" hangingPunct="0">
              <a:lnSpc>
                <a:spcPct val="90000"/>
              </a:lnSpc>
              <a:spcBef>
                <a:spcPts val="600"/>
              </a:spcBef>
            </a:pPr>
            <a:endParaRPr lang="en-GB" sz="2400" dirty="0"/>
          </a:p>
          <a:p>
            <a:pPr eaLnBrk="0" hangingPunct="0">
              <a:lnSpc>
                <a:spcPct val="90000"/>
              </a:lnSpc>
              <a:spcBef>
                <a:spcPts val="600"/>
              </a:spcBef>
            </a:pPr>
            <a:r>
              <a:rPr lang="en-GB" sz="2400" dirty="0"/>
              <a:t>Tasks are sub-divided into sub-tasks</a:t>
            </a:r>
            <a:endParaRPr lang="en-US" sz="2400" dirty="0"/>
          </a:p>
          <a:p>
            <a:pPr>
              <a:lnSpc>
                <a:spcPct val="90000"/>
              </a:lnSpc>
            </a:pPr>
            <a:endParaRPr lang="en-GB" sz="2800" dirty="0"/>
          </a:p>
        </p:txBody>
      </p:sp>
    </p:spTree>
    <p:extLst>
      <p:ext uri="{BB962C8B-B14F-4D97-AF65-F5344CB8AC3E}">
        <p14:creationId xmlns:p14="http://schemas.microsoft.com/office/powerpoint/2010/main" val="3715800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Grp="1" noChangeArrowheads="1"/>
          </p:cNvSpPr>
          <p:nvPr>
            <p:ph type="title"/>
          </p:nvPr>
        </p:nvSpPr>
        <p:spPr>
          <a:xfrm>
            <a:off x="457200" y="579655"/>
            <a:ext cx="8229600" cy="532966"/>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3200" dirty="0">
                <a:latin typeface="Liberation Sans"/>
              </a:rPr>
              <a:t>Example Hierarchical Task Analysis</a:t>
            </a:r>
          </a:p>
        </p:txBody>
      </p:sp>
      <p:sp>
        <p:nvSpPr>
          <p:cNvPr id="40966" name="Rectangle 6"/>
          <p:cNvSpPr>
            <a:spLocks noGrp="1" noChangeArrowheads="1"/>
          </p:cNvSpPr>
          <p:nvPr>
            <p:ph idx="1"/>
          </p:nvPr>
        </p:nvSpPr>
        <p:spPr>
          <a:xfrm>
            <a:off x="628650" y="2132856"/>
            <a:ext cx="7886700" cy="435133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10000"/>
          </a:bodyPr>
          <a:lstStyle/>
          <a:p>
            <a:pPr marL="0" indent="0" eaLnBrk="0" hangingPunct="0">
              <a:buNone/>
            </a:pPr>
            <a:r>
              <a:rPr lang="en-GB" sz="3400" dirty="0">
                <a:latin typeface="Liberation Sans"/>
              </a:rPr>
              <a:t>0. In order to buy a DVD</a:t>
            </a:r>
          </a:p>
          <a:p>
            <a:pPr marL="0" indent="0" eaLnBrk="0" hangingPunct="0">
              <a:buNone/>
            </a:pPr>
            <a:r>
              <a:rPr lang="en-GB" sz="3400" dirty="0">
                <a:latin typeface="Liberation Sans"/>
              </a:rPr>
              <a:t>1. locate DVD</a:t>
            </a:r>
          </a:p>
          <a:p>
            <a:pPr marL="0" indent="0" eaLnBrk="0" hangingPunct="0">
              <a:buNone/>
            </a:pPr>
            <a:r>
              <a:rPr lang="en-GB" sz="3400" dirty="0">
                <a:latin typeface="Liberation Sans"/>
              </a:rPr>
              <a:t>2. add DVD to shopping basket</a:t>
            </a:r>
          </a:p>
          <a:p>
            <a:pPr marL="0" indent="0" eaLnBrk="0" hangingPunct="0">
              <a:buNone/>
            </a:pPr>
            <a:r>
              <a:rPr lang="en-GB" sz="3400" dirty="0">
                <a:latin typeface="Liberation Sans"/>
              </a:rPr>
              <a:t>3. enter payment details</a:t>
            </a:r>
          </a:p>
          <a:p>
            <a:pPr marL="0" indent="0" eaLnBrk="0" hangingPunct="0">
              <a:buNone/>
            </a:pPr>
            <a:r>
              <a:rPr lang="en-GB" sz="3400" dirty="0">
                <a:latin typeface="Liberation Sans"/>
              </a:rPr>
              <a:t>4. complete address</a:t>
            </a:r>
          </a:p>
          <a:p>
            <a:pPr marL="0" indent="0" eaLnBrk="0" hangingPunct="0">
              <a:buNone/>
            </a:pPr>
            <a:r>
              <a:rPr lang="en-GB" sz="3400" dirty="0">
                <a:latin typeface="Liberation Sans"/>
              </a:rPr>
              <a:t>5. confirm order</a:t>
            </a:r>
            <a:br>
              <a:rPr lang="en-GB" sz="3400" dirty="0">
                <a:latin typeface="Liberation Sans"/>
              </a:rPr>
            </a:br>
            <a:endParaRPr lang="en-GB" sz="3400" dirty="0">
              <a:latin typeface="Liberation Sans"/>
            </a:endParaRPr>
          </a:p>
          <a:p>
            <a:pPr marL="0" indent="0" eaLnBrk="0" hangingPunct="0">
              <a:buNone/>
            </a:pPr>
            <a:r>
              <a:rPr lang="en-GB" sz="3400" dirty="0">
                <a:latin typeface="Liberation Sans"/>
              </a:rPr>
              <a:t>plan 0: 	If regular user do 1-2-5. </a:t>
            </a:r>
            <a:br>
              <a:rPr lang="en-GB" sz="3400" dirty="0">
                <a:latin typeface="Liberation Sans"/>
              </a:rPr>
            </a:br>
            <a:r>
              <a:rPr lang="en-GB" sz="3400" dirty="0">
                <a:latin typeface="Liberation Sans"/>
              </a:rPr>
              <a:t>		</a:t>
            </a:r>
            <a:r>
              <a:rPr lang="en-GB" sz="3400" dirty="0" smtClean="0">
                <a:latin typeface="Liberation Sans"/>
              </a:rPr>
              <a:t>	If </a:t>
            </a:r>
            <a:r>
              <a:rPr lang="en-GB" sz="3400" dirty="0">
                <a:latin typeface="Liberation Sans"/>
              </a:rPr>
              <a:t>new user do 1-2-3-4-5.</a:t>
            </a:r>
          </a:p>
          <a:p>
            <a:endParaRPr lang="en-US" dirty="0">
              <a:latin typeface="Liberation Sans"/>
            </a:endParaRPr>
          </a:p>
        </p:txBody>
      </p:sp>
      <p:sp>
        <p:nvSpPr>
          <p:cNvPr id="4096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40963"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4096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40967" name="Rectangle 7"/>
          <p:cNvSpPr>
            <a:spLocks noChangeArrowheads="1"/>
          </p:cNvSpPr>
          <p:nvPr/>
        </p:nvSpPr>
        <p:spPr bwMode="auto">
          <a:xfrm>
            <a:off x="2051720" y="2132856"/>
            <a:ext cx="825976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endParaRPr lang="en-GB" sz="2400" dirty="0">
              <a:latin typeface="Liberation Sans"/>
            </a:endParaRPr>
          </a:p>
        </p:txBody>
      </p:sp>
    </p:spTree>
    <p:extLst>
      <p:ext uri="{BB962C8B-B14F-4D97-AF65-F5344CB8AC3E}">
        <p14:creationId xmlns:p14="http://schemas.microsoft.com/office/powerpoint/2010/main" val="3446322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7"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8"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9" name="Rectangle 5"/>
          <p:cNvSpPr>
            <a:spLocks noGrp="1" noChangeArrowheads="1"/>
          </p:cNvSpPr>
          <p:nvPr>
            <p:ph type="title"/>
          </p:nvPr>
        </p:nvSpPr>
        <p:spPr>
          <a:xfrm>
            <a:off x="437211" y="677432"/>
            <a:ext cx="7623175" cy="588366"/>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3600" dirty="0"/>
              <a:t>Example Hierarchical Task </a:t>
            </a:r>
            <a:r>
              <a:rPr lang="en-US" sz="3600" dirty="0" smtClean="0"/>
              <a:t>Analysis</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62065"/>
            <a:ext cx="8856984" cy="391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61822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specification</a:t>
            </a:r>
            <a:endParaRPr lang="en-US" dirty="0"/>
          </a:p>
        </p:txBody>
      </p:sp>
      <p:sp>
        <p:nvSpPr>
          <p:cNvPr id="3" name="Content Placeholder 2"/>
          <p:cNvSpPr>
            <a:spLocks noGrp="1"/>
          </p:cNvSpPr>
          <p:nvPr>
            <p:ph idx="1"/>
          </p:nvPr>
        </p:nvSpPr>
        <p:spPr/>
        <p:txBody>
          <a:bodyPr/>
          <a:lstStyle/>
          <a:p>
            <a:r>
              <a:rPr lang="en-US" dirty="0" smtClean="0"/>
              <a:t>The process of writing down the user and system requirements in a requirements document.</a:t>
            </a:r>
          </a:p>
          <a:p>
            <a:r>
              <a:rPr lang="en-US" dirty="0" smtClean="0"/>
              <a:t>User requirements have to be understandable by end-users and customers who do not have a technical background.</a:t>
            </a:r>
          </a:p>
          <a:p>
            <a:r>
              <a:rPr lang="en-US" dirty="0" smtClean="0"/>
              <a:t>System requirements are more detailed requirements and may include more technical information.</a:t>
            </a:r>
          </a:p>
          <a:p>
            <a:r>
              <a:rPr lang="en-US" dirty="0" smtClean="0"/>
              <a:t>The requirements may be part of a contract for the system development</a:t>
            </a:r>
          </a:p>
          <a:p>
            <a:pPr lvl="1"/>
            <a:r>
              <a:rPr lang="en-US" dirty="0" smtClean="0"/>
              <a:t>It is therefore important that these are as complete as possible.</a:t>
            </a:r>
            <a:endParaRPr lang="en-US" dirty="0"/>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54</a:t>
            </a:fld>
            <a:endParaRPr lang="en-US"/>
          </a:p>
        </p:txBody>
      </p:sp>
    </p:spTree>
    <p:extLst>
      <p:ext uri="{BB962C8B-B14F-4D97-AF65-F5344CB8AC3E}">
        <p14:creationId xmlns:p14="http://schemas.microsoft.com/office/powerpoint/2010/main" val="724520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Ways of writing a system requirements specification </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55</a:t>
            </a:fld>
            <a:endParaRPr lang="en-US"/>
          </a:p>
        </p:txBody>
      </p:sp>
      <p:graphicFrame>
        <p:nvGraphicFramePr>
          <p:cNvPr id="5" name="Table 4"/>
          <p:cNvGraphicFramePr>
            <a:graphicFrameLocks noGrp="1"/>
          </p:cNvGraphicFramePr>
          <p:nvPr/>
        </p:nvGraphicFramePr>
        <p:xfrm>
          <a:off x="685800" y="1595479"/>
          <a:ext cx="7924800" cy="4805322"/>
        </p:xfrm>
        <a:graphic>
          <a:graphicData uri="http://schemas.openxmlformats.org/drawingml/2006/table">
            <a:tbl>
              <a:tblPr/>
              <a:tblGrid>
                <a:gridCol w="1733550"/>
                <a:gridCol w="6191250"/>
              </a:tblGrid>
              <a:tr h="37026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a:ea typeface="Times New Roman" charset="0"/>
                          <a:cs typeface="Arial"/>
                        </a:rPr>
                        <a:t>Notation</a:t>
                      </a:r>
                      <a:endParaRPr kumimoji="0" lang="en-US" sz="1400" b="1" i="0" u="none" strike="noStrike" cap="none" normalizeH="0" baseline="0" dirty="0" smtClean="0">
                        <a:ln>
                          <a:noFill/>
                        </a:ln>
                        <a:solidFill>
                          <a:srgbClr val="FFFFFF"/>
                        </a:solidFill>
                        <a:effectLst/>
                        <a:latin typeface="Arial"/>
                        <a:ea typeface="Arial" charset="0"/>
                        <a:cs typeface="Arial"/>
                      </a:endParaRP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a:ea typeface="Times New Roman" charset="0"/>
                          <a:cs typeface="Arial"/>
                        </a:rPr>
                        <a:t>Description</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a:ea typeface="Times New Roman" charset="0"/>
                          <a:cs typeface="Arial"/>
                        </a:rPr>
                        <a:t>Natural language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using numbered sentences in natural language. Each sentence should express one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a:ea typeface="Times New Roman" charset="0"/>
                          <a:cs typeface="Arial"/>
                        </a:rPr>
                        <a:t>Structured natural language </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in natural language on a standard form or template. Each field provides information about an aspect of the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82014">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Design description languages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This approach uses a language like a programming language, but with more abstract features to specify the requirements by defining an operational model of the system. This approach is now rarely used although it can be useful for interface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Graphical notations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Graphical models, supplemented by text annotations, are used to define the functional requirements for the system; UML use case and sequence diagrams are commonly used.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33618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Mathematical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These notations are based on mathematical concepts such as finite-state machines or sets. Although these unambiguous specifications can reduce the ambiguity in a requirements document, most customers don’t understand a formal specification. They cannot check that it represents what they want and are reluctant to accept it as a system contract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1355059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a:t>Requirements and design</a:t>
            </a:r>
          </a:p>
        </p:txBody>
      </p:sp>
      <p:sp>
        <p:nvSpPr>
          <p:cNvPr id="63491" name="Rectangle 3"/>
          <p:cNvSpPr>
            <a:spLocks noGrp="1" noChangeArrowheads="1"/>
          </p:cNvSpPr>
          <p:nvPr>
            <p:ph idx="1"/>
          </p:nvPr>
        </p:nvSpPr>
        <p:spPr/>
        <p:txBody>
          <a:bodyPr/>
          <a:lstStyle/>
          <a:p>
            <a:pPr>
              <a:lnSpc>
                <a:spcPct val="90000"/>
              </a:lnSpc>
            </a:pPr>
            <a:r>
              <a:rPr lang="en-GB" dirty="0"/>
              <a:t>In principle, </a:t>
            </a:r>
            <a:r>
              <a:rPr lang="en-GB" b="1" dirty="0"/>
              <a:t>requirements</a:t>
            </a:r>
            <a:r>
              <a:rPr lang="en-GB" dirty="0"/>
              <a:t> should state </a:t>
            </a:r>
            <a:r>
              <a:rPr lang="en-GB" u="sng" dirty="0"/>
              <a:t>what the system should do</a:t>
            </a:r>
            <a:r>
              <a:rPr lang="en-GB" dirty="0"/>
              <a:t> and the </a:t>
            </a:r>
            <a:r>
              <a:rPr lang="en-GB" b="1" dirty="0"/>
              <a:t>design</a:t>
            </a:r>
            <a:r>
              <a:rPr lang="en-GB" dirty="0"/>
              <a:t> should describe </a:t>
            </a:r>
            <a:r>
              <a:rPr lang="en-GB" u="sng" dirty="0"/>
              <a:t>how it does this</a:t>
            </a:r>
            <a:r>
              <a:rPr lang="en-GB" dirty="0"/>
              <a:t>.</a:t>
            </a:r>
          </a:p>
          <a:p>
            <a:pPr>
              <a:lnSpc>
                <a:spcPct val="90000"/>
              </a:lnSpc>
            </a:pPr>
            <a:r>
              <a:rPr lang="en-GB" dirty="0"/>
              <a:t>In practice, requirements and design are inseparable</a:t>
            </a:r>
          </a:p>
          <a:p>
            <a:pPr lvl="1">
              <a:lnSpc>
                <a:spcPct val="90000"/>
              </a:lnSpc>
            </a:pPr>
            <a:r>
              <a:rPr lang="en-GB" dirty="0"/>
              <a:t>A system architecture may be designed to structure the requirements;</a:t>
            </a:r>
          </a:p>
          <a:p>
            <a:pPr lvl="1">
              <a:lnSpc>
                <a:spcPct val="90000"/>
              </a:lnSpc>
            </a:pPr>
            <a:r>
              <a:rPr lang="en-GB" dirty="0"/>
              <a:t>The system may inter-operate with other systems that generate design requirements;</a:t>
            </a:r>
          </a:p>
          <a:p>
            <a:pPr lvl="1">
              <a:lnSpc>
                <a:spcPct val="90000"/>
              </a:lnSpc>
            </a:pPr>
            <a:r>
              <a:rPr lang="en-GB" dirty="0"/>
              <a:t>The use of a specific</a:t>
            </a:r>
            <a:r>
              <a:rPr lang="en-GB" dirty="0" smtClean="0"/>
              <a:t> architecture to satisfy non-functional requirements may </a:t>
            </a:r>
            <a:r>
              <a:rPr lang="en-GB" dirty="0"/>
              <a:t>be a domain requirement</a:t>
            </a:r>
            <a:r>
              <a:rPr lang="en-GB" dirty="0" smtClean="0"/>
              <a:t>.</a:t>
            </a:r>
            <a:endParaRPr lang="en-GB" sz="1800" dirty="0" smtClean="0"/>
          </a:p>
          <a:p>
            <a:pPr lvl="1">
              <a:lnSpc>
                <a:spcPct val="90000"/>
              </a:lnSpc>
            </a:pPr>
            <a:r>
              <a:rPr lang="en-GB" sz="1800" dirty="0" smtClean="0"/>
              <a:t>This may be the consequence of a regulatory requirement.</a:t>
            </a:r>
            <a:endParaRPr lang="en-GB" dirty="0" smtClean="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56</a:t>
            </a:fld>
            <a:endParaRPr lang="en-US"/>
          </a:p>
        </p:txBody>
      </p:sp>
    </p:spTree>
    <p:extLst>
      <p:ext uri="{BB962C8B-B14F-4D97-AF65-F5344CB8AC3E}">
        <p14:creationId xmlns:p14="http://schemas.microsoft.com/office/powerpoint/2010/main" val="69932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language specification</a:t>
            </a:r>
            <a:endParaRPr lang="en-US" dirty="0"/>
          </a:p>
        </p:txBody>
      </p:sp>
      <p:sp>
        <p:nvSpPr>
          <p:cNvPr id="3" name="Content Placeholder 2"/>
          <p:cNvSpPr>
            <a:spLocks noGrp="1"/>
          </p:cNvSpPr>
          <p:nvPr>
            <p:ph idx="1"/>
          </p:nvPr>
        </p:nvSpPr>
        <p:spPr/>
        <p:txBody>
          <a:bodyPr/>
          <a:lstStyle/>
          <a:p>
            <a:r>
              <a:rPr lang="en-US" dirty="0" smtClean="0"/>
              <a:t>Requirements are written as natural language sentences supplemented by diagrams and tables.</a:t>
            </a:r>
          </a:p>
          <a:p>
            <a:r>
              <a:rPr lang="en-US" dirty="0" smtClean="0"/>
              <a:t>Used for writing requirements because it is expressive, intuitive and universal. This means that the requirements  can be understood by users and customers.</a:t>
            </a:r>
            <a:endParaRPr lang="en-US" dirty="0"/>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57</a:t>
            </a:fld>
            <a:endParaRPr lang="en-US"/>
          </a:p>
        </p:txBody>
      </p:sp>
    </p:spTree>
    <p:extLst>
      <p:ext uri="{BB962C8B-B14F-4D97-AF65-F5344CB8AC3E}">
        <p14:creationId xmlns:p14="http://schemas.microsoft.com/office/powerpoint/2010/main" val="122209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266700"/>
            <a:ext cx="8229600" cy="1104900"/>
          </a:xfrm>
        </p:spPr>
        <p:txBody>
          <a:bodyPr/>
          <a:lstStyle/>
          <a:p>
            <a:r>
              <a:rPr lang="en-GB"/>
              <a:t>Guidelines for writing requirements</a:t>
            </a:r>
          </a:p>
        </p:txBody>
      </p:sp>
      <p:sp>
        <p:nvSpPr>
          <p:cNvPr id="61443" name="Rectangle 3"/>
          <p:cNvSpPr>
            <a:spLocks noGrp="1" noChangeArrowheads="1"/>
          </p:cNvSpPr>
          <p:nvPr>
            <p:ph idx="1"/>
          </p:nvPr>
        </p:nvSpPr>
        <p:spPr/>
        <p:txBody>
          <a:bodyPr/>
          <a:lstStyle/>
          <a:p>
            <a:r>
              <a:rPr lang="en-GB" dirty="0"/>
              <a:t>Invent a standard format and use it for all requirements.</a:t>
            </a:r>
          </a:p>
          <a:p>
            <a:r>
              <a:rPr lang="en-GB" dirty="0"/>
              <a:t>Use language in a consistent way. Use shall for mandatory requirements, should for desirable requirements.</a:t>
            </a:r>
          </a:p>
          <a:p>
            <a:r>
              <a:rPr lang="en-GB" dirty="0"/>
              <a:t>Use text highlighting to identify key parts of the requirement.</a:t>
            </a:r>
          </a:p>
          <a:p>
            <a:r>
              <a:rPr lang="en-GB" dirty="0"/>
              <a:t>Avoid the use of computer jargon</a:t>
            </a:r>
            <a:r>
              <a:rPr lang="en-GB" dirty="0" smtClean="0"/>
              <a:t>.</a:t>
            </a:r>
          </a:p>
          <a:p>
            <a:r>
              <a:rPr lang="en-GB" dirty="0" smtClean="0"/>
              <a:t>Include an explanation (rationale) of why a requirement is necessary.</a:t>
            </a:r>
            <a:endParaRPr lang="en-GB"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58</a:t>
            </a:fld>
            <a:endParaRPr lang="en-US"/>
          </a:p>
        </p:txBody>
      </p:sp>
    </p:spTree>
    <p:extLst>
      <p:ext uri="{BB962C8B-B14F-4D97-AF65-F5344CB8AC3E}">
        <p14:creationId xmlns:p14="http://schemas.microsoft.com/office/powerpoint/2010/main" val="2018629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4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Problems with natural language</a:t>
            </a:r>
          </a:p>
        </p:txBody>
      </p:sp>
      <p:sp>
        <p:nvSpPr>
          <p:cNvPr id="55299" name="Rectangle 3"/>
          <p:cNvSpPr>
            <a:spLocks noGrp="1" noChangeArrowheads="1"/>
          </p:cNvSpPr>
          <p:nvPr>
            <p:ph idx="1"/>
          </p:nvPr>
        </p:nvSpPr>
        <p:spPr/>
        <p:txBody>
          <a:bodyPr/>
          <a:lstStyle/>
          <a:p>
            <a:r>
              <a:rPr lang="en-GB" dirty="0"/>
              <a:t>Lack of clarity </a:t>
            </a:r>
          </a:p>
          <a:p>
            <a:pPr lvl="1"/>
            <a:r>
              <a:rPr lang="en-GB" dirty="0"/>
              <a:t>Precision is difficult without making the document difficult to read.</a:t>
            </a:r>
          </a:p>
          <a:p>
            <a:r>
              <a:rPr lang="en-GB" dirty="0"/>
              <a:t>Requirements confusion</a:t>
            </a:r>
          </a:p>
          <a:p>
            <a:pPr lvl="1"/>
            <a:r>
              <a:rPr lang="en-GB" dirty="0"/>
              <a:t>Functional and non-functional requirements tend to be mixed-up.</a:t>
            </a:r>
          </a:p>
          <a:p>
            <a:r>
              <a:rPr lang="en-GB" dirty="0"/>
              <a:t>Requirements amalgamation</a:t>
            </a:r>
          </a:p>
          <a:p>
            <a:pPr lvl="1"/>
            <a:r>
              <a:rPr lang="en-GB" dirty="0"/>
              <a:t>Several different requirements may be expressed together.</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59</a:t>
            </a:fld>
            <a:endParaRPr lang="en-US"/>
          </a:p>
        </p:txBody>
      </p:sp>
    </p:spTree>
    <p:extLst>
      <p:ext uri="{BB962C8B-B14F-4D97-AF65-F5344CB8AC3E}">
        <p14:creationId xmlns:p14="http://schemas.microsoft.com/office/powerpoint/2010/main" val="1263482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2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User and system requirements</a:t>
            </a:r>
            <a:r>
              <a:rPr lang="en-GB" dirty="0" smtClean="0"/>
              <a:t> </a:t>
            </a:r>
            <a:endParaRPr lang="en-US" dirty="0" smtClean="0"/>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a:t>
            </a:fld>
            <a:endParaRPr lang="en-US"/>
          </a:p>
        </p:txBody>
      </p:sp>
      <p:pic>
        <p:nvPicPr>
          <p:cNvPr id="2" name="Picture 1" descr="4.1 UserSysReq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120" y="1556791"/>
            <a:ext cx="6262207" cy="4830845"/>
          </a:xfrm>
          <a:prstGeom prst="rect">
            <a:avLst/>
          </a:prstGeom>
        </p:spPr>
      </p:pic>
    </p:spTree>
    <p:extLst>
      <p:ext uri="{BB962C8B-B14F-4D97-AF65-F5344CB8AC3E}">
        <p14:creationId xmlns:p14="http://schemas.microsoft.com/office/powerpoint/2010/main" val="3526539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lstStyle/>
          <a:p>
            <a:pPr eaLnBrk="1" hangingPunct="1"/>
            <a:r>
              <a:rPr lang="en-US" dirty="0" smtClean="0"/>
              <a:t>Example requirements for the insulin pump software system</a:t>
            </a:r>
            <a:r>
              <a:rPr lang="en-GB" dirty="0" smtClean="0"/>
              <a:t> </a:t>
            </a:r>
            <a:endParaRPr lang="en-US" dirty="0" smtClean="0"/>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60</a:t>
            </a:fld>
            <a:endParaRPr lang="en-US"/>
          </a:p>
        </p:txBody>
      </p:sp>
      <p:graphicFrame>
        <p:nvGraphicFramePr>
          <p:cNvPr id="4" name="Table 3"/>
          <p:cNvGraphicFramePr>
            <a:graphicFrameLocks noGrp="1"/>
          </p:cNvGraphicFramePr>
          <p:nvPr/>
        </p:nvGraphicFramePr>
        <p:xfrm>
          <a:off x="1524000" y="2209800"/>
          <a:ext cx="6096000" cy="3314700"/>
        </p:xfrm>
        <a:graphic>
          <a:graphicData uri="http://schemas.openxmlformats.org/drawingml/2006/table">
            <a:tbl>
              <a:tblPr firstRow="1" bandRow="1">
                <a:tableStyleId>{69CF1AB2-1976-4502-BF36-3FF5EA218861}</a:tableStyleId>
              </a:tblPr>
              <a:tblGrid>
                <a:gridCol w="6096000"/>
              </a:tblGrid>
              <a:tr h="370840">
                <a:tc>
                  <a:txBody>
                    <a:bodyPr/>
                    <a:lstStyle/>
                    <a:p>
                      <a:r>
                        <a:rPr lang="en-GB" sz="1800" b="0" kern="1200" dirty="0" smtClean="0"/>
                        <a:t>3.2 The system shall measure the blood sugar and deliver insulin, if required, every 10 minutes.</a:t>
                      </a:r>
                      <a:r>
                        <a:rPr lang="en-GB" sz="1800" b="0" i="1" kern="1200" dirty="0" smtClean="0"/>
                        <a:t> (Changes in blood sugar are relatively slow so more frequent measurement is unnecessary; less frequent measurement could lead to unnecessarily high sugar levels.)</a:t>
                      </a:r>
                    </a:p>
                    <a:p>
                      <a:endParaRPr lang="en-GB" sz="1800" b="0" kern="1200" dirty="0" smtClean="0"/>
                    </a:p>
                    <a:p>
                      <a:r>
                        <a:rPr lang="en-GB" sz="1800" b="0" kern="1200" dirty="0" smtClean="0"/>
                        <a:t>3.6 The system shall run a self-test routine every minute with the conditions to be tested and the associated actions defined in Table 1.</a:t>
                      </a:r>
                      <a:r>
                        <a:rPr lang="en-GB" sz="1800" b="0" i="1" kern="1200" dirty="0" smtClean="0"/>
                        <a:t> (A self-test routine can discover hardware and software problems and alert the user to the fact the normal operation may be impossible.)</a:t>
                      </a:r>
                    </a:p>
                    <a:p>
                      <a:endParaRPr lang="en-US" dirty="0"/>
                    </a:p>
                  </a:txBody>
                  <a:tcPr/>
                </a:tc>
              </a:tr>
            </a:tbl>
          </a:graphicData>
        </a:graphic>
      </p:graphicFrame>
    </p:spTree>
    <p:extLst>
      <p:ext uri="{BB962C8B-B14F-4D97-AF65-F5344CB8AC3E}">
        <p14:creationId xmlns:p14="http://schemas.microsoft.com/office/powerpoint/2010/main" val="113663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specifications</a:t>
            </a:r>
            <a:endParaRPr lang="en-US" dirty="0"/>
          </a:p>
        </p:txBody>
      </p:sp>
      <p:sp>
        <p:nvSpPr>
          <p:cNvPr id="3" name="Content Placeholder 2"/>
          <p:cNvSpPr>
            <a:spLocks noGrp="1"/>
          </p:cNvSpPr>
          <p:nvPr>
            <p:ph idx="1"/>
          </p:nvPr>
        </p:nvSpPr>
        <p:spPr/>
        <p:txBody>
          <a:bodyPr/>
          <a:lstStyle/>
          <a:p>
            <a:r>
              <a:rPr lang="en-US" dirty="0" smtClean="0"/>
              <a:t>An approach to writing requirements where the freedom of the requirements writer is limited and requirements are written in a standard way.</a:t>
            </a:r>
          </a:p>
          <a:p>
            <a:pPr lvl="1"/>
            <a:r>
              <a:rPr lang="en-US" dirty="0"/>
              <a:t>IEEE Requirement Specification Document</a:t>
            </a:r>
          </a:p>
          <a:p>
            <a:pPr lvl="1"/>
            <a:r>
              <a:rPr lang="en-US" dirty="0" err="1"/>
              <a:t>Volere</a:t>
            </a:r>
            <a:r>
              <a:rPr lang="en-US" dirty="0"/>
              <a:t> requirements </a:t>
            </a:r>
            <a:r>
              <a:rPr lang="en-US" dirty="0" smtClean="0"/>
              <a:t>template</a:t>
            </a:r>
          </a:p>
          <a:p>
            <a:r>
              <a:rPr lang="en-US" dirty="0" smtClean="0"/>
              <a:t>This works well for some types of requirements e.g. requirements for embedded control system but is sometimes too rigid for writing business system requirements.</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61</a:t>
            </a:fld>
            <a:endParaRPr lang="en-US"/>
          </a:p>
        </p:txBody>
      </p:sp>
    </p:spTree>
    <p:extLst>
      <p:ext uri="{BB962C8B-B14F-4D97-AF65-F5344CB8AC3E}">
        <p14:creationId xmlns:p14="http://schemas.microsoft.com/office/powerpoint/2010/main" val="2106615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a:ln/>
        </p:spPr>
        <p:txBody>
          <a:bodyPr lIns="90487" tIns="44450" rIns="90487" bIns="44450"/>
          <a:lstStyle/>
          <a:p>
            <a:r>
              <a:rPr lang="en-GB"/>
              <a:t>Form-based specifications</a:t>
            </a:r>
          </a:p>
        </p:txBody>
      </p:sp>
      <p:sp>
        <p:nvSpPr>
          <p:cNvPr id="67587" name="Rectangle 3"/>
          <p:cNvSpPr>
            <a:spLocks noGrp="1" noChangeArrowheads="1"/>
          </p:cNvSpPr>
          <p:nvPr>
            <p:ph idx="1"/>
          </p:nvPr>
        </p:nvSpPr>
        <p:spPr>
          <a:noFill/>
          <a:ln/>
        </p:spPr>
        <p:txBody>
          <a:bodyPr lIns="90487" tIns="44450" rIns="90487" bIns="44450"/>
          <a:lstStyle/>
          <a:p>
            <a:r>
              <a:rPr lang="en-GB" dirty="0"/>
              <a:t>Definition of the function or entity.</a:t>
            </a:r>
          </a:p>
          <a:p>
            <a:r>
              <a:rPr lang="en-GB" dirty="0"/>
              <a:t>Description of inputs and where they come from.</a:t>
            </a:r>
          </a:p>
          <a:p>
            <a:r>
              <a:rPr lang="en-GB" dirty="0"/>
              <a:t>Description of outputs and where they go to.</a:t>
            </a:r>
            <a:endParaRPr lang="en-GB" dirty="0" smtClean="0"/>
          </a:p>
          <a:p>
            <a:r>
              <a:rPr lang="en-GB" dirty="0" smtClean="0"/>
              <a:t>Information about the information needed for the computation and other entities used.</a:t>
            </a:r>
          </a:p>
          <a:p>
            <a:r>
              <a:rPr lang="en-GB" dirty="0" smtClean="0"/>
              <a:t>Description of the action to be taken.</a:t>
            </a:r>
          </a:p>
          <a:p>
            <a:r>
              <a:rPr lang="en-GB" dirty="0"/>
              <a:t>Pre and post conditions (if appropriate).</a:t>
            </a:r>
          </a:p>
          <a:p>
            <a:r>
              <a:rPr lang="en-GB" dirty="0"/>
              <a:t>The side effects (if any) of the function.</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62</a:t>
            </a:fld>
            <a:endParaRPr lang="en-US"/>
          </a:p>
        </p:txBody>
      </p:sp>
    </p:spTree>
    <p:extLst>
      <p:ext uri="{BB962C8B-B14F-4D97-AF65-F5344CB8AC3E}">
        <p14:creationId xmlns:p14="http://schemas.microsoft.com/office/powerpoint/2010/main" val="260854855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pPr eaLnBrk="1" hangingPunct="1"/>
            <a:r>
              <a:rPr lang="en-US" dirty="0" smtClean="0"/>
              <a:t>A structured specification of a requirement for an insulin pump</a:t>
            </a:r>
            <a:r>
              <a:rPr lang="en-GB" dirty="0" smtClean="0"/>
              <a:t> </a:t>
            </a:r>
            <a:endParaRPr lang="en-US" dirty="0" smtClean="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63</a:t>
            </a:fld>
            <a:endParaRPr lang="en-US"/>
          </a:p>
        </p:txBody>
      </p:sp>
      <p:graphicFrame>
        <p:nvGraphicFramePr>
          <p:cNvPr id="27650" name="Object 2"/>
          <p:cNvGraphicFramePr>
            <a:graphicFrameLocks noChangeAspect="1"/>
          </p:cNvGraphicFramePr>
          <p:nvPr/>
        </p:nvGraphicFramePr>
        <p:xfrm>
          <a:off x="1143000" y="2057400"/>
          <a:ext cx="5943600" cy="3314700"/>
        </p:xfrm>
        <a:graphic>
          <a:graphicData uri="http://schemas.openxmlformats.org/presentationml/2006/ole">
            <mc:AlternateContent xmlns:mc="http://schemas.openxmlformats.org/markup-compatibility/2006">
              <mc:Choice xmlns:v="urn:schemas-microsoft-com:vml" Requires="v">
                <p:oleObj spid="_x0000_s1044" name="Document" r:id="rId4" imgW="5943600" imgH="3314700" progId="Word.Document.12">
                  <p:embed/>
                </p:oleObj>
              </mc:Choice>
              <mc:Fallback>
                <p:oleObj name="Document" r:id="rId4" imgW="5943600" imgH="33147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057400"/>
                        <a:ext cx="59436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55710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pPr eaLnBrk="1" hangingPunct="1"/>
            <a:r>
              <a:rPr lang="en-US" dirty="0" smtClean="0"/>
              <a:t>A structured specification of a requirement for an insulin pump</a:t>
            </a:r>
            <a:r>
              <a:rPr lang="en-GB" dirty="0" smtClean="0"/>
              <a:t> </a:t>
            </a:r>
            <a:endParaRPr lang="en-US" dirty="0" smtClean="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64</a:t>
            </a:fld>
            <a:endParaRPr lang="en-US"/>
          </a:p>
        </p:txBody>
      </p:sp>
      <p:graphicFrame>
        <p:nvGraphicFramePr>
          <p:cNvPr id="27650" name="Object 2"/>
          <p:cNvGraphicFramePr>
            <a:graphicFrameLocks noChangeAspect="1"/>
          </p:cNvGraphicFramePr>
          <p:nvPr/>
        </p:nvGraphicFramePr>
        <p:xfrm>
          <a:off x="1295400" y="1690688"/>
          <a:ext cx="5943600" cy="4445000"/>
        </p:xfrm>
        <a:graphic>
          <a:graphicData uri="http://schemas.openxmlformats.org/presentationml/2006/ole">
            <mc:AlternateContent xmlns:mc="http://schemas.openxmlformats.org/markup-compatibility/2006">
              <mc:Choice xmlns:v="urn:schemas-microsoft-com:vml" Requires="v">
                <p:oleObj spid="_x0000_s2068" name="Document" r:id="rId4" imgW="5943600" imgH="4445000" progId="Word.Document.12">
                  <p:embed/>
                </p:oleObj>
              </mc:Choice>
              <mc:Fallback>
                <p:oleObj name="Document" r:id="rId4" imgW="5943600" imgH="44450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690688"/>
                        <a:ext cx="5943600" cy="444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86967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lIns="90487" tIns="44450" rIns="90487" bIns="44450"/>
          <a:lstStyle/>
          <a:p>
            <a:r>
              <a:rPr lang="en-GB" dirty="0"/>
              <a:t>The</a:t>
            </a:r>
            <a:r>
              <a:rPr lang="en-GB" dirty="0" smtClean="0"/>
              <a:t> software requirements </a:t>
            </a:r>
            <a:r>
              <a:rPr lang="en-GB" dirty="0"/>
              <a:t>document</a:t>
            </a:r>
          </a:p>
        </p:txBody>
      </p:sp>
      <p:sp>
        <p:nvSpPr>
          <p:cNvPr id="16387" name="Rectangle 3"/>
          <p:cNvSpPr>
            <a:spLocks noGrp="1" noChangeArrowheads="1"/>
          </p:cNvSpPr>
          <p:nvPr>
            <p:ph idx="1"/>
          </p:nvPr>
        </p:nvSpPr>
        <p:spPr>
          <a:noFill/>
          <a:ln/>
        </p:spPr>
        <p:txBody>
          <a:bodyPr lIns="90487" tIns="44450" rIns="90487" bIns="44450"/>
          <a:lstStyle/>
          <a:p>
            <a:r>
              <a:rPr lang="en-GB" dirty="0"/>
              <a:t>The</a:t>
            </a:r>
            <a:r>
              <a:rPr lang="en-GB" dirty="0" smtClean="0"/>
              <a:t> software requirements </a:t>
            </a:r>
            <a:r>
              <a:rPr lang="en-GB" dirty="0"/>
              <a:t>document is the official statement of what is required of the system developers.</a:t>
            </a:r>
          </a:p>
          <a:p>
            <a:r>
              <a:rPr lang="en-GB" dirty="0"/>
              <a:t>Should include both a definition of user requirements and a specification of the system requirements.</a:t>
            </a:r>
          </a:p>
          <a:p>
            <a:r>
              <a:rPr lang="en-GB" dirty="0"/>
              <a:t>It is NOT a design document. As far as possible, it should set of WHAT the system should do rather than HOW it should do </a:t>
            </a:r>
            <a:r>
              <a:rPr lang="en-GB" dirty="0" smtClean="0"/>
              <a:t>it.</a:t>
            </a:r>
            <a:endParaRPr lang="en-GB"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65</a:t>
            </a:fld>
            <a:endParaRPr lang="en-US"/>
          </a:p>
        </p:txBody>
      </p:sp>
    </p:spTree>
    <p:extLst>
      <p:ext uri="{BB962C8B-B14F-4D97-AF65-F5344CB8AC3E}">
        <p14:creationId xmlns:p14="http://schemas.microsoft.com/office/powerpoint/2010/main" val="107012117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Users of a requirements document</a:t>
            </a:r>
            <a:r>
              <a:rPr lang="en-GB" dirty="0" smtClean="0"/>
              <a:t> </a:t>
            </a:r>
            <a:endParaRPr lang="en-US" dirty="0" smtClean="0"/>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66</a:t>
            </a:fld>
            <a:endParaRPr lang="en-US"/>
          </a:p>
        </p:txBody>
      </p:sp>
      <p:pic>
        <p:nvPicPr>
          <p:cNvPr id="4" name="Picture 3" descr="4.6 ReqDocUsers.eps"/>
          <p:cNvPicPr>
            <a:picLocks noChangeAspect="1"/>
          </p:cNvPicPr>
          <p:nvPr/>
        </p:nvPicPr>
        <p:blipFill>
          <a:blip r:embed="rId2"/>
          <a:stretch>
            <a:fillRect/>
          </a:stretch>
        </p:blipFill>
        <p:spPr>
          <a:xfrm>
            <a:off x="2514600" y="1486176"/>
            <a:ext cx="3810000" cy="4870174"/>
          </a:xfrm>
          <a:prstGeom prst="rect">
            <a:avLst/>
          </a:prstGeom>
        </p:spPr>
      </p:pic>
    </p:spTree>
    <p:extLst>
      <p:ext uri="{BB962C8B-B14F-4D97-AF65-F5344CB8AC3E}">
        <p14:creationId xmlns:p14="http://schemas.microsoft.com/office/powerpoint/2010/main" val="3631842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a:ln/>
        </p:spPr>
        <p:txBody>
          <a:bodyPr lIns="90487" tIns="44450" rIns="90487" bIns="44450"/>
          <a:lstStyle/>
          <a:p>
            <a:r>
              <a:rPr lang="en-GB"/>
              <a:t>Requirements validation</a:t>
            </a:r>
          </a:p>
        </p:txBody>
      </p:sp>
      <p:sp>
        <p:nvSpPr>
          <p:cNvPr id="57347" name="Rectangle 3"/>
          <p:cNvSpPr>
            <a:spLocks noGrp="1" noChangeArrowheads="1"/>
          </p:cNvSpPr>
          <p:nvPr>
            <p:ph idx="1"/>
          </p:nvPr>
        </p:nvSpPr>
        <p:spPr>
          <a:noFill/>
          <a:ln/>
        </p:spPr>
        <p:txBody>
          <a:bodyPr lIns="90487" tIns="44450" rIns="90487" bIns="44450"/>
          <a:lstStyle/>
          <a:p>
            <a:r>
              <a:rPr lang="en-GB" dirty="0"/>
              <a:t>Concerned with demonstrating that the requirements define the system that the customer really wants.</a:t>
            </a:r>
          </a:p>
          <a:p>
            <a:r>
              <a:rPr lang="en-GB" dirty="0"/>
              <a:t>Requirements error costs are high so validation is very important</a:t>
            </a:r>
          </a:p>
          <a:p>
            <a:pPr lvl="1"/>
            <a:r>
              <a:rPr lang="en-GB" dirty="0"/>
              <a:t>Fixing a requirements error after delivery may cost up to 100 times the cost of fixing an implementation error.</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67</a:t>
            </a:fld>
            <a:endParaRPr lang="en-US"/>
          </a:p>
        </p:txBody>
      </p:sp>
    </p:spTree>
    <p:extLst>
      <p:ext uri="{BB962C8B-B14F-4D97-AF65-F5344CB8AC3E}">
        <p14:creationId xmlns:p14="http://schemas.microsoft.com/office/powerpoint/2010/main" val="8983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a:ln/>
        </p:spPr>
        <p:txBody>
          <a:bodyPr lIns="90487" tIns="44450" rIns="90487" bIns="44450"/>
          <a:lstStyle/>
          <a:p>
            <a:r>
              <a:rPr lang="en-GB"/>
              <a:t>Requirements checking</a:t>
            </a:r>
          </a:p>
        </p:txBody>
      </p:sp>
      <p:sp>
        <p:nvSpPr>
          <p:cNvPr id="58371" name="Rectangle 3"/>
          <p:cNvSpPr>
            <a:spLocks noGrp="1" noChangeArrowheads="1"/>
          </p:cNvSpPr>
          <p:nvPr>
            <p:ph idx="1"/>
          </p:nvPr>
        </p:nvSpPr>
        <p:spPr>
          <a:noFill/>
          <a:ln/>
        </p:spPr>
        <p:txBody>
          <a:bodyPr lIns="90487" tIns="44450" rIns="90487" bIns="44450"/>
          <a:lstStyle/>
          <a:p>
            <a:r>
              <a:rPr lang="en-GB" sz="2400" dirty="0">
                <a:solidFill>
                  <a:srgbClr val="000000"/>
                </a:solidFill>
              </a:rPr>
              <a:t>Validity.</a:t>
            </a:r>
            <a:r>
              <a:rPr lang="en-GB" sz="2400" dirty="0" smtClean="0">
                <a:solidFill>
                  <a:srgbClr val="000000"/>
                </a:solidFill>
              </a:rPr>
              <a:t> Does </a:t>
            </a:r>
            <a:r>
              <a:rPr lang="en-GB" sz="2400" dirty="0">
                <a:solidFill>
                  <a:srgbClr val="000000"/>
                </a:solidFill>
              </a:rPr>
              <a:t>the system provide the functions which best support the customer’s needs?</a:t>
            </a:r>
          </a:p>
          <a:p>
            <a:r>
              <a:rPr lang="en-GB" sz="2400" dirty="0">
                <a:solidFill>
                  <a:srgbClr val="000000"/>
                </a:solidFill>
              </a:rPr>
              <a:t>Consistency</a:t>
            </a:r>
            <a:r>
              <a:rPr lang="en-GB" sz="2400" dirty="0" smtClean="0">
                <a:solidFill>
                  <a:srgbClr val="000000"/>
                </a:solidFill>
              </a:rPr>
              <a:t>. </a:t>
            </a:r>
            <a:r>
              <a:rPr lang="en-GB" sz="2400" dirty="0">
                <a:solidFill>
                  <a:srgbClr val="000000"/>
                </a:solidFill>
              </a:rPr>
              <a:t>Are there any requirements conflicts?</a:t>
            </a:r>
          </a:p>
          <a:p>
            <a:r>
              <a:rPr lang="en-GB" sz="2400" dirty="0" smtClean="0">
                <a:solidFill>
                  <a:srgbClr val="000000"/>
                </a:solidFill>
              </a:rPr>
              <a:t>Completeness. Are </a:t>
            </a:r>
            <a:r>
              <a:rPr lang="en-GB" sz="2400" dirty="0">
                <a:solidFill>
                  <a:srgbClr val="000000"/>
                </a:solidFill>
              </a:rPr>
              <a:t>all functions required by the customer included?</a:t>
            </a:r>
          </a:p>
          <a:p>
            <a:r>
              <a:rPr lang="en-GB" sz="2400" dirty="0" smtClean="0">
                <a:solidFill>
                  <a:srgbClr val="000000"/>
                </a:solidFill>
              </a:rPr>
              <a:t>Realism. Can </a:t>
            </a:r>
            <a:r>
              <a:rPr lang="en-GB" sz="2400" dirty="0">
                <a:solidFill>
                  <a:srgbClr val="000000"/>
                </a:solidFill>
              </a:rPr>
              <a:t>the requirements be implemented given available budget and technology</a:t>
            </a:r>
          </a:p>
          <a:p>
            <a:r>
              <a:rPr lang="en-GB" sz="2400" dirty="0">
                <a:solidFill>
                  <a:srgbClr val="000000"/>
                </a:solidFill>
              </a:rPr>
              <a:t>Verifiability. Can the requirements be checked?</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68</a:t>
            </a:fld>
            <a:endParaRPr lang="en-US"/>
          </a:p>
        </p:txBody>
      </p:sp>
    </p:spTree>
    <p:extLst>
      <p:ext uri="{BB962C8B-B14F-4D97-AF65-F5344CB8AC3E}">
        <p14:creationId xmlns:p14="http://schemas.microsoft.com/office/powerpoint/2010/main" val="1881443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81000" y="266700"/>
            <a:ext cx="8305800" cy="1104900"/>
          </a:xfrm>
        </p:spPr>
        <p:txBody>
          <a:bodyPr/>
          <a:lstStyle/>
          <a:p>
            <a:r>
              <a:rPr lang="en-GB"/>
              <a:t>Requirements validation techniques</a:t>
            </a:r>
          </a:p>
        </p:txBody>
      </p:sp>
      <p:sp>
        <p:nvSpPr>
          <p:cNvPr id="77827" name="Rectangle 3"/>
          <p:cNvSpPr>
            <a:spLocks noGrp="1" noChangeArrowheads="1"/>
          </p:cNvSpPr>
          <p:nvPr>
            <p:ph idx="1"/>
          </p:nvPr>
        </p:nvSpPr>
        <p:spPr/>
        <p:txBody>
          <a:bodyPr/>
          <a:lstStyle/>
          <a:p>
            <a:pPr>
              <a:lnSpc>
                <a:spcPct val="90000"/>
              </a:lnSpc>
            </a:pPr>
            <a:r>
              <a:rPr lang="en-GB" dirty="0"/>
              <a:t>Requirements reviews</a:t>
            </a:r>
          </a:p>
          <a:p>
            <a:pPr lvl="1">
              <a:lnSpc>
                <a:spcPct val="90000"/>
              </a:lnSpc>
            </a:pPr>
            <a:r>
              <a:rPr lang="en-GB" dirty="0"/>
              <a:t>Systematic manual analysis of the requirements.</a:t>
            </a:r>
          </a:p>
          <a:p>
            <a:pPr>
              <a:lnSpc>
                <a:spcPct val="90000"/>
              </a:lnSpc>
            </a:pPr>
            <a:r>
              <a:rPr lang="en-GB" dirty="0"/>
              <a:t>Prototyping</a:t>
            </a:r>
          </a:p>
          <a:p>
            <a:pPr lvl="1">
              <a:lnSpc>
                <a:spcPct val="90000"/>
              </a:lnSpc>
            </a:pPr>
            <a:r>
              <a:rPr lang="en-GB" dirty="0"/>
              <a:t>Using an executable model of the system to check requirements. Covered in </a:t>
            </a:r>
            <a:r>
              <a:rPr lang="en-GB" dirty="0" smtClean="0"/>
              <a:t>Lecture 2.</a:t>
            </a:r>
            <a:endParaRPr lang="en-GB" dirty="0"/>
          </a:p>
          <a:p>
            <a:pPr>
              <a:lnSpc>
                <a:spcPct val="90000"/>
              </a:lnSpc>
            </a:pPr>
            <a:r>
              <a:rPr lang="en-GB" dirty="0"/>
              <a:t>Test-case generation</a:t>
            </a:r>
          </a:p>
          <a:p>
            <a:pPr lvl="1">
              <a:lnSpc>
                <a:spcPct val="90000"/>
              </a:lnSpc>
            </a:pPr>
            <a:r>
              <a:rPr lang="en-GB" dirty="0"/>
              <a:t>Developing tests for requirements to check testability.</a:t>
            </a:r>
          </a:p>
          <a:p>
            <a:pPr>
              <a:lnSpc>
                <a:spcPct val="90000"/>
              </a:lnSpc>
              <a:buFont typeface="Zapf Dingbats" charset="2"/>
              <a:buNone/>
            </a:pPr>
            <a:endParaRPr lang="en-GB"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69</a:t>
            </a:fld>
            <a:endParaRPr lang="en-US"/>
          </a:p>
        </p:txBody>
      </p:sp>
    </p:spTree>
    <p:extLst>
      <p:ext uri="{BB962C8B-B14F-4D97-AF65-F5344CB8AC3E}">
        <p14:creationId xmlns:p14="http://schemas.microsoft.com/office/powerpoint/2010/main" val="97887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82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methods and requirements</a:t>
            </a:r>
            <a:endParaRPr lang="en-US" dirty="0"/>
          </a:p>
        </p:txBody>
      </p:sp>
      <p:sp>
        <p:nvSpPr>
          <p:cNvPr id="3" name="Content Placeholder 2"/>
          <p:cNvSpPr>
            <a:spLocks noGrp="1"/>
          </p:cNvSpPr>
          <p:nvPr>
            <p:ph idx="1"/>
          </p:nvPr>
        </p:nvSpPr>
        <p:spPr/>
        <p:txBody>
          <a:bodyPr/>
          <a:lstStyle/>
          <a:p>
            <a:r>
              <a:rPr lang="en-US" dirty="0" smtClean="0"/>
              <a:t>Many agile methods argue that producing detailed system requirements is a waste of time as requirements change so quickly.</a:t>
            </a:r>
          </a:p>
          <a:p>
            <a:r>
              <a:rPr lang="en-US" dirty="0" smtClean="0"/>
              <a:t>The requirements document is therefore always out of date.</a:t>
            </a:r>
          </a:p>
          <a:p>
            <a:r>
              <a:rPr lang="en-US" dirty="0" smtClean="0"/>
              <a:t>Agile methods usually use incremental requirements engineering and may express requirements as ‘user stories’.</a:t>
            </a:r>
          </a:p>
          <a:p>
            <a:r>
              <a:rPr lang="en-US" dirty="0" smtClean="0"/>
              <a:t>This is practical for business systems but problematic for systems that require pre-delivery analysis (e.g. critical systems) or systems developed by several teams.</a:t>
            </a:r>
            <a:endParaRPr lang="en-US"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a:t>
            </a:fld>
            <a:endParaRPr lang="en-US"/>
          </a:p>
        </p:txBody>
      </p:sp>
    </p:spTree>
    <p:extLst>
      <p:ext uri="{BB962C8B-B14F-4D97-AF65-F5344CB8AC3E}">
        <p14:creationId xmlns:p14="http://schemas.microsoft.com/office/powerpoint/2010/main" val="1268227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a:ln/>
        </p:spPr>
        <p:txBody>
          <a:bodyPr lIns="90487" tIns="44450" rIns="90487" bIns="44450"/>
          <a:lstStyle/>
          <a:p>
            <a:r>
              <a:rPr lang="en-GB"/>
              <a:t>Requirements reviews</a:t>
            </a:r>
          </a:p>
        </p:txBody>
      </p:sp>
      <p:sp>
        <p:nvSpPr>
          <p:cNvPr id="59395" name="Rectangle 3"/>
          <p:cNvSpPr>
            <a:spLocks noGrp="1" noChangeArrowheads="1"/>
          </p:cNvSpPr>
          <p:nvPr>
            <p:ph idx="1"/>
          </p:nvPr>
        </p:nvSpPr>
        <p:spPr>
          <a:noFill/>
          <a:ln/>
        </p:spPr>
        <p:txBody>
          <a:bodyPr lIns="90487" tIns="44450" rIns="90487" bIns="44450"/>
          <a:lstStyle/>
          <a:p>
            <a:r>
              <a:rPr lang="en-GB" dirty="0"/>
              <a:t>Regular reviews should be held while the requirements definition is being formulated.</a:t>
            </a:r>
          </a:p>
          <a:p>
            <a:r>
              <a:rPr lang="en-GB" dirty="0"/>
              <a:t>Both client and contractor staff should be involved in reviews.</a:t>
            </a:r>
          </a:p>
          <a:p>
            <a:r>
              <a:rPr lang="en-GB" dirty="0"/>
              <a:t>Reviews may be formal (with completed documents) or informal. Good communications between developers, customers and users can resolve problems at an early stage.</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70</a:t>
            </a:fld>
            <a:endParaRPr lang="en-US"/>
          </a:p>
        </p:txBody>
      </p:sp>
    </p:spTree>
    <p:extLst>
      <p:ext uri="{BB962C8B-B14F-4D97-AF65-F5344CB8AC3E}">
        <p14:creationId xmlns:p14="http://schemas.microsoft.com/office/powerpoint/2010/main" val="2944833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smtClean="0"/>
              <a:t>Requirements for a software system set out what the system should do and define constraints on its operation and implementation.</a:t>
            </a:r>
            <a:endParaRPr lang="en-GB" dirty="0" smtClean="0"/>
          </a:p>
          <a:p>
            <a:r>
              <a:rPr lang="en-US" dirty="0" smtClean="0"/>
              <a:t>Functional requirements are statements of the services that the system must provide or are descriptions of how some computations must be carried out. </a:t>
            </a:r>
            <a:endParaRPr lang="en-GB" dirty="0" smtClean="0"/>
          </a:p>
          <a:p>
            <a:r>
              <a:rPr lang="en-US" dirty="0" smtClean="0"/>
              <a:t>Non-functional requirements often constrain the system being developed and the development process being used. </a:t>
            </a:r>
          </a:p>
          <a:p>
            <a:r>
              <a:rPr lang="en-US" dirty="0" smtClean="0"/>
              <a:t>They often relate to the emergent properties of the system and therefore apply to the system as a whole.</a:t>
            </a:r>
            <a:endParaRPr lang="en-GB" dirty="0" smtClean="0"/>
          </a:p>
          <a:p>
            <a:endParaRPr lang="en-US"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71</a:t>
            </a:fld>
            <a:endParaRPr lang="en-US"/>
          </a:p>
        </p:txBody>
      </p:sp>
    </p:spTree>
    <p:extLst>
      <p:ext uri="{BB962C8B-B14F-4D97-AF65-F5344CB8AC3E}">
        <p14:creationId xmlns:p14="http://schemas.microsoft.com/office/powerpoint/2010/main" val="389320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The requirements engineering process is an iterative process that includes requirements elicitation, specification and validation.</a:t>
            </a:r>
            <a:endParaRPr lang="en-GB" dirty="0" smtClean="0"/>
          </a:p>
          <a:p>
            <a:r>
              <a:rPr lang="en-US" dirty="0" smtClean="0"/>
              <a:t>Requirements elicitation is an iterative process that can be represented as a spiral of activities – requirements discovery, requirements classification and organization, requirements negotiation and requirements documentation.</a:t>
            </a:r>
            <a:r>
              <a:rPr lang="en-GB" dirty="0" smtClean="0"/>
              <a:t> </a:t>
            </a:r>
          </a:p>
          <a:p>
            <a:r>
              <a:rPr lang="en-US" dirty="0"/>
              <a:t>You can use a range of techniques for requirements elicitation including </a:t>
            </a:r>
            <a:r>
              <a:rPr lang="en-US" dirty="0" smtClean="0"/>
              <a:t>interviews and ethnography. User stories and scenarios may be used to facilitate discussions.</a:t>
            </a:r>
            <a:endParaRPr lang="en-US" dirty="0"/>
          </a:p>
          <a:p>
            <a:endParaRPr lang="en-US" dirty="0"/>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72</a:t>
            </a:fld>
            <a:endParaRPr lang="en-US"/>
          </a:p>
        </p:txBody>
      </p:sp>
    </p:spTree>
    <p:extLst>
      <p:ext uri="{BB962C8B-B14F-4D97-AF65-F5344CB8AC3E}">
        <p14:creationId xmlns:p14="http://schemas.microsoft.com/office/powerpoint/2010/main" val="679681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smtClean="0"/>
              <a:t>Requirements specification is the process of formally documenting the user and system requirements and creating a software requirements document.</a:t>
            </a:r>
          </a:p>
          <a:p>
            <a:r>
              <a:rPr lang="en-US" dirty="0" smtClean="0"/>
              <a:t>The </a:t>
            </a:r>
            <a:r>
              <a:rPr lang="en-US" dirty="0"/>
              <a:t>software requirements document is an agreed statement of the system requirements. It should be organized so that both system customers and software developers can use it</a:t>
            </a:r>
            <a:r>
              <a:rPr lang="en-US" dirty="0" smtClean="0"/>
              <a:t>.</a:t>
            </a:r>
          </a:p>
          <a:p>
            <a:r>
              <a:rPr lang="en-US" dirty="0"/>
              <a:t>Requirements validation is the process of checking the requirements for validity, consistency, completeness, realism and verifiability. </a:t>
            </a:r>
            <a:endParaRPr lang="en-GB" dirty="0"/>
          </a:p>
          <a:p>
            <a:endParaRPr lang="en-GB" dirty="0"/>
          </a:p>
          <a:p>
            <a:endParaRPr lang="en-US" dirty="0"/>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73</a:t>
            </a:fld>
            <a:endParaRPr lang="en-US"/>
          </a:p>
        </p:txBody>
      </p:sp>
    </p:spTree>
    <p:extLst>
      <p:ext uri="{BB962C8B-B14F-4D97-AF65-F5344CB8AC3E}">
        <p14:creationId xmlns:p14="http://schemas.microsoft.com/office/powerpoint/2010/main" val="1137065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66700"/>
            <a:ext cx="8382000" cy="1104900"/>
          </a:xfrm>
        </p:spPr>
        <p:txBody>
          <a:bodyPr/>
          <a:lstStyle/>
          <a:p>
            <a:r>
              <a:rPr lang="en-GB" dirty="0"/>
              <a:t>Functional and non-functional requirements</a:t>
            </a:r>
          </a:p>
        </p:txBody>
      </p:sp>
      <p:sp>
        <p:nvSpPr>
          <p:cNvPr id="34819" name="Rectangle 3"/>
          <p:cNvSpPr>
            <a:spLocks noGrp="1" noChangeArrowheads="1"/>
          </p:cNvSpPr>
          <p:nvPr>
            <p:ph idx="1"/>
          </p:nvPr>
        </p:nvSpPr>
        <p:spPr>
          <a:xfrm>
            <a:off x="457200" y="1798637"/>
            <a:ext cx="8229600" cy="4525963"/>
          </a:xfrm>
        </p:spPr>
        <p:txBody>
          <a:bodyPr/>
          <a:lstStyle/>
          <a:p>
            <a:pPr>
              <a:lnSpc>
                <a:spcPct val="90000"/>
              </a:lnSpc>
            </a:pPr>
            <a:r>
              <a:rPr lang="en-GB" sz="2400" dirty="0"/>
              <a:t>Functional requirements</a:t>
            </a:r>
          </a:p>
          <a:p>
            <a:pPr lvl="1">
              <a:lnSpc>
                <a:spcPct val="90000"/>
              </a:lnSpc>
            </a:pPr>
            <a:r>
              <a:rPr lang="en-GB" sz="2000" dirty="0"/>
              <a:t>Statements of services the system should provide, how the system should react to particular inputs and how the system should behave in particular situations</a:t>
            </a:r>
            <a:r>
              <a:rPr lang="en-GB" sz="2000" dirty="0" smtClean="0"/>
              <a:t>.</a:t>
            </a:r>
          </a:p>
          <a:p>
            <a:pPr lvl="1">
              <a:lnSpc>
                <a:spcPct val="90000"/>
              </a:lnSpc>
            </a:pPr>
            <a:r>
              <a:rPr lang="en-GB" dirty="0" smtClean="0"/>
              <a:t>May state what the system should not do.</a:t>
            </a:r>
            <a:endParaRPr lang="en-GB" sz="2000" dirty="0" smtClean="0"/>
          </a:p>
          <a:p>
            <a:pPr>
              <a:lnSpc>
                <a:spcPct val="90000"/>
              </a:lnSpc>
            </a:pPr>
            <a:r>
              <a:rPr lang="en-GB" sz="2400" dirty="0"/>
              <a:t>Non-functional requirements</a:t>
            </a:r>
            <a:endParaRPr lang="en-GB" sz="2400" dirty="0" smtClean="0"/>
          </a:p>
          <a:p>
            <a:pPr lvl="1">
              <a:lnSpc>
                <a:spcPct val="90000"/>
              </a:lnSpc>
            </a:pPr>
            <a:r>
              <a:rPr lang="en-GB" dirty="0"/>
              <a:t>C</a:t>
            </a:r>
            <a:r>
              <a:rPr lang="en-GB" sz="2000" dirty="0" smtClean="0"/>
              <a:t>onstraints </a:t>
            </a:r>
            <a:r>
              <a:rPr lang="en-GB" sz="2000" dirty="0"/>
              <a:t>on the services or functions offered by the system such as timing constraints, constraints on the development process, standards, etc</a:t>
            </a:r>
            <a:r>
              <a:rPr lang="en-GB" sz="2000" dirty="0" smtClean="0"/>
              <a:t>.</a:t>
            </a:r>
          </a:p>
          <a:p>
            <a:pPr lvl="1">
              <a:lnSpc>
                <a:spcPct val="90000"/>
              </a:lnSpc>
            </a:pPr>
            <a:r>
              <a:rPr lang="en-GB" dirty="0" smtClean="0"/>
              <a:t>Often apply to the system as a whole rather than individual features or services.</a:t>
            </a:r>
          </a:p>
          <a:p>
            <a:pPr>
              <a:lnSpc>
                <a:spcPct val="90000"/>
              </a:lnSpc>
            </a:pPr>
            <a:r>
              <a:rPr lang="en-GB" sz="2400" dirty="0" smtClean="0"/>
              <a:t>Domain requirements</a:t>
            </a:r>
          </a:p>
          <a:p>
            <a:pPr lvl="1">
              <a:lnSpc>
                <a:spcPct val="90000"/>
              </a:lnSpc>
            </a:pPr>
            <a:r>
              <a:rPr lang="en-GB" sz="2000" dirty="0" smtClean="0"/>
              <a:t>Constraints on the system from the domain </a:t>
            </a:r>
            <a:r>
              <a:rPr lang="en-GB" dirty="0" smtClean="0"/>
              <a:t>of operation</a:t>
            </a:r>
            <a:endParaRPr lang="en-GB" sz="2000" dirty="0" smtClean="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8</a:t>
            </a:fld>
            <a:endParaRPr lang="en-US"/>
          </a:p>
        </p:txBody>
      </p:sp>
    </p:spTree>
    <p:extLst>
      <p:ext uri="{BB962C8B-B14F-4D97-AF65-F5344CB8AC3E}">
        <p14:creationId xmlns:p14="http://schemas.microsoft.com/office/powerpoint/2010/main" val="3407629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t>Functional requirements</a:t>
            </a:r>
          </a:p>
        </p:txBody>
      </p:sp>
      <p:sp>
        <p:nvSpPr>
          <p:cNvPr id="39939" name="Rectangle 3"/>
          <p:cNvSpPr>
            <a:spLocks noGrp="1" noChangeArrowheads="1"/>
          </p:cNvSpPr>
          <p:nvPr>
            <p:ph idx="1"/>
          </p:nvPr>
        </p:nvSpPr>
        <p:spPr/>
        <p:txBody>
          <a:bodyPr/>
          <a:lstStyle/>
          <a:p>
            <a:r>
              <a:rPr lang="en-GB" dirty="0"/>
              <a:t>Describe functionality or system services.</a:t>
            </a:r>
          </a:p>
          <a:p>
            <a:r>
              <a:rPr lang="en-GB" dirty="0"/>
              <a:t>Depend on the type of software, expected users and the type of system where the software is used.</a:t>
            </a:r>
          </a:p>
          <a:p>
            <a:r>
              <a:rPr lang="en-GB" dirty="0"/>
              <a:t>Functional user requirements may be high-level statements of what the system should </a:t>
            </a:r>
            <a:r>
              <a:rPr lang="en-GB" dirty="0" smtClean="0"/>
              <a:t>do.</a:t>
            </a:r>
          </a:p>
          <a:p>
            <a:r>
              <a:rPr lang="en-GB" dirty="0" smtClean="0"/>
              <a:t>Functional </a:t>
            </a:r>
            <a:r>
              <a:rPr lang="en-GB" dirty="0"/>
              <a:t>system requirements should describe the system services in detail.</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9</a:t>
            </a:fld>
            <a:endParaRPr lang="en-US"/>
          </a:p>
        </p:txBody>
      </p:sp>
    </p:spTree>
    <p:extLst>
      <p:ext uri="{BB962C8B-B14F-4D97-AF65-F5344CB8AC3E}">
        <p14:creationId xmlns:p14="http://schemas.microsoft.com/office/powerpoint/2010/main" val="422174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4cf51ce5-b801-4c94-a000-7bb575ce2f2d"/>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1434627-e03f-4ca6-92b8-d0a209f29520"/>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dabd874-2916-415f-a175-d2c38823180a"/>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fc9ac07-357b-4887-8b4d-5d9e142d9d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4438</TotalTime>
  <Words>3670</Words>
  <Application>Microsoft Office PowerPoint</Application>
  <PresentationFormat>On-screen Show (4:3)</PresentationFormat>
  <Paragraphs>529</Paragraphs>
  <Slides>73</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83" baseType="lpstr">
      <vt:lpstr>ＭＳ Ｐゴシック</vt:lpstr>
      <vt:lpstr>Arial</vt:lpstr>
      <vt:lpstr>Calibri</vt:lpstr>
      <vt:lpstr>Liberation Sans</vt:lpstr>
      <vt:lpstr>Times New Roman</vt:lpstr>
      <vt:lpstr>Verdana</vt:lpstr>
      <vt:lpstr>Zapf Dingbats</vt:lpstr>
      <vt:lpstr>Office Theme</vt:lpstr>
      <vt:lpstr>Clip</vt:lpstr>
      <vt:lpstr>Document</vt:lpstr>
      <vt:lpstr>Lecture 4 – Requirement Engineering </vt:lpstr>
      <vt:lpstr>Topics covered</vt:lpstr>
      <vt:lpstr>Requirements engineering</vt:lpstr>
      <vt:lpstr>What is a requirement?</vt:lpstr>
      <vt:lpstr>Types of requirement</vt:lpstr>
      <vt:lpstr>User and system requirements </vt:lpstr>
      <vt:lpstr>Agile methods and requirements</vt:lpstr>
      <vt:lpstr>Functional and non-functional requirements</vt:lpstr>
      <vt:lpstr>Functional requirements</vt:lpstr>
      <vt:lpstr>functional Vs non-functional requirements</vt:lpstr>
      <vt:lpstr>Requirements imprecision</vt:lpstr>
      <vt:lpstr>Requirements completeness and consistency</vt:lpstr>
      <vt:lpstr>Non-functional requirements</vt:lpstr>
      <vt:lpstr>Types of nonfunctional requirement </vt:lpstr>
      <vt:lpstr>Non-functional requirements implementation</vt:lpstr>
      <vt:lpstr>Non-functional classifications</vt:lpstr>
      <vt:lpstr>Metrics for specifying nonfunctional requirements</vt:lpstr>
      <vt:lpstr>Volere shell (Snow card)</vt:lpstr>
      <vt:lpstr>Volere shell</vt:lpstr>
      <vt:lpstr>Volere requirements template </vt:lpstr>
      <vt:lpstr>Case Study : Functional and Non-functional</vt:lpstr>
      <vt:lpstr>Requirements engineering processes</vt:lpstr>
      <vt:lpstr>Requirements elicitation and analysis</vt:lpstr>
      <vt:lpstr>System stakeholders</vt:lpstr>
      <vt:lpstr>Case Study : Stakeholders</vt:lpstr>
      <vt:lpstr>Requirements elicitation</vt:lpstr>
      <vt:lpstr>Problems of requirements elicitation</vt:lpstr>
      <vt:lpstr>The requirements elicitation and analysis process </vt:lpstr>
      <vt:lpstr>Process activities</vt:lpstr>
      <vt:lpstr>Requirements discovery</vt:lpstr>
      <vt:lpstr>Requirement Gathering </vt:lpstr>
      <vt:lpstr>What, how and why? </vt:lpstr>
      <vt:lpstr>What, how and why? </vt:lpstr>
      <vt:lpstr>Establishing requirements </vt:lpstr>
      <vt:lpstr>Different kinds of requirements</vt:lpstr>
      <vt:lpstr>PowerPoint Presentation</vt:lpstr>
      <vt:lpstr>Personas</vt:lpstr>
      <vt:lpstr>Example Persona</vt:lpstr>
      <vt:lpstr>Data gathering for requirements</vt:lpstr>
      <vt:lpstr>Data gathering for requirements</vt:lpstr>
      <vt:lpstr>Data gathering for requirements</vt:lpstr>
      <vt:lpstr>Data gathering for requirements</vt:lpstr>
      <vt:lpstr>Some examples</vt:lpstr>
      <vt:lpstr>Contextual Inquiry</vt:lpstr>
      <vt:lpstr>Data interpretation and analysis</vt:lpstr>
      <vt:lpstr>Task descriptions</vt:lpstr>
      <vt:lpstr>Scenarios and Personas</vt:lpstr>
      <vt:lpstr>Example use case diagram for travel organizer</vt:lpstr>
      <vt:lpstr>Example essential use case (business use case) for travel organizer</vt:lpstr>
      <vt:lpstr>Task analysis</vt:lpstr>
      <vt:lpstr>Hierarchical Task Analysis</vt:lpstr>
      <vt:lpstr>Example Hierarchical Task Analysis</vt:lpstr>
      <vt:lpstr>Example Hierarchical Task Analysis</vt:lpstr>
      <vt:lpstr>Requirements specification</vt:lpstr>
      <vt:lpstr>Ways of writing a system requirements specification </vt:lpstr>
      <vt:lpstr>Requirements and design</vt:lpstr>
      <vt:lpstr>Natural language specification</vt:lpstr>
      <vt:lpstr>Guidelines for writing requirements</vt:lpstr>
      <vt:lpstr>Problems with natural language</vt:lpstr>
      <vt:lpstr>Example requirements for the insulin pump software system </vt:lpstr>
      <vt:lpstr>Structured specifications</vt:lpstr>
      <vt:lpstr>Form-based specifications</vt:lpstr>
      <vt:lpstr>A structured specification of a requirement for an insulin pump </vt:lpstr>
      <vt:lpstr>A structured specification of a requirement for an insulin pump </vt:lpstr>
      <vt:lpstr>The software requirements document</vt:lpstr>
      <vt:lpstr>Users of a requirements document </vt:lpstr>
      <vt:lpstr>Requirements validation</vt:lpstr>
      <vt:lpstr>Requirements checking</vt:lpstr>
      <vt:lpstr>Requirements validation techniques</vt:lpstr>
      <vt:lpstr>Requirements reviews</vt:lpstr>
      <vt:lpstr>Key points</vt:lpstr>
      <vt:lpstr>Key points</vt:lpstr>
      <vt:lpstr>Key points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Sampath Jayarathna</dc:creator>
  <cp:lastModifiedBy>sam</cp:lastModifiedBy>
  <cp:revision>81</cp:revision>
  <dcterms:created xsi:type="dcterms:W3CDTF">2009-12-29T10:39:27Z</dcterms:created>
  <dcterms:modified xsi:type="dcterms:W3CDTF">2016-10-12T04:07:39Z</dcterms:modified>
</cp:coreProperties>
</file>