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92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7.9 Mars Exploration Rover p257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add source:  Source: Reproduced by permission of NASA Jet Propulsion Laboratory (NASA-JPL).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1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6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221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143000" y="2877271"/>
            <a:ext cx="6858000" cy="2387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 4 Supplement – Data Gathering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701" y="138545"/>
            <a:ext cx="4442353" cy="2644775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8142" y="5111531"/>
            <a:ext cx="6112474" cy="1618905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slides created by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Sommerville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Gary Kimura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33873" y="410226"/>
            <a:ext cx="7772400" cy="8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latin typeface="Liberation Sans"/>
              </a:rPr>
              <a:t>Questionnaire design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23528" y="1399675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The impact of a question can be influenced by question order</a:t>
            </a:r>
            <a:r>
              <a:rPr lang="en-US" sz="2400" dirty="0" smtClean="0">
                <a:latin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Y</a:t>
            </a:r>
            <a:r>
              <a:rPr lang="en-US" sz="2400" dirty="0" smtClean="0">
                <a:latin typeface="Liberation Sans"/>
              </a:rPr>
              <a:t>ou may need </a:t>
            </a:r>
            <a:r>
              <a:rPr lang="en-US" sz="2400" dirty="0">
                <a:latin typeface="Liberation Sans"/>
              </a:rPr>
              <a:t>different versions of the questionnaire for different </a:t>
            </a:r>
            <a:r>
              <a:rPr lang="en-US" sz="2400" dirty="0" smtClean="0">
                <a:latin typeface="Liberation Sans"/>
              </a:rPr>
              <a:t>populations.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 smtClean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Liberation Sans"/>
              </a:rPr>
              <a:t>Provide clear instructions on how to complete the questionnaire.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Strike a balance </a:t>
            </a:r>
            <a:r>
              <a:rPr lang="en-US" sz="2400" dirty="0" smtClean="0">
                <a:latin typeface="Liberation Sans"/>
              </a:rPr>
              <a:t>between using </a:t>
            </a:r>
            <a:r>
              <a:rPr lang="en-US" sz="2400" dirty="0">
                <a:latin typeface="Liberation Sans"/>
              </a:rPr>
              <a:t>white space and keeping the questionnaire </a:t>
            </a:r>
            <a:r>
              <a:rPr lang="en-US" sz="2400" dirty="0" smtClean="0">
                <a:latin typeface="Liberation Sans"/>
              </a:rPr>
              <a:t>compact.</a:t>
            </a:r>
            <a:endParaRPr lang="en-US" sz="800" dirty="0" smtClean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Liberation Sans"/>
              </a:rPr>
              <a:t>Avoid very long questionnaires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 smtClean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Liberation Sans"/>
              </a:rPr>
              <a:t>Decide </a:t>
            </a:r>
            <a:r>
              <a:rPr lang="en-US" sz="2400" dirty="0">
                <a:latin typeface="Liberation Sans"/>
              </a:rPr>
              <a:t>on whether phrases will all be positive, all negative or mixed</a:t>
            </a:r>
            <a:r>
              <a:rPr lang="en-US" sz="2400" dirty="0" smtClean="0">
                <a:latin typeface="Liberation Sans"/>
              </a:rPr>
              <a:t>.</a:t>
            </a:r>
            <a:endParaRPr lang="en-US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7984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476250"/>
            <a:ext cx="8383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latin typeface="Liberation Sans"/>
              </a:rPr>
              <a:t>Question and response format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1557338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‘Yes’ and ‘No’ checkboxes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Checkboxes that offer many options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Rating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Liberation Sans"/>
              </a:rPr>
              <a:t>Likert</a:t>
            </a:r>
            <a:r>
              <a:rPr lang="en-US" sz="2400" dirty="0">
                <a:latin typeface="Liberation Sans"/>
              </a:rPr>
              <a:t>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Liberation Sans"/>
              </a:rPr>
              <a:t>semantic scales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Liberation Sans"/>
              </a:rPr>
              <a:t>3, 5, 7 or more </a:t>
            </a:r>
            <a:r>
              <a:rPr lang="en-US" sz="2400" dirty="0" smtClean="0">
                <a:latin typeface="Liberation Sans"/>
              </a:rPr>
              <a:t>points</a:t>
            </a:r>
            <a:endParaRPr lang="en-US" sz="2400" dirty="0">
              <a:latin typeface="Liberation Sans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Liberation Sans"/>
              </a:rPr>
              <a:t>Open-ended responses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Liberation San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11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6137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81153"/>
            <a:ext cx="7772400" cy="900336"/>
          </a:xfrm>
        </p:spPr>
        <p:txBody>
          <a:bodyPr/>
          <a:lstStyle/>
          <a:p>
            <a:r>
              <a:rPr lang="en-US" dirty="0"/>
              <a:t>Encouraging a good response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64500"/>
            <a:ext cx="8280920" cy="4983832"/>
          </a:xfrm>
        </p:spPr>
        <p:txBody>
          <a:bodyPr>
            <a:noAutofit/>
          </a:bodyPr>
          <a:lstStyle/>
          <a:p>
            <a:r>
              <a:rPr lang="en-US" dirty="0"/>
              <a:t>Make sure purpose of study is </a:t>
            </a:r>
            <a:r>
              <a:rPr lang="en-US" dirty="0" smtClean="0"/>
              <a:t>clear</a:t>
            </a:r>
          </a:p>
          <a:p>
            <a:endParaRPr lang="en-US" sz="500" dirty="0"/>
          </a:p>
          <a:p>
            <a:r>
              <a:rPr lang="en-US" dirty="0"/>
              <a:t>Promise </a:t>
            </a:r>
            <a:r>
              <a:rPr lang="en-US" dirty="0" smtClean="0"/>
              <a:t>anonymity</a:t>
            </a:r>
          </a:p>
          <a:p>
            <a:endParaRPr lang="en-US" sz="500" dirty="0"/>
          </a:p>
          <a:p>
            <a:r>
              <a:rPr lang="en-US" dirty="0"/>
              <a:t>Ensure questionnaire is well </a:t>
            </a:r>
            <a:r>
              <a:rPr lang="en-US" dirty="0" smtClean="0"/>
              <a:t>designed</a:t>
            </a:r>
          </a:p>
          <a:p>
            <a:endParaRPr lang="en-US" sz="500" dirty="0"/>
          </a:p>
          <a:p>
            <a:r>
              <a:rPr lang="en-US" dirty="0"/>
              <a:t>Offer a short version for those who do not have time to complete a long </a:t>
            </a:r>
            <a:r>
              <a:rPr lang="en-US" dirty="0" smtClean="0"/>
              <a:t>questionnaire</a:t>
            </a:r>
          </a:p>
          <a:p>
            <a:endParaRPr lang="en-US" sz="500" dirty="0"/>
          </a:p>
          <a:p>
            <a:r>
              <a:rPr lang="en-US" dirty="0"/>
              <a:t>If mailed, include a stamped addressed </a:t>
            </a:r>
            <a:r>
              <a:rPr lang="en-US" dirty="0" smtClean="0"/>
              <a:t>envelope</a:t>
            </a:r>
          </a:p>
          <a:p>
            <a:endParaRPr lang="en-US" sz="500" dirty="0"/>
          </a:p>
          <a:p>
            <a:r>
              <a:rPr lang="en-US" dirty="0"/>
              <a:t>Follow-up with emails, phone calls, </a:t>
            </a:r>
            <a:r>
              <a:rPr lang="en-US" dirty="0" smtClean="0"/>
              <a:t>letters</a:t>
            </a:r>
          </a:p>
          <a:p>
            <a:endParaRPr lang="en-US" sz="500" dirty="0"/>
          </a:p>
          <a:p>
            <a:r>
              <a:rPr lang="en-US" dirty="0"/>
              <a:t>Provide an </a:t>
            </a:r>
            <a:r>
              <a:rPr lang="en-US" dirty="0" smtClean="0"/>
              <a:t>incentive</a:t>
            </a:r>
          </a:p>
          <a:p>
            <a:endParaRPr lang="en-US" sz="500" dirty="0"/>
          </a:p>
          <a:p>
            <a:r>
              <a:rPr lang="en-US" dirty="0"/>
              <a:t>40% response rate is </a:t>
            </a:r>
            <a:r>
              <a:rPr lang="en-US" dirty="0" smtClean="0"/>
              <a:t>good, </a:t>
            </a:r>
            <a:r>
              <a:rPr lang="en-US" dirty="0"/>
              <a:t>20% is often acceptable</a:t>
            </a:r>
          </a:p>
        </p:txBody>
      </p:sp>
    </p:spTree>
    <p:extLst>
      <p:ext uri="{BB962C8B-B14F-4D97-AF65-F5344CB8AC3E}">
        <p14:creationId xmlns:p14="http://schemas.microsoft.com/office/powerpoint/2010/main" val="37856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online questionnaires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38514"/>
            <a:ext cx="8134350" cy="4464496"/>
          </a:xfrm>
        </p:spPr>
        <p:txBody>
          <a:bodyPr>
            <a:normAutofit lnSpcReduction="10000"/>
          </a:bodyPr>
          <a:lstStyle/>
          <a:p>
            <a:pPr>
              <a:buFont typeface="Symbol" charset="0"/>
              <a:buChar char="·"/>
            </a:pPr>
            <a:r>
              <a:rPr lang="en-US" sz="2400" dirty="0" smtClean="0"/>
              <a:t>Relatively easy and quick to distribute</a:t>
            </a:r>
          </a:p>
          <a:p>
            <a:pPr>
              <a:buFont typeface="Symbol" charset="0"/>
              <a:buChar char="·"/>
            </a:pPr>
            <a:endParaRPr lang="en-US" sz="2400" dirty="0" smtClean="0"/>
          </a:p>
          <a:p>
            <a:pPr>
              <a:buFont typeface="Symbol" charset="0"/>
              <a:buChar char="·"/>
            </a:pPr>
            <a:r>
              <a:rPr lang="en-US" sz="2400" dirty="0" smtClean="0"/>
              <a:t>Responses </a:t>
            </a:r>
            <a:r>
              <a:rPr lang="en-US" sz="2400" dirty="0"/>
              <a:t>are usually received </a:t>
            </a:r>
            <a:r>
              <a:rPr lang="en-US" sz="2400" dirty="0" smtClean="0"/>
              <a:t>quickly</a:t>
            </a:r>
          </a:p>
          <a:p>
            <a:pPr>
              <a:buFont typeface="Symbol" charset="0"/>
              <a:buChar char="·"/>
            </a:pPr>
            <a:endParaRPr lang="en-US" sz="2400" dirty="0"/>
          </a:p>
          <a:p>
            <a:pPr>
              <a:buFont typeface="Symbol" charset="0"/>
              <a:buChar char="·"/>
            </a:pPr>
            <a:r>
              <a:rPr lang="en-US" sz="2400" dirty="0"/>
              <a:t>No copying and postage </a:t>
            </a:r>
            <a:r>
              <a:rPr lang="en-US" sz="2400" dirty="0" smtClean="0"/>
              <a:t>costs</a:t>
            </a:r>
          </a:p>
          <a:p>
            <a:pPr>
              <a:buFont typeface="Symbol" charset="0"/>
              <a:buChar char="·"/>
            </a:pPr>
            <a:endParaRPr lang="en-US" sz="2400" dirty="0"/>
          </a:p>
          <a:p>
            <a:pPr>
              <a:buFont typeface="Symbol" charset="0"/>
              <a:buChar char="·"/>
            </a:pPr>
            <a:r>
              <a:rPr lang="en-US" sz="2400" dirty="0"/>
              <a:t>Data can be collected in database for </a:t>
            </a:r>
            <a:r>
              <a:rPr lang="en-US" sz="2400" dirty="0" smtClean="0"/>
              <a:t>analysis</a:t>
            </a:r>
          </a:p>
          <a:p>
            <a:pPr>
              <a:buFont typeface="Symbol" charset="0"/>
              <a:buChar char="·"/>
            </a:pPr>
            <a:endParaRPr lang="en-US" sz="2400" dirty="0"/>
          </a:p>
          <a:p>
            <a:pPr>
              <a:buFont typeface="Symbol" charset="0"/>
              <a:buChar char="·"/>
            </a:pPr>
            <a:r>
              <a:rPr lang="en-US" sz="2400" dirty="0"/>
              <a:t>Time required for data analysis is </a:t>
            </a:r>
            <a:r>
              <a:rPr lang="en-US" sz="2400" dirty="0" smtClean="0"/>
              <a:t>reduced</a:t>
            </a:r>
          </a:p>
          <a:p>
            <a:pPr>
              <a:buFont typeface="Symbol" charset="0"/>
              <a:buChar char="·"/>
            </a:pPr>
            <a:endParaRPr lang="en-US" sz="2400" dirty="0"/>
          </a:p>
          <a:p>
            <a:pPr>
              <a:buFont typeface="Symbol" charset="0"/>
              <a:buChar char="·"/>
            </a:pPr>
            <a:r>
              <a:rPr lang="en-US" sz="2400" dirty="0"/>
              <a:t>Errors can be corrected easily</a:t>
            </a:r>
          </a:p>
          <a:p>
            <a:pPr>
              <a:buFont typeface="Symbol" charset="0"/>
              <a:buChar char="·"/>
            </a:pPr>
            <a:endParaRPr lang="en-US" sz="24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13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2397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43" y="692696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an online questionnaire</a:t>
            </a:r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14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608" y="1614736"/>
            <a:ext cx="6287192" cy="51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/>
              <a:t>Problems with online questionnaires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828" y="1939347"/>
            <a:ext cx="8229600" cy="4680520"/>
          </a:xfrm>
        </p:spPr>
        <p:txBody>
          <a:bodyPr>
            <a:normAutofit/>
          </a:bodyPr>
          <a:lstStyle/>
          <a:p>
            <a:pPr>
              <a:buFont typeface="Symbol" charset="0"/>
              <a:buChar char="·"/>
            </a:pPr>
            <a:r>
              <a:rPr lang="en-US" sz="2800" dirty="0"/>
              <a:t>Sampling is problematic if population size is </a:t>
            </a:r>
            <a:r>
              <a:rPr lang="en-US" sz="2800" dirty="0" smtClean="0"/>
              <a:t>unknown</a:t>
            </a:r>
          </a:p>
          <a:p>
            <a:pPr>
              <a:buFont typeface="Symbol" charset="0"/>
              <a:buChar char="·"/>
            </a:pPr>
            <a:endParaRPr lang="en-US" sz="1600" dirty="0"/>
          </a:p>
          <a:p>
            <a:pPr>
              <a:buFont typeface="Symbol" charset="0"/>
              <a:buChar char="·"/>
            </a:pPr>
            <a:r>
              <a:rPr lang="en-US" sz="2800" dirty="0"/>
              <a:t>Preventing individuals from responding more than </a:t>
            </a:r>
            <a:r>
              <a:rPr lang="en-US" sz="2800" dirty="0" smtClean="0"/>
              <a:t>once can be a problem</a:t>
            </a:r>
          </a:p>
          <a:p>
            <a:pPr>
              <a:buFont typeface="Symbol" charset="0"/>
              <a:buChar char="·"/>
            </a:pPr>
            <a:endParaRPr lang="en-US" sz="1600" dirty="0"/>
          </a:p>
          <a:p>
            <a:pPr>
              <a:buFont typeface="Symbol" charset="0"/>
              <a:buChar char="·"/>
            </a:pPr>
            <a:r>
              <a:rPr lang="en-US" sz="2800" dirty="0"/>
              <a:t>Individuals have also been known to change questions in email questionnaires</a:t>
            </a:r>
          </a:p>
        </p:txBody>
      </p:sp>
    </p:spTree>
    <p:extLst>
      <p:ext uri="{BB962C8B-B14F-4D97-AF65-F5344CB8AC3E}">
        <p14:creationId xmlns:p14="http://schemas.microsoft.com/office/powerpoint/2010/main" val="4788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785" y="332656"/>
            <a:ext cx="8229600" cy="940966"/>
          </a:xfrm>
        </p:spPr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786408"/>
            <a:ext cx="8209161" cy="4752504"/>
          </a:xfrm>
        </p:spPr>
        <p:txBody>
          <a:bodyPr/>
          <a:lstStyle/>
          <a:p>
            <a:r>
              <a:rPr lang="en-US" sz="2400" dirty="0"/>
              <a:t>Direct observation in the field</a:t>
            </a:r>
          </a:p>
          <a:p>
            <a:pPr lvl="1"/>
            <a:r>
              <a:rPr lang="en-US" sz="2000" dirty="0"/>
              <a:t>Structuring frameworks</a:t>
            </a:r>
          </a:p>
          <a:p>
            <a:pPr lvl="1"/>
            <a:r>
              <a:rPr lang="en-US" sz="2000" dirty="0"/>
              <a:t>Degree of participation (insider or outsider)</a:t>
            </a:r>
          </a:p>
          <a:p>
            <a:pPr lvl="1"/>
            <a:r>
              <a:rPr lang="en-US" sz="2000" dirty="0" smtClean="0"/>
              <a:t>Ethnography</a:t>
            </a:r>
          </a:p>
          <a:p>
            <a:pPr lvl="1"/>
            <a:endParaRPr lang="en-US" sz="1200" dirty="0"/>
          </a:p>
          <a:p>
            <a:r>
              <a:rPr lang="en-US" sz="2400" dirty="0"/>
              <a:t>Direct observation in controlled </a:t>
            </a:r>
            <a:r>
              <a:rPr lang="en-US" sz="2400" dirty="0" smtClean="0"/>
              <a:t>environments</a:t>
            </a:r>
          </a:p>
          <a:p>
            <a:endParaRPr lang="en-US" sz="1200" dirty="0"/>
          </a:p>
          <a:p>
            <a:r>
              <a:rPr lang="en-US" sz="2400" dirty="0"/>
              <a:t>Indirect observation: tracking users’ activities</a:t>
            </a:r>
          </a:p>
          <a:p>
            <a:pPr lvl="1"/>
            <a:r>
              <a:rPr lang="en-US" sz="2000" dirty="0"/>
              <a:t>Diaries</a:t>
            </a:r>
          </a:p>
          <a:p>
            <a:pPr lvl="1"/>
            <a:r>
              <a:rPr lang="en-US" sz="2000" dirty="0"/>
              <a:t>Interaction </a:t>
            </a:r>
            <a:r>
              <a:rPr lang="en-US" sz="2000" dirty="0" smtClean="0"/>
              <a:t>logging</a:t>
            </a:r>
          </a:p>
          <a:p>
            <a:pPr lvl="1"/>
            <a:r>
              <a:rPr lang="en-US" sz="2000" dirty="0" smtClean="0"/>
              <a:t>Video and photographs collected</a:t>
            </a:r>
            <a:br>
              <a:rPr lang="en-US" sz="2000" dirty="0" smtClean="0"/>
            </a:br>
            <a:r>
              <a:rPr lang="en-US" sz="2000" dirty="0" smtClean="0"/>
              <a:t>remotely by drones or other </a:t>
            </a:r>
            <a:br>
              <a:rPr lang="en-US" sz="2000" dirty="0" smtClean="0"/>
            </a:br>
            <a:r>
              <a:rPr lang="en-US" sz="2000" dirty="0" smtClean="0"/>
              <a:t>equipment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16</a:t>
            </a:fld>
            <a:endParaRPr lang="en-GB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5593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17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8132"/>
            <a:ext cx="8764796" cy="45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609" y="655170"/>
            <a:ext cx="8712968" cy="698376"/>
          </a:xfrm>
        </p:spPr>
        <p:txBody>
          <a:bodyPr>
            <a:noAutofit/>
          </a:bodyPr>
          <a:lstStyle/>
          <a:p>
            <a:r>
              <a:rPr lang="en-US" sz="3200" dirty="0" smtClean="0"/>
              <a:t>Structuring frameworks to guide observation</a:t>
            </a:r>
            <a:endParaRPr lang="en-US" sz="32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609" y="1468557"/>
            <a:ext cx="8153400" cy="525881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Three easy-to-remember parts:</a:t>
            </a:r>
          </a:p>
          <a:p>
            <a:endParaRPr lang="en-US" sz="700" dirty="0"/>
          </a:p>
          <a:p>
            <a:pPr lvl="1"/>
            <a:r>
              <a:rPr lang="en-US" sz="2000" dirty="0" smtClean="0"/>
              <a:t>The person: </a:t>
            </a:r>
            <a:r>
              <a:rPr lang="en-US" sz="2000" dirty="0"/>
              <a:t>Who? </a:t>
            </a:r>
            <a:endParaRPr lang="en-US" sz="2000" dirty="0" smtClean="0"/>
          </a:p>
          <a:p>
            <a:pPr lvl="1"/>
            <a:r>
              <a:rPr lang="en-US" sz="2000" dirty="0" smtClean="0"/>
              <a:t>The place</a:t>
            </a:r>
            <a:r>
              <a:rPr lang="en-US" sz="2000" i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Where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The thing</a:t>
            </a:r>
            <a:r>
              <a:rPr lang="en-US" sz="2000" i="1" dirty="0" smtClean="0"/>
              <a:t>: </a:t>
            </a:r>
            <a:r>
              <a:rPr lang="en-US" sz="2000" dirty="0"/>
              <a:t>What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800" dirty="0" smtClean="0"/>
              <a:t>A more detailed framework (Robson, 2014):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Space</a:t>
            </a:r>
            <a:r>
              <a:rPr lang="en-US" sz="2000" dirty="0"/>
              <a:t>: What is the physical space like and how is it laid out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Actors</a:t>
            </a:r>
            <a:r>
              <a:rPr lang="en-US" sz="2000" dirty="0"/>
              <a:t>: What are the names and relevant details of the people involved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Activities</a:t>
            </a:r>
            <a:r>
              <a:rPr lang="en-US" sz="2000" dirty="0"/>
              <a:t>: What are the actors doing and why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Objects</a:t>
            </a:r>
            <a:r>
              <a:rPr lang="en-US" sz="2000" dirty="0"/>
              <a:t>: What physical objects are present, such as </a:t>
            </a:r>
            <a:r>
              <a:rPr lang="en-US" sz="2000" dirty="0" smtClean="0"/>
              <a:t>furniture</a:t>
            </a:r>
            <a:endParaRPr lang="en-US" sz="2000" dirty="0"/>
          </a:p>
          <a:p>
            <a:pPr lvl="1"/>
            <a:r>
              <a:rPr lang="en-US" sz="2000" dirty="0" smtClean="0"/>
              <a:t>Acts</a:t>
            </a:r>
            <a:r>
              <a:rPr lang="en-US" sz="2000" dirty="0"/>
              <a:t>: What are </a:t>
            </a:r>
            <a:r>
              <a:rPr lang="en-US" sz="2000" dirty="0" err="1"/>
              <a:t>specifi</a:t>
            </a:r>
            <a:r>
              <a:rPr lang="en-US" sz="2000" dirty="0"/>
              <a:t> c individual actions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Events</a:t>
            </a:r>
            <a:r>
              <a:rPr lang="en-US" sz="2000" dirty="0"/>
              <a:t>: Is what you observe part of a special </a:t>
            </a:r>
            <a:r>
              <a:rPr lang="en-US" sz="2000" dirty="0" smtClean="0"/>
              <a:t>event?</a:t>
            </a:r>
          </a:p>
          <a:p>
            <a:pPr lvl="1"/>
            <a:r>
              <a:rPr lang="en-US" sz="2000" dirty="0" smtClean="0"/>
              <a:t>Time: What is the sequence of events?</a:t>
            </a:r>
          </a:p>
          <a:p>
            <a:pPr lvl="1"/>
            <a:r>
              <a:rPr lang="en-US" sz="2000" dirty="0" smtClean="0"/>
              <a:t>Goals</a:t>
            </a:r>
            <a:r>
              <a:rPr lang="en-US" sz="2000" dirty="0"/>
              <a:t>: What are the actors trying to accomplish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Feelings</a:t>
            </a:r>
            <a:r>
              <a:rPr lang="en-US" sz="2000" dirty="0"/>
              <a:t>: What is the mood of the group and of individuals?</a:t>
            </a:r>
          </a:p>
        </p:txBody>
      </p:sp>
    </p:spTree>
    <p:extLst>
      <p:ext uri="{BB962C8B-B14F-4D97-AF65-F5344CB8AC3E}">
        <p14:creationId xmlns:p14="http://schemas.microsoft.com/office/powerpoint/2010/main" val="104675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313576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Planning and conducting observation in the field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Decide on how involved you will be: </a:t>
            </a:r>
            <a:r>
              <a:rPr lang="en-US" b="1" dirty="0" smtClean="0"/>
              <a:t>passive observer </a:t>
            </a:r>
            <a:r>
              <a:rPr lang="en-US" dirty="0" smtClean="0"/>
              <a:t>to </a:t>
            </a:r>
            <a:r>
              <a:rPr lang="en-US" b="1" dirty="0" smtClean="0"/>
              <a:t>active participant</a:t>
            </a:r>
          </a:p>
          <a:p>
            <a:endParaRPr lang="en-US" sz="600" dirty="0" smtClean="0"/>
          </a:p>
          <a:p>
            <a:r>
              <a:rPr lang="en-US" dirty="0" smtClean="0"/>
              <a:t>How to gain acceptance</a:t>
            </a:r>
          </a:p>
          <a:p>
            <a:endParaRPr lang="en-US" sz="600" dirty="0" smtClean="0"/>
          </a:p>
          <a:p>
            <a:r>
              <a:rPr lang="en-US" dirty="0" smtClean="0"/>
              <a:t>How to handle sensitive topics, </a:t>
            </a:r>
            <a:r>
              <a:rPr lang="en-US" dirty="0" err="1" smtClean="0"/>
              <a:t>eg</a:t>
            </a:r>
            <a:r>
              <a:rPr lang="en-US" dirty="0" smtClean="0"/>
              <a:t>. culture, private spaces, etc.</a:t>
            </a:r>
          </a:p>
          <a:p>
            <a:endParaRPr lang="en-US" sz="600" dirty="0" smtClean="0"/>
          </a:p>
          <a:p>
            <a:r>
              <a:rPr lang="en-US" dirty="0" smtClean="0"/>
              <a:t>How to collect the data:</a:t>
            </a:r>
          </a:p>
          <a:p>
            <a:pPr lvl="1"/>
            <a:r>
              <a:rPr lang="en-US" sz="2000" dirty="0" smtClean="0"/>
              <a:t>What data to collect</a:t>
            </a:r>
          </a:p>
          <a:p>
            <a:pPr lvl="1"/>
            <a:r>
              <a:rPr lang="en-US" sz="2000" dirty="0" smtClean="0"/>
              <a:t>What equipment to use</a:t>
            </a:r>
          </a:p>
          <a:p>
            <a:pPr lvl="1"/>
            <a:r>
              <a:rPr lang="en-US" sz="2000" dirty="0" smtClean="0"/>
              <a:t>When to stop observing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60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90058"/>
            <a:ext cx="8424936" cy="4608512"/>
          </a:xfrm>
        </p:spPr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/>
              <a:t>how to plan and run a successful data gathering program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Enable </a:t>
            </a:r>
            <a:r>
              <a:rPr lang="en-US" dirty="0"/>
              <a:t>you to plan and run an interview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Enable </a:t>
            </a:r>
            <a:r>
              <a:rPr lang="en-US" dirty="0"/>
              <a:t>you to design a simple questionnaire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Enable </a:t>
            </a:r>
            <a:r>
              <a:rPr lang="en-US" dirty="0"/>
              <a:t>you to plan and carry out an observation.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434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848600" cy="1524000"/>
          </a:xfrm>
        </p:spPr>
        <p:txBody>
          <a:bodyPr/>
          <a:lstStyle/>
          <a:p>
            <a:r>
              <a:rPr lang="en-US"/>
              <a:t>Ethnography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923" y="1788637"/>
            <a:ext cx="8229600" cy="4824313"/>
          </a:xfrm>
        </p:spPr>
        <p:txBody>
          <a:bodyPr>
            <a:normAutofit/>
          </a:bodyPr>
          <a:lstStyle/>
          <a:p>
            <a:pPr>
              <a:buFont typeface="Symbol" charset="0"/>
              <a:buChar char="·"/>
            </a:pPr>
            <a:r>
              <a:rPr lang="en-US" sz="2500" dirty="0"/>
              <a:t>Ethnography is a philosophy with a set of techniques that include participant observation and </a:t>
            </a:r>
            <a:r>
              <a:rPr lang="en-US" sz="2500" dirty="0" smtClean="0"/>
              <a:t>interviews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Ethnographers immerse themselves in the culture that they </a:t>
            </a:r>
            <a:r>
              <a:rPr lang="en-US" sz="2500" dirty="0" smtClean="0"/>
              <a:t>study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A researcher’s degree of participation can vary along a scale from ‘outside’ to ‘inside</a:t>
            </a:r>
            <a:r>
              <a:rPr lang="en-US" sz="2500" dirty="0" smtClean="0"/>
              <a:t>’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Analyzing video and data logs can be </a:t>
            </a:r>
            <a:r>
              <a:rPr lang="en-US" sz="2500" dirty="0" smtClean="0"/>
              <a:t>time-consuming</a:t>
            </a:r>
          </a:p>
          <a:p>
            <a:pPr>
              <a:buFont typeface="Symbol" charset="0"/>
              <a:buChar char="·"/>
            </a:pPr>
            <a:endParaRPr lang="en-US" sz="600" dirty="0"/>
          </a:p>
          <a:p>
            <a:pPr>
              <a:buFont typeface="Symbol" charset="0"/>
              <a:buChar char="·"/>
            </a:pPr>
            <a:r>
              <a:rPr lang="en-US" sz="2500" dirty="0"/>
              <a:t>Collections of comments, incidents, and artifacts are made </a:t>
            </a:r>
          </a:p>
        </p:txBody>
      </p:sp>
    </p:spTree>
    <p:extLst>
      <p:ext uri="{BB962C8B-B14F-4D97-AF65-F5344CB8AC3E}">
        <p14:creationId xmlns:p14="http://schemas.microsoft.com/office/powerpoint/2010/main" val="16870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Ethnography (2)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684" y="1714376"/>
            <a:ext cx="7774632" cy="4824536"/>
          </a:xfrm>
        </p:spPr>
        <p:txBody>
          <a:bodyPr>
            <a:normAutofit/>
          </a:bodyPr>
          <a:lstStyle/>
          <a:p>
            <a:r>
              <a:rPr lang="en-US" sz="2400" dirty="0"/>
              <a:t>Co-operation of people being observed is </a:t>
            </a:r>
            <a:r>
              <a:rPr lang="en-US" sz="2400" dirty="0" smtClean="0"/>
              <a:t>required</a:t>
            </a:r>
          </a:p>
          <a:p>
            <a:endParaRPr lang="en-US" sz="2400" dirty="0"/>
          </a:p>
          <a:p>
            <a:r>
              <a:rPr lang="en-US" sz="2400" dirty="0"/>
              <a:t>Informants are </a:t>
            </a:r>
            <a:r>
              <a:rPr lang="en-US" sz="2400" dirty="0" smtClean="0"/>
              <a:t>useful</a:t>
            </a:r>
          </a:p>
          <a:p>
            <a:endParaRPr lang="en-US" sz="2400" dirty="0"/>
          </a:p>
          <a:p>
            <a:r>
              <a:rPr lang="en-US" sz="2400" dirty="0"/>
              <a:t>Data analysis is </a:t>
            </a:r>
            <a:r>
              <a:rPr lang="en-US" sz="2400" dirty="0" smtClean="0"/>
              <a:t>continuous</a:t>
            </a:r>
          </a:p>
          <a:p>
            <a:endParaRPr lang="en-US" sz="2400" dirty="0"/>
          </a:p>
          <a:p>
            <a:r>
              <a:rPr lang="en-US" sz="2400" dirty="0"/>
              <a:t>Interpretivist </a:t>
            </a:r>
            <a:r>
              <a:rPr lang="en-US" sz="2400" dirty="0" smtClean="0"/>
              <a:t>technique</a:t>
            </a:r>
          </a:p>
          <a:p>
            <a:endParaRPr lang="en-US" sz="2400" dirty="0"/>
          </a:p>
          <a:p>
            <a:r>
              <a:rPr lang="en-US" sz="2400" dirty="0"/>
              <a:t>Questions get refined as understanding </a:t>
            </a:r>
            <a:r>
              <a:rPr lang="en-US" sz="2400" dirty="0" smtClean="0"/>
              <a:t>grows</a:t>
            </a:r>
          </a:p>
          <a:p>
            <a:endParaRPr lang="en-US" sz="2400" dirty="0"/>
          </a:p>
          <a:p>
            <a:r>
              <a:rPr lang="en-US" sz="2400" dirty="0"/>
              <a:t>Reports usually contain examples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21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88507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Online Ethnography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7180" y="1891829"/>
            <a:ext cx="7415213" cy="4464521"/>
          </a:xfrm>
        </p:spPr>
        <p:txBody>
          <a:bodyPr>
            <a:normAutofit/>
          </a:bodyPr>
          <a:lstStyle/>
          <a:p>
            <a:r>
              <a:rPr lang="en-GB" sz="2800" dirty="0"/>
              <a:t>Virtual, Online, </a:t>
            </a:r>
            <a:r>
              <a:rPr lang="en-GB" sz="2800" dirty="0" err="1" smtClean="0"/>
              <a:t>Netnography</a:t>
            </a:r>
            <a:endParaRPr lang="en-GB" sz="2800" dirty="0" smtClean="0"/>
          </a:p>
          <a:p>
            <a:endParaRPr lang="en-US" sz="900" dirty="0"/>
          </a:p>
          <a:p>
            <a:r>
              <a:rPr lang="en-US" sz="2800" dirty="0"/>
              <a:t>Online and offline </a:t>
            </a:r>
            <a:r>
              <a:rPr lang="en-US" sz="2800" dirty="0" smtClean="0"/>
              <a:t>activity</a:t>
            </a:r>
          </a:p>
          <a:p>
            <a:endParaRPr lang="en-US" sz="800" dirty="0"/>
          </a:p>
          <a:p>
            <a:r>
              <a:rPr lang="en-US" sz="2800" dirty="0"/>
              <a:t>Interaction online differs from </a:t>
            </a:r>
            <a:r>
              <a:rPr lang="en-US" sz="2800" dirty="0" smtClean="0"/>
              <a:t>face-to-face</a:t>
            </a:r>
          </a:p>
          <a:p>
            <a:endParaRPr lang="en-US" sz="800" dirty="0"/>
          </a:p>
          <a:p>
            <a:r>
              <a:rPr lang="en-US" sz="2800" dirty="0"/>
              <a:t>Virtual worlds have a persistence that physical worlds do not </a:t>
            </a:r>
            <a:r>
              <a:rPr lang="en-US" sz="2800" dirty="0" smtClean="0"/>
              <a:t>have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800" dirty="0"/>
              <a:t>Ethical considerations and presentation </a:t>
            </a:r>
            <a:r>
              <a:rPr lang="en-US" sz="2800" dirty="0" smtClean="0"/>
              <a:t>of results are </a:t>
            </a:r>
            <a:r>
              <a:rPr lang="en-US" sz="2800" dirty="0"/>
              <a:t>different</a:t>
            </a: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22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7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iberation Sans"/>
              </a:rPr>
              <a:t>O</a:t>
            </a:r>
            <a:r>
              <a:rPr lang="en-US" dirty="0" smtClean="0">
                <a:latin typeface="Liberation Sans"/>
              </a:rPr>
              <a:t>bservation </a:t>
            </a:r>
            <a:r>
              <a:rPr lang="en-US" dirty="0">
                <a:latin typeface="Liberation Sans"/>
              </a:rPr>
              <a:t>in a controlled environment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2368"/>
            <a:ext cx="6480720" cy="48965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Liberation Sans"/>
              </a:rPr>
              <a:t>Direct observation</a:t>
            </a:r>
          </a:p>
          <a:p>
            <a:pPr lvl="1"/>
            <a:r>
              <a:rPr lang="en-US" sz="2400" dirty="0" smtClean="0">
                <a:latin typeface="Liberation Sans"/>
              </a:rPr>
              <a:t>Think aloud techniques</a:t>
            </a:r>
          </a:p>
          <a:p>
            <a:r>
              <a:rPr lang="en-US" sz="2800" dirty="0">
                <a:latin typeface="Liberation Sans"/>
              </a:rPr>
              <a:t>Indirect </a:t>
            </a:r>
            <a:r>
              <a:rPr lang="en-US" sz="2800" dirty="0" smtClean="0">
                <a:latin typeface="Liberation Sans"/>
              </a:rPr>
              <a:t>observation – tracking users’ activities</a:t>
            </a:r>
          </a:p>
          <a:p>
            <a:pPr lvl="1"/>
            <a:r>
              <a:rPr lang="en-US" sz="2400" dirty="0">
                <a:latin typeface="Liberation Sans"/>
              </a:rPr>
              <a:t>Diaries</a:t>
            </a:r>
          </a:p>
          <a:p>
            <a:pPr lvl="1"/>
            <a:r>
              <a:rPr lang="en-US" sz="2400" dirty="0">
                <a:latin typeface="Liberation Sans"/>
              </a:rPr>
              <a:t>Interaction logs</a:t>
            </a:r>
          </a:p>
          <a:p>
            <a:pPr lvl="1"/>
            <a:r>
              <a:rPr lang="en-US" sz="2400" dirty="0">
                <a:latin typeface="Liberation Sans"/>
              </a:rPr>
              <a:t>Web </a:t>
            </a:r>
            <a:r>
              <a:rPr lang="en-US" sz="2400" dirty="0" smtClean="0">
                <a:latin typeface="Liberation Sans"/>
              </a:rPr>
              <a:t>analytics</a:t>
            </a:r>
            <a:endParaRPr lang="en-US" sz="2800" dirty="0" smtClean="0">
              <a:latin typeface="Liberation Sans"/>
            </a:endParaRPr>
          </a:p>
          <a:p>
            <a:r>
              <a:rPr lang="en-US" sz="2800" dirty="0" smtClean="0">
                <a:latin typeface="Liberation Sans"/>
              </a:rPr>
              <a:t>Video, audio, photos, notes are used to capture data in both types of observations</a:t>
            </a:r>
          </a:p>
          <a:p>
            <a:pPr lvl="1"/>
            <a:endParaRPr lang="en-US" sz="2400" dirty="0">
              <a:latin typeface="Liberation Sans"/>
            </a:endParaRPr>
          </a:p>
          <a:p>
            <a:endParaRPr lang="en-US" sz="2800" dirty="0" smtClean="0">
              <a:latin typeface="Liberation Sans"/>
            </a:endParaRPr>
          </a:p>
          <a:p>
            <a:endParaRPr lang="en-US" sz="2800" dirty="0">
              <a:latin typeface="Liberation San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23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40838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225" y="1936103"/>
            <a:ext cx="8219256" cy="4349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system of tools and techniques for optimizing web usage by: </a:t>
            </a:r>
          </a:p>
          <a:p>
            <a:endParaRPr lang="en-US" sz="1600" dirty="0" smtClean="0"/>
          </a:p>
          <a:p>
            <a:pPr lvl="1"/>
            <a:r>
              <a:rPr lang="en-US" sz="2000" dirty="0" smtClean="0"/>
              <a:t>Measuring, 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ollecting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nalyzing</a:t>
            </a:r>
            <a:r>
              <a:rPr lang="en-US" sz="2000" dirty="0"/>
              <a:t>, </a:t>
            </a:r>
            <a:r>
              <a:rPr lang="en-US" sz="2000" dirty="0" smtClean="0"/>
              <a:t>and</a:t>
            </a:r>
          </a:p>
          <a:p>
            <a:pPr lvl="1"/>
            <a:r>
              <a:rPr lang="en-US" sz="2000" dirty="0" smtClean="0"/>
              <a:t>Reporting web data</a:t>
            </a:r>
          </a:p>
          <a:p>
            <a:pPr lvl="1"/>
            <a:endParaRPr lang="en-US" sz="1400" dirty="0"/>
          </a:p>
          <a:p>
            <a:r>
              <a:rPr lang="en-US" sz="2800" dirty="0" smtClean="0"/>
              <a:t>Typically focus on the number of web visitors and page views.</a:t>
            </a:r>
            <a:endParaRPr lang="en-US" sz="28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24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1266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section of Google analytics dashboard</a:t>
            </a:r>
            <a:endParaRPr lang="en-US" sz="32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25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8839200" cy="48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649" y="655171"/>
            <a:ext cx="8496300" cy="648370"/>
          </a:xfrm>
        </p:spPr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649" y="1595144"/>
            <a:ext cx="8280151" cy="51263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Data gathering sessions should have clear goals.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An informed consent may be needed.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Five </a:t>
            </a:r>
            <a:r>
              <a:rPr lang="en-US" sz="2000" dirty="0"/>
              <a:t>key issues of data </a:t>
            </a:r>
            <a:r>
              <a:rPr lang="en-US" sz="2000" dirty="0" smtClean="0"/>
              <a:t>gathering are: </a:t>
            </a:r>
            <a:r>
              <a:rPr lang="en-US" sz="2000" dirty="0"/>
              <a:t>goals, choosing participants, triangulation, participant relationship, </a:t>
            </a:r>
            <a:r>
              <a:rPr lang="en-US" sz="2000" dirty="0" smtClean="0"/>
              <a:t>pilot.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r>
              <a:rPr lang="en-US" sz="2000" dirty="0"/>
              <a:t>Data may be recorded using handwritten notes, audio or video recording, a camera, or </a:t>
            </a:r>
            <a:r>
              <a:rPr lang="en-US" sz="2000" dirty="0" smtClean="0"/>
              <a:t>any combination </a:t>
            </a:r>
            <a:r>
              <a:rPr lang="en-US" sz="2000" dirty="0"/>
              <a:t>of these</a:t>
            </a:r>
            <a:r>
              <a:rPr lang="en-US" sz="2000" dirty="0" smtClean="0"/>
              <a:t>.</a:t>
            </a:r>
          </a:p>
          <a:p>
            <a:endParaRPr lang="en-US" sz="300" dirty="0"/>
          </a:p>
          <a:p>
            <a:pPr>
              <a:lnSpc>
                <a:spcPct val="80000"/>
              </a:lnSpc>
            </a:pPr>
            <a:r>
              <a:rPr lang="en-US" sz="2000" dirty="0"/>
              <a:t>Interviews may be structured, semi-structured or </a:t>
            </a:r>
            <a:r>
              <a:rPr lang="en-US" sz="2000" dirty="0" smtClean="0"/>
              <a:t>unstructured</a:t>
            </a:r>
          </a:p>
          <a:p>
            <a:pPr>
              <a:lnSpc>
                <a:spcPct val="80000"/>
              </a:lnSpc>
            </a:pPr>
            <a:endParaRPr lang="en-US" sz="3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Focus groups are group interviews</a:t>
            </a:r>
          </a:p>
          <a:p>
            <a:pPr>
              <a:lnSpc>
                <a:spcPct val="80000"/>
              </a:lnSpc>
            </a:pPr>
            <a:endParaRPr lang="en-US" sz="300" dirty="0"/>
          </a:p>
          <a:p>
            <a:pPr>
              <a:lnSpc>
                <a:spcPct val="80000"/>
              </a:lnSpc>
            </a:pPr>
            <a:r>
              <a:rPr lang="en-US" sz="2000" dirty="0"/>
              <a:t>Questionnaires may be on </a:t>
            </a:r>
            <a:r>
              <a:rPr lang="en-US" sz="2000" dirty="0" smtClean="0"/>
              <a:t>paper, </a:t>
            </a:r>
            <a:r>
              <a:rPr lang="en-US" sz="2000" dirty="0"/>
              <a:t>online or </a:t>
            </a:r>
            <a:r>
              <a:rPr lang="en-US" sz="2000" dirty="0" smtClean="0"/>
              <a:t>telephone</a:t>
            </a:r>
          </a:p>
          <a:p>
            <a:pPr>
              <a:lnSpc>
                <a:spcPct val="80000"/>
              </a:lnSpc>
            </a:pPr>
            <a:endParaRPr lang="en-US" sz="300" dirty="0"/>
          </a:p>
          <a:p>
            <a:pPr>
              <a:lnSpc>
                <a:spcPct val="80000"/>
              </a:lnSpc>
            </a:pPr>
            <a:r>
              <a:rPr lang="en-US" sz="2000" dirty="0"/>
              <a:t>Observation may be direct or indirect, in the field or in controlled </a:t>
            </a:r>
            <a:r>
              <a:rPr lang="en-US" sz="2000" dirty="0" smtClean="0"/>
              <a:t>settings.</a:t>
            </a:r>
          </a:p>
          <a:p>
            <a:pPr>
              <a:lnSpc>
                <a:spcPct val="80000"/>
              </a:lnSpc>
            </a:pPr>
            <a:endParaRPr lang="en-US" sz="300" dirty="0"/>
          </a:p>
          <a:p>
            <a:pPr>
              <a:lnSpc>
                <a:spcPct val="80000"/>
              </a:lnSpc>
            </a:pPr>
            <a:r>
              <a:rPr lang="en-US" sz="2000" dirty="0"/>
              <a:t>Techniques can be combined depending on </a:t>
            </a:r>
            <a:r>
              <a:rPr lang="en-US" sz="2000" dirty="0" smtClean="0"/>
              <a:t>the study </a:t>
            </a:r>
            <a:r>
              <a:rPr lang="en-US" sz="2000" dirty="0"/>
              <a:t>focus, participants, nature of </a:t>
            </a:r>
            <a:r>
              <a:rPr lang="en-US" sz="2000" dirty="0" smtClean="0"/>
              <a:t>technique, available resources and time.</a:t>
            </a:r>
            <a:endParaRPr lang="en-US" sz="20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26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1083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Five key issues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7339"/>
            <a:ext cx="8208962" cy="4824536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Setting </a:t>
            </a:r>
            <a:r>
              <a:rPr lang="en-US" sz="2800" dirty="0" smtClean="0"/>
              <a:t>goals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600" dirty="0"/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Decide how to analyze data once </a:t>
            </a:r>
            <a:r>
              <a:rPr lang="en-US" dirty="0" smtClean="0"/>
              <a:t>collected</a:t>
            </a:r>
          </a:p>
          <a:p>
            <a:pPr marL="1371600" lvl="2" indent="-457200">
              <a:lnSpc>
                <a:spcPct val="90000"/>
              </a:lnSpc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GB" sz="2800" dirty="0"/>
              <a:t>Identifying </a:t>
            </a:r>
            <a:r>
              <a:rPr lang="en-GB" sz="2800" dirty="0" smtClean="0"/>
              <a:t>participants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GB" sz="600" dirty="0"/>
          </a:p>
          <a:p>
            <a:pPr marL="1371600" lvl="2" indent="-457200">
              <a:lnSpc>
                <a:spcPct val="90000"/>
              </a:lnSpc>
            </a:pPr>
            <a:r>
              <a:rPr lang="en-GB" dirty="0"/>
              <a:t>Decide who to gather data </a:t>
            </a:r>
            <a:r>
              <a:rPr lang="en-GB" dirty="0" smtClean="0"/>
              <a:t>from</a:t>
            </a:r>
          </a:p>
          <a:p>
            <a:pPr marL="1371600" lvl="2" indent="-457200">
              <a:lnSpc>
                <a:spcPct val="90000"/>
              </a:lnSpc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Relationship with </a:t>
            </a:r>
            <a:r>
              <a:rPr lang="en-US" sz="2800" dirty="0" smtClean="0"/>
              <a:t>participants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600" dirty="0"/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Clear and professional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Informed consent when </a:t>
            </a:r>
            <a:r>
              <a:rPr lang="en-US" dirty="0" smtClean="0"/>
              <a:t>appropriate</a:t>
            </a:r>
          </a:p>
          <a:p>
            <a:pPr marL="1371600" lvl="2" indent="-457200">
              <a:lnSpc>
                <a:spcPct val="90000"/>
              </a:lnSpc>
            </a:pPr>
            <a:endParaRPr lang="en-US" sz="12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Triangulation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600" dirty="0"/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Look at data from more than one </a:t>
            </a:r>
            <a:r>
              <a:rPr lang="en-US" dirty="0" smtClean="0"/>
              <a:t>perspective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dirty="0" smtClean="0"/>
              <a:t>Collect more than one type of data, </a:t>
            </a:r>
            <a:r>
              <a:rPr lang="en-US" dirty="0" err="1" smtClean="0"/>
              <a:t>eg</a:t>
            </a:r>
            <a:r>
              <a:rPr lang="en-US" dirty="0" smtClean="0"/>
              <a:t> qualitative from experiments and qualitative from interviews</a:t>
            </a:r>
          </a:p>
          <a:p>
            <a:pPr marL="1371600" lvl="2" indent="-457200">
              <a:lnSpc>
                <a:spcPct val="90000"/>
              </a:lnSpc>
            </a:pPr>
            <a:endParaRPr lang="en-US" sz="1300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Pilot </a:t>
            </a:r>
            <a:r>
              <a:rPr lang="en-US" sz="2800" dirty="0" smtClean="0"/>
              <a:t>studies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700" dirty="0"/>
          </a:p>
          <a:p>
            <a:pPr marL="1371600" lvl="2" indent="-457200">
              <a:lnSpc>
                <a:spcPct val="90000"/>
              </a:lnSpc>
            </a:pPr>
            <a:r>
              <a:rPr lang="en-US" dirty="0"/>
              <a:t>Small trial of main study</a:t>
            </a:r>
          </a:p>
        </p:txBody>
      </p:sp>
    </p:spTree>
    <p:extLst>
      <p:ext uri="{BB962C8B-B14F-4D97-AF65-F5344CB8AC3E}">
        <p14:creationId xmlns:p14="http://schemas.microsoft.com/office/powerpoint/2010/main" val="229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recording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2949"/>
            <a:ext cx="7011988" cy="4525963"/>
          </a:xfrm>
        </p:spPr>
        <p:txBody>
          <a:bodyPr/>
          <a:lstStyle/>
          <a:p>
            <a:r>
              <a:rPr lang="en-US" sz="2800" dirty="0"/>
              <a:t>Notes, audio, video, </a:t>
            </a:r>
            <a:r>
              <a:rPr lang="en-US" sz="2800" dirty="0" smtClean="0"/>
              <a:t>photographs can be used individually or in combination:</a:t>
            </a:r>
          </a:p>
          <a:p>
            <a:endParaRPr lang="en-US" sz="600" dirty="0" smtClean="0"/>
          </a:p>
          <a:p>
            <a:pPr lvl="1"/>
            <a:r>
              <a:rPr lang="en-US" dirty="0"/>
              <a:t>Notes plus photographs</a:t>
            </a:r>
          </a:p>
          <a:p>
            <a:pPr lvl="1"/>
            <a:r>
              <a:rPr lang="en-US" dirty="0"/>
              <a:t>Audio plus photographs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Different challenges and advantages with each combination</a:t>
            </a: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7EA2D8D-44E5-43C4-BBA1-AE3E32EF0894}" type="slidenum">
              <a:rPr lang="en-GB" sz="12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 algn="r"/>
              <a:t>4</a:t>
            </a:fld>
            <a:endParaRPr lang="en-GB" sz="12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0804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latin typeface="Liberation Sans"/>
              </a:rPr>
              <a:t>Interviews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24056" y="1703242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Liberation Sans"/>
                <a:cs typeface="Liberation Sans"/>
              </a:rPr>
              <a:t>Unstructured</a:t>
            </a:r>
            <a:r>
              <a:rPr lang="en-US" sz="2400" dirty="0">
                <a:latin typeface="Liberation Sans"/>
                <a:cs typeface="Liberation Sans"/>
              </a:rPr>
              <a:t> - are not directed by a script. Rich but not replicable. </a:t>
            </a:r>
            <a:endParaRPr lang="en-US" sz="2400" dirty="0" smtClean="0"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700" dirty="0"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Liberation Sans"/>
                <a:cs typeface="Liberation Sans"/>
              </a:rPr>
              <a:t>Structured</a:t>
            </a:r>
            <a:r>
              <a:rPr lang="en-US" sz="2400" dirty="0">
                <a:latin typeface="Liberation Sans"/>
                <a:cs typeface="Liberation Sans"/>
              </a:rPr>
              <a:t> - are tightly scripted, often like a questionnaire. Replicable but may lack richness</a:t>
            </a:r>
            <a:r>
              <a:rPr lang="en-US" sz="2400" dirty="0" smtClean="0">
                <a:latin typeface="Liberation Sans"/>
                <a:cs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700" dirty="0"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Liberation Sans"/>
                <a:cs typeface="Liberation Sans"/>
              </a:rPr>
              <a:t>Semi-structured </a:t>
            </a:r>
            <a:r>
              <a:rPr lang="en-US" sz="2400" dirty="0">
                <a:latin typeface="Liberation Sans"/>
                <a:cs typeface="Liberation Sans"/>
              </a:rPr>
              <a:t>- guided by a script but interesting issues can be explored in more depth. Can provide a good balance between richness and replicability</a:t>
            </a:r>
            <a:r>
              <a:rPr lang="en-US" sz="2400" dirty="0" smtClean="0">
                <a:latin typeface="Liberation Sans"/>
                <a:cs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700" dirty="0" smtClean="0">
              <a:latin typeface="Liberation Sans"/>
              <a:cs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Liberation Sans"/>
                <a:cs typeface="Liberation Sans"/>
              </a:rPr>
              <a:t>Focus groups </a:t>
            </a:r>
            <a:r>
              <a:rPr lang="en-US" sz="2400" dirty="0" smtClean="0">
                <a:latin typeface="Liberation Sans"/>
                <a:cs typeface="Liberation Sans"/>
              </a:rPr>
              <a:t>– a group interview</a:t>
            </a:r>
            <a:endParaRPr lang="en-US" sz="2400" dirty="0">
              <a:latin typeface="Liberation Sans"/>
              <a:cs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8277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303366"/>
            <a:ext cx="798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latin typeface="Liberation Sans"/>
              </a:rPr>
              <a:t>Interview questions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1560" y="1412776"/>
            <a:ext cx="8001000" cy="496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Two types</a:t>
            </a:r>
            <a:r>
              <a:rPr lang="en-US" sz="2400" dirty="0" smtClean="0">
                <a:latin typeface="Liberation Sans"/>
              </a:rPr>
              <a:t>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800" dirty="0">
              <a:latin typeface="Liberation Sans"/>
            </a:endParaRP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‘closed questions’ have a predetermined answer format, </a:t>
            </a:r>
            <a:r>
              <a:rPr lang="en-US" sz="2000" dirty="0" smtClean="0">
                <a:latin typeface="Liberation Sans"/>
              </a:rPr>
              <a:t>e.g.. </a:t>
            </a:r>
            <a:r>
              <a:rPr lang="en-US" sz="2000" dirty="0">
                <a:latin typeface="Liberation Sans"/>
              </a:rPr>
              <a:t>‘yes’ or ‘no’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‘open questions’ do not have a predetermined </a:t>
            </a:r>
            <a:r>
              <a:rPr lang="en-US" sz="2000" dirty="0" smtClean="0">
                <a:latin typeface="Liberation Sans"/>
              </a:rPr>
              <a:t>format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endParaRPr lang="en-US" sz="12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Closed questions are easier to </a:t>
            </a:r>
            <a:r>
              <a:rPr lang="en-US" sz="2400" dirty="0" smtClean="0">
                <a:latin typeface="Liberation Sans"/>
              </a:rPr>
              <a:t>analyze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iberation Sans"/>
              </a:rPr>
              <a:t>Avoid: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800" dirty="0">
              <a:latin typeface="Liberation Sans"/>
            </a:endParaRP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Long questions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Compound sentences - split them into two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Jargon and language that the interviewee may not understand 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Leading questions that make assumptions </a:t>
            </a:r>
            <a:r>
              <a:rPr lang="en-US" sz="2000" dirty="0" smtClean="0">
                <a:latin typeface="Liberation Sans"/>
              </a:rPr>
              <a:t>e.g.. </a:t>
            </a:r>
            <a:r>
              <a:rPr lang="en-US" sz="2000" dirty="0">
                <a:latin typeface="Liberation Sans"/>
              </a:rPr>
              <a:t>why do you like …?</a:t>
            </a:r>
          </a:p>
          <a:p>
            <a:pPr marL="742950" lvl="1" indent="-285750">
              <a:spcBef>
                <a:spcPct val="20000"/>
              </a:spcBef>
              <a:buFont typeface="Verdana" charset="0"/>
              <a:buChar char="−"/>
            </a:pPr>
            <a:r>
              <a:rPr lang="en-US" sz="2000" dirty="0">
                <a:latin typeface="Liberation Sans"/>
              </a:rPr>
              <a:t>Unconscious biases </a:t>
            </a:r>
            <a:r>
              <a:rPr lang="en-US" sz="2000" dirty="0" smtClean="0">
                <a:latin typeface="Liberation Sans"/>
              </a:rPr>
              <a:t>e.g.. </a:t>
            </a:r>
            <a:r>
              <a:rPr lang="en-US" sz="2000" dirty="0">
                <a:latin typeface="Liberation Sans"/>
              </a:rPr>
              <a:t>gender stereotypes</a:t>
            </a:r>
            <a:endParaRPr lang="en-US" sz="24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2970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95285" y="332656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latin typeface="Liberation Sans"/>
              </a:rPr>
              <a:t>Running the interview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1628775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Liberation Sans"/>
              </a:rPr>
              <a:t>Introduction</a:t>
            </a:r>
            <a:r>
              <a:rPr lang="en-US" sz="2400" dirty="0">
                <a:latin typeface="Liberation Sans"/>
              </a:rPr>
              <a:t> </a:t>
            </a:r>
            <a:r>
              <a:rPr lang="en-US" sz="2400" i="1" dirty="0">
                <a:latin typeface="Liberation Sans"/>
              </a:rPr>
              <a:t>– </a:t>
            </a:r>
            <a:r>
              <a:rPr lang="en-US" sz="2400" dirty="0">
                <a:latin typeface="Liberation Sans"/>
              </a:rPr>
              <a:t>introduce yourself, explain the goals of the interview, reassure about the ethical issues, ask to record, present </a:t>
            </a:r>
            <a:r>
              <a:rPr lang="en-US" sz="2400" dirty="0" smtClean="0">
                <a:latin typeface="Liberation Sans"/>
              </a:rPr>
              <a:t>the </a:t>
            </a:r>
            <a:r>
              <a:rPr lang="en-US" sz="2400" dirty="0">
                <a:latin typeface="Liberation Sans"/>
              </a:rPr>
              <a:t>informed consent form</a:t>
            </a:r>
            <a:r>
              <a:rPr lang="en-US" sz="2400" dirty="0" smtClean="0">
                <a:latin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Liberation Sans"/>
              </a:rPr>
              <a:t>Warm-up</a:t>
            </a:r>
            <a:r>
              <a:rPr lang="en-US" sz="2400" dirty="0">
                <a:latin typeface="Liberation Sans"/>
              </a:rPr>
              <a:t> </a:t>
            </a:r>
            <a:r>
              <a:rPr lang="en-US" sz="2400" i="1" dirty="0">
                <a:latin typeface="Liberation Sans"/>
              </a:rPr>
              <a:t>–</a:t>
            </a:r>
            <a:r>
              <a:rPr lang="en-US" sz="2400" dirty="0">
                <a:latin typeface="Liberation Sans"/>
              </a:rPr>
              <a:t> make first questions easy and non-threatening</a:t>
            </a:r>
            <a:r>
              <a:rPr lang="en-US" sz="2400" dirty="0" smtClean="0">
                <a:latin typeface="Liberation Sans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Liberation Sans"/>
              </a:rPr>
              <a:t>Main body – </a:t>
            </a:r>
            <a:r>
              <a:rPr lang="en-US" sz="2400" dirty="0">
                <a:latin typeface="Liberation Sans"/>
              </a:rPr>
              <a:t>present questions in a</a:t>
            </a:r>
            <a:r>
              <a:rPr lang="en-US" sz="2400" i="1" dirty="0">
                <a:latin typeface="Liberation Sans"/>
              </a:rPr>
              <a:t> </a:t>
            </a:r>
            <a:r>
              <a:rPr lang="en-US" sz="2400" dirty="0">
                <a:latin typeface="Liberation Sans"/>
              </a:rPr>
              <a:t>logical</a:t>
            </a:r>
            <a:r>
              <a:rPr lang="en-US" sz="2400" i="1" dirty="0">
                <a:latin typeface="Liberation Sans"/>
              </a:rPr>
              <a:t> </a:t>
            </a:r>
            <a:r>
              <a:rPr lang="en-US" sz="2400" dirty="0" smtClean="0">
                <a:latin typeface="Liberation Sans"/>
              </a:rPr>
              <a:t>order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Liberation Sans"/>
              </a:rPr>
              <a:t>A cool-off period – </a:t>
            </a:r>
            <a:r>
              <a:rPr lang="en-US" sz="2400" dirty="0">
                <a:latin typeface="Liberation Sans"/>
              </a:rPr>
              <a:t>include</a:t>
            </a:r>
            <a:r>
              <a:rPr lang="en-US" sz="2400" i="1" dirty="0">
                <a:latin typeface="Liberation Sans"/>
              </a:rPr>
              <a:t> </a:t>
            </a:r>
            <a:r>
              <a:rPr lang="en-US" sz="2400" dirty="0">
                <a:latin typeface="Liberation Sans"/>
              </a:rPr>
              <a:t>a few easy questions to defuse tension at the </a:t>
            </a:r>
            <a:r>
              <a:rPr lang="en-US" sz="2400" dirty="0" smtClean="0">
                <a:latin typeface="Liberation Sans"/>
              </a:rPr>
              <a:t>end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Liberation Sans"/>
              </a:rPr>
              <a:t>Closure – </a:t>
            </a:r>
            <a:r>
              <a:rPr lang="en-US" sz="2400" dirty="0">
                <a:latin typeface="Liberation Sans"/>
              </a:rPr>
              <a:t>thank interviewee, signal the end, </a:t>
            </a:r>
            <a:br>
              <a:rPr lang="en-US" sz="2400" dirty="0">
                <a:latin typeface="Liberation Sans"/>
              </a:rPr>
            </a:br>
            <a:r>
              <a:rPr lang="en-US" sz="2400" dirty="0" err="1" smtClean="0">
                <a:latin typeface="Liberation Sans"/>
              </a:rPr>
              <a:t>eg</a:t>
            </a:r>
            <a:r>
              <a:rPr lang="en-US" sz="2400" dirty="0" smtClean="0">
                <a:latin typeface="Liberation Sans"/>
              </a:rPr>
              <a:t>. </a:t>
            </a:r>
            <a:r>
              <a:rPr lang="en-US" sz="2400" dirty="0">
                <a:latin typeface="Liberation Sans"/>
              </a:rPr>
              <a:t>switch recorder off.</a:t>
            </a:r>
          </a:p>
        </p:txBody>
      </p:sp>
    </p:spTree>
    <p:extLst>
      <p:ext uri="{BB962C8B-B14F-4D97-AF65-F5344CB8AC3E}">
        <p14:creationId xmlns:p14="http://schemas.microsoft.com/office/powerpoint/2010/main" val="28546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Enriching the interview process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6378" y="1484784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Props - devices for prompting interviewee, </a:t>
            </a:r>
            <a:r>
              <a:rPr lang="en-US" sz="2400" dirty="0" smtClean="0">
                <a:latin typeface="Liberation Sans"/>
              </a:rPr>
              <a:t>e.g. use a </a:t>
            </a:r>
            <a:r>
              <a:rPr lang="en-US" sz="2400" dirty="0">
                <a:latin typeface="Liberation Sans"/>
              </a:rPr>
              <a:t>prototype, scenario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56133"/>
            <a:ext cx="6912768" cy="3705451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936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latin typeface="Liberation Sans"/>
              </a:rPr>
              <a:t>Questionnaires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9750" y="1765041"/>
            <a:ext cx="8153400" cy="46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Questions can be closed or </a:t>
            </a:r>
            <a:r>
              <a:rPr lang="en-US" sz="2400" dirty="0" smtClean="0">
                <a:latin typeface="Liberation Sans"/>
              </a:rPr>
              <a:t>open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1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Closed questions are easier to analyze, and may be </a:t>
            </a:r>
            <a:r>
              <a:rPr lang="en-US" sz="2400" dirty="0" smtClean="0">
                <a:latin typeface="Liberation Sans"/>
              </a:rPr>
              <a:t>distributed and analyzed </a:t>
            </a:r>
            <a:r>
              <a:rPr lang="en-US" sz="2400" dirty="0">
                <a:latin typeface="Liberation Sans"/>
              </a:rPr>
              <a:t>by </a:t>
            </a:r>
            <a:r>
              <a:rPr lang="en-US" sz="2400" dirty="0" smtClean="0">
                <a:latin typeface="Liberation Sans"/>
              </a:rPr>
              <a:t>computer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1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Liberation Sans"/>
              </a:rPr>
              <a:t>Can be administered to large </a:t>
            </a:r>
            <a:r>
              <a:rPr lang="en-US" sz="2400" dirty="0" smtClean="0">
                <a:latin typeface="Liberation Sans"/>
              </a:rPr>
              <a:t>populations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1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Liberation Sans"/>
              </a:rPr>
              <a:t>Disseminated by paper</a:t>
            </a:r>
            <a:r>
              <a:rPr lang="en-US" sz="2400" dirty="0">
                <a:latin typeface="Liberation Sans"/>
              </a:rPr>
              <a:t>, email and the </a:t>
            </a:r>
            <a:r>
              <a:rPr lang="en-US" sz="2400" dirty="0" smtClean="0">
                <a:latin typeface="Liberation Sans"/>
              </a:rPr>
              <a:t>web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100" dirty="0" smtClean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Liberation Sans"/>
              </a:rPr>
              <a:t>Sampling </a:t>
            </a:r>
            <a:r>
              <a:rPr lang="en-US" sz="2400" dirty="0">
                <a:latin typeface="Liberation Sans"/>
              </a:rPr>
              <a:t>can be a problem when the size of a population is unknown as is common </a:t>
            </a:r>
            <a:r>
              <a:rPr lang="en-US" sz="2400" dirty="0" smtClean="0">
                <a:latin typeface="Liberation Sans"/>
              </a:rPr>
              <a:t>online evaluation</a:t>
            </a:r>
            <a:endParaRPr lang="en-US" sz="2400" dirty="0"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151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7ffa1a28-61fb-4497-915c-66fa8ae20b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3466</TotalTime>
  <Words>1282</Words>
  <Application>Microsoft Office PowerPoint</Application>
  <PresentationFormat>On-screen Show (4:3)</PresentationFormat>
  <Paragraphs>273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Lecture 4 Supplement – Data Gathering </vt:lpstr>
      <vt:lpstr>Aims</vt:lpstr>
      <vt:lpstr>Five key issues</vt:lpstr>
      <vt:lpstr>Data recording</vt:lpstr>
      <vt:lpstr>PowerPoint Presentation</vt:lpstr>
      <vt:lpstr>PowerPoint Presentation</vt:lpstr>
      <vt:lpstr>PowerPoint Presentation</vt:lpstr>
      <vt:lpstr>Enriching the interview process</vt:lpstr>
      <vt:lpstr>PowerPoint Presentation</vt:lpstr>
      <vt:lpstr>PowerPoint Presentation</vt:lpstr>
      <vt:lpstr>PowerPoint Presentation</vt:lpstr>
      <vt:lpstr>Encouraging a good response</vt:lpstr>
      <vt:lpstr>Advantages of online questionnaires</vt:lpstr>
      <vt:lpstr>Example of an online questionnaire</vt:lpstr>
      <vt:lpstr>Problems with online questionnaires</vt:lpstr>
      <vt:lpstr>Observation</vt:lpstr>
      <vt:lpstr>Observation</vt:lpstr>
      <vt:lpstr>Structuring frameworks to guide observation</vt:lpstr>
      <vt:lpstr>Planning and conducting observation in the field</vt:lpstr>
      <vt:lpstr>Ethnography (1)</vt:lpstr>
      <vt:lpstr>Ethnography (2)</vt:lpstr>
      <vt:lpstr>Online Ethnography</vt:lpstr>
      <vt:lpstr>Observation in a controlled environment</vt:lpstr>
      <vt:lpstr>Web analytics</vt:lpstr>
      <vt:lpstr>A section of Google analytics dashboard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61</cp:revision>
  <dcterms:created xsi:type="dcterms:W3CDTF">2009-12-29T10:39:27Z</dcterms:created>
  <dcterms:modified xsi:type="dcterms:W3CDTF">2016-10-05T17:19:04Z</dcterms:modified>
</cp:coreProperties>
</file>