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</p:sldMasterIdLst>
  <p:notesMasterIdLst>
    <p:notesMasterId r:id="rId56"/>
  </p:notesMasterIdLst>
  <p:handoutMasterIdLst>
    <p:handoutMasterId r:id="rId57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6" r:id="rId9"/>
    <p:sldId id="269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329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303" r:id="rId36"/>
    <p:sldId id="304" r:id="rId37"/>
    <p:sldId id="305" r:id="rId38"/>
    <p:sldId id="306" r:id="rId39"/>
    <p:sldId id="308" r:id="rId40"/>
    <p:sldId id="309" r:id="rId41"/>
    <p:sldId id="310" r:id="rId42"/>
    <p:sldId id="311" r:id="rId43"/>
    <p:sldId id="312" r:id="rId44"/>
    <p:sldId id="313" r:id="rId45"/>
    <p:sldId id="314" r:id="rId46"/>
    <p:sldId id="315" r:id="rId47"/>
    <p:sldId id="316" r:id="rId48"/>
    <p:sldId id="317" r:id="rId49"/>
    <p:sldId id="318" r:id="rId50"/>
    <p:sldId id="321" r:id="rId51"/>
    <p:sldId id="322" r:id="rId52"/>
    <p:sldId id="323" r:id="rId53"/>
    <p:sldId id="324" r:id="rId54"/>
    <p:sldId id="325" r:id="rId5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1860" y="-3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472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71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39D96-8966-4856-9929-72320BB82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05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sm.com/?q=resources/function-point-languages-table/index.html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457200" y="3179036"/>
            <a:ext cx="8058150" cy="1470538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 7 – Software Product, Process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Project Metrics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4701" y="138545"/>
            <a:ext cx="4442353" cy="2644775"/>
          </a:xfrm>
          <a:prstGeom prst="rect">
            <a:avLst/>
          </a:prstGeom>
        </p:spPr>
      </p:pic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98142" y="5111531"/>
            <a:ext cx="6112474" cy="1183914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Sampath Jayarathna</a:t>
            </a:r>
          </a:p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 Poly Pomona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slides created by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Pressman</a:t>
            </a:r>
            <a:endParaRPr lang="en-US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Product Metrics Taxonomy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54557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77478098-8CD5-4D6D-B861-9B392365DB94}" type="slidenum">
              <a:rPr lang="en-US" altLang="en-US" sz="1400" i="0" u="none" smtClean="0"/>
              <a:pPr eaLnBrk="1" hangingPunct="1"/>
              <a:t>11</a:t>
            </a:fld>
            <a:endParaRPr lang="en-US" altLang="en-US" sz="1400" i="0" u="none" smtClean="0"/>
          </a:p>
        </p:txBody>
      </p:sp>
      <p:sp>
        <p:nvSpPr>
          <p:cNvPr id="2048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Metrics for the Analysis Model</a:t>
            </a:r>
          </a:p>
        </p:txBody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3820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Functionality delivered</a:t>
            </a:r>
          </a:p>
          <a:p>
            <a:pPr lvl="1" eaLnBrk="1" hangingPunct="1"/>
            <a:r>
              <a:rPr lang="en-US" altLang="en-US" sz="2400" dirty="0" smtClean="0"/>
              <a:t>Provides an indirect measure of the functionality that is packaged within the software</a:t>
            </a:r>
          </a:p>
          <a:p>
            <a:pPr eaLnBrk="1" hangingPunct="1"/>
            <a:r>
              <a:rPr lang="en-US" altLang="en-US" sz="2800" dirty="0" smtClean="0"/>
              <a:t>System size</a:t>
            </a:r>
          </a:p>
          <a:p>
            <a:pPr lvl="1" eaLnBrk="1" hangingPunct="1"/>
            <a:r>
              <a:rPr lang="en-US" altLang="en-US" sz="2400" dirty="0" smtClean="0"/>
              <a:t>Measures the overall size of the system defined in terms of information available as part of the analysis model</a:t>
            </a:r>
          </a:p>
          <a:p>
            <a:pPr eaLnBrk="1" hangingPunct="1"/>
            <a:r>
              <a:rPr lang="en-US" altLang="en-US" sz="2800" dirty="0" smtClean="0"/>
              <a:t>Specification quality</a:t>
            </a:r>
          </a:p>
          <a:p>
            <a:pPr lvl="1" eaLnBrk="1" hangingPunct="1"/>
            <a:r>
              <a:rPr lang="en-US" altLang="en-US" sz="2400" dirty="0" smtClean="0"/>
              <a:t>Provides an indication of the specificity and completeness of a requirements specification</a:t>
            </a:r>
          </a:p>
          <a:p>
            <a:pPr eaLnBrk="1" hangingPunct="1"/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97679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1B89961-B101-4D19-9789-A876BC55AADF}" type="slidenum">
              <a:rPr lang="en-US" altLang="en-US" sz="1400" i="0" u="none" smtClean="0"/>
              <a:pPr eaLnBrk="1" hangingPunct="1"/>
              <a:t>12</a:t>
            </a:fld>
            <a:endParaRPr lang="en-US" altLang="en-US" sz="1400" i="0" u="none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Metrics for the Design Model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3820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Architectural metrics</a:t>
            </a:r>
          </a:p>
          <a:p>
            <a:pPr lvl="1" eaLnBrk="1" hangingPunct="1"/>
            <a:r>
              <a:rPr lang="en-US" altLang="en-US" sz="2400" dirty="0" smtClean="0"/>
              <a:t>Provide an indication of the quality of the architectural design</a:t>
            </a:r>
          </a:p>
          <a:p>
            <a:pPr eaLnBrk="1" hangingPunct="1"/>
            <a:r>
              <a:rPr lang="en-US" altLang="en-US" sz="2800" dirty="0" smtClean="0"/>
              <a:t>Component-level metrics</a:t>
            </a:r>
          </a:p>
          <a:p>
            <a:pPr lvl="1" eaLnBrk="1" hangingPunct="1"/>
            <a:r>
              <a:rPr lang="en-US" altLang="en-US" sz="2400" dirty="0" smtClean="0"/>
              <a:t>Measure the complexity of software components and other characteristics that have a bearing on quality</a:t>
            </a:r>
          </a:p>
          <a:p>
            <a:pPr eaLnBrk="1" hangingPunct="1"/>
            <a:r>
              <a:rPr lang="en-US" altLang="en-US" sz="2800" dirty="0" smtClean="0"/>
              <a:t>Interface design metrics</a:t>
            </a:r>
          </a:p>
          <a:p>
            <a:pPr lvl="1" eaLnBrk="1" hangingPunct="1"/>
            <a:r>
              <a:rPr lang="en-US" altLang="en-US" sz="2400" dirty="0" smtClean="0"/>
              <a:t>Focus primarily on usability</a:t>
            </a:r>
          </a:p>
          <a:p>
            <a:pPr eaLnBrk="1" hangingPunct="1"/>
            <a:r>
              <a:rPr lang="en-US" altLang="en-US" sz="2800" dirty="0" smtClean="0"/>
              <a:t>Specialized object-oriented design metrics</a:t>
            </a:r>
          </a:p>
          <a:p>
            <a:pPr lvl="1" eaLnBrk="1" hangingPunct="1"/>
            <a:r>
              <a:rPr lang="en-US" altLang="en-US" sz="2400" dirty="0" smtClean="0"/>
              <a:t>Measure characteristics of classes and their communication and collaboration characteristics</a:t>
            </a:r>
          </a:p>
          <a:p>
            <a:pPr eaLnBrk="1" hangingPunct="1"/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97887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F3AFFA8C-EEE2-4D86-A40B-641D7EA4BBDB}" type="slidenum">
              <a:rPr lang="en-US" altLang="en-US" sz="1400" i="0" u="none" smtClean="0"/>
              <a:pPr eaLnBrk="1" hangingPunct="1"/>
              <a:t>13</a:t>
            </a:fld>
            <a:endParaRPr lang="en-US" altLang="en-US" sz="1400" i="0" u="none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Metrics for Source Code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3820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Complexity metrics</a:t>
            </a:r>
          </a:p>
          <a:p>
            <a:pPr lvl="1" eaLnBrk="1" hangingPunct="1"/>
            <a:r>
              <a:rPr lang="en-US" altLang="en-US" sz="2400" dirty="0" smtClean="0"/>
              <a:t>Measure  the logical complexity of source code (can also be applied to component-level design)</a:t>
            </a:r>
          </a:p>
          <a:p>
            <a:pPr eaLnBrk="1" hangingPunct="1"/>
            <a:r>
              <a:rPr lang="en-US" altLang="en-US" sz="2800" dirty="0" smtClean="0"/>
              <a:t>Length metrics</a:t>
            </a:r>
          </a:p>
          <a:p>
            <a:pPr lvl="1" eaLnBrk="1" hangingPunct="1"/>
            <a:r>
              <a:rPr lang="en-US" altLang="en-US" sz="2400" dirty="0" smtClean="0"/>
              <a:t>Provide an indication of the size of the software</a:t>
            </a:r>
          </a:p>
          <a:p>
            <a:pPr eaLnBrk="1" hangingPunct="1">
              <a:buFontTx/>
              <a:buNone/>
            </a:pPr>
            <a:endParaRPr lang="en-US" altLang="en-US" sz="2800" dirty="0" smtClean="0"/>
          </a:p>
          <a:p>
            <a:pPr eaLnBrk="1" hangingPunct="1"/>
            <a:endParaRPr lang="en-US" altLang="en-US" sz="2800" dirty="0" smtClean="0"/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457200" y="4583113"/>
            <a:ext cx="774686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l" eaLnBrk="1" hangingPunct="1"/>
            <a:r>
              <a:rPr lang="en-US" altLang="en-US" sz="2400" i="0" u="none" dirty="0"/>
              <a:t>“These metrics can be used to assess source code complexity,</a:t>
            </a:r>
          </a:p>
          <a:p>
            <a:pPr algn="l" eaLnBrk="1" hangingPunct="1"/>
            <a:r>
              <a:rPr lang="en-US" altLang="en-US" sz="2400" i="0" u="none" dirty="0"/>
              <a:t>  maintainability, and testability, among other characteristics”</a:t>
            </a:r>
          </a:p>
        </p:txBody>
      </p:sp>
    </p:spTree>
    <p:extLst>
      <p:ext uri="{BB962C8B-B14F-4D97-AF65-F5344CB8AC3E}">
        <p14:creationId xmlns:p14="http://schemas.microsoft.com/office/powerpoint/2010/main" val="379647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71C4949C-A78B-4741-8A0C-AB670490B765}" type="slidenum">
              <a:rPr lang="en-US" altLang="en-US" sz="1400" i="0" u="none" smtClean="0"/>
              <a:pPr eaLnBrk="1" hangingPunct="1"/>
              <a:t>14</a:t>
            </a:fld>
            <a:endParaRPr lang="en-US" altLang="en-US" sz="1400" i="0" u="none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Metrics for Testing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382000" cy="41148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800" dirty="0" smtClean="0"/>
              <a:t>Statement and branch coverage metrics</a:t>
            </a:r>
          </a:p>
          <a:p>
            <a:pPr lvl="1" eaLnBrk="1" hangingPunct="1"/>
            <a:r>
              <a:rPr lang="en-US" altLang="en-US" sz="2400" dirty="0" smtClean="0"/>
              <a:t>Lead to the design of test cases that provide program coverage</a:t>
            </a:r>
          </a:p>
          <a:p>
            <a:pPr eaLnBrk="1" hangingPunct="1"/>
            <a:r>
              <a:rPr lang="en-US" altLang="en-US" sz="2800" dirty="0" smtClean="0"/>
              <a:t>Defect-related metrics</a:t>
            </a:r>
          </a:p>
          <a:p>
            <a:pPr lvl="1" eaLnBrk="1" hangingPunct="1"/>
            <a:r>
              <a:rPr lang="en-US" altLang="en-US" sz="2400" dirty="0" smtClean="0"/>
              <a:t>Focus on defects (i.e., bugs) found, rather than on the tests themselves</a:t>
            </a:r>
          </a:p>
          <a:p>
            <a:pPr eaLnBrk="1" hangingPunct="1"/>
            <a:r>
              <a:rPr lang="en-US" altLang="en-US" sz="2800" dirty="0" smtClean="0"/>
              <a:t>Testing effectiveness metrics</a:t>
            </a:r>
          </a:p>
          <a:p>
            <a:pPr lvl="1" eaLnBrk="1" hangingPunct="1"/>
            <a:r>
              <a:rPr lang="en-US" altLang="en-US" sz="2400" dirty="0" smtClean="0"/>
              <a:t>Provide a real-time indication of the effectiveness of tests that have been conducted</a:t>
            </a:r>
          </a:p>
          <a:p>
            <a:pPr eaLnBrk="1" hangingPunct="1"/>
            <a:r>
              <a:rPr lang="en-US" altLang="en-US" sz="2800" dirty="0" smtClean="0"/>
              <a:t>In-process metrics</a:t>
            </a:r>
          </a:p>
          <a:p>
            <a:pPr lvl="1" eaLnBrk="1" hangingPunct="1"/>
            <a:r>
              <a:rPr lang="en-US" altLang="en-US" sz="2400" dirty="0" smtClean="0"/>
              <a:t>Process related metrics that can be determined as testing is conducted</a:t>
            </a:r>
          </a:p>
          <a:p>
            <a:pPr eaLnBrk="1" hangingPunct="1">
              <a:buFontTx/>
              <a:buNone/>
            </a:pPr>
            <a:endParaRPr lang="en-US" altLang="en-US" sz="2800" dirty="0" smtClean="0"/>
          </a:p>
          <a:p>
            <a:pPr eaLnBrk="1" hangingPunct="1"/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379027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Metrics for the</a:t>
            </a:r>
            <a:br>
              <a:rPr lang="en-US" altLang="en-US" smtClean="0"/>
            </a:br>
            <a:r>
              <a:rPr lang="en-US" altLang="en-US" smtClean="0"/>
              <a:t>Analysis Model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Function Points</a:t>
            </a:r>
          </a:p>
        </p:txBody>
      </p:sp>
    </p:spTree>
    <p:extLst>
      <p:ext uri="{BB962C8B-B14F-4D97-AF65-F5344CB8AC3E}">
        <p14:creationId xmlns:p14="http://schemas.microsoft.com/office/powerpoint/2010/main" val="1849731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C7B68EDB-A166-4ECC-A8AF-44C3CCC8C96C}" type="slidenum">
              <a:rPr lang="en-US" altLang="en-US" sz="1400" i="0" u="none" smtClean="0"/>
              <a:pPr eaLnBrk="1" hangingPunct="1"/>
              <a:t>16</a:t>
            </a:fld>
            <a:endParaRPr lang="en-US" altLang="en-US" sz="1400" i="0" u="none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Introduction to Function Points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05800" cy="4114800"/>
          </a:xfrm>
        </p:spPr>
        <p:txBody>
          <a:bodyPr>
            <a:noAutofit/>
          </a:bodyPr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altLang="en-US" dirty="0" smtClean="0"/>
              <a:t>First proposed by Albrecht in 1979; hundreds of books and papers have been written on functions points since then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en-US" dirty="0" smtClean="0"/>
              <a:t>Can be used effectively as a means for measuring the functionality delivered by a system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en-US" dirty="0" smtClean="0"/>
              <a:t>Using historical data, function points can be used to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altLang="en-US" sz="2000" dirty="0" smtClean="0"/>
              <a:t>Estimate the cost or effort required to design, code, and test the software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altLang="en-US" sz="2000" dirty="0" smtClean="0"/>
              <a:t>Predict the number of errors that will be encountered during testing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altLang="en-US" sz="2000" dirty="0" smtClean="0"/>
              <a:t>Forecast the number of components and/or the number of projected source code lines in the implemented system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en-US" dirty="0" smtClean="0"/>
              <a:t>Derived using an empirical relationship based on 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arenR"/>
            </a:pPr>
            <a:r>
              <a:rPr lang="en-US" altLang="en-US" sz="2000" dirty="0" smtClean="0"/>
              <a:t>Countable (direct) measures of the software’s </a:t>
            </a:r>
            <a:r>
              <a:rPr lang="en-US" altLang="en-US" sz="2000" u="sng" dirty="0" smtClean="0"/>
              <a:t>information domain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arenR"/>
            </a:pPr>
            <a:r>
              <a:rPr lang="en-US" altLang="en-US" sz="2000" dirty="0" smtClean="0"/>
              <a:t>Assessments of the software’s complexity</a:t>
            </a:r>
          </a:p>
        </p:txBody>
      </p:sp>
    </p:spTree>
    <p:extLst>
      <p:ext uri="{BB962C8B-B14F-4D97-AF65-F5344CB8AC3E}">
        <p14:creationId xmlns:p14="http://schemas.microsoft.com/office/powerpoint/2010/main" val="950411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454AC21-0023-4DC3-9620-043A2F184723}" type="slidenum">
              <a:rPr lang="en-US" altLang="en-US" sz="1400" i="0" u="none" smtClean="0"/>
              <a:pPr eaLnBrk="1" hangingPunct="1"/>
              <a:t>17</a:t>
            </a:fld>
            <a:endParaRPr lang="en-US" altLang="en-US" sz="1400" i="0" u="none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Information Domain Values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71625"/>
            <a:ext cx="8458200" cy="41148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 smtClean="0"/>
              <a:t>Number of external inputs</a:t>
            </a:r>
          </a:p>
          <a:p>
            <a:pPr lvl="1" eaLnBrk="1" hangingPunct="1"/>
            <a:r>
              <a:rPr lang="en-US" altLang="en-US" sz="2000" dirty="0" smtClean="0"/>
              <a:t>Each external input originates from a user or is transmitted from another application</a:t>
            </a:r>
          </a:p>
          <a:p>
            <a:pPr lvl="1" eaLnBrk="1" hangingPunct="1"/>
            <a:r>
              <a:rPr lang="en-US" altLang="en-US" sz="2000" dirty="0" smtClean="0"/>
              <a:t>They provide distinct application-oriented data or control information</a:t>
            </a:r>
          </a:p>
          <a:p>
            <a:pPr lvl="1" eaLnBrk="1" hangingPunct="1"/>
            <a:r>
              <a:rPr lang="en-US" altLang="en-US" sz="2000" dirty="0" smtClean="0"/>
              <a:t>They are often used to update internal logical files</a:t>
            </a:r>
          </a:p>
          <a:p>
            <a:pPr lvl="1" eaLnBrk="1" hangingPunct="1"/>
            <a:r>
              <a:rPr lang="en-US" altLang="en-US" sz="2000" dirty="0" smtClean="0"/>
              <a:t>They are not inquiries (those are counted under another category)</a:t>
            </a:r>
          </a:p>
          <a:p>
            <a:pPr eaLnBrk="1" hangingPunct="1"/>
            <a:r>
              <a:rPr lang="en-US" altLang="en-US" dirty="0" smtClean="0"/>
              <a:t>Number of external outputs</a:t>
            </a:r>
          </a:p>
          <a:p>
            <a:pPr lvl="1" eaLnBrk="1" hangingPunct="1"/>
            <a:r>
              <a:rPr lang="en-US" altLang="en-US" sz="2000" dirty="0" smtClean="0"/>
              <a:t>Each external output is derived within the application and provides information to the user</a:t>
            </a:r>
          </a:p>
          <a:p>
            <a:pPr lvl="1" eaLnBrk="1" hangingPunct="1"/>
            <a:r>
              <a:rPr lang="en-US" altLang="en-US" sz="2000" dirty="0" smtClean="0"/>
              <a:t>This refers to reports, screens, error messages, etc.</a:t>
            </a:r>
          </a:p>
          <a:p>
            <a:pPr lvl="1" eaLnBrk="1" hangingPunct="1"/>
            <a:r>
              <a:rPr lang="en-US" altLang="en-US" sz="2000" dirty="0" smtClean="0"/>
              <a:t>Individual data items within a report or screen are not counted separately</a:t>
            </a:r>
          </a:p>
        </p:txBody>
      </p:sp>
    </p:spTree>
    <p:extLst>
      <p:ext uri="{BB962C8B-B14F-4D97-AF65-F5344CB8AC3E}">
        <p14:creationId xmlns:p14="http://schemas.microsoft.com/office/powerpoint/2010/main" val="3650240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99E47DE-8EFF-4C66-9BD4-BB96E04130B3}" type="slidenum">
              <a:rPr lang="en-US" altLang="en-US" sz="1400" i="0" u="none" smtClean="0"/>
              <a:pPr eaLnBrk="1" hangingPunct="1"/>
              <a:t>18</a:t>
            </a:fld>
            <a:endParaRPr lang="en-US" altLang="en-US" sz="1400" i="0" u="none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Information Domain Values (continued)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458200" cy="41148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 smtClean="0"/>
              <a:t>Number of external inquiries</a:t>
            </a:r>
          </a:p>
          <a:p>
            <a:pPr lvl="1" eaLnBrk="1" hangingPunct="1"/>
            <a:r>
              <a:rPr lang="en-US" altLang="en-US" sz="2000" dirty="0" smtClean="0"/>
              <a:t>An external inquiry is defined as an online input that results in the generation of some immediate software response</a:t>
            </a:r>
          </a:p>
          <a:p>
            <a:pPr lvl="1" eaLnBrk="1" hangingPunct="1"/>
            <a:r>
              <a:rPr lang="en-US" altLang="en-US" sz="2000" dirty="0" smtClean="0"/>
              <a:t>The response is in the form of an on-line output</a:t>
            </a:r>
          </a:p>
          <a:p>
            <a:pPr eaLnBrk="1" hangingPunct="1"/>
            <a:r>
              <a:rPr lang="en-US" altLang="en-US" dirty="0" smtClean="0"/>
              <a:t>Number of internal logical files</a:t>
            </a:r>
          </a:p>
          <a:p>
            <a:pPr lvl="1" eaLnBrk="1" hangingPunct="1"/>
            <a:r>
              <a:rPr lang="en-US" altLang="en-US" sz="2000" dirty="0" smtClean="0"/>
              <a:t>Each internal logical file is a logical grouping of data that resides within the application’s boundary and is maintained via external inputs</a:t>
            </a:r>
          </a:p>
          <a:p>
            <a:pPr eaLnBrk="1" hangingPunct="1"/>
            <a:r>
              <a:rPr lang="en-US" altLang="en-US" dirty="0" smtClean="0"/>
              <a:t>Number of external interface files</a:t>
            </a:r>
          </a:p>
          <a:p>
            <a:pPr lvl="1" eaLnBrk="1" hangingPunct="1"/>
            <a:r>
              <a:rPr lang="en-US" altLang="en-US" sz="2000" dirty="0" smtClean="0"/>
              <a:t>Each external interface file is a logical grouping of data that resides external to the application but provides data that may be of use to the application</a:t>
            </a:r>
          </a:p>
          <a:p>
            <a:pPr eaLnBrk="1" hangingPunct="1">
              <a:buFontTx/>
              <a:buNone/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24442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61E4A118-6821-4D5E-95B3-9DA32339A4EA}" type="slidenum">
              <a:rPr lang="en-US" altLang="en-US" sz="1400" i="0" u="none" smtClean="0"/>
              <a:pPr eaLnBrk="1" hangingPunct="1"/>
              <a:t>19</a:t>
            </a:fld>
            <a:endParaRPr lang="en-US" altLang="en-US" sz="1400" i="0" u="none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Function Point Computation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12875"/>
            <a:ext cx="8153400" cy="4114800"/>
          </a:xfrm>
        </p:spPr>
        <p:txBody>
          <a:bodyPr/>
          <a:lstStyle/>
          <a:p>
            <a:pPr marL="609600" indent="-609600" eaLnBrk="1" hangingPunct="1">
              <a:buFontTx/>
              <a:buAutoNum type="arabicParenR"/>
            </a:pPr>
            <a:r>
              <a:rPr lang="en-US" altLang="en-US" sz="2000" dirty="0" smtClean="0"/>
              <a:t>Identify/collect the information domain values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en-US" altLang="en-US" sz="2000" dirty="0" smtClean="0"/>
              <a:t>Complete the table shown below to get the count total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altLang="en-US" sz="1800" dirty="0" smtClean="0"/>
              <a:t>Associate a weighting factor (i.e., complexity value) with each count based on criteria established by the software development organization  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en-US" altLang="en-US" sz="2000" dirty="0" smtClean="0"/>
              <a:t>Evaluate and sum up the adjustment factors (see the next two slides)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altLang="en-US" sz="1800" dirty="0" smtClean="0"/>
              <a:t>“</a:t>
            </a:r>
            <a:r>
              <a:rPr lang="en-US" altLang="en-US" sz="1800" dirty="0" smtClean="0">
                <a:latin typeface="Courier New" pitchFamily="49" charset="0"/>
              </a:rPr>
              <a:t>F</a:t>
            </a:r>
            <a:r>
              <a:rPr lang="en-US" altLang="en-US" sz="1800" baseline="-25000" dirty="0" smtClean="0">
                <a:latin typeface="Courier New" pitchFamily="49" charset="0"/>
              </a:rPr>
              <a:t>i</a:t>
            </a:r>
            <a:r>
              <a:rPr lang="en-US" altLang="en-US" sz="1800" dirty="0" smtClean="0"/>
              <a:t>” refers to 14 value adjustment factors, with each ranging in value from 0 (not important) to 5 (absolutely essential)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en-US" altLang="en-US" sz="2000" dirty="0" smtClean="0"/>
              <a:t>Compute the number of function points (FP)</a:t>
            </a:r>
            <a:r>
              <a:rPr lang="en-US" altLang="en-US" sz="2000" dirty="0" smtClean="0">
                <a:latin typeface="Courier New" pitchFamily="49" charset="0"/>
              </a:rPr>
              <a:t> </a:t>
            </a:r>
            <a:br>
              <a:rPr lang="en-US" altLang="en-US" sz="2000" dirty="0" smtClean="0">
                <a:latin typeface="Courier New" pitchFamily="49" charset="0"/>
              </a:rPr>
            </a:br>
            <a:r>
              <a:rPr lang="en-US" altLang="en-US" sz="2000" dirty="0" smtClean="0">
                <a:latin typeface="Courier New" pitchFamily="49" charset="0"/>
              </a:rPr>
              <a:t>FP = count total * [0.65 + 0.01 * sum(F</a:t>
            </a:r>
            <a:r>
              <a:rPr lang="en-US" altLang="en-US" sz="2000" baseline="-25000" dirty="0" smtClean="0">
                <a:latin typeface="Courier New" pitchFamily="49" charset="0"/>
              </a:rPr>
              <a:t>i</a:t>
            </a:r>
            <a:r>
              <a:rPr lang="en-US" altLang="en-US" sz="2000" dirty="0" smtClean="0">
                <a:latin typeface="Courier New" pitchFamily="49" charset="0"/>
              </a:rPr>
              <a:t>)]</a:t>
            </a:r>
            <a:endParaRPr lang="en-US" altLang="en-US" sz="2000" dirty="0" smtClean="0"/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752475" y="4283075"/>
            <a:ext cx="7886700" cy="230832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l" eaLnBrk="1" hangingPunct="1"/>
            <a:r>
              <a:rPr lang="en-US" altLang="en-US" sz="1800" b="1" i="0" u="none" dirty="0"/>
              <a:t>Information 		        	       Weighting Factor</a:t>
            </a:r>
          </a:p>
          <a:p>
            <a:pPr algn="l" eaLnBrk="1" hangingPunct="1"/>
            <a:r>
              <a:rPr lang="en-US" altLang="en-US" sz="1800" b="1" i="0" dirty="0"/>
              <a:t>Domain Value</a:t>
            </a:r>
            <a:r>
              <a:rPr lang="en-US" altLang="en-US" sz="1800" b="1" i="0" u="none" dirty="0"/>
              <a:t>		</a:t>
            </a:r>
            <a:r>
              <a:rPr lang="en-US" altLang="en-US" sz="1800" b="1" i="0" dirty="0"/>
              <a:t>Count</a:t>
            </a:r>
            <a:r>
              <a:rPr lang="en-US" altLang="en-US" sz="1800" b="1" i="0" u="none" dirty="0"/>
              <a:t>	</a:t>
            </a:r>
            <a:r>
              <a:rPr lang="en-US" altLang="en-US" sz="1800" b="1" i="0" dirty="0"/>
              <a:t>Simple</a:t>
            </a:r>
            <a:r>
              <a:rPr lang="en-US" altLang="en-US" sz="1800" b="1" i="0" u="none" dirty="0"/>
              <a:t>	A</a:t>
            </a:r>
            <a:r>
              <a:rPr lang="en-US" altLang="en-US" sz="1800" b="1" i="0" dirty="0"/>
              <a:t>verage</a:t>
            </a:r>
            <a:r>
              <a:rPr lang="en-US" altLang="en-US" sz="1800" b="1" i="0" u="none" dirty="0"/>
              <a:t>	</a:t>
            </a:r>
            <a:r>
              <a:rPr lang="en-US" altLang="en-US" sz="1800" b="1" i="0" dirty="0"/>
              <a:t>Complex</a:t>
            </a:r>
          </a:p>
          <a:p>
            <a:pPr algn="l" eaLnBrk="1" hangingPunct="1"/>
            <a:r>
              <a:rPr lang="en-US" altLang="en-US" sz="1800" i="0" u="none" dirty="0"/>
              <a:t>External Inputs		_____  x	     3	     </a:t>
            </a:r>
            <a:r>
              <a:rPr lang="en-US" altLang="en-US" sz="1800" i="0" u="none" dirty="0" smtClean="0"/>
              <a:t>		4</a:t>
            </a:r>
            <a:r>
              <a:rPr lang="en-US" altLang="en-US" sz="1800" i="0" u="none" dirty="0"/>
              <a:t>	     6	</a:t>
            </a:r>
            <a:r>
              <a:rPr lang="en-US" altLang="en-US" sz="1800" i="0" u="none" dirty="0" smtClean="0"/>
              <a:t> 	= </a:t>
            </a:r>
            <a:r>
              <a:rPr lang="en-US" altLang="en-US" sz="1800" i="0" u="none" dirty="0"/>
              <a:t>_____</a:t>
            </a:r>
          </a:p>
          <a:p>
            <a:pPr algn="l" eaLnBrk="1" hangingPunct="1"/>
            <a:r>
              <a:rPr lang="en-US" altLang="en-US" sz="1800" i="0" u="none" dirty="0"/>
              <a:t>External Outputs		_____  x	     4	     </a:t>
            </a:r>
            <a:r>
              <a:rPr lang="en-US" altLang="en-US" sz="1800" i="0" u="none" dirty="0" smtClean="0"/>
              <a:t>		5</a:t>
            </a:r>
            <a:r>
              <a:rPr lang="en-US" altLang="en-US" sz="1800" i="0" u="none" dirty="0"/>
              <a:t>	     7	</a:t>
            </a:r>
            <a:r>
              <a:rPr lang="en-US" altLang="en-US" sz="1800" i="0" u="none" dirty="0" smtClean="0"/>
              <a:t>	= </a:t>
            </a:r>
            <a:r>
              <a:rPr lang="en-US" altLang="en-US" sz="1800" i="0" u="none" dirty="0"/>
              <a:t>_____</a:t>
            </a:r>
          </a:p>
          <a:p>
            <a:pPr algn="l" eaLnBrk="1" hangingPunct="1"/>
            <a:r>
              <a:rPr lang="en-US" altLang="en-US" sz="1800" i="0" u="none" dirty="0"/>
              <a:t>External Inquiries		_____  x	     3	     </a:t>
            </a:r>
            <a:r>
              <a:rPr lang="en-US" altLang="en-US" sz="1800" i="0" u="none" dirty="0" smtClean="0"/>
              <a:t>		4</a:t>
            </a:r>
            <a:r>
              <a:rPr lang="en-US" altLang="en-US" sz="1800" i="0" u="none" dirty="0"/>
              <a:t>	     6	</a:t>
            </a:r>
            <a:r>
              <a:rPr lang="en-US" altLang="en-US" sz="1800" i="0" u="none" dirty="0" smtClean="0"/>
              <a:t>	= </a:t>
            </a:r>
            <a:r>
              <a:rPr lang="en-US" altLang="en-US" sz="1800" i="0" u="none" dirty="0"/>
              <a:t>_____</a:t>
            </a:r>
          </a:p>
          <a:p>
            <a:pPr algn="l" eaLnBrk="1" hangingPunct="1"/>
            <a:r>
              <a:rPr lang="en-US" altLang="en-US" sz="1800" i="0" u="none" dirty="0"/>
              <a:t>Internal Logical Files	_____  x	     7	     </a:t>
            </a:r>
            <a:r>
              <a:rPr lang="en-US" altLang="en-US" sz="1800" i="0" u="none" dirty="0" smtClean="0"/>
              <a:t>		10   	    15</a:t>
            </a:r>
            <a:r>
              <a:rPr lang="en-US" altLang="en-US" sz="1800" i="0" u="none" dirty="0"/>
              <a:t>	= _____</a:t>
            </a:r>
          </a:p>
          <a:p>
            <a:pPr algn="l" eaLnBrk="1" hangingPunct="1"/>
            <a:r>
              <a:rPr lang="en-US" altLang="en-US" sz="1800" i="0" u="none" dirty="0"/>
              <a:t>External Interface Files	_____  x	     5	     </a:t>
            </a:r>
            <a:r>
              <a:rPr lang="en-US" altLang="en-US" sz="1800" i="0" u="none" dirty="0" smtClean="0"/>
              <a:t>		7</a:t>
            </a:r>
            <a:r>
              <a:rPr lang="en-US" altLang="en-US" sz="1800" i="0" u="none" dirty="0"/>
              <a:t>	    10	= _____</a:t>
            </a:r>
            <a:br>
              <a:rPr lang="en-US" altLang="en-US" sz="1800" i="0" u="none" dirty="0"/>
            </a:br>
            <a:r>
              <a:rPr lang="en-US" altLang="en-US" sz="1800" b="1" i="0" u="none" dirty="0"/>
              <a:t>Count total</a:t>
            </a:r>
            <a:r>
              <a:rPr lang="en-US" altLang="en-US" sz="1800" i="0" u="none" dirty="0"/>
              <a:t>						</a:t>
            </a:r>
            <a:r>
              <a:rPr lang="en-US" altLang="en-US" sz="1800" i="0" u="none" dirty="0" smtClean="0"/>
              <a:t>					________</a:t>
            </a:r>
            <a:endParaRPr lang="en-US" altLang="en-US" sz="1800" i="0" u="none" dirty="0"/>
          </a:p>
        </p:txBody>
      </p:sp>
    </p:spTree>
    <p:extLst>
      <p:ext uri="{BB962C8B-B14F-4D97-AF65-F5344CB8AC3E}">
        <p14:creationId xmlns:p14="http://schemas.microsoft.com/office/powerpoint/2010/main" val="28066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857250"/>
            <a:ext cx="8153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800" dirty="0" smtClean="0">
                <a:latin typeface="Arial" charset="0"/>
              </a:rPr>
              <a:t>Software Product Metrics </a:t>
            </a:r>
            <a:r>
              <a:rPr lang="en-US" altLang="en-US" sz="4800" dirty="0" smtClean="0"/>
              <a:t/>
            </a:r>
            <a:br>
              <a:rPr lang="en-US" altLang="en-US" sz="4800" dirty="0" smtClean="0"/>
            </a:br>
            <a:r>
              <a:rPr lang="en-US" altLang="en-US" sz="1800" dirty="0" smtClean="0">
                <a:latin typeface="Arial" charset="0"/>
              </a:rPr>
              <a:t/>
            </a:r>
            <a:br>
              <a:rPr lang="en-US" altLang="en-US" sz="1800" dirty="0" smtClean="0">
                <a:latin typeface="Arial" charset="0"/>
              </a:rPr>
            </a:br>
            <a:r>
              <a:rPr lang="en-US" altLang="en-US" sz="1800" dirty="0" smtClean="0">
                <a:latin typeface="Arial" charset="0"/>
              </a:rPr>
              <a:t/>
            </a:r>
            <a:br>
              <a:rPr lang="en-US" altLang="en-US" sz="1800" dirty="0" smtClean="0">
                <a:latin typeface="Arial" charset="0"/>
              </a:rPr>
            </a:br>
            <a:r>
              <a:rPr lang="en-US" altLang="en-US" sz="1800" dirty="0" smtClean="0">
                <a:latin typeface="Arial" charset="0"/>
              </a:rPr>
              <a:t>  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14350" y="2514600"/>
            <a:ext cx="8401050" cy="1752600"/>
          </a:xfrm>
        </p:spPr>
        <p:txBody>
          <a:bodyPr>
            <a:noAutofit/>
          </a:bodyPr>
          <a:lstStyle/>
          <a:p>
            <a:pPr algn="l" eaLnBrk="1" hangingPunct="1">
              <a:buFontTx/>
              <a:buChar char="-"/>
            </a:pPr>
            <a:r>
              <a:rPr lang="en-US" altLang="en-US" sz="2800" dirty="0" smtClean="0"/>
              <a:t> Software quality</a:t>
            </a:r>
          </a:p>
          <a:p>
            <a:pPr algn="l" eaLnBrk="1" hangingPunct="1">
              <a:buFontTx/>
              <a:buChar char="-"/>
            </a:pPr>
            <a:r>
              <a:rPr lang="en-US" altLang="en-US" sz="2800" dirty="0" smtClean="0"/>
              <a:t> A framework for product metrics</a:t>
            </a:r>
          </a:p>
          <a:p>
            <a:pPr algn="l" eaLnBrk="1" hangingPunct="1">
              <a:buFontTx/>
              <a:buChar char="-"/>
            </a:pPr>
            <a:r>
              <a:rPr lang="en-US" altLang="en-US" sz="2800" dirty="0" smtClean="0"/>
              <a:t> A product metrics taxonomy</a:t>
            </a:r>
          </a:p>
          <a:p>
            <a:pPr algn="l" eaLnBrk="1" hangingPunct="1">
              <a:buFontTx/>
              <a:buChar char="-"/>
            </a:pPr>
            <a:r>
              <a:rPr lang="en-US" altLang="en-US" sz="2800" dirty="0" smtClean="0"/>
              <a:t> Metrics for the analysis model</a:t>
            </a:r>
          </a:p>
          <a:p>
            <a:pPr algn="l" eaLnBrk="1" hangingPunct="1">
              <a:buFontTx/>
              <a:buChar char="-"/>
            </a:pPr>
            <a:r>
              <a:rPr lang="en-US" altLang="en-US" sz="2800" dirty="0" smtClean="0"/>
              <a:t> Metrics for the design model</a:t>
            </a:r>
          </a:p>
          <a:p>
            <a:pPr algn="l" eaLnBrk="1" hangingPunct="1">
              <a:buFontTx/>
              <a:buChar char="-"/>
            </a:pPr>
            <a:r>
              <a:rPr lang="en-US" altLang="en-US" sz="2800" dirty="0" smtClean="0"/>
              <a:t> Metrics for maintenance</a:t>
            </a:r>
          </a:p>
          <a:p>
            <a:pPr algn="l" eaLnBrk="1" hangingPunct="1"/>
            <a:r>
              <a:rPr lang="en-US" altLang="en-US" sz="2800" dirty="0" smtClean="0"/>
              <a:t> </a:t>
            </a:r>
          </a:p>
          <a:p>
            <a:pPr algn="l" eaLnBrk="1" hangingPunct="1">
              <a:buFontTx/>
              <a:buChar char="-"/>
            </a:pPr>
            <a:endParaRPr lang="en-US" altLang="en-US" sz="2800" dirty="0" smtClean="0"/>
          </a:p>
          <a:p>
            <a:pPr algn="l" eaLnBrk="1" hangingPunct="1">
              <a:buFontTx/>
              <a:buChar char="-"/>
            </a:pP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38816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A41491C0-5DEF-4F05-9A02-5EF54DA15DDD}" type="slidenum">
              <a:rPr lang="en-US" altLang="en-US" sz="1400" i="0" u="none" smtClean="0"/>
              <a:pPr eaLnBrk="1" hangingPunct="1"/>
              <a:t>20</a:t>
            </a:fld>
            <a:endParaRPr lang="en-US" altLang="en-US" sz="1400" i="0" u="none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Value Adjustment Factors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en-US" altLang="en-US" sz="2000" dirty="0" smtClean="0"/>
              <a:t>Does the system require reliable backup and recovery? 3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en-US" altLang="en-US" sz="2000" dirty="0" smtClean="0"/>
              <a:t>Are specialized data communications required to transfer information to or from the application? 4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en-US" altLang="en-US" sz="2000" dirty="0" smtClean="0"/>
              <a:t>Are there distributed processing functions? 2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en-US" altLang="en-US" sz="2000" dirty="0" smtClean="0"/>
              <a:t>Is performance critical? 5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en-US" altLang="en-US" sz="2000" dirty="0" smtClean="0"/>
              <a:t>Will the system run in an existing, heavily utilized operational environment?  5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en-US" altLang="en-US" sz="2000" dirty="0" smtClean="0"/>
              <a:t>Does the system require on-line data entry? 1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en-US" altLang="en-US" sz="2000" dirty="0" smtClean="0"/>
              <a:t>Does the on-line data entry require the input transaction to be built over multiple screens or operations? 2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en-US" sz="2000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endParaRPr lang="en-US" altLang="en-US" sz="2000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endParaRPr lang="en-US" altLang="en-US" sz="2000" dirty="0" smtClean="0"/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2895600" y="6245225"/>
            <a:ext cx="205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l" eaLnBrk="1" hangingPunct="1"/>
            <a:r>
              <a:rPr lang="en-US" altLang="en-US" sz="1800" i="0" u="none"/>
              <a:t>(More on next slide)</a:t>
            </a:r>
          </a:p>
        </p:txBody>
      </p:sp>
    </p:spTree>
    <p:extLst>
      <p:ext uri="{BB962C8B-B14F-4D97-AF65-F5344CB8AC3E}">
        <p14:creationId xmlns:p14="http://schemas.microsoft.com/office/powerpoint/2010/main" val="1843074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ABA923D8-36AA-4084-A475-061FCB912D5E}" type="slidenum">
              <a:rPr lang="en-US" altLang="en-US" sz="1400" i="0" u="none" smtClean="0"/>
              <a:pPr eaLnBrk="1" hangingPunct="1"/>
              <a:t>21</a:t>
            </a:fld>
            <a:endParaRPr lang="en-US" altLang="en-US" sz="1400" i="0" u="none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Value Adjustment Factors (continued)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arenR" startAt="8"/>
            </a:pPr>
            <a:r>
              <a:rPr lang="en-US" altLang="en-US" sz="2000" dirty="0" smtClean="0"/>
              <a:t>Are the internal logical files updated on-line? 3</a:t>
            </a:r>
          </a:p>
          <a:p>
            <a:pPr marL="609600" indent="-609600" eaLnBrk="1" hangingPunct="1">
              <a:buFontTx/>
              <a:buAutoNum type="arabicParenR" startAt="8"/>
            </a:pPr>
            <a:r>
              <a:rPr lang="en-US" altLang="en-US" sz="2000" dirty="0" smtClean="0"/>
              <a:t>Are the inputs, outputs, files, or inquiries complex? 5</a:t>
            </a:r>
          </a:p>
          <a:p>
            <a:pPr marL="609600" indent="-609600" eaLnBrk="1" hangingPunct="1">
              <a:buFontTx/>
              <a:buAutoNum type="arabicParenR" startAt="8"/>
            </a:pPr>
            <a:r>
              <a:rPr lang="en-US" altLang="en-US" sz="2000" dirty="0" smtClean="0"/>
              <a:t>Is the internal processing complex?  2</a:t>
            </a:r>
          </a:p>
          <a:p>
            <a:pPr marL="609600" indent="-609600" eaLnBrk="1" hangingPunct="1">
              <a:buFontTx/>
              <a:buAutoNum type="arabicParenR" startAt="8"/>
            </a:pPr>
            <a:r>
              <a:rPr lang="en-US" altLang="en-US" sz="2000" dirty="0" smtClean="0"/>
              <a:t>Is the code designed to be reusable?  3 </a:t>
            </a:r>
          </a:p>
          <a:p>
            <a:pPr marL="609600" indent="-609600" eaLnBrk="1" hangingPunct="1">
              <a:buFontTx/>
              <a:buAutoNum type="arabicParenR" startAt="8"/>
            </a:pPr>
            <a:r>
              <a:rPr lang="en-US" altLang="en-US" sz="2000" dirty="0" smtClean="0"/>
              <a:t>Are conversion and installation included in the design?   3</a:t>
            </a:r>
          </a:p>
          <a:p>
            <a:pPr marL="609600" indent="-609600" eaLnBrk="1" hangingPunct="1">
              <a:buFontTx/>
              <a:buAutoNum type="arabicParenR" startAt="8"/>
            </a:pPr>
            <a:r>
              <a:rPr lang="en-US" altLang="en-US" sz="2000" dirty="0" smtClean="0"/>
              <a:t>Is the system designed for multiple installations in different organizations?  4</a:t>
            </a:r>
          </a:p>
          <a:p>
            <a:pPr marL="609600" indent="-609600" eaLnBrk="1" hangingPunct="1">
              <a:buFontTx/>
              <a:buAutoNum type="arabicParenR" startAt="8"/>
            </a:pPr>
            <a:r>
              <a:rPr lang="en-US" altLang="en-US" sz="2000" dirty="0" smtClean="0"/>
              <a:t>Is the application designed to facilitate change and for ease of use by the user?  4</a:t>
            </a:r>
          </a:p>
          <a:p>
            <a:pPr marL="609600" indent="-609600" eaLnBrk="1" hangingPunct="1">
              <a:buFontTx/>
              <a:buAutoNum type="arabicParenR" startAt="8"/>
            </a:pPr>
            <a:endParaRPr lang="en-US" altLang="en-US" sz="2000" dirty="0" smtClean="0"/>
          </a:p>
          <a:p>
            <a:pPr marL="0" indent="0" eaLnBrk="1" hangingPunct="1">
              <a:buNone/>
            </a:pPr>
            <a:r>
              <a:rPr lang="en-US" altLang="en-US" sz="2000" dirty="0" smtClean="0"/>
              <a:t>3+ 4+2+5+5+1+2+3+5+2+3+3+4+4 = 46</a:t>
            </a:r>
          </a:p>
          <a:p>
            <a:pPr marL="609600" indent="-609600" eaLnBrk="1" hangingPunct="1">
              <a:buFontTx/>
              <a:buAutoNum type="arabicParenR" startAt="8"/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78623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3DDF6652-77AC-4F7E-9B94-B556C7317FC7}" type="slidenum">
              <a:rPr lang="en-US" altLang="en-US" sz="1400" i="0" u="none" smtClean="0"/>
              <a:pPr eaLnBrk="1" hangingPunct="1"/>
              <a:t>22</a:t>
            </a:fld>
            <a:endParaRPr lang="en-US" altLang="en-US" sz="1400" i="0" u="none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3812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Function Point Example 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191000"/>
            <a:ext cx="8153400" cy="1676400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latin typeface="Courier New" pitchFamily="49" charset="0"/>
              </a:rPr>
              <a:t>FP = count total * [0.65 + 0.01 * </a:t>
            </a:r>
            <a:r>
              <a:rPr lang="en-US" altLang="en-US" sz="2400" smtClean="0">
                <a:latin typeface="Courier New" pitchFamily="49" charset="0"/>
                <a:sym typeface="Symbol" pitchFamily="18" charset="2"/>
              </a:rPr>
              <a:t>sum</a:t>
            </a:r>
            <a:r>
              <a:rPr lang="en-US" altLang="en-US" sz="2400" smtClean="0">
                <a:latin typeface="Courier New" pitchFamily="49" charset="0"/>
              </a:rPr>
              <a:t>(F</a:t>
            </a:r>
            <a:r>
              <a:rPr lang="en-US" altLang="en-US" sz="2400" baseline="-25000" smtClean="0">
                <a:latin typeface="Courier New" pitchFamily="49" charset="0"/>
              </a:rPr>
              <a:t>i</a:t>
            </a:r>
            <a:r>
              <a:rPr lang="en-US" altLang="en-US" sz="2400" smtClean="0">
                <a:latin typeface="Courier New" pitchFamily="49" charset="0"/>
              </a:rPr>
              <a:t>)]</a:t>
            </a:r>
          </a:p>
          <a:p>
            <a:pPr eaLnBrk="1" hangingPunct="1"/>
            <a:r>
              <a:rPr lang="en-US" altLang="en-US" sz="2400" smtClean="0">
                <a:latin typeface="Courier New" pitchFamily="49" charset="0"/>
              </a:rPr>
              <a:t>FP = 50 * [0.65 + (0.01 * 46)]</a:t>
            </a:r>
          </a:p>
          <a:p>
            <a:pPr eaLnBrk="1" hangingPunct="1"/>
            <a:r>
              <a:rPr lang="en-US" altLang="en-US" sz="2400" smtClean="0">
                <a:latin typeface="Courier New" pitchFamily="49" charset="0"/>
              </a:rPr>
              <a:t>FP = 55.5 (rounded up to 56)</a:t>
            </a:r>
            <a:endParaRPr lang="en-US" altLang="en-US" sz="2400" smtClean="0"/>
          </a:p>
          <a:p>
            <a:pPr eaLnBrk="1" hangingPunct="1"/>
            <a:endParaRPr lang="en-US" altLang="en-US" sz="2400" smtClean="0">
              <a:latin typeface="Courier New" pitchFamily="49" charset="0"/>
            </a:endParaRPr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4495800" y="1981200"/>
            <a:ext cx="685800" cy="14478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0" name="Text Box 7"/>
          <p:cNvSpPr txBox="1">
            <a:spLocks noChangeArrowheads="1"/>
          </p:cNvSpPr>
          <p:nvPr/>
        </p:nvSpPr>
        <p:spPr bwMode="auto">
          <a:xfrm>
            <a:off x="762000" y="1371600"/>
            <a:ext cx="7696200" cy="2298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l" eaLnBrk="1" hangingPunct="1"/>
            <a:r>
              <a:rPr lang="en-US" altLang="en-US" sz="1800" b="1" i="0" u="none" dirty="0"/>
              <a:t>Information 		        	       </a:t>
            </a:r>
            <a:r>
              <a:rPr lang="en-US" altLang="en-US" sz="1800" b="1" i="0" u="none" dirty="0" smtClean="0"/>
              <a:t>                Weighting </a:t>
            </a:r>
            <a:r>
              <a:rPr lang="en-US" altLang="en-US" sz="1800" b="1" i="0" u="none" dirty="0"/>
              <a:t>Factor</a:t>
            </a:r>
          </a:p>
          <a:p>
            <a:pPr algn="l" eaLnBrk="1" hangingPunct="1"/>
            <a:r>
              <a:rPr lang="en-US" altLang="en-US" sz="1800" b="1" i="0" dirty="0"/>
              <a:t>Domain Value</a:t>
            </a:r>
            <a:r>
              <a:rPr lang="en-US" altLang="en-US" sz="1800" b="1" i="0" u="none" dirty="0"/>
              <a:t>		</a:t>
            </a:r>
            <a:r>
              <a:rPr lang="en-US" altLang="en-US" sz="1800" b="1" i="0" dirty="0"/>
              <a:t>Count</a:t>
            </a:r>
            <a:r>
              <a:rPr lang="en-US" altLang="en-US" sz="1800" b="1" i="0" u="none" dirty="0"/>
              <a:t>	</a:t>
            </a:r>
            <a:r>
              <a:rPr lang="en-US" altLang="en-US" sz="1800" b="1" i="0" u="none" dirty="0" smtClean="0"/>
              <a:t>	</a:t>
            </a:r>
            <a:r>
              <a:rPr lang="en-US" altLang="en-US" sz="1800" b="1" i="0" dirty="0" smtClean="0"/>
              <a:t>Simple</a:t>
            </a:r>
            <a:r>
              <a:rPr lang="en-US" altLang="en-US" sz="1800" b="1" i="0" u="none" dirty="0"/>
              <a:t>	A</a:t>
            </a:r>
            <a:r>
              <a:rPr lang="en-US" altLang="en-US" sz="1800" b="1" i="0" dirty="0"/>
              <a:t>verage</a:t>
            </a:r>
            <a:r>
              <a:rPr lang="en-US" altLang="en-US" sz="1800" b="1" i="0" u="none" dirty="0"/>
              <a:t>	</a:t>
            </a:r>
            <a:r>
              <a:rPr lang="en-US" altLang="en-US" sz="1800" b="1" i="0" dirty="0"/>
              <a:t>Complex</a:t>
            </a:r>
          </a:p>
          <a:p>
            <a:pPr algn="l" eaLnBrk="1" hangingPunct="1"/>
            <a:r>
              <a:rPr lang="en-US" altLang="en-US" sz="1800" i="0" u="none" dirty="0"/>
              <a:t>External Inputs		3          </a:t>
            </a:r>
            <a:r>
              <a:rPr lang="en-US" altLang="en-US" sz="1800" i="0" u="none" dirty="0" smtClean="0"/>
              <a:t>	x</a:t>
            </a:r>
            <a:r>
              <a:rPr lang="en-US" altLang="en-US" sz="1800" i="0" u="none" dirty="0"/>
              <a:t>	     3	    </a:t>
            </a:r>
            <a:r>
              <a:rPr lang="en-US" altLang="en-US" sz="1800" i="0" u="none" dirty="0" smtClean="0"/>
              <a:t>	 	4</a:t>
            </a:r>
            <a:r>
              <a:rPr lang="en-US" altLang="en-US" sz="1800" i="0" u="none" dirty="0"/>
              <a:t>	     </a:t>
            </a:r>
            <a:r>
              <a:rPr lang="en-US" altLang="en-US" sz="1800" i="0" u="none" dirty="0" smtClean="0"/>
              <a:t>	6</a:t>
            </a:r>
            <a:r>
              <a:rPr lang="en-US" altLang="en-US" sz="1800" i="0" u="none" dirty="0"/>
              <a:t>	=   9</a:t>
            </a:r>
          </a:p>
          <a:p>
            <a:pPr algn="l" eaLnBrk="1" hangingPunct="1"/>
            <a:r>
              <a:rPr lang="en-US" altLang="en-US" sz="1800" i="0" u="none" dirty="0"/>
              <a:t>External Outputs		2          </a:t>
            </a:r>
            <a:r>
              <a:rPr lang="en-US" altLang="en-US" sz="1800" i="0" u="none" dirty="0" smtClean="0"/>
              <a:t>	x</a:t>
            </a:r>
            <a:r>
              <a:rPr lang="en-US" altLang="en-US" sz="1800" i="0" u="none" dirty="0"/>
              <a:t>	     4	     </a:t>
            </a:r>
            <a:r>
              <a:rPr lang="en-US" altLang="en-US" sz="1800" i="0" u="none" dirty="0" smtClean="0"/>
              <a:t>		5</a:t>
            </a:r>
            <a:r>
              <a:rPr lang="en-US" altLang="en-US" sz="1800" i="0" u="none" dirty="0"/>
              <a:t>	     </a:t>
            </a:r>
            <a:r>
              <a:rPr lang="en-US" altLang="en-US" sz="1800" i="0" u="none" dirty="0" smtClean="0"/>
              <a:t>	7</a:t>
            </a:r>
            <a:r>
              <a:rPr lang="en-US" altLang="en-US" sz="1800" i="0" u="none" dirty="0"/>
              <a:t>	=   8</a:t>
            </a:r>
          </a:p>
          <a:p>
            <a:pPr algn="l" eaLnBrk="1" hangingPunct="1"/>
            <a:r>
              <a:rPr lang="en-US" altLang="en-US" sz="1800" i="0" u="none" dirty="0"/>
              <a:t>External Inquiries		2         </a:t>
            </a:r>
            <a:r>
              <a:rPr lang="en-US" altLang="en-US" sz="1800" i="0" u="none" dirty="0" smtClean="0"/>
              <a:t>	x</a:t>
            </a:r>
            <a:r>
              <a:rPr lang="en-US" altLang="en-US" sz="1800" i="0" u="none" dirty="0"/>
              <a:t>	     3	     </a:t>
            </a:r>
            <a:r>
              <a:rPr lang="en-US" altLang="en-US" sz="1800" i="0" u="none" dirty="0" smtClean="0"/>
              <a:t>		4</a:t>
            </a:r>
            <a:r>
              <a:rPr lang="en-US" altLang="en-US" sz="1800" i="0" u="none" dirty="0"/>
              <a:t>	     </a:t>
            </a:r>
            <a:r>
              <a:rPr lang="en-US" altLang="en-US" sz="1800" i="0" u="none" dirty="0" smtClean="0"/>
              <a:t>	6</a:t>
            </a:r>
            <a:r>
              <a:rPr lang="en-US" altLang="en-US" sz="1800" i="0" u="none" dirty="0"/>
              <a:t>	=   6</a:t>
            </a:r>
          </a:p>
          <a:p>
            <a:pPr algn="l" eaLnBrk="1" hangingPunct="1"/>
            <a:r>
              <a:rPr lang="en-US" altLang="en-US" sz="1800" i="0" u="none" dirty="0"/>
              <a:t>Internal Logical Files	1          </a:t>
            </a:r>
            <a:r>
              <a:rPr lang="en-US" altLang="en-US" sz="1800" i="0" u="none" dirty="0" smtClean="0"/>
              <a:t>	x</a:t>
            </a:r>
            <a:r>
              <a:rPr lang="en-US" altLang="en-US" sz="1800" i="0" u="none" dirty="0"/>
              <a:t>	     7	     </a:t>
            </a:r>
            <a:r>
              <a:rPr lang="en-US" altLang="en-US" sz="1800" i="0" u="none" dirty="0" smtClean="0"/>
              <a:t>		10		15</a:t>
            </a:r>
            <a:r>
              <a:rPr lang="en-US" altLang="en-US" sz="1800" i="0" u="none" dirty="0"/>
              <a:t>	=   7</a:t>
            </a:r>
          </a:p>
          <a:p>
            <a:pPr algn="l" eaLnBrk="1" hangingPunct="1"/>
            <a:r>
              <a:rPr lang="en-US" altLang="en-US" sz="1800" i="0" u="none" dirty="0"/>
              <a:t>External Interface Files	4          </a:t>
            </a:r>
            <a:r>
              <a:rPr lang="en-US" altLang="en-US" sz="1800" i="0" u="none" dirty="0" smtClean="0"/>
              <a:t>	x</a:t>
            </a:r>
            <a:r>
              <a:rPr lang="en-US" altLang="en-US" sz="1800" i="0" u="none" dirty="0"/>
              <a:t>	     5	     </a:t>
            </a:r>
            <a:r>
              <a:rPr lang="en-US" altLang="en-US" sz="1800" i="0" u="none" dirty="0" smtClean="0"/>
              <a:t>		7</a:t>
            </a:r>
            <a:r>
              <a:rPr lang="en-US" altLang="en-US" sz="1800" i="0" u="none" dirty="0"/>
              <a:t>	    </a:t>
            </a:r>
            <a:r>
              <a:rPr lang="en-US" altLang="en-US" sz="1800" i="0" u="none" dirty="0" smtClean="0"/>
              <a:t>	10</a:t>
            </a:r>
            <a:r>
              <a:rPr lang="en-US" altLang="en-US" sz="1800" i="0" u="none" dirty="0"/>
              <a:t>	= 20</a:t>
            </a:r>
            <a:br>
              <a:rPr lang="en-US" altLang="en-US" sz="1800" i="0" u="none" dirty="0"/>
            </a:br>
            <a:r>
              <a:rPr lang="en-US" altLang="en-US" sz="1800" b="1" i="0" u="none" dirty="0"/>
              <a:t>Count total</a:t>
            </a:r>
            <a:r>
              <a:rPr lang="en-US" altLang="en-US" sz="1800" i="0" u="none" dirty="0"/>
              <a:t>						   </a:t>
            </a:r>
            <a:r>
              <a:rPr lang="en-US" altLang="en-US" sz="1800" i="0" u="none" dirty="0" smtClean="0"/>
              <a:t>			    			    </a:t>
            </a:r>
            <a:r>
              <a:rPr lang="en-US" altLang="en-US" sz="1800" b="1" i="0" u="none" dirty="0" smtClean="0"/>
              <a:t>50</a:t>
            </a:r>
            <a:endParaRPr lang="en-US" altLang="en-US" sz="1800" b="1" i="0" u="none" dirty="0"/>
          </a:p>
        </p:txBody>
      </p:sp>
    </p:spTree>
    <p:extLst>
      <p:ext uri="{BB962C8B-B14F-4D97-AF65-F5344CB8AC3E}">
        <p14:creationId xmlns:p14="http://schemas.microsoft.com/office/powerpoint/2010/main" val="1146729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CEA9822-438E-4A37-BE2E-19E40216509A}" type="slidenum">
              <a:rPr lang="en-US" altLang="en-US" sz="1400" i="0" u="none" smtClean="0"/>
              <a:pPr eaLnBrk="1" hangingPunct="1"/>
              <a:t>23</a:t>
            </a:fld>
            <a:endParaRPr lang="en-US" altLang="en-US" sz="1400" i="0" u="none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Case Study: Function Points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9575" y="1409700"/>
            <a:ext cx="8324849" cy="4614863"/>
          </a:xfrm>
        </p:spPr>
        <p:txBody>
          <a:bodyPr>
            <a:noAutofit/>
          </a:bodyPr>
          <a:lstStyle/>
          <a:p>
            <a:r>
              <a:rPr lang="en-US" dirty="0"/>
              <a:t>An ILF consisting of employee information can be updated with EIs that create employee information, delete an employee, or update employee information. An EQ permits display of current employee information. A telephone listing produced monthly, with a calculated total of employees by site, is counted as an EO. The telephone listing includes data retrieved from a personnel file maintained by another application: an EIF.</a:t>
            </a:r>
          </a:p>
          <a:p>
            <a:r>
              <a:rPr lang="en-US" dirty="0"/>
              <a:t>If the complexities for each of the data and transactional functions were low except for the </a:t>
            </a:r>
            <a:r>
              <a:rPr lang="en-US" b="1" dirty="0"/>
              <a:t>EO</a:t>
            </a:r>
            <a:r>
              <a:rPr lang="en-US" dirty="0"/>
              <a:t>, we would have three low </a:t>
            </a:r>
            <a:r>
              <a:rPr lang="en-US" b="1" dirty="0"/>
              <a:t>EI</a:t>
            </a:r>
            <a:r>
              <a:rPr lang="en-US" dirty="0"/>
              <a:t>s valued at three points each: one low </a:t>
            </a:r>
            <a:r>
              <a:rPr lang="en-US" b="1" dirty="0"/>
              <a:t>EQ</a:t>
            </a:r>
            <a:r>
              <a:rPr lang="en-US" dirty="0"/>
              <a:t> valued at 3 points, one low </a:t>
            </a:r>
            <a:r>
              <a:rPr lang="en-US" b="1" dirty="0"/>
              <a:t>ILF</a:t>
            </a:r>
            <a:r>
              <a:rPr lang="en-US" dirty="0"/>
              <a:t> valued at 7 points, and one low </a:t>
            </a:r>
            <a:r>
              <a:rPr lang="en-US" b="1" dirty="0"/>
              <a:t>EIF</a:t>
            </a:r>
            <a:r>
              <a:rPr lang="en-US" dirty="0"/>
              <a:t> valued at 5 points. If the EO were average, its value would be 5. </a:t>
            </a:r>
            <a:endParaRPr lang="en-US" dirty="0" smtClean="0"/>
          </a:p>
          <a:p>
            <a:r>
              <a:rPr lang="en-US" dirty="0" smtClean="0"/>
              <a:t>What is the unadjusted </a:t>
            </a:r>
            <a:r>
              <a:rPr lang="en-US" dirty="0"/>
              <a:t>function point </a:t>
            </a:r>
            <a:r>
              <a:rPr lang="en-US" dirty="0" smtClean="0"/>
              <a:t>count?</a:t>
            </a:r>
          </a:p>
          <a:p>
            <a:r>
              <a:rPr lang="en-US" dirty="0" smtClean="0"/>
              <a:t> </a:t>
            </a:r>
            <a:r>
              <a:rPr lang="en-US" dirty="0"/>
              <a:t>If the sum of the </a:t>
            </a:r>
            <a:r>
              <a:rPr lang="en-US" dirty="0" smtClean="0"/>
              <a:t>value adjusted factors were </a:t>
            </a:r>
            <a:r>
              <a:rPr lang="en-US" dirty="0"/>
              <a:t>28</a:t>
            </a:r>
            <a:r>
              <a:rPr lang="en-US" dirty="0" smtClean="0"/>
              <a:t>, what is the value of adjusted function points?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787593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CEA9822-438E-4A37-BE2E-19E40216509A}" type="slidenum">
              <a:rPr lang="en-US" altLang="en-US" sz="1400" i="0" u="none" smtClean="0"/>
              <a:pPr eaLnBrk="1" hangingPunct="1"/>
              <a:t>24</a:t>
            </a:fld>
            <a:endParaRPr lang="en-US" altLang="en-US" sz="1400" i="0" u="none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Interpretation of the FP Number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Assume that past project data for a software development group indicates that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One FP translates into 60 lines of object-oriented source code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12 FPs are produced for each person-month of effort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An average of three errors per function point are found during analysis and design reviews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An average of four errors per function point are found during unit and integration testing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This data can help project managers revise their earlier estimates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This data can also help software engineers estimate the overall implementation size of their code and assess the completeness of their review and testing activities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073560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Metrics for the</a:t>
            </a:r>
            <a:br>
              <a:rPr lang="en-US" altLang="en-US" smtClean="0"/>
            </a:br>
            <a:r>
              <a:rPr lang="en-US" altLang="en-US" smtClean="0"/>
              <a:t>Design Model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69691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81CDD3F6-3D99-48D9-9A6D-2F9745F969B0}" type="slidenum">
              <a:rPr lang="en-US" altLang="en-US" sz="1400" i="0" u="none" smtClean="0"/>
              <a:pPr eaLnBrk="1" hangingPunct="1"/>
              <a:t>26</a:t>
            </a:fld>
            <a:endParaRPr lang="en-US" altLang="en-US" sz="1400" i="0" u="none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Architectural Design Metrics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These metrics place emphasis on the architectural structure and effectiveness of modules or components within the architecture</a:t>
            </a:r>
          </a:p>
          <a:p>
            <a:pPr eaLnBrk="1" hangingPunct="1"/>
            <a:r>
              <a:rPr lang="en-US" altLang="en-US" sz="2800" dirty="0" smtClean="0"/>
              <a:t>They are “black box” in that they do not require any knowledge of the inner workings of a particular software component</a:t>
            </a:r>
          </a:p>
        </p:txBody>
      </p:sp>
    </p:spTree>
    <p:extLst>
      <p:ext uri="{BB962C8B-B14F-4D97-AF65-F5344CB8AC3E}">
        <p14:creationId xmlns:p14="http://schemas.microsoft.com/office/powerpoint/2010/main" val="420725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33B8322D-5C76-4BFC-A484-B0EE869664F2}" type="slidenum">
              <a:rPr lang="en-US" altLang="en-US" sz="1400" i="0" u="none" smtClean="0"/>
              <a:pPr eaLnBrk="1" hangingPunct="1"/>
              <a:t>27</a:t>
            </a:fld>
            <a:endParaRPr lang="en-US" altLang="en-US" sz="1400" i="0" u="none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3375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Hierarchical Architecture Metrics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71625"/>
            <a:ext cx="8458200" cy="41148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Fan out: the number of modules immediately subordinate to the module </a:t>
            </a:r>
            <a:r>
              <a:rPr lang="en-US" altLang="en-US" i="1" dirty="0" err="1" smtClean="0"/>
              <a:t>i</a:t>
            </a:r>
            <a:r>
              <a:rPr lang="en-US" altLang="en-US" dirty="0" smtClean="0"/>
              <a:t>, that is, the number of modules directly invoked by module </a:t>
            </a:r>
            <a:r>
              <a:rPr lang="en-US" altLang="en-US" i="1" dirty="0" err="1" smtClean="0"/>
              <a:t>i</a:t>
            </a:r>
            <a:endParaRPr lang="en-US" altLang="en-US" i="1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Structural complexity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latin typeface="Courier New" pitchFamily="49" charset="0"/>
              </a:rPr>
              <a:t>S(</a:t>
            </a:r>
            <a:r>
              <a:rPr lang="en-US" altLang="en-US" sz="2000" i="1" dirty="0" err="1" smtClean="0">
                <a:latin typeface="Courier New" pitchFamily="49" charset="0"/>
              </a:rPr>
              <a:t>i</a:t>
            </a:r>
            <a:r>
              <a:rPr lang="en-US" altLang="en-US" sz="2000" dirty="0" smtClean="0">
                <a:latin typeface="Courier New" pitchFamily="49" charset="0"/>
              </a:rPr>
              <a:t>) = f</a:t>
            </a:r>
            <a:r>
              <a:rPr lang="en-US" altLang="en-US" sz="2000" baseline="30000" dirty="0" smtClean="0">
                <a:latin typeface="Courier New" pitchFamily="49" charset="0"/>
              </a:rPr>
              <a:t>2</a:t>
            </a:r>
            <a:r>
              <a:rPr lang="en-US" altLang="en-US" sz="2000" baseline="-25000" dirty="0" smtClean="0">
                <a:latin typeface="Courier New" pitchFamily="49" charset="0"/>
              </a:rPr>
              <a:t>out</a:t>
            </a:r>
            <a:r>
              <a:rPr lang="en-US" altLang="en-US" sz="2000" dirty="0" smtClean="0">
                <a:latin typeface="Courier New" pitchFamily="49" charset="0"/>
              </a:rPr>
              <a:t>(</a:t>
            </a:r>
            <a:r>
              <a:rPr lang="en-US" altLang="en-US" sz="2000" i="1" dirty="0" err="1" smtClean="0">
                <a:latin typeface="Courier New" pitchFamily="49" charset="0"/>
              </a:rPr>
              <a:t>i</a:t>
            </a:r>
            <a:r>
              <a:rPr lang="en-US" altLang="en-US" sz="2000" dirty="0" smtClean="0">
                <a:latin typeface="Courier New" pitchFamily="49" charset="0"/>
              </a:rPr>
              <a:t>)</a:t>
            </a:r>
            <a:r>
              <a:rPr lang="en-US" altLang="en-US" sz="2000" dirty="0" smtClean="0"/>
              <a:t>, where </a:t>
            </a:r>
            <a:r>
              <a:rPr lang="en-US" altLang="en-US" sz="2000" dirty="0" err="1" smtClean="0">
                <a:latin typeface="Courier New" pitchFamily="49" charset="0"/>
              </a:rPr>
              <a:t>f</a:t>
            </a:r>
            <a:r>
              <a:rPr lang="en-US" altLang="en-US" sz="2000" baseline="-25000" dirty="0" err="1" smtClean="0">
                <a:latin typeface="Courier New" pitchFamily="49" charset="0"/>
              </a:rPr>
              <a:t>out</a:t>
            </a:r>
            <a:r>
              <a:rPr lang="en-US" altLang="en-US" sz="2000" dirty="0" smtClean="0"/>
              <a:t>(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) is the “fan out” of module </a:t>
            </a:r>
            <a:r>
              <a:rPr lang="en-US" altLang="en-US" sz="2000" i="1" dirty="0" err="1" smtClean="0"/>
              <a:t>i</a:t>
            </a:r>
            <a:endParaRPr lang="en-US" altLang="en-US" sz="2000" i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Data complexity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latin typeface="Courier New" pitchFamily="49" charset="0"/>
              </a:rPr>
              <a:t>D(</a:t>
            </a:r>
            <a:r>
              <a:rPr lang="en-US" altLang="en-US" sz="2000" i="1" dirty="0" err="1" smtClean="0">
                <a:latin typeface="Courier New" pitchFamily="49" charset="0"/>
              </a:rPr>
              <a:t>i</a:t>
            </a:r>
            <a:r>
              <a:rPr lang="en-US" altLang="en-US" sz="2000" dirty="0" smtClean="0">
                <a:latin typeface="Courier New" pitchFamily="49" charset="0"/>
              </a:rPr>
              <a:t>) = v(</a:t>
            </a:r>
            <a:r>
              <a:rPr lang="en-US" altLang="en-US" sz="2000" i="1" dirty="0" err="1" smtClean="0">
                <a:latin typeface="Courier New" pitchFamily="49" charset="0"/>
              </a:rPr>
              <a:t>i</a:t>
            </a:r>
            <a:r>
              <a:rPr lang="en-US" altLang="en-US" sz="2000" dirty="0" smtClean="0">
                <a:latin typeface="Courier New" pitchFamily="49" charset="0"/>
              </a:rPr>
              <a:t>)/[</a:t>
            </a:r>
            <a:r>
              <a:rPr lang="en-US" altLang="en-US" sz="2000" dirty="0" err="1" smtClean="0">
                <a:latin typeface="Courier New" pitchFamily="49" charset="0"/>
              </a:rPr>
              <a:t>f</a:t>
            </a:r>
            <a:r>
              <a:rPr lang="en-US" altLang="en-US" sz="2000" baseline="-25000" dirty="0" err="1" smtClean="0">
                <a:latin typeface="Courier New" pitchFamily="49" charset="0"/>
              </a:rPr>
              <a:t>out</a:t>
            </a:r>
            <a:r>
              <a:rPr lang="en-US" altLang="en-US" sz="2000" dirty="0" smtClean="0">
                <a:latin typeface="Courier New" pitchFamily="49" charset="0"/>
              </a:rPr>
              <a:t>(</a:t>
            </a:r>
            <a:r>
              <a:rPr lang="en-US" altLang="en-US" sz="2000" i="1" dirty="0" err="1" smtClean="0">
                <a:latin typeface="Courier New" pitchFamily="49" charset="0"/>
              </a:rPr>
              <a:t>i</a:t>
            </a:r>
            <a:r>
              <a:rPr lang="en-US" altLang="en-US" sz="2000" dirty="0" smtClean="0">
                <a:latin typeface="Courier New" pitchFamily="49" charset="0"/>
              </a:rPr>
              <a:t>) + 1]</a:t>
            </a:r>
            <a:r>
              <a:rPr lang="en-US" altLang="en-US" sz="2000" dirty="0" smtClean="0"/>
              <a:t>, where v(</a:t>
            </a:r>
            <a:r>
              <a:rPr lang="en-US" altLang="en-US" sz="2000" i="1" dirty="0" err="1" smtClean="0"/>
              <a:t>i</a:t>
            </a:r>
            <a:r>
              <a:rPr lang="en-US" altLang="en-US" sz="2000" dirty="0" smtClean="0"/>
              <a:t>) is the number of input and output variables that are passed to and from module </a:t>
            </a:r>
            <a:r>
              <a:rPr lang="en-US" altLang="en-US" sz="2000" i="1" dirty="0" err="1" smtClean="0"/>
              <a:t>i</a:t>
            </a:r>
            <a:endParaRPr lang="en-US" altLang="en-US" sz="2000" i="1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System complexity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latin typeface="Courier New" pitchFamily="49" charset="0"/>
              </a:rPr>
              <a:t>C(</a:t>
            </a:r>
            <a:r>
              <a:rPr lang="en-US" altLang="en-US" sz="2000" i="1" dirty="0" err="1" smtClean="0">
                <a:latin typeface="Courier New" pitchFamily="49" charset="0"/>
              </a:rPr>
              <a:t>i</a:t>
            </a:r>
            <a:r>
              <a:rPr lang="en-US" altLang="en-US" sz="2000" dirty="0" smtClean="0">
                <a:latin typeface="Courier New" pitchFamily="49" charset="0"/>
              </a:rPr>
              <a:t>) = S(</a:t>
            </a:r>
            <a:r>
              <a:rPr lang="en-US" altLang="en-US" sz="2000" i="1" dirty="0" err="1" smtClean="0">
                <a:latin typeface="Courier New" pitchFamily="49" charset="0"/>
              </a:rPr>
              <a:t>i</a:t>
            </a:r>
            <a:r>
              <a:rPr lang="en-US" altLang="en-US" sz="2000" dirty="0" smtClean="0">
                <a:latin typeface="Courier New" pitchFamily="49" charset="0"/>
              </a:rPr>
              <a:t>) + D(</a:t>
            </a:r>
            <a:r>
              <a:rPr lang="en-US" altLang="en-US" sz="2000" i="1" dirty="0" err="1" smtClean="0">
                <a:latin typeface="Courier New" pitchFamily="49" charset="0"/>
              </a:rPr>
              <a:t>i</a:t>
            </a:r>
            <a:r>
              <a:rPr lang="en-US" altLang="en-US" sz="2000" dirty="0" smtClean="0">
                <a:latin typeface="Courier New" pitchFamily="49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As each of these complexity values increases, the overall architectural complexity of the system also increases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This leads to greater likelihood that the integration and testing effort will also increase</a:t>
            </a:r>
          </a:p>
        </p:txBody>
      </p:sp>
    </p:spTree>
    <p:extLst>
      <p:ext uri="{BB962C8B-B14F-4D97-AF65-F5344CB8AC3E}">
        <p14:creationId xmlns:p14="http://schemas.microsoft.com/office/powerpoint/2010/main" val="223857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7D46F25-85CA-4592-B6A0-363E3BAB447E}" type="slidenum">
              <a:rPr lang="en-US" altLang="en-US" sz="1400" i="0" u="none" smtClean="0"/>
              <a:pPr eaLnBrk="1" hangingPunct="1"/>
              <a:t>28</a:t>
            </a:fld>
            <a:endParaRPr lang="en-US" altLang="en-US" sz="1400" i="0" u="none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Hierarchical Architecture Metrics (continued)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 Shape complexity</a:t>
            </a:r>
          </a:p>
          <a:p>
            <a:pPr lvl="1" eaLnBrk="1" hangingPunct="1"/>
            <a:r>
              <a:rPr lang="en-US" altLang="en-US" sz="2400" dirty="0" smtClean="0">
                <a:latin typeface="Courier New" pitchFamily="49" charset="0"/>
              </a:rPr>
              <a:t>size = n + a</a:t>
            </a:r>
            <a:r>
              <a:rPr lang="en-US" altLang="en-US" sz="2400" dirty="0" smtClean="0"/>
              <a:t>, where </a:t>
            </a:r>
            <a:r>
              <a:rPr lang="en-US" altLang="en-US" sz="2400" dirty="0" smtClean="0">
                <a:latin typeface="Courier New" pitchFamily="49" charset="0"/>
              </a:rPr>
              <a:t>n</a:t>
            </a:r>
            <a:r>
              <a:rPr lang="en-US" altLang="en-US" sz="2400" dirty="0" smtClean="0"/>
              <a:t> is the number of nodes and </a:t>
            </a:r>
            <a:r>
              <a:rPr lang="en-US" altLang="en-US" sz="2400" dirty="0" smtClean="0">
                <a:latin typeface="Courier New" pitchFamily="49" charset="0"/>
              </a:rPr>
              <a:t>a</a:t>
            </a:r>
            <a:r>
              <a:rPr lang="en-US" altLang="en-US" sz="2400" dirty="0" smtClean="0"/>
              <a:t> is the number of arcs</a:t>
            </a:r>
          </a:p>
          <a:p>
            <a:pPr lvl="1" eaLnBrk="1" hangingPunct="1"/>
            <a:r>
              <a:rPr lang="en-US" altLang="en-US" sz="2400" dirty="0" smtClean="0"/>
              <a:t>Allows different program software architectures to be compared in a straightforward manner</a:t>
            </a:r>
          </a:p>
          <a:p>
            <a:pPr eaLnBrk="1" hangingPunct="1"/>
            <a:r>
              <a:rPr lang="en-US" altLang="en-US" sz="2800" dirty="0" smtClean="0"/>
              <a:t>Connectivity density (i.e., the arc-to-node ratio)</a:t>
            </a:r>
          </a:p>
          <a:p>
            <a:pPr lvl="1" eaLnBrk="1" hangingPunct="1"/>
            <a:r>
              <a:rPr lang="en-US" altLang="en-US" sz="2400" dirty="0" smtClean="0">
                <a:latin typeface="Courier New" pitchFamily="49" charset="0"/>
              </a:rPr>
              <a:t>r = a/n</a:t>
            </a:r>
          </a:p>
          <a:p>
            <a:pPr lvl="1" eaLnBrk="1" hangingPunct="1"/>
            <a:r>
              <a:rPr lang="en-US" altLang="en-US" sz="2400" dirty="0" smtClean="0"/>
              <a:t>May provide a simple indication of the coupling in the software architecture</a:t>
            </a:r>
          </a:p>
        </p:txBody>
      </p:sp>
    </p:spTree>
    <p:extLst>
      <p:ext uri="{BB962C8B-B14F-4D97-AF65-F5344CB8AC3E}">
        <p14:creationId xmlns:p14="http://schemas.microsoft.com/office/powerpoint/2010/main" val="41294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C7457747-B2A6-46AF-9985-B302B62259CF}" type="slidenum">
              <a:rPr lang="en-US" altLang="en-US" sz="1400" i="0" u="none" smtClean="0"/>
              <a:pPr eaLnBrk="1" hangingPunct="1"/>
              <a:t>29</a:t>
            </a:fld>
            <a:endParaRPr lang="en-US" altLang="en-US" sz="1400" i="0" u="none" smtClean="0"/>
          </a:p>
        </p:txBody>
      </p:sp>
      <p:sp>
        <p:nvSpPr>
          <p:cNvPr id="3789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610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Metrics for Object-Oriented Design</a:t>
            </a:r>
          </a:p>
        </p:txBody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609725"/>
            <a:ext cx="7772400" cy="41148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Size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Population: a static count of all classes and methods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Volume: a dynamic count of all instantiated objects at a given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Length: the depth of an inheritance tree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Coupling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The number of collaborations between classes or the number of methods called between objects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Cohesion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The cohesion of a class is the degree to which its set of properties is part of the problem or design domain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Primitiveness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The degree to which a method in a class is atomic (i.e., the method cannot be constructed out of a sequence of other methods provided by the class)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80985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6540813D-AFF5-4284-B78E-384003E4974B}" type="slidenum">
              <a:rPr lang="en-US" altLang="en-US" sz="1400" i="0" u="none" smtClean="0"/>
              <a:pPr eaLnBrk="1" hangingPunct="1"/>
              <a:t>3</a:t>
            </a:fld>
            <a:endParaRPr lang="en-US" altLang="en-US" sz="1400" i="0" u="none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Examples of Metrics from Everyday Life 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3999"/>
            <a:ext cx="8077200" cy="4832351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Working and living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 smtClean="0"/>
              <a:t>Cost of utilities for the month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 smtClean="0"/>
              <a:t>Cost of groceries for the month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 smtClean="0"/>
              <a:t>Amount of monthly rent per month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 smtClean="0"/>
              <a:t>Time spent at work each Saturday for the past month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 smtClean="0"/>
              <a:t>Time spent mowing the lawn for the past two times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College experience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 smtClean="0"/>
              <a:t>Grades received in class last semester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 smtClean="0"/>
              <a:t>Number of classes taken each semester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 smtClean="0"/>
              <a:t>Amount of time spent in class this week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 smtClean="0"/>
              <a:t>Amount of time spent on studying and homework this week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 smtClean="0"/>
              <a:t>Number of hours of sleep last night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Travel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 smtClean="0"/>
              <a:t>Time to drive from home to the airport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 smtClean="0"/>
              <a:t>Amount of miles traveled today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 smtClean="0"/>
              <a:t>Cost of meals and lodging for yesterday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485273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DE65733F-E4D3-4CFC-A56E-4E28D74236B9}" type="slidenum">
              <a:rPr lang="en-US" altLang="en-US" sz="1400" i="0" u="none" smtClean="0"/>
              <a:pPr eaLnBrk="1" hangingPunct="1"/>
              <a:t>30</a:t>
            </a:fld>
            <a:endParaRPr lang="en-US" altLang="en-US" sz="1400" i="0" u="none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Specific Class-oriented Metrics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Weighted methods per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The normalized complexity of the methods in a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Indicates the amount of effort to implement and test a class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Depth of the inheritance tree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The maximum length from the derived class (the node) to the base class (the root)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Indicates the potential difficulties when attempting to predict the behavior of a class because of the number of inherited methods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Number of children (i.e., subclasses)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As the number of children of a class grows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 smtClean="0"/>
              <a:t>Reuse increases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 smtClean="0"/>
              <a:t>The abstraction represented by the parent class can be diluted by inappropriate children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 smtClean="0"/>
              <a:t>The amount of testing required will increase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12356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4646843-2E2E-48A1-AE1C-D0CE3E6B2288}" type="slidenum">
              <a:rPr lang="en-US" altLang="en-US" sz="1400" i="0" u="none" smtClean="0"/>
              <a:pPr eaLnBrk="1" hangingPunct="1"/>
              <a:t>31</a:t>
            </a:fld>
            <a:endParaRPr lang="en-US" altLang="en-US" sz="1400" i="0" u="none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Specific Class-oriented Metrics (continued)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10600" cy="41148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Coupling between object 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Measures the number of collaborations a class has with any other 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Higher coupling decreases the reusability of a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Higher coupling complicates modifications and testing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Coupling should be kept as low as possible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Response for a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This is the set of methods that can potentially be executed in a class in response to a public method call from outside the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As the response value increases, the effort required for testing also increases as does the overall design complexity of the class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Lack of cohesion in methods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This measures the number of methods that access one or more of the same instance variables (i.e., attributes) of a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If no methods access the same attribute, then the measure is zero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As the measure increases, methods become more coupled to one another via attributes, thereby increasing the complexity of the class design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8189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Metrics for Maintenance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0449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E28A78EA-BAA4-4BDA-B9D6-C4FB060A8C08}" type="slidenum">
              <a:rPr lang="en-US" altLang="en-US" sz="1400" i="0" u="none" smtClean="0"/>
              <a:pPr eaLnBrk="1" hangingPunct="1"/>
              <a:t>33</a:t>
            </a:fld>
            <a:endParaRPr lang="en-US" altLang="en-US" sz="1400" i="0" u="none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Metrics for Maintenance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9725"/>
            <a:ext cx="8153400" cy="41148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Software maturity index (SMI)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Provides an indication of the stability of a software product based on changes that occur for each release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Courier New" pitchFamily="49" charset="0"/>
              </a:rPr>
              <a:t>SMI = [M</a:t>
            </a:r>
            <a:r>
              <a:rPr lang="en-US" altLang="en-US" baseline="-25000" dirty="0" smtClean="0">
                <a:latin typeface="Courier New" pitchFamily="49" charset="0"/>
              </a:rPr>
              <a:t>T</a:t>
            </a:r>
            <a:r>
              <a:rPr lang="en-US" altLang="en-US" dirty="0" smtClean="0">
                <a:latin typeface="Courier New" pitchFamily="49" charset="0"/>
              </a:rPr>
              <a:t> - (F</a:t>
            </a:r>
            <a:r>
              <a:rPr lang="en-US" altLang="en-US" baseline="-25000" dirty="0" smtClean="0">
                <a:latin typeface="Courier New" pitchFamily="49" charset="0"/>
              </a:rPr>
              <a:t>a</a:t>
            </a:r>
            <a:r>
              <a:rPr lang="en-US" altLang="en-US" dirty="0" smtClean="0">
                <a:latin typeface="Courier New" pitchFamily="49" charset="0"/>
              </a:rPr>
              <a:t> + F</a:t>
            </a:r>
            <a:r>
              <a:rPr lang="en-US" altLang="en-US" baseline="-25000" dirty="0" smtClean="0">
                <a:latin typeface="Courier New" pitchFamily="49" charset="0"/>
              </a:rPr>
              <a:t>c</a:t>
            </a:r>
            <a:r>
              <a:rPr lang="en-US" altLang="en-US" dirty="0" smtClean="0">
                <a:latin typeface="Courier New" pitchFamily="49" charset="0"/>
              </a:rPr>
              <a:t> + </a:t>
            </a:r>
            <a:r>
              <a:rPr lang="en-US" altLang="en-US" dirty="0" err="1" smtClean="0">
                <a:latin typeface="Courier New" pitchFamily="49" charset="0"/>
              </a:rPr>
              <a:t>F</a:t>
            </a:r>
            <a:r>
              <a:rPr lang="en-US" altLang="en-US" baseline="-25000" dirty="0" err="1" smtClean="0">
                <a:latin typeface="Courier New" pitchFamily="49" charset="0"/>
              </a:rPr>
              <a:t>d</a:t>
            </a:r>
            <a:r>
              <a:rPr lang="en-US" altLang="en-US" dirty="0" smtClean="0">
                <a:latin typeface="Courier New" pitchFamily="49" charset="0"/>
              </a:rPr>
              <a:t>)]/M</a:t>
            </a:r>
            <a:r>
              <a:rPr lang="en-US" altLang="en-US" baseline="-25000" dirty="0" smtClean="0">
                <a:latin typeface="Courier New" pitchFamily="49" charset="0"/>
              </a:rPr>
              <a:t>T</a:t>
            </a:r>
            <a:br>
              <a:rPr lang="en-US" altLang="en-US" baseline="-25000" dirty="0" smtClean="0">
                <a:latin typeface="Courier New" pitchFamily="49" charset="0"/>
              </a:rPr>
            </a:br>
            <a:r>
              <a:rPr lang="en-US" altLang="en-US" dirty="0" smtClean="0"/>
              <a:t>where</a:t>
            </a:r>
            <a:br>
              <a:rPr lang="en-US" altLang="en-US" dirty="0" smtClean="0"/>
            </a:br>
            <a:r>
              <a:rPr lang="en-US" altLang="en-US" dirty="0" smtClean="0">
                <a:latin typeface="Courier New" pitchFamily="49" charset="0"/>
              </a:rPr>
              <a:t>M</a:t>
            </a:r>
            <a:r>
              <a:rPr lang="en-US" altLang="en-US" baseline="-25000" dirty="0" smtClean="0">
                <a:latin typeface="Courier New" pitchFamily="49" charset="0"/>
              </a:rPr>
              <a:t>T</a:t>
            </a:r>
            <a:r>
              <a:rPr lang="en-US" altLang="en-US" dirty="0" smtClean="0"/>
              <a:t> = #modules in the current release</a:t>
            </a:r>
            <a:br>
              <a:rPr lang="en-US" altLang="en-US" dirty="0" smtClean="0"/>
            </a:br>
            <a:r>
              <a:rPr lang="en-US" altLang="en-US" dirty="0" smtClean="0">
                <a:latin typeface="Courier New" pitchFamily="49" charset="0"/>
              </a:rPr>
              <a:t>F</a:t>
            </a:r>
            <a:r>
              <a:rPr lang="en-US" altLang="en-US" baseline="-25000" dirty="0" smtClean="0">
                <a:latin typeface="Courier New" pitchFamily="49" charset="0"/>
              </a:rPr>
              <a:t>a</a:t>
            </a:r>
            <a:r>
              <a:rPr lang="en-US" altLang="en-US" dirty="0" smtClean="0"/>
              <a:t> = #modules in the current release that have been added</a:t>
            </a:r>
            <a:br>
              <a:rPr lang="en-US" altLang="en-US" dirty="0" smtClean="0"/>
            </a:br>
            <a:r>
              <a:rPr lang="en-US" altLang="en-US" dirty="0" smtClean="0">
                <a:latin typeface="Courier New" pitchFamily="49" charset="0"/>
              </a:rPr>
              <a:t>F</a:t>
            </a:r>
            <a:r>
              <a:rPr lang="en-US" altLang="en-US" baseline="-25000" dirty="0" smtClean="0">
                <a:latin typeface="Courier New" pitchFamily="49" charset="0"/>
              </a:rPr>
              <a:t>c</a:t>
            </a:r>
            <a:r>
              <a:rPr lang="en-US" altLang="en-US" dirty="0" smtClean="0"/>
              <a:t> = #modules in the current release that have been changed</a:t>
            </a:r>
            <a:br>
              <a:rPr lang="en-US" altLang="en-US" dirty="0" smtClean="0"/>
            </a:br>
            <a:r>
              <a:rPr lang="en-US" altLang="en-US" dirty="0" err="1" smtClean="0">
                <a:latin typeface="Courier New" pitchFamily="49" charset="0"/>
              </a:rPr>
              <a:t>F</a:t>
            </a:r>
            <a:r>
              <a:rPr lang="en-US" altLang="en-US" baseline="-25000" dirty="0" err="1" smtClean="0">
                <a:latin typeface="Courier New" pitchFamily="49" charset="0"/>
              </a:rPr>
              <a:t>d</a:t>
            </a:r>
            <a:r>
              <a:rPr lang="en-US" altLang="en-US" dirty="0" smtClean="0"/>
              <a:t> = #modules from the preceding release that were deleted in 	the current release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As the SMI (i.e., the fraction) approaches 1.0, the software product begins to stabilize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 average time to produce a release of a software product can be correlated with the SMI 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830833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666750"/>
            <a:ext cx="8915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800" dirty="0" smtClean="0">
                <a:latin typeface="Arial" charset="0"/>
              </a:rPr>
              <a:t/>
            </a:r>
            <a:br>
              <a:rPr lang="en-US" altLang="en-US" sz="4800" dirty="0" smtClean="0">
                <a:latin typeface="Arial" charset="0"/>
              </a:rPr>
            </a:br>
            <a:r>
              <a:rPr lang="en-US" altLang="en-US" sz="4800" dirty="0" smtClean="0">
                <a:latin typeface="Arial" charset="0"/>
              </a:rPr>
              <a:t/>
            </a:r>
            <a:br>
              <a:rPr lang="en-US" altLang="en-US" sz="4800" dirty="0" smtClean="0">
                <a:latin typeface="Arial" charset="0"/>
              </a:rPr>
            </a:br>
            <a:r>
              <a:rPr lang="en-US" altLang="en-US" sz="4800" dirty="0" smtClean="0">
                <a:latin typeface="Arial" charset="0"/>
              </a:rPr>
              <a:t>Process and Project Metrics </a:t>
            </a:r>
            <a:r>
              <a:rPr lang="en-US" altLang="en-US" sz="1800" dirty="0" smtClean="0">
                <a:latin typeface="Arial" charset="0"/>
              </a:rPr>
              <a:t/>
            </a:r>
            <a:br>
              <a:rPr lang="en-US" altLang="en-US" sz="1800" dirty="0" smtClean="0">
                <a:latin typeface="Arial" charset="0"/>
              </a:rPr>
            </a:br>
            <a:r>
              <a:rPr lang="en-US" altLang="en-US" sz="1800" dirty="0" smtClean="0">
                <a:latin typeface="Arial" charset="0"/>
              </a:rPr>
              <a:t/>
            </a:r>
            <a:br>
              <a:rPr lang="en-US" altLang="en-US" sz="1800" dirty="0" smtClean="0">
                <a:latin typeface="Arial" charset="0"/>
              </a:rPr>
            </a:br>
            <a:r>
              <a:rPr lang="en-US" altLang="en-US" sz="1800" dirty="0" smtClean="0">
                <a:latin typeface="Arial" charset="0"/>
              </a:rPr>
              <a:t>  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1981200"/>
            <a:ext cx="7239000" cy="2971800"/>
          </a:xfrm>
        </p:spPr>
        <p:txBody>
          <a:bodyPr>
            <a:noAutofit/>
          </a:bodyPr>
          <a:lstStyle/>
          <a:p>
            <a:pPr algn="l" eaLnBrk="1" hangingPunct="1">
              <a:buFontTx/>
              <a:buChar char="-"/>
            </a:pPr>
            <a:r>
              <a:rPr lang="en-US" altLang="en-US" sz="2800" dirty="0" smtClean="0"/>
              <a:t> Introduction</a:t>
            </a:r>
          </a:p>
          <a:p>
            <a:pPr algn="l" eaLnBrk="1" hangingPunct="1">
              <a:buFontTx/>
              <a:buChar char="-"/>
            </a:pPr>
            <a:r>
              <a:rPr lang="en-US" altLang="en-US" sz="2800" dirty="0" smtClean="0"/>
              <a:t> Metrics in the Process Domain</a:t>
            </a:r>
          </a:p>
          <a:p>
            <a:pPr algn="l" eaLnBrk="1" hangingPunct="1">
              <a:buFontTx/>
              <a:buChar char="-"/>
            </a:pPr>
            <a:r>
              <a:rPr lang="en-US" altLang="en-US" sz="2800" dirty="0" smtClean="0"/>
              <a:t> Metrics in the Project Domain</a:t>
            </a:r>
          </a:p>
          <a:p>
            <a:pPr algn="l" eaLnBrk="1" hangingPunct="1">
              <a:buFontTx/>
              <a:buChar char="-"/>
            </a:pPr>
            <a:r>
              <a:rPr lang="en-US" altLang="en-US" sz="2800" dirty="0" smtClean="0"/>
              <a:t> Software Measurement</a:t>
            </a:r>
          </a:p>
          <a:p>
            <a:pPr algn="l" eaLnBrk="1" hangingPunct="1">
              <a:buFontTx/>
              <a:buChar char="-"/>
            </a:pPr>
            <a:r>
              <a:rPr lang="en-US" altLang="en-US" sz="2800" dirty="0" smtClean="0"/>
              <a:t> Integrating Metrics within the Software Process </a:t>
            </a:r>
          </a:p>
        </p:txBody>
      </p:sp>
    </p:spTree>
    <p:extLst>
      <p:ext uri="{BB962C8B-B14F-4D97-AF65-F5344CB8AC3E}">
        <p14:creationId xmlns:p14="http://schemas.microsoft.com/office/powerpoint/2010/main" val="4221279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Metrics in the Process Domain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8386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DFB4200B-11EF-4521-96AB-DCD3482626B8}" type="slidenum">
              <a:rPr lang="en-US" altLang="en-US" sz="1400" u="none" smtClean="0"/>
              <a:pPr eaLnBrk="1" hangingPunct="1"/>
              <a:t>36</a:t>
            </a:fld>
            <a:endParaRPr lang="en-US" altLang="en-US" sz="1400" u="none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Metrics in the </a:t>
            </a:r>
            <a:r>
              <a:rPr lang="en-US" altLang="en-US" u="sng" smtClean="0"/>
              <a:t>Process</a:t>
            </a:r>
            <a:r>
              <a:rPr lang="en-US" altLang="en-US" smtClean="0"/>
              <a:t> Domain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Process metrics are collected across all projects and over long periods of time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They are used for making </a:t>
            </a:r>
            <a:r>
              <a:rPr lang="en-US" altLang="en-US" u="sng" dirty="0" smtClean="0"/>
              <a:t>strategic</a:t>
            </a:r>
            <a:r>
              <a:rPr lang="en-US" altLang="en-US" dirty="0" smtClean="0"/>
              <a:t> decisions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The intent is to provide a set of process indicators that lead to long-term software process improvement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The only way to know how/where to improve any process is to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Measure specific </a:t>
            </a:r>
            <a:r>
              <a:rPr lang="en-US" altLang="en-US" sz="2000" u="sng" dirty="0" smtClean="0"/>
              <a:t>attributes</a:t>
            </a:r>
            <a:r>
              <a:rPr lang="en-US" altLang="en-US" sz="2000" dirty="0" smtClean="0"/>
              <a:t> of the process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Develop a set of meaningful </a:t>
            </a:r>
            <a:r>
              <a:rPr lang="en-US" altLang="en-US" sz="2000" u="sng" dirty="0" smtClean="0"/>
              <a:t>metrics</a:t>
            </a:r>
            <a:r>
              <a:rPr lang="en-US" altLang="en-US" sz="2000" dirty="0" smtClean="0"/>
              <a:t> based on these attributes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Use the metrics to provide </a:t>
            </a:r>
            <a:r>
              <a:rPr lang="en-US" altLang="en-US" sz="2000" u="sng" dirty="0" smtClean="0"/>
              <a:t>indicators</a:t>
            </a:r>
            <a:r>
              <a:rPr lang="en-US" altLang="en-US" sz="2000" dirty="0" smtClean="0"/>
              <a:t> that will lead to a strategy for improvement</a:t>
            </a:r>
          </a:p>
        </p:txBody>
      </p:sp>
    </p:spTree>
    <p:extLst>
      <p:ext uri="{BB962C8B-B14F-4D97-AF65-F5344CB8AC3E}">
        <p14:creationId xmlns:p14="http://schemas.microsoft.com/office/powerpoint/2010/main" val="855319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DFE55C6-FFC5-4400-AA83-F89AF18D6A74}" type="slidenum">
              <a:rPr lang="en-US" altLang="en-US" sz="1400" u="none" smtClean="0"/>
              <a:pPr eaLnBrk="1" hangingPunct="1"/>
              <a:t>37</a:t>
            </a:fld>
            <a:endParaRPr lang="en-US" altLang="en-US" sz="1400" u="none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Metrics in the </a:t>
            </a:r>
            <a:r>
              <a:rPr lang="en-US" altLang="en-US" u="sng" smtClean="0"/>
              <a:t>Process</a:t>
            </a:r>
            <a:r>
              <a:rPr lang="en-US" altLang="en-US" smtClean="0"/>
              <a:t> Domain</a:t>
            </a:r>
            <a:br>
              <a:rPr lang="en-US" altLang="en-US" smtClean="0"/>
            </a:br>
            <a:r>
              <a:rPr lang="en-US" altLang="en-US" smtClean="0"/>
              <a:t>(continued)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We measure the effectiveness of a process by deriving a set of metrics based on </a:t>
            </a:r>
            <a:r>
              <a:rPr lang="en-US" altLang="en-US" sz="2800" u="sng" dirty="0" smtClean="0"/>
              <a:t>outcomes</a:t>
            </a:r>
            <a:r>
              <a:rPr lang="en-US" altLang="en-US" sz="2800" dirty="0" smtClean="0"/>
              <a:t> of the process such as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Errors uncovered before release of the software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Defects delivered to and reported by the end users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Work products delivered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Human effort expended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Calendar time expended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Conformance to the schedule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Time and effort to complete each generic activity</a:t>
            </a:r>
          </a:p>
        </p:txBody>
      </p:sp>
    </p:spTree>
    <p:extLst>
      <p:ext uri="{BB962C8B-B14F-4D97-AF65-F5344CB8AC3E}">
        <p14:creationId xmlns:p14="http://schemas.microsoft.com/office/powerpoint/2010/main" val="1450556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7880C0FB-FD06-4945-AE3A-0FA6AC9F30BF}" type="slidenum">
              <a:rPr lang="en-US" altLang="en-US" sz="1400" u="none" smtClean="0"/>
              <a:pPr eaLnBrk="1" hangingPunct="1"/>
              <a:t>38</a:t>
            </a:fld>
            <a:endParaRPr lang="en-US" altLang="en-US" sz="1400" u="none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Etiquette of Process Metrics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Use common sense and organizational sensitivity when interpreting metrics data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Provide regular feedback to the individuals and teams who collect measures and metrics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Don’t use metrics to evaluate individuals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Work with practitioners and teams to set clear goals and metrics that will be used to achieve them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Never use metrics to threaten individuals or teams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Metrics data that indicate a problem should </a:t>
            </a:r>
            <a:r>
              <a:rPr lang="en-US" altLang="en-US" u="sng" dirty="0" smtClean="0"/>
              <a:t>not</a:t>
            </a:r>
            <a:r>
              <a:rPr lang="en-US" altLang="en-US" dirty="0" smtClean="0"/>
              <a:t> be considered “negative”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Such data are merely an indicator for process improvement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Don’t obsess on a single metric to the exclusion of other important metrics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1538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376FAE43-63FA-4E15-AB50-95B0FDB3B32E}" type="slidenum">
              <a:rPr lang="en-US" altLang="en-US" sz="1400" u="none" smtClean="0"/>
              <a:pPr eaLnBrk="1" hangingPunct="1"/>
              <a:t>39</a:t>
            </a:fld>
            <a:endParaRPr lang="en-US" altLang="en-US" sz="1400" u="none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Metrics in the </a:t>
            </a:r>
            <a:r>
              <a:rPr lang="en-US" altLang="en-US" u="sng" smtClean="0"/>
              <a:t>Project</a:t>
            </a:r>
            <a:r>
              <a:rPr lang="en-US" altLang="en-US" smtClean="0"/>
              <a:t> Domain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Project metrics enable a software project manager to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Assess the status of an ongoing project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Track potential risks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Uncover problem areas before their status becomes critical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Adjust work flow or tasks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Evaluate the project team’s ability to control quality of software work products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Many of the same metrics are used in both the process and project domain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Project metrics are used for making </a:t>
            </a:r>
            <a:r>
              <a:rPr lang="en-US" altLang="en-US" u="sng" dirty="0" smtClean="0"/>
              <a:t>tactical</a:t>
            </a:r>
            <a:r>
              <a:rPr lang="en-US" altLang="en-US" dirty="0" smtClean="0"/>
              <a:t> decisions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They are used to adapt project workflow and technical activities </a:t>
            </a:r>
          </a:p>
        </p:txBody>
      </p:sp>
    </p:spTree>
    <p:extLst>
      <p:ext uri="{BB962C8B-B14F-4D97-AF65-F5344CB8AC3E}">
        <p14:creationId xmlns:p14="http://schemas.microsoft.com/office/powerpoint/2010/main" val="47570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72EAFD3B-6185-44E2-93A8-55B75FC26C4C}" type="slidenum">
              <a:rPr lang="en-US" altLang="en-US" sz="1400" i="0" u="none" smtClean="0"/>
              <a:pPr eaLnBrk="1" hangingPunct="1"/>
              <a:t>4</a:t>
            </a:fld>
            <a:endParaRPr lang="en-US" altLang="en-US" sz="1400" i="0" u="none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have Software Product Metrics?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90689"/>
            <a:ext cx="8267700" cy="4786311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Help software engineers to better understand the attributes of models and assess the quality of the software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Help software engineers to gain insight into the design and construction of the software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Focus on specific attributes of software engineering work products resulting from analysis, design, coding, and testing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Provide a systematic way to assess quality based on a set of clearly defined rules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Provide an “on-the-spot” rather than “after-the-fact” insight into the software development</a:t>
            </a:r>
          </a:p>
        </p:txBody>
      </p:sp>
    </p:spTree>
    <p:extLst>
      <p:ext uri="{BB962C8B-B14F-4D97-AF65-F5344CB8AC3E}">
        <p14:creationId xmlns:p14="http://schemas.microsoft.com/office/powerpoint/2010/main" val="2124690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AC4D7EB7-DDC2-44A2-9B6A-F38B3EF85356}" type="slidenum">
              <a:rPr lang="en-US" altLang="en-US" sz="1400" u="none" smtClean="0"/>
              <a:pPr eaLnBrk="1" hangingPunct="1"/>
              <a:t>40</a:t>
            </a:fld>
            <a:endParaRPr lang="en-US" altLang="en-US" sz="1400" u="none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Use of Project Metrics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4582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The first application of project metrics occurs during estimation</a:t>
            </a:r>
          </a:p>
          <a:p>
            <a:pPr lvl="1" eaLnBrk="1" hangingPunct="1"/>
            <a:r>
              <a:rPr lang="en-US" altLang="en-US" sz="2000" dirty="0" smtClean="0"/>
              <a:t>Metrics from past projects are used as a basis for estimating </a:t>
            </a:r>
            <a:r>
              <a:rPr lang="en-US" altLang="en-US" sz="2000" u="sng" dirty="0" smtClean="0"/>
              <a:t>time</a:t>
            </a:r>
            <a:r>
              <a:rPr lang="en-US" altLang="en-US" sz="2000" dirty="0" smtClean="0"/>
              <a:t> and </a:t>
            </a:r>
            <a:r>
              <a:rPr lang="en-US" altLang="en-US" sz="2000" u="sng" dirty="0" smtClean="0"/>
              <a:t>effort</a:t>
            </a:r>
          </a:p>
          <a:p>
            <a:pPr eaLnBrk="1" hangingPunct="1"/>
            <a:r>
              <a:rPr lang="en-US" altLang="en-US" dirty="0" smtClean="0"/>
              <a:t>As a project proceeds, the amount of time and effort expended are compared to original estimates</a:t>
            </a:r>
          </a:p>
          <a:p>
            <a:pPr eaLnBrk="1" hangingPunct="1"/>
            <a:r>
              <a:rPr lang="en-US" altLang="en-US" dirty="0" smtClean="0"/>
              <a:t>As technical work commences, other project metrics become important</a:t>
            </a:r>
          </a:p>
          <a:p>
            <a:pPr lvl="1" eaLnBrk="1" hangingPunct="1"/>
            <a:r>
              <a:rPr lang="en-US" altLang="en-US" sz="2000" u="sng" dirty="0" smtClean="0"/>
              <a:t>Production rates</a:t>
            </a:r>
            <a:r>
              <a:rPr lang="en-US" altLang="en-US" sz="2000" dirty="0" smtClean="0"/>
              <a:t> are measured (represented in terms of models created, review hours, function points, and delivered source lines of code)</a:t>
            </a:r>
          </a:p>
          <a:p>
            <a:pPr lvl="1" eaLnBrk="1" hangingPunct="1"/>
            <a:r>
              <a:rPr lang="en-US" altLang="en-US" sz="2000" u="sng" dirty="0" smtClean="0"/>
              <a:t>Error</a:t>
            </a:r>
            <a:r>
              <a:rPr lang="en-US" altLang="en-US" sz="2000" dirty="0" smtClean="0"/>
              <a:t> uncovered during each generic framework activity (</a:t>
            </a:r>
            <a:r>
              <a:rPr lang="en-US" altLang="en-US" sz="2000" dirty="0" err="1" smtClean="0"/>
              <a:t>i.e</a:t>
            </a:r>
            <a:r>
              <a:rPr lang="en-US" altLang="en-US" sz="2000" dirty="0" smtClean="0"/>
              <a:t>, communication, planning, modeling, construction, deployment) are measured</a:t>
            </a:r>
          </a:p>
          <a:p>
            <a:pPr eaLnBrk="1" hangingPunct="1"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2410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CA9B62D-1479-4D67-8E47-B59E5F52E42F}" type="slidenum">
              <a:rPr lang="en-US" altLang="en-US" sz="1400" u="none" smtClean="0"/>
              <a:pPr eaLnBrk="1" hangingPunct="1"/>
              <a:t>41</a:t>
            </a:fld>
            <a:endParaRPr lang="en-US" altLang="en-US" sz="1400" u="none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Use of Project Metrics (continued)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458200" cy="41148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800" dirty="0" smtClean="0"/>
              <a:t>Project metrics are used to</a:t>
            </a:r>
          </a:p>
          <a:p>
            <a:pPr lvl="1" eaLnBrk="1" hangingPunct="1"/>
            <a:r>
              <a:rPr lang="en-US" altLang="en-US" sz="2400" dirty="0" smtClean="0"/>
              <a:t>Minimize the development schedule by making the adjustments necessary to avoid delays and mitigate potential problems and risks</a:t>
            </a:r>
          </a:p>
          <a:p>
            <a:pPr lvl="1" eaLnBrk="1" hangingPunct="1"/>
            <a:r>
              <a:rPr lang="en-US" altLang="en-US" sz="2400" dirty="0" smtClean="0"/>
              <a:t>Assess product quality on an ongoing basis and, when necessary, to modify the technical approach to improve quality</a:t>
            </a:r>
          </a:p>
          <a:p>
            <a:pPr eaLnBrk="1" hangingPunct="1"/>
            <a:r>
              <a:rPr lang="en-US" altLang="en-US" sz="2800" dirty="0" smtClean="0"/>
              <a:t>In summary</a:t>
            </a:r>
          </a:p>
          <a:p>
            <a:pPr lvl="1" eaLnBrk="1" hangingPunct="1"/>
            <a:r>
              <a:rPr lang="en-US" altLang="en-US" sz="2400" dirty="0" smtClean="0"/>
              <a:t>As </a:t>
            </a:r>
            <a:r>
              <a:rPr lang="en-US" altLang="en-US" sz="2400" u="sng" dirty="0" smtClean="0"/>
              <a:t>quality improves</a:t>
            </a:r>
            <a:r>
              <a:rPr lang="en-US" altLang="en-US" sz="2400" dirty="0" smtClean="0"/>
              <a:t>, defects are minimized</a:t>
            </a:r>
          </a:p>
          <a:p>
            <a:pPr lvl="1" eaLnBrk="1" hangingPunct="1"/>
            <a:r>
              <a:rPr lang="en-US" altLang="en-US" sz="2400" dirty="0" smtClean="0"/>
              <a:t>As </a:t>
            </a:r>
            <a:r>
              <a:rPr lang="en-US" altLang="en-US" sz="2400" u="sng" dirty="0" smtClean="0"/>
              <a:t>defects go down</a:t>
            </a:r>
            <a:r>
              <a:rPr lang="en-US" altLang="en-US" sz="2400" dirty="0" smtClean="0"/>
              <a:t>, the amount of rework required during the project is also reduced</a:t>
            </a:r>
          </a:p>
          <a:p>
            <a:pPr lvl="1" eaLnBrk="1" hangingPunct="1"/>
            <a:r>
              <a:rPr lang="en-US" altLang="en-US" sz="2400" dirty="0" smtClean="0"/>
              <a:t>As </a:t>
            </a:r>
            <a:r>
              <a:rPr lang="en-US" altLang="en-US" sz="2400" u="sng" dirty="0" smtClean="0"/>
              <a:t>rework goes down</a:t>
            </a:r>
            <a:r>
              <a:rPr lang="en-US" altLang="en-US" sz="2400" dirty="0" smtClean="0"/>
              <a:t>, the overall project </a:t>
            </a:r>
            <a:r>
              <a:rPr lang="en-US" altLang="en-US" sz="2400" u="sng" dirty="0" smtClean="0"/>
              <a:t>cost is reduced</a:t>
            </a:r>
          </a:p>
          <a:p>
            <a:pPr lvl="1" eaLnBrk="1" hangingPunct="1"/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56528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Software Measurement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41473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E9C04E11-9F17-4BAE-BFD0-8E27A10FF000}" type="slidenum">
              <a:rPr lang="en-US" altLang="en-US" sz="1400" u="none" smtClean="0"/>
              <a:pPr eaLnBrk="1" hangingPunct="1"/>
              <a:t>43</a:t>
            </a:fld>
            <a:endParaRPr lang="en-US" altLang="en-US" sz="1400" u="none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Categories of Software Measurement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Two categories of software measurement</a:t>
            </a:r>
          </a:p>
          <a:p>
            <a:pPr lvl="1" eaLnBrk="1" hangingPunct="1"/>
            <a:r>
              <a:rPr lang="en-US" altLang="en-US" sz="2400" dirty="0" smtClean="0"/>
              <a:t>Direct measures of the </a:t>
            </a:r>
          </a:p>
          <a:p>
            <a:pPr lvl="2" eaLnBrk="1" hangingPunct="1"/>
            <a:r>
              <a:rPr lang="en-US" altLang="en-US" sz="2000" dirty="0" smtClean="0"/>
              <a:t>Software process (cost, effort, etc.)</a:t>
            </a:r>
          </a:p>
          <a:p>
            <a:pPr lvl="2" eaLnBrk="1" hangingPunct="1"/>
            <a:r>
              <a:rPr lang="en-US" altLang="en-US" sz="2000" dirty="0" smtClean="0"/>
              <a:t>Software product (lines of code produced, execution speed, defects reported over time, etc.)</a:t>
            </a:r>
          </a:p>
          <a:p>
            <a:pPr lvl="1" eaLnBrk="1" hangingPunct="1"/>
            <a:r>
              <a:rPr lang="en-US" altLang="en-US" sz="2400" dirty="0" smtClean="0"/>
              <a:t>Indirect measures of the</a:t>
            </a:r>
          </a:p>
          <a:p>
            <a:pPr lvl="2" eaLnBrk="1" hangingPunct="1"/>
            <a:r>
              <a:rPr lang="en-US" altLang="en-US" sz="2000" dirty="0" smtClean="0"/>
              <a:t>Software product (functionality, quality, complexity, efficiency, reliability, maintainability, etc.)</a:t>
            </a:r>
          </a:p>
          <a:p>
            <a:pPr eaLnBrk="1" hangingPunct="1"/>
            <a:r>
              <a:rPr lang="en-US" altLang="en-US" sz="2800" dirty="0" smtClean="0"/>
              <a:t>Project metrics can be consolidated to create process metrics for an organization</a:t>
            </a:r>
          </a:p>
        </p:txBody>
      </p:sp>
    </p:spTree>
    <p:extLst>
      <p:ext uri="{BB962C8B-B14F-4D97-AF65-F5344CB8AC3E}">
        <p14:creationId xmlns:p14="http://schemas.microsoft.com/office/powerpoint/2010/main" val="116472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9C8F2C9-695F-4C9A-B1B4-DBB276DC69D7}" type="slidenum">
              <a:rPr lang="en-US" altLang="en-US" sz="1400" u="none" smtClean="0"/>
              <a:pPr eaLnBrk="1" hangingPunct="1"/>
              <a:t>44</a:t>
            </a:fld>
            <a:endParaRPr lang="en-US" altLang="en-US" sz="1400" u="none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Size-oriented Metrics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Derived by normalizing quality and/or productivity measures by considering the size of the software produced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Thousand lines of code (KLOC) are often chosen as the normalization value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Metrics include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Errors per KLOC		- Errors per person-month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Defects per KLOC		- KLOC per person-month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Dollars per KLOC		- Dollars per page of documentation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Pages of documentation per KLOC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6840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690D5859-77F0-426A-95FE-1F49A2D5FB92}" type="slidenum">
              <a:rPr lang="en-US" altLang="en-US" sz="1400" u="none" smtClean="0"/>
              <a:pPr eaLnBrk="1" hangingPunct="1"/>
              <a:t>45</a:t>
            </a:fld>
            <a:endParaRPr lang="en-US" altLang="en-US" sz="1400" u="none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Size-oriented Metrics (continued)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47850"/>
            <a:ext cx="7772400" cy="3352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Size-oriented metrics are not universally accepted as the best way to measure the software process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Opponents argue that KLOC measurements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Are dependent on the programming language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Penalize well-designed but short programs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Cannot easily accommodate nonprocedural languages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Require a level of detail that may be difficult to achieve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67397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3EA564D6-B27A-48A6-ACB7-3946DEEFE847}" type="slidenum">
              <a:rPr lang="en-US" altLang="en-US" sz="1400" u="none" smtClean="0"/>
              <a:pPr eaLnBrk="1" hangingPunct="1"/>
              <a:t>46</a:t>
            </a:fld>
            <a:endParaRPr lang="en-US" altLang="en-US" sz="1400" u="none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Function-oriented Metrics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133600"/>
            <a:ext cx="800100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Function-oriented metrics use a measure of the functionality delivered by the application as a normalization value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Most widely used metric of this type is the function point:</a:t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	FP = count total * [0.65 + 0.01 * sum (value adj. factors)]</a:t>
            </a:r>
            <a:br>
              <a:rPr lang="en-US" altLang="en-US" dirty="0" smtClean="0"/>
            </a:br>
            <a:endParaRPr lang="en-US" alt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Function point values on past projects can be used to compute, for example, the average number of lines of code per function point (e.g., 60)</a:t>
            </a:r>
          </a:p>
          <a:p>
            <a:pPr eaLnBrk="1" hangingPunct="1">
              <a:lnSpc>
                <a:spcPct val="80000"/>
              </a:lnSpc>
            </a:pPr>
            <a:endParaRPr lang="en-US" altLang="en-US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117939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F5E8CF85-9314-4F51-95D4-8AA7C16524E1}" type="slidenum">
              <a:rPr lang="en-US" altLang="en-US" sz="1400" u="none" smtClean="0"/>
              <a:pPr eaLnBrk="1" hangingPunct="1"/>
              <a:t>47</a:t>
            </a:fld>
            <a:endParaRPr lang="en-US" altLang="en-US" sz="1400" u="none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Function Point Controversy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Like the KLOC measure, function point use also has proponents and opponents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Proponents claim that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FP is programming language independent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FP is based on data that are more likely to be known in the early stages of a project, making it more attractive as an estimation approach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Opponents claim that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FP requires some “sleight of hand” because the computation is based on subjective data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Counts of the information domain can be difficult to collect after the fact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FP has no direct physical meaning…it’s just a number</a:t>
            </a:r>
          </a:p>
        </p:txBody>
      </p:sp>
    </p:spTree>
    <p:extLst>
      <p:ext uri="{BB962C8B-B14F-4D97-AF65-F5344CB8AC3E}">
        <p14:creationId xmlns:p14="http://schemas.microsoft.com/office/powerpoint/2010/main" val="1754303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6E9FE18-A803-4213-B09F-9FB06B91C066}" type="slidenum">
              <a:rPr lang="en-US" altLang="en-US" sz="1400" u="none" smtClean="0"/>
              <a:pPr eaLnBrk="1" hangingPunct="1"/>
              <a:t>48</a:t>
            </a:fld>
            <a:endParaRPr lang="en-US" altLang="en-US" sz="1400" u="none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Reconciling LOC and FP Metrics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81150"/>
            <a:ext cx="7772400" cy="41148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 smtClean="0"/>
              <a:t>Relationship between LOC and FP depends upon</a:t>
            </a:r>
          </a:p>
          <a:p>
            <a:pPr lvl="1" eaLnBrk="1" hangingPunct="1"/>
            <a:r>
              <a:rPr lang="en-US" altLang="en-US" sz="2000" dirty="0" smtClean="0"/>
              <a:t>The programming language that is used to implement the software</a:t>
            </a:r>
          </a:p>
          <a:p>
            <a:pPr lvl="1" eaLnBrk="1" hangingPunct="1"/>
            <a:r>
              <a:rPr lang="en-US" altLang="en-US" sz="2000" dirty="0" smtClean="0"/>
              <a:t>The quality of the design</a:t>
            </a:r>
          </a:p>
          <a:p>
            <a:pPr eaLnBrk="1" hangingPunct="1"/>
            <a:r>
              <a:rPr lang="en-US" altLang="en-US" dirty="0" smtClean="0"/>
              <a:t>FP and LOC have been found to be relatively accurate predictors of software development effort and cost</a:t>
            </a:r>
          </a:p>
          <a:p>
            <a:pPr lvl="1" eaLnBrk="1" hangingPunct="1"/>
            <a:r>
              <a:rPr lang="en-US" altLang="en-US" sz="2000" dirty="0" smtClean="0"/>
              <a:t>However, a </a:t>
            </a:r>
            <a:r>
              <a:rPr lang="en-US" altLang="en-US" sz="2000" u="sng" dirty="0" smtClean="0"/>
              <a:t>historical baseline</a:t>
            </a:r>
            <a:r>
              <a:rPr lang="en-US" altLang="en-US" sz="2000" dirty="0" smtClean="0"/>
              <a:t> of information must first be established</a:t>
            </a:r>
          </a:p>
          <a:p>
            <a:pPr eaLnBrk="1" hangingPunct="1"/>
            <a:r>
              <a:rPr lang="en-US" altLang="en-US" dirty="0" smtClean="0"/>
              <a:t>LOC and FP can be used to estimate object-oriented software projects</a:t>
            </a:r>
          </a:p>
          <a:p>
            <a:pPr lvl="1" eaLnBrk="1" hangingPunct="1"/>
            <a:r>
              <a:rPr lang="en-US" altLang="en-US" sz="2000" dirty="0" smtClean="0"/>
              <a:t>However, they do not provide enough granularity for the schedule and effort adjustments required in the iterations of an evolutionary or incremental process </a:t>
            </a:r>
          </a:p>
          <a:p>
            <a:pPr eaLnBrk="1" hangingPunct="1"/>
            <a:r>
              <a:rPr lang="en-US" altLang="en-US" dirty="0" smtClean="0"/>
              <a:t>The table on the next slide provides a rough estimate of the average LOC to one FP in various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963849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CBDAE5BE-714F-4E9E-AB7A-19CA155935D8}" type="slidenum">
              <a:rPr lang="en-US" altLang="en-US" sz="1400" u="none" smtClean="0"/>
              <a:pPr eaLnBrk="1" hangingPunct="1"/>
              <a:t>49</a:t>
            </a:fld>
            <a:endParaRPr lang="en-US" altLang="en-US" sz="1400" u="none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3812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LOC Per Function Point</a:t>
            </a:r>
          </a:p>
        </p:txBody>
      </p:sp>
      <p:graphicFrame>
        <p:nvGraphicFramePr>
          <p:cNvPr id="460803" name="Group 3"/>
          <p:cNvGraphicFramePr>
            <a:graphicFrameLocks noGrp="1"/>
          </p:cNvGraphicFramePr>
          <p:nvPr>
            <p:ph idx="1"/>
          </p:nvPr>
        </p:nvGraphicFramePr>
        <p:xfrm>
          <a:off x="920750" y="1600200"/>
          <a:ext cx="6699250" cy="3800477"/>
        </p:xfrm>
        <a:graphic>
          <a:graphicData uri="http://schemas.openxmlformats.org/drawingml/2006/table">
            <a:tbl>
              <a:tblPr/>
              <a:tblGrid>
                <a:gridCol w="1722664"/>
                <a:gridCol w="1212245"/>
                <a:gridCol w="1276048"/>
                <a:gridCol w="1276048"/>
                <a:gridCol w="1212245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Language</a:t>
                      </a:r>
                    </a:p>
                  </a:txBody>
                  <a:tcPr marL="91429" marR="914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Average</a:t>
                      </a:r>
                    </a:p>
                  </a:txBody>
                  <a:tcPr marL="91429" marR="91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Median</a:t>
                      </a:r>
                    </a:p>
                  </a:txBody>
                  <a:tcPr marL="91429" marR="91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Low</a:t>
                      </a:r>
                    </a:p>
                  </a:txBody>
                  <a:tcPr marL="91429" marR="91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High</a:t>
                      </a:r>
                    </a:p>
                  </a:txBody>
                  <a:tcPr marL="91429" marR="91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Ada</a:t>
                      </a:r>
                    </a:p>
                  </a:txBody>
                  <a:tcPr marL="91429" marR="914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154</a:t>
                      </a:r>
                    </a:p>
                  </a:txBody>
                  <a:tcPr marL="91429" marR="91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L="91429" marR="91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104</a:t>
                      </a:r>
                    </a:p>
                  </a:txBody>
                  <a:tcPr marL="91429" marR="91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205</a:t>
                      </a:r>
                    </a:p>
                  </a:txBody>
                  <a:tcPr marL="91429" marR="91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Assembler</a:t>
                      </a:r>
                    </a:p>
                  </a:txBody>
                  <a:tcPr marL="91429" marR="914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337</a:t>
                      </a:r>
                    </a:p>
                  </a:txBody>
                  <a:tcPr marL="91429" marR="91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315</a:t>
                      </a:r>
                    </a:p>
                  </a:txBody>
                  <a:tcPr marL="91429" marR="91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91</a:t>
                      </a:r>
                    </a:p>
                  </a:txBody>
                  <a:tcPr marL="91429" marR="91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694</a:t>
                      </a:r>
                    </a:p>
                  </a:txBody>
                  <a:tcPr marL="91429" marR="91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</a:t>
                      </a:r>
                    </a:p>
                  </a:txBody>
                  <a:tcPr marL="91429" marR="914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162</a:t>
                      </a:r>
                    </a:p>
                  </a:txBody>
                  <a:tcPr marL="91429" marR="91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109</a:t>
                      </a:r>
                    </a:p>
                  </a:txBody>
                  <a:tcPr marL="91429" marR="91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33</a:t>
                      </a:r>
                    </a:p>
                  </a:txBody>
                  <a:tcPr marL="91429" marR="91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704</a:t>
                      </a:r>
                    </a:p>
                  </a:txBody>
                  <a:tcPr marL="91429" marR="91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C++</a:t>
                      </a:r>
                    </a:p>
                  </a:txBody>
                  <a:tcPr marL="91429" marR="914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66</a:t>
                      </a:r>
                    </a:p>
                  </a:txBody>
                  <a:tcPr marL="91429" marR="91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53</a:t>
                      </a:r>
                    </a:p>
                  </a:txBody>
                  <a:tcPr marL="91429" marR="91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29</a:t>
                      </a:r>
                    </a:p>
                  </a:txBody>
                  <a:tcPr marL="91429" marR="91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178</a:t>
                      </a:r>
                    </a:p>
                  </a:txBody>
                  <a:tcPr marL="91429" marR="91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COBOL</a:t>
                      </a:r>
                    </a:p>
                  </a:txBody>
                  <a:tcPr marL="91429" marR="914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77</a:t>
                      </a:r>
                    </a:p>
                  </a:txBody>
                  <a:tcPr marL="91429" marR="91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77</a:t>
                      </a:r>
                    </a:p>
                  </a:txBody>
                  <a:tcPr marL="91429" marR="91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14</a:t>
                      </a:r>
                    </a:p>
                  </a:txBody>
                  <a:tcPr marL="91429" marR="91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400</a:t>
                      </a:r>
                    </a:p>
                  </a:txBody>
                  <a:tcPr marL="91429" marR="91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Java</a:t>
                      </a:r>
                    </a:p>
                  </a:txBody>
                  <a:tcPr marL="91429" marR="914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1429" marR="91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53</a:t>
                      </a:r>
                    </a:p>
                  </a:txBody>
                  <a:tcPr marL="91429" marR="91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marL="91429" marR="91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214</a:t>
                      </a:r>
                    </a:p>
                  </a:txBody>
                  <a:tcPr marL="91429" marR="91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PL/1</a:t>
                      </a:r>
                    </a:p>
                  </a:txBody>
                  <a:tcPr marL="91429" marR="914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78</a:t>
                      </a:r>
                    </a:p>
                  </a:txBody>
                  <a:tcPr marL="91429" marR="91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67</a:t>
                      </a:r>
                    </a:p>
                  </a:txBody>
                  <a:tcPr marL="91429" marR="91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22</a:t>
                      </a:r>
                    </a:p>
                  </a:txBody>
                  <a:tcPr marL="91429" marR="91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263</a:t>
                      </a:r>
                    </a:p>
                  </a:txBody>
                  <a:tcPr marL="91429" marR="91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Visual Basic</a:t>
                      </a:r>
                    </a:p>
                  </a:txBody>
                  <a:tcPr marL="91429" marR="914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47</a:t>
                      </a:r>
                    </a:p>
                  </a:txBody>
                  <a:tcPr marL="91429" marR="91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42</a:t>
                      </a:r>
                    </a:p>
                  </a:txBody>
                  <a:tcPr marL="91429" marR="91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16</a:t>
                      </a:r>
                    </a:p>
                  </a:txBody>
                  <a:tcPr marL="91429" marR="91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158</a:t>
                      </a:r>
                    </a:p>
                  </a:txBody>
                  <a:tcPr marL="91429" marR="91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618" name="TextBox 4"/>
          <p:cNvSpPr txBox="1">
            <a:spLocks noChangeArrowheads="1"/>
          </p:cNvSpPr>
          <p:nvPr/>
        </p:nvSpPr>
        <p:spPr bwMode="auto">
          <a:xfrm>
            <a:off x="1219200" y="5791200"/>
            <a:ext cx="60991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>
                <a:hlinkClick r:id="rId2"/>
              </a:rPr>
              <a:t>www.qsm.com/?q=resources/function-point-languages-table/index.html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759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CBACDF79-933E-40C7-A73F-923E89F88A69}" type="slidenum">
              <a:rPr lang="en-US" altLang="en-US" sz="1400" i="0" u="none" smtClean="0"/>
              <a:pPr eaLnBrk="1" hangingPunct="1"/>
              <a:t>5</a:t>
            </a:fld>
            <a:endParaRPr lang="en-US" altLang="en-US" sz="1400" i="0" u="none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Software Quality Defined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4949826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Definition: </a:t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i="1" dirty="0" smtClean="0"/>
              <a:t>Conformance to explicitly stated functional and performance requirements, explicitly documented development standards, and implicit characteristics that are expected of all professionally developed software</a:t>
            </a:r>
            <a:br>
              <a:rPr lang="en-US" altLang="en-US" i="1" dirty="0" smtClean="0"/>
            </a:br>
            <a:endParaRPr lang="en-US" altLang="en-US" i="1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Three important points in this definition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u="sng" dirty="0" smtClean="0"/>
              <a:t>Explicit software requirements</a:t>
            </a:r>
            <a:r>
              <a:rPr lang="en-US" altLang="en-US" sz="2000" dirty="0" smtClean="0"/>
              <a:t> are the foundation from which quality is measured.  Lack of conformance to requirements is lack of quality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u="sng" dirty="0" smtClean="0"/>
              <a:t>Specific standards</a:t>
            </a:r>
            <a:r>
              <a:rPr lang="en-US" altLang="en-US" sz="2000" dirty="0" smtClean="0"/>
              <a:t> define a set of development criteria that guide the manner in which software is engineered.  If the criteria are not followed, lack of quality will most surely result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There is a set of </a:t>
            </a:r>
            <a:r>
              <a:rPr lang="en-US" altLang="en-US" sz="2000" u="sng" dirty="0" smtClean="0"/>
              <a:t>implicit requirements</a:t>
            </a:r>
            <a:r>
              <a:rPr lang="en-US" altLang="en-US" sz="2000" dirty="0" smtClean="0"/>
              <a:t> that often goes unmentioned (e.g., ease of use).  If software conforms to its explicit requirements but fails to meet implicit requirements, software quality is suspect </a:t>
            </a:r>
          </a:p>
        </p:txBody>
      </p:sp>
    </p:spTree>
    <p:extLst>
      <p:ext uri="{BB962C8B-B14F-4D97-AF65-F5344CB8AC3E}">
        <p14:creationId xmlns:p14="http://schemas.microsoft.com/office/powerpoint/2010/main" val="326192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0F58EC6-1447-45FC-9CE5-97C33BB58091}" type="slidenum">
              <a:rPr lang="en-US" altLang="en-US" sz="1400" u="none" smtClean="0"/>
              <a:pPr eaLnBrk="1" hangingPunct="1"/>
              <a:t>50</a:t>
            </a:fld>
            <a:endParaRPr lang="en-US" altLang="en-US" sz="1400" u="none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Metrics for Software Quality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41148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Correctness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This is the number of defects per KLOC, where a defect is a verified lack of conformance to requirements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Defects are those problems reported by a program user after the program is released for general use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Maintainability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This describes the ease with which a program can be </a:t>
            </a:r>
            <a:r>
              <a:rPr lang="en-US" altLang="en-US" sz="2400" u="sng" dirty="0" smtClean="0"/>
              <a:t>corrected</a:t>
            </a:r>
            <a:r>
              <a:rPr lang="en-US" altLang="en-US" sz="2400" dirty="0" smtClean="0"/>
              <a:t> if an error is found, </a:t>
            </a:r>
            <a:r>
              <a:rPr lang="en-US" altLang="en-US" sz="2400" u="sng" dirty="0" smtClean="0"/>
              <a:t>adapted</a:t>
            </a:r>
            <a:r>
              <a:rPr lang="en-US" altLang="en-US" sz="2400" dirty="0" smtClean="0"/>
              <a:t> if the environment changes, or </a:t>
            </a:r>
            <a:r>
              <a:rPr lang="en-US" altLang="en-US" sz="2400" u="sng" dirty="0" smtClean="0"/>
              <a:t>enhanced</a:t>
            </a:r>
            <a:r>
              <a:rPr lang="en-US" altLang="en-US" sz="2400" dirty="0" smtClean="0"/>
              <a:t> if the customer has changed requirements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Mean time to change (MTTC) : the time to analyze, design, implement, test, and distribute a change to all users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Maintainable programs on average have a lower MTTC 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62959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DF1EA02-2E2C-49CE-ACAB-14F60AC2255C}" type="slidenum">
              <a:rPr lang="en-US" altLang="en-US" sz="1400" u="none" smtClean="0"/>
              <a:pPr eaLnBrk="1" hangingPunct="1"/>
              <a:t>51</a:t>
            </a:fld>
            <a:endParaRPr lang="en-US" altLang="en-US" sz="1400" u="none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Defect Removal Efficiency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Defect removal efficiency provides benefits at both the project and process level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It is a measure of the </a:t>
            </a:r>
            <a:r>
              <a:rPr lang="en-US" altLang="en-US" sz="2000" u="sng" dirty="0" smtClean="0"/>
              <a:t>filtering ability</a:t>
            </a:r>
            <a:r>
              <a:rPr lang="en-US" altLang="en-US" sz="2000" dirty="0" smtClean="0"/>
              <a:t> of QA activities as they are applied throughout all process framework activities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It indicates the percentage of software errors found before software release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It is defined as DRE = E / (E + 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E is the number of errors found </a:t>
            </a:r>
            <a:r>
              <a:rPr lang="en-US" altLang="en-US" u="sng" dirty="0" smtClean="0"/>
              <a:t>before</a:t>
            </a:r>
            <a:r>
              <a:rPr lang="en-US" altLang="en-US" dirty="0" smtClean="0"/>
              <a:t> delivery of the software to the end user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D is the number of defects found </a:t>
            </a:r>
            <a:r>
              <a:rPr lang="en-US" altLang="en-US" u="sng" dirty="0" smtClean="0"/>
              <a:t>after</a:t>
            </a:r>
            <a:r>
              <a:rPr lang="en-US" altLang="en-US" dirty="0" smtClean="0"/>
              <a:t> delivery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As D </a:t>
            </a:r>
            <a:r>
              <a:rPr lang="en-US" altLang="en-US" sz="2000" u="sng" dirty="0" smtClean="0"/>
              <a:t>increases</a:t>
            </a:r>
            <a:r>
              <a:rPr lang="en-US" altLang="en-US" sz="2000" dirty="0" smtClean="0"/>
              <a:t>, DRE </a:t>
            </a:r>
            <a:r>
              <a:rPr lang="en-US" altLang="en-US" sz="2000" u="sng" dirty="0" smtClean="0"/>
              <a:t>decreases</a:t>
            </a:r>
            <a:r>
              <a:rPr lang="en-US" altLang="en-US" sz="2000" dirty="0" smtClean="0"/>
              <a:t> (i.e., becomes a smaller and smaller fraction)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The ideal value of DRE is 1, which means no defects are found after delivery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DRE encourages a software team to institute techniques for finding </a:t>
            </a:r>
            <a:r>
              <a:rPr lang="en-US" altLang="en-US" sz="2000" u="sng" dirty="0" smtClean="0"/>
              <a:t>as many errors as possible</a:t>
            </a:r>
            <a:r>
              <a:rPr lang="en-US" altLang="en-US" sz="2000" dirty="0" smtClean="0"/>
              <a:t> before delivery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072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Integrating Metrics within the Software Process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08371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FCD3F72E-1ACD-4CE5-B802-C6CEA04A35DB}" type="slidenum">
              <a:rPr lang="en-US" altLang="en-US" sz="1400" u="none" smtClean="0"/>
              <a:pPr eaLnBrk="1" hangingPunct="1"/>
              <a:t>53</a:t>
            </a:fld>
            <a:endParaRPr lang="en-US" altLang="en-US" sz="1400" u="none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Arguments for Software Metrics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772400" cy="41148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Most software developers do not measure, and most have little desire to begin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Establishing a successful company-wide software metrics program can be a </a:t>
            </a:r>
            <a:r>
              <a:rPr lang="en-US" altLang="en-US" u="sng" dirty="0" smtClean="0"/>
              <a:t>multi-year</a:t>
            </a:r>
            <a:r>
              <a:rPr lang="en-US" altLang="en-US" dirty="0" smtClean="0"/>
              <a:t> effort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But if we do not measure, there is no real way of determining whether we are improving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Measurement is used to establish a process baseline from which improvements can be assessed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Software metrics help people to develop better project estimates, produce higher-quality systems, and get products out the door on time</a:t>
            </a:r>
          </a:p>
        </p:txBody>
      </p:sp>
    </p:spTree>
    <p:extLst>
      <p:ext uri="{BB962C8B-B14F-4D97-AF65-F5344CB8AC3E}">
        <p14:creationId xmlns:p14="http://schemas.microsoft.com/office/powerpoint/2010/main" val="2046862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3DA72FB-1242-4017-B1C9-453608591FC9}" type="slidenum">
              <a:rPr lang="en-US" altLang="en-US" sz="1400" u="none" smtClean="0"/>
              <a:pPr eaLnBrk="1" hangingPunct="1"/>
              <a:t>54</a:t>
            </a:fld>
            <a:endParaRPr lang="en-US" altLang="en-US" sz="1400" u="none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Establishing a Metrics Baseline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72400" cy="41148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By establishing a metrics baseline, benefits can be obtained at the software process, product, and project levels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 same metrics can serve many masters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 </a:t>
            </a:r>
            <a:r>
              <a:rPr lang="en-US" altLang="en-US" u="sng" dirty="0" smtClean="0"/>
              <a:t>baseline</a:t>
            </a:r>
            <a:r>
              <a:rPr lang="en-US" altLang="en-US" dirty="0" smtClean="0"/>
              <a:t> consists of data collected from past projects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Baseline data must have the following attributes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Data must be reasonably </a:t>
            </a:r>
            <a:r>
              <a:rPr lang="en-US" altLang="en-US" sz="2000" u="sng" dirty="0" smtClean="0"/>
              <a:t>accurate</a:t>
            </a:r>
            <a:r>
              <a:rPr lang="en-US" altLang="en-US" sz="2000" dirty="0" smtClean="0"/>
              <a:t> (guesses should be avoided)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Data should be collected for </a:t>
            </a:r>
            <a:r>
              <a:rPr lang="en-US" altLang="en-US" sz="2000" u="sng" dirty="0" smtClean="0"/>
              <a:t>as many projects as possible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Measures must be </a:t>
            </a:r>
            <a:r>
              <a:rPr lang="en-US" altLang="en-US" sz="2000" u="sng" dirty="0" smtClean="0"/>
              <a:t>consistent</a:t>
            </a:r>
            <a:r>
              <a:rPr lang="en-US" altLang="en-US" sz="2000" dirty="0" smtClean="0"/>
              <a:t> (e.g., a line of code must be interpreted consistently across all projects)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Past applications should be </a:t>
            </a:r>
            <a:r>
              <a:rPr lang="en-US" altLang="en-US" sz="2000" u="sng" dirty="0" smtClean="0"/>
              <a:t>similar</a:t>
            </a:r>
            <a:r>
              <a:rPr lang="en-US" altLang="en-US" sz="2000" dirty="0" smtClean="0"/>
              <a:t> to the work that is to be estimated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After data is collected and metrics are computed, the metrics should be evaluated and applied during estimation, technical work, project control, and process improvement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56716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BB026E0C-A34C-4F81-821E-701E20608410}" type="slidenum">
              <a:rPr lang="en-US" altLang="en-US" sz="1400" i="0" u="none" smtClean="0"/>
              <a:pPr eaLnBrk="1" hangingPunct="1"/>
              <a:t>6</a:t>
            </a:fld>
            <a:endParaRPr lang="en-US" altLang="en-US" sz="1400" i="0" u="none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Properties of Software Quality Factors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3058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Some factors can be </a:t>
            </a:r>
            <a:r>
              <a:rPr lang="en-US" altLang="en-US" sz="2800" u="sng" dirty="0" smtClean="0"/>
              <a:t>directly</a:t>
            </a:r>
            <a:r>
              <a:rPr lang="en-US" altLang="en-US" sz="2800" dirty="0" smtClean="0"/>
              <a:t> measured (e.g. defects uncovered during testing)</a:t>
            </a:r>
          </a:p>
          <a:p>
            <a:pPr eaLnBrk="1" hangingPunct="1"/>
            <a:r>
              <a:rPr lang="en-US" altLang="en-US" sz="2800" dirty="0" smtClean="0"/>
              <a:t>Other factors can be measured only </a:t>
            </a:r>
            <a:r>
              <a:rPr lang="en-US" altLang="en-US" sz="2800" u="sng" dirty="0" smtClean="0"/>
              <a:t>indirectly</a:t>
            </a:r>
            <a:r>
              <a:rPr lang="en-US" altLang="en-US" sz="2800" dirty="0" smtClean="0"/>
              <a:t> (e.g., usability or maintainability)</a:t>
            </a:r>
          </a:p>
          <a:p>
            <a:pPr eaLnBrk="1" hangingPunct="1"/>
            <a:r>
              <a:rPr lang="en-US" altLang="en-US" sz="2800" dirty="0" smtClean="0"/>
              <a:t>Software quality factors can focus on three important aspects</a:t>
            </a:r>
          </a:p>
          <a:p>
            <a:pPr lvl="1" eaLnBrk="1" hangingPunct="1"/>
            <a:r>
              <a:rPr lang="en-US" altLang="en-US" sz="2400" dirty="0" smtClean="0"/>
              <a:t>Product operation: Its operational characteristics</a:t>
            </a:r>
          </a:p>
          <a:p>
            <a:pPr lvl="1" eaLnBrk="1" hangingPunct="1"/>
            <a:r>
              <a:rPr lang="en-US" altLang="en-US" sz="2400" dirty="0" smtClean="0"/>
              <a:t>Product revision: Its ability to undergo change</a:t>
            </a:r>
          </a:p>
          <a:p>
            <a:pPr lvl="1" eaLnBrk="1" hangingPunct="1"/>
            <a:r>
              <a:rPr lang="en-US" altLang="en-US" sz="2400" dirty="0" smtClean="0"/>
              <a:t>Product transition: Its adaptability to new environments</a:t>
            </a:r>
          </a:p>
        </p:txBody>
      </p:sp>
    </p:spTree>
    <p:extLst>
      <p:ext uri="{BB962C8B-B14F-4D97-AF65-F5344CB8AC3E}">
        <p14:creationId xmlns:p14="http://schemas.microsoft.com/office/powerpoint/2010/main" val="467948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706F810D-0CA8-4CE1-B977-9C38ECDDB1DC}" type="slidenum">
              <a:rPr lang="en-US" altLang="en-US" sz="1400" i="0" u="none" smtClean="0"/>
              <a:pPr eaLnBrk="1" hangingPunct="1"/>
              <a:t>7</a:t>
            </a:fld>
            <a:endParaRPr lang="en-US" altLang="en-US" sz="1400" i="0" u="none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ISO 9126 Software Quality Factors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534400" cy="41148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Functionality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The degree to which  the software satisfies stated needs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Reliability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The amount of time that the software is available for use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Usability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The degree to which the software is easy to use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Efficiency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The degree to which the software makes optimal use of system resources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Maintainability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The ease with which repair and enhancement may be made to the software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Portability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The ease with which the software can be transposed from one environment to another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4286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CE16F7D-6836-4E76-B5EF-49DFC067DBEC}" type="slidenum">
              <a:rPr lang="en-US" altLang="en-US" sz="1400" i="0" u="none" smtClean="0"/>
              <a:pPr eaLnBrk="1" hangingPunct="1"/>
              <a:t>8</a:t>
            </a:fld>
            <a:endParaRPr lang="en-US" altLang="en-US" sz="1400" i="0" u="none" smtClean="0"/>
          </a:p>
        </p:txBody>
      </p:sp>
      <p:sp>
        <p:nvSpPr>
          <p:cNvPr id="1126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Purpose of Product Metrics</a:t>
            </a:r>
          </a:p>
        </p:txBody>
      </p:sp>
      <p:sp>
        <p:nvSpPr>
          <p:cNvPr id="11268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Aid in the </a:t>
            </a:r>
            <a:r>
              <a:rPr lang="en-US" altLang="en-US" sz="2800" u="sng" dirty="0" smtClean="0"/>
              <a:t>evaluation</a:t>
            </a:r>
            <a:r>
              <a:rPr lang="en-US" altLang="en-US" sz="2800" dirty="0" smtClean="0"/>
              <a:t> of analysis and design models</a:t>
            </a:r>
          </a:p>
          <a:p>
            <a:pPr eaLnBrk="1" hangingPunct="1"/>
            <a:r>
              <a:rPr lang="en-US" altLang="en-US" sz="2800" dirty="0" smtClean="0"/>
              <a:t>Provide an indication of the </a:t>
            </a:r>
            <a:r>
              <a:rPr lang="en-US" altLang="en-US" sz="2800" u="sng" dirty="0" smtClean="0"/>
              <a:t>complexity</a:t>
            </a:r>
            <a:r>
              <a:rPr lang="en-US" altLang="en-US" sz="2800" dirty="0" smtClean="0"/>
              <a:t> of procedural designs and source code</a:t>
            </a:r>
          </a:p>
          <a:p>
            <a:pPr eaLnBrk="1" hangingPunct="1"/>
            <a:r>
              <a:rPr lang="en-US" altLang="en-US" sz="2800" dirty="0" smtClean="0"/>
              <a:t>Facilitate the design of more </a:t>
            </a:r>
            <a:r>
              <a:rPr lang="en-US" altLang="en-US" sz="2800" u="sng" dirty="0" smtClean="0"/>
              <a:t>effective testing </a:t>
            </a:r>
            <a:r>
              <a:rPr lang="en-US" altLang="en-US" sz="2800" dirty="0" smtClean="0"/>
              <a:t>techniques</a:t>
            </a:r>
          </a:p>
          <a:p>
            <a:pPr eaLnBrk="1" hangingPunct="1"/>
            <a:r>
              <a:rPr lang="en-US" altLang="en-US" sz="2800" dirty="0" smtClean="0"/>
              <a:t>Assess the </a:t>
            </a:r>
            <a:r>
              <a:rPr lang="en-US" altLang="en-US" sz="2800" u="sng" dirty="0" smtClean="0"/>
              <a:t>stability</a:t>
            </a:r>
            <a:r>
              <a:rPr lang="en-US" altLang="en-US" sz="2800" dirty="0" smtClean="0"/>
              <a:t> of a fielded software product</a:t>
            </a:r>
          </a:p>
        </p:txBody>
      </p:sp>
    </p:spTree>
    <p:extLst>
      <p:ext uri="{BB962C8B-B14F-4D97-AF65-F5344CB8AC3E}">
        <p14:creationId xmlns:p14="http://schemas.microsoft.com/office/powerpoint/2010/main" val="1077350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 i="1" u="sng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 u="sng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23E7E048-DACE-478C-A984-C39D21E79B9A}" type="slidenum">
              <a:rPr lang="en-US" altLang="en-US" sz="1400" i="0" u="none" smtClean="0"/>
              <a:pPr eaLnBrk="1" hangingPunct="1"/>
              <a:t>9</a:t>
            </a:fld>
            <a:endParaRPr lang="en-US" altLang="en-US" sz="1400" i="0" u="none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4582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Collection and Analysis Guidelines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Whenever possible, data collection and analysis should be automated</a:t>
            </a:r>
          </a:p>
          <a:p>
            <a:pPr eaLnBrk="1" hangingPunct="1"/>
            <a:r>
              <a:rPr lang="en-US" altLang="en-US" sz="2800" dirty="0" smtClean="0"/>
              <a:t>Valid statistical techniques should be applied to establish relationships between internal product attributes and external quality characteristics</a:t>
            </a:r>
          </a:p>
          <a:p>
            <a:pPr eaLnBrk="1" hangingPunct="1"/>
            <a:r>
              <a:rPr lang="en-US" altLang="en-US" sz="2800" dirty="0" smtClean="0"/>
              <a:t>Interpretative guidelines and recommendations should be established for each metric</a:t>
            </a:r>
          </a:p>
        </p:txBody>
      </p:sp>
    </p:spTree>
    <p:extLst>
      <p:ext uri="{BB962C8B-B14F-4D97-AF65-F5344CB8AC3E}">
        <p14:creationId xmlns:p14="http://schemas.microsoft.com/office/powerpoint/2010/main" val="2475401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4220</TotalTime>
  <Words>3744</Words>
  <Application>Microsoft Office PowerPoint</Application>
  <PresentationFormat>On-screen Show (4:3)</PresentationFormat>
  <Paragraphs>493</Paragraphs>
  <Slides>54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Lecture 7 – Software Product, Process &amp; Project Metrics</vt:lpstr>
      <vt:lpstr>Software Product Metrics      </vt:lpstr>
      <vt:lpstr>Examples of Metrics from Everyday Life  </vt:lpstr>
      <vt:lpstr>Why have Software Product Metrics?</vt:lpstr>
      <vt:lpstr>Software Quality Defined</vt:lpstr>
      <vt:lpstr>Properties of Software Quality Factors</vt:lpstr>
      <vt:lpstr>ISO 9126 Software Quality Factors</vt:lpstr>
      <vt:lpstr>Purpose of Product Metrics</vt:lpstr>
      <vt:lpstr>Collection and Analysis Guidelines</vt:lpstr>
      <vt:lpstr>A Product Metrics Taxonomy</vt:lpstr>
      <vt:lpstr>Metrics for the Analysis Model</vt:lpstr>
      <vt:lpstr>Metrics for the Design Model</vt:lpstr>
      <vt:lpstr>Metrics for Source Code</vt:lpstr>
      <vt:lpstr>Metrics for Testing</vt:lpstr>
      <vt:lpstr>Metrics for the Analysis Model</vt:lpstr>
      <vt:lpstr>Introduction to Function Points</vt:lpstr>
      <vt:lpstr>Information Domain Values</vt:lpstr>
      <vt:lpstr>Information Domain Values (continued)</vt:lpstr>
      <vt:lpstr>Function Point Computation</vt:lpstr>
      <vt:lpstr>Value Adjustment Factors</vt:lpstr>
      <vt:lpstr>Value Adjustment Factors (continued)</vt:lpstr>
      <vt:lpstr>Function Point Example </vt:lpstr>
      <vt:lpstr>Case Study: Function Points</vt:lpstr>
      <vt:lpstr>Interpretation of the FP Number</vt:lpstr>
      <vt:lpstr>Metrics for the Design Model</vt:lpstr>
      <vt:lpstr>Architectural Design Metrics</vt:lpstr>
      <vt:lpstr>Hierarchical Architecture Metrics</vt:lpstr>
      <vt:lpstr>Hierarchical Architecture Metrics (continued)</vt:lpstr>
      <vt:lpstr>Metrics for Object-Oriented Design</vt:lpstr>
      <vt:lpstr>Specific Class-oriented Metrics</vt:lpstr>
      <vt:lpstr>Specific Class-oriented Metrics (continued)</vt:lpstr>
      <vt:lpstr>Metrics for Maintenance</vt:lpstr>
      <vt:lpstr>Metrics for Maintenance</vt:lpstr>
      <vt:lpstr>  Process and Project Metrics     </vt:lpstr>
      <vt:lpstr>Metrics in the Process Domain</vt:lpstr>
      <vt:lpstr>Metrics in the Process Domain</vt:lpstr>
      <vt:lpstr>Metrics in the Process Domain (continued)</vt:lpstr>
      <vt:lpstr>Etiquette of Process Metrics</vt:lpstr>
      <vt:lpstr>Metrics in the Project Domain</vt:lpstr>
      <vt:lpstr>Use of Project Metrics</vt:lpstr>
      <vt:lpstr>Use of Project Metrics (continued)</vt:lpstr>
      <vt:lpstr>Software Measurement</vt:lpstr>
      <vt:lpstr>Categories of Software Measurement</vt:lpstr>
      <vt:lpstr>Size-oriented Metrics</vt:lpstr>
      <vt:lpstr>Size-oriented Metrics (continued)</vt:lpstr>
      <vt:lpstr>Function-oriented Metrics</vt:lpstr>
      <vt:lpstr>Function Point Controversy</vt:lpstr>
      <vt:lpstr>Reconciling LOC and FP Metrics</vt:lpstr>
      <vt:lpstr>LOC Per Function Point</vt:lpstr>
      <vt:lpstr>Metrics for Software Quality</vt:lpstr>
      <vt:lpstr>Defect Removal Efficiency</vt:lpstr>
      <vt:lpstr>Integrating Metrics within the Software Process</vt:lpstr>
      <vt:lpstr>Arguments for Software Metrics</vt:lpstr>
      <vt:lpstr>Establishing a Metrics Baseline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</dc:title>
  <dc:creator>Sampath Jayarathna</dc:creator>
  <cp:lastModifiedBy>Sampath Jayarathna</cp:lastModifiedBy>
  <cp:revision>114</cp:revision>
  <dcterms:created xsi:type="dcterms:W3CDTF">2009-12-29T10:39:27Z</dcterms:created>
  <dcterms:modified xsi:type="dcterms:W3CDTF">2016-11-07T19:18:09Z</dcterms:modified>
</cp:coreProperties>
</file>