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91" r:id="rId4"/>
    <p:sldId id="258" r:id="rId5"/>
    <p:sldId id="259" r:id="rId6"/>
    <p:sldId id="292" r:id="rId7"/>
    <p:sldId id="260" r:id="rId8"/>
    <p:sldId id="261" r:id="rId9"/>
    <p:sldId id="293" r:id="rId10"/>
    <p:sldId id="262" r:id="rId11"/>
    <p:sldId id="29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3" r:id="rId20"/>
    <p:sldId id="274" r:id="rId21"/>
    <p:sldId id="275" r:id="rId22"/>
    <p:sldId id="297" r:id="rId23"/>
    <p:sldId id="299" r:id="rId24"/>
    <p:sldId id="29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5" r:id="rId34"/>
    <p:sldId id="294" r:id="rId35"/>
    <p:sldId id="284" r:id="rId36"/>
    <p:sldId id="287" r:id="rId37"/>
    <p:sldId id="288" r:id="rId38"/>
    <p:sldId id="289" r:id="rId39"/>
    <p:sldId id="295" r:id="rId40"/>
    <p:sldId id="290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E3CB806A-8ED0-40BA-90F0-C4DABF1774CD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1686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E3CB806A-8ED0-40BA-90F0-C4DABF1774CD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6004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A27F8045-F0A2-4D2A-9E53-70168EA5731F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629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C6B258A-01FE-47F8-B50C-A8358A1295C3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91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596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16DEE35F-C8D9-410D-B35F-525F5A326266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1649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1A1631B0-BD05-4475-B514-F021583FEC98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2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A0CABB98-D6C5-4891-9463-6CBB856B5B97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2960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ACBB7F3A-1BD5-4473-A26F-D1DC1426CDAA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3448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089E4E19-EF9A-48C7-833B-D4063919213E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81567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598EC913-9ACE-486D-99BE-A5E979E043C4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800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6F3B025-25CC-4DD2-A823-A23517F3EA03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5295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758D61D0-775E-46D0-BC19-599655538E92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19342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907237CE-BDE2-4C9C-A031-8D4490E14299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3664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289B14E9-9CC2-4B75-8E89-3009C471E38C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4931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0163101A-0B8D-4468-9839-71293EFB0548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0763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DDED0F9-3735-43C6-A9CD-7BA0A987B211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9567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854DBB25-0EB0-482C-A41D-5CC24530C896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5479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CD98C481-AF43-4F69-A631-7D1A9121B0AC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66532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1A8A7162-57D9-457C-9390-42A6E7FAF2E4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256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BBE5016F-D400-4609-A495-7DD218C87781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36811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1BBE6BC4-4714-4B84-B148-1B283A9DA954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29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55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8709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6F3B025-25CC-4DD2-A823-A23517F3EA03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73688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D1EE3E03-70FA-42F0-BD0A-351AF6A696BB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10619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87045507-B4F8-4D0C-828B-904AB5A01F91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31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75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75840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E71DDE14-A4BC-468D-B39E-C7F021D8B309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32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00177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BA28CD5-89CE-4640-B37B-D00AE1C5D820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17571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BA28CD5-89CE-4640-B37B-D00AE1C5D820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48277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2E22D3D3-17BB-47FA-81B5-570237961590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2740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C650AC62-0D5A-49E7-B907-6E7DC50C9FEC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27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05412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C6D22E1C-0413-48C7-B378-8B15A20412CE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43306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E46FDC89-E766-4695-BDCF-BA369535D462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45709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E46FDC89-E766-4695-BDCF-BA369535D462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39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03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5718233C-BCB9-406B-A587-5B1E8386ACE8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13061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F4C55DB2-7497-4DCF-9540-FCE5FF72522F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40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2239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482C3F61-B5EE-4436-8057-6F9CEA6391CC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386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482C3F61-B5EE-4436-8057-6F9CEA6391CC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3576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6E4D802D-D16A-4827-BADB-63DA53D2DEAD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91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341CFE2E-80D4-420D-9A07-0D011CCE03B3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2244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341CFE2E-80D4-420D-9A07-0D011CCE03B3}" type="slidenum">
              <a:rPr lang="en-GB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0270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69225" cy="11398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33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69225" cy="11398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7769225" cy="19796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92588"/>
            <a:ext cx="7769225" cy="197961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4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924433"/>
            <a:ext cx="7372350" cy="151342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8 – Project Scheduling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4701" y="138545"/>
            <a:ext cx="4442353" cy="2644775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8142" y="5111531"/>
            <a:ext cx="6112474" cy="161890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slides created by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Pressman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General Practices (continued)‏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67250"/>
            <a:ext cx="7772400" cy="2234283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Software project scheduling </a:t>
            </a:r>
            <a:r>
              <a:rPr lang="en-US" altLang="en-US" u="sng" dirty="0" smtClean="0"/>
              <a:t>distributes</a:t>
            </a:r>
            <a:r>
              <a:rPr lang="en-US" altLang="en-US" dirty="0" smtClean="0"/>
              <a:t> estimated </a:t>
            </a:r>
            <a:r>
              <a:rPr lang="en-US" altLang="en-US" u="sng" dirty="0" smtClean="0"/>
              <a:t>effort</a:t>
            </a:r>
            <a:r>
              <a:rPr lang="en-US" altLang="en-US" dirty="0" smtClean="0"/>
              <a:t> across the planned project duration by </a:t>
            </a:r>
            <a:r>
              <a:rPr lang="en-US" altLang="en-US" u="sng" dirty="0" smtClean="0"/>
              <a:t>allocating</a:t>
            </a:r>
            <a:r>
              <a:rPr lang="en-US" altLang="en-US" dirty="0" smtClean="0"/>
              <a:t> the effort to specific tasks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During early stages of project planning, a </a:t>
            </a:r>
            <a:r>
              <a:rPr lang="en-US" altLang="en-US" u="sng" dirty="0" smtClean="0"/>
              <a:t>macroscopic</a:t>
            </a:r>
            <a:r>
              <a:rPr lang="en-US" altLang="en-US" dirty="0" smtClean="0"/>
              <a:t> schedule is developed identifying </a:t>
            </a:r>
            <a:r>
              <a:rPr lang="en-US" altLang="en-US" u="sng" dirty="0" smtClean="0"/>
              <a:t>all</a:t>
            </a:r>
            <a:r>
              <a:rPr lang="en-US" altLang="en-US" dirty="0" smtClean="0"/>
              <a:t> </a:t>
            </a:r>
            <a:r>
              <a:rPr lang="en-US" altLang="en-US" u="sng" dirty="0" smtClean="0"/>
              <a:t>major</a:t>
            </a:r>
            <a:r>
              <a:rPr lang="en-US" altLang="en-US" dirty="0" smtClean="0"/>
              <a:t> process framework </a:t>
            </a:r>
            <a:r>
              <a:rPr lang="en-US" altLang="en-US" u="sng" dirty="0" smtClean="0"/>
              <a:t>activities</a:t>
            </a:r>
            <a:r>
              <a:rPr lang="en-US" altLang="en-US" dirty="0" smtClean="0"/>
              <a:t> and the product functions to which they apply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Later, each task is refined into a </a:t>
            </a:r>
            <a:r>
              <a:rPr lang="en-US" altLang="en-US" u="sng" dirty="0" smtClean="0"/>
              <a:t>detailed</a:t>
            </a:r>
            <a:r>
              <a:rPr lang="en-US" altLang="en-US" dirty="0" smtClean="0"/>
              <a:t> schedule where </a:t>
            </a:r>
            <a:r>
              <a:rPr lang="en-US" altLang="en-US" u="sng" dirty="0" smtClean="0"/>
              <a:t>specific software tasks</a:t>
            </a:r>
            <a:r>
              <a:rPr lang="en-US" altLang="en-US" dirty="0" smtClean="0"/>
              <a:t> are identified and scheduled</a:t>
            </a:r>
          </a:p>
        </p:txBody>
      </p:sp>
    </p:spTree>
    <p:extLst>
      <p:ext uri="{BB962C8B-B14F-4D97-AF65-F5344CB8AC3E}">
        <p14:creationId xmlns:p14="http://schemas.microsoft.com/office/powerpoint/2010/main" val="1264599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General Practices (continued)‏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67250"/>
            <a:ext cx="7772400" cy="3174083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Scheduling for projects can be viewed from </a:t>
            </a:r>
            <a:r>
              <a:rPr lang="en-US" altLang="en-US" sz="2800" u="sng" dirty="0" smtClean="0"/>
              <a:t>two</a:t>
            </a:r>
            <a:r>
              <a:rPr lang="en-US" altLang="en-US" sz="2800" dirty="0" smtClean="0"/>
              <a:t> different perspectives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In the </a:t>
            </a:r>
            <a:r>
              <a:rPr lang="en-US" altLang="en-US" sz="2400" u="sng" dirty="0" smtClean="0"/>
              <a:t>first view</a:t>
            </a:r>
            <a:r>
              <a:rPr lang="en-US" altLang="en-US" sz="2400" dirty="0" smtClean="0"/>
              <a:t>, an </a:t>
            </a:r>
            <a:r>
              <a:rPr lang="en-US" altLang="en-US" sz="2400" u="sng" dirty="0" smtClean="0"/>
              <a:t>end-date</a:t>
            </a:r>
            <a:r>
              <a:rPr lang="en-US" altLang="en-US" sz="2400" dirty="0" smtClean="0"/>
              <a:t> for release of a computer-based system has already been established and fixed 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software organization is constrained to distribute effort within the prescribed time frame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In the </a:t>
            </a:r>
            <a:r>
              <a:rPr lang="en-US" altLang="en-US" sz="2400" u="sng" dirty="0" smtClean="0"/>
              <a:t>second view</a:t>
            </a:r>
            <a:r>
              <a:rPr lang="en-US" altLang="en-US" sz="2400" dirty="0" smtClean="0"/>
              <a:t>, assume that </a:t>
            </a:r>
            <a:r>
              <a:rPr lang="en-US" altLang="en-US" sz="2400" u="sng" dirty="0" smtClean="0"/>
              <a:t>rough chronological bounds</a:t>
            </a:r>
            <a:r>
              <a:rPr lang="en-US" altLang="en-US" sz="2400" dirty="0" smtClean="0"/>
              <a:t> have been discussed but that the end-date is set by the software engineering organization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Effort is distributed to make best use of resources and an end-date is defined after careful analysis of the software</a:t>
            </a:r>
          </a:p>
          <a:p>
            <a:pPr lvl="2" eaLnBrk="1" hangingPunct="1">
              <a:lnSpc>
                <a:spcPct val="90000"/>
              </a:lnSpc>
              <a:spcBef>
                <a:spcPts val="4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 smtClean="0"/>
          </a:p>
          <a:p>
            <a:pPr marL="457200" lvl="1" indent="0" eaLnBrk="1" hangingPunct="1">
              <a:lnSpc>
                <a:spcPct val="90000"/>
              </a:lnSpc>
              <a:spcBef>
                <a:spcPts val="45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The first view is encountered far more often that the second   </a:t>
            </a:r>
          </a:p>
        </p:txBody>
      </p:sp>
    </p:spTree>
    <p:extLst>
      <p:ext uri="{BB962C8B-B14F-4D97-AF65-F5344CB8AC3E}">
        <p14:creationId xmlns:p14="http://schemas.microsoft.com/office/powerpoint/2010/main" val="633997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5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Basic Principles for Project Scheduling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Compartmentalization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The project must be compartmentalized into </a:t>
            </a:r>
            <a:r>
              <a:rPr lang="en-US" altLang="en-US" sz="1800" u="sng" dirty="0" smtClean="0"/>
              <a:t>a number of manageable activities, actions, and tasks</a:t>
            </a:r>
            <a:r>
              <a:rPr lang="en-US" altLang="en-US" sz="1800" dirty="0" smtClean="0"/>
              <a:t>; both the product and the process are decomposed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Interdependency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The </a:t>
            </a:r>
            <a:r>
              <a:rPr lang="en-US" altLang="en-US" sz="1800" u="sng" dirty="0" smtClean="0"/>
              <a:t>interdependency</a:t>
            </a:r>
            <a:r>
              <a:rPr lang="en-US" altLang="en-US" sz="1800" dirty="0" smtClean="0"/>
              <a:t> of each compartmentalized activity, action, or task must be </a:t>
            </a:r>
            <a:r>
              <a:rPr lang="en-US" altLang="en-US" sz="1800" u="sng" dirty="0" smtClean="0"/>
              <a:t>determined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Some tasks must occur </a:t>
            </a:r>
            <a:r>
              <a:rPr lang="en-US" altLang="en-US" sz="1800" u="sng" dirty="0" smtClean="0"/>
              <a:t>in sequence</a:t>
            </a:r>
            <a:r>
              <a:rPr lang="en-US" altLang="en-US" sz="1800" dirty="0" smtClean="0"/>
              <a:t> while others can occur </a:t>
            </a:r>
            <a:r>
              <a:rPr lang="en-US" altLang="en-US" sz="1800" u="sng" dirty="0" smtClean="0"/>
              <a:t>in parallel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Some actions or activities </a:t>
            </a:r>
            <a:r>
              <a:rPr lang="en-US" altLang="en-US" sz="1800" u="sng" dirty="0" smtClean="0"/>
              <a:t>cannot commence until</a:t>
            </a:r>
            <a:r>
              <a:rPr lang="en-US" altLang="en-US" sz="1800" dirty="0" smtClean="0"/>
              <a:t> the work product produced by another is available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Time allocation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Each task to be scheduled must be </a:t>
            </a:r>
            <a:r>
              <a:rPr lang="en-US" altLang="en-US" sz="1800" u="sng" dirty="0" smtClean="0"/>
              <a:t>allocated</a:t>
            </a:r>
            <a:r>
              <a:rPr lang="en-US" altLang="en-US" sz="1800" dirty="0" smtClean="0"/>
              <a:t> some number of </a:t>
            </a:r>
            <a:r>
              <a:rPr lang="en-US" altLang="en-US" sz="1800" u="sng" dirty="0" smtClean="0"/>
              <a:t>work units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In addition, </a:t>
            </a:r>
            <a:r>
              <a:rPr lang="en-US" altLang="en-US" sz="1800" u="sng" dirty="0" smtClean="0"/>
              <a:t>each task</a:t>
            </a:r>
            <a:r>
              <a:rPr lang="en-US" altLang="en-US" sz="1800" dirty="0" smtClean="0"/>
              <a:t> must be assigned a </a:t>
            </a:r>
            <a:r>
              <a:rPr lang="en-US" altLang="en-US" sz="1800" u="sng" dirty="0" smtClean="0"/>
              <a:t>start date</a:t>
            </a:r>
            <a:r>
              <a:rPr lang="en-US" altLang="en-US" sz="1800" dirty="0" smtClean="0"/>
              <a:t> and a </a:t>
            </a:r>
            <a:r>
              <a:rPr lang="en-US" altLang="en-US" sz="1800" u="sng" dirty="0" smtClean="0"/>
              <a:t>completion date</a:t>
            </a:r>
            <a:r>
              <a:rPr lang="en-US" altLang="en-US" sz="1800" dirty="0" smtClean="0"/>
              <a:t> that are a function of the interdependencies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Start and stop dates are also established based on whether work will be conducted on a </a:t>
            </a:r>
            <a:r>
              <a:rPr lang="en-US" altLang="en-US" sz="1800" u="sng" dirty="0" smtClean="0"/>
              <a:t>full-time</a:t>
            </a:r>
            <a:r>
              <a:rPr lang="en-US" altLang="en-US" sz="1800" dirty="0" smtClean="0"/>
              <a:t> or </a:t>
            </a:r>
            <a:r>
              <a:rPr lang="en-US" altLang="en-US" sz="1800" u="sng" dirty="0" smtClean="0"/>
              <a:t>part-time </a:t>
            </a:r>
            <a:r>
              <a:rPr lang="en-US" altLang="en-US" sz="1800" dirty="0" smtClean="0"/>
              <a:t>basis</a:t>
            </a:r>
          </a:p>
        </p:txBody>
      </p:sp>
    </p:spTree>
    <p:extLst>
      <p:ext uri="{BB962C8B-B14F-4D97-AF65-F5344CB8AC3E}">
        <p14:creationId xmlns:p14="http://schemas.microsoft.com/office/powerpoint/2010/main" val="4288146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5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Basic Principles for Project Scheduling (continued)‏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92625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Effort validation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Every project has a defined number of people on the team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As time allocation occurs, the project manager must ensure that </a:t>
            </a:r>
            <a:r>
              <a:rPr lang="en-US" altLang="en-US" sz="1800" u="sng" dirty="0" smtClean="0"/>
              <a:t>no more than</a:t>
            </a:r>
            <a:r>
              <a:rPr lang="en-US" altLang="en-US" sz="1800" dirty="0" smtClean="0"/>
              <a:t> the allocated number of </a:t>
            </a:r>
            <a:r>
              <a:rPr lang="en-US" altLang="en-US" sz="1800" u="sng" dirty="0" smtClean="0"/>
              <a:t>people</a:t>
            </a:r>
            <a:r>
              <a:rPr lang="en-US" altLang="en-US" sz="1800" dirty="0" smtClean="0"/>
              <a:t> have been scheduled at any given time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Defined responsibilities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Every task</a:t>
            </a:r>
            <a:r>
              <a:rPr lang="en-US" altLang="en-US" sz="1800" dirty="0" smtClean="0"/>
              <a:t> that is scheduled should be assigned to a specific </a:t>
            </a:r>
            <a:r>
              <a:rPr lang="en-US" altLang="en-US" sz="1800" u="sng" dirty="0" smtClean="0"/>
              <a:t>team member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Defined outcomes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Every task</a:t>
            </a:r>
            <a:r>
              <a:rPr lang="en-US" altLang="en-US" sz="1800" dirty="0" smtClean="0"/>
              <a:t> that is scheduled should have a </a:t>
            </a:r>
            <a:r>
              <a:rPr lang="en-US" altLang="en-US" sz="1800" u="sng" dirty="0" smtClean="0"/>
              <a:t>defined outcome</a:t>
            </a:r>
            <a:r>
              <a:rPr lang="en-US" altLang="en-US" sz="1800" dirty="0" smtClean="0"/>
              <a:t> for software projects such as a work product or part of a work product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Work products are often </a:t>
            </a:r>
            <a:r>
              <a:rPr lang="en-US" altLang="en-US" sz="1800" u="sng" dirty="0" smtClean="0"/>
              <a:t>combined</a:t>
            </a:r>
            <a:r>
              <a:rPr lang="en-US" altLang="en-US" sz="1800" dirty="0" smtClean="0"/>
              <a:t> in deliverables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Defined milestones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Every task or group</a:t>
            </a:r>
            <a:r>
              <a:rPr lang="en-US" altLang="en-US" sz="1800" dirty="0" smtClean="0"/>
              <a:t> of tasks should be associated with a </a:t>
            </a:r>
            <a:r>
              <a:rPr lang="en-US" altLang="en-US" sz="1800" u="sng" dirty="0" smtClean="0"/>
              <a:t>project milestone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A milestone is accomplished when one or more work products has been </a:t>
            </a:r>
            <a:r>
              <a:rPr lang="en-US" altLang="en-US" sz="1800" u="sng" dirty="0" smtClean="0"/>
              <a:t>reviewed</a:t>
            </a:r>
            <a:r>
              <a:rPr lang="en-US" altLang="en-US" sz="1800" dirty="0" smtClean="0"/>
              <a:t> for quality and has been </a:t>
            </a:r>
            <a:r>
              <a:rPr lang="en-US" altLang="en-US" sz="1800" u="sng" dirty="0" smtClean="0"/>
              <a:t>approved</a:t>
            </a:r>
          </a:p>
        </p:txBody>
      </p:sp>
    </p:spTree>
    <p:extLst>
      <p:ext uri="{BB962C8B-B14F-4D97-AF65-F5344CB8AC3E}">
        <p14:creationId xmlns:p14="http://schemas.microsoft.com/office/powerpoint/2010/main" val="3200378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0858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Relationship Between People and Effort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Common management myth: </a:t>
            </a:r>
            <a:r>
              <a:rPr lang="en-US" altLang="en-US" sz="2000" i="1" dirty="0" smtClean="0">
                <a:solidFill>
                  <a:srgbClr val="FF0000"/>
                </a:solidFill>
              </a:rPr>
              <a:t>If we fall behind schedule, we can always </a:t>
            </a:r>
            <a:r>
              <a:rPr lang="en-US" altLang="en-US" sz="2000" i="1" u="sng" dirty="0" smtClean="0">
                <a:solidFill>
                  <a:srgbClr val="FF0000"/>
                </a:solidFill>
              </a:rPr>
              <a:t>add more programmers</a:t>
            </a:r>
            <a:r>
              <a:rPr lang="en-US" altLang="en-US" sz="2000" i="1" dirty="0" smtClean="0">
                <a:solidFill>
                  <a:srgbClr val="FF0000"/>
                </a:solidFill>
              </a:rPr>
              <a:t> and catch up later in the project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This practice actually has a </a:t>
            </a:r>
            <a:r>
              <a:rPr lang="en-US" altLang="en-US" sz="1800" u="sng" dirty="0" smtClean="0"/>
              <a:t>disruptive effect</a:t>
            </a:r>
            <a:r>
              <a:rPr lang="en-US" altLang="en-US" sz="1800" dirty="0" smtClean="0"/>
              <a:t> and causes the schedule to slip even further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The added people </a:t>
            </a:r>
            <a:r>
              <a:rPr lang="en-US" altLang="en-US" sz="1800" u="sng" dirty="0" smtClean="0"/>
              <a:t>must learn</a:t>
            </a:r>
            <a:r>
              <a:rPr lang="en-US" altLang="en-US" sz="1800" dirty="0" smtClean="0"/>
              <a:t> the system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The people who teach them are the </a:t>
            </a:r>
            <a:r>
              <a:rPr lang="en-US" altLang="en-US" sz="1800" u="sng" dirty="0" smtClean="0"/>
              <a:t>same people</a:t>
            </a:r>
            <a:r>
              <a:rPr lang="en-US" altLang="en-US" sz="1800" dirty="0" smtClean="0"/>
              <a:t> who were earlier doing the work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During teaching, </a:t>
            </a:r>
            <a:r>
              <a:rPr lang="en-US" altLang="en-US" sz="1800" u="sng" dirty="0" smtClean="0"/>
              <a:t>no work</a:t>
            </a:r>
            <a:r>
              <a:rPr lang="en-US" altLang="en-US" sz="1800" dirty="0" smtClean="0"/>
              <a:t> is being </a:t>
            </a:r>
            <a:r>
              <a:rPr lang="en-US" altLang="en-US" sz="1800" u="sng" dirty="0" smtClean="0"/>
              <a:t>accomplished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Lines of communication</a:t>
            </a:r>
            <a:r>
              <a:rPr lang="en-US" altLang="en-US" sz="1800" dirty="0" smtClean="0"/>
              <a:t> (and the inherent delays) </a:t>
            </a:r>
            <a:r>
              <a:rPr lang="en-US" altLang="en-US" sz="1800" u="sng" dirty="0" smtClean="0"/>
              <a:t>increase</a:t>
            </a:r>
            <a:r>
              <a:rPr lang="en-US" altLang="en-US" sz="1800" dirty="0" smtClean="0"/>
              <a:t> for each new person added </a:t>
            </a:r>
          </a:p>
        </p:txBody>
      </p:sp>
    </p:spTree>
    <p:extLst>
      <p:ext uri="{BB962C8B-B14F-4D97-AF65-F5344CB8AC3E}">
        <p14:creationId xmlns:p14="http://schemas.microsoft.com/office/powerpoint/2010/main" val="2937517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Effort Applied vs. Delivery Time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There is a </a:t>
            </a:r>
            <a:r>
              <a:rPr lang="en-US" altLang="en-US" sz="2000" u="sng" dirty="0" smtClean="0"/>
              <a:t>nonlinear relationship</a:t>
            </a:r>
            <a:r>
              <a:rPr lang="en-US" altLang="en-US" sz="2000" dirty="0" smtClean="0"/>
              <a:t> between effort applied and delivery time (Ref: Putnam-</a:t>
            </a:r>
            <a:r>
              <a:rPr lang="en-US" altLang="en-US" sz="2000" dirty="0" err="1" smtClean="0"/>
              <a:t>Norden</a:t>
            </a:r>
            <a:r>
              <a:rPr lang="en-US" altLang="en-US" sz="2000" dirty="0" smtClean="0"/>
              <a:t>-Rayleigh Curve)</a:t>
            </a:r>
            <a:r>
              <a:rPr lang="ar-SA" altLang="en-US" sz="2000" dirty="0" smtClean="0">
                <a:cs typeface="Arial" charset="0"/>
              </a:rPr>
              <a:t>‏</a:t>
            </a:r>
            <a:endParaRPr lang="en-US" altLang="en-US" sz="2000" dirty="0" smtClean="0"/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Effort </a:t>
            </a:r>
            <a:r>
              <a:rPr lang="en-US" altLang="en-US" sz="1800" u="sng" dirty="0" smtClean="0"/>
              <a:t>increases rapidly</a:t>
            </a:r>
            <a:r>
              <a:rPr lang="en-US" altLang="en-US" sz="1800" dirty="0" smtClean="0"/>
              <a:t> as the delivery time is reduced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Also, </a:t>
            </a:r>
            <a:r>
              <a:rPr lang="en-US" altLang="en-US" sz="2000" u="sng" dirty="0" smtClean="0"/>
              <a:t>delaying</a:t>
            </a:r>
            <a:r>
              <a:rPr lang="en-US" altLang="en-US" sz="2000" dirty="0" smtClean="0"/>
              <a:t> project delivery can </a:t>
            </a:r>
            <a:r>
              <a:rPr lang="en-US" altLang="en-US" sz="2000" u="sng" dirty="0" smtClean="0"/>
              <a:t>reduce costs</a:t>
            </a:r>
            <a:r>
              <a:rPr lang="en-US" altLang="en-US" sz="2000" dirty="0" smtClean="0"/>
              <a:t> significantly as shown in the equation  </a:t>
            </a:r>
            <a:r>
              <a:rPr lang="en-US" altLang="en-US" sz="2400" b="1" dirty="0" smtClean="0"/>
              <a:t>E = L</a:t>
            </a:r>
            <a:r>
              <a:rPr lang="en-US" altLang="en-US" sz="2400" b="1" baseline="30000" dirty="0" smtClean="0"/>
              <a:t>3</a:t>
            </a:r>
            <a:r>
              <a:rPr lang="en-US" altLang="en-US" sz="2400" b="1" dirty="0" smtClean="0"/>
              <a:t>/(P</a:t>
            </a:r>
            <a:r>
              <a:rPr lang="en-US" altLang="en-US" sz="2400" b="1" baseline="30000" dirty="0" smtClean="0"/>
              <a:t>3</a:t>
            </a:r>
            <a:r>
              <a:rPr lang="en-US" altLang="en-US" sz="2400" b="1" dirty="0" smtClean="0"/>
              <a:t>t</a:t>
            </a:r>
            <a:r>
              <a:rPr lang="en-US" altLang="en-US" sz="2400" b="1" baseline="30000" dirty="0" smtClean="0"/>
              <a:t>4</a:t>
            </a:r>
            <a:r>
              <a:rPr lang="en-US" altLang="en-US" sz="2400" b="1" dirty="0" smtClean="0"/>
              <a:t>)  </a:t>
            </a:r>
            <a:r>
              <a:rPr lang="en-US" altLang="en-US" sz="2000" dirty="0" smtClean="0"/>
              <a:t>and in the curve below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E = development effort in person-months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L = source lines of code delivered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P = productivity parameter (ranging from 2000 to 12000)</a:t>
            </a:r>
            <a:r>
              <a:rPr lang="ar-SA" altLang="en-US" sz="1800" dirty="0" smtClean="0">
                <a:cs typeface="Arial" charset="0"/>
              </a:rPr>
              <a:t>‏</a:t>
            </a:r>
            <a:endParaRPr lang="en-US" altLang="en-US" sz="1800" dirty="0" smtClean="0"/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t = project duration in calendar months</a:t>
            </a:r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874713" y="4648200"/>
            <a:ext cx="6592887" cy="2066925"/>
            <a:chOff x="551" y="2928"/>
            <a:chExt cx="4153" cy="1302"/>
          </a:xfrm>
        </p:grpSpPr>
        <p:sp>
          <p:nvSpPr>
            <p:cNvPr id="13318" name="Rectangle 4"/>
            <p:cNvSpPr>
              <a:spLocks noChangeArrowheads="1"/>
            </p:cNvSpPr>
            <p:nvPr/>
          </p:nvSpPr>
          <p:spPr bwMode="auto">
            <a:xfrm>
              <a:off x="1152" y="2976"/>
              <a:ext cx="479" cy="95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400">
                  <a:solidFill>
                    <a:srgbClr val="000000"/>
                  </a:solidFill>
                </a:rPr>
                <a:t>Impossible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400">
                  <a:solidFill>
                    <a:srgbClr val="000000"/>
                  </a:solidFill>
                </a:rPr>
                <a:t>region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en-GB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13319" name="Line 5"/>
            <p:cNvSpPr>
              <a:spLocks noChangeShapeType="1"/>
            </p:cNvSpPr>
            <p:nvPr/>
          </p:nvSpPr>
          <p:spPr bwMode="auto">
            <a:xfrm>
              <a:off x="1104" y="2976"/>
              <a:ext cx="0" cy="1007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0" name="Line 6"/>
            <p:cNvSpPr>
              <a:spLocks noChangeShapeType="1"/>
            </p:cNvSpPr>
            <p:nvPr/>
          </p:nvSpPr>
          <p:spPr bwMode="auto">
            <a:xfrm>
              <a:off x="1104" y="3984"/>
              <a:ext cx="3551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1" name="Freeform 7"/>
            <p:cNvSpPr>
              <a:spLocks noChangeArrowheads="1"/>
            </p:cNvSpPr>
            <p:nvPr/>
          </p:nvSpPr>
          <p:spPr bwMode="auto">
            <a:xfrm rot="300000">
              <a:off x="1682" y="3071"/>
              <a:ext cx="2783" cy="767"/>
            </a:xfrm>
            <a:custGeom>
              <a:avLst/>
              <a:gdLst>
                <a:gd name="T0" fmla="*/ 0 w 2880"/>
                <a:gd name="T1" fmla="*/ 0 h 728"/>
                <a:gd name="T2" fmla="*/ 48 w 2880"/>
                <a:gd name="T3" fmla="*/ 240 h 728"/>
                <a:gd name="T4" fmla="*/ 192 w 2880"/>
                <a:gd name="T5" fmla="*/ 480 h 728"/>
                <a:gd name="T6" fmla="*/ 336 w 2880"/>
                <a:gd name="T7" fmla="*/ 624 h 728"/>
                <a:gd name="T8" fmla="*/ 624 w 2880"/>
                <a:gd name="T9" fmla="*/ 672 h 728"/>
                <a:gd name="T10" fmla="*/ 1104 w 2880"/>
                <a:gd name="T11" fmla="*/ 720 h 728"/>
                <a:gd name="T12" fmla="*/ 1536 w 2880"/>
                <a:gd name="T13" fmla="*/ 720 h 728"/>
                <a:gd name="T14" fmla="*/ 1728 w 2880"/>
                <a:gd name="T15" fmla="*/ 720 h 728"/>
                <a:gd name="T16" fmla="*/ 2160 w 2880"/>
                <a:gd name="T17" fmla="*/ 672 h 728"/>
                <a:gd name="T18" fmla="*/ 2496 w 2880"/>
                <a:gd name="T19" fmla="*/ 576 h 728"/>
                <a:gd name="T20" fmla="*/ 2688 w 2880"/>
                <a:gd name="T21" fmla="*/ 528 h 728"/>
                <a:gd name="T22" fmla="*/ 2880 w 2880"/>
                <a:gd name="T23" fmla="*/ 480 h 7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80"/>
                <a:gd name="T37" fmla="*/ 0 h 728"/>
                <a:gd name="T38" fmla="*/ 2880 w 2880"/>
                <a:gd name="T39" fmla="*/ 728 h 7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80" h="728">
                  <a:moveTo>
                    <a:pt x="0" y="0"/>
                  </a:moveTo>
                  <a:cubicBezTo>
                    <a:pt x="8" y="80"/>
                    <a:pt x="16" y="160"/>
                    <a:pt x="48" y="240"/>
                  </a:cubicBezTo>
                  <a:cubicBezTo>
                    <a:pt x="80" y="320"/>
                    <a:pt x="144" y="416"/>
                    <a:pt x="192" y="480"/>
                  </a:cubicBezTo>
                  <a:cubicBezTo>
                    <a:pt x="240" y="544"/>
                    <a:pt x="264" y="592"/>
                    <a:pt x="336" y="624"/>
                  </a:cubicBezTo>
                  <a:cubicBezTo>
                    <a:pt x="408" y="656"/>
                    <a:pt x="496" y="656"/>
                    <a:pt x="624" y="672"/>
                  </a:cubicBezTo>
                  <a:cubicBezTo>
                    <a:pt x="752" y="688"/>
                    <a:pt x="952" y="712"/>
                    <a:pt x="1104" y="720"/>
                  </a:cubicBezTo>
                  <a:cubicBezTo>
                    <a:pt x="1256" y="728"/>
                    <a:pt x="1432" y="720"/>
                    <a:pt x="1536" y="720"/>
                  </a:cubicBezTo>
                  <a:cubicBezTo>
                    <a:pt x="1640" y="720"/>
                    <a:pt x="1624" y="728"/>
                    <a:pt x="1728" y="720"/>
                  </a:cubicBezTo>
                  <a:cubicBezTo>
                    <a:pt x="1832" y="712"/>
                    <a:pt x="2032" y="696"/>
                    <a:pt x="2160" y="672"/>
                  </a:cubicBezTo>
                  <a:cubicBezTo>
                    <a:pt x="2288" y="648"/>
                    <a:pt x="2408" y="600"/>
                    <a:pt x="2496" y="576"/>
                  </a:cubicBezTo>
                  <a:cubicBezTo>
                    <a:pt x="2584" y="552"/>
                    <a:pt x="2624" y="544"/>
                    <a:pt x="2688" y="528"/>
                  </a:cubicBezTo>
                  <a:cubicBezTo>
                    <a:pt x="2752" y="512"/>
                    <a:pt x="2848" y="488"/>
                    <a:pt x="2880" y="480"/>
                  </a:cubicBezTo>
                </a:path>
              </a:pathLst>
            </a:custGeom>
            <a:noFill/>
            <a:ln w="93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3322" name="Line 8"/>
            <p:cNvSpPr>
              <a:spLocks noChangeShapeType="1"/>
            </p:cNvSpPr>
            <p:nvPr/>
          </p:nvSpPr>
          <p:spPr bwMode="auto">
            <a:xfrm>
              <a:off x="1680" y="2976"/>
              <a:ext cx="0" cy="100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3" name="Line 9"/>
            <p:cNvSpPr>
              <a:spLocks noChangeShapeType="1"/>
            </p:cNvSpPr>
            <p:nvPr/>
          </p:nvSpPr>
          <p:spPr bwMode="auto">
            <a:xfrm>
              <a:off x="1920" y="3600"/>
              <a:ext cx="0" cy="38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4" name="Line 10"/>
            <p:cNvSpPr>
              <a:spLocks noChangeShapeType="1"/>
            </p:cNvSpPr>
            <p:nvPr/>
          </p:nvSpPr>
          <p:spPr bwMode="auto">
            <a:xfrm flipH="1">
              <a:off x="1102" y="3600"/>
              <a:ext cx="819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5" name="Line 11"/>
            <p:cNvSpPr>
              <a:spLocks noChangeShapeType="1"/>
            </p:cNvSpPr>
            <p:nvPr/>
          </p:nvSpPr>
          <p:spPr bwMode="auto">
            <a:xfrm>
              <a:off x="3072" y="3744"/>
              <a:ext cx="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6" name="Line 12"/>
            <p:cNvSpPr>
              <a:spLocks noChangeShapeType="1"/>
            </p:cNvSpPr>
            <p:nvPr/>
          </p:nvSpPr>
          <p:spPr bwMode="auto">
            <a:xfrm>
              <a:off x="3024" y="3840"/>
              <a:ext cx="0" cy="14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7" name="Line 13"/>
            <p:cNvSpPr>
              <a:spLocks noChangeShapeType="1"/>
            </p:cNvSpPr>
            <p:nvPr/>
          </p:nvSpPr>
          <p:spPr bwMode="auto">
            <a:xfrm flipH="1">
              <a:off x="1102" y="3840"/>
              <a:ext cx="1923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8" name="Text Box 14"/>
            <p:cNvSpPr txBox="1">
              <a:spLocks noChangeArrowheads="1"/>
            </p:cNvSpPr>
            <p:nvPr/>
          </p:nvSpPr>
          <p:spPr bwMode="auto">
            <a:xfrm>
              <a:off x="626" y="2928"/>
              <a:ext cx="44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Effort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cost</a:t>
              </a:r>
            </a:p>
          </p:txBody>
        </p:sp>
        <p:sp>
          <p:nvSpPr>
            <p:cNvPr id="13329" name="Text Box 15"/>
            <p:cNvSpPr txBox="1">
              <a:spLocks noChangeArrowheads="1"/>
            </p:cNvSpPr>
            <p:nvPr/>
          </p:nvSpPr>
          <p:spPr bwMode="auto">
            <a:xfrm>
              <a:off x="3605" y="4019"/>
              <a:ext cx="1099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 b="1">
                  <a:solidFill>
                    <a:srgbClr val="000000"/>
                  </a:solidFill>
                </a:rPr>
                <a:t>Development time</a:t>
              </a:r>
            </a:p>
          </p:txBody>
        </p:sp>
        <p:sp>
          <p:nvSpPr>
            <p:cNvPr id="13330" name="Text Box 16"/>
            <p:cNvSpPr txBox="1">
              <a:spLocks noChangeArrowheads="1"/>
            </p:cNvSpPr>
            <p:nvPr/>
          </p:nvSpPr>
          <p:spPr bwMode="auto">
            <a:xfrm>
              <a:off x="2876" y="3936"/>
              <a:ext cx="4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t </a:t>
              </a:r>
              <a:r>
                <a:rPr lang="en-GB" altLang="en-US" sz="1600" baseline="-25000">
                  <a:solidFill>
                    <a:srgbClr val="000000"/>
                  </a:solidFill>
                </a:rPr>
                <a:t>optimal</a:t>
              </a:r>
            </a:p>
          </p:txBody>
        </p:sp>
        <p:sp>
          <p:nvSpPr>
            <p:cNvPr id="13331" name="Text Box 17"/>
            <p:cNvSpPr txBox="1">
              <a:spLocks noChangeArrowheads="1"/>
            </p:cNvSpPr>
            <p:nvPr/>
          </p:nvSpPr>
          <p:spPr bwMode="auto">
            <a:xfrm>
              <a:off x="1904" y="3936"/>
              <a:ext cx="49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t </a:t>
              </a:r>
              <a:r>
                <a:rPr lang="en-GB" altLang="en-US" sz="1600" baseline="-25000">
                  <a:solidFill>
                    <a:srgbClr val="000000"/>
                  </a:solidFill>
                </a:rPr>
                <a:t>theoretical</a:t>
              </a:r>
            </a:p>
          </p:txBody>
        </p:sp>
        <p:sp>
          <p:nvSpPr>
            <p:cNvPr id="13332" name="Text Box 18"/>
            <p:cNvSpPr txBox="1">
              <a:spLocks noChangeArrowheads="1"/>
            </p:cNvSpPr>
            <p:nvPr/>
          </p:nvSpPr>
          <p:spPr bwMode="auto">
            <a:xfrm>
              <a:off x="551" y="3696"/>
              <a:ext cx="4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E </a:t>
              </a:r>
              <a:r>
                <a:rPr lang="en-GB" altLang="en-US" sz="1600" baseline="-25000">
                  <a:solidFill>
                    <a:srgbClr val="000000"/>
                  </a:solidFill>
                </a:rPr>
                <a:t>optimal</a:t>
              </a:r>
            </a:p>
          </p:txBody>
        </p:sp>
        <p:sp>
          <p:nvSpPr>
            <p:cNvPr id="13333" name="Text Box 19"/>
            <p:cNvSpPr txBox="1">
              <a:spLocks noChangeArrowheads="1"/>
            </p:cNvSpPr>
            <p:nvPr/>
          </p:nvSpPr>
          <p:spPr bwMode="auto">
            <a:xfrm>
              <a:off x="558" y="3408"/>
              <a:ext cx="5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E </a:t>
              </a:r>
              <a:r>
                <a:rPr lang="en-GB" altLang="en-US" sz="1600" baseline="-25000">
                  <a:solidFill>
                    <a:srgbClr val="000000"/>
                  </a:solidFill>
                </a:rPr>
                <a:t>theoretical</a:t>
              </a:r>
            </a:p>
          </p:txBody>
        </p:sp>
        <p:sp>
          <p:nvSpPr>
            <p:cNvPr id="13334" name="Text Box 20"/>
            <p:cNvSpPr txBox="1">
              <a:spLocks noChangeArrowheads="1"/>
            </p:cNvSpPr>
            <p:nvPr/>
          </p:nvSpPr>
          <p:spPr bwMode="auto">
            <a:xfrm>
              <a:off x="1330" y="3936"/>
              <a:ext cx="4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600">
                  <a:solidFill>
                    <a:srgbClr val="000000"/>
                  </a:solidFill>
                </a:rPr>
                <a:t>t </a:t>
              </a:r>
              <a:r>
                <a:rPr lang="en-GB" altLang="en-US" sz="1600" baseline="-25000">
                  <a:solidFill>
                    <a:srgbClr val="000000"/>
                  </a:solidFill>
                </a:rPr>
                <a:t>minimum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4614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40-20-40 Distribution of Effort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114800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A recommended distribution of effort across the software process is </a:t>
            </a:r>
            <a:r>
              <a:rPr lang="en-US" altLang="en-US" u="sng" dirty="0" smtClean="0"/>
              <a:t>40%</a:t>
            </a:r>
            <a:r>
              <a:rPr lang="en-US" altLang="en-US" dirty="0" smtClean="0"/>
              <a:t> (analysis and design), </a:t>
            </a:r>
            <a:r>
              <a:rPr lang="en-US" altLang="en-US" u="sng" dirty="0" smtClean="0"/>
              <a:t>20%</a:t>
            </a:r>
            <a:r>
              <a:rPr lang="en-US" altLang="en-US" dirty="0" smtClean="0"/>
              <a:t> (coding), and </a:t>
            </a:r>
            <a:r>
              <a:rPr lang="en-US" altLang="en-US" u="sng" dirty="0" smtClean="0"/>
              <a:t>40%</a:t>
            </a:r>
            <a:r>
              <a:rPr lang="en-US" altLang="en-US" dirty="0" smtClean="0"/>
              <a:t> (testing)</a:t>
            </a:r>
            <a:r>
              <a:rPr lang="ar-SA" altLang="en-US" dirty="0" smtClean="0">
                <a:cs typeface="Arial" charset="0"/>
              </a:rPr>
              <a:t>‏</a:t>
            </a:r>
            <a:endParaRPr lang="en-US" altLang="en-US" dirty="0" smtClean="0"/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Work expended on </a:t>
            </a:r>
            <a:r>
              <a:rPr lang="en-US" altLang="en-US" u="sng" dirty="0" smtClean="0"/>
              <a:t>project planning</a:t>
            </a:r>
            <a:r>
              <a:rPr lang="en-US" altLang="en-US" dirty="0" smtClean="0"/>
              <a:t> rarely accounts for more than </a:t>
            </a:r>
            <a:r>
              <a:rPr lang="en-US" altLang="en-US" u="sng" dirty="0" smtClean="0"/>
              <a:t>2 - 3%</a:t>
            </a:r>
            <a:r>
              <a:rPr lang="en-US" altLang="en-US" dirty="0" smtClean="0"/>
              <a:t> of the total effort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Requirements analysis</a:t>
            </a:r>
            <a:r>
              <a:rPr lang="en-US" altLang="en-US" dirty="0" smtClean="0"/>
              <a:t> may comprise </a:t>
            </a:r>
            <a:r>
              <a:rPr lang="en-US" altLang="en-US" u="sng" dirty="0" smtClean="0"/>
              <a:t>10 - 25%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Effort spent on prototyping and project complexity may increase this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Software design</a:t>
            </a:r>
            <a:r>
              <a:rPr lang="en-US" altLang="en-US" dirty="0" smtClean="0"/>
              <a:t> normally needs </a:t>
            </a:r>
            <a:r>
              <a:rPr lang="en-US" altLang="en-US" u="sng" dirty="0" smtClean="0"/>
              <a:t>20 – 25%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Coding</a:t>
            </a:r>
            <a:r>
              <a:rPr lang="en-US" altLang="en-US" dirty="0" smtClean="0"/>
              <a:t> should need only </a:t>
            </a:r>
            <a:r>
              <a:rPr lang="en-US" altLang="en-US" u="sng" dirty="0" smtClean="0"/>
              <a:t>15 - 20%</a:t>
            </a:r>
            <a:r>
              <a:rPr lang="en-US" altLang="en-US" dirty="0" smtClean="0"/>
              <a:t> based on the effort applied to software design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Testing</a:t>
            </a:r>
            <a:r>
              <a:rPr lang="en-US" altLang="en-US" dirty="0" smtClean="0"/>
              <a:t> and subsequent debugging can account for </a:t>
            </a:r>
            <a:r>
              <a:rPr lang="en-US" altLang="en-US" u="sng" dirty="0" smtClean="0"/>
              <a:t>30 - 40%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Safety or security-related software requires more time for testing</a:t>
            </a:r>
          </a:p>
        </p:txBody>
      </p:sp>
    </p:spTree>
    <p:extLst>
      <p:ext uri="{BB962C8B-B14F-4D97-AF65-F5344CB8AC3E}">
        <p14:creationId xmlns:p14="http://schemas.microsoft.com/office/powerpoint/2010/main" val="2943595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5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40-20-40 Distribution of Effort (continued)‏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3322638"/>
            <a:ext cx="9144000" cy="381000"/>
          </a:xfrm>
          <a:prstGeom prst="rect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2057400" y="3322638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381000" y="3322638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3886200" y="3322638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>
            <a:off x="5715000" y="3322638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6934200" y="3306763"/>
            <a:ext cx="9445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Testing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243388" y="3306763"/>
            <a:ext cx="9318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Coding</a:t>
            </a:r>
          </a:p>
        </p:txBody>
      </p:sp>
      <p:sp>
        <p:nvSpPr>
          <p:cNvPr id="15371" name="Text Box 9"/>
          <p:cNvSpPr txBox="1">
            <a:spLocks noChangeArrowheads="1"/>
          </p:cNvSpPr>
          <p:nvPr/>
        </p:nvSpPr>
        <p:spPr bwMode="auto">
          <a:xfrm>
            <a:off x="2511425" y="3306763"/>
            <a:ext cx="903288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Design</a:t>
            </a:r>
          </a:p>
        </p:txBody>
      </p:sp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601663" y="3306763"/>
            <a:ext cx="106997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Analysis</a:t>
            </a:r>
          </a:p>
        </p:txBody>
      </p:sp>
      <p:sp>
        <p:nvSpPr>
          <p:cNvPr id="15373" name="Text Box 11"/>
          <p:cNvSpPr txBox="1">
            <a:spLocks noChangeArrowheads="1"/>
          </p:cNvSpPr>
          <p:nvPr/>
        </p:nvSpPr>
        <p:spPr bwMode="auto">
          <a:xfrm>
            <a:off x="-19050" y="3322638"/>
            <a:ext cx="322263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15374" name="Text Box 12"/>
          <p:cNvSpPr txBox="1">
            <a:spLocks noChangeArrowheads="1"/>
          </p:cNvSpPr>
          <p:nvPr/>
        </p:nvSpPr>
        <p:spPr bwMode="auto">
          <a:xfrm>
            <a:off x="-74613" y="3001963"/>
            <a:ext cx="44132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6/1</a:t>
            </a:r>
          </a:p>
        </p:txBody>
      </p:sp>
      <p:sp>
        <p:nvSpPr>
          <p:cNvPr id="15375" name="Text Box 13"/>
          <p:cNvSpPr txBox="1">
            <a:spLocks noChangeArrowheads="1"/>
          </p:cNvSpPr>
          <p:nvPr/>
        </p:nvSpPr>
        <p:spPr bwMode="auto">
          <a:xfrm>
            <a:off x="319088" y="300196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6/4</a:t>
            </a:r>
          </a:p>
        </p:txBody>
      </p:sp>
      <p:sp>
        <p:nvSpPr>
          <p:cNvPr id="15376" name="Text Box 14"/>
          <p:cNvSpPr txBox="1">
            <a:spLocks noChangeArrowheads="1"/>
          </p:cNvSpPr>
          <p:nvPr/>
        </p:nvSpPr>
        <p:spPr bwMode="auto">
          <a:xfrm>
            <a:off x="1817688" y="3001963"/>
            <a:ext cx="54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6/23</a:t>
            </a:r>
          </a:p>
        </p:txBody>
      </p:sp>
      <p:sp>
        <p:nvSpPr>
          <p:cNvPr id="15377" name="Text Box 15"/>
          <p:cNvSpPr txBox="1">
            <a:spLocks noChangeArrowheads="1"/>
          </p:cNvSpPr>
          <p:nvPr/>
        </p:nvSpPr>
        <p:spPr bwMode="auto">
          <a:xfrm>
            <a:off x="3582988" y="3001963"/>
            <a:ext cx="54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7/14</a:t>
            </a:r>
          </a:p>
        </p:txBody>
      </p:sp>
      <p:sp>
        <p:nvSpPr>
          <p:cNvPr id="15378" name="Text Box 16"/>
          <p:cNvSpPr txBox="1">
            <a:spLocks noChangeArrowheads="1"/>
          </p:cNvSpPr>
          <p:nvPr/>
        </p:nvSpPr>
        <p:spPr bwMode="auto">
          <a:xfrm>
            <a:off x="5526088" y="300196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8/2</a:t>
            </a:r>
          </a:p>
        </p:txBody>
      </p:sp>
      <p:sp>
        <p:nvSpPr>
          <p:cNvPr id="15379" name="Text Box 17"/>
          <p:cNvSpPr txBox="1">
            <a:spLocks noChangeArrowheads="1"/>
          </p:cNvSpPr>
          <p:nvPr/>
        </p:nvSpPr>
        <p:spPr bwMode="auto">
          <a:xfrm>
            <a:off x="8764588" y="3001963"/>
            <a:ext cx="441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</a:rPr>
              <a:t>9/5</a:t>
            </a:r>
          </a:p>
        </p:txBody>
      </p:sp>
      <p:sp>
        <p:nvSpPr>
          <p:cNvPr id="15380" name="Text Box 18"/>
          <p:cNvSpPr txBox="1">
            <a:spLocks noChangeArrowheads="1"/>
          </p:cNvSpPr>
          <p:nvPr/>
        </p:nvSpPr>
        <p:spPr bwMode="auto">
          <a:xfrm>
            <a:off x="1677988" y="3824288"/>
            <a:ext cx="5381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15381" name="Text Box 19"/>
          <p:cNvSpPr txBox="1">
            <a:spLocks noChangeArrowheads="1"/>
          </p:cNvSpPr>
          <p:nvPr/>
        </p:nvSpPr>
        <p:spPr bwMode="auto">
          <a:xfrm>
            <a:off x="4491038" y="3810000"/>
            <a:ext cx="5381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5382" name="Text Box 20"/>
          <p:cNvSpPr txBox="1">
            <a:spLocks noChangeArrowheads="1"/>
          </p:cNvSpPr>
          <p:nvPr/>
        </p:nvSpPr>
        <p:spPr bwMode="auto">
          <a:xfrm>
            <a:off x="7081838" y="3795713"/>
            <a:ext cx="5381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15383" name="Line 21"/>
          <p:cNvSpPr>
            <a:spLocks noChangeShapeType="1"/>
          </p:cNvSpPr>
          <p:nvPr/>
        </p:nvSpPr>
        <p:spPr bwMode="auto">
          <a:xfrm>
            <a:off x="228600" y="3962400"/>
            <a:ext cx="15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4" name="Line 22"/>
          <p:cNvSpPr>
            <a:spLocks noChangeShapeType="1"/>
          </p:cNvSpPr>
          <p:nvPr/>
        </p:nvSpPr>
        <p:spPr bwMode="auto">
          <a:xfrm>
            <a:off x="76200" y="3886200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5" name="Line 23"/>
          <p:cNvSpPr>
            <a:spLocks noChangeShapeType="1"/>
          </p:cNvSpPr>
          <p:nvPr/>
        </p:nvSpPr>
        <p:spPr bwMode="auto">
          <a:xfrm>
            <a:off x="9067800" y="3886200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6" name="Line 24"/>
          <p:cNvSpPr>
            <a:spLocks noChangeShapeType="1"/>
          </p:cNvSpPr>
          <p:nvPr/>
        </p:nvSpPr>
        <p:spPr bwMode="auto">
          <a:xfrm>
            <a:off x="5715000" y="3886200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7" name="Line 25"/>
          <p:cNvSpPr>
            <a:spLocks noChangeShapeType="1"/>
          </p:cNvSpPr>
          <p:nvPr/>
        </p:nvSpPr>
        <p:spPr bwMode="auto">
          <a:xfrm>
            <a:off x="3886200" y="3886200"/>
            <a:ext cx="1588" cy="381000"/>
          </a:xfrm>
          <a:prstGeom prst="line">
            <a:avLst/>
          </a:prstGeom>
          <a:noFill/>
          <a:ln w="1908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8" name="Line 26"/>
          <p:cNvSpPr>
            <a:spLocks noChangeShapeType="1"/>
          </p:cNvSpPr>
          <p:nvPr/>
        </p:nvSpPr>
        <p:spPr bwMode="auto">
          <a:xfrm>
            <a:off x="152400" y="4114800"/>
            <a:ext cx="1600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89" name="Line 27"/>
          <p:cNvSpPr>
            <a:spLocks noChangeShapeType="1"/>
          </p:cNvSpPr>
          <p:nvPr/>
        </p:nvSpPr>
        <p:spPr bwMode="auto">
          <a:xfrm>
            <a:off x="2209800" y="4114800"/>
            <a:ext cx="1600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90" name="Line 28"/>
          <p:cNvSpPr>
            <a:spLocks noChangeShapeType="1"/>
          </p:cNvSpPr>
          <p:nvPr/>
        </p:nvSpPr>
        <p:spPr bwMode="auto">
          <a:xfrm>
            <a:off x="3962400" y="41148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91" name="Line 29"/>
          <p:cNvSpPr>
            <a:spLocks noChangeShapeType="1"/>
          </p:cNvSpPr>
          <p:nvPr/>
        </p:nvSpPr>
        <p:spPr bwMode="auto">
          <a:xfrm>
            <a:off x="5029200" y="41148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92" name="Line 30"/>
          <p:cNvSpPr>
            <a:spLocks noChangeShapeType="1"/>
          </p:cNvSpPr>
          <p:nvPr/>
        </p:nvSpPr>
        <p:spPr bwMode="auto">
          <a:xfrm>
            <a:off x="5791200" y="4114800"/>
            <a:ext cx="1219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93" name="Line 31"/>
          <p:cNvSpPr>
            <a:spLocks noChangeShapeType="1"/>
          </p:cNvSpPr>
          <p:nvPr/>
        </p:nvSpPr>
        <p:spPr bwMode="auto">
          <a:xfrm>
            <a:off x="7696200" y="4114800"/>
            <a:ext cx="12192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15394" name="Text Box 32"/>
          <p:cNvSpPr txBox="1">
            <a:spLocks noChangeArrowheads="1"/>
          </p:cNvSpPr>
          <p:nvPr/>
        </p:nvSpPr>
        <p:spPr bwMode="auto">
          <a:xfrm>
            <a:off x="2297113" y="1785938"/>
            <a:ext cx="44180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3200" u="sng">
                <a:solidFill>
                  <a:srgbClr val="000000"/>
                </a:solidFill>
              </a:rPr>
              <a:t>Example: 100-day project</a:t>
            </a:r>
          </a:p>
        </p:txBody>
      </p:sp>
    </p:spTree>
    <p:extLst>
      <p:ext uri="{BB962C8B-B14F-4D97-AF65-F5344CB8AC3E}">
        <p14:creationId xmlns:p14="http://schemas.microsoft.com/office/powerpoint/2010/main" val="94564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Task Network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75100"/>
            <a:ext cx="6400800" cy="1754188"/>
          </a:xfrm>
        </p:spPr>
        <p:txBody>
          <a:bodyPr lIns="0" tIns="0" rIns="0" bIns="0" anchor="ctr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5983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Purpose of a Task Network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Also called an activity network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It is a </a:t>
            </a:r>
            <a:r>
              <a:rPr lang="en-US" altLang="en-US" u="sng" dirty="0" smtClean="0"/>
              <a:t>graphic representation</a:t>
            </a:r>
            <a:r>
              <a:rPr lang="en-US" altLang="en-US" dirty="0" smtClean="0"/>
              <a:t> of the </a:t>
            </a:r>
            <a:r>
              <a:rPr lang="en-US" altLang="en-US" u="sng" dirty="0" smtClean="0"/>
              <a:t>task flow</a:t>
            </a:r>
            <a:r>
              <a:rPr lang="en-US" altLang="en-US" dirty="0" smtClean="0"/>
              <a:t> for a project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It </a:t>
            </a:r>
            <a:r>
              <a:rPr lang="en-US" altLang="en-US" u="sng" dirty="0" smtClean="0"/>
              <a:t>depicts</a:t>
            </a:r>
            <a:r>
              <a:rPr lang="en-US" altLang="en-US" dirty="0" smtClean="0"/>
              <a:t> task length, sequence, concurrency, and dependency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Points out </a:t>
            </a:r>
            <a:r>
              <a:rPr lang="en-US" altLang="en-US" u="sng" dirty="0" smtClean="0"/>
              <a:t>inter-task dependencies</a:t>
            </a:r>
            <a:r>
              <a:rPr lang="en-US" altLang="en-US" dirty="0" smtClean="0"/>
              <a:t> to help the manager ensure continuous progress toward project completion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critical path</a:t>
            </a:r>
            <a:r>
              <a:rPr lang="en-US" altLang="en-US" dirty="0" smtClean="0"/>
              <a:t> 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 </a:t>
            </a:r>
            <a:r>
              <a:rPr lang="en-US" altLang="en-US" sz="2000" u="sng" dirty="0" smtClean="0"/>
              <a:t>single</a:t>
            </a:r>
            <a:r>
              <a:rPr lang="en-US" altLang="en-US" sz="2000" dirty="0" smtClean="0"/>
              <a:t> path leading from </a:t>
            </a:r>
            <a:r>
              <a:rPr lang="en-US" altLang="en-US" sz="2000" u="sng" dirty="0" smtClean="0"/>
              <a:t>start to finish</a:t>
            </a:r>
            <a:r>
              <a:rPr lang="en-US" altLang="en-US" sz="2000" dirty="0" smtClean="0"/>
              <a:t> in a task network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It contains the sequence of tasks that </a:t>
            </a:r>
            <a:r>
              <a:rPr lang="en-US" altLang="en-US" sz="2000" u="sng" dirty="0" smtClean="0"/>
              <a:t>must be completed on schedule</a:t>
            </a:r>
            <a:r>
              <a:rPr lang="en-US" altLang="en-US" sz="2000" dirty="0" smtClean="0"/>
              <a:t> if the project as a whole is to be completed on schedule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It also determines the </a:t>
            </a:r>
            <a:r>
              <a:rPr lang="en-US" altLang="en-US" sz="2000" u="sng" dirty="0" smtClean="0"/>
              <a:t>maximum duration</a:t>
            </a:r>
            <a:r>
              <a:rPr lang="en-US" altLang="en-US" sz="2000" dirty="0" smtClean="0"/>
              <a:t>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2309784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Eight Reasons for Late Software Delivery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1905000"/>
            <a:ext cx="8500533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dirty="0" smtClean="0"/>
              <a:t>An </a:t>
            </a:r>
            <a:r>
              <a:rPr lang="en-US" altLang="en-US" sz="2800" u="sng" dirty="0" smtClean="0"/>
              <a:t>unrealistic deadline</a:t>
            </a:r>
            <a:r>
              <a:rPr lang="en-US" altLang="en-US" sz="2800" dirty="0" smtClean="0"/>
              <a:t> established by someone outside the software engineering group and forced on managers and practitioners within the group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u="sng" dirty="0" smtClean="0"/>
              <a:t>Changing customer requirements</a:t>
            </a:r>
            <a:r>
              <a:rPr lang="en-US" altLang="en-US" sz="2800" dirty="0" smtClean="0"/>
              <a:t> that are not reflected in schedule changes</a:t>
            </a:r>
          </a:p>
          <a:p>
            <a:pPr marL="514350" indent="-514350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dirty="0" smtClean="0"/>
              <a:t>An </a:t>
            </a:r>
            <a:r>
              <a:rPr lang="en-US" altLang="en-US" sz="2800" u="sng" dirty="0" smtClean="0"/>
              <a:t>honest underestimate</a:t>
            </a:r>
            <a:r>
              <a:rPr lang="en-US" altLang="en-US" sz="2800" dirty="0" smtClean="0"/>
              <a:t> of the amount of </a:t>
            </a:r>
            <a:r>
              <a:rPr lang="en-US" altLang="en-US" sz="2800" u="sng" dirty="0" smtClean="0"/>
              <a:t>effort</a:t>
            </a:r>
            <a:r>
              <a:rPr lang="en-US" altLang="en-US" sz="2800" dirty="0" smtClean="0"/>
              <a:t> and /or the number of </a:t>
            </a:r>
            <a:r>
              <a:rPr lang="en-US" altLang="en-US" sz="2800" u="sng" dirty="0" smtClean="0"/>
              <a:t>resources</a:t>
            </a:r>
            <a:r>
              <a:rPr lang="en-US" altLang="en-US" sz="2800" dirty="0" smtClean="0"/>
              <a:t> that will be required to do the job</a:t>
            </a:r>
          </a:p>
        </p:txBody>
      </p:sp>
    </p:spTree>
    <p:extLst>
      <p:ext uri="{BB962C8B-B14F-4D97-AF65-F5344CB8AC3E}">
        <p14:creationId xmlns:p14="http://schemas.microsoft.com/office/powerpoint/2010/main" val="93759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Example Task Network</a:t>
            </a:r>
          </a:p>
        </p:txBody>
      </p:sp>
      <p:sp>
        <p:nvSpPr>
          <p:cNvPr id="21508" name="AutoShape 2"/>
          <p:cNvSpPr>
            <a:spLocks noChangeArrowheads="1"/>
          </p:cNvSpPr>
          <p:nvPr/>
        </p:nvSpPr>
        <p:spPr bwMode="auto">
          <a:xfrm>
            <a:off x="152400" y="3497263"/>
            <a:ext cx="838200" cy="481012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09" name="AutoShape 3"/>
          <p:cNvSpPr>
            <a:spLocks noChangeArrowheads="1"/>
          </p:cNvSpPr>
          <p:nvPr/>
        </p:nvSpPr>
        <p:spPr bwMode="auto">
          <a:xfrm>
            <a:off x="1524000" y="2667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B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10" name="AutoShape 4"/>
          <p:cNvSpPr>
            <a:spLocks noChangeArrowheads="1"/>
          </p:cNvSpPr>
          <p:nvPr/>
        </p:nvSpPr>
        <p:spPr bwMode="auto">
          <a:xfrm>
            <a:off x="27432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1511" name="AutoShape 5"/>
          <p:cNvSpPr>
            <a:spLocks noChangeArrowheads="1"/>
          </p:cNvSpPr>
          <p:nvPr/>
        </p:nvSpPr>
        <p:spPr bwMode="auto">
          <a:xfrm>
            <a:off x="41910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F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1512" name="AutoShape 6"/>
          <p:cNvSpPr>
            <a:spLocks noChangeArrowheads="1"/>
          </p:cNvSpPr>
          <p:nvPr/>
        </p:nvSpPr>
        <p:spPr bwMode="auto">
          <a:xfrm>
            <a:off x="67818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H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1513" name="AutoShape 7"/>
          <p:cNvCxnSpPr>
            <a:cxnSpLocks noChangeShapeType="1"/>
            <a:stCxn id="21517" idx="3"/>
            <a:endCxn id="21510" idx="1"/>
          </p:cNvCxnSpPr>
          <p:nvPr/>
        </p:nvCxnSpPr>
        <p:spPr bwMode="auto">
          <a:xfrm>
            <a:off x="2362200" y="3848100"/>
            <a:ext cx="3810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AutoShape 8"/>
          <p:cNvCxnSpPr>
            <a:cxnSpLocks noChangeShapeType="1"/>
            <a:stCxn id="21510" idx="3"/>
            <a:endCxn id="21511" idx="1"/>
          </p:cNvCxnSpPr>
          <p:nvPr/>
        </p:nvCxnSpPr>
        <p:spPr bwMode="auto">
          <a:xfrm flipV="1">
            <a:off x="3581400" y="2705100"/>
            <a:ext cx="609600" cy="1143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9"/>
          <p:cNvCxnSpPr>
            <a:cxnSpLocks noChangeShapeType="1"/>
            <a:stCxn id="21511" idx="3"/>
            <a:endCxn id="21530" idx="1"/>
          </p:cNvCxnSpPr>
          <p:nvPr/>
        </p:nvCxnSpPr>
        <p:spPr bwMode="auto">
          <a:xfrm>
            <a:off x="5029200" y="27051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AutoShape 10"/>
          <p:cNvCxnSpPr>
            <a:cxnSpLocks noChangeShapeType="1"/>
            <a:stCxn id="21508" idx="3"/>
            <a:endCxn id="21509" idx="1"/>
          </p:cNvCxnSpPr>
          <p:nvPr/>
        </p:nvCxnSpPr>
        <p:spPr bwMode="auto">
          <a:xfrm flipV="1">
            <a:off x="990600" y="2933700"/>
            <a:ext cx="533400" cy="8032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7" name="AutoShape 11"/>
          <p:cNvSpPr>
            <a:spLocks noChangeArrowheads="1"/>
          </p:cNvSpPr>
          <p:nvPr/>
        </p:nvSpPr>
        <p:spPr bwMode="auto">
          <a:xfrm>
            <a:off x="15240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C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1518" name="AutoShape 12"/>
          <p:cNvSpPr>
            <a:spLocks noChangeArrowheads="1"/>
          </p:cNvSpPr>
          <p:nvPr/>
        </p:nvSpPr>
        <p:spPr bwMode="auto">
          <a:xfrm>
            <a:off x="1524000" y="4419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19" name="AutoShape 13"/>
          <p:cNvSpPr>
            <a:spLocks noChangeArrowheads="1"/>
          </p:cNvSpPr>
          <p:nvPr/>
        </p:nvSpPr>
        <p:spPr bwMode="auto">
          <a:xfrm>
            <a:off x="41910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I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1520" name="AutoShape 14"/>
          <p:cNvSpPr>
            <a:spLocks noChangeArrowheads="1"/>
          </p:cNvSpPr>
          <p:nvPr/>
        </p:nvSpPr>
        <p:spPr bwMode="auto">
          <a:xfrm>
            <a:off x="6781800" y="3962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M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21521" name="AutoShape 15"/>
          <p:cNvCxnSpPr>
            <a:cxnSpLocks noChangeShapeType="1"/>
            <a:stCxn id="21508" idx="3"/>
            <a:endCxn id="21518" idx="1"/>
          </p:cNvCxnSpPr>
          <p:nvPr/>
        </p:nvCxnSpPr>
        <p:spPr bwMode="auto">
          <a:xfrm>
            <a:off x="990600" y="3738563"/>
            <a:ext cx="533400" cy="949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AutoShape 16"/>
          <p:cNvCxnSpPr>
            <a:cxnSpLocks noChangeShapeType="1"/>
            <a:stCxn id="21518" idx="3"/>
            <a:endCxn id="21510" idx="2"/>
          </p:cNvCxnSpPr>
          <p:nvPr/>
        </p:nvCxnSpPr>
        <p:spPr bwMode="auto">
          <a:xfrm flipV="1">
            <a:off x="2362200" y="4114800"/>
            <a:ext cx="800100" cy="571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17"/>
          <p:cNvCxnSpPr>
            <a:cxnSpLocks noChangeShapeType="1"/>
            <a:stCxn id="21519" idx="3"/>
            <a:endCxn id="21531" idx="1"/>
          </p:cNvCxnSpPr>
          <p:nvPr/>
        </p:nvCxnSpPr>
        <p:spPr bwMode="auto">
          <a:xfrm>
            <a:off x="5029200" y="38481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4" name="AutoShape 18"/>
          <p:cNvSpPr>
            <a:spLocks noChangeArrowheads="1"/>
          </p:cNvSpPr>
          <p:nvPr/>
        </p:nvSpPr>
        <p:spPr bwMode="auto">
          <a:xfrm>
            <a:off x="7924800" y="3200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1525" name="AutoShape 19"/>
          <p:cNvCxnSpPr>
            <a:cxnSpLocks noChangeShapeType="1"/>
            <a:stCxn id="21512" idx="3"/>
            <a:endCxn id="21524" idx="1"/>
          </p:cNvCxnSpPr>
          <p:nvPr/>
        </p:nvCxnSpPr>
        <p:spPr bwMode="auto">
          <a:xfrm>
            <a:off x="7620000" y="2705100"/>
            <a:ext cx="304800" cy="762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AutoShape 20"/>
          <p:cNvCxnSpPr>
            <a:cxnSpLocks noChangeShapeType="1"/>
            <a:stCxn id="21520" idx="3"/>
            <a:endCxn id="21524" idx="1"/>
          </p:cNvCxnSpPr>
          <p:nvPr/>
        </p:nvCxnSpPr>
        <p:spPr bwMode="auto">
          <a:xfrm flipV="1">
            <a:off x="7620000" y="3467100"/>
            <a:ext cx="304800" cy="762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7" name="AutoShape 21"/>
          <p:cNvCxnSpPr>
            <a:cxnSpLocks noChangeShapeType="1"/>
            <a:stCxn id="21509" idx="2"/>
            <a:endCxn id="21517" idx="0"/>
          </p:cNvCxnSpPr>
          <p:nvPr/>
        </p:nvCxnSpPr>
        <p:spPr bwMode="auto">
          <a:xfrm>
            <a:off x="1943100" y="3200400"/>
            <a:ext cx="1588" cy="381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8" name="AutoShape 22"/>
          <p:cNvCxnSpPr>
            <a:cxnSpLocks noChangeShapeType="1"/>
            <a:stCxn id="21530" idx="3"/>
            <a:endCxn id="21512" idx="1"/>
          </p:cNvCxnSpPr>
          <p:nvPr/>
        </p:nvCxnSpPr>
        <p:spPr bwMode="auto">
          <a:xfrm>
            <a:off x="6400800" y="2705100"/>
            <a:ext cx="3810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9" name="AutoShape 23"/>
          <p:cNvCxnSpPr>
            <a:cxnSpLocks noChangeShapeType="1"/>
            <a:stCxn id="21510" idx="3"/>
            <a:endCxn id="21519" idx="1"/>
          </p:cNvCxnSpPr>
          <p:nvPr/>
        </p:nvCxnSpPr>
        <p:spPr bwMode="auto">
          <a:xfrm>
            <a:off x="3581400" y="3848100"/>
            <a:ext cx="6096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0" name="AutoShape 24"/>
          <p:cNvSpPr>
            <a:spLocks noChangeArrowheads="1"/>
          </p:cNvSpPr>
          <p:nvPr/>
        </p:nvSpPr>
        <p:spPr bwMode="auto">
          <a:xfrm>
            <a:off x="55626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31" name="AutoShape 25"/>
          <p:cNvSpPr>
            <a:spLocks noChangeArrowheads="1"/>
          </p:cNvSpPr>
          <p:nvPr/>
        </p:nvSpPr>
        <p:spPr bwMode="auto">
          <a:xfrm>
            <a:off x="55626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J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32" name="AutoShape 26"/>
          <p:cNvSpPr>
            <a:spLocks noChangeArrowheads="1"/>
          </p:cNvSpPr>
          <p:nvPr/>
        </p:nvSpPr>
        <p:spPr bwMode="auto">
          <a:xfrm>
            <a:off x="41910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1533" name="AutoShape 27"/>
          <p:cNvCxnSpPr>
            <a:cxnSpLocks noChangeShapeType="1"/>
            <a:stCxn id="21532" idx="3"/>
            <a:endCxn id="21534" idx="1"/>
          </p:cNvCxnSpPr>
          <p:nvPr/>
        </p:nvCxnSpPr>
        <p:spPr bwMode="auto">
          <a:xfrm>
            <a:off x="5029200" y="48387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4" name="AutoShape 28"/>
          <p:cNvSpPr>
            <a:spLocks noChangeArrowheads="1"/>
          </p:cNvSpPr>
          <p:nvPr/>
        </p:nvSpPr>
        <p:spPr bwMode="auto">
          <a:xfrm>
            <a:off x="55626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L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10</a:t>
            </a:r>
          </a:p>
        </p:txBody>
      </p:sp>
      <p:cxnSp>
        <p:nvCxnSpPr>
          <p:cNvPr id="21535" name="AutoShape 29"/>
          <p:cNvCxnSpPr>
            <a:cxnSpLocks noChangeShapeType="1"/>
            <a:stCxn id="21510" idx="3"/>
            <a:endCxn id="21532" idx="1"/>
          </p:cNvCxnSpPr>
          <p:nvPr/>
        </p:nvCxnSpPr>
        <p:spPr bwMode="auto">
          <a:xfrm>
            <a:off x="3581400" y="3848100"/>
            <a:ext cx="609600" cy="9906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6" name="AutoShape 30"/>
          <p:cNvCxnSpPr>
            <a:cxnSpLocks noChangeShapeType="1"/>
            <a:stCxn id="21531" idx="3"/>
            <a:endCxn id="21520" idx="1"/>
          </p:cNvCxnSpPr>
          <p:nvPr/>
        </p:nvCxnSpPr>
        <p:spPr bwMode="auto">
          <a:xfrm>
            <a:off x="6400800" y="3848100"/>
            <a:ext cx="381000" cy="381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37" name="AutoShape 31"/>
          <p:cNvCxnSpPr>
            <a:cxnSpLocks noChangeShapeType="1"/>
            <a:stCxn id="21534" idx="3"/>
            <a:endCxn id="21520" idx="1"/>
          </p:cNvCxnSpPr>
          <p:nvPr/>
        </p:nvCxnSpPr>
        <p:spPr bwMode="auto">
          <a:xfrm flipV="1">
            <a:off x="6400800" y="4229100"/>
            <a:ext cx="381000" cy="6096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1190625" y="5770563"/>
            <a:ext cx="6337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Where is the critical path and what tasks are on it?</a:t>
            </a:r>
          </a:p>
        </p:txBody>
      </p:sp>
    </p:spTree>
    <p:extLst>
      <p:ext uri="{BB962C8B-B14F-4D97-AF65-F5344CB8AC3E}">
        <p14:creationId xmlns:p14="http://schemas.microsoft.com/office/powerpoint/2010/main" val="503086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63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Example Task Network</a:t>
            </a:r>
            <a:br>
              <a:rPr lang="en-US" altLang="en-US" smtClean="0"/>
            </a:br>
            <a:r>
              <a:rPr lang="en-US" altLang="en-US" smtClean="0"/>
              <a:t>with Critical Path Marked</a:t>
            </a:r>
          </a:p>
        </p:txBody>
      </p:sp>
      <p:sp>
        <p:nvSpPr>
          <p:cNvPr id="22532" name="AutoShape 2"/>
          <p:cNvSpPr>
            <a:spLocks noChangeArrowheads="1"/>
          </p:cNvSpPr>
          <p:nvPr/>
        </p:nvSpPr>
        <p:spPr bwMode="auto">
          <a:xfrm>
            <a:off x="152400" y="3497263"/>
            <a:ext cx="838200" cy="481012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2533" name="AutoShape 3"/>
          <p:cNvSpPr>
            <a:spLocks noChangeArrowheads="1"/>
          </p:cNvSpPr>
          <p:nvPr/>
        </p:nvSpPr>
        <p:spPr bwMode="auto">
          <a:xfrm>
            <a:off x="1524000" y="2667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B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2534" name="AutoShape 4"/>
          <p:cNvSpPr>
            <a:spLocks noChangeArrowheads="1"/>
          </p:cNvSpPr>
          <p:nvPr/>
        </p:nvSpPr>
        <p:spPr bwMode="auto">
          <a:xfrm>
            <a:off x="27432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2535" name="AutoShape 5"/>
          <p:cNvSpPr>
            <a:spLocks noChangeArrowheads="1"/>
          </p:cNvSpPr>
          <p:nvPr/>
        </p:nvSpPr>
        <p:spPr bwMode="auto">
          <a:xfrm>
            <a:off x="41910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F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2536" name="AutoShape 6"/>
          <p:cNvSpPr>
            <a:spLocks noChangeArrowheads="1"/>
          </p:cNvSpPr>
          <p:nvPr/>
        </p:nvSpPr>
        <p:spPr bwMode="auto">
          <a:xfrm>
            <a:off x="67818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H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cxnSp>
        <p:nvCxnSpPr>
          <p:cNvPr id="22537" name="AutoShape 7"/>
          <p:cNvCxnSpPr>
            <a:cxnSpLocks noChangeShapeType="1"/>
            <a:stCxn id="22541" idx="3"/>
            <a:endCxn id="22534" idx="1"/>
          </p:cNvCxnSpPr>
          <p:nvPr/>
        </p:nvCxnSpPr>
        <p:spPr bwMode="auto">
          <a:xfrm>
            <a:off x="2362200" y="3848100"/>
            <a:ext cx="381000" cy="1588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8" name="AutoShape 8"/>
          <p:cNvCxnSpPr>
            <a:cxnSpLocks noChangeShapeType="1"/>
            <a:stCxn id="22534" idx="3"/>
            <a:endCxn id="22535" idx="1"/>
          </p:cNvCxnSpPr>
          <p:nvPr/>
        </p:nvCxnSpPr>
        <p:spPr bwMode="auto">
          <a:xfrm flipV="1">
            <a:off x="3581400" y="2705100"/>
            <a:ext cx="609600" cy="1143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9"/>
          <p:cNvCxnSpPr>
            <a:cxnSpLocks noChangeShapeType="1"/>
            <a:stCxn id="22535" idx="3"/>
            <a:endCxn id="22554" idx="1"/>
          </p:cNvCxnSpPr>
          <p:nvPr/>
        </p:nvCxnSpPr>
        <p:spPr bwMode="auto">
          <a:xfrm>
            <a:off x="5029200" y="27051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0"/>
          <p:cNvCxnSpPr>
            <a:cxnSpLocks noChangeShapeType="1"/>
            <a:stCxn id="22532" idx="3"/>
            <a:endCxn id="22533" idx="1"/>
          </p:cNvCxnSpPr>
          <p:nvPr/>
        </p:nvCxnSpPr>
        <p:spPr bwMode="auto">
          <a:xfrm flipV="1">
            <a:off x="990600" y="2933700"/>
            <a:ext cx="533400" cy="803275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1" name="AutoShape 11"/>
          <p:cNvSpPr>
            <a:spLocks noChangeArrowheads="1"/>
          </p:cNvSpPr>
          <p:nvPr/>
        </p:nvSpPr>
        <p:spPr bwMode="auto">
          <a:xfrm>
            <a:off x="15240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C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2542" name="AutoShape 12"/>
          <p:cNvSpPr>
            <a:spLocks noChangeArrowheads="1"/>
          </p:cNvSpPr>
          <p:nvPr/>
        </p:nvSpPr>
        <p:spPr bwMode="auto">
          <a:xfrm>
            <a:off x="1524000" y="44196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2543" name="AutoShape 13"/>
          <p:cNvSpPr>
            <a:spLocks noChangeArrowheads="1"/>
          </p:cNvSpPr>
          <p:nvPr/>
        </p:nvSpPr>
        <p:spPr bwMode="auto">
          <a:xfrm>
            <a:off x="41910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I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2544" name="AutoShape 14"/>
          <p:cNvSpPr>
            <a:spLocks noChangeArrowheads="1"/>
          </p:cNvSpPr>
          <p:nvPr/>
        </p:nvSpPr>
        <p:spPr bwMode="auto">
          <a:xfrm>
            <a:off x="6781800" y="3962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M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0</a:t>
            </a:r>
          </a:p>
        </p:txBody>
      </p:sp>
      <p:cxnSp>
        <p:nvCxnSpPr>
          <p:cNvPr id="22545" name="AutoShape 15"/>
          <p:cNvCxnSpPr>
            <a:cxnSpLocks noChangeShapeType="1"/>
            <a:stCxn id="22532" idx="3"/>
            <a:endCxn id="22542" idx="1"/>
          </p:cNvCxnSpPr>
          <p:nvPr/>
        </p:nvCxnSpPr>
        <p:spPr bwMode="auto">
          <a:xfrm>
            <a:off x="990600" y="3738563"/>
            <a:ext cx="533400" cy="9493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6"/>
          <p:cNvCxnSpPr>
            <a:cxnSpLocks noChangeShapeType="1"/>
            <a:stCxn id="22542" idx="3"/>
            <a:endCxn id="22534" idx="2"/>
          </p:cNvCxnSpPr>
          <p:nvPr/>
        </p:nvCxnSpPr>
        <p:spPr bwMode="auto">
          <a:xfrm flipV="1">
            <a:off x="2362200" y="4114800"/>
            <a:ext cx="800100" cy="5715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17"/>
          <p:cNvCxnSpPr>
            <a:cxnSpLocks noChangeShapeType="1"/>
            <a:stCxn id="22543" idx="3"/>
            <a:endCxn id="22555" idx="1"/>
          </p:cNvCxnSpPr>
          <p:nvPr/>
        </p:nvCxnSpPr>
        <p:spPr bwMode="auto">
          <a:xfrm>
            <a:off x="5029200" y="3848100"/>
            <a:ext cx="5334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AutoShape 18"/>
          <p:cNvSpPr>
            <a:spLocks noChangeArrowheads="1"/>
          </p:cNvSpPr>
          <p:nvPr/>
        </p:nvSpPr>
        <p:spPr bwMode="auto">
          <a:xfrm>
            <a:off x="7924800" y="3200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2</a:t>
            </a:r>
          </a:p>
        </p:txBody>
      </p:sp>
      <p:cxnSp>
        <p:nvCxnSpPr>
          <p:cNvPr id="22549" name="AutoShape 19"/>
          <p:cNvCxnSpPr>
            <a:cxnSpLocks noChangeShapeType="1"/>
            <a:stCxn id="22536" idx="3"/>
            <a:endCxn id="22548" idx="1"/>
          </p:cNvCxnSpPr>
          <p:nvPr/>
        </p:nvCxnSpPr>
        <p:spPr bwMode="auto">
          <a:xfrm>
            <a:off x="7620000" y="2705100"/>
            <a:ext cx="304800" cy="762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0"/>
          <p:cNvCxnSpPr>
            <a:cxnSpLocks noChangeShapeType="1"/>
            <a:stCxn id="22544" idx="3"/>
            <a:endCxn id="22548" idx="1"/>
          </p:cNvCxnSpPr>
          <p:nvPr/>
        </p:nvCxnSpPr>
        <p:spPr bwMode="auto">
          <a:xfrm flipV="1">
            <a:off x="7620000" y="3467100"/>
            <a:ext cx="304800" cy="762000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AutoShape 21"/>
          <p:cNvCxnSpPr>
            <a:cxnSpLocks noChangeShapeType="1"/>
            <a:stCxn id="22533" idx="2"/>
            <a:endCxn id="22541" idx="0"/>
          </p:cNvCxnSpPr>
          <p:nvPr/>
        </p:nvCxnSpPr>
        <p:spPr bwMode="auto">
          <a:xfrm>
            <a:off x="1943100" y="3200400"/>
            <a:ext cx="1588" cy="381000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2" name="AutoShape 22"/>
          <p:cNvCxnSpPr>
            <a:cxnSpLocks noChangeShapeType="1"/>
            <a:stCxn id="22554" idx="3"/>
            <a:endCxn id="22536" idx="1"/>
          </p:cNvCxnSpPr>
          <p:nvPr/>
        </p:nvCxnSpPr>
        <p:spPr bwMode="auto">
          <a:xfrm>
            <a:off x="6400800" y="2705100"/>
            <a:ext cx="3810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23"/>
          <p:cNvCxnSpPr>
            <a:cxnSpLocks noChangeShapeType="1"/>
            <a:stCxn id="22534" idx="3"/>
            <a:endCxn id="22543" idx="1"/>
          </p:cNvCxnSpPr>
          <p:nvPr/>
        </p:nvCxnSpPr>
        <p:spPr bwMode="auto">
          <a:xfrm>
            <a:off x="3581400" y="3848100"/>
            <a:ext cx="6096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4" name="AutoShape 24"/>
          <p:cNvSpPr>
            <a:spLocks noChangeArrowheads="1"/>
          </p:cNvSpPr>
          <p:nvPr/>
        </p:nvSpPr>
        <p:spPr bwMode="auto">
          <a:xfrm>
            <a:off x="5562600" y="2438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2555" name="AutoShape 25"/>
          <p:cNvSpPr>
            <a:spLocks noChangeArrowheads="1"/>
          </p:cNvSpPr>
          <p:nvPr/>
        </p:nvSpPr>
        <p:spPr bwMode="auto">
          <a:xfrm>
            <a:off x="5562600" y="3581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J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2556" name="AutoShape 26"/>
          <p:cNvSpPr>
            <a:spLocks noChangeArrowheads="1"/>
          </p:cNvSpPr>
          <p:nvPr/>
        </p:nvSpPr>
        <p:spPr bwMode="auto">
          <a:xfrm>
            <a:off x="41910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3</a:t>
            </a:r>
          </a:p>
        </p:txBody>
      </p:sp>
      <p:cxnSp>
        <p:nvCxnSpPr>
          <p:cNvPr id="22557" name="AutoShape 27"/>
          <p:cNvCxnSpPr>
            <a:cxnSpLocks noChangeShapeType="1"/>
            <a:stCxn id="22556" idx="3"/>
            <a:endCxn id="22558" idx="1"/>
          </p:cNvCxnSpPr>
          <p:nvPr/>
        </p:nvCxnSpPr>
        <p:spPr bwMode="auto">
          <a:xfrm>
            <a:off x="5029200" y="4838700"/>
            <a:ext cx="533400" cy="1588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8" name="AutoShape 28"/>
          <p:cNvSpPr>
            <a:spLocks noChangeArrowheads="1"/>
          </p:cNvSpPr>
          <p:nvPr/>
        </p:nvSpPr>
        <p:spPr bwMode="auto">
          <a:xfrm>
            <a:off x="5562600" y="45720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Task L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>
                <a:solidFill>
                  <a:srgbClr val="000000"/>
                </a:solidFill>
              </a:rPr>
              <a:t>10</a:t>
            </a:r>
          </a:p>
        </p:txBody>
      </p:sp>
      <p:cxnSp>
        <p:nvCxnSpPr>
          <p:cNvPr id="22559" name="AutoShape 29"/>
          <p:cNvCxnSpPr>
            <a:cxnSpLocks noChangeShapeType="1"/>
            <a:stCxn id="22534" idx="3"/>
            <a:endCxn id="22556" idx="1"/>
          </p:cNvCxnSpPr>
          <p:nvPr/>
        </p:nvCxnSpPr>
        <p:spPr bwMode="auto">
          <a:xfrm>
            <a:off x="3581400" y="3848100"/>
            <a:ext cx="609600" cy="990600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0" name="AutoShape 30"/>
          <p:cNvCxnSpPr>
            <a:cxnSpLocks noChangeShapeType="1"/>
            <a:stCxn id="22555" idx="3"/>
            <a:endCxn id="22544" idx="1"/>
          </p:cNvCxnSpPr>
          <p:nvPr/>
        </p:nvCxnSpPr>
        <p:spPr bwMode="auto">
          <a:xfrm>
            <a:off x="6400800" y="3848100"/>
            <a:ext cx="381000" cy="3810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1" name="AutoShape 31"/>
          <p:cNvCxnSpPr>
            <a:cxnSpLocks noChangeShapeType="1"/>
            <a:stCxn id="22558" idx="3"/>
            <a:endCxn id="22544" idx="1"/>
          </p:cNvCxnSpPr>
          <p:nvPr/>
        </p:nvCxnSpPr>
        <p:spPr bwMode="auto">
          <a:xfrm flipV="1">
            <a:off x="6400800" y="4229100"/>
            <a:ext cx="381000" cy="609600"/>
          </a:xfrm>
          <a:prstGeom prst="straightConnector1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2" name="Text Box 32"/>
          <p:cNvSpPr txBox="1">
            <a:spLocks noChangeArrowheads="1"/>
          </p:cNvSpPr>
          <p:nvPr/>
        </p:nvSpPr>
        <p:spPr bwMode="auto">
          <a:xfrm>
            <a:off x="2228850" y="5770563"/>
            <a:ext cx="4283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Critical path: A-B-C-E-K-L-M-N</a:t>
            </a:r>
          </a:p>
        </p:txBody>
      </p:sp>
    </p:spTree>
    <p:extLst>
      <p:ext uri="{BB962C8B-B14F-4D97-AF65-F5344CB8AC3E}">
        <p14:creationId xmlns:p14="http://schemas.microsoft.com/office/powerpoint/2010/main" val="2597143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Defining a Task Set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114800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A task set is the </a:t>
            </a:r>
            <a:r>
              <a:rPr lang="en-US" altLang="en-US" sz="2800" u="sng" dirty="0" smtClean="0"/>
              <a:t>work breakdown structure</a:t>
            </a:r>
            <a:r>
              <a:rPr lang="en-US" altLang="en-US" sz="2800" dirty="0" smtClean="0"/>
              <a:t> for the project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u="sng" dirty="0" smtClean="0"/>
              <a:t>No</a:t>
            </a:r>
            <a:r>
              <a:rPr lang="en-US" altLang="en-US" sz="2800" dirty="0" smtClean="0"/>
              <a:t> single task set is </a:t>
            </a:r>
            <a:r>
              <a:rPr lang="en-US" altLang="en-US" sz="2800" u="sng" dirty="0" smtClean="0"/>
              <a:t>appropriate for all</a:t>
            </a:r>
            <a:r>
              <a:rPr lang="en-US" altLang="en-US" sz="2800" dirty="0" smtClean="0"/>
              <a:t> projects and process models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It varies </a:t>
            </a:r>
            <a:r>
              <a:rPr lang="en-US" altLang="en-US" sz="2400" u="sng" dirty="0" smtClean="0"/>
              <a:t>depending</a:t>
            </a:r>
            <a:r>
              <a:rPr lang="en-US" altLang="en-US" sz="2400" dirty="0" smtClean="0"/>
              <a:t> on the </a:t>
            </a:r>
            <a:r>
              <a:rPr lang="en-US" altLang="en-US" sz="2400" u="sng" dirty="0" smtClean="0"/>
              <a:t>project type</a:t>
            </a:r>
            <a:r>
              <a:rPr lang="en-US" altLang="en-US" sz="2400" dirty="0" smtClean="0"/>
              <a:t> and the </a:t>
            </a:r>
            <a:r>
              <a:rPr lang="en-US" altLang="en-US" sz="2400" u="sng" dirty="0" smtClean="0"/>
              <a:t>degree of rigor</a:t>
            </a:r>
            <a:r>
              <a:rPr lang="en-US" altLang="en-US" sz="2400" dirty="0" smtClean="0"/>
              <a:t> (based on influential factors) with which the team plans to work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The task set should provide enough </a:t>
            </a:r>
            <a:r>
              <a:rPr lang="en-US" altLang="en-US" sz="2800" u="sng" dirty="0" smtClean="0"/>
              <a:t>discipline</a:t>
            </a:r>
            <a:r>
              <a:rPr lang="en-US" altLang="en-US" sz="2800" dirty="0" smtClean="0"/>
              <a:t> to achieve high software </a:t>
            </a:r>
            <a:r>
              <a:rPr lang="en-US" altLang="en-US" sz="2800" u="sng" dirty="0" smtClean="0"/>
              <a:t>quality</a:t>
            </a:r>
          </a:p>
          <a:p>
            <a:pPr marL="739775" lvl="1" indent="-282575" eaLnBrk="1" hangingPunct="1">
              <a:lnSpc>
                <a:spcPct val="10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But it </a:t>
            </a:r>
            <a:r>
              <a:rPr lang="en-US" altLang="en-US" sz="2400" u="sng" dirty="0" smtClean="0"/>
              <a:t>must not burden</a:t>
            </a:r>
            <a:r>
              <a:rPr lang="en-US" altLang="en-US" sz="2400" dirty="0" smtClean="0"/>
              <a:t> the project team with </a:t>
            </a:r>
            <a:r>
              <a:rPr lang="en-US" altLang="en-US" sz="2400" u="sng" dirty="0" smtClean="0"/>
              <a:t>unnecessary</a:t>
            </a:r>
            <a:r>
              <a:rPr lang="en-US" altLang="en-US" sz="2400" dirty="0" smtClean="0"/>
              <a:t> work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450"/>
              </a:spcBef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623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3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Factors that Influence a Project’s Schedule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Size</a:t>
            </a:r>
            <a:r>
              <a:rPr lang="en-US" altLang="en-US" dirty="0" smtClean="0"/>
              <a:t> of the project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Number</a:t>
            </a:r>
            <a:r>
              <a:rPr lang="en-US" altLang="en-US" dirty="0" smtClean="0"/>
              <a:t> of potential </a:t>
            </a:r>
            <a:r>
              <a:rPr lang="en-US" altLang="en-US" u="sng" dirty="0" smtClean="0"/>
              <a:t>users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Mission</a:t>
            </a:r>
            <a:r>
              <a:rPr lang="en-US" altLang="en-US" dirty="0" smtClean="0"/>
              <a:t> criticality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Application </a:t>
            </a:r>
            <a:r>
              <a:rPr lang="en-US" altLang="en-US" u="sng" dirty="0" smtClean="0"/>
              <a:t>longevity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Stability</a:t>
            </a:r>
            <a:r>
              <a:rPr lang="en-US" altLang="en-US" dirty="0" smtClean="0"/>
              <a:t> of requirements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Ease</a:t>
            </a:r>
            <a:r>
              <a:rPr lang="en-US" altLang="en-US" dirty="0" smtClean="0"/>
              <a:t> of customer/developer </a:t>
            </a:r>
            <a:r>
              <a:rPr lang="en-US" altLang="en-US" u="sng" dirty="0" smtClean="0"/>
              <a:t>communication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Maturity</a:t>
            </a:r>
            <a:r>
              <a:rPr lang="en-US" altLang="en-US" dirty="0" smtClean="0"/>
              <a:t> of applicable technology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Performance </a:t>
            </a:r>
            <a:r>
              <a:rPr lang="en-US" altLang="en-US" u="sng" dirty="0" smtClean="0"/>
              <a:t>constraints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Embedded</a:t>
            </a:r>
            <a:r>
              <a:rPr lang="en-US" altLang="en-US" dirty="0" smtClean="0"/>
              <a:t> and non-embedded characteristics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Project </a:t>
            </a:r>
            <a:r>
              <a:rPr lang="en-US" altLang="en-US" u="sng" dirty="0" smtClean="0"/>
              <a:t>staff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Reengineering</a:t>
            </a:r>
            <a:r>
              <a:rPr lang="en-US" altLang="en-US" dirty="0" smtClean="0"/>
              <a:t> factors</a:t>
            </a:r>
          </a:p>
        </p:txBody>
      </p:sp>
    </p:spTree>
    <p:extLst>
      <p:ext uri="{BB962C8B-B14F-4D97-AF65-F5344CB8AC3E}">
        <p14:creationId xmlns:p14="http://schemas.microsoft.com/office/powerpoint/2010/main" val="3948599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Types of Software Projects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38416"/>
            <a:ext cx="7772400" cy="4222750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Concept development projects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Explore some </a:t>
            </a:r>
            <a:r>
              <a:rPr lang="en-US" altLang="en-US" sz="2000" u="sng" dirty="0" smtClean="0"/>
              <a:t>new</a:t>
            </a:r>
            <a:r>
              <a:rPr lang="en-US" altLang="en-US" sz="2000" dirty="0" smtClean="0"/>
              <a:t> business concept or application of some new technology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New application development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Undertaken as a consequence of a specific </a:t>
            </a:r>
            <a:r>
              <a:rPr lang="en-US" altLang="en-US" sz="2000" u="sng" dirty="0" smtClean="0"/>
              <a:t>customer request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Application enhancement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Occur when existing software undergoes </a:t>
            </a:r>
            <a:r>
              <a:rPr lang="en-US" altLang="en-US" sz="2000" u="sng" dirty="0" smtClean="0"/>
              <a:t>major modifications</a:t>
            </a:r>
            <a:r>
              <a:rPr lang="en-US" altLang="en-US" sz="2000" dirty="0" smtClean="0"/>
              <a:t> to function, performance, or interfaces that are observable by the end user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Application maintenance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u="sng" dirty="0" smtClean="0"/>
              <a:t>Correct, adapt, or extend</a:t>
            </a:r>
            <a:r>
              <a:rPr lang="en-US" altLang="en-US" sz="2000" dirty="0" smtClean="0"/>
              <a:t> existing software in ways that may not be immediately obvious to the end user</a:t>
            </a:r>
          </a:p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Reengineering projects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Undertaken with the intent of </a:t>
            </a:r>
            <a:r>
              <a:rPr lang="en-US" altLang="en-US" sz="2000" u="sng" dirty="0" smtClean="0"/>
              <a:t>rebuilding</a:t>
            </a:r>
            <a:r>
              <a:rPr lang="en-US" altLang="en-US" sz="2000" dirty="0" smtClean="0"/>
              <a:t> an existing (</a:t>
            </a:r>
            <a:r>
              <a:rPr lang="en-US" altLang="en-US" sz="2000" u="sng" dirty="0" smtClean="0"/>
              <a:t>legacy</a:t>
            </a:r>
            <a:r>
              <a:rPr lang="en-US" altLang="en-US" sz="2000" dirty="0" smtClean="0"/>
              <a:t>) system in whole or in part</a:t>
            </a:r>
          </a:p>
        </p:txBody>
      </p:sp>
    </p:spTree>
    <p:extLst>
      <p:ext uri="{BB962C8B-B14F-4D97-AF65-F5344CB8AC3E}">
        <p14:creationId xmlns:p14="http://schemas.microsoft.com/office/powerpoint/2010/main" val="2997411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Timeline Chart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75100"/>
            <a:ext cx="6400800" cy="1754188"/>
          </a:xfrm>
        </p:spPr>
        <p:txBody>
          <a:bodyPr lIns="0" tIns="0" rIns="0" bIns="0" anchor="ctr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7241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Mechanics of a Timeline Chart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62224"/>
            <a:ext cx="8458200" cy="3705225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Also called a Gantt chart; invented by Henry Gantt, industrial engineer, 1917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All </a:t>
            </a:r>
            <a:r>
              <a:rPr lang="en-US" altLang="en-US" sz="2000" u="sng" dirty="0" smtClean="0"/>
              <a:t>project tasks</a:t>
            </a:r>
            <a:r>
              <a:rPr lang="en-US" altLang="en-US" sz="2000" dirty="0" smtClean="0"/>
              <a:t> are listed in the far left column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next few columns may list the following for each task: projected start date, projected stop date, projected duration, actual start date, actual stop date, actual duration, task inter-dependencies (i.e., predecessors)</a:t>
            </a:r>
            <a:r>
              <a:rPr lang="ar-SA" altLang="en-US" sz="2000" dirty="0" smtClean="0">
                <a:cs typeface="Arial" charset="0"/>
              </a:rPr>
              <a:t>‏</a:t>
            </a:r>
            <a:endParaRPr lang="en-US" altLang="en-US" sz="2000" dirty="0" smtClean="0"/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To the far right are columns representing </a:t>
            </a:r>
            <a:r>
              <a:rPr lang="en-US" altLang="en-US" sz="2000" u="sng" dirty="0" smtClean="0"/>
              <a:t>dates on a calendar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</a:t>
            </a:r>
            <a:r>
              <a:rPr lang="en-US" altLang="en-US" sz="2000" u="sng" dirty="0" smtClean="0"/>
              <a:t>length of a horizontal bar</a:t>
            </a:r>
            <a:r>
              <a:rPr lang="en-US" altLang="en-US" sz="2000" dirty="0" smtClean="0"/>
              <a:t> on the calendar indicates the duration of the task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When </a:t>
            </a:r>
            <a:r>
              <a:rPr lang="en-US" altLang="en-US" sz="2000" u="sng" dirty="0" smtClean="0"/>
              <a:t>multiple bars</a:t>
            </a:r>
            <a:r>
              <a:rPr lang="en-US" altLang="en-US" sz="2000" dirty="0" smtClean="0"/>
              <a:t> occur at the same time interval on the calendar, this implies task </a:t>
            </a:r>
            <a:r>
              <a:rPr lang="en-US" altLang="en-US" sz="2000" u="sng" dirty="0" smtClean="0"/>
              <a:t>concurrency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 </a:t>
            </a:r>
            <a:r>
              <a:rPr lang="en-US" altLang="en-US" sz="2000" u="sng" dirty="0" smtClean="0"/>
              <a:t>diamond</a:t>
            </a:r>
            <a:r>
              <a:rPr lang="en-US" altLang="en-US" sz="2000" dirty="0" smtClean="0"/>
              <a:t> in the calendar area of a specific task indicates that the task is a </a:t>
            </a:r>
            <a:r>
              <a:rPr lang="en-US" altLang="en-US" sz="2000" u="sng" dirty="0" smtClean="0"/>
              <a:t>milestone</a:t>
            </a:r>
            <a:r>
              <a:rPr lang="en-US" altLang="en-US" sz="2000" dirty="0" smtClean="0"/>
              <a:t>; a milestone has a time duration of zero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57200" y="4851400"/>
            <a:ext cx="7931150" cy="1397000"/>
            <a:chOff x="457200" y="4851400"/>
            <a:chExt cx="7931150" cy="1397000"/>
          </a:xfrm>
        </p:grpSpPr>
        <p:grpSp>
          <p:nvGrpSpPr>
            <p:cNvPr id="24581" name="Group 3"/>
            <p:cNvGrpSpPr>
              <a:grpSpLocks/>
            </p:cNvGrpSpPr>
            <p:nvPr/>
          </p:nvGrpSpPr>
          <p:grpSpPr bwMode="auto">
            <a:xfrm>
              <a:off x="457200" y="5181600"/>
              <a:ext cx="7773988" cy="1066800"/>
              <a:chOff x="288" y="3264"/>
              <a:chExt cx="4897" cy="672"/>
            </a:xfrm>
          </p:grpSpPr>
          <p:sp>
            <p:nvSpPr>
              <p:cNvPr id="24585" name="Rectangle 4"/>
              <p:cNvSpPr>
                <a:spLocks noChangeArrowheads="1"/>
              </p:cNvSpPr>
              <p:nvPr/>
            </p:nvSpPr>
            <p:spPr bwMode="auto">
              <a:xfrm>
                <a:off x="4740" y="3734"/>
                <a:ext cx="221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86" name="Rectangle 5"/>
              <p:cNvSpPr>
                <a:spLocks noChangeArrowheads="1"/>
              </p:cNvSpPr>
              <p:nvPr/>
            </p:nvSpPr>
            <p:spPr bwMode="auto">
              <a:xfrm>
                <a:off x="4740" y="3504"/>
                <a:ext cx="221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87" name="Rectangle 6"/>
              <p:cNvSpPr>
                <a:spLocks noChangeArrowheads="1"/>
              </p:cNvSpPr>
              <p:nvPr/>
            </p:nvSpPr>
            <p:spPr bwMode="auto">
              <a:xfrm>
                <a:off x="4740" y="3264"/>
                <a:ext cx="221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88" name="Rectangle 7"/>
              <p:cNvSpPr>
                <a:spLocks noChangeArrowheads="1"/>
              </p:cNvSpPr>
              <p:nvPr/>
            </p:nvSpPr>
            <p:spPr bwMode="auto">
              <a:xfrm>
                <a:off x="4512" y="3734"/>
                <a:ext cx="227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89" name="Rectangle 8"/>
              <p:cNvSpPr>
                <a:spLocks noChangeArrowheads="1"/>
              </p:cNvSpPr>
              <p:nvPr/>
            </p:nvSpPr>
            <p:spPr bwMode="auto">
              <a:xfrm>
                <a:off x="4512" y="3504"/>
                <a:ext cx="22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0" name="Rectangle 9"/>
              <p:cNvSpPr>
                <a:spLocks noChangeArrowheads="1"/>
              </p:cNvSpPr>
              <p:nvPr/>
            </p:nvSpPr>
            <p:spPr bwMode="auto">
              <a:xfrm>
                <a:off x="4512" y="3264"/>
                <a:ext cx="22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1" name="Rectangle 10"/>
              <p:cNvSpPr>
                <a:spLocks noChangeArrowheads="1"/>
              </p:cNvSpPr>
              <p:nvPr/>
            </p:nvSpPr>
            <p:spPr bwMode="auto">
              <a:xfrm>
                <a:off x="2825" y="3734"/>
                <a:ext cx="355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592" name="Rectangle 11"/>
              <p:cNvSpPr>
                <a:spLocks noChangeArrowheads="1"/>
              </p:cNvSpPr>
              <p:nvPr/>
            </p:nvSpPr>
            <p:spPr bwMode="auto">
              <a:xfrm>
                <a:off x="2825" y="3504"/>
                <a:ext cx="35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None</a:t>
                </a:r>
              </a:p>
            </p:txBody>
          </p:sp>
          <p:sp>
            <p:nvSpPr>
              <p:cNvPr id="24593" name="Rectangle 12"/>
              <p:cNvSpPr>
                <a:spLocks noChangeArrowheads="1"/>
              </p:cNvSpPr>
              <p:nvPr/>
            </p:nvSpPr>
            <p:spPr bwMode="auto">
              <a:xfrm>
                <a:off x="2825" y="3264"/>
                <a:ext cx="355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Pred.</a:t>
                </a:r>
              </a:p>
            </p:txBody>
          </p:sp>
          <p:sp>
            <p:nvSpPr>
              <p:cNvPr id="24594" name="Rectangle 13"/>
              <p:cNvSpPr>
                <a:spLocks noChangeArrowheads="1"/>
              </p:cNvSpPr>
              <p:nvPr/>
            </p:nvSpPr>
            <p:spPr bwMode="auto">
              <a:xfrm>
                <a:off x="3181" y="3734"/>
                <a:ext cx="222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5" name="Rectangle 14"/>
              <p:cNvSpPr>
                <a:spLocks noChangeArrowheads="1"/>
              </p:cNvSpPr>
              <p:nvPr/>
            </p:nvSpPr>
            <p:spPr bwMode="auto">
              <a:xfrm>
                <a:off x="3181" y="3504"/>
                <a:ext cx="22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6" name="Rectangle 15"/>
              <p:cNvSpPr>
                <a:spLocks noChangeArrowheads="1"/>
              </p:cNvSpPr>
              <p:nvPr/>
            </p:nvSpPr>
            <p:spPr bwMode="auto">
              <a:xfrm>
                <a:off x="3181" y="3264"/>
                <a:ext cx="222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7" name="Rectangle 16"/>
              <p:cNvSpPr>
                <a:spLocks noChangeArrowheads="1"/>
              </p:cNvSpPr>
              <p:nvPr/>
            </p:nvSpPr>
            <p:spPr bwMode="auto">
              <a:xfrm>
                <a:off x="3404" y="3734"/>
                <a:ext cx="221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8" name="Rectangle 17"/>
              <p:cNvSpPr>
                <a:spLocks noChangeArrowheads="1"/>
              </p:cNvSpPr>
              <p:nvPr/>
            </p:nvSpPr>
            <p:spPr bwMode="auto">
              <a:xfrm>
                <a:off x="3404" y="3504"/>
                <a:ext cx="221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599" name="Rectangle 18"/>
              <p:cNvSpPr>
                <a:spLocks noChangeArrowheads="1"/>
              </p:cNvSpPr>
              <p:nvPr/>
            </p:nvSpPr>
            <p:spPr bwMode="auto">
              <a:xfrm>
                <a:off x="3404" y="3264"/>
                <a:ext cx="221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0" name="Rectangle 19"/>
              <p:cNvSpPr>
                <a:spLocks noChangeArrowheads="1"/>
              </p:cNvSpPr>
              <p:nvPr/>
            </p:nvSpPr>
            <p:spPr bwMode="auto">
              <a:xfrm>
                <a:off x="4294" y="3734"/>
                <a:ext cx="217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1" name="Rectangle 20"/>
              <p:cNvSpPr>
                <a:spLocks noChangeArrowheads="1"/>
              </p:cNvSpPr>
              <p:nvPr/>
            </p:nvSpPr>
            <p:spPr bwMode="auto">
              <a:xfrm>
                <a:off x="4294" y="3504"/>
                <a:ext cx="217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2" name="Rectangle 21"/>
              <p:cNvSpPr>
                <a:spLocks noChangeArrowheads="1"/>
              </p:cNvSpPr>
              <p:nvPr/>
            </p:nvSpPr>
            <p:spPr bwMode="auto">
              <a:xfrm>
                <a:off x="4294" y="3264"/>
                <a:ext cx="21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3" name="Rectangle 22"/>
              <p:cNvSpPr>
                <a:spLocks noChangeArrowheads="1"/>
              </p:cNvSpPr>
              <p:nvPr/>
            </p:nvSpPr>
            <p:spPr bwMode="auto">
              <a:xfrm>
                <a:off x="4962" y="3734"/>
                <a:ext cx="222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4" name="Rectangle 23"/>
              <p:cNvSpPr>
                <a:spLocks noChangeArrowheads="1"/>
              </p:cNvSpPr>
              <p:nvPr/>
            </p:nvSpPr>
            <p:spPr bwMode="auto">
              <a:xfrm>
                <a:off x="4071" y="3734"/>
                <a:ext cx="222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5" name="Rectangle 24"/>
              <p:cNvSpPr>
                <a:spLocks noChangeArrowheads="1"/>
              </p:cNvSpPr>
              <p:nvPr/>
            </p:nvSpPr>
            <p:spPr bwMode="auto">
              <a:xfrm>
                <a:off x="3849" y="3734"/>
                <a:ext cx="221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6" name="Rectangle 25"/>
              <p:cNvSpPr>
                <a:spLocks noChangeArrowheads="1"/>
              </p:cNvSpPr>
              <p:nvPr/>
            </p:nvSpPr>
            <p:spPr bwMode="auto">
              <a:xfrm>
                <a:off x="3626" y="3734"/>
                <a:ext cx="222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07" name="Rectangle 26"/>
              <p:cNvSpPr>
                <a:spLocks noChangeArrowheads="1"/>
              </p:cNvSpPr>
              <p:nvPr/>
            </p:nvSpPr>
            <p:spPr bwMode="auto">
              <a:xfrm>
                <a:off x="2469" y="3734"/>
                <a:ext cx="355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3/1</a:t>
                </a:r>
              </a:p>
            </p:txBody>
          </p:sp>
          <p:sp>
            <p:nvSpPr>
              <p:cNvPr id="24608" name="Rectangle 27"/>
              <p:cNvSpPr>
                <a:spLocks noChangeArrowheads="1"/>
              </p:cNvSpPr>
              <p:nvPr/>
            </p:nvSpPr>
            <p:spPr bwMode="auto">
              <a:xfrm>
                <a:off x="2113" y="3734"/>
                <a:ext cx="355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3/1</a:t>
                </a:r>
              </a:p>
            </p:txBody>
          </p:sp>
          <p:sp>
            <p:nvSpPr>
              <p:cNvPr id="24609" name="Rectangle 28"/>
              <p:cNvSpPr>
                <a:spLocks noChangeArrowheads="1"/>
              </p:cNvSpPr>
              <p:nvPr/>
            </p:nvSpPr>
            <p:spPr bwMode="auto">
              <a:xfrm>
                <a:off x="1623" y="3734"/>
                <a:ext cx="489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24610" name="Rectangle 29"/>
              <p:cNvSpPr>
                <a:spLocks noChangeArrowheads="1"/>
              </p:cNvSpPr>
              <p:nvPr/>
            </p:nvSpPr>
            <p:spPr bwMode="auto">
              <a:xfrm>
                <a:off x="677" y="3734"/>
                <a:ext cx="945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 Milestone N</a:t>
                </a:r>
              </a:p>
            </p:txBody>
          </p:sp>
          <p:sp>
            <p:nvSpPr>
              <p:cNvPr id="24611" name="Rectangle 30"/>
              <p:cNvSpPr>
                <a:spLocks noChangeArrowheads="1"/>
              </p:cNvSpPr>
              <p:nvPr/>
            </p:nvSpPr>
            <p:spPr bwMode="auto">
              <a:xfrm>
                <a:off x="288" y="3734"/>
                <a:ext cx="388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24612" name="Rectangle 31"/>
              <p:cNvSpPr>
                <a:spLocks noChangeArrowheads="1"/>
              </p:cNvSpPr>
              <p:nvPr/>
            </p:nvSpPr>
            <p:spPr bwMode="auto">
              <a:xfrm>
                <a:off x="4962" y="3504"/>
                <a:ext cx="22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13" name="Rectangle 32"/>
              <p:cNvSpPr>
                <a:spLocks noChangeArrowheads="1"/>
              </p:cNvSpPr>
              <p:nvPr/>
            </p:nvSpPr>
            <p:spPr bwMode="auto">
              <a:xfrm>
                <a:off x="4071" y="3504"/>
                <a:ext cx="22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14" name="Rectangle 33"/>
              <p:cNvSpPr>
                <a:spLocks noChangeArrowheads="1"/>
              </p:cNvSpPr>
              <p:nvPr/>
            </p:nvSpPr>
            <p:spPr bwMode="auto">
              <a:xfrm>
                <a:off x="3849" y="3504"/>
                <a:ext cx="221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15" name="Rectangle 34"/>
              <p:cNvSpPr>
                <a:spLocks noChangeArrowheads="1"/>
              </p:cNvSpPr>
              <p:nvPr/>
            </p:nvSpPr>
            <p:spPr bwMode="auto">
              <a:xfrm>
                <a:off x="3626" y="3504"/>
                <a:ext cx="222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16" name="Rectangle 35"/>
              <p:cNvSpPr>
                <a:spLocks noChangeArrowheads="1"/>
              </p:cNvSpPr>
              <p:nvPr/>
            </p:nvSpPr>
            <p:spPr bwMode="auto">
              <a:xfrm>
                <a:off x="2469" y="3504"/>
                <a:ext cx="35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2/28</a:t>
                </a:r>
              </a:p>
            </p:txBody>
          </p:sp>
          <p:sp>
            <p:nvSpPr>
              <p:cNvPr id="24617" name="Rectangle 36"/>
              <p:cNvSpPr>
                <a:spLocks noChangeArrowheads="1"/>
              </p:cNvSpPr>
              <p:nvPr/>
            </p:nvSpPr>
            <p:spPr bwMode="auto">
              <a:xfrm>
                <a:off x="2113" y="3504"/>
                <a:ext cx="35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1/1</a:t>
                </a:r>
              </a:p>
            </p:txBody>
          </p:sp>
          <p:sp>
            <p:nvSpPr>
              <p:cNvPr id="24618" name="Rectangle 37"/>
              <p:cNvSpPr>
                <a:spLocks noChangeArrowheads="1"/>
              </p:cNvSpPr>
              <p:nvPr/>
            </p:nvSpPr>
            <p:spPr bwMode="auto">
              <a:xfrm>
                <a:off x="1623" y="3504"/>
                <a:ext cx="489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2 months</a:t>
                </a:r>
              </a:p>
            </p:txBody>
          </p:sp>
          <p:sp>
            <p:nvSpPr>
              <p:cNvPr id="24619" name="Rectangle 38"/>
              <p:cNvSpPr>
                <a:spLocks noChangeArrowheads="1"/>
              </p:cNvSpPr>
              <p:nvPr/>
            </p:nvSpPr>
            <p:spPr bwMode="auto">
              <a:xfrm>
                <a:off x="677" y="3504"/>
                <a:ext cx="945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 Task A</a:t>
                </a:r>
              </a:p>
            </p:txBody>
          </p:sp>
          <p:sp>
            <p:nvSpPr>
              <p:cNvPr id="24620" name="Rectangle 39"/>
              <p:cNvSpPr>
                <a:spLocks noChangeArrowheads="1"/>
              </p:cNvSpPr>
              <p:nvPr/>
            </p:nvSpPr>
            <p:spPr bwMode="auto">
              <a:xfrm>
                <a:off x="288" y="3504"/>
                <a:ext cx="38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24621" name="Rectangle 40"/>
              <p:cNvSpPr>
                <a:spLocks noChangeArrowheads="1"/>
              </p:cNvSpPr>
              <p:nvPr/>
            </p:nvSpPr>
            <p:spPr bwMode="auto">
              <a:xfrm>
                <a:off x="4962" y="3264"/>
                <a:ext cx="222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22" name="Rectangle 41"/>
              <p:cNvSpPr>
                <a:spLocks noChangeArrowheads="1"/>
              </p:cNvSpPr>
              <p:nvPr/>
            </p:nvSpPr>
            <p:spPr bwMode="auto">
              <a:xfrm>
                <a:off x="4071" y="3264"/>
                <a:ext cx="222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23" name="Rectangle 42"/>
              <p:cNvSpPr>
                <a:spLocks noChangeArrowheads="1"/>
              </p:cNvSpPr>
              <p:nvPr/>
            </p:nvSpPr>
            <p:spPr bwMode="auto">
              <a:xfrm>
                <a:off x="3849" y="3264"/>
                <a:ext cx="221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24" name="Rectangle 43"/>
              <p:cNvSpPr>
                <a:spLocks noChangeArrowheads="1"/>
              </p:cNvSpPr>
              <p:nvPr/>
            </p:nvSpPr>
            <p:spPr bwMode="auto">
              <a:xfrm>
                <a:off x="3626" y="3264"/>
                <a:ext cx="222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24625" name="Rectangle 44"/>
              <p:cNvSpPr>
                <a:spLocks noChangeArrowheads="1"/>
              </p:cNvSpPr>
              <p:nvPr/>
            </p:nvSpPr>
            <p:spPr bwMode="auto">
              <a:xfrm>
                <a:off x="2469" y="3264"/>
                <a:ext cx="355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Finish</a:t>
                </a:r>
              </a:p>
            </p:txBody>
          </p:sp>
          <p:sp>
            <p:nvSpPr>
              <p:cNvPr id="24626" name="Rectangle 45"/>
              <p:cNvSpPr>
                <a:spLocks noChangeArrowheads="1"/>
              </p:cNvSpPr>
              <p:nvPr/>
            </p:nvSpPr>
            <p:spPr bwMode="auto">
              <a:xfrm>
                <a:off x="2113" y="3264"/>
                <a:ext cx="355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Start</a:t>
                </a:r>
              </a:p>
            </p:txBody>
          </p:sp>
          <p:sp>
            <p:nvSpPr>
              <p:cNvPr id="24627" name="Rectangle 46"/>
              <p:cNvSpPr>
                <a:spLocks noChangeArrowheads="1"/>
              </p:cNvSpPr>
              <p:nvPr/>
            </p:nvSpPr>
            <p:spPr bwMode="auto">
              <a:xfrm>
                <a:off x="1623" y="3264"/>
                <a:ext cx="489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Duration</a:t>
                </a:r>
              </a:p>
            </p:txBody>
          </p:sp>
          <p:sp>
            <p:nvSpPr>
              <p:cNvPr id="24628" name="Rectangle 47"/>
              <p:cNvSpPr>
                <a:spLocks noChangeArrowheads="1"/>
              </p:cNvSpPr>
              <p:nvPr/>
            </p:nvSpPr>
            <p:spPr bwMode="auto">
              <a:xfrm>
                <a:off x="677" y="3264"/>
                <a:ext cx="945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Task Name</a:t>
                </a:r>
              </a:p>
            </p:txBody>
          </p:sp>
          <p:sp>
            <p:nvSpPr>
              <p:cNvPr id="24629" name="Rectangle 48"/>
              <p:cNvSpPr>
                <a:spLocks noChangeArrowheads="1"/>
              </p:cNvSpPr>
              <p:nvPr/>
            </p:nvSpPr>
            <p:spPr bwMode="auto">
              <a:xfrm>
                <a:off x="288" y="3264"/>
                <a:ext cx="388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>
                <a:lvl1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1pPr>
                <a:lvl2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2pPr>
                <a:lvl3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3pPr>
                <a:lvl4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4pPr>
                <a:lvl5pPr eaLnBrk="0" hangingPunct="0"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5pPr>
                <a:lvl6pPr marL="25146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6pPr>
                <a:lvl7pPr marL="29718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7pPr>
                <a:lvl8pPr marL="34290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8pPr>
                <a:lvl9pPr marL="3886200" indent="-228600" defTabSz="4572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400">
                    <a:solidFill>
                      <a:schemeClr val="bg1"/>
                    </a:solidFill>
                    <a:latin typeface="Times New Roman" pitchFamily="16" charset="0"/>
                    <a:ea typeface="Lucida Sans Unicode" charset="0"/>
                    <a:cs typeface="Lucida Sans Unicode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300"/>
                  </a:spcBef>
                  <a:buClrTx/>
                  <a:buFontTx/>
                  <a:buNone/>
                </a:pPr>
                <a:r>
                  <a:rPr lang="en-GB" altLang="en-US" sz="1200">
                    <a:solidFill>
                      <a:srgbClr val="000000"/>
                    </a:solidFill>
                  </a:rPr>
                  <a:t>Task #</a:t>
                </a:r>
              </a:p>
            </p:txBody>
          </p:sp>
          <p:sp>
            <p:nvSpPr>
              <p:cNvPr id="24630" name="Line 49"/>
              <p:cNvSpPr>
                <a:spLocks noChangeShapeType="1"/>
              </p:cNvSpPr>
              <p:nvPr/>
            </p:nvSpPr>
            <p:spPr bwMode="auto">
              <a:xfrm>
                <a:off x="288" y="3264"/>
                <a:ext cx="4896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1" name="Line 50"/>
              <p:cNvSpPr>
                <a:spLocks noChangeShapeType="1"/>
              </p:cNvSpPr>
              <p:nvPr/>
            </p:nvSpPr>
            <p:spPr bwMode="auto">
              <a:xfrm>
                <a:off x="288" y="3504"/>
                <a:ext cx="4896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2" name="Line 51"/>
              <p:cNvSpPr>
                <a:spLocks noChangeShapeType="1"/>
              </p:cNvSpPr>
              <p:nvPr/>
            </p:nvSpPr>
            <p:spPr bwMode="auto">
              <a:xfrm>
                <a:off x="288" y="3734"/>
                <a:ext cx="4896" cy="0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3" name="Line 52"/>
              <p:cNvSpPr>
                <a:spLocks noChangeShapeType="1"/>
              </p:cNvSpPr>
              <p:nvPr/>
            </p:nvSpPr>
            <p:spPr bwMode="auto">
              <a:xfrm>
                <a:off x="288" y="3936"/>
                <a:ext cx="4896" cy="0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4" name="Line 53"/>
              <p:cNvSpPr>
                <a:spLocks noChangeShapeType="1"/>
              </p:cNvSpPr>
              <p:nvPr/>
            </p:nvSpPr>
            <p:spPr bwMode="auto">
              <a:xfrm>
                <a:off x="288" y="3264"/>
                <a:ext cx="0" cy="67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5" name="Line 54"/>
              <p:cNvSpPr>
                <a:spLocks noChangeShapeType="1"/>
              </p:cNvSpPr>
              <p:nvPr/>
            </p:nvSpPr>
            <p:spPr bwMode="auto">
              <a:xfrm>
                <a:off x="677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6" name="Line 55"/>
              <p:cNvSpPr>
                <a:spLocks noChangeShapeType="1"/>
              </p:cNvSpPr>
              <p:nvPr/>
            </p:nvSpPr>
            <p:spPr bwMode="auto">
              <a:xfrm>
                <a:off x="1623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7" name="Line 56"/>
              <p:cNvSpPr>
                <a:spLocks noChangeShapeType="1"/>
              </p:cNvSpPr>
              <p:nvPr/>
            </p:nvSpPr>
            <p:spPr bwMode="auto">
              <a:xfrm>
                <a:off x="2113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8" name="Line 57"/>
              <p:cNvSpPr>
                <a:spLocks noChangeShapeType="1"/>
              </p:cNvSpPr>
              <p:nvPr/>
            </p:nvSpPr>
            <p:spPr bwMode="auto">
              <a:xfrm>
                <a:off x="2469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39" name="Line 58"/>
              <p:cNvSpPr>
                <a:spLocks noChangeShapeType="1"/>
              </p:cNvSpPr>
              <p:nvPr/>
            </p:nvSpPr>
            <p:spPr bwMode="auto">
              <a:xfrm>
                <a:off x="2825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0" name="Line 59"/>
              <p:cNvSpPr>
                <a:spLocks noChangeShapeType="1"/>
              </p:cNvSpPr>
              <p:nvPr/>
            </p:nvSpPr>
            <p:spPr bwMode="auto">
              <a:xfrm>
                <a:off x="3849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1" name="Line 60"/>
              <p:cNvSpPr>
                <a:spLocks noChangeShapeType="1"/>
              </p:cNvSpPr>
              <p:nvPr/>
            </p:nvSpPr>
            <p:spPr bwMode="auto">
              <a:xfrm>
                <a:off x="4071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2" name="Line 61"/>
              <p:cNvSpPr>
                <a:spLocks noChangeShapeType="1"/>
              </p:cNvSpPr>
              <p:nvPr/>
            </p:nvSpPr>
            <p:spPr bwMode="auto">
              <a:xfrm>
                <a:off x="4294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3" name="Line 62"/>
              <p:cNvSpPr>
                <a:spLocks noChangeShapeType="1"/>
              </p:cNvSpPr>
              <p:nvPr/>
            </p:nvSpPr>
            <p:spPr bwMode="auto">
              <a:xfrm>
                <a:off x="5185" y="3264"/>
                <a:ext cx="0" cy="671"/>
              </a:xfrm>
              <a:prstGeom prst="line">
                <a:avLst/>
              </a:prstGeom>
              <a:noFill/>
              <a:ln w="2844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4" name="Line 63"/>
              <p:cNvSpPr>
                <a:spLocks noChangeShapeType="1"/>
              </p:cNvSpPr>
              <p:nvPr/>
            </p:nvSpPr>
            <p:spPr bwMode="auto">
              <a:xfrm>
                <a:off x="4512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5" name="Line 64"/>
              <p:cNvSpPr>
                <a:spLocks noChangeShapeType="1"/>
              </p:cNvSpPr>
              <p:nvPr/>
            </p:nvSpPr>
            <p:spPr bwMode="auto">
              <a:xfrm>
                <a:off x="3626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6" name="Line 65"/>
              <p:cNvSpPr>
                <a:spLocks noChangeShapeType="1"/>
              </p:cNvSpPr>
              <p:nvPr/>
            </p:nvSpPr>
            <p:spPr bwMode="auto">
              <a:xfrm>
                <a:off x="3404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7" name="Line 66"/>
              <p:cNvSpPr>
                <a:spLocks noChangeShapeType="1"/>
              </p:cNvSpPr>
              <p:nvPr/>
            </p:nvSpPr>
            <p:spPr bwMode="auto">
              <a:xfrm>
                <a:off x="3181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8" name="Line 67"/>
              <p:cNvSpPr>
                <a:spLocks noChangeShapeType="1"/>
              </p:cNvSpPr>
              <p:nvPr/>
            </p:nvSpPr>
            <p:spPr bwMode="auto">
              <a:xfrm>
                <a:off x="4740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24649" name="Line 68"/>
              <p:cNvSpPr>
                <a:spLocks noChangeShapeType="1"/>
              </p:cNvSpPr>
              <p:nvPr/>
            </p:nvSpPr>
            <p:spPr bwMode="auto">
              <a:xfrm>
                <a:off x="4962" y="3264"/>
                <a:ext cx="0" cy="67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  <p:sp>
          <p:nvSpPr>
            <p:cNvPr id="24582" name="AutoShape 69"/>
            <p:cNvSpPr>
              <a:spLocks noChangeArrowheads="1"/>
            </p:cNvSpPr>
            <p:nvPr/>
          </p:nvSpPr>
          <p:spPr bwMode="auto">
            <a:xfrm>
              <a:off x="5715000" y="5943600"/>
              <a:ext cx="152400" cy="228600"/>
            </a:xfrm>
            <a:prstGeom prst="diamond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83" name="Rectangle 70"/>
            <p:cNvSpPr>
              <a:spLocks noChangeArrowheads="1"/>
            </p:cNvSpPr>
            <p:nvPr/>
          </p:nvSpPr>
          <p:spPr bwMode="auto">
            <a:xfrm>
              <a:off x="5029200" y="5638800"/>
              <a:ext cx="685800" cy="15240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4584" name="Text Box 71"/>
            <p:cNvSpPr txBox="1">
              <a:spLocks noChangeArrowheads="1"/>
            </p:cNvSpPr>
            <p:nvPr/>
          </p:nvSpPr>
          <p:spPr bwMode="auto">
            <a:xfrm>
              <a:off x="4805363" y="4851400"/>
              <a:ext cx="35829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GB" altLang="en-US" sz="1200" dirty="0">
                  <a:solidFill>
                    <a:srgbClr val="000000"/>
                  </a:solidFill>
                </a:rPr>
                <a:t>Jan    Feb    Mar  Apr   May   Jun   Jul    Aug    Sep  Oct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131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" name="Group 1"/>
          <p:cNvGrpSpPr>
            <a:grpSpLocks/>
          </p:cNvGrpSpPr>
          <p:nvPr/>
        </p:nvGrpSpPr>
        <p:grpSpPr bwMode="auto">
          <a:xfrm>
            <a:off x="381000" y="596770"/>
            <a:ext cx="8382000" cy="3549650"/>
            <a:chOff x="240" y="433"/>
            <a:chExt cx="5280" cy="2236"/>
          </a:xfrm>
        </p:grpSpPr>
        <p:sp>
          <p:nvSpPr>
            <p:cNvPr id="25608" name="Rectangle 2"/>
            <p:cNvSpPr>
              <a:spLocks noChangeArrowheads="1"/>
            </p:cNvSpPr>
            <p:nvPr/>
          </p:nvSpPr>
          <p:spPr bwMode="auto">
            <a:xfrm>
              <a:off x="504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09" name="Rectangle 3"/>
            <p:cNvSpPr>
              <a:spLocks noChangeArrowheads="1"/>
            </p:cNvSpPr>
            <p:nvPr/>
          </p:nvSpPr>
          <p:spPr bwMode="auto">
            <a:xfrm>
              <a:off x="504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0" name="Rectangle 4"/>
            <p:cNvSpPr>
              <a:spLocks noChangeArrowheads="1"/>
            </p:cNvSpPr>
            <p:nvPr/>
          </p:nvSpPr>
          <p:spPr bwMode="auto">
            <a:xfrm>
              <a:off x="504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1" name="Rectangle 5"/>
            <p:cNvSpPr>
              <a:spLocks noChangeArrowheads="1"/>
            </p:cNvSpPr>
            <p:nvPr/>
          </p:nvSpPr>
          <p:spPr bwMode="auto">
            <a:xfrm>
              <a:off x="504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2" name="Rectangle 6"/>
            <p:cNvSpPr>
              <a:spLocks noChangeArrowheads="1"/>
            </p:cNvSpPr>
            <p:nvPr/>
          </p:nvSpPr>
          <p:spPr bwMode="auto">
            <a:xfrm>
              <a:off x="504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3" name="Rectangle 7"/>
            <p:cNvSpPr>
              <a:spLocks noChangeArrowheads="1"/>
            </p:cNvSpPr>
            <p:nvPr/>
          </p:nvSpPr>
          <p:spPr bwMode="auto">
            <a:xfrm>
              <a:off x="504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4" name="Rectangle 8"/>
            <p:cNvSpPr>
              <a:spLocks noChangeArrowheads="1"/>
            </p:cNvSpPr>
            <p:nvPr/>
          </p:nvSpPr>
          <p:spPr bwMode="auto">
            <a:xfrm>
              <a:off x="504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5" name="Rectangle 9"/>
            <p:cNvSpPr>
              <a:spLocks noChangeArrowheads="1"/>
            </p:cNvSpPr>
            <p:nvPr/>
          </p:nvSpPr>
          <p:spPr bwMode="auto">
            <a:xfrm>
              <a:off x="504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6" name="Rectangle 10"/>
            <p:cNvSpPr>
              <a:spLocks noChangeArrowheads="1"/>
            </p:cNvSpPr>
            <p:nvPr/>
          </p:nvSpPr>
          <p:spPr bwMode="auto">
            <a:xfrm>
              <a:off x="504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7" name="Rectangle 11"/>
            <p:cNvSpPr>
              <a:spLocks noChangeArrowheads="1"/>
            </p:cNvSpPr>
            <p:nvPr/>
          </p:nvSpPr>
          <p:spPr bwMode="auto">
            <a:xfrm>
              <a:off x="504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8" name="Rectangle 12"/>
            <p:cNvSpPr>
              <a:spLocks noChangeArrowheads="1"/>
            </p:cNvSpPr>
            <p:nvPr/>
          </p:nvSpPr>
          <p:spPr bwMode="auto">
            <a:xfrm>
              <a:off x="504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19" name="Rectangle 13"/>
            <p:cNvSpPr>
              <a:spLocks noChangeArrowheads="1"/>
            </p:cNvSpPr>
            <p:nvPr/>
          </p:nvSpPr>
          <p:spPr bwMode="auto">
            <a:xfrm>
              <a:off x="504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0" name="Rectangle 14"/>
            <p:cNvSpPr>
              <a:spLocks noChangeArrowheads="1"/>
            </p:cNvSpPr>
            <p:nvPr/>
          </p:nvSpPr>
          <p:spPr bwMode="auto">
            <a:xfrm>
              <a:off x="504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1" name="Rectangle 15"/>
            <p:cNvSpPr>
              <a:spLocks noChangeArrowheads="1"/>
            </p:cNvSpPr>
            <p:nvPr/>
          </p:nvSpPr>
          <p:spPr bwMode="auto">
            <a:xfrm>
              <a:off x="480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2" name="Rectangle 16"/>
            <p:cNvSpPr>
              <a:spLocks noChangeArrowheads="1"/>
            </p:cNvSpPr>
            <p:nvPr/>
          </p:nvSpPr>
          <p:spPr bwMode="auto">
            <a:xfrm>
              <a:off x="480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3" name="Rectangle 17"/>
            <p:cNvSpPr>
              <a:spLocks noChangeArrowheads="1"/>
            </p:cNvSpPr>
            <p:nvPr/>
          </p:nvSpPr>
          <p:spPr bwMode="auto">
            <a:xfrm>
              <a:off x="480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4" name="Rectangle 18"/>
            <p:cNvSpPr>
              <a:spLocks noChangeArrowheads="1"/>
            </p:cNvSpPr>
            <p:nvPr/>
          </p:nvSpPr>
          <p:spPr bwMode="auto">
            <a:xfrm>
              <a:off x="480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5" name="Rectangle 19"/>
            <p:cNvSpPr>
              <a:spLocks noChangeArrowheads="1"/>
            </p:cNvSpPr>
            <p:nvPr/>
          </p:nvSpPr>
          <p:spPr bwMode="auto">
            <a:xfrm>
              <a:off x="480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6" name="Rectangle 20"/>
            <p:cNvSpPr>
              <a:spLocks noChangeArrowheads="1"/>
            </p:cNvSpPr>
            <p:nvPr/>
          </p:nvSpPr>
          <p:spPr bwMode="auto">
            <a:xfrm>
              <a:off x="480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7" name="Rectangle 21"/>
            <p:cNvSpPr>
              <a:spLocks noChangeArrowheads="1"/>
            </p:cNvSpPr>
            <p:nvPr/>
          </p:nvSpPr>
          <p:spPr bwMode="auto">
            <a:xfrm>
              <a:off x="480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8" name="Rectangle 22"/>
            <p:cNvSpPr>
              <a:spLocks noChangeArrowheads="1"/>
            </p:cNvSpPr>
            <p:nvPr/>
          </p:nvSpPr>
          <p:spPr bwMode="auto">
            <a:xfrm>
              <a:off x="480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29" name="Rectangle 23"/>
            <p:cNvSpPr>
              <a:spLocks noChangeArrowheads="1"/>
            </p:cNvSpPr>
            <p:nvPr/>
          </p:nvSpPr>
          <p:spPr bwMode="auto">
            <a:xfrm>
              <a:off x="480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0" name="Rectangle 24"/>
            <p:cNvSpPr>
              <a:spLocks noChangeArrowheads="1"/>
            </p:cNvSpPr>
            <p:nvPr/>
          </p:nvSpPr>
          <p:spPr bwMode="auto">
            <a:xfrm>
              <a:off x="480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1" name="Rectangle 25"/>
            <p:cNvSpPr>
              <a:spLocks noChangeArrowheads="1"/>
            </p:cNvSpPr>
            <p:nvPr/>
          </p:nvSpPr>
          <p:spPr bwMode="auto">
            <a:xfrm>
              <a:off x="480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2" name="Rectangle 26"/>
            <p:cNvSpPr>
              <a:spLocks noChangeArrowheads="1"/>
            </p:cNvSpPr>
            <p:nvPr/>
          </p:nvSpPr>
          <p:spPr bwMode="auto">
            <a:xfrm>
              <a:off x="480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3" name="Rectangle 27"/>
            <p:cNvSpPr>
              <a:spLocks noChangeArrowheads="1"/>
            </p:cNvSpPr>
            <p:nvPr/>
          </p:nvSpPr>
          <p:spPr bwMode="auto">
            <a:xfrm>
              <a:off x="480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4" name="Rectangle 28"/>
            <p:cNvSpPr>
              <a:spLocks noChangeArrowheads="1"/>
            </p:cNvSpPr>
            <p:nvPr/>
          </p:nvSpPr>
          <p:spPr bwMode="auto">
            <a:xfrm>
              <a:off x="528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5" name="Rectangle 29"/>
            <p:cNvSpPr>
              <a:spLocks noChangeArrowheads="1"/>
            </p:cNvSpPr>
            <p:nvPr/>
          </p:nvSpPr>
          <p:spPr bwMode="auto">
            <a:xfrm>
              <a:off x="456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6" name="Rectangle 30"/>
            <p:cNvSpPr>
              <a:spLocks noChangeArrowheads="1"/>
            </p:cNvSpPr>
            <p:nvPr/>
          </p:nvSpPr>
          <p:spPr bwMode="auto">
            <a:xfrm>
              <a:off x="432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7" name="Rectangle 31"/>
            <p:cNvSpPr>
              <a:spLocks noChangeArrowheads="1"/>
            </p:cNvSpPr>
            <p:nvPr/>
          </p:nvSpPr>
          <p:spPr bwMode="auto">
            <a:xfrm>
              <a:off x="408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8" name="Rectangle 32"/>
            <p:cNvSpPr>
              <a:spLocks noChangeArrowheads="1"/>
            </p:cNvSpPr>
            <p:nvPr/>
          </p:nvSpPr>
          <p:spPr bwMode="auto">
            <a:xfrm>
              <a:off x="384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39" name="Rectangle 33"/>
            <p:cNvSpPr>
              <a:spLocks noChangeArrowheads="1"/>
            </p:cNvSpPr>
            <p:nvPr/>
          </p:nvSpPr>
          <p:spPr bwMode="auto">
            <a:xfrm>
              <a:off x="360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0" name="Rectangle 34"/>
            <p:cNvSpPr>
              <a:spLocks noChangeArrowheads="1"/>
            </p:cNvSpPr>
            <p:nvPr/>
          </p:nvSpPr>
          <p:spPr bwMode="auto">
            <a:xfrm>
              <a:off x="3360" y="232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1" name="Rectangle 35"/>
            <p:cNvSpPr>
              <a:spLocks noChangeArrowheads="1"/>
            </p:cNvSpPr>
            <p:nvPr/>
          </p:nvSpPr>
          <p:spPr bwMode="auto">
            <a:xfrm>
              <a:off x="2976" y="232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J </a:t>
              </a:r>
            </a:p>
          </p:txBody>
        </p:sp>
        <p:sp>
          <p:nvSpPr>
            <p:cNvPr id="25642" name="Rectangle 36"/>
            <p:cNvSpPr>
              <a:spLocks noChangeArrowheads="1"/>
            </p:cNvSpPr>
            <p:nvPr/>
          </p:nvSpPr>
          <p:spPr bwMode="auto">
            <a:xfrm>
              <a:off x="2592" y="232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3" name="Rectangle 37"/>
            <p:cNvSpPr>
              <a:spLocks noChangeArrowheads="1"/>
            </p:cNvSpPr>
            <p:nvPr/>
          </p:nvSpPr>
          <p:spPr bwMode="auto">
            <a:xfrm>
              <a:off x="2208" y="232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4" name="Rectangle 38"/>
            <p:cNvSpPr>
              <a:spLocks noChangeArrowheads="1"/>
            </p:cNvSpPr>
            <p:nvPr/>
          </p:nvSpPr>
          <p:spPr bwMode="auto">
            <a:xfrm>
              <a:off x="1680" y="2325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5645" name="Rectangle 39"/>
            <p:cNvSpPr>
              <a:spLocks noChangeArrowheads="1"/>
            </p:cNvSpPr>
            <p:nvPr/>
          </p:nvSpPr>
          <p:spPr bwMode="auto">
            <a:xfrm>
              <a:off x="659" y="2325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Install Inc Two</a:t>
              </a:r>
            </a:p>
          </p:txBody>
        </p:sp>
        <p:sp>
          <p:nvSpPr>
            <p:cNvPr id="25646" name="Rectangle 40"/>
            <p:cNvSpPr>
              <a:spLocks noChangeArrowheads="1"/>
            </p:cNvSpPr>
            <p:nvPr/>
          </p:nvSpPr>
          <p:spPr bwMode="auto">
            <a:xfrm>
              <a:off x="240" y="2325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5647" name="Rectangle 41"/>
            <p:cNvSpPr>
              <a:spLocks noChangeArrowheads="1"/>
            </p:cNvSpPr>
            <p:nvPr/>
          </p:nvSpPr>
          <p:spPr bwMode="auto">
            <a:xfrm>
              <a:off x="528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8" name="Rectangle 42"/>
            <p:cNvSpPr>
              <a:spLocks noChangeArrowheads="1"/>
            </p:cNvSpPr>
            <p:nvPr/>
          </p:nvSpPr>
          <p:spPr bwMode="auto">
            <a:xfrm>
              <a:off x="456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49" name="Rectangle 43"/>
            <p:cNvSpPr>
              <a:spLocks noChangeArrowheads="1"/>
            </p:cNvSpPr>
            <p:nvPr/>
          </p:nvSpPr>
          <p:spPr bwMode="auto">
            <a:xfrm>
              <a:off x="432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0" name="Rectangle 44"/>
            <p:cNvSpPr>
              <a:spLocks noChangeArrowheads="1"/>
            </p:cNvSpPr>
            <p:nvPr/>
          </p:nvSpPr>
          <p:spPr bwMode="auto">
            <a:xfrm>
              <a:off x="408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1" name="Rectangle 45"/>
            <p:cNvSpPr>
              <a:spLocks noChangeArrowheads="1"/>
            </p:cNvSpPr>
            <p:nvPr/>
          </p:nvSpPr>
          <p:spPr bwMode="auto">
            <a:xfrm>
              <a:off x="384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2" name="Rectangle 46"/>
            <p:cNvSpPr>
              <a:spLocks noChangeArrowheads="1"/>
            </p:cNvSpPr>
            <p:nvPr/>
          </p:nvSpPr>
          <p:spPr bwMode="auto">
            <a:xfrm>
              <a:off x="360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3" name="Rectangle 47"/>
            <p:cNvSpPr>
              <a:spLocks noChangeArrowheads="1"/>
            </p:cNvSpPr>
            <p:nvPr/>
          </p:nvSpPr>
          <p:spPr bwMode="auto">
            <a:xfrm>
              <a:off x="3360" y="146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4" name="Rectangle 48"/>
            <p:cNvSpPr>
              <a:spLocks noChangeArrowheads="1"/>
            </p:cNvSpPr>
            <p:nvPr/>
          </p:nvSpPr>
          <p:spPr bwMode="auto">
            <a:xfrm>
              <a:off x="2976" y="146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5655" name="Rectangle 49"/>
            <p:cNvSpPr>
              <a:spLocks noChangeArrowheads="1"/>
            </p:cNvSpPr>
            <p:nvPr/>
          </p:nvSpPr>
          <p:spPr bwMode="auto">
            <a:xfrm>
              <a:off x="2592" y="146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6" name="Rectangle 50"/>
            <p:cNvSpPr>
              <a:spLocks noChangeArrowheads="1"/>
            </p:cNvSpPr>
            <p:nvPr/>
          </p:nvSpPr>
          <p:spPr bwMode="auto">
            <a:xfrm>
              <a:off x="2208" y="146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57" name="Rectangle 51"/>
            <p:cNvSpPr>
              <a:spLocks noChangeArrowheads="1"/>
            </p:cNvSpPr>
            <p:nvPr/>
          </p:nvSpPr>
          <p:spPr bwMode="auto">
            <a:xfrm>
              <a:off x="1680" y="1465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5658" name="Rectangle 52"/>
            <p:cNvSpPr>
              <a:spLocks noChangeArrowheads="1"/>
            </p:cNvSpPr>
            <p:nvPr/>
          </p:nvSpPr>
          <p:spPr bwMode="auto">
            <a:xfrm>
              <a:off x="659" y="1465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Install Inc One</a:t>
              </a:r>
            </a:p>
          </p:txBody>
        </p:sp>
        <p:sp>
          <p:nvSpPr>
            <p:cNvPr id="25659" name="Rectangle 53"/>
            <p:cNvSpPr>
              <a:spLocks noChangeArrowheads="1"/>
            </p:cNvSpPr>
            <p:nvPr/>
          </p:nvSpPr>
          <p:spPr bwMode="auto">
            <a:xfrm>
              <a:off x="240" y="1465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5660" name="Rectangle 54"/>
            <p:cNvSpPr>
              <a:spLocks noChangeArrowheads="1"/>
            </p:cNvSpPr>
            <p:nvPr/>
          </p:nvSpPr>
          <p:spPr bwMode="auto">
            <a:xfrm>
              <a:off x="528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1" name="Rectangle 55"/>
            <p:cNvSpPr>
              <a:spLocks noChangeArrowheads="1"/>
            </p:cNvSpPr>
            <p:nvPr/>
          </p:nvSpPr>
          <p:spPr bwMode="auto">
            <a:xfrm>
              <a:off x="456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2" name="Rectangle 56"/>
            <p:cNvSpPr>
              <a:spLocks noChangeArrowheads="1"/>
            </p:cNvSpPr>
            <p:nvPr/>
          </p:nvSpPr>
          <p:spPr bwMode="auto">
            <a:xfrm>
              <a:off x="432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3" name="Rectangle 57"/>
            <p:cNvSpPr>
              <a:spLocks noChangeArrowheads="1"/>
            </p:cNvSpPr>
            <p:nvPr/>
          </p:nvSpPr>
          <p:spPr bwMode="auto">
            <a:xfrm>
              <a:off x="408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4" name="Rectangle 58"/>
            <p:cNvSpPr>
              <a:spLocks noChangeArrowheads="1"/>
            </p:cNvSpPr>
            <p:nvPr/>
          </p:nvSpPr>
          <p:spPr bwMode="auto">
            <a:xfrm>
              <a:off x="384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5" name="Rectangle 59"/>
            <p:cNvSpPr>
              <a:spLocks noChangeArrowheads="1"/>
            </p:cNvSpPr>
            <p:nvPr/>
          </p:nvSpPr>
          <p:spPr bwMode="auto">
            <a:xfrm>
              <a:off x="360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6" name="Rectangle 60"/>
            <p:cNvSpPr>
              <a:spLocks noChangeArrowheads="1"/>
            </p:cNvSpPr>
            <p:nvPr/>
          </p:nvSpPr>
          <p:spPr bwMode="auto">
            <a:xfrm>
              <a:off x="3360" y="215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7" name="Rectangle 61"/>
            <p:cNvSpPr>
              <a:spLocks noChangeArrowheads="1"/>
            </p:cNvSpPr>
            <p:nvPr/>
          </p:nvSpPr>
          <p:spPr bwMode="auto">
            <a:xfrm>
              <a:off x="2976" y="215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E, I</a:t>
              </a:r>
            </a:p>
          </p:txBody>
        </p:sp>
        <p:sp>
          <p:nvSpPr>
            <p:cNvPr id="25668" name="Rectangle 62"/>
            <p:cNvSpPr>
              <a:spLocks noChangeArrowheads="1"/>
            </p:cNvSpPr>
            <p:nvPr/>
          </p:nvSpPr>
          <p:spPr bwMode="auto">
            <a:xfrm>
              <a:off x="2592" y="215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69" name="Rectangle 63"/>
            <p:cNvSpPr>
              <a:spLocks noChangeArrowheads="1"/>
            </p:cNvSpPr>
            <p:nvPr/>
          </p:nvSpPr>
          <p:spPr bwMode="auto">
            <a:xfrm>
              <a:off x="2208" y="215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0" name="Rectangle 64"/>
            <p:cNvSpPr>
              <a:spLocks noChangeArrowheads="1"/>
            </p:cNvSpPr>
            <p:nvPr/>
          </p:nvSpPr>
          <p:spPr bwMode="auto">
            <a:xfrm>
              <a:off x="1680" y="2153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671" name="Rectangle 65"/>
            <p:cNvSpPr>
              <a:spLocks noChangeArrowheads="1"/>
            </p:cNvSpPr>
            <p:nvPr/>
          </p:nvSpPr>
          <p:spPr bwMode="auto">
            <a:xfrm>
              <a:off x="659" y="2153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Test Inc Two</a:t>
              </a:r>
            </a:p>
          </p:txBody>
        </p:sp>
        <p:sp>
          <p:nvSpPr>
            <p:cNvPr id="25672" name="Rectangle 66"/>
            <p:cNvSpPr>
              <a:spLocks noChangeArrowheads="1"/>
            </p:cNvSpPr>
            <p:nvPr/>
          </p:nvSpPr>
          <p:spPr bwMode="auto">
            <a:xfrm>
              <a:off x="240" y="2153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25673" name="Rectangle 67"/>
            <p:cNvSpPr>
              <a:spLocks noChangeArrowheads="1"/>
            </p:cNvSpPr>
            <p:nvPr/>
          </p:nvSpPr>
          <p:spPr bwMode="auto">
            <a:xfrm>
              <a:off x="528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4" name="Rectangle 68"/>
            <p:cNvSpPr>
              <a:spLocks noChangeArrowheads="1"/>
            </p:cNvSpPr>
            <p:nvPr/>
          </p:nvSpPr>
          <p:spPr bwMode="auto">
            <a:xfrm>
              <a:off x="456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5" name="Rectangle 69"/>
            <p:cNvSpPr>
              <a:spLocks noChangeArrowheads="1"/>
            </p:cNvSpPr>
            <p:nvPr/>
          </p:nvSpPr>
          <p:spPr bwMode="auto">
            <a:xfrm>
              <a:off x="432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6" name="Rectangle 70"/>
            <p:cNvSpPr>
              <a:spLocks noChangeArrowheads="1"/>
            </p:cNvSpPr>
            <p:nvPr/>
          </p:nvSpPr>
          <p:spPr bwMode="auto">
            <a:xfrm>
              <a:off x="408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7" name="Rectangle 71"/>
            <p:cNvSpPr>
              <a:spLocks noChangeArrowheads="1"/>
            </p:cNvSpPr>
            <p:nvPr/>
          </p:nvSpPr>
          <p:spPr bwMode="auto">
            <a:xfrm>
              <a:off x="384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8" name="Rectangle 72"/>
            <p:cNvSpPr>
              <a:spLocks noChangeArrowheads="1"/>
            </p:cNvSpPr>
            <p:nvPr/>
          </p:nvSpPr>
          <p:spPr bwMode="auto">
            <a:xfrm>
              <a:off x="360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79" name="Rectangle 73"/>
            <p:cNvSpPr>
              <a:spLocks noChangeArrowheads="1"/>
            </p:cNvSpPr>
            <p:nvPr/>
          </p:nvSpPr>
          <p:spPr bwMode="auto">
            <a:xfrm>
              <a:off x="3360" y="163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80" name="Rectangle 74"/>
            <p:cNvSpPr>
              <a:spLocks noChangeArrowheads="1"/>
            </p:cNvSpPr>
            <p:nvPr/>
          </p:nvSpPr>
          <p:spPr bwMode="auto">
            <a:xfrm>
              <a:off x="2976" y="163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A, B</a:t>
              </a:r>
            </a:p>
          </p:txBody>
        </p:sp>
        <p:sp>
          <p:nvSpPr>
            <p:cNvPr id="25681" name="Rectangle 75"/>
            <p:cNvSpPr>
              <a:spLocks noChangeArrowheads="1"/>
            </p:cNvSpPr>
            <p:nvPr/>
          </p:nvSpPr>
          <p:spPr bwMode="auto">
            <a:xfrm>
              <a:off x="2592" y="163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82" name="Rectangle 76"/>
            <p:cNvSpPr>
              <a:spLocks noChangeArrowheads="1"/>
            </p:cNvSpPr>
            <p:nvPr/>
          </p:nvSpPr>
          <p:spPr bwMode="auto">
            <a:xfrm>
              <a:off x="2208" y="163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83" name="Rectangle 77"/>
            <p:cNvSpPr>
              <a:spLocks noChangeArrowheads="1"/>
            </p:cNvSpPr>
            <p:nvPr/>
          </p:nvSpPr>
          <p:spPr bwMode="auto">
            <a:xfrm>
              <a:off x="1680" y="1637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5684" name="Rectangle 78"/>
            <p:cNvSpPr>
              <a:spLocks noChangeArrowheads="1"/>
            </p:cNvSpPr>
            <p:nvPr/>
          </p:nvSpPr>
          <p:spPr bwMode="auto">
            <a:xfrm>
              <a:off x="659" y="1637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Analyze Inc Two</a:t>
              </a:r>
            </a:p>
          </p:txBody>
        </p:sp>
        <p:sp>
          <p:nvSpPr>
            <p:cNvPr id="25685" name="Rectangle 79"/>
            <p:cNvSpPr>
              <a:spLocks noChangeArrowheads="1"/>
            </p:cNvSpPr>
            <p:nvPr/>
          </p:nvSpPr>
          <p:spPr bwMode="auto">
            <a:xfrm>
              <a:off x="240" y="1637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5686" name="Rectangle 80"/>
            <p:cNvSpPr>
              <a:spLocks noChangeArrowheads="1"/>
            </p:cNvSpPr>
            <p:nvPr/>
          </p:nvSpPr>
          <p:spPr bwMode="auto">
            <a:xfrm>
              <a:off x="2976" y="249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F, K</a:t>
              </a:r>
            </a:p>
          </p:txBody>
        </p:sp>
        <p:sp>
          <p:nvSpPr>
            <p:cNvPr id="25687" name="Rectangle 81"/>
            <p:cNvSpPr>
              <a:spLocks noChangeArrowheads="1"/>
            </p:cNvSpPr>
            <p:nvPr/>
          </p:nvSpPr>
          <p:spPr bwMode="auto">
            <a:xfrm>
              <a:off x="2976" y="198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5688" name="Rectangle 82"/>
            <p:cNvSpPr>
              <a:spLocks noChangeArrowheads="1"/>
            </p:cNvSpPr>
            <p:nvPr/>
          </p:nvSpPr>
          <p:spPr bwMode="auto">
            <a:xfrm>
              <a:off x="2976" y="180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5689" name="Rectangle 83"/>
            <p:cNvSpPr>
              <a:spLocks noChangeArrowheads="1"/>
            </p:cNvSpPr>
            <p:nvPr/>
          </p:nvSpPr>
          <p:spPr bwMode="auto">
            <a:xfrm>
              <a:off x="2976" y="129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5690" name="Rectangle 84"/>
            <p:cNvSpPr>
              <a:spLocks noChangeArrowheads="1"/>
            </p:cNvSpPr>
            <p:nvPr/>
          </p:nvSpPr>
          <p:spPr bwMode="auto">
            <a:xfrm>
              <a:off x="2976" y="112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5691" name="Rectangle 85"/>
            <p:cNvSpPr>
              <a:spLocks noChangeArrowheads="1"/>
            </p:cNvSpPr>
            <p:nvPr/>
          </p:nvSpPr>
          <p:spPr bwMode="auto">
            <a:xfrm>
              <a:off x="2976" y="94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5692" name="Rectangle 86"/>
            <p:cNvSpPr>
              <a:spLocks noChangeArrowheads="1"/>
            </p:cNvSpPr>
            <p:nvPr/>
          </p:nvSpPr>
          <p:spPr bwMode="auto">
            <a:xfrm>
              <a:off x="2976" y="77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5693" name="Rectangle 87"/>
            <p:cNvSpPr>
              <a:spLocks noChangeArrowheads="1"/>
            </p:cNvSpPr>
            <p:nvPr/>
          </p:nvSpPr>
          <p:spPr bwMode="auto">
            <a:xfrm>
              <a:off x="2976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None</a:t>
              </a:r>
            </a:p>
          </p:txBody>
        </p:sp>
        <p:sp>
          <p:nvSpPr>
            <p:cNvPr id="25694" name="Rectangle 88"/>
            <p:cNvSpPr>
              <a:spLocks noChangeArrowheads="1"/>
            </p:cNvSpPr>
            <p:nvPr/>
          </p:nvSpPr>
          <p:spPr bwMode="auto">
            <a:xfrm>
              <a:off x="2976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Pred.</a:t>
              </a:r>
            </a:p>
          </p:txBody>
        </p:sp>
        <p:sp>
          <p:nvSpPr>
            <p:cNvPr id="25695" name="Rectangle 89"/>
            <p:cNvSpPr>
              <a:spLocks noChangeArrowheads="1"/>
            </p:cNvSpPr>
            <p:nvPr/>
          </p:nvSpPr>
          <p:spPr bwMode="auto">
            <a:xfrm>
              <a:off x="336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96" name="Rectangle 90"/>
            <p:cNvSpPr>
              <a:spLocks noChangeArrowheads="1"/>
            </p:cNvSpPr>
            <p:nvPr/>
          </p:nvSpPr>
          <p:spPr bwMode="auto">
            <a:xfrm>
              <a:off x="336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97" name="Rectangle 91"/>
            <p:cNvSpPr>
              <a:spLocks noChangeArrowheads="1"/>
            </p:cNvSpPr>
            <p:nvPr/>
          </p:nvSpPr>
          <p:spPr bwMode="auto">
            <a:xfrm>
              <a:off x="336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98" name="Rectangle 92"/>
            <p:cNvSpPr>
              <a:spLocks noChangeArrowheads="1"/>
            </p:cNvSpPr>
            <p:nvPr/>
          </p:nvSpPr>
          <p:spPr bwMode="auto">
            <a:xfrm>
              <a:off x="336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699" name="Rectangle 93"/>
            <p:cNvSpPr>
              <a:spLocks noChangeArrowheads="1"/>
            </p:cNvSpPr>
            <p:nvPr/>
          </p:nvSpPr>
          <p:spPr bwMode="auto">
            <a:xfrm>
              <a:off x="336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0" name="Rectangle 94"/>
            <p:cNvSpPr>
              <a:spLocks noChangeArrowheads="1"/>
            </p:cNvSpPr>
            <p:nvPr/>
          </p:nvSpPr>
          <p:spPr bwMode="auto">
            <a:xfrm>
              <a:off x="336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1" name="Rectangle 95"/>
            <p:cNvSpPr>
              <a:spLocks noChangeArrowheads="1"/>
            </p:cNvSpPr>
            <p:nvPr/>
          </p:nvSpPr>
          <p:spPr bwMode="auto">
            <a:xfrm>
              <a:off x="336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2" name="Rectangle 96"/>
            <p:cNvSpPr>
              <a:spLocks noChangeArrowheads="1"/>
            </p:cNvSpPr>
            <p:nvPr/>
          </p:nvSpPr>
          <p:spPr bwMode="auto">
            <a:xfrm>
              <a:off x="336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3" name="Rectangle 97"/>
            <p:cNvSpPr>
              <a:spLocks noChangeArrowheads="1"/>
            </p:cNvSpPr>
            <p:nvPr/>
          </p:nvSpPr>
          <p:spPr bwMode="auto">
            <a:xfrm>
              <a:off x="336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4" name="Rectangle 98"/>
            <p:cNvSpPr>
              <a:spLocks noChangeArrowheads="1"/>
            </p:cNvSpPr>
            <p:nvPr/>
          </p:nvSpPr>
          <p:spPr bwMode="auto">
            <a:xfrm>
              <a:off x="360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5" name="Rectangle 99"/>
            <p:cNvSpPr>
              <a:spLocks noChangeArrowheads="1"/>
            </p:cNvSpPr>
            <p:nvPr/>
          </p:nvSpPr>
          <p:spPr bwMode="auto">
            <a:xfrm>
              <a:off x="360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6" name="Rectangle 100"/>
            <p:cNvSpPr>
              <a:spLocks noChangeArrowheads="1"/>
            </p:cNvSpPr>
            <p:nvPr/>
          </p:nvSpPr>
          <p:spPr bwMode="auto">
            <a:xfrm>
              <a:off x="360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7" name="Rectangle 101"/>
            <p:cNvSpPr>
              <a:spLocks noChangeArrowheads="1"/>
            </p:cNvSpPr>
            <p:nvPr/>
          </p:nvSpPr>
          <p:spPr bwMode="auto">
            <a:xfrm>
              <a:off x="360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8" name="Rectangle 102"/>
            <p:cNvSpPr>
              <a:spLocks noChangeArrowheads="1"/>
            </p:cNvSpPr>
            <p:nvPr/>
          </p:nvSpPr>
          <p:spPr bwMode="auto">
            <a:xfrm>
              <a:off x="360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09" name="Rectangle 103"/>
            <p:cNvSpPr>
              <a:spLocks noChangeArrowheads="1"/>
            </p:cNvSpPr>
            <p:nvPr/>
          </p:nvSpPr>
          <p:spPr bwMode="auto">
            <a:xfrm>
              <a:off x="360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0" name="Rectangle 104"/>
            <p:cNvSpPr>
              <a:spLocks noChangeArrowheads="1"/>
            </p:cNvSpPr>
            <p:nvPr/>
          </p:nvSpPr>
          <p:spPr bwMode="auto">
            <a:xfrm>
              <a:off x="360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1" name="Rectangle 105"/>
            <p:cNvSpPr>
              <a:spLocks noChangeArrowheads="1"/>
            </p:cNvSpPr>
            <p:nvPr/>
          </p:nvSpPr>
          <p:spPr bwMode="auto">
            <a:xfrm>
              <a:off x="360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2" name="Rectangle 106"/>
            <p:cNvSpPr>
              <a:spLocks noChangeArrowheads="1"/>
            </p:cNvSpPr>
            <p:nvPr/>
          </p:nvSpPr>
          <p:spPr bwMode="auto">
            <a:xfrm>
              <a:off x="360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3" name="Rectangle 107"/>
            <p:cNvSpPr>
              <a:spLocks noChangeArrowheads="1"/>
            </p:cNvSpPr>
            <p:nvPr/>
          </p:nvSpPr>
          <p:spPr bwMode="auto">
            <a:xfrm>
              <a:off x="456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4" name="Rectangle 108"/>
            <p:cNvSpPr>
              <a:spLocks noChangeArrowheads="1"/>
            </p:cNvSpPr>
            <p:nvPr/>
          </p:nvSpPr>
          <p:spPr bwMode="auto">
            <a:xfrm>
              <a:off x="456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5" name="Rectangle 109"/>
            <p:cNvSpPr>
              <a:spLocks noChangeArrowheads="1"/>
            </p:cNvSpPr>
            <p:nvPr/>
          </p:nvSpPr>
          <p:spPr bwMode="auto">
            <a:xfrm>
              <a:off x="456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6" name="Rectangle 110"/>
            <p:cNvSpPr>
              <a:spLocks noChangeArrowheads="1"/>
            </p:cNvSpPr>
            <p:nvPr/>
          </p:nvSpPr>
          <p:spPr bwMode="auto">
            <a:xfrm>
              <a:off x="456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7" name="Rectangle 111"/>
            <p:cNvSpPr>
              <a:spLocks noChangeArrowheads="1"/>
            </p:cNvSpPr>
            <p:nvPr/>
          </p:nvSpPr>
          <p:spPr bwMode="auto">
            <a:xfrm>
              <a:off x="456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8" name="Rectangle 112"/>
            <p:cNvSpPr>
              <a:spLocks noChangeArrowheads="1"/>
            </p:cNvSpPr>
            <p:nvPr/>
          </p:nvSpPr>
          <p:spPr bwMode="auto">
            <a:xfrm>
              <a:off x="456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19" name="Rectangle 113"/>
            <p:cNvSpPr>
              <a:spLocks noChangeArrowheads="1"/>
            </p:cNvSpPr>
            <p:nvPr/>
          </p:nvSpPr>
          <p:spPr bwMode="auto">
            <a:xfrm>
              <a:off x="456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0" name="Rectangle 114"/>
            <p:cNvSpPr>
              <a:spLocks noChangeArrowheads="1"/>
            </p:cNvSpPr>
            <p:nvPr/>
          </p:nvSpPr>
          <p:spPr bwMode="auto">
            <a:xfrm>
              <a:off x="456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1" name="Rectangle 115"/>
            <p:cNvSpPr>
              <a:spLocks noChangeArrowheads="1"/>
            </p:cNvSpPr>
            <p:nvPr/>
          </p:nvSpPr>
          <p:spPr bwMode="auto">
            <a:xfrm>
              <a:off x="456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2" name="Rectangle 116"/>
            <p:cNvSpPr>
              <a:spLocks noChangeArrowheads="1"/>
            </p:cNvSpPr>
            <p:nvPr/>
          </p:nvSpPr>
          <p:spPr bwMode="auto">
            <a:xfrm>
              <a:off x="528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3" name="Rectangle 117"/>
            <p:cNvSpPr>
              <a:spLocks noChangeArrowheads="1"/>
            </p:cNvSpPr>
            <p:nvPr/>
          </p:nvSpPr>
          <p:spPr bwMode="auto">
            <a:xfrm>
              <a:off x="432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4" name="Rectangle 118"/>
            <p:cNvSpPr>
              <a:spLocks noChangeArrowheads="1"/>
            </p:cNvSpPr>
            <p:nvPr/>
          </p:nvSpPr>
          <p:spPr bwMode="auto">
            <a:xfrm>
              <a:off x="408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5" name="Rectangle 119"/>
            <p:cNvSpPr>
              <a:spLocks noChangeArrowheads="1"/>
            </p:cNvSpPr>
            <p:nvPr/>
          </p:nvSpPr>
          <p:spPr bwMode="auto">
            <a:xfrm>
              <a:off x="3840" y="249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6" name="Rectangle 120"/>
            <p:cNvSpPr>
              <a:spLocks noChangeArrowheads="1"/>
            </p:cNvSpPr>
            <p:nvPr/>
          </p:nvSpPr>
          <p:spPr bwMode="auto">
            <a:xfrm>
              <a:off x="2592" y="249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7" name="Rectangle 121"/>
            <p:cNvSpPr>
              <a:spLocks noChangeArrowheads="1"/>
            </p:cNvSpPr>
            <p:nvPr/>
          </p:nvSpPr>
          <p:spPr bwMode="auto">
            <a:xfrm>
              <a:off x="2208" y="249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28" name="Rectangle 122"/>
            <p:cNvSpPr>
              <a:spLocks noChangeArrowheads="1"/>
            </p:cNvSpPr>
            <p:nvPr/>
          </p:nvSpPr>
          <p:spPr bwMode="auto">
            <a:xfrm>
              <a:off x="1680" y="2497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5729" name="Rectangle 123"/>
            <p:cNvSpPr>
              <a:spLocks noChangeArrowheads="1"/>
            </p:cNvSpPr>
            <p:nvPr/>
          </p:nvSpPr>
          <p:spPr bwMode="auto">
            <a:xfrm>
              <a:off x="659" y="2497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Close out project</a:t>
              </a:r>
            </a:p>
          </p:txBody>
        </p:sp>
        <p:sp>
          <p:nvSpPr>
            <p:cNvPr id="25730" name="Rectangle 124"/>
            <p:cNvSpPr>
              <a:spLocks noChangeArrowheads="1"/>
            </p:cNvSpPr>
            <p:nvPr/>
          </p:nvSpPr>
          <p:spPr bwMode="auto">
            <a:xfrm>
              <a:off x="240" y="2497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5731" name="Rectangle 125"/>
            <p:cNvSpPr>
              <a:spLocks noChangeArrowheads="1"/>
            </p:cNvSpPr>
            <p:nvPr/>
          </p:nvSpPr>
          <p:spPr bwMode="auto">
            <a:xfrm>
              <a:off x="528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2" name="Rectangle 126"/>
            <p:cNvSpPr>
              <a:spLocks noChangeArrowheads="1"/>
            </p:cNvSpPr>
            <p:nvPr/>
          </p:nvSpPr>
          <p:spPr bwMode="auto">
            <a:xfrm>
              <a:off x="432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3" name="Rectangle 127"/>
            <p:cNvSpPr>
              <a:spLocks noChangeArrowheads="1"/>
            </p:cNvSpPr>
            <p:nvPr/>
          </p:nvSpPr>
          <p:spPr bwMode="auto">
            <a:xfrm>
              <a:off x="408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4" name="Rectangle 128"/>
            <p:cNvSpPr>
              <a:spLocks noChangeArrowheads="1"/>
            </p:cNvSpPr>
            <p:nvPr/>
          </p:nvSpPr>
          <p:spPr bwMode="auto">
            <a:xfrm>
              <a:off x="3840" y="198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5" name="Rectangle 129"/>
            <p:cNvSpPr>
              <a:spLocks noChangeArrowheads="1"/>
            </p:cNvSpPr>
            <p:nvPr/>
          </p:nvSpPr>
          <p:spPr bwMode="auto">
            <a:xfrm>
              <a:off x="2592" y="198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6" name="Rectangle 130"/>
            <p:cNvSpPr>
              <a:spLocks noChangeArrowheads="1"/>
            </p:cNvSpPr>
            <p:nvPr/>
          </p:nvSpPr>
          <p:spPr bwMode="auto">
            <a:xfrm>
              <a:off x="2208" y="198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37" name="Rectangle 131"/>
            <p:cNvSpPr>
              <a:spLocks noChangeArrowheads="1"/>
            </p:cNvSpPr>
            <p:nvPr/>
          </p:nvSpPr>
          <p:spPr bwMode="auto">
            <a:xfrm>
              <a:off x="1680" y="1981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5738" name="Rectangle 132"/>
            <p:cNvSpPr>
              <a:spLocks noChangeArrowheads="1"/>
            </p:cNvSpPr>
            <p:nvPr/>
          </p:nvSpPr>
          <p:spPr bwMode="auto">
            <a:xfrm>
              <a:off x="659" y="1981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Code Inc Two</a:t>
              </a:r>
            </a:p>
          </p:txBody>
        </p:sp>
        <p:sp>
          <p:nvSpPr>
            <p:cNvPr id="25739" name="Rectangle 133"/>
            <p:cNvSpPr>
              <a:spLocks noChangeArrowheads="1"/>
            </p:cNvSpPr>
            <p:nvPr/>
          </p:nvSpPr>
          <p:spPr bwMode="auto">
            <a:xfrm>
              <a:off x="240" y="1981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5740" name="Rectangle 134"/>
            <p:cNvSpPr>
              <a:spLocks noChangeArrowheads="1"/>
            </p:cNvSpPr>
            <p:nvPr/>
          </p:nvSpPr>
          <p:spPr bwMode="auto">
            <a:xfrm>
              <a:off x="528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1" name="Rectangle 135"/>
            <p:cNvSpPr>
              <a:spLocks noChangeArrowheads="1"/>
            </p:cNvSpPr>
            <p:nvPr/>
          </p:nvSpPr>
          <p:spPr bwMode="auto">
            <a:xfrm>
              <a:off x="432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2" name="Rectangle 136"/>
            <p:cNvSpPr>
              <a:spLocks noChangeArrowheads="1"/>
            </p:cNvSpPr>
            <p:nvPr/>
          </p:nvSpPr>
          <p:spPr bwMode="auto">
            <a:xfrm>
              <a:off x="408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3" name="Rectangle 137"/>
            <p:cNvSpPr>
              <a:spLocks noChangeArrowheads="1"/>
            </p:cNvSpPr>
            <p:nvPr/>
          </p:nvSpPr>
          <p:spPr bwMode="auto">
            <a:xfrm>
              <a:off x="3840" y="180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4" name="Rectangle 138"/>
            <p:cNvSpPr>
              <a:spLocks noChangeArrowheads="1"/>
            </p:cNvSpPr>
            <p:nvPr/>
          </p:nvSpPr>
          <p:spPr bwMode="auto">
            <a:xfrm>
              <a:off x="2592" y="180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5" name="Rectangle 139"/>
            <p:cNvSpPr>
              <a:spLocks noChangeArrowheads="1"/>
            </p:cNvSpPr>
            <p:nvPr/>
          </p:nvSpPr>
          <p:spPr bwMode="auto">
            <a:xfrm>
              <a:off x="2208" y="180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46" name="Rectangle 140"/>
            <p:cNvSpPr>
              <a:spLocks noChangeArrowheads="1"/>
            </p:cNvSpPr>
            <p:nvPr/>
          </p:nvSpPr>
          <p:spPr bwMode="auto">
            <a:xfrm>
              <a:off x="1680" y="1809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5747" name="Rectangle 141"/>
            <p:cNvSpPr>
              <a:spLocks noChangeArrowheads="1"/>
            </p:cNvSpPr>
            <p:nvPr/>
          </p:nvSpPr>
          <p:spPr bwMode="auto">
            <a:xfrm>
              <a:off x="659" y="1809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Design Inc Two</a:t>
              </a:r>
            </a:p>
          </p:txBody>
        </p:sp>
        <p:sp>
          <p:nvSpPr>
            <p:cNvPr id="25748" name="Rectangle 142"/>
            <p:cNvSpPr>
              <a:spLocks noChangeArrowheads="1"/>
            </p:cNvSpPr>
            <p:nvPr/>
          </p:nvSpPr>
          <p:spPr bwMode="auto">
            <a:xfrm>
              <a:off x="240" y="1809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5749" name="Rectangle 143"/>
            <p:cNvSpPr>
              <a:spLocks noChangeArrowheads="1"/>
            </p:cNvSpPr>
            <p:nvPr/>
          </p:nvSpPr>
          <p:spPr bwMode="auto">
            <a:xfrm>
              <a:off x="528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0" name="Rectangle 144"/>
            <p:cNvSpPr>
              <a:spLocks noChangeArrowheads="1"/>
            </p:cNvSpPr>
            <p:nvPr/>
          </p:nvSpPr>
          <p:spPr bwMode="auto">
            <a:xfrm>
              <a:off x="432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1" name="Rectangle 145"/>
            <p:cNvSpPr>
              <a:spLocks noChangeArrowheads="1"/>
            </p:cNvSpPr>
            <p:nvPr/>
          </p:nvSpPr>
          <p:spPr bwMode="auto">
            <a:xfrm>
              <a:off x="408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2" name="Rectangle 146"/>
            <p:cNvSpPr>
              <a:spLocks noChangeArrowheads="1"/>
            </p:cNvSpPr>
            <p:nvPr/>
          </p:nvSpPr>
          <p:spPr bwMode="auto">
            <a:xfrm>
              <a:off x="3840" y="129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3" name="Rectangle 147"/>
            <p:cNvSpPr>
              <a:spLocks noChangeArrowheads="1"/>
            </p:cNvSpPr>
            <p:nvPr/>
          </p:nvSpPr>
          <p:spPr bwMode="auto">
            <a:xfrm>
              <a:off x="2592" y="129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4" name="Rectangle 148"/>
            <p:cNvSpPr>
              <a:spLocks noChangeArrowheads="1"/>
            </p:cNvSpPr>
            <p:nvPr/>
          </p:nvSpPr>
          <p:spPr bwMode="auto">
            <a:xfrm>
              <a:off x="2208" y="129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5" name="Rectangle 149"/>
            <p:cNvSpPr>
              <a:spLocks noChangeArrowheads="1"/>
            </p:cNvSpPr>
            <p:nvPr/>
          </p:nvSpPr>
          <p:spPr bwMode="auto">
            <a:xfrm>
              <a:off x="1680" y="1293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5756" name="Rectangle 150"/>
            <p:cNvSpPr>
              <a:spLocks noChangeArrowheads="1"/>
            </p:cNvSpPr>
            <p:nvPr/>
          </p:nvSpPr>
          <p:spPr bwMode="auto">
            <a:xfrm>
              <a:off x="659" y="1293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Test Inc One</a:t>
              </a:r>
            </a:p>
          </p:txBody>
        </p:sp>
        <p:sp>
          <p:nvSpPr>
            <p:cNvPr id="25757" name="Rectangle 151"/>
            <p:cNvSpPr>
              <a:spLocks noChangeArrowheads="1"/>
            </p:cNvSpPr>
            <p:nvPr/>
          </p:nvSpPr>
          <p:spPr bwMode="auto">
            <a:xfrm>
              <a:off x="240" y="1293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5758" name="Rectangle 152"/>
            <p:cNvSpPr>
              <a:spLocks noChangeArrowheads="1"/>
            </p:cNvSpPr>
            <p:nvPr/>
          </p:nvSpPr>
          <p:spPr bwMode="auto">
            <a:xfrm>
              <a:off x="528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59" name="Rectangle 153"/>
            <p:cNvSpPr>
              <a:spLocks noChangeArrowheads="1"/>
            </p:cNvSpPr>
            <p:nvPr/>
          </p:nvSpPr>
          <p:spPr bwMode="auto">
            <a:xfrm>
              <a:off x="432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0" name="Rectangle 154"/>
            <p:cNvSpPr>
              <a:spLocks noChangeArrowheads="1"/>
            </p:cNvSpPr>
            <p:nvPr/>
          </p:nvSpPr>
          <p:spPr bwMode="auto">
            <a:xfrm>
              <a:off x="408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1" name="Rectangle 155"/>
            <p:cNvSpPr>
              <a:spLocks noChangeArrowheads="1"/>
            </p:cNvSpPr>
            <p:nvPr/>
          </p:nvSpPr>
          <p:spPr bwMode="auto">
            <a:xfrm>
              <a:off x="3840" y="112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2" name="Rectangle 156"/>
            <p:cNvSpPr>
              <a:spLocks noChangeArrowheads="1"/>
            </p:cNvSpPr>
            <p:nvPr/>
          </p:nvSpPr>
          <p:spPr bwMode="auto">
            <a:xfrm>
              <a:off x="2592" y="112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3" name="Rectangle 157"/>
            <p:cNvSpPr>
              <a:spLocks noChangeArrowheads="1"/>
            </p:cNvSpPr>
            <p:nvPr/>
          </p:nvSpPr>
          <p:spPr bwMode="auto">
            <a:xfrm>
              <a:off x="2208" y="112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4" name="Rectangle 158"/>
            <p:cNvSpPr>
              <a:spLocks noChangeArrowheads="1"/>
            </p:cNvSpPr>
            <p:nvPr/>
          </p:nvSpPr>
          <p:spPr bwMode="auto">
            <a:xfrm>
              <a:off x="1680" y="1121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5765" name="Rectangle 159"/>
            <p:cNvSpPr>
              <a:spLocks noChangeArrowheads="1"/>
            </p:cNvSpPr>
            <p:nvPr/>
          </p:nvSpPr>
          <p:spPr bwMode="auto">
            <a:xfrm>
              <a:off x="659" y="1121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Code Inc One</a:t>
              </a:r>
            </a:p>
          </p:txBody>
        </p:sp>
        <p:sp>
          <p:nvSpPr>
            <p:cNvPr id="25766" name="Rectangle 160"/>
            <p:cNvSpPr>
              <a:spLocks noChangeArrowheads="1"/>
            </p:cNvSpPr>
            <p:nvPr/>
          </p:nvSpPr>
          <p:spPr bwMode="auto">
            <a:xfrm>
              <a:off x="240" y="1121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5767" name="Rectangle 161"/>
            <p:cNvSpPr>
              <a:spLocks noChangeArrowheads="1"/>
            </p:cNvSpPr>
            <p:nvPr/>
          </p:nvSpPr>
          <p:spPr bwMode="auto">
            <a:xfrm>
              <a:off x="528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8" name="Rectangle 162"/>
            <p:cNvSpPr>
              <a:spLocks noChangeArrowheads="1"/>
            </p:cNvSpPr>
            <p:nvPr/>
          </p:nvSpPr>
          <p:spPr bwMode="auto">
            <a:xfrm>
              <a:off x="432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69" name="Rectangle 163"/>
            <p:cNvSpPr>
              <a:spLocks noChangeArrowheads="1"/>
            </p:cNvSpPr>
            <p:nvPr/>
          </p:nvSpPr>
          <p:spPr bwMode="auto">
            <a:xfrm>
              <a:off x="408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0" name="Rectangle 164"/>
            <p:cNvSpPr>
              <a:spLocks noChangeArrowheads="1"/>
            </p:cNvSpPr>
            <p:nvPr/>
          </p:nvSpPr>
          <p:spPr bwMode="auto">
            <a:xfrm>
              <a:off x="3840" y="94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1" name="Rectangle 165"/>
            <p:cNvSpPr>
              <a:spLocks noChangeArrowheads="1"/>
            </p:cNvSpPr>
            <p:nvPr/>
          </p:nvSpPr>
          <p:spPr bwMode="auto">
            <a:xfrm>
              <a:off x="2592" y="94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2" name="Rectangle 166"/>
            <p:cNvSpPr>
              <a:spLocks noChangeArrowheads="1"/>
            </p:cNvSpPr>
            <p:nvPr/>
          </p:nvSpPr>
          <p:spPr bwMode="auto">
            <a:xfrm>
              <a:off x="2208" y="94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3" name="Rectangle 167"/>
            <p:cNvSpPr>
              <a:spLocks noChangeArrowheads="1"/>
            </p:cNvSpPr>
            <p:nvPr/>
          </p:nvSpPr>
          <p:spPr bwMode="auto">
            <a:xfrm>
              <a:off x="1680" y="949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5774" name="Rectangle 168"/>
            <p:cNvSpPr>
              <a:spLocks noChangeArrowheads="1"/>
            </p:cNvSpPr>
            <p:nvPr/>
          </p:nvSpPr>
          <p:spPr bwMode="auto">
            <a:xfrm>
              <a:off x="659" y="949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Design Inc One</a:t>
              </a:r>
            </a:p>
          </p:txBody>
        </p:sp>
        <p:sp>
          <p:nvSpPr>
            <p:cNvPr id="25775" name="Rectangle 169"/>
            <p:cNvSpPr>
              <a:spLocks noChangeArrowheads="1"/>
            </p:cNvSpPr>
            <p:nvPr/>
          </p:nvSpPr>
          <p:spPr bwMode="auto">
            <a:xfrm>
              <a:off x="240" y="949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5776" name="Rectangle 170"/>
            <p:cNvSpPr>
              <a:spLocks noChangeArrowheads="1"/>
            </p:cNvSpPr>
            <p:nvPr/>
          </p:nvSpPr>
          <p:spPr bwMode="auto">
            <a:xfrm>
              <a:off x="528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7" name="Rectangle 171"/>
            <p:cNvSpPr>
              <a:spLocks noChangeArrowheads="1"/>
            </p:cNvSpPr>
            <p:nvPr/>
          </p:nvSpPr>
          <p:spPr bwMode="auto">
            <a:xfrm>
              <a:off x="432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8" name="Rectangle 172"/>
            <p:cNvSpPr>
              <a:spLocks noChangeArrowheads="1"/>
            </p:cNvSpPr>
            <p:nvPr/>
          </p:nvSpPr>
          <p:spPr bwMode="auto">
            <a:xfrm>
              <a:off x="408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79" name="Rectangle 173"/>
            <p:cNvSpPr>
              <a:spLocks noChangeArrowheads="1"/>
            </p:cNvSpPr>
            <p:nvPr/>
          </p:nvSpPr>
          <p:spPr bwMode="auto">
            <a:xfrm>
              <a:off x="3840" y="777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0" name="Rectangle 174"/>
            <p:cNvSpPr>
              <a:spLocks noChangeArrowheads="1"/>
            </p:cNvSpPr>
            <p:nvPr/>
          </p:nvSpPr>
          <p:spPr bwMode="auto">
            <a:xfrm>
              <a:off x="2592" y="77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1" name="Rectangle 175"/>
            <p:cNvSpPr>
              <a:spLocks noChangeArrowheads="1"/>
            </p:cNvSpPr>
            <p:nvPr/>
          </p:nvSpPr>
          <p:spPr bwMode="auto">
            <a:xfrm>
              <a:off x="2208" y="777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2" name="Rectangle 176"/>
            <p:cNvSpPr>
              <a:spLocks noChangeArrowheads="1"/>
            </p:cNvSpPr>
            <p:nvPr/>
          </p:nvSpPr>
          <p:spPr bwMode="auto">
            <a:xfrm>
              <a:off x="1680" y="777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5783" name="Rectangle 177"/>
            <p:cNvSpPr>
              <a:spLocks noChangeArrowheads="1"/>
            </p:cNvSpPr>
            <p:nvPr/>
          </p:nvSpPr>
          <p:spPr bwMode="auto">
            <a:xfrm>
              <a:off x="659" y="777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Analyze Inc One</a:t>
              </a:r>
            </a:p>
          </p:txBody>
        </p:sp>
        <p:sp>
          <p:nvSpPr>
            <p:cNvPr id="25784" name="Rectangle 178"/>
            <p:cNvSpPr>
              <a:spLocks noChangeArrowheads="1"/>
            </p:cNvSpPr>
            <p:nvPr/>
          </p:nvSpPr>
          <p:spPr bwMode="auto">
            <a:xfrm>
              <a:off x="240" y="777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5785" name="Rectangle 179"/>
            <p:cNvSpPr>
              <a:spLocks noChangeArrowheads="1"/>
            </p:cNvSpPr>
            <p:nvPr/>
          </p:nvSpPr>
          <p:spPr bwMode="auto">
            <a:xfrm>
              <a:off x="528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6" name="Rectangle 180"/>
            <p:cNvSpPr>
              <a:spLocks noChangeArrowheads="1"/>
            </p:cNvSpPr>
            <p:nvPr/>
          </p:nvSpPr>
          <p:spPr bwMode="auto">
            <a:xfrm>
              <a:off x="432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7" name="Rectangle 181"/>
            <p:cNvSpPr>
              <a:spLocks noChangeArrowheads="1"/>
            </p:cNvSpPr>
            <p:nvPr/>
          </p:nvSpPr>
          <p:spPr bwMode="auto">
            <a:xfrm>
              <a:off x="408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8" name="Rectangle 182"/>
            <p:cNvSpPr>
              <a:spLocks noChangeArrowheads="1"/>
            </p:cNvSpPr>
            <p:nvPr/>
          </p:nvSpPr>
          <p:spPr bwMode="auto">
            <a:xfrm>
              <a:off x="3840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89" name="Rectangle 183"/>
            <p:cNvSpPr>
              <a:spLocks noChangeArrowheads="1"/>
            </p:cNvSpPr>
            <p:nvPr/>
          </p:nvSpPr>
          <p:spPr bwMode="auto">
            <a:xfrm>
              <a:off x="2592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90" name="Rectangle 184"/>
            <p:cNvSpPr>
              <a:spLocks noChangeArrowheads="1"/>
            </p:cNvSpPr>
            <p:nvPr/>
          </p:nvSpPr>
          <p:spPr bwMode="auto">
            <a:xfrm>
              <a:off x="2208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4/1</a:t>
              </a:r>
            </a:p>
          </p:txBody>
        </p:sp>
        <p:sp>
          <p:nvSpPr>
            <p:cNvPr id="25791" name="Rectangle 185"/>
            <p:cNvSpPr>
              <a:spLocks noChangeArrowheads="1"/>
            </p:cNvSpPr>
            <p:nvPr/>
          </p:nvSpPr>
          <p:spPr bwMode="auto">
            <a:xfrm>
              <a:off x="1680" y="605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5792" name="Rectangle 186"/>
            <p:cNvSpPr>
              <a:spLocks noChangeArrowheads="1"/>
            </p:cNvSpPr>
            <p:nvPr/>
          </p:nvSpPr>
          <p:spPr bwMode="auto">
            <a:xfrm>
              <a:off x="659" y="605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Establish increments</a:t>
              </a:r>
            </a:p>
          </p:txBody>
        </p:sp>
        <p:sp>
          <p:nvSpPr>
            <p:cNvPr id="25793" name="Rectangle 187"/>
            <p:cNvSpPr>
              <a:spLocks noChangeArrowheads="1"/>
            </p:cNvSpPr>
            <p:nvPr/>
          </p:nvSpPr>
          <p:spPr bwMode="auto">
            <a:xfrm>
              <a:off x="240" y="605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5794" name="Rectangle 188"/>
            <p:cNvSpPr>
              <a:spLocks noChangeArrowheads="1"/>
            </p:cNvSpPr>
            <p:nvPr/>
          </p:nvSpPr>
          <p:spPr bwMode="auto">
            <a:xfrm>
              <a:off x="528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95" name="Rectangle 189"/>
            <p:cNvSpPr>
              <a:spLocks noChangeArrowheads="1"/>
            </p:cNvSpPr>
            <p:nvPr/>
          </p:nvSpPr>
          <p:spPr bwMode="auto">
            <a:xfrm>
              <a:off x="432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96" name="Rectangle 190"/>
            <p:cNvSpPr>
              <a:spLocks noChangeArrowheads="1"/>
            </p:cNvSpPr>
            <p:nvPr/>
          </p:nvSpPr>
          <p:spPr bwMode="auto">
            <a:xfrm>
              <a:off x="408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97" name="Rectangle 191"/>
            <p:cNvSpPr>
              <a:spLocks noChangeArrowheads="1"/>
            </p:cNvSpPr>
            <p:nvPr/>
          </p:nvSpPr>
          <p:spPr bwMode="auto">
            <a:xfrm>
              <a:off x="3840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5798" name="Rectangle 192"/>
            <p:cNvSpPr>
              <a:spLocks noChangeArrowheads="1"/>
            </p:cNvSpPr>
            <p:nvPr/>
          </p:nvSpPr>
          <p:spPr bwMode="auto">
            <a:xfrm>
              <a:off x="2592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Finish</a:t>
              </a:r>
            </a:p>
          </p:txBody>
        </p:sp>
        <p:sp>
          <p:nvSpPr>
            <p:cNvPr id="25799" name="Rectangle 193"/>
            <p:cNvSpPr>
              <a:spLocks noChangeArrowheads="1"/>
            </p:cNvSpPr>
            <p:nvPr/>
          </p:nvSpPr>
          <p:spPr bwMode="auto">
            <a:xfrm>
              <a:off x="2208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25800" name="Rectangle 194"/>
            <p:cNvSpPr>
              <a:spLocks noChangeArrowheads="1"/>
            </p:cNvSpPr>
            <p:nvPr/>
          </p:nvSpPr>
          <p:spPr bwMode="auto">
            <a:xfrm>
              <a:off x="1680" y="433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Duration</a:t>
              </a:r>
            </a:p>
          </p:txBody>
        </p:sp>
        <p:sp>
          <p:nvSpPr>
            <p:cNvPr id="25801" name="Rectangle 195"/>
            <p:cNvSpPr>
              <a:spLocks noChangeArrowheads="1"/>
            </p:cNvSpPr>
            <p:nvPr/>
          </p:nvSpPr>
          <p:spPr bwMode="auto">
            <a:xfrm>
              <a:off x="659" y="433"/>
              <a:ext cx="10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Task Name</a:t>
              </a:r>
            </a:p>
          </p:txBody>
        </p:sp>
        <p:sp>
          <p:nvSpPr>
            <p:cNvPr id="25802" name="Rectangle 196"/>
            <p:cNvSpPr>
              <a:spLocks noChangeArrowheads="1"/>
            </p:cNvSpPr>
            <p:nvPr/>
          </p:nvSpPr>
          <p:spPr bwMode="auto">
            <a:xfrm>
              <a:off x="240" y="433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GB" altLang="en-US" sz="1200">
                  <a:solidFill>
                    <a:srgbClr val="000000"/>
                  </a:solidFill>
                </a:rPr>
                <a:t>Task #</a:t>
              </a:r>
            </a:p>
          </p:txBody>
        </p:sp>
        <p:sp>
          <p:nvSpPr>
            <p:cNvPr id="25803" name="Line 197"/>
            <p:cNvSpPr>
              <a:spLocks noChangeShapeType="1"/>
            </p:cNvSpPr>
            <p:nvPr/>
          </p:nvSpPr>
          <p:spPr bwMode="auto">
            <a:xfrm>
              <a:off x="240" y="433"/>
              <a:ext cx="5279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4" name="Line 198"/>
            <p:cNvSpPr>
              <a:spLocks noChangeShapeType="1"/>
            </p:cNvSpPr>
            <p:nvPr/>
          </p:nvSpPr>
          <p:spPr bwMode="auto">
            <a:xfrm>
              <a:off x="240" y="605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5" name="Line 199"/>
            <p:cNvSpPr>
              <a:spLocks noChangeShapeType="1"/>
            </p:cNvSpPr>
            <p:nvPr/>
          </p:nvSpPr>
          <p:spPr bwMode="auto">
            <a:xfrm>
              <a:off x="240" y="777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6" name="Line 200"/>
            <p:cNvSpPr>
              <a:spLocks noChangeShapeType="1"/>
            </p:cNvSpPr>
            <p:nvPr/>
          </p:nvSpPr>
          <p:spPr bwMode="auto">
            <a:xfrm>
              <a:off x="240" y="949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7" name="Line 201"/>
            <p:cNvSpPr>
              <a:spLocks noChangeShapeType="1"/>
            </p:cNvSpPr>
            <p:nvPr/>
          </p:nvSpPr>
          <p:spPr bwMode="auto">
            <a:xfrm>
              <a:off x="240" y="1121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8" name="Line 202"/>
            <p:cNvSpPr>
              <a:spLocks noChangeShapeType="1"/>
            </p:cNvSpPr>
            <p:nvPr/>
          </p:nvSpPr>
          <p:spPr bwMode="auto">
            <a:xfrm>
              <a:off x="240" y="1293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09" name="Line 203"/>
            <p:cNvSpPr>
              <a:spLocks noChangeShapeType="1"/>
            </p:cNvSpPr>
            <p:nvPr/>
          </p:nvSpPr>
          <p:spPr bwMode="auto">
            <a:xfrm>
              <a:off x="240" y="1465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0" name="Line 204"/>
            <p:cNvSpPr>
              <a:spLocks noChangeShapeType="1"/>
            </p:cNvSpPr>
            <p:nvPr/>
          </p:nvSpPr>
          <p:spPr bwMode="auto">
            <a:xfrm>
              <a:off x="240" y="1981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1" name="Line 205"/>
            <p:cNvSpPr>
              <a:spLocks noChangeShapeType="1"/>
            </p:cNvSpPr>
            <p:nvPr/>
          </p:nvSpPr>
          <p:spPr bwMode="auto">
            <a:xfrm>
              <a:off x="240" y="2153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2" name="Line 206"/>
            <p:cNvSpPr>
              <a:spLocks noChangeShapeType="1"/>
            </p:cNvSpPr>
            <p:nvPr/>
          </p:nvSpPr>
          <p:spPr bwMode="auto">
            <a:xfrm>
              <a:off x="240" y="2669"/>
              <a:ext cx="5279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3" name="Line 207"/>
            <p:cNvSpPr>
              <a:spLocks noChangeShapeType="1"/>
            </p:cNvSpPr>
            <p:nvPr/>
          </p:nvSpPr>
          <p:spPr bwMode="auto">
            <a:xfrm>
              <a:off x="240" y="433"/>
              <a:ext cx="0" cy="223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4" name="Line 208"/>
            <p:cNvSpPr>
              <a:spLocks noChangeShapeType="1"/>
            </p:cNvSpPr>
            <p:nvPr/>
          </p:nvSpPr>
          <p:spPr bwMode="auto">
            <a:xfrm>
              <a:off x="659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5" name="Line 209"/>
            <p:cNvSpPr>
              <a:spLocks noChangeShapeType="1"/>
            </p:cNvSpPr>
            <p:nvPr/>
          </p:nvSpPr>
          <p:spPr bwMode="auto">
            <a:xfrm>
              <a:off x="168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6" name="Line 210"/>
            <p:cNvSpPr>
              <a:spLocks noChangeShapeType="1"/>
            </p:cNvSpPr>
            <p:nvPr/>
          </p:nvSpPr>
          <p:spPr bwMode="auto">
            <a:xfrm>
              <a:off x="2208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7" name="Line 211"/>
            <p:cNvSpPr>
              <a:spLocks noChangeShapeType="1"/>
            </p:cNvSpPr>
            <p:nvPr/>
          </p:nvSpPr>
          <p:spPr bwMode="auto">
            <a:xfrm>
              <a:off x="2592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8" name="Line 212"/>
            <p:cNvSpPr>
              <a:spLocks noChangeShapeType="1"/>
            </p:cNvSpPr>
            <p:nvPr/>
          </p:nvSpPr>
          <p:spPr bwMode="auto">
            <a:xfrm>
              <a:off x="2976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19" name="Line 213"/>
            <p:cNvSpPr>
              <a:spLocks noChangeShapeType="1"/>
            </p:cNvSpPr>
            <p:nvPr/>
          </p:nvSpPr>
          <p:spPr bwMode="auto">
            <a:xfrm>
              <a:off x="408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0" name="Line 214"/>
            <p:cNvSpPr>
              <a:spLocks noChangeShapeType="1"/>
            </p:cNvSpPr>
            <p:nvPr/>
          </p:nvSpPr>
          <p:spPr bwMode="auto">
            <a:xfrm>
              <a:off x="432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1" name="Line 215"/>
            <p:cNvSpPr>
              <a:spLocks noChangeShapeType="1"/>
            </p:cNvSpPr>
            <p:nvPr/>
          </p:nvSpPr>
          <p:spPr bwMode="auto">
            <a:xfrm>
              <a:off x="456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2" name="Line 216"/>
            <p:cNvSpPr>
              <a:spLocks noChangeShapeType="1"/>
            </p:cNvSpPr>
            <p:nvPr/>
          </p:nvSpPr>
          <p:spPr bwMode="auto">
            <a:xfrm>
              <a:off x="5520" y="433"/>
              <a:ext cx="0" cy="223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3" name="Line 217"/>
            <p:cNvSpPr>
              <a:spLocks noChangeShapeType="1"/>
            </p:cNvSpPr>
            <p:nvPr/>
          </p:nvSpPr>
          <p:spPr bwMode="auto">
            <a:xfrm>
              <a:off x="480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4" name="Line 218"/>
            <p:cNvSpPr>
              <a:spLocks noChangeShapeType="1"/>
            </p:cNvSpPr>
            <p:nvPr/>
          </p:nvSpPr>
          <p:spPr bwMode="auto">
            <a:xfrm>
              <a:off x="384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5" name="Line 219"/>
            <p:cNvSpPr>
              <a:spLocks noChangeShapeType="1"/>
            </p:cNvSpPr>
            <p:nvPr/>
          </p:nvSpPr>
          <p:spPr bwMode="auto">
            <a:xfrm>
              <a:off x="360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6" name="Line 220"/>
            <p:cNvSpPr>
              <a:spLocks noChangeShapeType="1"/>
            </p:cNvSpPr>
            <p:nvPr/>
          </p:nvSpPr>
          <p:spPr bwMode="auto">
            <a:xfrm>
              <a:off x="336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7" name="Line 221"/>
            <p:cNvSpPr>
              <a:spLocks noChangeShapeType="1"/>
            </p:cNvSpPr>
            <p:nvPr/>
          </p:nvSpPr>
          <p:spPr bwMode="auto">
            <a:xfrm>
              <a:off x="240" y="1809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8" name="Line 222"/>
            <p:cNvSpPr>
              <a:spLocks noChangeShapeType="1"/>
            </p:cNvSpPr>
            <p:nvPr/>
          </p:nvSpPr>
          <p:spPr bwMode="auto">
            <a:xfrm>
              <a:off x="240" y="2325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29" name="Line 223"/>
            <p:cNvSpPr>
              <a:spLocks noChangeShapeType="1"/>
            </p:cNvSpPr>
            <p:nvPr/>
          </p:nvSpPr>
          <p:spPr bwMode="auto">
            <a:xfrm>
              <a:off x="240" y="1637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30" name="Line 224"/>
            <p:cNvSpPr>
              <a:spLocks noChangeShapeType="1"/>
            </p:cNvSpPr>
            <p:nvPr/>
          </p:nvSpPr>
          <p:spPr bwMode="auto">
            <a:xfrm>
              <a:off x="240" y="2497"/>
              <a:ext cx="5279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31" name="Line 225"/>
            <p:cNvSpPr>
              <a:spLocks noChangeShapeType="1"/>
            </p:cNvSpPr>
            <p:nvPr/>
          </p:nvSpPr>
          <p:spPr bwMode="auto">
            <a:xfrm>
              <a:off x="504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5832" name="Line 226"/>
            <p:cNvSpPr>
              <a:spLocks noChangeShapeType="1"/>
            </p:cNvSpPr>
            <p:nvPr/>
          </p:nvSpPr>
          <p:spPr bwMode="auto">
            <a:xfrm>
              <a:off x="5280" y="433"/>
              <a:ext cx="0" cy="223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25604" name="Text Box 227"/>
          <p:cNvSpPr txBox="1">
            <a:spLocks noChangeArrowheads="1"/>
          </p:cNvSpPr>
          <p:nvPr/>
        </p:nvSpPr>
        <p:spPr bwMode="auto">
          <a:xfrm>
            <a:off x="5170488" y="339721"/>
            <a:ext cx="37639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000" dirty="0">
                <a:solidFill>
                  <a:srgbClr val="000000"/>
                </a:solidFill>
              </a:rPr>
              <a:t>4/1      4/8      4/15     4/22      4/29      5/6      5/13      5/20    5/27    6/3</a:t>
            </a:r>
          </a:p>
        </p:txBody>
      </p:sp>
      <p:sp>
        <p:nvSpPr>
          <p:cNvPr id="25605" name="Text Box 228"/>
          <p:cNvSpPr txBox="1">
            <a:spLocks noChangeArrowheads="1"/>
          </p:cNvSpPr>
          <p:nvPr/>
        </p:nvSpPr>
        <p:spPr bwMode="auto">
          <a:xfrm>
            <a:off x="298450" y="4403725"/>
            <a:ext cx="37258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Task network and the critical path:</a:t>
            </a:r>
          </a:p>
        </p:txBody>
      </p:sp>
      <p:sp>
        <p:nvSpPr>
          <p:cNvPr id="25606" name="Text Box 229"/>
          <p:cNvSpPr txBox="1">
            <a:spLocks noChangeArrowheads="1"/>
          </p:cNvSpPr>
          <p:nvPr/>
        </p:nvSpPr>
        <p:spPr bwMode="auto">
          <a:xfrm>
            <a:off x="304800" y="152400"/>
            <a:ext cx="173831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000">
                <a:solidFill>
                  <a:srgbClr val="000000"/>
                </a:solidFill>
              </a:rPr>
              <a:t>Timeline chart:</a:t>
            </a:r>
          </a:p>
        </p:txBody>
      </p:sp>
      <p:sp>
        <p:nvSpPr>
          <p:cNvPr id="25607" name="Text Box 230"/>
          <p:cNvSpPr txBox="1">
            <a:spLocks noChangeArrowheads="1"/>
          </p:cNvSpPr>
          <p:nvPr/>
        </p:nvSpPr>
        <p:spPr bwMode="auto">
          <a:xfrm>
            <a:off x="3130550" y="0"/>
            <a:ext cx="279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CLASS EXERCISE</a:t>
            </a:r>
          </a:p>
        </p:txBody>
      </p:sp>
    </p:spTree>
    <p:extLst>
      <p:ext uri="{BB962C8B-B14F-4D97-AF65-F5344CB8AC3E}">
        <p14:creationId xmlns:p14="http://schemas.microsoft.com/office/powerpoint/2010/main" val="4066957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1"/>
          <p:cNvGrpSpPr>
            <a:grpSpLocks/>
          </p:cNvGrpSpPr>
          <p:nvPr/>
        </p:nvGrpSpPr>
        <p:grpSpPr bwMode="auto">
          <a:xfrm>
            <a:off x="381000" y="596770"/>
            <a:ext cx="8378825" cy="3546475"/>
            <a:chOff x="240" y="433"/>
            <a:chExt cx="5278" cy="2234"/>
          </a:xfrm>
        </p:grpSpPr>
        <p:sp>
          <p:nvSpPr>
            <p:cNvPr id="26672" name="Rectangle 2"/>
            <p:cNvSpPr>
              <a:spLocks noChangeArrowheads="1"/>
            </p:cNvSpPr>
            <p:nvPr/>
          </p:nvSpPr>
          <p:spPr bwMode="auto">
            <a:xfrm>
              <a:off x="503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3" name="Rectangle 3"/>
            <p:cNvSpPr>
              <a:spLocks noChangeArrowheads="1"/>
            </p:cNvSpPr>
            <p:nvPr/>
          </p:nvSpPr>
          <p:spPr bwMode="auto">
            <a:xfrm>
              <a:off x="503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4" name="Rectangle 4"/>
            <p:cNvSpPr>
              <a:spLocks noChangeArrowheads="1"/>
            </p:cNvSpPr>
            <p:nvPr/>
          </p:nvSpPr>
          <p:spPr bwMode="auto">
            <a:xfrm>
              <a:off x="503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5" name="Rectangle 5"/>
            <p:cNvSpPr>
              <a:spLocks noChangeArrowheads="1"/>
            </p:cNvSpPr>
            <p:nvPr/>
          </p:nvSpPr>
          <p:spPr bwMode="auto">
            <a:xfrm>
              <a:off x="503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6" name="Rectangle 6"/>
            <p:cNvSpPr>
              <a:spLocks noChangeArrowheads="1"/>
            </p:cNvSpPr>
            <p:nvPr/>
          </p:nvSpPr>
          <p:spPr bwMode="auto">
            <a:xfrm>
              <a:off x="503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7" name="Rectangle 7"/>
            <p:cNvSpPr>
              <a:spLocks noChangeArrowheads="1"/>
            </p:cNvSpPr>
            <p:nvPr/>
          </p:nvSpPr>
          <p:spPr bwMode="auto">
            <a:xfrm>
              <a:off x="503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8" name="Rectangle 8"/>
            <p:cNvSpPr>
              <a:spLocks noChangeArrowheads="1"/>
            </p:cNvSpPr>
            <p:nvPr/>
          </p:nvSpPr>
          <p:spPr bwMode="auto">
            <a:xfrm>
              <a:off x="503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79" name="Rectangle 9"/>
            <p:cNvSpPr>
              <a:spLocks noChangeArrowheads="1"/>
            </p:cNvSpPr>
            <p:nvPr/>
          </p:nvSpPr>
          <p:spPr bwMode="auto">
            <a:xfrm>
              <a:off x="503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0" name="Rectangle 10"/>
            <p:cNvSpPr>
              <a:spLocks noChangeArrowheads="1"/>
            </p:cNvSpPr>
            <p:nvPr/>
          </p:nvSpPr>
          <p:spPr bwMode="auto">
            <a:xfrm>
              <a:off x="503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1" name="Rectangle 11"/>
            <p:cNvSpPr>
              <a:spLocks noChangeArrowheads="1"/>
            </p:cNvSpPr>
            <p:nvPr/>
          </p:nvSpPr>
          <p:spPr bwMode="auto">
            <a:xfrm>
              <a:off x="503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2" name="Rectangle 12"/>
            <p:cNvSpPr>
              <a:spLocks noChangeArrowheads="1"/>
            </p:cNvSpPr>
            <p:nvPr/>
          </p:nvSpPr>
          <p:spPr bwMode="auto">
            <a:xfrm>
              <a:off x="503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3" name="Rectangle 13"/>
            <p:cNvSpPr>
              <a:spLocks noChangeArrowheads="1"/>
            </p:cNvSpPr>
            <p:nvPr/>
          </p:nvSpPr>
          <p:spPr bwMode="auto">
            <a:xfrm>
              <a:off x="503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4" name="Rectangle 14"/>
            <p:cNvSpPr>
              <a:spLocks noChangeArrowheads="1"/>
            </p:cNvSpPr>
            <p:nvPr/>
          </p:nvSpPr>
          <p:spPr bwMode="auto">
            <a:xfrm>
              <a:off x="503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5" name="Rectangle 15"/>
            <p:cNvSpPr>
              <a:spLocks noChangeArrowheads="1"/>
            </p:cNvSpPr>
            <p:nvPr/>
          </p:nvSpPr>
          <p:spPr bwMode="auto">
            <a:xfrm>
              <a:off x="479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6" name="Rectangle 16"/>
            <p:cNvSpPr>
              <a:spLocks noChangeArrowheads="1"/>
            </p:cNvSpPr>
            <p:nvPr/>
          </p:nvSpPr>
          <p:spPr bwMode="auto">
            <a:xfrm>
              <a:off x="479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7" name="Rectangle 17"/>
            <p:cNvSpPr>
              <a:spLocks noChangeArrowheads="1"/>
            </p:cNvSpPr>
            <p:nvPr/>
          </p:nvSpPr>
          <p:spPr bwMode="auto">
            <a:xfrm>
              <a:off x="479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8" name="Rectangle 18"/>
            <p:cNvSpPr>
              <a:spLocks noChangeArrowheads="1"/>
            </p:cNvSpPr>
            <p:nvPr/>
          </p:nvSpPr>
          <p:spPr bwMode="auto">
            <a:xfrm>
              <a:off x="479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89" name="Rectangle 19"/>
            <p:cNvSpPr>
              <a:spLocks noChangeArrowheads="1"/>
            </p:cNvSpPr>
            <p:nvPr/>
          </p:nvSpPr>
          <p:spPr bwMode="auto">
            <a:xfrm>
              <a:off x="479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0" name="Rectangle 20"/>
            <p:cNvSpPr>
              <a:spLocks noChangeArrowheads="1"/>
            </p:cNvSpPr>
            <p:nvPr/>
          </p:nvSpPr>
          <p:spPr bwMode="auto">
            <a:xfrm>
              <a:off x="479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1" name="Rectangle 21"/>
            <p:cNvSpPr>
              <a:spLocks noChangeArrowheads="1"/>
            </p:cNvSpPr>
            <p:nvPr/>
          </p:nvSpPr>
          <p:spPr bwMode="auto">
            <a:xfrm>
              <a:off x="479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2" name="Rectangle 22"/>
            <p:cNvSpPr>
              <a:spLocks noChangeArrowheads="1"/>
            </p:cNvSpPr>
            <p:nvPr/>
          </p:nvSpPr>
          <p:spPr bwMode="auto">
            <a:xfrm>
              <a:off x="479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3" name="Rectangle 23"/>
            <p:cNvSpPr>
              <a:spLocks noChangeArrowheads="1"/>
            </p:cNvSpPr>
            <p:nvPr/>
          </p:nvSpPr>
          <p:spPr bwMode="auto">
            <a:xfrm>
              <a:off x="479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4" name="Rectangle 24"/>
            <p:cNvSpPr>
              <a:spLocks noChangeArrowheads="1"/>
            </p:cNvSpPr>
            <p:nvPr/>
          </p:nvSpPr>
          <p:spPr bwMode="auto">
            <a:xfrm>
              <a:off x="479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5" name="Rectangle 25"/>
            <p:cNvSpPr>
              <a:spLocks noChangeArrowheads="1"/>
            </p:cNvSpPr>
            <p:nvPr/>
          </p:nvSpPr>
          <p:spPr bwMode="auto">
            <a:xfrm>
              <a:off x="479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6" name="Rectangle 26"/>
            <p:cNvSpPr>
              <a:spLocks noChangeArrowheads="1"/>
            </p:cNvSpPr>
            <p:nvPr/>
          </p:nvSpPr>
          <p:spPr bwMode="auto">
            <a:xfrm>
              <a:off x="479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7" name="Rectangle 27"/>
            <p:cNvSpPr>
              <a:spLocks noChangeArrowheads="1"/>
            </p:cNvSpPr>
            <p:nvPr/>
          </p:nvSpPr>
          <p:spPr bwMode="auto">
            <a:xfrm>
              <a:off x="479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8" name="Rectangle 28"/>
            <p:cNvSpPr>
              <a:spLocks noChangeArrowheads="1"/>
            </p:cNvSpPr>
            <p:nvPr/>
          </p:nvSpPr>
          <p:spPr bwMode="auto">
            <a:xfrm>
              <a:off x="527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699" name="Rectangle 29"/>
            <p:cNvSpPr>
              <a:spLocks noChangeArrowheads="1"/>
            </p:cNvSpPr>
            <p:nvPr/>
          </p:nvSpPr>
          <p:spPr bwMode="auto">
            <a:xfrm>
              <a:off x="455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0" name="Rectangle 30"/>
            <p:cNvSpPr>
              <a:spLocks noChangeArrowheads="1"/>
            </p:cNvSpPr>
            <p:nvPr/>
          </p:nvSpPr>
          <p:spPr bwMode="auto">
            <a:xfrm>
              <a:off x="431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1" name="Rectangle 31"/>
            <p:cNvSpPr>
              <a:spLocks noChangeArrowheads="1"/>
            </p:cNvSpPr>
            <p:nvPr/>
          </p:nvSpPr>
          <p:spPr bwMode="auto">
            <a:xfrm>
              <a:off x="407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2" name="Rectangle 32"/>
            <p:cNvSpPr>
              <a:spLocks noChangeArrowheads="1"/>
            </p:cNvSpPr>
            <p:nvPr/>
          </p:nvSpPr>
          <p:spPr bwMode="auto">
            <a:xfrm>
              <a:off x="3838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3" name="Rectangle 33"/>
            <p:cNvSpPr>
              <a:spLocks noChangeArrowheads="1"/>
            </p:cNvSpPr>
            <p:nvPr/>
          </p:nvSpPr>
          <p:spPr bwMode="auto">
            <a:xfrm>
              <a:off x="3599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4" name="Rectangle 34"/>
            <p:cNvSpPr>
              <a:spLocks noChangeArrowheads="1"/>
            </p:cNvSpPr>
            <p:nvPr/>
          </p:nvSpPr>
          <p:spPr bwMode="auto">
            <a:xfrm>
              <a:off x="3359" y="232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05" name="Rectangle 35"/>
            <p:cNvSpPr>
              <a:spLocks noChangeArrowheads="1"/>
            </p:cNvSpPr>
            <p:nvPr/>
          </p:nvSpPr>
          <p:spPr bwMode="auto">
            <a:xfrm>
              <a:off x="2975" y="232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J </a:t>
              </a:r>
            </a:p>
          </p:txBody>
        </p:sp>
        <p:sp>
          <p:nvSpPr>
            <p:cNvPr id="26706" name="Rectangle 36"/>
            <p:cNvSpPr>
              <a:spLocks noChangeArrowheads="1"/>
            </p:cNvSpPr>
            <p:nvPr/>
          </p:nvSpPr>
          <p:spPr bwMode="auto">
            <a:xfrm>
              <a:off x="2591" y="232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5/9</a:t>
              </a:r>
            </a:p>
          </p:txBody>
        </p:sp>
        <p:sp>
          <p:nvSpPr>
            <p:cNvPr id="26707" name="Rectangle 37"/>
            <p:cNvSpPr>
              <a:spLocks noChangeArrowheads="1"/>
            </p:cNvSpPr>
            <p:nvPr/>
          </p:nvSpPr>
          <p:spPr bwMode="auto">
            <a:xfrm>
              <a:off x="2207" y="232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5/8</a:t>
              </a:r>
            </a:p>
          </p:txBody>
        </p:sp>
        <p:sp>
          <p:nvSpPr>
            <p:cNvPr id="26708" name="Rectangle 38"/>
            <p:cNvSpPr>
              <a:spLocks noChangeArrowheads="1"/>
            </p:cNvSpPr>
            <p:nvPr/>
          </p:nvSpPr>
          <p:spPr bwMode="auto">
            <a:xfrm>
              <a:off x="1679" y="2323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6709" name="Rectangle 39"/>
            <p:cNvSpPr>
              <a:spLocks noChangeArrowheads="1"/>
            </p:cNvSpPr>
            <p:nvPr/>
          </p:nvSpPr>
          <p:spPr bwMode="auto">
            <a:xfrm>
              <a:off x="659" y="2323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Install Inc Two</a:t>
              </a:r>
            </a:p>
          </p:txBody>
        </p:sp>
        <p:sp>
          <p:nvSpPr>
            <p:cNvPr id="26710" name="Rectangle 40"/>
            <p:cNvSpPr>
              <a:spLocks noChangeArrowheads="1"/>
            </p:cNvSpPr>
            <p:nvPr/>
          </p:nvSpPr>
          <p:spPr bwMode="auto">
            <a:xfrm>
              <a:off x="240" y="2323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K</a:t>
              </a:r>
            </a:p>
          </p:txBody>
        </p:sp>
        <p:sp>
          <p:nvSpPr>
            <p:cNvPr id="26711" name="Rectangle 41"/>
            <p:cNvSpPr>
              <a:spLocks noChangeArrowheads="1"/>
            </p:cNvSpPr>
            <p:nvPr/>
          </p:nvSpPr>
          <p:spPr bwMode="auto">
            <a:xfrm>
              <a:off x="527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2" name="Rectangle 42"/>
            <p:cNvSpPr>
              <a:spLocks noChangeArrowheads="1"/>
            </p:cNvSpPr>
            <p:nvPr/>
          </p:nvSpPr>
          <p:spPr bwMode="auto">
            <a:xfrm>
              <a:off x="455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3" name="Rectangle 43"/>
            <p:cNvSpPr>
              <a:spLocks noChangeArrowheads="1"/>
            </p:cNvSpPr>
            <p:nvPr/>
          </p:nvSpPr>
          <p:spPr bwMode="auto">
            <a:xfrm>
              <a:off x="431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4" name="Rectangle 44"/>
            <p:cNvSpPr>
              <a:spLocks noChangeArrowheads="1"/>
            </p:cNvSpPr>
            <p:nvPr/>
          </p:nvSpPr>
          <p:spPr bwMode="auto">
            <a:xfrm>
              <a:off x="407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5" name="Rectangle 45"/>
            <p:cNvSpPr>
              <a:spLocks noChangeArrowheads="1"/>
            </p:cNvSpPr>
            <p:nvPr/>
          </p:nvSpPr>
          <p:spPr bwMode="auto">
            <a:xfrm>
              <a:off x="3838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6" name="Rectangle 46"/>
            <p:cNvSpPr>
              <a:spLocks noChangeArrowheads="1"/>
            </p:cNvSpPr>
            <p:nvPr/>
          </p:nvSpPr>
          <p:spPr bwMode="auto">
            <a:xfrm>
              <a:off x="3599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7" name="Rectangle 47"/>
            <p:cNvSpPr>
              <a:spLocks noChangeArrowheads="1"/>
            </p:cNvSpPr>
            <p:nvPr/>
          </p:nvSpPr>
          <p:spPr bwMode="auto">
            <a:xfrm>
              <a:off x="3359" y="1464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18" name="Rectangle 48"/>
            <p:cNvSpPr>
              <a:spLocks noChangeArrowheads="1"/>
            </p:cNvSpPr>
            <p:nvPr/>
          </p:nvSpPr>
          <p:spPr bwMode="auto">
            <a:xfrm>
              <a:off x="2975" y="1464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6719" name="Rectangle 49"/>
            <p:cNvSpPr>
              <a:spLocks noChangeArrowheads="1"/>
            </p:cNvSpPr>
            <p:nvPr/>
          </p:nvSpPr>
          <p:spPr bwMode="auto">
            <a:xfrm>
              <a:off x="2591" y="1464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5/6</a:t>
              </a:r>
            </a:p>
          </p:txBody>
        </p:sp>
        <p:sp>
          <p:nvSpPr>
            <p:cNvPr id="26720" name="Rectangle 50"/>
            <p:cNvSpPr>
              <a:spLocks noChangeArrowheads="1"/>
            </p:cNvSpPr>
            <p:nvPr/>
          </p:nvSpPr>
          <p:spPr bwMode="auto">
            <a:xfrm>
              <a:off x="2207" y="1464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5/2</a:t>
              </a:r>
            </a:p>
          </p:txBody>
        </p:sp>
        <p:sp>
          <p:nvSpPr>
            <p:cNvPr id="26721" name="Rectangle 51"/>
            <p:cNvSpPr>
              <a:spLocks noChangeArrowheads="1"/>
            </p:cNvSpPr>
            <p:nvPr/>
          </p:nvSpPr>
          <p:spPr bwMode="auto">
            <a:xfrm>
              <a:off x="1679" y="1464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6722" name="Rectangle 52"/>
            <p:cNvSpPr>
              <a:spLocks noChangeArrowheads="1"/>
            </p:cNvSpPr>
            <p:nvPr/>
          </p:nvSpPr>
          <p:spPr bwMode="auto">
            <a:xfrm>
              <a:off x="659" y="1464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Install Inc One</a:t>
              </a:r>
            </a:p>
          </p:txBody>
        </p:sp>
        <p:sp>
          <p:nvSpPr>
            <p:cNvPr id="26723" name="Rectangle 53"/>
            <p:cNvSpPr>
              <a:spLocks noChangeArrowheads="1"/>
            </p:cNvSpPr>
            <p:nvPr/>
          </p:nvSpPr>
          <p:spPr bwMode="auto">
            <a:xfrm>
              <a:off x="240" y="1464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26724" name="Rectangle 54"/>
            <p:cNvSpPr>
              <a:spLocks noChangeArrowheads="1"/>
            </p:cNvSpPr>
            <p:nvPr/>
          </p:nvSpPr>
          <p:spPr bwMode="auto">
            <a:xfrm>
              <a:off x="527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25" name="Rectangle 55"/>
            <p:cNvSpPr>
              <a:spLocks noChangeArrowheads="1"/>
            </p:cNvSpPr>
            <p:nvPr/>
          </p:nvSpPr>
          <p:spPr bwMode="auto">
            <a:xfrm>
              <a:off x="455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26" name="Rectangle 56"/>
            <p:cNvSpPr>
              <a:spLocks noChangeArrowheads="1"/>
            </p:cNvSpPr>
            <p:nvPr/>
          </p:nvSpPr>
          <p:spPr bwMode="auto">
            <a:xfrm>
              <a:off x="431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27" name="Rectangle 57"/>
            <p:cNvSpPr>
              <a:spLocks noChangeArrowheads="1"/>
            </p:cNvSpPr>
            <p:nvPr/>
          </p:nvSpPr>
          <p:spPr bwMode="auto">
            <a:xfrm>
              <a:off x="407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28" name="Rectangle 58"/>
            <p:cNvSpPr>
              <a:spLocks noChangeArrowheads="1"/>
            </p:cNvSpPr>
            <p:nvPr/>
          </p:nvSpPr>
          <p:spPr bwMode="auto">
            <a:xfrm>
              <a:off x="3838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29" name="Rectangle 59"/>
            <p:cNvSpPr>
              <a:spLocks noChangeArrowheads="1"/>
            </p:cNvSpPr>
            <p:nvPr/>
          </p:nvSpPr>
          <p:spPr bwMode="auto">
            <a:xfrm>
              <a:off x="3599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30" name="Rectangle 60"/>
            <p:cNvSpPr>
              <a:spLocks noChangeArrowheads="1"/>
            </p:cNvSpPr>
            <p:nvPr/>
          </p:nvSpPr>
          <p:spPr bwMode="auto">
            <a:xfrm>
              <a:off x="3359" y="2151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31" name="Rectangle 61"/>
            <p:cNvSpPr>
              <a:spLocks noChangeArrowheads="1"/>
            </p:cNvSpPr>
            <p:nvPr/>
          </p:nvSpPr>
          <p:spPr bwMode="auto">
            <a:xfrm>
              <a:off x="2975" y="215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E, I</a:t>
              </a:r>
            </a:p>
          </p:txBody>
        </p:sp>
        <p:sp>
          <p:nvSpPr>
            <p:cNvPr id="26732" name="Rectangle 62"/>
            <p:cNvSpPr>
              <a:spLocks noChangeArrowheads="1"/>
            </p:cNvSpPr>
            <p:nvPr/>
          </p:nvSpPr>
          <p:spPr bwMode="auto">
            <a:xfrm>
              <a:off x="2591" y="215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5/7</a:t>
              </a:r>
            </a:p>
          </p:txBody>
        </p:sp>
        <p:sp>
          <p:nvSpPr>
            <p:cNvPr id="26733" name="Rectangle 63"/>
            <p:cNvSpPr>
              <a:spLocks noChangeArrowheads="1"/>
            </p:cNvSpPr>
            <p:nvPr/>
          </p:nvSpPr>
          <p:spPr bwMode="auto">
            <a:xfrm>
              <a:off x="2207" y="2151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5/2</a:t>
              </a:r>
            </a:p>
          </p:txBody>
        </p:sp>
        <p:sp>
          <p:nvSpPr>
            <p:cNvPr id="26734" name="Rectangle 64"/>
            <p:cNvSpPr>
              <a:spLocks noChangeArrowheads="1"/>
            </p:cNvSpPr>
            <p:nvPr/>
          </p:nvSpPr>
          <p:spPr bwMode="auto">
            <a:xfrm>
              <a:off x="1679" y="2151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735" name="Rectangle 65"/>
            <p:cNvSpPr>
              <a:spLocks noChangeArrowheads="1"/>
            </p:cNvSpPr>
            <p:nvPr/>
          </p:nvSpPr>
          <p:spPr bwMode="auto">
            <a:xfrm>
              <a:off x="659" y="2151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Test Inc Two</a:t>
              </a:r>
            </a:p>
          </p:txBody>
        </p:sp>
        <p:sp>
          <p:nvSpPr>
            <p:cNvPr id="26736" name="Rectangle 66"/>
            <p:cNvSpPr>
              <a:spLocks noChangeArrowheads="1"/>
            </p:cNvSpPr>
            <p:nvPr/>
          </p:nvSpPr>
          <p:spPr bwMode="auto">
            <a:xfrm>
              <a:off x="240" y="2151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J</a:t>
              </a:r>
            </a:p>
          </p:txBody>
        </p:sp>
        <p:sp>
          <p:nvSpPr>
            <p:cNvPr id="26737" name="Rectangle 67"/>
            <p:cNvSpPr>
              <a:spLocks noChangeArrowheads="1"/>
            </p:cNvSpPr>
            <p:nvPr/>
          </p:nvSpPr>
          <p:spPr bwMode="auto">
            <a:xfrm>
              <a:off x="527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38" name="Rectangle 68"/>
            <p:cNvSpPr>
              <a:spLocks noChangeArrowheads="1"/>
            </p:cNvSpPr>
            <p:nvPr/>
          </p:nvSpPr>
          <p:spPr bwMode="auto">
            <a:xfrm>
              <a:off x="455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39" name="Rectangle 69"/>
            <p:cNvSpPr>
              <a:spLocks noChangeArrowheads="1"/>
            </p:cNvSpPr>
            <p:nvPr/>
          </p:nvSpPr>
          <p:spPr bwMode="auto">
            <a:xfrm>
              <a:off x="431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40" name="Rectangle 70"/>
            <p:cNvSpPr>
              <a:spLocks noChangeArrowheads="1"/>
            </p:cNvSpPr>
            <p:nvPr/>
          </p:nvSpPr>
          <p:spPr bwMode="auto">
            <a:xfrm>
              <a:off x="407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41" name="Rectangle 71"/>
            <p:cNvSpPr>
              <a:spLocks noChangeArrowheads="1"/>
            </p:cNvSpPr>
            <p:nvPr/>
          </p:nvSpPr>
          <p:spPr bwMode="auto">
            <a:xfrm>
              <a:off x="3838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42" name="Rectangle 72"/>
            <p:cNvSpPr>
              <a:spLocks noChangeArrowheads="1"/>
            </p:cNvSpPr>
            <p:nvPr/>
          </p:nvSpPr>
          <p:spPr bwMode="auto">
            <a:xfrm>
              <a:off x="3599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43" name="Rectangle 73"/>
            <p:cNvSpPr>
              <a:spLocks noChangeArrowheads="1"/>
            </p:cNvSpPr>
            <p:nvPr/>
          </p:nvSpPr>
          <p:spPr bwMode="auto">
            <a:xfrm>
              <a:off x="3359" y="163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44" name="Rectangle 74"/>
            <p:cNvSpPr>
              <a:spLocks noChangeArrowheads="1"/>
            </p:cNvSpPr>
            <p:nvPr/>
          </p:nvSpPr>
          <p:spPr bwMode="auto">
            <a:xfrm>
              <a:off x="2975" y="163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A, B</a:t>
              </a:r>
            </a:p>
          </p:txBody>
        </p:sp>
        <p:sp>
          <p:nvSpPr>
            <p:cNvPr id="26745" name="Rectangle 75"/>
            <p:cNvSpPr>
              <a:spLocks noChangeArrowheads="1"/>
            </p:cNvSpPr>
            <p:nvPr/>
          </p:nvSpPr>
          <p:spPr bwMode="auto">
            <a:xfrm>
              <a:off x="2591" y="163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4/13</a:t>
              </a:r>
            </a:p>
          </p:txBody>
        </p:sp>
        <p:sp>
          <p:nvSpPr>
            <p:cNvPr id="26746" name="Rectangle 76"/>
            <p:cNvSpPr>
              <a:spLocks noChangeArrowheads="1"/>
            </p:cNvSpPr>
            <p:nvPr/>
          </p:nvSpPr>
          <p:spPr bwMode="auto">
            <a:xfrm>
              <a:off x="2207" y="163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4/7</a:t>
              </a:r>
            </a:p>
          </p:txBody>
        </p:sp>
        <p:sp>
          <p:nvSpPr>
            <p:cNvPr id="26747" name="Rectangle 77"/>
            <p:cNvSpPr>
              <a:spLocks noChangeArrowheads="1"/>
            </p:cNvSpPr>
            <p:nvPr/>
          </p:nvSpPr>
          <p:spPr bwMode="auto">
            <a:xfrm>
              <a:off x="1679" y="1636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6748" name="Rectangle 78"/>
            <p:cNvSpPr>
              <a:spLocks noChangeArrowheads="1"/>
            </p:cNvSpPr>
            <p:nvPr/>
          </p:nvSpPr>
          <p:spPr bwMode="auto">
            <a:xfrm>
              <a:off x="659" y="1636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Analyze Inc Two</a:t>
              </a:r>
            </a:p>
          </p:txBody>
        </p:sp>
        <p:sp>
          <p:nvSpPr>
            <p:cNvPr id="26749" name="Rectangle 79"/>
            <p:cNvSpPr>
              <a:spLocks noChangeArrowheads="1"/>
            </p:cNvSpPr>
            <p:nvPr/>
          </p:nvSpPr>
          <p:spPr bwMode="auto">
            <a:xfrm>
              <a:off x="240" y="1636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6750" name="Rectangle 80"/>
            <p:cNvSpPr>
              <a:spLocks noChangeArrowheads="1"/>
            </p:cNvSpPr>
            <p:nvPr/>
          </p:nvSpPr>
          <p:spPr bwMode="auto">
            <a:xfrm>
              <a:off x="2975" y="249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F, K</a:t>
              </a:r>
            </a:p>
          </p:txBody>
        </p:sp>
        <p:sp>
          <p:nvSpPr>
            <p:cNvPr id="26751" name="Rectangle 81"/>
            <p:cNvSpPr>
              <a:spLocks noChangeArrowheads="1"/>
            </p:cNvSpPr>
            <p:nvPr/>
          </p:nvSpPr>
          <p:spPr bwMode="auto">
            <a:xfrm>
              <a:off x="2975" y="197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6752" name="Rectangle 82"/>
            <p:cNvSpPr>
              <a:spLocks noChangeArrowheads="1"/>
            </p:cNvSpPr>
            <p:nvPr/>
          </p:nvSpPr>
          <p:spPr bwMode="auto">
            <a:xfrm>
              <a:off x="2975" y="180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26753" name="Rectangle 83"/>
            <p:cNvSpPr>
              <a:spLocks noChangeArrowheads="1"/>
            </p:cNvSpPr>
            <p:nvPr/>
          </p:nvSpPr>
          <p:spPr bwMode="auto">
            <a:xfrm>
              <a:off x="2975" y="1292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6754" name="Rectangle 84"/>
            <p:cNvSpPr>
              <a:spLocks noChangeArrowheads="1"/>
            </p:cNvSpPr>
            <p:nvPr/>
          </p:nvSpPr>
          <p:spPr bwMode="auto">
            <a:xfrm>
              <a:off x="2975" y="1120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6755" name="Rectangle 85"/>
            <p:cNvSpPr>
              <a:spLocks noChangeArrowheads="1"/>
            </p:cNvSpPr>
            <p:nvPr/>
          </p:nvSpPr>
          <p:spPr bwMode="auto">
            <a:xfrm>
              <a:off x="2975" y="94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6756" name="Rectangle 86"/>
            <p:cNvSpPr>
              <a:spLocks noChangeArrowheads="1"/>
            </p:cNvSpPr>
            <p:nvPr/>
          </p:nvSpPr>
          <p:spPr bwMode="auto">
            <a:xfrm>
              <a:off x="2975" y="77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6757" name="Rectangle 87"/>
            <p:cNvSpPr>
              <a:spLocks noChangeArrowheads="1"/>
            </p:cNvSpPr>
            <p:nvPr/>
          </p:nvSpPr>
          <p:spPr bwMode="auto">
            <a:xfrm>
              <a:off x="2975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None</a:t>
              </a:r>
            </a:p>
          </p:txBody>
        </p:sp>
        <p:sp>
          <p:nvSpPr>
            <p:cNvPr id="26758" name="Rectangle 88"/>
            <p:cNvSpPr>
              <a:spLocks noChangeArrowheads="1"/>
            </p:cNvSpPr>
            <p:nvPr/>
          </p:nvSpPr>
          <p:spPr bwMode="auto">
            <a:xfrm>
              <a:off x="2975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Pred.</a:t>
              </a:r>
            </a:p>
          </p:txBody>
        </p:sp>
        <p:sp>
          <p:nvSpPr>
            <p:cNvPr id="26759" name="Rectangle 89"/>
            <p:cNvSpPr>
              <a:spLocks noChangeArrowheads="1"/>
            </p:cNvSpPr>
            <p:nvPr/>
          </p:nvSpPr>
          <p:spPr bwMode="auto">
            <a:xfrm>
              <a:off x="3359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0" name="Rectangle 90"/>
            <p:cNvSpPr>
              <a:spLocks noChangeArrowheads="1"/>
            </p:cNvSpPr>
            <p:nvPr/>
          </p:nvSpPr>
          <p:spPr bwMode="auto">
            <a:xfrm>
              <a:off x="3359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1" name="Rectangle 91"/>
            <p:cNvSpPr>
              <a:spLocks noChangeArrowheads="1"/>
            </p:cNvSpPr>
            <p:nvPr/>
          </p:nvSpPr>
          <p:spPr bwMode="auto">
            <a:xfrm>
              <a:off x="3359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2" name="Rectangle 92"/>
            <p:cNvSpPr>
              <a:spLocks noChangeArrowheads="1"/>
            </p:cNvSpPr>
            <p:nvPr/>
          </p:nvSpPr>
          <p:spPr bwMode="auto">
            <a:xfrm>
              <a:off x="3359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3" name="Rectangle 93"/>
            <p:cNvSpPr>
              <a:spLocks noChangeArrowheads="1"/>
            </p:cNvSpPr>
            <p:nvPr/>
          </p:nvSpPr>
          <p:spPr bwMode="auto">
            <a:xfrm>
              <a:off x="3359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4" name="Rectangle 94"/>
            <p:cNvSpPr>
              <a:spLocks noChangeArrowheads="1"/>
            </p:cNvSpPr>
            <p:nvPr/>
          </p:nvSpPr>
          <p:spPr bwMode="auto">
            <a:xfrm>
              <a:off x="3359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5" name="Rectangle 95"/>
            <p:cNvSpPr>
              <a:spLocks noChangeArrowheads="1"/>
            </p:cNvSpPr>
            <p:nvPr/>
          </p:nvSpPr>
          <p:spPr bwMode="auto">
            <a:xfrm>
              <a:off x="3359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6" name="Rectangle 96"/>
            <p:cNvSpPr>
              <a:spLocks noChangeArrowheads="1"/>
            </p:cNvSpPr>
            <p:nvPr/>
          </p:nvSpPr>
          <p:spPr bwMode="auto">
            <a:xfrm>
              <a:off x="3359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7" name="Rectangle 97"/>
            <p:cNvSpPr>
              <a:spLocks noChangeArrowheads="1"/>
            </p:cNvSpPr>
            <p:nvPr/>
          </p:nvSpPr>
          <p:spPr bwMode="auto">
            <a:xfrm>
              <a:off x="3359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8" name="Rectangle 98"/>
            <p:cNvSpPr>
              <a:spLocks noChangeArrowheads="1"/>
            </p:cNvSpPr>
            <p:nvPr/>
          </p:nvSpPr>
          <p:spPr bwMode="auto">
            <a:xfrm>
              <a:off x="3599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69" name="Rectangle 99"/>
            <p:cNvSpPr>
              <a:spLocks noChangeArrowheads="1"/>
            </p:cNvSpPr>
            <p:nvPr/>
          </p:nvSpPr>
          <p:spPr bwMode="auto">
            <a:xfrm>
              <a:off x="3599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0" name="Rectangle 100"/>
            <p:cNvSpPr>
              <a:spLocks noChangeArrowheads="1"/>
            </p:cNvSpPr>
            <p:nvPr/>
          </p:nvSpPr>
          <p:spPr bwMode="auto">
            <a:xfrm>
              <a:off x="3599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1" name="Rectangle 101"/>
            <p:cNvSpPr>
              <a:spLocks noChangeArrowheads="1"/>
            </p:cNvSpPr>
            <p:nvPr/>
          </p:nvSpPr>
          <p:spPr bwMode="auto">
            <a:xfrm>
              <a:off x="3599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2" name="Rectangle 102"/>
            <p:cNvSpPr>
              <a:spLocks noChangeArrowheads="1"/>
            </p:cNvSpPr>
            <p:nvPr/>
          </p:nvSpPr>
          <p:spPr bwMode="auto">
            <a:xfrm>
              <a:off x="3599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3" name="Rectangle 103"/>
            <p:cNvSpPr>
              <a:spLocks noChangeArrowheads="1"/>
            </p:cNvSpPr>
            <p:nvPr/>
          </p:nvSpPr>
          <p:spPr bwMode="auto">
            <a:xfrm>
              <a:off x="3599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4" name="Rectangle 104"/>
            <p:cNvSpPr>
              <a:spLocks noChangeArrowheads="1"/>
            </p:cNvSpPr>
            <p:nvPr/>
          </p:nvSpPr>
          <p:spPr bwMode="auto">
            <a:xfrm>
              <a:off x="3599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5" name="Rectangle 105"/>
            <p:cNvSpPr>
              <a:spLocks noChangeArrowheads="1"/>
            </p:cNvSpPr>
            <p:nvPr/>
          </p:nvSpPr>
          <p:spPr bwMode="auto">
            <a:xfrm>
              <a:off x="3599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6" name="Rectangle 106"/>
            <p:cNvSpPr>
              <a:spLocks noChangeArrowheads="1"/>
            </p:cNvSpPr>
            <p:nvPr/>
          </p:nvSpPr>
          <p:spPr bwMode="auto">
            <a:xfrm>
              <a:off x="3599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7" name="Rectangle 107"/>
            <p:cNvSpPr>
              <a:spLocks noChangeArrowheads="1"/>
            </p:cNvSpPr>
            <p:nvPr/>
          </p:nvSpPr>
          <p:spPr bwMode="auto">
            <a:xfrm>
              <a:off x="455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8" name="Rectangle 108"/>
            <p:cNvSpPr>
              <a:spLocks noChangeArrowheads="1"/>
            </p:cNvSpPr>
            <p:nvPr/>
          </p:nvSpPr>
          <p:spPr bwMode="auto">
            <a:xfrm>
              <a:off x="455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79" name="Rectangle 109"/>
            <p:cNvSpPr>
              <a:spLocks noChangeArrowheads="1"/>
            </p:cNvSpPr>
            <p:nvPr/>
          </p:nvSpPr>
          <p:spPr bwMode="auto">
            <a:xfrm>
              <a:off x="455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0" name="Rectangle 110"/>
            <p:cNvSpPr>
              <a:spLocks noChangeArrowheads="1"/>
            </p:cNvSpPr>
            <p:nvPr/>
          </p:nvSpPr>
          <p:spPr bwMode="auto">
            <a:xfrm>
              <a:off x="455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1" name="Rectangle 111"/>
            <p:cNvSpPr>
              <a:spLocks noChangeArrowheads="1"/>
            </p:cNvSpPr>
            <p:nvPr/>
          </p:nvSpPr>
          <p:spPr bwMode="auto">
            <a:xfrm>
              <a:off x="455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2" name="Rectangle 112"/>
            <p:cNvSpPr>
              <a:spLocks noChangeArrowheads="1"/>
            </p:cNvSpPr>
            <p:nvPr/>
          </p:nvSpPr>
          <p:spPr bwMode="auto">
            <a:xfrm>
              <a:off x="455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3" name="Rectangle 113"/>
            <p:cNvSpPr>
              <a:spLocks noChangeArrowheads="1"/>
            </p:cNvSpPr>
            <p:nvPr/>
          </p:nvSpPr>
          <p:spPr bwMode="auto">
            <a:xfrm>
              <a:off x="455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4" name="Rectangle 114"/>
            <p:cNvSpPr>
              <a:spLocks noChangeArrowheads="1"/>
            </p:cNvSpPr>
            <p:nvPr/>
          </p:nvSpPr>
          <p:spPr bwMode="auto">
            <a:xfrm>
              <a:off x="455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5" name="Rectangle 115"/>
            <p:cNvSpPr>
              <a:spLocks noChangeArrowheads="1"/>
            </p:cNvSpPr>
            <p:nvPr/>
          </p:nvSpPr>
          <p:spPr bwMode="auto">
            <a:xfrm>
              <a:off x="455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6" name="Rectangle 116"/>
            <p:cNvSpPr>
              <a:spLocks noChangeArrowheads="1"/>
            </p:cNvSpPr>
            <p:nvPr/>
          </p:nvSpPr>
          <p:spPr bwMode="auto">
            <a:xfrm>
              <a:off x="527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7" name="Rectangle 117"/>
            <p:cNvSpPr>
              <a:spLocks noChangeArrowheads="1"/>
            </p:cNvSpPr>
            <p:nvPr/>
          </p:nvSpPr>
          <p:spPr bwMode="auto">
            <a:xfrm>
              <a:off x="431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8" name="Rectangle 118"/>
            <p:cNvSpPr>
              <a:spLocks noChangeArrowheads="1"/>
            </p:cNvSpPr>
            <p:nvPr/>
          </p:nvSpPr>
          <p:spPr bwMode="auto">
            <a:xfrm>
              <a:off x="407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89" name="Rectangle 119"/>
            <p:cNvSpPr>
              <a:spLocks noChangeArrowheads="1"/>
            </p:cNvSpPr>
            <p:nvPr/>
          </p:nvSpPr>
          <p:spPr bwMode="auto">
            <a:xfrm>
              <a:off x="3838" y="249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90" name="Rectangle 120"/>
            <p:cNvSpPr>
              <a:spLocks noChangeArrowheads="1"/>
            </p:cNvSpPr>
            <p:nvPr/>
          </p:nvSpPr>
          <p:spPr bwMode="auto">
            <a:xfrm>
              <a:off x="2591" y="249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5/11</a:t>
              </a:r>
            </a:p>
          </p:txBody>
        </p:sp>
        <p:sp>
          <p:nvSpPr>
            <p:cNvPr id="26791" name="Rectangle 121"/>
            <p:cNvSpPr>
              <a:spLocks noChangeArrowheads="1"/>
            </p:cNvSpPr>
            <p:nvPr/>
          </p:nvSpPr>
          <p:spPr bwMode="auto">
            <a:xfrm>
              <a:off x="2207" y="249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5/10</a:t>
              </a:r>
            </a:p>
          </p:txBody>
        </p:sp>
        <p:sp>
          <p:nvSpPr>
            <p:cNvPr id="26792" name="Rectangle 122"/>
            <p:cNvSpPr>
              <a:spLocks noChangeArrowheads="1"/>
            </p:cNvSpPr>
            <p:nvPr/>
          </p:nvSpPr>
          <p:spPr bwMode="auto">
            <a:xfrm>
              <a:off x="1679" y="2495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6793" name="Rectangle 123"/>
            <p:cNvSpPr>
              <a:spLocks noChangeArrowheads="1"/>
            </p:cNvSpPr>
            <p:nvPr/>
          </p:nvSpPr>
          <p:spPr bwMode="auto">
            <a:xfrm>
              <a:off x="659" y="2495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Close out project</a:t>
              </a:r>
            </a:p>
          </p:txBody>
        </p:sp>
        <p:sp>
          <p:nvSpPr>
            <p:cNvPr id="26794" name="Rectangle 124"/>
            <p:cNvSpPr>
              <a:spLocks noChangeArrowheads="1"/>
            </p:cNvSpPr>
            <p:nvPr/>
          </p:nvSpPr>
          <p:spPr bwMode="auto">
            <a:xfrm>
              <a:off x="240" y="2495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L</a:t>
              </a:r>
            </a:p>
          </p:txBody>
        </p:sp>
        <p:sp>
          <p:nvSpPr>
            <p:cNvPr id="26795" name="Rectangle 125"/>
            <p:cNvSpPr>
              <a:spLocks noChangeArrowheads="1"/>
            </p:cNvSpPr>
            <p:nvPr/>
          </p:nvSpPr>
          <p:spPr bwMode="auto">
            <a:xfrm>
              <a:off x="527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96" name="Rectangle 126"/>
            <p:cNvSpPr>
              <a:spLocks noChangeArrowheads="1"/>
            </p:cNvSpPr>
            <p:nvPr/>
          </p:nvSpPr>
          <p:spPr bwMode="auto">
            <a:xfrm>
              <a:off x="431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97" name="Rectangle 127"/>
            <p:cNvSpPr>
              <a:spLocks noChangeArrowheads="1"/>
            </p:cNvSpPr>
            <p:nvPr/>
          </p:nvSpPr>
          <p:spPr bwMode="auto">
            <a:xfrm>
              <a:off x="407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98" name="Rectangle 128"/>
            <p:cNvSpPr>
              <a:spLocks noChangeArrowheads="1"/>
            </p:cNvSpPr>
            <p:nvPr/>
          </p:nvSpPr>
          <p:spPr bwMode="auto">
            <a:xfrm>
              <a:off x="3838" y="1979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799" name="Rectangle 129"/>
            <p:cNvSpPr>
              <a:spLocks noChangeArrowheads="1"/>
            </p:cNvSpPr>
            <p:nvPr/>
          </p:nvSpPr>
          <p:spPr bwMode="auto">
            <a:xfrm>
              <a:off x="2591" y="197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4/22</a:t>
              </a:r>
            </a:p>
          </p:txBody>
        </p:sp>
        <p:sp>
          <p:nvSpPr>
            <p:cNvPr id="26800" name="Rectangle 130"/>
            <p:cNvSpPr>
              <a:spLocks noChangeArrowheads="1"/>
            </p:cNvSpPr>
            <p:nvPr/>
          </p:nvSpPr>
          <p:spPr bwMode="auto">
            <a:xfrm>
              <a:off x="2207" y="1979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4/19</a:t>
              </a:r>
            </a:p>
          </p:txBody>
        </p:sp>
        <p:sp>
          <p:nvSpPr>
            <p:cNvPr id="26801" name="Rectangle 131"/>
            <p:cNvSpPr>
              <a:spLocks noChangeArrowheads="1"/>
            </p:cNvSpPr>
            <p:nvPr/>
          </p:nvSpPr>
          <p:spPr bwMode="auto">
            <a:xfrm>
              <a:off x="1679" y="1979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6802" name="Rectangle 132"/>
            <p:cNvSpPr>
              <a:spLocks noChangeArrowheads="1"/>
            </p:cNvSpPr>
            <p:nvPr/>
          </p:nvSpPr>
          <p:spPr bwMode="auto">
            <a:xfrm>
              <a:off x="659" y="1979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Code Inc Two</a:t>
              </a:r>
            </a:p>
          </p:txBody>
        </p:sp>
        <p:sp>
          <p:nvSpPr>
            <p:cNvPr id="26803" name="Rectangle 133"/>
            <p:cNvSpPr>
              <a:spLocks noChangeArrowheads="1"/>
            </p:cNvSpPr>
            <p:nvPr/>
          </p:nvSpPr>
          <p:spPr bwMode="auto">
            <a:xfrm>
              <a:off x="240" y="1979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I</a:t>
              </a:r>
            </a:p>
          </p:txBody>
        </p:sp>
        <p:sp>
          <p:nvSpPr>
            <p:cNvPr id="26804" name="Rectangle 134"/>
            <p:cNvSpPr>
              <a:spLocks noChangeArrowheads="1"/>
            </p:cNvSpPr>
            <p:nvPr/>
          </p:nvSpPr>
          <p:spPr bwMode="auto">
            <a:xfrm>
              <a:off x="527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05" name="Rectangle 135"/>
            <p:cNvSpPr>
              <a:spLocks noChangeArrowheads="1"/>
            </p:cNvSpPr>
            <p:nvPr/>
          </p:nvSpPr>
          <p:spPr bwMode="auto">
            <a:xfrm>
              <a:off x="431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06" name="Rectangle 136"/>
            <p:cNvSpPr>
              <a:spLocks noChangeArrowheads="1"/>
            </p:cNvSpPr>
            <p:nvPr/>
          </p:nvSpPr>
          <p:spPr bwMode="auto">
            <a:xfrm>
              <a:off x="407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07" name="Rectangle 137"/>
            <p:cNvSpPr>
              <a:spLocks noChangeArrowheads="1"/>
            </p:cNvSpPr>
            <p:nvPr/>
          </p:nvSpPr>
          <p:spPr bwMode="auto">
            <a:xfrm>
              <a:off x="3838" y="180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08" name="Rectangle 138"/>
            <p:cNvSpPr>
              <a:spLocks noChangeArrowheads="1"/>
            </p:cNvSpPr>
            <p:nvPr/>
          </p:nvSpPr>
          <p:spPr bwMode="auto">
            <a:xfrm>
              <a:off x="2591" y="180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4/18</a:t>
              </a:r>
            </a:p>
          </p:txBody>
        </p:sp>
        <p:sp>
          <p:nvSpPr>
            <p:cNvPr id="26809" name="Rectangle 139"/>
            <p:cNvSpPr>
              <a:spLocks noChangeArrowheads="1"/>
            </p:cNvSpPr>
            <p:nvPr/>
          </p:nvSpPr>
          <p:spPr bwMode="auto">
            <a:xfrm>
              <a:off x="2207" y="180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4/14</a:t>
              </a:r>
            </a:p>
          </p:txBody>
        </p:sp>
        <p:sp>
          <p:nvSpPr>
            <p:cNvPr id="26810" name="Rectangle 140"/>
            <p:cNvSpPr>
              <a:spLocks noChangeArrowheads="1"/>
            </p:cNvSpPr>
            <p:nvPr/>
          </p:nvSpPr>
          <p:spPr bwMode="auto">
            <a:xfrm>
              <a:off x="1679" y="1808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6811" name="Rectangle 141"/>
            <p:cNvSpPr>
              <a:spLocks noChangeArrowheads="1"/>
            </p:cNvSpPr>
            <p:nvPr/>
          </p:nvSpPr>
          <p:spPr bwMode="auto">
            <a:xfrm>
              <a:off x="659" y="1808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Design Inc Two</a:t>
              </a:r>
            </a:p>
          </p:txBody>
        </p:sp>
        <p:sp>
          <p:nvSpPr>
            <p:cNvPr id="26812" name="Rectangle 142"/>
            <p:cNvSpPr>
              <a:spLocks noChangeArrowheads="1"/>
            </p:cNvSpPr>
            <p:nvPr/>
          </p:nvSpPr>
          <p:spPr bwMode="auto">
            <a:xfrm>
              <a:off x="240" y="1808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26813" name="Rectangle 143"/>
            <p:cNvSpPr>
              <a:spLocks noChangeArrowheads="1"/>
            </p:cNvSpPr>
            <p:nvPr/>
          </p:nvSpPr>
          <p:spPr bwMode="auto">
            <a:xfrm>
              <a:off x="527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14" name="Rectangle 144"/>
            <p:cNvSpPr>
              <a:spLocks noChangeArrowheads="1"/>
            </p:cNvSpPr>
            <p:nvPr/>
          </p:nvSpPr>
          <p:spPr bwMode="auto">
            <a:xfrm>
              <a:off x="431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15" name="Rectangle 145"/>
            <p:cNvSpPr>
              <a:spLocks noChangeArrowheads="1"/>
            </p:cNvSpPr>
            <p:nvPr/>
          </p:nvSpPr>
          <p:spPr bwMode="auto">
            <a:xfrm>
              <a:off x="407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16" name="Rectangle 146"/>
            <p:cNvSpPr>
              <a:spLocks noChangeArrowheads="1"/>
            </p:cNvSpPr>
            <p:nvPr/>
          </p:nvSpPr>
          <p:spPr bwMode="auto">
            <a:xfrm>
              <a:off x="3838" y="1292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17" name="Rectangle 147"/>
            <p:cNvSpPr>
              <a:spLocks noChangeArrowheads="1"/>
            </p:cNvSpPr>
            <p:nvPr/>
          </p:nvSpPr>
          <p:spPr bwMode="auto">
            <a:xfrm>
              <a:off x="2591" y="1292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5/1</a:t>
              </a:r>
            </a:p>
          </p:txBody>
        </p:sp>
        <p:sp>
          <p:nvSpPr>
            <p:cNvPr id="26818" name="Rectangle 148"/>
            <p:cNvSpPr>
              <a:spLocks noChangeArrowheads="1"/>
            </p:cNvSpPr>
            <p:nvPr/>
          </p:nvSpPr>
          <p:spPr bwMode="auto">
            <a:xfrm>
              <a:off x="2207" y="1292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4/22</a:t>
              </a:r>
            </a:p>
          </p:txBody>
        </p:sp>
        <p:sp>
          <p:nvSpPr>
            <p:cNvPr id="26819" name="Rectangle 149"/>
            <p:cNvSpPr>
              <a:spLocks noChangeArrowheads="1"/>
            </p:cNvSpPr>
            <p:nvPr/>
          </p:nvSpPr>
          <p:spPr bwMode="auto">
            <a:xfrm>
              <a:off x="1679" y="1292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10</a:t>
              </a:r>
            </a:p>
          </p:txBody>
        </p:sp>
        <p:sp>
          <p:nvSpPr>
            <p:cNvPr id="26820" name="Rectangle 150"/>
            <p:cNvSpPr>
              <a:spLocks noChangeArrowheads="1"/>
            </p:cNvSpPr>
            <p:nvPr/>
          </p:nvSpPr>
          <p:spPr bwMode="auto">
            <a:xfrm>
              <a:off x="659" y="1292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Test Inc One</a:t>
              </a:r>
            </a:p>
          </p:txBody>
        </p:sp>
        <p:sp>
          <p:nvSpPr>
            <p:cNvPr id="26821" name="Rectangle 151"/>
            <p:cNvSpPr>
              <a:spLocks noChangeArrowheads="1"/>
            </p:cNvSpPr>
            <p:nvPr/>
          </p:nvSpPr>
          <p:spPr bwMode="auto">
            <a:xfrm>
              <a:off x="240" y="1292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26822" name="Rectangle 152"/>
            <p:cNvSpPr>
              <a:spLocks noChangeArrowheads="1"/>
            </p:cNvSpPr>
            <p:nvPr/>
          </p:nvSpPr>
          <p:spPr bwMode="auto">
            <a:xfrm>
              <a:off x="527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23" name="Rectangle 153"/>
            <p:cNvSpPr>
              <a:spLocks noChangeArrowheads="1"/>
            </p:cNvSpPr>
            <p:nvPr/>
          </p:nvSpPr>
          <p:spPr bwMode="auto">
            <a:xfrm>
              <a:off x="431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24" name="Rectangle 154"/>
            <p:cNvSpPr>
              <a:spLocks noChangeArrowheads="1"/>
            </p:cNvSpPr>
            <p:nvPr/>
          </p:nvSpPr>
          <p:spPr bwMode="auto">
            <a:xfrm>
              <a:off x="407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25" name="Rectangle 155"/>
            <p:cNvSpPr>
              <a:spLocks noChangeArrowheads="1"/>
            </p:cNvSpPr>
            <p:nvPr/>
          </p:nvSpPr>
          <p:spPr bwMode="auto">
            <a:xfrm>
              <a:off x="3838" y="1120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26" name="Rectangle 156"/>
            <p:cNvSpPr>
              <a:spLocks noChangeArrowheads="1"/>
            </p:cNvSpPr>
            <p:nvPr/>
          </p:nvSpPr>
          <p:spPr bwMode="auto">
            <a:xfrm>
              <a:off x="2591" y="1120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4/21</a:t>
              </a:r>
            </a:p>
          </p:txBody>
        </p:sp>
        <p:sp>
          <p:nvSpPr>
            <p:cNvPr id="26827" name="Rectangle 157"/>
            <p:cNvSpPr>
              <a:spLocks noChangeArrowheads="1"/>
            </p:cNvSpPr>
            <p:nvPr/>
          </p:nvSpPr>
          <p:spPr bwMode="auto">
            <a:xfrm>
              <a:off x="2207" y="1120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4/15</a:t>
              </a:r>
            </a:p>
          </p:txBody>
        </p:sp>
        <p:sp>
          <p:nvSpPr>
            <p:cNvPr id="26828" name="Rectangle 158"/>
            <p:cNvSpPr>
              <a:spLocks noChangeArrowheads="1"/>
            </p:cNvSpPr>
            <p:nvPr/>
          </p:nvSpPr>
          <p:spPr bwMode="auto">
            <a:xfrm>
              <a:off x="1679" y="1120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6829" name="Rectangle 159"/>
            <p:cNvSpPr>
              <a:spLocks noChangeArrowheads="1"/>
            </p:cNvSpPr>
            <p:nvPr/>
          </p:nvSpPr>
          <p:spPr bwMode="auto">
            <a:xfrm>
              <a:off x="659" y="1120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Code Inc One</a:t>
              </a:r>
            </a:p>
          </p:txBody>
        </p:sp>
        <p:sp>
          <p:nvSpPr>
            <p:cNvPr id="26830" name="Rectangle 160"/>
            <p:cNvSpPr>
              <a:spLocks noChangeArrowheads="1"/>
            </p:cNvSpPr>
            <p:nvPr/>
          </p:nvSpPr>
          <p:spPr bwMode="auto">
            <a:xfrm>
              <a:off x="240" y="1120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6831" name="Rectangle 161"/>
            <p:cNvSpPr>
              <a:spLocks noChangeArrowheads="1"/>
            </p:cNvSpPr>
            <p:nvPr/>
          </p:nvSpPr>
          <p:spPr bwMode="auto">
            <a:xfrm>
              <a:off x="527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32" name="Rectangle 162"/>
            <p:cNvSpPr>
              <a:spLocks noChangeArrowheads="1"/>
            </p:cNvSpPr>
            <p:nvPr/>
          </p:nvSpPr>
          <p:spPr bwMode="auto">
            <a:xfrm>
              <a:off x="431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33" name="Rectangle 163"/>
            <p:cNvSpPr>
              <a:spLocks noChangeArrowheads="1"/>
            </p:cNvSpPr>
            <p:nvPr/>
          </p:nvSpPr>
          <p:spPr bwMode="auto">
            <a:xfrm>
              <a:off x="407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34" name="Rectangle 164"/>
            <p:cNvSpPr>
              <a:spLocks noChangeArrowheads="1"/>
            </p:cNvSpPr>
            <p:nvPr/>
          </p:nvSpPr>
          <p:spPr bwMode="auto">
            <a:xfrm>
              <a:off x="3838" y="948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35" name="Rectangle 165"/>
            <p:cNvSpPr>
              <a:spLocks noChangeArrowheads="1"/>
            </p:cNvSpPr>
            <p:nvPr/>
          </p:nvSpPr>
          <p:spPr bwMode="auto">
            <a:xfrm>
              <a:off x="2591" y="94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4/14</a:t>
              </a:r>
            </a:p>
          </p:txBody>
        </p:sp>
        <p:sp>
          <p:nvSpPr>
            <p:cNvPr id="26836" name="Rectangle 166"/>
            <p:cNvSpPr>
              <a:spLocks noChangeArrowheads="1"/>
            </p:cNvSpPr>
            <p:nvPr/>
          </p:nvSpPr>
          <p:spPr bwMode="auto">
            <a:xfrm>
              <a:off x="2207" y="948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4/7</a:t>
              </a:r>
            </a:p>
          </p:txBody>
        </p:sp>
        <p:sp>
          <p:nvSpPr>
            <p:cNvPr id="26837" name="Rectangle 167"/>
            <p:cNvSpPr>
              <a:spLocks noChangeArrowheads="1"/>
            </p:cNvSpPr>
            <p:nvPr/>
          </p:nvSpPr>
          <p:spPr bwMode="auto">
            <a:xfrm>
              <a:off x="1679" y="948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6838" name="Rectangle 168"/>
            <p:cNvSpPr>
              <a:spLocks noChangeArrowheads="1"/>
            </p:cNvSpPr>
            <p:nvPr/>
          </p:nvSpPr>
          <p:spPr bwMode="auto">
            <a:xfrm>
              <a:off x="659" y="948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Design Inc One</a:t>
              </a:r>
            </a:p>
          </p:txBody>
        </p:sp>
        <p:sp>
          <p:nvSpPr>
            <p:cNvPr id="26839" name="Rectangle 169"/>
            <p:cNvSpPr>
              <a:spLocks noChangeArrowheads="1"/>
            </p:cNvSpPr>
            <p:nvPr/>
          </p:nvSpPr>
          <p:spPr bwMode="auto">
            <a:xfrm>
              <a:off x="240" y="948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6840" name="Rectangle 170"/>
            <p:cNvSpPr>
              <a:spLocks noChangeArrowheads="1"/>
            </p:cNvSpPr>
            <p:nvPr/>
          </p:nvSpPr>
          <p:spPr bwMode="auto">
            <a:xfrm>
              <a:off x="527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41" name="Rectangle 171"/>
            <p:cNvSpPr>
              <a:spLocks noChangeArrowheads="1"/>
            </p:cNvSpPr>
            <p:nvPr/>
          </p:nvSpPr>
          <p:spPr bwMode="auto">
            <a:xfrm>
              <a:off x="431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42" name="Rectangle 172"/>
            <p:cNvSpPr>
              <a:spLocks noChangeArrowheads="1"/>
            </p:cNvSpPr>
            <p:nvPr/>
          </p:nvSpPr>
          <p:spPr bwMode="auto">
            <a:xfrm>
              <a:off x="407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43" name="Rectangle 173"/>
            <p:cNvSpPr>
              <a:spLocks noChangeArrowheads="1"/>
            </p:cNvSpPr>
            <p:nvPr/>
          </p:nvSpPr>
          <p:spPr bwMode="auto">
            <a:xfrm>
              <a:off x="3838" y="776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44" name="Rectangle 174"/>
            <p:cNvSpPr>
              <a:spLocks noChangeArrowheads="1"/>
            </p:cNvSpPr>
            <p:nvPr/>
          </p:nvSpPr>
          <p:spPr bwMode="auto">
            <a:xfrm>
              <a:off x="2591" y="77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4/6</a:t>
              </a:r>
            </a:p>
          </p:txBody>
        </p:sp>
        <p:sp>
          <p:nvSpPr>
            <p:cNvPr id="26845" name="Rectangle 175"/>
            <p:cNvSpPr>
              <a:spLocks noChangeArrowheads="1"/>
            </p:cNvSpPr>
            <p:nvPr/>
          </p:nvSpPr>
          <p:spPr bwMode="auto">
            <a:xfrm>
              <a:off x="2207" y="776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4/4</a:t>
              </a:r>
            </a:p>
          </p:txBody>
        </p:sp>
        <p:sp>
          <p:nvSpPr>
            <p:cNvPr id="26846" name="Rectangle 176"/>
            <p:cNvSpPr>
              <a:spLocks noChangeArrowheads="1"/>
            </p:cNvSpPr>
            <p:nvPr/>
          </p:nvSpPr>
          <p:spPr bwMode="auto">
            <a:xfrm>
              <a:off x="1679" y="776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6847" name="Rectangle 177"/>
            <p:cNvSpPr>
              <a:spLocks noChangeArrowheads="1"/>
            </p:cNvSpPr>
            <p:nvPr/>
          </p:nvSpPr>
          <p:spPr bwMode="auto">
            <a:xfrm>
              <a:off x="659" y="776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Analyze Inc One</a:t>
              </a:r>
            </a:p>
          </p:txBody>
        </p:sp>
        <p:sp>
          <p:nvSpPr>
            <p:cNvPr id="26848" name="Rectangle 178"/>
            <p:cNvSpPr>
              <a:spLocks noChangeArrowheads="1"/>
            </p:cNvSpPr>
            <p:nvPr/>
          </p:nvSpPr>
          <p:spPr bwMode="auto">
            <a:xfrm>
              <a:off x="240" y="776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6849" name="Rectangle 179"/>
            <p:cNvSpPr>
              <a:spLocks noChangeArrowheads="1"/>
            </p:cNvSpPr>
            <p:nvPr/>
          </p:nvSpPr>
          <p:spPr bwMode="auto">
            <a:xfrm>
              <a:off x="527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50" name="Rectangle 180"/>
            <p:cNvSpPr>
              <a:spLocks noChangeArrowheads="1"/>
            </p:cNvSpPr>
            <p:nvPr/>
          </p:nvSpPr>
          <p:spPr bwMode="auto">
            <a:xfrm>
              <a:off x="431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51" name="Rectangle 181"/>
            <p:cNvSpPr>
              <a:spLocks noChangeArrowheads="1"/>
            </p:cNvSpPr>
            <p:nvPr/>
          </p:nvSpPr>
          <p:spPr bwMode="auto">
            <a:xfrm>
              <a:off x="407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52" name="Rectangle 182"/>
            <p:cNvSpPr>
              <a:spLocks noChangeArrowheads="1"/>
            </p:cNvSpPr>
            <p:nvPr/>
          </p:nvSpPr>
          <p:spPr bwMode="auto">
            <a:xfrm>
              <a:off x="3838" y="605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53" name="Rectangle 183"/>
            <p:cNvSpPr>
              <a:spLocks noChangeArrowheads="1"/>
            </p:cNvSpPr>
            <p:nvPr/>
          </p:nvSpPr>
          <p:spPr bwMode="auto">
            <a:xfrm>
              <a:off x="2591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4/3</a:t>
              </a:r>
            </a:p>
          </p:txBody>
        </p:sp>
        <p:sp>
          <p:nvSpPr>
            <p:cNvPr id="26854" name="Rectangle 184"/>
            <p:cNvSpPr>
              <a:spLocks noChangeArrowheads="1"/>
            </p:cNvSpPr>
            <p:nvPr/>
          </p:nvSpPr>
          <p:spPr bwMode="auto">
            <a:xfrm>
              <a:off x="2207" y="605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4/1</a:t>
              </a:r>
            </a:p>
          </p:txBody>
        </p:sp>
        <p:sp>
          <p:nvSpPr>
            <p:cNvPr id="26855" name="Rectangle 185"/>
            <p:cNvSpPr>
              <a:spLocks noChangeArrowheads="1"/>
            </p:cNvSpPr>
            <p:nvPr/>
          </p:nvSpPr>
          <p:spPr bwMode="auto">
            <a:xfrm>
              <a:off x="1679" y="605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6856" name="Rectangle 186"/>
            <p:cNvSpPr>
              <a:spLocks noChangeArrowheads="1"/>
            </p:cNvSpPr>
            <p:nvPr/>
          </p:nvSpPr>
          <p:spPr bwMode="auto">
            <a:xfrm>
              <a:off x="659" y="605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Establish increments</a:t>
              </a:r>
            </a:p>
          </p:txBody>
        </p:sp>
        <p:sp>
          <p:nvSpPr>
            <p:cNvPr id="26857" name="Rectangle 187"/>
            <p:cNvSpPr>
              <a:spLocks noChangeArrowheads="1"/>
            </p:cNvSpPr>
            <p:nvPr/>
          </p:nvSpPr>
          <p:spPr bwMode="auto">
            <a:xfrm>
              <a:off x="240" y="605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6858" name="Rectangle 188"/>
            <p:cNvSpPr>
              <a:spLocks noChangeArrowheads="1"/>
            </p:cNvSpPr>
            <p:nvPr/>
          </p:nvSpPr>
          <p:spPr bwMode="auto">
            <a:xfrm>
              <a:off x="527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59" name="Rectangle 189"/>
            <p:cNvSpPr>
              <a:spLocks noChangeArrowheads="1"/>
            </p:cNvSpPr>
            <p:nvPr/>
          </p:nvSpPr>
          <p:spPr bwMode="auto">
            <a:xfrm>
              <a:off x="431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60" name="Rectangle 190"/>
            <p:cNvSpPr>
              <a:spLocks noChangeArrowheads="1"/>
            </p:cNvSpPr>
            <p:nvPr/>
          </p:nvSpPr>
          <p:spPr bwMode="auto">
            <a:xfrm>
              <a:off x="407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61" name="Rectangle 191"/>
            <p:cNvSpPr>
              <a:spLocks noChangeArrowheads="1"/>
            </p:cNvSpPr>
            <p:nvPr/>
          </p:nvSpPr>
          <p:spPr bwMode="auto">
            <a:xfrm>
              <a:off x="3838" y="433"/>
              <a:ext cx="23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6862" name="Rectangle 192"/>
            <p:cNvSpPr>
              <a:spLocks noChangeArrowheads="1"/>
            </p:cNvSpPr>
            <p:nvPr/>
          </p:nvSpPr>
          <p:spPr bwMode="auto">
            <a:xfrm>
              <a:off x="2591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Finish</a:t>
              </a:r>
            </a:p>
          </p:txBody>
        </p:sp>
        <p:sp>
          <p:nvSpPr>
            <p:cNvPr id="26863" name="Rectangle 193"/>
            <p:cNvSpPr>
              <a:spLocks noChangeArrowheads="1"/>
            </p:cNvSpPr>
            <p:nvPr/>
          </p:nvSpPr>
          <p:spPr bwMode="auto">
            <a:xfrm>
              <a:off x="2207" y="433"/>
              <a:ext cx="38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Start</a:t>
              </a:r>
            </a:p>
          </p:txBody>
        </p:sp>
        <p:sp>
          <p:nvSpPr>
            <p:cNvPr id="26864" name="Rectangle 194"/>
            <p:cNvSpPr>
              <a:spLocks noChangeArrowheads="1"/>
            </p:cNvSpPr>
            <p:nvPr/>
          </p:nvSpPr>
          <p:spPr bwMode="auto">
            <a:xfrm>
              <a:off x="1679" y="433"/>
              <a:ext cx="52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Duration</a:t>
              </a:r>
            </a:p>
          </p:txBody>
        </p:sp>
        <p:sp>
          <p:nvSpPr>
            <p:cNvPr id="26865" name="Rectangle 195"/>
            <p:cNvSpPr>
              <a:spLocks noChangeArrowheads="1"/>
            </p:cNvSpPr>
            <p:nvPr/>
          </p:nvSpPr>
          <p:spPr bwMode="auto">
            <a:xfrm>
              <a:off x="659" y="433"/>
              <a:ext cx="101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Task Name</a:t>
              </a:r>
            </a:p>
          </p:txBody>
        </p:sp>
        <p:sp>
          <p:nvSpPr>
            <p:cNvPr id="26866" name="Rectangle 196"/>
            <p:cNvSpPr>
              <a:spLocks noChangeArrowheads="1"/>
            </p:cNvSpPr>
            <p:nvPr/>
          </p:nvSpPr>
          <p:spPr bwMode="auto">
            <a:xfrm>
              <a:off x="240" y="433"/>
              <a:ext cx="41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30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</a:rPr>
                <a:t>Task #</a:t>
              </a:r>
            </a:p>
          </p:txBody>
        </p:sp>
        <p:sp>
          <p:nvSpPr>
            <p:cNvPr id="26867" name="Line 197"/>
            <p:cNvSpPr>
              <a:spLocks noChangeShapeType="1"/>
            </p:cNvSpPr>
            <p:nvPr/>
          </p:nvSpPr>
          <p:spPr bwMode="auto">
            <a:xfrm>
              <a:off x="240" y="433"/>
              <a:ext cx="5277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68" name="Line 198"/>
            <p:cNvSpPr>
              <a:spLocks noChangeShapeType="1"/>
            </p:cNvSpPr>
            <p:nvPr/>
          </p:nvSpPr>
          <p:spPr bwMode="auto">
            <a:xfrm>
              <a:off x="240" y="605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69" name="Line 199"/>
            <p:cNvSpPr>
              <a:spLocks noChangeShapeType="1"/>
            </p:cNvSpPr>
            <p:nvPr/>
          </p:nvSpPr>
          <p:spPr bwMode="auto">
            <a:xfrm>
              <a:off x="240" y="776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0" name="Line 200"/>
            <p:cNvSpPr>
              <a:spLocks noChangeShapeType="1"/>
            </p:cNvSpPr>
            <p:nvPr/>
          </p:nvSpPr>
          <p:spPr bwMode="auto">
            <a:xfrm>
              <a:off x="240" y="948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1" name="Line 201"/>
            <p:cNvSpPr>
              <a:spLocks noChangeShapeType="1"/>
            </p:cNvSpPr>
            <p:nvPr/>
          </p:nvSpPr>
          <p:spPr bwMode="auto">
            <a:xfrm>
              <a:off x="240" y="1120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2" name="Line 202"/>
            <p:cNvSpPr>
              <a:spLocks noChangeShapeType="1"/>
            </p:cNvSpPr>
            <p:nvPr/>
          </p:nvSpPr>
          <p:spPr bwMode="auto">
            <a:xfrm>
              <a:off x="240" y="1292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3" name="Line 203"/>
            <p:cNvSpPr>
              <a:spLocks noChangeShapeType="1"/>
            </p:cNvSpPr>
            <p:nvPr/>
          </p:nvSpPr>
          <p:spPr bwMode="auto">
            <a:xfrm>
              <a:off x="240" y="1464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4" name="Line 204"/>
            <p:cNvSpPr>
              <a:spLocks noChangeShapeType="1"/>
            </p:cNvSpPr>
            <p:nvPr/>
          </p:nvSpPr>
          <p:spPr bwMode="auto">
            <a:xfrm>
              <a:off x="240" y="1979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5" name="Line 205"/>
            <p:cNvSpPr>
              <a:spLocks noChangeShapeType="1"/>
            </p:cNvSpPr>
            <p:nvPr/>
          </p:nvSpPr>
          <p:spPr bwMode="auto">
            <a:xfrm>
              <a:off x="240" y="2151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6" name="Line 206"/>
            <p:cNvSpPr>
              <a:spLocks noChangeShapeType="1"/>
            </p:cNvSpPr>
            <p:nvPr/>
          </p:nvSpPr>
          <p:spPr bwMode="auto">
            <a:xfrm>
              <a:off x="240" y="2667"/>
              <a:ext cx="5277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7" name="Line 207"/>
            <p:cNvSpPr>
              <a:spLocks noChangeShapeType="1"/>
            </p:cNvSpPr>
            <p:nvPr/>
          </p:nvSpPr>
          <p:spPr bwMode="auto">
            <a:xfrm>
              <a:off x="240" y="433"/>
              <a:ext cx="0" cy="223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8" name="Line 208"/>
            <p:cNvSpPr>
              <a:spLocks noChangeShapeType="1"/>
            </p:cNvSpPr>
            <p:nvPr/>
          </p:nvSpPr>
          <p:spPr bwMode="auto">
            <a:xfrm>
              <a:off x="659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79" name="Line 209"/>
            <p:cNvSpPr>
              <a:spLocks noChangeShapeType="1"/>
            </p:cNvSpPr>
            <p:nvPr/>
          </p:nvSpPr>
          <p:spPr bwMode="auto">
            <a:xfrm>
              <a:off x="1679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0" name="Line 210"/>
            <p:cNvSpPr>
              <a:spLocks noChangeShapeType="1"/>
            </p:cNvSpPr>
            <p:nvPr/>
          </p:nvSpPr>
          <p:spPr bwMode="auto">
            <a:xfrm>
              <a:off x="2207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1" name="Line 211"/>
            <p:cNvSpPr>
              <a:spLocks noChangeShapeType="1"/>
            </p:cNvSpPr>
            <p:nvPr/>
          </p:nvSpPr>
          <p:spPr bwMode="auto">
            <a:xfrm>
              <a:off x="2591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2" name="Line 212"/>
            <p:cNvSpPr>
              <a:spLocks noChangeShapeType="1"/>
            </p:cNvSpPr>
            <p:nvPr/>
          </p:nvSpPr>
          <p:spPr bwMode="auto">
            <a:xfrm>
              <a:off x="2975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3" name="Line 213"/>
            <p:cNvSpPr>
              <a:spLocks noChangeShapeType="1"/>
            </p:cNvSpPr>
            <p:nvPr/>
          </p:nvSpPr>
          <p:spPr bwMode="auto">
            <a:xfrm>
              <a:off x="407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4" name="Line 214"/>
            <p:cNvSpPr>
              <a:spLocks noChangeShapeType="1"/>
            </p:cNvSpPr>
            <p:nvPr/>
          </p:nvSpPr>
          <p:spPr bwMode="auto">
            <a:xfrm>
              <a:off x="431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5" name="Line 215"/>
            <p:cNvSpPr>
              <a:spLocks noChangeShapeType="1"/>
            </p:cNvSpPr>
            <p:nvPr/>
          </p:nvSpPr>
          <p:spPr bwMode="auto">
            <a:xfrm>
              <a:off x="455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6" name="Line 216"/>
            <p:cNvSpPr>
              <a:spLocks noChangeShapeType="1"/>
            </p:cNvSpPr>
            <p:nvPr/>
          </p:nvSpPr>
          <p:spPr bwMode="auto">
            <a:xfrm>
              <a:off x="5518" y="433"/>
              <a:ext cx="0" cy="223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7" name="Line 217"/>
            <p:cNvSpPr>
              <a:spLocks noChangeShapeType="1"/>
            </p:cNvSpPr>
            <p:nvPr/>
          </p:nvSpPr>
          <p:spPr bwMode="auto">
            <a:xfrm>
              <a:off x="479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8" name="Line 218"/>
            <p:cNvSpPr>
              <a:spLocks noChangeShapeType="1"/>
            </p:cNvSpPr>
            <p:nvPr/>
          </p:nvSpPr>
          <p:spPr bwMode="auto">
            <a:xfrm>
              <a:off x="383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89" name="Line 219"/>
            <p:cNvSpPr>
              <a:spLocks noChangeShapeType="1"/>
            </p:cNvSpPr>
            <p:nvPr/>
          </p:nvSpPr>
          <p:spPr bwMode="auto">
            <a:xfrm>
              <a:off x="3599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0" name="Line 220"/>
            <p:cNvSpPr>
              <a:spLocks noChangeShapeType="1"/>
            </p:cNvSpPr>
            <p:nvPr/>
          </p:nvSpPr>
          <p:spPr bwMode="auto">
            <a:xfrm>
              <a:off x="3359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1" name="Line 221"/>
            <p:cNvSpPr>
              <a:spLocks noChangeShapeType="1"/>
            </p:cNvSpPr>
            <p:nvPr/>
          </p:nvSpPr>
          <p:spPr bwMode="auto">
            <a:xfrm>
              <a:off x="240" y="1808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2" name="Line 222"/>
            <p:cNvSpPr>
              <a:spLocks noChangeShapeType="1"/>
            </p:cNvSpPr>
            <p:nvPr/>
          </p:nvSpPr>
          <p:spPr bwMode="auto">
            <a:xfrm>
              <a:off x="240" y="2323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3" name="Line 223"/>
            <p:cNvSpPr>
              <a:spLocks noChangeShapeType="1"/>
            </p:cNvSpPr>
            <p:nvPr/>
          </p:nvSpPr>
          <p:spPr bwMode="auto">
            <a:xfrm>
              <a:off x="240" y="1636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4" name="Line 224"/>
            <p:cNvSpPr>
              <a:spLocks noChangeShapeType="1"/>
            </p:cNvSpPr>
            <p:nvPr/>
          </p:nvSpPr>
          <p:spPr bwMode="auto">
            <a:xfrm>
              <a:off x="240" y="2495"/>
              <a:ext cx="527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5" name="Line 225"/>
            <p:cNvSpPr>
              <a:spLocks noChangeShapeType="1"/>
            </p:cNvSpPr>
            <p:nvPr/>
          </p:nvSpPr>
          <p:spPr bwMode="auto">
            <a:xfrm>
              <a:off x="503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26896" name="Line 226"/>
            <p:cNvSpPr>
              <a:spLocks noChangeShapeType="1"/>
            </p:cNvSpPr>
            <p:nvPr/>
          </p:nvSpPr>
          <p:spPr bwMode="auto">
            <a:xfrm>
              <a:off x="5278" y="433"/>
              <a:ext cx="0" cy="223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grpSp>
        <p:nvGrpSpPr>
          <p:cNvPr id="26628" name="Group 227"/>
          <p:cNvGrpSpPr>
            <a:grpSpLocks/>
          </p:cNvGrpSpPr>
          <p:nvPr/>
        </p:nvGrpSpPr>
        <p:grpSpPr bwMode="auto">
          <a:xfrm>
            <a:off x="76200" y="5029200"/>
            <a:ext cx="8988425" cy="1673225"/>
            <a:chOff x="48" y="3168"/>
            <a:chExt cx="5662" cy="1054"/>
          </a:xfrm>
        </p:grpSpPr>
        <p:sp>
          <p:nvSpPr>
            <p:cNvPr id="26646" name="AutoShape 228"/>
            <p:cNvSpPr>
              <a:spLocks noChangeArrowheads="1"/>
            </p:cNvSpPr>
            <p:nvPr/>
          </p:nvSpPr>
          <p:spPr bwMode="auto">
            <a:xfrm>
              <a:off x="48" y="3499"/>
              <a:ext cx="527" cy="302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A. Establish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Increments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6647" name="AutoShape 229"/>
            <p:cNvSpPr>
              <a:spLocks noChangeArrowheads="1"/>
            </p:cNvSpPr>
            <p:nvPr/>
          </p:nvSpPr>
          <p:spPr bwMode="auto">
            <a:xfrm>
              <a:off x="960" y="3168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B. Analyze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One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6648" name="AutoShape 230"/>
            <p:cNvSpPr>
              <a:spLocks noChangeArrowheads="1"/>
            </p:cNvSpPr>
            <p:nvPr/>
          </p:nvSpPr>
          <p:spPr bwMode="auto">
            <a:xfrm>
              <a:off x="1776" y="3168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C. Design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One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6649" name="AutoShape 231"/>
            <p:cNvSpPr>
              <a:spLocks noChangeArrowheads="1"/>
            </p:cNvSpPr>
            <p:nvPr/>
          </p:nvSpPr>
          <p:spPr bwMode="auto">
            <a:xfrm>
              <a:off x="2592" y="3168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D. Code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One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6650" name="AutoShape 232"/>
            <p:cNvSpPr>
              <a:spLocks noChangeArrowheads="1"/>
            </p:cNvSpPr>
            <p:nvPr/>
          </p:nvSpPr>
          <p:spPr bwMode="auto">
            <a:xfrm>
              <a:off x="4031" y="3168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F. Install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One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5</a:t>
              </a:r>
            </a:p>
          </p:txBody>
        </p:sp>
        <p:cxnSp>
          <p:nvCxnSpPr>
            <p:cNvPr id="26651" name="AutoShape 233"/>
            <p:cNvCxnSpPr>
              <a:cxnSpLocks noChangeShapeType="1"/>
              <a:stCxn id="26647" idx="3"/>
              <a:endCxn id="26648" idx="1"/>
            </p:cNvCxnSpPr>
            <p:nvPr/>
          </p:nvCxnSpPr>
          <p:spPr bwMode="auto">
            <a:xfrm>
              <a:off x="1487" y="3336"/>
              <a:ext cx="287" cy="0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2" name="AutoShape 234"/>
            <p:cNvCxnSpPr>
              <a:cxnSpLocks noChangeShapeType="1"/>
              <a:stCxn id="26648" idx="3"/>
              <a:endCxn id="26649" idx="1"/>
            </p:cNvCxnSpPr>
            <p:nvPr/>
          </p:nvCxnSpPr>
          <p:spPr bwMode="auto">
            <a:xfrm>
              <a:off x="2303" y="3336"/>
              <a:ext cx="287" cy="0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3" name="AutoShape 235"/>
            <p:cNvCxnSpPr>
              <a:cxnSpLocks noChangeShapeType="1"/>
              <a:stCxn id="26649" idx="3"/>
              <a:endCxn id="26667" idx="1"/>
            </p:cNvCxnSpPr>
            <p:nvPr/>
          </p:nvCxnSpPr>
          <p:spPr bwMode="auto">
            <a:xfrm>
              <a:off x="3119" y="3336"/>
              <a:ext cx="143" cy="0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4" name="AutoShape 236"/>
            <p:cNvCxnSpPr>
              <a:cxnSpLocks noChangeShapeType="1"/>
              <a:stCxn id="26646" idx="3"/>
              <a:endCxn id="26647" idx="1"/>
            </p:cNvCxnSpPr>
            <p:nvPr/>
          </p:nvCxnSpPr>
          <p:spPr bwMode="auto">
            <a:xfrm flipV="1">
              <a:off x="576" y="3336"/>
              <a:ext cx="383" cy="313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55" name="AutoShape 237"/>
            <p:cNvSpPr>
              <a:spLocks noChangeArrowheads="1"/>
            </p:cNvSpPr>
            <p:nvPr/>
          </p:nvSpPr>
          <p:spPr bwMode="auto">
            <a:xfrm>
              <a:off x="1488" y="3887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G. Analyze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Two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26656" name="AutoShape 238"/>
            <p:cNvSpPr>
              <a:spLocks noChangeArrowheads="1"/>
            </p:cNvSpPr>
            <p:nvPr/>
          </p:nvSpPr>
          <p:spPr bwMode="auto">
            <a:xfrm>
              <a:off x="2304" y="3887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H. Design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Two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26657" name="AutoShape 239"/>
            <p:cNvSpPr>
              <a:spLocks noChangeArrowheads="1"/>
            </p:cNvSpPr>
            <p:nvPr/>
          </p:nvSpPr>
          <p:spPr bwMode="auto">
            <a:xfrm>
              <a:off x="3119" y="3887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I. Code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Two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6658" name="AutoShape 240"/>
            <p:cNvSpPr>
              <a:spLocks noChangeArrowheads="1"/>
            </p:cNvSpPr>
            <p:nvPr/>
          </p:nvSpPr>
          <p:spPr bwMode="auto">
            <a:xfrm>
              <a:off x="4559" y="3887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K. Install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Two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2</a:t>
              </a:r>
            </a:p>
          </p:txBody>
        </p:sp>
        <p:cxnSp>
          <p:nvCxnSpPr>
            <p:cNvPr id="26659" name="AutoShape 241"/>
            <p:cNvCxnSpPr>
              <a:cxnSpLocks noChangeShapeType="1"/>
              <a:stCxn id="26655" idx="3"/>
              <a:endCxn id="26656" idx="1"/>
            </p:cNvCxnSpPr>
            <p:nvPr/>
          </p:nvCxnSpPr>
          <p:spPr bwMode="auto">
            <a:xfrm>
              <a:off x="2015" y="4055"/>
              <a:ext cx="287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0" name="AutoShape 242"/>
            <p:cNvCxnSpPr>
              <a:cxnSpLocks noChangeShapeType="1"/>
              <a:stCxn id="26656" idx="3"/>
              <a:endCxn id="26657" idx="1"/>
            </p:cNvCxnSpPr>
            <p:nvPr/>
          </p:nvCxnSpPr>
          <p:spPr bwMode="auto">
            <a:xfrm>
              <a:off x="2831" y="4055"/>
              <a:ext cx="287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1" name="AutoShape 243"/>
            <p:cNvCxnSpPr>
              <a:cxnSpLocks noChangeShapeType="1"/>
              <a:stCxn id="26657" idx="3"/>
              <a:endCxn id="26669" idx="1"/>
            </p:cNvCxnSpPr>
            <p:nvPr/>
          </p:nvCxnSpPr>
          <p:spPr bwMode="auto">
            <a:xfrm>
              <a:off x="3647" y="4055"/>
              <a:ext cx="143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2" name="AutoShape 244"/>
            <p:cNvSpPr>
              <a:spLocks noChangeArrowheads="1"/>
            </p:cNvSpPr>
            <p:nvPr/>
          </p:nvSpPr>
          <p:spPr bwMode="auto">
            <a:xfrm>
              <a:off x="5183" y="3551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L. Close out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Project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2</a:t>
              </a:r>
            </a:p>
          </p:txBody>
        </p:sp>
        <p:cxnSp>
          <p:nvCxnSpPr>
            <p:cNvPr id="26663" name="AutoShape 245"/>
            <p:cNvCxnSpPr>
              <a:cxnSpLocks noChangeShapeType="1"/>
              <a:stCxn id="26650" idx="3"/>
              <a:endCxn id="26662" idx="1"/>
            </p:cNvCxnSpPr>
            <p:nvPr/>
          </p:nvCxnSpPr>
          <p:spPr bwMode="auto">
            <a:xfrm>
              <a:off x="4559" y="3336"/>
              <a:ext cx="623" cy="38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4" name="AutoShape 246"/>
            <p:cNvCxnSpPr>
              <a:cxnSpLocks noChangeShapeType="1"/>
              <a:stCxn id="26658" idx="3"/>
              <a:endCxn id="26662" idx="1"/>
            </p:cNvCxnSpPr>
            <p:nvPr/>
          </p:nvCxnSpPr>
          <p:spPr bwMode="auto">
            <a:xfrm flipV="1">
              <a:off x="5087" y="3719"/>
              <a:ext cx="95" cy="334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5" name="AutoShape 247"/>
            <p:cNvCxnSpPr>
              <a:cxnSpLocks noChangeShapeType="1"/>
              <a:stCxn id="26646" idx="3"/>
              <a:endCxn id="26655" idx="1"/>
            </p:cNvCxnSpPr>
            <p:nvPr/>
          </p:nvCxnSpPr>
          <p:spPr bwMode="auto">
            <a:xfrm>
              <a:off x="576" y="3650"/>
              <a:ext cx="911" cy="404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66" name="AutoShape 248"/>
            <p:cNvCxnSpPr>
              <a:cxnSpLocks noChangeShapeType="1"/>
              <a:stCxn id="26647" idx="2"/>
              <a:endCxn id="26655" idx="0"/>
            </p:cNvCxnSpPr>
            <p:nvPr/>
          </p:nvCxnSpPr>
          <p:spPr bwMode="auto">
            <a:xfrm>
              <a:off x="1224" y="3504"/>
              <a:ext cx="527" cy="38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7" name="AutoShape 249"/>
            <p:cNvSpPr>
              <a:spLocks noChangeArrowheads="1"/>
            </p:cNvSpPr>
            <p:nvPr/>
          </p:nvSpPr>
          <p:spPr bwMode="auto">
            <a:xfrm>
              <a:off x="3263" y="3168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E. Test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One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10</a:t>
              </a:r>
            </a:p>
          </p:txBody>
        </p:sp>
        <p:cxnSp>
          <p:nvCxnSpPr>
            <p:cNvPr id="26668" name="AutoShape 250"/>
            <p:cNvCxnSpPr>
              <a:cxnSpLocks noChangeShapeType="1"/>
              <a:stCxn id="26667" idx="3"/>
              <a:endCxn id="26650" idx="1"/>
            </p:cNvCxnSpPr>
            <p:nvPr/>
          </p:nvCxnSpPr>
          <p:spPr bwMode="auto">
            <a:xfrm>
              <a:off x="3791" y="3336"/>
              <a:ext cx="239" cy="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9" name="AutoShape 251"/>
            <p:cNvSpPr>
              <a:spLocks noChangeArrowheads="1"/>
            </p:cNvSpPr>
            <p:nvPr/>
          </p:nvSpPr>
          <p:spPr bwMode="auto">
            <a:xfrm>
              <a:off x="3791" y="3887"/>
              <a:ext cx="527" cy="335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1pPr>
              <a:lvl2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2pPr>
              <a:lvl3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3pPr>
              <a:lvl4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4pPr>
              <a:lvl5pPr eaLnBrk="0" hangingPunct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5pPr>
              <a:lvl6pPr marL="25146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6pPr>
              <a:lvl7pPr marL="29718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7pPr>
              <a:lvl8pPr marL="34290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8pPr>
              <a:lvl9pPr marL="3886200" indent="-228600" defTabSz="457200" eaLnBrk="0" fontAlgn="base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bg1"/>
                  </a:solidFill>
                  <a:latin typeface="Times New Roman" pitchFamily="16" charset="0"/>
                  <a:ea typeface="Lucida Sans Unicode" charset="0"/>
                  <a:cs typeface="Lucida Sans Unicode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J. Test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Inc Two</a:t>
              </a: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en-US" altLang="en-US" sz="1000">
                  <a:solidFill>
                    <a:srgbClr val="000000"/>
                  </a:solidFill>
                </a:rPr>
                <a:t>6</a:t>
              </a:r>
            </a:p>
          </p:txBody>
        </p:sp>
        <p:cxnSp>
          <p:nvCxnSpPr>
            <p:cNvPr id="26670" name="AutoShape 252"/>
            <p:cNvCxnSpPr>
              <a:cxnSpLocks noChangeShapeType="1"/>
              <a:stCxn id="26669" idx="3"/>
              <a:endCxn id="26658" idx="1"/>
            </p:cNvCxnSpPr>
            <p:nvPr/>
          </p:nvCxnSpPr>
          <p:spPr bwMode="auto">
            <a:xfrm>
              <a:off x="4319" y="4055"/>
              <a:ext cx="239" cy="0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71" name="AutoShape 253"/>
            <p:cNvCxnSpPr>
              <a:cxnSpLocks noChangeShapeType="1"/>
              <a:stCxn id="26667" idx="2"/>
              <a:endCxn id="26669" idx="0"/>
            </p:cNvCxnSpPr>
            <p:nvPr/>
          </p:nvCxnSpPr>
          <p:spPr bwMode="auto">
            <a:xfrm>
              <a:off x="3527" y="3504"/>
              <a:ext cx="527" cy="383"/>
            </a:xfrm>
            <a:prstGeom prst="straightConnector1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29" name="Text Box 254"/>
          <p:cNvSpPr txBox="1">
            <a:spLocks noChangeArrowheads="1"/>
          </p:cNvSpPr>
          <p:nvPr/>
        </p:nvSpPr>
        <p:spPr bwMode="auto">
          <a:xfrm>
            <a:off x="5170488" y="350707"/>
            <a:ext cx="37639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</a:rPr>
              <a:t>4/1      4/8      4/15     4/22      4/29      5/6      5/13      5/20    5/27    6/3</a:t>
            </a:r>
          </a:p>
        </p:txBody>
      </p:sp>
      <p:sp>
        <p:nvSpPr>
          <p:cNvPr id="26630" name="Text Box 255"/>
          <p:cNvSpPr txBox="1">
            <a:spLocks noChangeArrowheads="1"/>
          </p:cNvSpPr>
          <p:nvPr/>
        </p:nvSpPr>
        <p:spPr bwMode="auto">
          <a:xfrm>
            <a:off x="298450" y="4403725"/>
            <a:ext cx="37258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Task network and the critical path:</a:t>
            </a:r>
          </a:p>
        </p:txBody>
      </p:sp>
      <p:sp>
        <p:nvSpPr>
          <p:cNvPr id="26631" name="Text Box 256"/>
          <p:cNvSpPr txBox="1">
            <a:spLocks noChangeArrowheads="1"/>
          </p:cNvSpPr>
          <p:nvPr/>
        </p:nvSpPr>
        <p:spPr bwMode="auto">
          <a:xfrm>
            <a:off x="304800" y="152400"/>
            <a:ext cx="173831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Timeline chart:</a:t>
            </a:r>
          </a:p>
        </p:txBody>
      </p:sp>
      <p:sp>
        <p:nvSpPr>
          <p:cNvPr id="26632" name="Text Box 257"/>
          <p:cNvSpPr txBox="1">
            <a:spLocks noChangeArrowheads="1"/>
          </p:cNvSpPr>
          <p:nvPr/>
        </p:nvSpPr>
        <p:spPr bwMode="auto">
          <a:xfrm>
            <a:off x="3736975" y="0"/>
            <a:ext cx="1789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26633" name="Text Box 258"/>
          <p:cNvSpPr txBox="1">
            <a:spLocks noChangeArrowheads="1"/>
          </p:cNvSpPr>
          <p:nvPr/>
        </p:nvSpPr>
        <p:spPr bwMode="auto">
          <a:xfrm>
            <a:off x="4013200" y="4403725"/>
            <a:ext cx="2079625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A-B-C-D-E-J-K-L</a:t>
            </a:r>
          </a:p>
        </p:txBody>
      </p:sp>
      <p:sp>
        <p:nvSpPr>
          <p:cNvPr id="26634" name="Rectangle 259"/>
          <p:cNvSpPr>
            <a:spLocks noChangeArrowheads="1"/>
          </p:cNvSpPr>
          <p:nvPr/>
        </p:nvSpPr>
        <p:spPr bwMode="auto">
          <a:xfrm>
            <a:off x="5334000" y="899982"/>
            <a:ext cx="1524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5" name="Rectangle 260"/>
          <p:cNvSpPr>
            <a:spLocks noChangeArrowheads="1"/>
          </p:cNvSpPr>
          <p:nvPr/>
        </p:nvSpPr>
        <p:spPr bwMode="auto">
          <a:xfrm>
            <a:off x="5486400" y="1204782"/>
            <a:ext cx="1524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6" name="Rectangle 261"/>
          <p:cNvSpPr>
            <a:spLocks noChangeArrowheads="1"/>
          </p:cNvSpPr>
          <p:nvPr/>
        </p:nvSpPr>
        <p:spPr bwMode="auto">
          <a:xfrm>
            <a:off x="5638800" y="1433382"/>
            <a:ext cx="3810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7" name="Rectangle 262"/>
          <p:cNvSpPr>
            <a:spLocks noChangeArrowheads="1"/>
          </p:cNvSpPr>
          <p:nvPr/>
        </p:nvSpPr>
        <p:spPr bwMode="auto">
          <a:xfrm>
            <a:off x="6096000" y="1738182"/>
            <a:ext cx="3048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263"/>
          <p:cNvSpPr>
            <a:spLocks noChangeArrowheads="1"/>
          </p:cNvSpPr>
          <p:nvPr/>
        </p:nvSpPr>
        <p:spPr bwMode="auto">
          <a:xfrm>
            <a:off x="6400800" y="2042982"/>
            <a:ext cx="5334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264"/>
          <p:cNvSpPr>
            <a:spLocks noChangeArrowheads="1"/>
          </p:cNvSpPr>
          <p:nvPr/>
        </p:nvSpPr>
        <p:spPr bwMode="auto">
          <a:xfrm>
            <a:off x="6934200" y="2347782"/>
            <a:ext cx="3048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Rectangle 265"/>
          <p:cNvSpPr>
            <a:spLocks noChangeArrowheads="1"/>
          </p:cNvSpPr>
          <p:nvPr/>
        </p:nvSpPr>
        <p:spPr bwMode="auto">
          <a:xfrm>
            <a:off x="5638800" y="2576382"/>
            <a:ext cx="3810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1" name="Rectangle 266"/>
          <p:cNvSpPr>
            <a:spLocks noChangeArrowheads="1"/>
          </p:cNvSpPr>
          <p:nvPr/>
        </p:nvSpPr>
        <p:spPr bwMode="auto">
          <a:xfrm>
            <a:off x="6019800" y="2881182"/>
            <a:ext cx="2286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2" name="Rectangle 267"/>
          <p:cNvSpPr>
            <a:spLocks noChangeArrowheads="1"/>
          </p:cNvSpPr>
          <p:nvPr/>
        </p:nvSpPr>
        <p:spPr bwMode="auto">
          <a:xfrm>
            <a:off x="6248400" y="3109782"/>
            <a:ext cx="2286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3" name="Rectangle 268"/>
          <p:cNvSpPr>
            <a:spLocks noChangeArrowheads="1"/>
          </p:cNvSpPr>
          <p:nvPr/>
        </p:nvSpPr>
        <p:spPr bwMode="auto">
          <a:xfrm>
            <a:off x="7010400" y="3338382"/>
            <a:ext cx="3048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4" name="Rectangle 269"/>
          <p:cNvSpPr>
            <a:spLocks noChangeArrowheads="1"/>
          </p:cNvSpPr>
          <p:nvPr/>
        </p:nvSpPr>
        <p:spPr bwMode="auto">
          <a:xfrm>
            <a:off x="7315200" y="3643182"/>
            <a:ext cx="762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5" name="Rectangle 270"/>
          <p:cNvSpPr>
            <a:spLocks noChangeArrowheads="1"/>
          </p:cNvSpPr>
          <p:nvPr/>
        </p:nvSpPr>
        <p:spPr bwMode="auto">
          <a:xfrm>
            <a:off x="7391400" y="3871782"/>
            <a:ext cx="76200" cy="152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5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"/>
          <p:cNvSpPr>
            <a:spLocks noChangeArrowheads="1"/>
          </p:cNvSpPr>
          <p:nvPr/>
        </p:nvSpPr>
        <p:spPr bwMode="auto">
          <a:xfrm>
            <a:off x="5943600" y="45946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Load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</a:t>
            </a:r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>
            <a:off x="685800" y="48994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Unload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1752600" y="28420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Drive truck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from origin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destination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2895600" y="42898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Return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 and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supplies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1371600" y="39850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Decide on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type/size of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</p:txBody>
      </p:sp>
      <p:sp>
        <p:nvSpPr>
          <p:cNvPr id="27655" name="AutoShape 6"/>
          <p:cNvSpPr>
            <a:spLocks noChangeArrowheads="1"/>
          </p:cNvSpPr>
          <p:nvPr/>
        </p:nvSpPr>
        <p:spPr bwMode="auto">
          <a:xfrm>
            <a:off x="4724400" y="26134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Reserve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and supplies</a:t>
            </a:r>
          </a:p>
        </p:txBody>
      </p:sp>
      <p:sp>
        <p:nvSpPr>
          <p:cNvPr id="27656" name="AutoShape 7"/>
          <p:cNvSpPr>
            <a:spLocks noChangeArrowheads="1"/>
          </p:cNvSpPr>
          <p:nvPr/>
        </p:nvSpPr>
        <p:spPr bwMode="auto">
          <a:xfrm>
            <a:off x="1905000" y="50518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workers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load truck</a:t>
            </a:r>
          </a:p>
        </p:txBody>
      </p:sp>
      <p:sp>
        <p:nvSpPr>
          <p:cNvPr id="27657" name="AutoShape 8"/>
          <p:cNvSpPr>
            <a:spLocks noChangeArrowheads="1"/>
          </p:cNvSpPr>
          <p:nvPr/>
        </p:nvSpPr>
        <p:spPr bwMode="auto">
          <a:xfrm>
            <a:off x="4267200" y="47470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Pick up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</p:txBody>
      </p:sp>
      <p:sp>
        <p:nvSpPr>
          <p:cNvPr id="27658" name="AutoShape 9"/>
          <p:cNvSpPr>
            <a:spLocks noChangeArrowheads="1"/>
          </p:cNvSpPr>
          <p:nvPr/>
        </p:nvSpPr>
        <p:spPr bwMode="auto">
          <a:xfrm>
            <a:off x="4800600" y="15466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workers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unload truck</a:t>
            </a:r>
          </a:p>
        </p:txBody>
      </p:sp>
      <p:sp>
        <p:nvSpPr>
          <p:cNvPr id="27659" name="AutoShape 10"/>
          <p:cNvSpPr>
            <a:spLocks noChangeArrowheads="1"/>
          </p:cNvSpPr>
          <p:nvPr/>
        </p:nvSpPr>
        <p:spPr bwMode="auto">
          <a:xfrm>
            <a:off x="7239000" y="45946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person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drive truck/car</a:t>
            </a:r>
          </a:p>
        </p:txBody>
      </p:sp>
      <p:sp>
        <p:nvSpPr>
          <p:cNvPr id="27660" name="AutoShape 11"/>
          <p:cNvSpPr>
            <a:spLocks noChangeArrowheads="1"/>
          </p:cNvSpPr>
          <p:nvPr/>
        </p:nvSpPr>
        <p:spPr bwMode="auto">
          <a:xfrm>
            <a:off x="3200400" y="3299262"/>
            <a:ext cx="11430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Find lodging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with space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park truck</a:t>
            </a:r>
          </a:p>
        </p:txBody>
      </p:sp>
      <p:sp>
        <p:nvSpPr>
          <p:cNvPr id="27661" name="AutoShape 12"/>
          <p:cNvSpPr>
            <a:spLocks noChangeArrowheads="1"/>
          </p:cNvSpPr>
          <p:nvPr/>
        </p:nvSpPr>
        <p:spPr bwMode="auto">
          <a:xfrm>
            <a:off x="6172200" y="2368987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Make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lodging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reservations</a:t>
            </a:r>
          </a:p>
        </p:txBody>
      </p:sp>
      <p:sp>
        <p:nvSpPr>
          <p:cNvPr id="27662" name="AutoShape 13"/>
          <p:cNvSpPr>
            <a:spLocks noChangeArrowheads="1"/>
          </p:cNvSpPr>
          <p:nvPr/>
        </p:nvSpPr>
        <p:spPr bwMode="auto">
          <a:xfrm>
            <a:off x="6781800" y="16990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Determine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destination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27663" name="AutoShape 14"/>
          <p:cNvSpPr>
            <a:spLocks noChangeArrowheads="1"/>
          </p:cNvSpPr>
          <p:nvPr/>
        </p:nvSpPr>
        <p:spPr bwMode="auto">
          <a:xfrm>
            <a:off x="3429000" y="2232462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Determine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date to move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out or move in</a:t>
            </a:r>
          </a:p>
        </p:txBody>
      </p:sp>
      <p:sp>
        <p:nvSpPr>
          <p:cNvPr id="27664" name="AutoShape 15"/>
          <p:cNvSpPr>
            <a:spLocks noChangeArrowheads="1"/>
          </p:cNvSpPr>
          <p:nvPr/>
        </p:nvSpPr>
        <p:spPr bwMode="auto">
          <a:xfrm>
            <a:off x="1447800" y="1622862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Make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decision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move</a:t>
            </a:r>
          </a:p>
        </p:txBody>
      </p:sp>
      <p:sp>
        <p:nvSpPr>
          <p:cNvPr id="27665" name="AutoShape 16"/>
          <p:cNvSpPr>
            <a:spLocks noChangeArrowheads="1"/>
          </p:cNvSpPr>
          <p:nvPr/>
        </p:nvSpPr>
        <p:spPr bwMode="auto">
          <a:xfrm>
            <a:off x="3124200" y="14704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Pack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household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goods</a:t>
            </a:r>
          </a:p>
        </p:txBody>
      </p:sp>
      <p:sp>
        <p:nvSpPr>
          <p:cNvPr id="27666" name="AutoShape 17"/>
          <p:cNvSpPr>
            <a:spLocks noChangeArrowheads="1"/>
          </p:cNvSpPr>
          <p:nvPr/>
        </p:nvSpPr>
        <p:spPr bwMode="auto">
          <a:xfrm>
            <a:off x="5029200" y="35278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Plan travel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route and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overnight stops</a:t>
            </a: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520700" y="792764"/>
            <a:ext cx="792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SzPct val="45000"/>
              <a:buFont typeface="StarBats" charset="2"/>
              <a:buNone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</a:rPr>
              <a:t>Proposed Tasks for a Long-Distance Move of 8,000 lbs of Household Goods</a:t>
            </a:r>
          </a:p>
        </p:txBody>
      </p:sp>
      <p:sp>
        <p:nvSpPr>
          <p:cNvPr id="27668" name="AutoShape 19"/>
          <p:cNvSpPr>
            <a:spLocks noChangeArrowheads="1"/>
          </p:cNvSpPr>
          <p:nvPr/>
        </p:nvSpPr>
        <p:spPr bwMode="auto">
          <a:xfrm>
            <a:off x="7543800" y="2613462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Get money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pay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the move</a:t>
            </a:r>
          </a:p>
        </p:txBody>
      </p:sp>
      <p:sp>
        <p:nvSpPr>
          <p:cNvPr id="27669" name="AutoShape 20"/>
          <p:cNvSpPr>
            <a:spLocks noChangeArrowheads="1"/>
          </p:cNvSpPr>
          <p:nvPr/>
        </p:nvSpPr>
        <p:spPr bwMode="auto">
          <a:xfrm>
            <a:off x="6781800" y="3451662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Lease or buy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home at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destination</a:t>
            </a:r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1072855" y="6016625"/>
            <a:ext cx="4451645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Char char="•"/>
            </a:pPr>
            <a:r>
              <a:rPr lang="en-GB" altLang="en-US" sz="1600" dirty="0">
                <a:solidFill>
                  <a:srgbClr val="000000"/>
                </a:solidFill>
              </a:rPr>
              <a:t> Where is the critical path and what tasks are on it</a:t>
            </a:r>
            <a:r>
              <a:rPr lang="en-GB" altLang="en-US" sz="1600" dirty="0" smtClean="0">
                <a:solidFill>
                  <a:srgbClr val="000000"/>
                </a:solidFill>
              </a:rPr>
              <a:t>?</a:t>
            </a:r>
            <a:endParaRPr lang="en-GB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66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Eight Reasons for Late Software Delivery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114800"/>
          </a:xfrm>
        </p:spPr>
        <p:txBody>
          <a:bodyPr>
            <a:normAutofit/>
          </a:bodyPr>
          <a:lstStyle/>
          <a:p>
            <a:pPr marL="606425" indent="-606425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 startAt="4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dirty="0" smtClean="0"/>
              <a:t>Predictable and/or unpredictable </a:t>
            </a:r>
            <a:r>
              <a:rPr lang="en-US" altLang="en-US" sz="2800" u="sng" dirty="0" smtClean="0"/>
              <a:t>risks</a:t>
            </a:r>
            <a:r>
              <a:rPr lang="en-US" altLang="en-US" sz="2800" dirty="0" smtClean="0"/>
              <a:t> that were </a:t>
            </a:r>
            <a:r>
              <a:rPr lang="en-US" altLang="en-US" sz="2800" u="sng" dirty="0" smtClean="0"/>
              <a:t>not considered</a:t>
            </a:r>
            <a:r>
              <a:rPr lang="en-US" altLang="en-US" sz="2800" dirty="0" smtClean="0"/>
              <a:t> when the project commenced</a:t>
            </a:r>
          </a:p>
          <a:p>
            <a:pPr marL="606425" indent="-606425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 startAt="4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u="sng" dirty="0" smtClean="0"/>
              <a:t>Technical difficulties</a:t>
            </a:r>
            <a:r>
              <a:rPr lang="en-US" altLang="en-US" sz="2800" dirty="0" smtClean="0"/>
              <a:t> that could </a:t>
            </a:r>
            <a:r>
              <a:rPr lang="en-US" altLang="en-US" sz="2800" u="sng" dirty="0" smtClean="0"/>
              <a:t>not</a:t>
            </a:r>
            <a:r>
              <a:rPr lang="en-US" altLang="en-US" sz="2800" dirty="0" smtClean="0"/>
              <a:t> have been </a:t>
            </a:r>
            <a:r>
              <a:rPr lang="en-US" altLang="en-US" sz="2800" u="sng" dirty="0" smtClean="0"/>
              <a:t>foreseen</a:t>
            </a:r>
            <a:r>
              <a:rPr lang="en-US" altLang="en-US" sz="2800" dirty="0" smtClean="0"/>
              <a:t> in advance</a:t>
            </a:r>
          </a:p>
          <a:p>
            <a:pPr marL="606425" indent="-606425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 startAt="4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u="sng" dirty="0" smtClean="0"/>
              <a:t>Human difficulties</a:t>
            </a:r>
            <a:r>
              <a:rPr lang="en-US" altLang="en-US" sz="2800" dirty="0" smtClean="0"/>
              <a:t> that could </a:t>
            </a:r>
            <a:r>
              <a:rPr lang="en-US" altLang="en-US" sz="2800" u="sng" dirty="0" smtClean="0"/>
              <a:t>not</a:t>
            </a:r>
            <a:r>
              <a:rPr lang="en-US" altLang="en-US" sz="2800" dirty="0" smtClean="0"/>
              <a:t> have been </a:t>
            </a:r>
            <a:r>
              <a:rPr lang="en-US" altLang="en-US" sz="2800" u="sng" dirty="0" smtClean="0"/>
              <a:t>foreseen</a:t>
            </a:r>
            <a:r>
              <a:rPr lang="en-US" altLang="en-US" sz="2800" dirty="0" smtClean="0"/>
              <a:t> in advance</a:t>
            </a:r>
          </a:p>
          <a:p>
            <a:pPr marL="606425" indent="-606425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 startAt="4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u="sng" dirty="0" smtClean="0"/>
              <a:t>Miscommunication</a:t>
            </a:r>
            <a:r>
              <a:rPr lang="en-US" altLang="en-US" sz="2800" dirty="0" smtClean="0"/>
              <a:t> among project staff that results in delays</a:t>
            </a:r>
          </a:p>
          <a:p>
            <a:pPr marL="606425" indent="-606425" eaLnBrk="1" hangingPunct="1">
              <a:lnSpc>
                <a:spcPct val="80000"/>
              </a:lnSpc>
              <a:spcBef>
                <a:spcPts val="500"/>
              </a:spcBef>
              <a:buFont typeface="+mj-lt"/>
              <a:buAutoNum type="arabicPeriod" startAt="4"/>
              <a:tabLst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en-US" altLang="en-US" sz="2800" dirty="0" smtClean="0"/>
              <a:t>A </a:t>
            </a:r>
            <a:r>
              <a:rPr lang="en-US" altLang="en-US" sz="2800" u="sng" dirty="0" smtClean="0"/>
              <a:t>failure by project management</a:t>
            </a:r>
            <a:r>
              <a:rPr lang="en-US" altLang="en-US" sz="2800" dirty="0" smtClean="0"/>
              <a:t> to recognize that the project is falling behind schedule and a </a:t>
            </a:r>
            <a:r>
              <a:rPr lang="en-US" altLang="en-US" sz="2800" u="sng" dirty="0" smtClean="0"/>
              <a:t>lack of action</a:t>
            </a:r>
            <a:r>
              <a:rPr lang="en-US" altLang="en-US" sz="2800" dirty="0" smtClean="0"/>
              <a:t> to correct the problem</a:t>
            </a:r>
          </a:p>
        </p:txBody>
      </p:sp>
    </p:spTree>
    <p:extLst>
      <p:ext uri="{BB962C8B-B14F-4D97-AF65-F5344CB8AC3E}">
        <p14:creationId xmlns:p14="http://schemas.microsoft.com/office/powerpoint/2010/main" val="2952900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"/>
          <p:cNvSpPr>
            <a:spLocks noChangeArrowheads="1"/>
          </p:cNvSpPr>
          <p:nvPr/>
        </p:nvSpPr>
        <p:spPr bwMode="auto">
          <a:xfrm>
            <a:off x="6172200" y="457200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17. Load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</a:t>
            </a:r>
          </a:p>
        </p:txBody>
      </p:sp>
      <p:sp>
        <p:nvSpPr>
          <p:cNvPr id="28675" name="AutoShape 2"/>
          <p:cNvSpPr>
            <a:spLocks noChangeArrowheads="1"/>
          </p:cNvSpPr>
          <p:nvPr/>
        </p:nvSpPr>
        <p:spPr bwMode="auto">
          <a:xfrm>
            <a:off x="8001000" y="3338513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19. Unload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6781800" y="3338513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18. Drive truck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from origin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destination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8001000" y="472440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20. Return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truck and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supplies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1295400" y="3413125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6. Decide on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type/size of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3733800" y="457200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15. Reserve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and supplies</a:t>
            </a:r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1295400" y="408305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7. 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workers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load truck</a:t>
            </a:r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4953000" y="457200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16. Pick up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rental truck</a:t>
            </a:r>
          </a:p>
        </p:txBody>
      </p:sp>
      <p:sp>
        <p:nvSpPr>
          <p:cNvPr id="28682" name="AutoShape 9"/>
          <p:cNvSpPr>
            <a:spLocks noChangeArrowheads="1"/>
          </p:cNvSpPr>
          <p:nvPr/>
        </p:nvSpPr>
        <p:spPr bwMode="auto">
          <a:xfrm>
            <a:off x="1295400" y="5424488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9. 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workers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unload truck</a:t>
            </a:r>
          </a:p>
        </p:txBody>
      </p:sp>
      <p:sp>
        <p:nvSpPr>
          <p:cNvPr id="28683" name="AutoShape 10"/>
          <p:cNvSpPr>
            <a:spLocks noChangeArrowheads="1"/>
          </p:cNvSpPr>
          <p:nvPr/>
        </p:nvSpPr>
        <p:spPr bwMode="auto">
          <a:xfrm>
            <a:off x="1295400" y="4754563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8. Arrange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person to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drive truck/car</a:t>
            </a:r>
          </a:p>
        </p:txBody>
      </p:sp>
      <p:sp>
        <p:nvSpPr>
          <p:cNvPr id="28684" name="AutoShape 11"/>
          <p:cNvSpPr>
            <a:spLocks noChangeArrowheads="1"/>
          </p:cNvSpPr>
          <p:nvPr/>
        </p:nvSpPr>
        <p:spPr bwMode="auto">
          <a:xfrm>
            <a:off x="2590800" y="3336925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11. Milestone</a:t>
            </a:r>
          </a:p>
        </p:txBody>
      </p:sp>
      <p:sp>
        <p:nvSpPr>
          <p:cNvPr id="28685" name="AutoShape 12"/>
          <p:cNvSpPr>
            <a:spLocks noChangeArrowheads="1"/>
          </p:cNvSpPr>
          <p:nvPr/>
        </p:nvSpPr>
        <p:spPr bwMode="auto">
          <a:xfrm>
            <a:off x="4800600" y="1965325"/>
            <a:ext cx="11430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13. Find lodging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with space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park truck</a:t>
            </a:r>
          </a:p>
        </p:txBody>
      </p:sp>
      <p:sp>
        <p:nvSpPr>
          <p:cNvPr id="28686" name="AutoShape 13"/>
          <p:cNvSpPr>
            <a:spLocks noChangeArrowheads="1"/>
          </p:cNvSpPr>
          <p:nvPr/>
        </p:nvSpPr>
        <p:spPr bwMode="auto">
          <a:xfrm>
            <a:off x="6172200" y="1965325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14. Make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lodging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reservations</a:t>
            </a:r>
          </a:p>
        </p:txBody>
      </p:sp>
      <p:sp>
        <p:nvSpPr>
          <p:cNvPr id="28687" name="AutoShape 14"/>
          <p:cNvSpPr>
            <a:spLocks noChangeArrowheads="1"/>
          </p:cNvSpPr>
          <p:nvPr/>
        </p:nvSpPr>
        <p:spPr bwMode="auto">
          <a:xfrm>
            <a:off x="1295400" y="2071688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4. Determine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destination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location</a:t>
            </a:r>
          </a:p>
        </p:txBody>
      </p:sp>
      <p:sp>
        <p:nvSpPr>
          <p:cNvPr id="28688" name="AutoShape 15"/>
          <p:cNvSpPr>
            <a:spLocks noChangeArrowheads="1"/>
          </p:cNvSpPr>
          <p:nvPr/>
        </p:nvSpPr>
        <p:spPr bwMode="auto">
          <a:xfrm>
            <a:off x="1295400" y="1339850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3. Determine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date to move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out or move in</a:t>
            </a:r>
          </a:p>
        </p:txBody>
      </p:sp>
      <p:sp>
        <p:nvSpPr>
          <p:cNvPr id="28689" name="AutoShape 16"/>
          <p:cNvSpPr>
            <a:spLocks noChangeArrowheads="1"/>
          </p:cNvSpPr>
          <p:nvPr/>
        </p:nvSpPr>
        <p:spPr bwMode="auto">
          <a:xfrm>
            <a:off x="76200" y="3306763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1. Make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decision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move</a:t>
            </a:r>
          </a:p>
        </p:txBody>
      </p:sp>
      <p:sp>
        <p:nvSpPr>
          <p:cNvPr id="28690" name="AutoShape 17"/>
          <p:cNvSpPr>
            <a:spLocks noChangeArrowheads="1"/>
          </p:cNvSpPr>
          <p:nvPr/>
        </p:nvSpPr>
        <p:spPr bwMode="auto">
          <a:xfrm>
            <a:off x="1295400" y="6096000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10. Pack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household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goods</a:t>
            </a:r>
          </a:p>
        </p:txBody>
      </p:sp>
      <p:cxnSp>
        <p:nvCxnSpPr>
          <p:cNvPr id="28691" name="AutoShape 18"/>
          <p:cNvCxnSpPr>
            <a:cxnSpLocks noChangeShapeType="1"/>
            <a:stCxn id="28686" idx="2"/>
            <a:endCxn id="28676" idx="0"/>
          </p:cNvCxnSpPr>
          <p:nvPr/>
        </p:nvCxnSpPr>
        <p:spPr bwMode="auto">
          <a:xfrm>
            <a:off x="6667500" y="2514600"/>
            <a:ext cx="609600" cy="8239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AutoShape 19"/>
          <p:cNvCxnSpPr>
            <a:cxnSpLocks noChangeShapeType="1"/>
            <a:stCxn id="28675" idx="2"/>
          </p:cNvCxnSpPr>
          <p:nvPr/>
        </p:nvCxnSpPr>
        <p:spPr bwMode="auto">
          <a:xfrm>
            <a:off x="8496300" y="3887788"/>
            <a:ext cx="1588" cy="8207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3" name="AutoShape 20"/>
          <p:cNvCxnSpPr>
            <a:cxnSpLocks noChangeShapeType="1"/>
            <a:stCxn id="28674" idx="0"/>
            <a:endCxn id="28676" idx="2"/>
          </p:cNvCxnSpPr>
          <p:nvPr/>
        </p:nvCxnSpPr>
        <p:spPr bwMode="auto">
          <a:xfrm flipV="1">
            <a:off x="6667500" y="3887788"/>
            <a:ext cx="609600" cy="68421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4" name="AutoShape 21"/>
          <p:cNvCxnSpPr>
            <a:cxnSpLocks noChangeShapeType="1"/>
            <a:stCxn id="28690" idx="3"/>
            <a:endCxn id="28674" idx="2"/>
          </p:cNvCxnSpPr>
          <p:nvPr/>
        </p:nvCxnSpPr>
        <p:spPr bwMode="auto">
          <a:xfrm flipV="1">
            <a:off x="2286000" y="5121275"/>
            <a:ext cx="4381500" cy="124936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5" name="AutoShape 22"/>
          <p:cNvCxnSpPr>
            <a:cxnSpLocks noChangeShapeType="1"/>
            <a:stCxn id="28689" idx="3"/>
            <a:endCxn id="28688" idx="1"/>
          </p:cNvCxnSpPr>
          <p:nvPr/>
        </p:nvCxnSpPr>
        <p:spPr bwMode="auto">
          <a:xfrm flipV="1">
            <a:off x="1066800" y="1644650"/>
            <a:ext cx="228600" cy="19669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6" name="AutoShape 23"/>
          <p:cNvCxnSpPr>
            <a:cxnSpLocks noChangeShapeType="1"/>
            <a:stCxn id="28689" idx="3"/>
            <a:endCxn id="28687" idx="1"/>
          </p:cNvCxnSpPr>
          <p:nvPr/>
        </p:nvCxnSpPr>
        <p:spPr bwMode="auto">
          <a:xfrm flipV="1">
            <a:off x="1066800" y="2346325"/>
            <a:ext cx="228600" cy="12652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7" name="AutoShape 24"/>
          <p:cNvCxnSpPr>
            <a:cxnSpLocks noChangeShapeType="1"/>
            <a:stCxn id="28689" idx="3"/>
            <a:endCxn id="28678" idx="1"/>
          </p:cNvCxnSpPr>
          <p:nvPr/>
        </p:nvCxnSpPr>
        <p:spPr bwMode="auto">
          <a:xfrm>
            <a:off x="1066800" y="3611563"/>
            <a:ext cx="228600" cy="762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8" name="AutoShape 25"/>
          <p:cNvCxnSpPr>
            <a:cxnSpLocks noChangeShapeType="1"/>
            <a:stCxn id="28689" idx="3"/>
            <a:endCxn id="28680" idx="1"/>
          </p:cNvCxnSpPr>
          <p:nvPr/>
        </p:nvCxnSpPr>
        <p:spPr bwMode="auto">
          <a:xfrm>
            <a:off x="1066800" y="3611563"/>
            <a:ext cx="228600" cy="7461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9" name="AutoShape 26"/>
          <p:cNvCxnSpPr>
            <a:cxnSpLocks noChangeShapeType="1"/>
            <a:stCxn id="28689" idx="3"/>
            <a:endCxn id="28683" idx="1"/>
          </p:cNvCxnSpPr>
          <p:nvPr/>
        </p:nvCxnSpPr>
        <p:spPr bwMode="auto">
          <a:xfrm>
            <a:off x="1066800" y="3611563"/>
            <a:ext cx="228600" cy="14176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AutoShape 27"/>
          <p:cNvCxnSpPr>
            <a:cxnSpLocks noChangeShapeType="1"/>
            <a:stCxn id="28689" idx="3"/>
            <a:endCxn id="28682" idx="1"/>
          </p:cNvCxnSpPr>
          <p:nvPr/>
        </p:nvCxnSpPr>
        <p:spPr bwMode="auto">
          <a:xfrm>
            <a:off x="1066800" y="3611563"/>
            <a:ext cx="228600" cy="20875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AutoShape 28"/>
          <p:cNvCxnSpPr>
            <a:cxnSpLocks noChangeShapeType="1"/>
            <a:stCxn id="28706" idx="3"/>
            <a:endCxn id="28685" idx="1"/>
          </p:cNvCxnSpPr>
          <p:nvPr/>
        </p:nvCxnSpPr>
        <p:spPr bwMode="auto">
          <a:xfrm>
            <a:off x="4648200" y="2239963"/>
            <a:ext cx="152400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2" name="AutoShape 29"/>
          <p:cNvCxnSpPr>
            <a:cxnSpLocks noChangeShapeType="1"/>
            <a:stCxn id="28685" idx="3"/>
            <a:endCxn id="28686" idx="1"/>
          </p:cNvCxnSpPr>
          <p:nvPr/>
        </p:nvCxnSpPr>
        <p:spPr bwMode="auto">
          <a:xfrm>
            <a:off x="5943600" y="2239963"/>
            <a:ext cx="228600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AutoShape 30"/>
          <p:cNvCxnSpPr>
            <a:cxnSpLocks noChangeShapeType="1"/>
            <a:stCxn id="28688" idx="3"/>
            <a:endCxn id="28684" idx="1"/>
          </p:cNvCxnSpPr>
          <p:nvPr/>
        </p:nvCxnSpPr>
        <p:spPr bwMode="auto">
          <a:xfrm>
            <a:off x="2286000" y="1644650"/>
            <a:ext cx="304800" cy="19669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4" name="AutoShape 31"/>
          <p:cNvCxnSpPr>
            <a:cxnSpLocks noChangeShapeType="1"/>
            <a:stCxn id="28687" idx="3"/>
            <a:endCxn id="28684" idx="1"/>
          </p:cNvCxnSpPr>
          <p:nvPr/>
        </p:nvCxnSpPr>
        <p:spPr bwMode="auto">
          <a:xfrm>
            <a:off x="2286000" y="2346325"/>
            <a:ext cx="304800" cy="126523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5" name="AutoShape 32"/>
          <p:cNvCxnSpPr>
            <a:cxnSpLocks noChangeShapeType="1"/>
            <a:stCxn id="28678" idx="3"/>
            <a:endCxn id="28684" idx="1"/>
          </p:cNvCxnSpPr>
          <p:nvPr/>
        </p:nvCxnSpPr>
        <p:spPr bwMode="auto">
          <a:xfrm flipV="1">
            <a:off x="2286000" y="3611563"/>
            <a:ext cx="304800" cy="762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6" name="AutoShape 33"/>
          <p:cNvSpPr>
            <a:spLocks noChangeArrowheads="1"/>
          </p:cNvSpPr>
          <p:nvPr/>
        </p:nvSpPr>
        <p:spPr bwMode="auto">
          <a:xfrm>
            <a:off x="3657600" y="1965325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12. Plan travel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route and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overnight stops</a:t>
            </a:r>
          </a:p>
        </p:txBody>
      </p:sp>
      <p:cxnSp>
        <p:nvCxnSpPr>
          <p:cNvPr id="28707" name="AutoShape 34"/>
          <p:cNvCxnSpPr>
            <a:cxnSpLocks noChangeShapeType="1"/>
            <a:stCxn id="28684" idx="3"/>
            <a:endCxn id="28706" idx="1"/>
          </p:cNvCxnSpPr>
          <p:nvPr/>
        </p:nvCxnSpPr>
        <p:spPr bwMode="auto">
          <a:xfrm flipV="1">
            <a:off x="3581400" y="2239963"/>
            <a:ext cx="76200" cy="13716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8" name="AutoShape 35"/>
          <p:cNvCxnSpPr>
            <a:cxnSpLocks noChangeShapeType="1"/>
            <a:stCxn id="28684" idx="3"/>
            <a:endCxn id="28679" idx="1"/>
          </p:cNvCxnSpPr>
          <p:nvPr/>
        </p:nvCxnSpPr>
        <p:spPr bwMode="auto">
          <a:xfrm>
            <a:off x="3581400" y="3611563"/>
            <a:ext cx="152400" cy="12350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9" name="AutoShape 36"/>
          <p:cNvCxnSpPr>
            <a:cxnSpLocks noChangeShapeType="1"/>
            <a:stCxn id="28680" idx="3"/>
            <a:endCxn id="28684" idx="1"/>
          </p:cNvCxnSpPr>
          <p:nvPr/>
        </p:nvCxnSpPr>
        <p:spPr bwMode="auto">
          <a:xfrm flipV="1">
            <a:off x="2286000" y="3611563"/>
            <a:ext cx="304800" cy="74612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0" name="AutoShape 37"/>
          <p:cNvCxnSpPr>
            <a:cxnSpLocks noChangeShapeType="1"/>
            <a:stCxn id="28683" idx="3"/>
            <a:endCxn id="28684" idx="1"/>
          </p:cNvCxnSpPr>
          <p:nvPr/>
        </p:nvCxnSpPr>
        <p:spPr bwMode="auto">
          <a:xfrm flipV="1">
            <a:off x="2286000" y="3611563"/>
            <a:ext cx="304800" cy="141763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1" name="AutoShape 38"/>
          <p:cNvCxnSpPr>
            <a:cxnSpLocks noChangeShapeType="1"/>
            <a:stCxn id="28682" idx="3"/>
            <a:endCxn id="28684" idx="1"/>
          </p:cNvCxnSpPr>
          <p:nvPr/>
        </p:nvCxnSpPr>
        <p:spPr bwMode="auto">
          <a:xfrm flipV="1">
            <a:off x="2286000" y="3611563"/>
            <a:ext cx="304800" cy="2087562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2" name="AutoShape 39"/>
          <p:cNvCxnSpPr>
            <a:cxnSpLocks noChangeShapeType="1"/>
            <a:stCxn id="28679" idx="3"/>
            <a:endCxn id="28681" idx="1"/>
          </p:cNvCxnSpPr>
          <p:nvPr/>
        </p:nvCxnSpPr>
        <p:spPr bwMode="auto">
          <a:xfrm>
            <a:off x="4724400" y="4846638"/>
            <a:ext cx="228600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3" name="AutoShape 40"/>
          <p:cNvCxnSpPr>
            <a:cxnSpLocks noChangeShapeType="1"/>
            <a:stCxn id="28689" idx="3"/>
            <a:endCxn id="28690" idx="1"/>
          </p:cNvCxnSpPr>
          <p:nvPr/>
        </p:nvCxnSpPr>
        <p:spPr bwMode="auto">
          <a:xfrm>
            <a:off x="1066800" y="3611563"/>
            <a:ext cx="228600" cy="2759075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4" name="AutoShape 41"/>
          <p:cNvCxnSpPr>
            <a:cxnSpLocks noChangeShapeType="1"/>
            <a:stCxn id="28676" idx="3"/>
            <a:endCxn id="28675" idx="1"/>
          </p:cNvCxnSpPr>
          <p:nvPr/>
        </p:nvCxnSpPr>
        <p:spPr bwMode="auto">
          <a:xfrm>
            <a:off x="7772400" y="3613150"/>
            <a:ext cx="228600" cy="1588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5" name="AutoShape 42"/>
          <p:cNvCxnSpPr>
            <a:cxnSpLocks noChangeShapeType="1"/>
            <a:stCxn id="28681" idx="3"/>
            <a:endCxn id="28674" idx="1"/>
          </p:cNvCxnSpPr>
          <p:nvPr/>
        </p:nvCxnSpPr>
        <p:spPr bwMode="auto">
          <a:xfrm>
            <a:off x="5943600" y="4846638"/>
            <a:ext cx="228600" cy="1587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6" name="Text Box 43"/>
          <p:cNvSpPr txBox="1">
            <a:spLocks noChangeArrowheads="1"/>
          </p:cNvSpPr>
          <p:nvPr/>
        </p:nvSpPr>
        <p:spPr bwMode="auto">
          <a:xfrm>
            <a:off x="617538" y="152400"/>
            <a:ext cx="763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  <a:latin typeface="Arial" charset="0"/>
              </a:rPr>
              <a:t>Task Network for a Long-Distance Move of 8,000 lbs of Household Goods</a:t>
            </a:r>
          </a:p>
        </p:txBody>
      </p:sp>
      <p:sp>
        <p:nvSpPr>
          <p:cNvPr id="28717" name="AutoShape 44"/>
          <p:cNvSpPr>
            <a:spLocks noChangeArrowheads="1"/>
          </p:cNvSpPr>
          <p:nvPr/>
        </p:nvSpPr>
        <p:spPr bwMode="auto">
          <a:xfrm>
            <a:off x="1295400" y="609600"/>
            <a:ext cx="990600" cy="609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2. Get money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to pay for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the move</a:t>
            </a:r>
          </a:p>
        </p:txBody>
      </p:sp>
      <p:cxnSp>
        <p:nvCxnSpPr>
          <p:cNvPr id="28718" name="AutoShape 45"/>
          <p:cNvCxnSpPr>
            <a:cxnSpLocks noChangeShapeType="1"/>
            <a:stCxn id="28689" idx="3"/>
            <a:endCxn id="28717" idx="1"/>
          </p:cNvCxnSpPr>
          <p:nvPr/>
        </p:nvCxnSpPr>
        <p:spPr bwMode="auto">
          <a:xfrm flipV="1">
            <a:off x="1066800" y="914400"/>
            <a:ext cx="228600" cy="269716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9" name="AutoShape 46"/>
          <p:cNvCxnSpPr>
            <a:cxnSpLocks noChangeShapeType="1"/>
            <a:stCxn id="28717" idx="3"/>
            <a:endCxn id="28684" idx="1"/>
          </p:cNvCxnSpPr>
          <p:nvPr/>
        </p:nvCxnSpPr>
        <p:spPr bwMode="auto">
          <a:xfrm>
            <a:off x="2286000" y="914400"/>
            <a:ext cx="304800" cy="269716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0" name="AutoShape 47"/>
          <p:cNvSpPr>
            <a:spLocks noChangeArrowheads="1"/>
          </p:cNvSpPr>
          <p:nvPr/>
        </p:nvSpPr>
        <p:spPr bwMode="auto">
          <a:xfrm>
            <a:off x="1295400" y="2741613"/>
            <a:ext cx="990600" cy="549275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5. Lease or buy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home at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200">
                <a:solidFill>
                  <a:srgbClr val="000000"/>
                </a:solidFill>
              </a:rPr>
              <a:t>destination</a:t>
            </a:r>
          </a:p>
        </p:txBody>
      </p:sp>
      <p:cxnSp>
        <p:nvCxnSpPr>
          <p:cNvPr id="28721" name="AutoShape 48"/>
          <p:cNvCxnSpPr>
            <a:cxnSpLocks noChangeShapeType="1"/>
            <a:stCxn id="28689" idx="3"/>
            <a:endCxn id="28720" idx="1"/>
          </p:cNvCxnSpPr>
          <p:nvPr/>
        </p:nvCxnSpPr>
        <p:spPr bwMode="auto">
          <a:xfrm flipV="1">
            <a:off x="1066800" y="3016250"/>
            <a:ext cx="228600" cy="5953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22" name="AutoShape 49"/>
          <p:cNvCxnSpPr>
            <a:cxnSpLocks noChangeShapeType="1"/>
            <a:stCxn id="28720" idx="3"/>
            <a:endCxn id="28684" idx="1"/>
          </p:cNvCxnSpPr>
          <p:nvPr/>
        </p:nvCxnSpPr>
        <p:spPr bwMode="auto">
          <a:xfrm>
            <a:off x="2286000" y="3016250"/>
            <a:ext cx="304800" cy="595313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3" name="Text Box 50"/>
          <p:cNvSpPr txBox="1">
            <a:spLocks noChangeArrowheads="1"/>
          </p:cNvSpPr>
          <p:nvPr/>
        </p:nvSpPr>
        <p:spPr bwMode="auto">
          <a:xfrm>
            <a:off x="4689918" y="6215658"/>
            <a:ext cx="3955163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Times New Roman" pitchFamily="16" charset="0"/>
              <a:buChar char="•"/>
            </a:pPr>
            <a:r>
              <a:rPr lang="en-GB" altLang="en-US" sz="1400" dirty="0">
                <a:solidFill>
                  <a:srgbClr val="000000"/>
                </a:solidFill>
              </a:rPr>
              <a:t> Where is the critical path and what tasks are on it? </a:t>
            </a:r>
          </a:p>
        </p:txBody>
      </p:sp>
    </p:spTree>
    <p:extLst>
      <p:ext uri="{BB962C8B-B14F-4D97-AF65-F5344CB8AC3E}">
        <p14:creationId xmlns:p14="http://schemas.microsoft.com/office/powerpoint/2010/main" val="2080102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01827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dirty="0" smtClean="0"/>
              <a:t>Timeline Chart for Long Distance Move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8" t="10419" r="15625" b="13539"/>
          <a:stretch>
            <a:fillRect/>
          </a:stretch>
        </p:blipFill>
        <p:spPr bwMode="auto">
          <a:xfrm>
            <a:off x="1433382" y="1469189"/>
            <a:ext cx="6610865" cy="51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080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83" r="2344" b="6250"/>
          <a:stretch>
            <a:fillRect/>
          </a:stretch>
        </p:blipFill>
        <p:spPr bwMode="auto">
          <a:xfrm>
            <a:off x="0" y="1193800"/>
            <a:ext cx="90678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Example Timeline Chart</a:t>
            </a:r>
          </a:p>
        </p:txBody>
      </p:sp>
    </p:spTree>
    <p:extLst>
      <p:ext uri="{BB962C8B-B14F-4D97-AF65-F5344CB8AC3E}">
        <p14:creationId xmlns:p14="http://schemas.microsoft.com/office/powerpoint/2010/main" val="35163494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Project </a:t>
            </a:r>
            <a:r>
              <a:rPr lang="en-US" altLang="en-US" dirty="0" smtClean="0"/>
              <a:t>Control</a:t>
            </a:r>
            <a:endParaRPr lang="en-US" altLang="en-US" dirty="0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0621" y="1881339"/>
            <a:ext cx="7772400" cy="2463114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The project manager applies control to </a:t>
            </a:r>
            <a:r>
              <a:rPr lang="en-US" altLang="en-US" sz="2800" u="sng" dirty="0" smtClean="0"/>
              <a:t>administer</a:t>
            </a:r>
            <a:r>
              <a:rPr lang="en-US" altLang="en-US" sz="2800" dirty="0" smtClean="0"/>
              <a:t> project resources, </a:t>
            </a:r>
            <a:r>
              <a:rPr lang="en-US" altLang="en-US" sz="2800" u="sng" dirty="0" smtClean="0"/>
              <a:t>cope</a:t>
            </a:r>
            <a:r>
              <a:rPr lang="en-US" altLang="en-US" sz="2800" dirty="0" smtClean="0"/>
              <a:t> with problems, and </a:t>
            </a:r>
            <a:r>
              <a:rPr lang="en-US" altLang="en-US" sz="2800" u="sng" dirty="0" smtClean="0"/>
              <a:t>direct</a:t>
            </a:r>
            <a:r>
              <a:rPr lang="en-US" altLang="en-US" sz="2800" dirty="0" smtClean="0"/>
              <a:t> project staff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If things are going well (i.e., schedule, budget, progress, milestones) then control should be </a:t>
            </a:r>
            <a:r>
              <a:rPr lang="en-US" altLang="en-US" sz="2800" u="sng" dirty="0" smtClean="0"/>
              <a:t>light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When </a:t>
            </a:r>
            <a:r>
              <a:rPr lang="en-US" altLang="en-US" sz="2800" u="sng" dirty="0" smtClean="0"/>
              <a:t>problems</a:t>
            </a:r>
            <a:r>
              <a:rPr lang="en-US" altLang="en-US" sz="2800" dirty="0" smtClean="0"/>
              <a:t> occur, the project manager must </a:t>
            </a:r>
            <a:r>
              <a:rPr lang="en-US" altLang="en-US" sz="2800" u="sng" dirty="0" smtClean="0"/>
              <a:t>apply tight control</a:t>
            </a:r>
            <a:r>
              <a:rPr lang="en-US" altLang="en-US" sz="2800" dirty="0" smtClean="0"/>
              <a:t> to reconcile the problems as quickly as possible.  For example: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Staff may be </a:t>
            </a:r>
            <a:r>
              <a:rPr lang="en-US" altLang="en-US" sz="2400" u="sng" dirty="0" smtClean="0"/>
              <a:t>redeployed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The project schedule may be </a:t>
            </a:r>
            <a:r>
              <a:rPr lang="en-US" altLang="en-US" sz="2400" u="sng" dirty="0" smtClean="0"/>
              <a:t>redefined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0458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Project Control and Time Boxing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91050"/>
            <a:ext cx="7772400" cy="3311610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u="sng" dirty="0" smtClean="0"/>
              <a:t>Severe</a:t>
            </a:r>
            <a:r>
              <a:rPr lang="en-US" altLang="en-US" dirty="0" smtClean="0"/>
              <a:t> deadline pressure may require the use of </a:t>
            </a:r>
            <a:r>
              <a:rPr lang="en-US" altLang="en-US" u="sng" dirty="0" smtClean="0"/>
              <a:t>time boxing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An </a:t>
            </a:r>
            <a:r>
              <a:rPr lang="en-US" altLang="en-US" sz="2000" u="sng" dirty="0" smtClean="0"/>
              <a:t>incremental</a:t>
            </a:r>
            <a:r>
              <a:rPr lang="en-US" altLang="en-US" sz="2000" dirty="0" smtClean="0"/>
              <a:t> software process is applied to the project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tasks associated with each increment are “</a:t>
            </a:r>
            <a:r>
              <a:rPr lang="en-US" altLang="en-US" sz="2000" u="sng" dirty="0" smtClean="0"/>
              <a:t>time-boxed</a:t>
            </a:r>
            <a:r>
              <a:rPr lang="en-US" altLang="en-US" sz="2000" dirty="0" smtClean="0"/>
              <a:t>” (i.e., given a specific start and stop time) by working backward from the delivery date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project is </a:t>
            </a:r>
            <a:r>
              <a:rPr lang="en-US" altLang="en-US" sz="2000" u="sng" dirty="0" smtClean="0"/>
              <a:t>not allowed</a:t>
            </a:r>
            <a:r>
              <a:rPr lang="en-US" altLang="en-US" sz="2000" dirty="0" smtClean="0"/>
              <a:t> to get “stuck” on a task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When the work on a task </a:t>
            </a:r>
            <a:r>
              <a:rPr lang="en-US" altLang="en-US" sz="2000" u="sng" dirty="0" smtClean="0"/>
              <a:t>hits</a:t>
            </a:r>
            <a:r>
              <a:rPr lang="en-US" altLang="en-US" sz="2000" dirty="0" smtClean="0"/>
              <a:t> the stop time of its box, then </a:t>
            </a:r>
            <a:r>
              <a:rPr lang="en-US" altLang="en-US" sz="2000" u="sng" dirty="0" smtClean="0"/>
              <a:t>work ceases</a:t>
            </a:r>
            <a:r>
              <a:rPr lang="en-US" altLang="en-US" sz="2000" dirty="0" smtClean="0"/>
              <a:t> on that task and the next task begins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This approach succeeds based on the </a:t>
            </a:r>
            <a:r>
              <a:rPr lang="en-US" altLang="en-US" sz="2000" u="sng" dirty="0" smtClean="0"/>
              <a:t>premise</a:t>
            </a:r>
            <a:r>
              <a:rPr lang="en-US" altLang="en-US" sz="2000" dirty="0" smtClean="0"/>
              <a:t> that when the time-box boundary is encountered, it is likely that </a:t>
            </a:r>
            <a:r>
              <a:rPr lang="en-US" altLang="en-US" sz="2000" u="sng" dirty="0" smtClean="0"/>
              <a:t>90%</a:t>
            </a:r>
            <a:r>
              <a:rPr lang="en-US" altLang="en-US" sz="2000" dirty="0" smtClean="0"/>
              <a:t> of the work is </a:t>
            </a:r>
            <a:r>
              <a:rPr lang="en-US" altLang="en-US" sz="2000" u="sng" dirty="0" smtClean="0"/>
              <a:t>complete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dirty="0" smtClean="0"/>
              <a:t>The remaining 10% of the work can be</a:t>
            </a:r>
          </a:p>
          <a:p>
            <a:pPr lvl="2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Delayed</a:t>
            </a:r>
            <a:r>
              <a:rPr lang="en-US" altLang="en-US" sz="1800" dirty="0" smtClean="0"/>
              <a:t> until the next increment</a:t>
            </a:r>
          </a:p>
          <a:p>
            <a:pPr lvl="2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Completed later</a:t>
            </a:r>
            <a:r>
              <a:rPr lang="en-US" altLang="en-US" sz="1800" dirty="0" smtClean="0"/>
              <a:t> if required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2372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3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Methods for Tracking the Schedule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u="sng" dirty="0" smtClean="0"/>
              <a:t>Qualitative</a:t>
            </a:r>
            <a:r>
              <a:rPr lang="en-US" altLang="en-US" sz="2000" dirty="0" smtClean="0"/>
              <a:t> approaches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Conduct periodic project status meetings</a:t>
            </a:r>
            <a:r>
              <a:rPr lang="en-US" altLang="en-US" sz="1800" dirty="0" smtClean="0"/>
              <a:t> in which each team member reports progress and problems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Evaluate the results</a:t>
            </a:r>
            <a:r>
              <a:rPr lang="en-US" altLang="en-US" sz="1800" dirty="0" smtClean="0"/>
              <a:t> of all reviews conducted throughout the software engineering process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Determine whether formal project </a:t>
            </a:r>
            <a:r>
              <a:rPr lang="en-US" altLang="en-US" sz="1800" u="sng" dirty="0" smtClean="0"/>
              <a:t>milestones</a:t>
            </a:r>
            <a:r>
              <a:rPr lang="en-US" altLang="en-US" sz="1800" dirty="0" smtClean="0"/>
              <a:t> (i.e., diamonds) have been </a:t>
            </a:r>
            <a:r>
              <a:rPr lang="en-US" altLang="en-US" sz="1800" u="sng" dirty="0" smtClean="0"/>
              <a:t>accomplished</a:t>
            </a:r>
            <a:r>
              <a:rPr lang="en-US" altLang="en-US" sz="1800" dirty="0" smtClean="0"/>
              <a:t> by the scheduled date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Compare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actual</a:t>
            </a:r>
            <a:r>
              <a:rPr lang="en-US" altLang="en-US" sz="1800" dirty="0" smtClean="0"/>
              <a:t> start date to </a:t>
            </a:r>
            <a:r>
              <a:rPr lang="en-US" altLang="en-US" sz="1800" u="sng" dirty="0" smtClean="0"/>
              <a:t>planned</a:t>
            </a:r>
            <a:r>
              <a:rPr lang="en-US" altLang="en-US" sz="1800" dirty="0" smtClean="0"/>
              <a:t> start date for each project task listed in the timeline chart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u="sng" dirty="0" smtClean="0"/>
              <a:t>Meet informally</a:t>
            </a:r>
            <a:r>
              <a:rPr lang="en-US" altLang="en-US" sz="1800" dirty="0" smtClean="0"/>
              <a:t> with the software engineering team to obtain their </a:t>
            </a:r>
            <a:r>
              <a:rPr lang="en-US" altLang="en-US" sz="1800" u="sng" dirty="0" smtClean="0"/>
              <a:t>subjective assessment</a:t>
            </a:r>
            <a:r>
              <a:rPr lang="en-US" altLang="en-US" sz="1800" dirty="0" smtClean="0"/>
              <a:t> of progress to date and problems on the horizon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u="sng" dirty="0" smtClean="0"/>
              <a:t>Quantitative</a:t>
            </a:r>
            <a:r>
              <a:rPr lang="en-US" altLang="en-US" sz="2000" dirty="0" smtClean="0"/>
              <a:t> approach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Use </a:t>
            </a:r>
            <a:r>
              <a:rPr lang="en-US" altLang="en-US" sz="1800" u="sng" dirty="0" smtClean="0"/>
              <a:t>earned value analysis</a:t>
            </a:r>
            <a:r>
              <a:rPr lang="en-US" altLang="en-US" sz="1800" dirty="0" smtClean="0"/>
              <a:t> to assess progress quantitatively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847850" y="5943600"/>
            <a:ext cx="5310188" cy="6111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“The basic rule of software status reporting can be summarized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in a single phrase: </a:t>
            </a:r>
            <a:r>
              <a:rPr lang="en-GB" altLang="en-US" sz="1800" dirty="0">
                <a:solidFill>
                  <a:srgbClr val="000000"/>
                </a:solidFill>
              </a:rPr>
              <a:t>No surprises</a:t>
            </a:r>
            <a:r>
              <a:rPr lang="en-GB" altLang="en-US" sz="1600" dirty="0">
                <a:solidFill>
                  <a:srgbClr val="000000"/>
                </a:solidFill>
              </a:rPr>
              <a:t>.”            Capers Jones</a:t>
            </a:r>
          </a:p>
        </p:txBody>
      </p:sp>
    </p:spTree>
    <p:extLst>
      <p:ext uri="{BB962C8B-B14F-4D97-AF65-F5344CB8AC3E}">
        <p14:creationId xmlns:p14="http://schemas.microsoft.com/office/powerpoint/2010/main" val="2897479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Earned Value Analysis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75100"/>
            <a:ext cx="6400800" cy="1754188"/>
          </a:xfrm>
        </p:spPr>
        <p:txBody>
          <a:bodyPr lIns="0" tIns="0" rIns="0" bIns="0" anchor="ctr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6476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350"/>
            <a:ext cx="7772400" cy="14351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Description of Earned Value Analysis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114800"/>
          </a:xfrm>
        </p:spPr>
        <p:txBody>
          <a:bodyPr>
            <a:normAutofit/>
          </a:bodyPr>
          <a:lstStyle/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Earned value analysis is a </a:t>
            </a:r>
            <a:r>
              <a:rPr lang="en-US" altLang="en-US" u="sng" dirty="0" smtClean="0"/>
              <a:t>measure of progress</a:t>
            </a:r>
            <a:r>
              <a:rPr lang="en-US" altLang="en-US" dirty="0" smtClean="0"/>
              <a:t> by assessing the </a:t>
            </a:r>
            <a:r>
              <a:rPr lang="en-US" altLang="en-US" u="sng" dirty="0" smtClean="0"/>
              <a:t>percent of completeness</a:t>
            </a:r>
            <a:r>
              <a:rPr lang="en-US" altLang="en-US" dirty="0" smtClean="0"/>
              <a:t> for a project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It gives </a:t>
            </a:r>
            <a:r>
              <a:rPr lang="en-US" altLang="en-US" u="sng" dirty="0" smtClean="0"/>
              <a:t>accurate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reliable</a:t>
            </a:r>
            <a:r>
              <a:rPr lang="en-US" altLang="en-US" dirty="0" smtClean="0"/>
              <a:t> readings of performance </a:t>
            </a:r>
            <a:r>
              <a:rPr lang="en-US" altLang="en-US" u="sng" dirty="0" smtClean="0"/>
              <a:t>very early</a:t>
            </a:r>
            <a:r>
              <a:rPr lang="en-US" altLang="en-US" dirty="0" smtClean="0"/>
              <a:t> into a project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It provides a </a:t>
            </a:r>
            <a:r>
              <a:rPr lang="en-US" altLang="en-US" u="sng" dirty="0" smtClean="0"/>
              <a:t>common value scale</a:t>
            </a:r>
            <a:r>
              <a:rPr lang="en-US" altLang="en-US" dirty="0" smtClean="0"/>
              <a:t> (i.e., time) for every project task, regardless of the type of work being performed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total hours</a:t>
            </a:r>
            <a:r>
              <a:rPr lang="en-US" altLang="en-US" dirty="0" smtClean="0"/>
              <a:t> to do the whole project are </a:t>
            </a:r>
            <a:r>
              <a:rPr lang="en-US" altLang="en-US" u="sng" dirty="0" smtClean="0"/>
              <a:t>estimated</a:t>
            </a:r>
            <a:r>
              <a:rPr lang="en-US" altLang="en-US" dirty="0" smtClean="0"/>
              <a:t>, and </a:t>
            </a:r>
            <a:r>
              <a:rPr lang="en-US" altLang="en-US" u="sng" dirty="0" smtClean="0"/>
              <a:t>every task</a:t>
            </a:r>
            <a:r>
              <a:rPr lang="en-US" altLang="en-US" dirty="0" smtClean="0"/>
              <a:t> is given an </a:t>
            </a:r>
            <a:r>
              <a:rPr lang="en-US" altLang="en-US" u="sng" dirty="0" smtClean="0"/>
              <a:t>earned value</a:t>
            </a:r>
            <a:r>
              <a:rPr lang="en-US" altLang="en-US" dirty="0" smtClean="0"/>
              <a:t> based on its estimated </a:t>
            </a:r>
            <a:r>
              <a:rPr lang="en-US" altLang="en-US" u="sng" dirty="0" smtClean="0"/>
              <a:t>percentage</a:t>
            </a:r>
            <a:r>
              <a:rPr lang="en-US" altLang="en-US" dirty="0" smtClean="0"/>
              <a:t> of the total</a:t>
            </a:r>
          </a:p>
          <a:p>
            <a:pPr marL="339725" indent="-339725" eaLnBrk="1" hangingPunct="1">
              <a:lnSpc>
                <a:spcPct val="100000"/>
              </a:lnSpc>
              <a:spcBef>
                <a:spcPts val="500"/>
              </a:spcBef>
              <a:buClrTx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901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Determining Earned Value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114800"/>
          </a:xfrm>
        </p:spPr>
        <p:txBody>
          <a:bodyPr>
            <a:noAutofit/>
          </a:bodyPr>
          <a:lstStyle/>
          <a:p>
            <a:pPr marL="341313" indent="-339725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800" dirty="0" smtClean="0"/>
          </a:p>
          <a:p>
            <a:pPr marL="341313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800" dirty="0" smtClean="0"/>
              <a:t>Compute the </a:t>
            </a:r>
            <a:r>
              <a:rPr lang="en-US" altLang="en-US" sz="2800" u="sng" dirty="0" smtClean="0"/>
              <a:t>budgeted cost of work scheduled</a:t>
            </a:r>
            <a:r>
              <a:rPr lang="en-US" altLang="en-US" sz="2800" dirty="0" smtClean="0"/>
              <a:t> (BCWS) for each work task </a:t>
            </a:r>
            <a:r>
              <a:rPr lang="en-US" altLang="en-US" sz="2800" i="1" dirty="0" err="1" smtClean="0">
                <a:latin typeface="Courier New" pitchFamily="49" charset="0"/>
              </a:rPr>
              <a:t>i</a:t>
            </a:r>
            <a:r>
              <a:rPr lang="en-US" altLang="en-US" sz="2800" dirty="0" smtClean="0"/>
              <a:t> in the schedule</a:t>
            </a:r>
          </a:p>
          <a:p>
            <a:pPr marL="758825" lvl="1" indent="-3016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dirty="0" smtClean="0"/>
              <a:t>The BCWS is the </a:t>
            </a:r>
            <a:r>
              <a:rPr lang="en-US" altLang="en-US" sz="2400" u="sng" dirty="0" smtClean="0"/>
              <a:t>effort planned</a:t>
            </a:r>
            <a:r>
              <a:rPr lang="en-US" altLang="en-US" sz="2400" dirty="0" smtClean="0"/>
              <a:t>; work is estimated in </a:t>
            </a:r>
            <a:r>
              <a:rPr lang="en-US" altLang="en-US" sz="2400" u="sng" dirty="0" smtClean="0"/>
              <a:t>person-hours</a:t>
            </a:r>
            <a:r>
              <a:rPr lang="en-US" altLang="en-US" sz="2400" dirty="0" smtClean="0"/>
              <a:t> or </a:t>
            </a:r>
            <a:r>
              <a:rPr lang="en-US" altLang="en-US" sz="2400" u="sng" dirty="0" smtClean="0"/>
              <a:t>person-days</a:t>
            </a:r>
            <a:r>
              <a:rPr lang="en-US" altLang="en-US" sz="2400" dirty="0" smtClean="0"/>
              <a:t> for each task</a:t>
            </a:r>
          </a:p>
          <a:p>
            <a:pPr marL="758825" lvl="1" indent="-3016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400" dirty="0" smtClean="0"/>
              <a:t>To </a:t>
            </a:r>
            <a:r>
              <a:rPr lang="en-US" altLang="en-US" sz="2400" u="sng" dirty="0" smtClean="0"/>
              <a:t>determine progress</a:t>
            </a:r>
            <a:r>
              <a:rPr lang="en-US" altLang="en-US" sz="2400" dirty="0" smtClean="0"/>
              <a:t> at a given point along the project schedule, the value of BCWS is the </a:t>
            </a:r>
            <a:r>
              <a:rPr lang="en-US" altLang="en-US" sz="2400" u="sng" dirty="0" smtClean="0"/>
              <a:t>sum</a:t>
            </a:r>
            <a:r>
              <a:rPr lang="en-US" altLang="en-US" sz="2400" dirty="0" smtClean="0"/>
              <a:t> of the </a:t>
            </a:r>
            <a:r>
              <a:rPr lang="en-US" altLang="en-US" sz="2400" dirty="0" err="1" smtClean="0"/>
              <a:t>BCWS</a:t>
            </a:r>
            <a:r>
              <a:rPr lang="en-US" altLang="en-US" sz="2400" b="1" baseline="-25000" dirty="0" err="1" smtClean="0"/>
              <a:t>i</a:t>
            </a:r>
            <a:r>
              <a:rPr lang="en-US" altLang="en-US" sz="2400" dirty="0" smtClean="0"/>
              <a:t> values of all the work tasks that should have been completed by that point of time in the project schedule</a:t>
            </a:r>
          </a:p>
          <a:p>
            <a:pPr marL="758825" lvl="1" indent="-301625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34273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Determining Earned Value</a:t>
            </a: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114800"/>
          </a:xfrm>
        </p:spPr>
        <p:txBody>
          <a:bodyPr>
            <a:noAutofit/>
          </a:bodyPr>
          <a:lstStyle/>
          <a:p>
            <a:pPr marL="341313" indent="-339725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600" dirty="0" smtClean="0"/>
          </a:p>
          <a:p>
            <a:pPr marL="341313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 smtClean="0"/>
              <a:t>Sum up the BCWS values for </a:t>
            </a:r>
            <a:r>
              <a:rPr lang="en-US" altLang="en-US" u="sng" dirty="0" smtClean="0"/>
              <a:t>all</a:t>
            </a:r>
            <a:r>
              <a:rPr lang="en-US" altLang="en-US" dirty="0" smtClean="0"/>
              <a:t> work tasks to derive the </a:t>
            </a:r>
            <a:r>
              <a:rPr lang="en-US" altLang="en-US" u="sng" dirty="0" smtClean="0"/>
              <a:t>budget at completion</a:t>
            </a:r>
            <a:r>
              <a:rPr lang="en-US" altLang="en-US" dirty="0" smtClean="0"/>
              <a:t> (BAC)‏</a:t>
            </a:r>
          </a:p>
          <a:p>
            <a:pPr marL="341313" indent="-339725" eaLnBrk="1" hangingPunct="1">
              <a:lnSpc>
                <a:spcPct val="8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dirty="0" smtClean="0"/>
              <a:t>Compute the value for the </a:t>
            </a:r>
            <a:r>
              <a:rPr lang="en-US" altLang="en-US" u="sng" dirty="0" smtClean="0"/>
              <a:t>budgeted cost of work performed</a:t>
            </a:r>
            <a:r>
              <a:rPr lang="en-US" altLang="en-US" dirty="0" smtClean="0"/>
              <a:t> (BCWP)‏</a:t>
            </a:r>
          </a:p>
          <a:p>
            <a:pPr marL="758825" lvl="1" indent="-301625" eaLnBrk="1" hangingPunct="1">
              <a:lnSpc>
                <a:spcPct val="80000"/>
              </a:lnSpc>
              <a:spcBef>
                <a:spcPts val="300"/>
              </a:spcBef>
              <a:buFont typeface="Times New Roman" pitchFamily="16" charset="0"/>
              <a:buChar char="–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en-US" sz="2000" dirty="0" smtClean="0"/>
              <a:t>BCWP is the sum of the BCWS values for all work tasks that have </a:t>
            </a:r>
            <a:r>
              <a:rPr lang="en-US" altLang="en-US" sz="2000" u="sng" dirty="0" smtClean="0"/>
              <a:t>actually been completed</a:t>
            </a:r>
            <a:r>
              <a:rPr lang="en-US" altLang="en-US" sz="2000" dirty="0" smtClean="0"/>
              <a:t> by a point of time on the project schedule</a:t>
            </a:r>
            <a:r>
              <a:rPr lang="en-US" altLang="en-US" sz="1400" dirty="0" smtClean="0"/>
              <a:t> </a:t>
            </a:r>
          </a:p>
          <a:p>
            <a:pPr marL="758825" lvl="1" indent="-301625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16377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2013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Quote from Napoleon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685800" y="2228335"/>
            <a:ext cx="8053336" cy="22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"Any commander-in-chief who undertakes to carry out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a plan which he considers defective is at fault; he must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put forth his reasons, insist on the plan being changed,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and finally tender his resignation rather than be the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instrument of his army's downfall."</a:t>
            </a:r>
          </a:p>
        </p:txBody>
      </p:sp>
    </p:spTree>
    <p:extLst>
      <p:ext uri="{BB962C8B-B14F-4D97-AF65-F5344CB8AC3E}">
        <p14:creationId xmlns:p14="http://schemas.microsoft.com/office/powerpoint/2010/main" val="391611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7938"/>
            <a:ext cx="7772400" cy="13128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4000" smtClean="0"/>
              <a:t>Progress Indicators provided through Earned Value Analysis</a:t>
            </a: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61070"/>
            <a:ext cx="8077200" cy="5097463"/>
          </a:xfrm>
        </p:spPr>
        <p:txBody>
          <a:bodyPr>
            <a:normAutofit lnSpcReduction="10000"/>
          </a:bodyPr>
          <a:lstStyle/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SPI = BCWP/BCWS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Schedule performance index (SPI) is an indication of the efficiency with which the project is utilizing scheduled resources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SPI close to 1.0 indicates efficient execution of the project schedule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SV = BCWP – BCWS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Schedule variance (SV) is an absolute indication of variance from the planned schedule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PSFC = BCWS/BAC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Percent scheduled for completion (PSFC) provides an indication of the percentage of work that </a:t>
            </a:r>
            <a:r>
              <a:rPr lang="en-US" altLang="en-US" sz="1600" u="sng" dirty="0" smtClean="0"/>
              <a:t>should have been completed</a:t>
            </a:r>
            <a:r>
              <a:rPr lang="en-US" altLang="en-US" sz="1600" dirty="0" smtClean="0"/>
              <a:t> by time </a:t>
            </a:r>
            <a:r>
              <a:rPr lang="en-US" altLang="en-US" sz="1600" i="1" dirty="0" smtClean="0">
                <a:latin typeface="Courier New" pitchFamily="49" charset="0"/>
              </a:rPr>
              <a:t>t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PC = BCWP/BAC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Percent complete (PC) provides a quantitative indication of the percent of work that </a:t>
            </a:r>
            <a:r>
              <a:rPr lang="en-US" altLang="en-US" sz="1600" u="sng" dirty="0" smtClean="0"/>
              <a:t>has been completed</a:t>
            </a:r>
            <a:r>
              <a:rPr lang="en-US" altLang="en-US" sz="1600" dirty="0" smtClean="0"/>
              <a:t> at a given point in time </a:t>
            </a:r>
            <a:r>
              <a:rPr lang="en-US" altLang="en-US" sz="1600" i="1" dirty="0" smtClean="0">
                <a:latin typeface="Courier New" pitchFamily="49" charset="0"/>
              </a:rPr>
              <a:t>t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ACWP = sum of BCWP as of time t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Actual cost of work performed (ASWP) includes all tasks that have been completed by a point in time </a:t>
            </a:r>
            <a:r>
              <a:rPr lang="en-US" altLang="en-US" sz="1600" i="1" dirty="0" smtClean="0">
                <a:latin typeface="Courier New" pitchFamily="49" charset="0"/>
              </a:rPr>
              <a:t>t</a:t>
            </a:r>
            <a:r>
              <a:rPr lang="en-US" altLang="en-US" sz="1600" dirty="0" smtClean="0"/>
              <a:t> on the project schedule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CPI = BCWP/ACWP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A cost performance index (CPI) close to 1.0 provides a strong indication that the project is within its defined budget</a:t>
            </a:r>
          </a:p>
          <a:p>
            <a:pPr marL="339725" indent="-339725" eaLnBrk="1" hangingPunct="1">
              <a:lnSpc>
                <a:spcPct val="80000"/>
              </a:lnSpc>
              <a:spcBef>
                <a:spcPts val="45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800" dirty="0" smtClean="0"/>
              <a:t>CV = BCWP – ACWP</a:t>
            </a:r>
          </a:p>
          <a:p>
            <a:pPr marL="739775" lvl="1" indent="-282575" eaLnBrk="1" hangingPunct="1">
              <a:lnSpc>
                <a:spcPct val="80000"/>
              </a:lnSpc>
              <a:spcBef>
                <a:spcPts val="40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1600" dirty="0" smtClean="0"/>
              <a:t>The cost variance is an absolute indication of cost savings (against planned costs) or shortfall at a particular stage of a project</a:t>
            </a:r>
          </a:p>
        </p:txBody>
      </p:sp>
    </p:spTree>
    <p:extLst>
      <p:ext uri="{BB962C8B-B14F-4D97-AF65-F5344CB8AC3E}">
        <p14:creationId xmlns:p14="http://schemas.microsoft.com/office/powerpoint/2010/main" val="2883939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529281" y="444169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Handling Unrealistic Deadlines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9281" y="1610496"/>
            <a:ext cx="8077200" cy="3340443"/>
          </a:xfrm>
        </p:spPr>
        <p:txBody>
          <a:bodyPr>
            <a:noAutofit/>
          </a:bodyPr>
          <a:lstStyle/>
          <a:p>
            <a:pPr marL="530225" indent="-5302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u="sng" dirty="0" smtClean="0"/>
              <a:t>Perform a detailed estimate</a:t>
            </a:r>
            <a:r>
              <a:rPr lang="en-US" altLang="en-US" dirty="0" smtClean="0"/>
              <a:t> using historical data from past projects; determine the estimated effort and duration for the project</a:t>
            </a:r>
          </a:p>
          <a:p>
            <a:pPr marL="530225" indent="-5302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dirty="0" smtClean="0"/>
              <a:t>Using an incremental model, </a:t>
            </a:r>
            <a:r>
              <a:rPr lang="en-US" altLang="en-US" u="sng" dirty="0" smtClean="0"/>
              <a:t>develop a software engineering strategy</a:t>
            </a:r>
            <a:r>
              <a:rPr lang="en-US" altLang="en-US" dirty="0" smtClean="0"/>
              <a:t> that will deliver critical functionality by the imposed deadline, but delay other functionality until later; document the plan</a:t>
            </a:r>
          </a:p>
          <a:p>
            <a:pPr marL="530225" indent="-5302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dirty="0" smtClean="0"/>
              <a:t>Meet with the customer and (using the detailed estimate) </a:t>
            </a:r>
            <a:r>
              <a:rPr lang="en-US" altLang="en-US" u="sng" dirty="0" smtClean="0"/>
              <a:t>explain why the imposed deadline is unrealistic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000" dirty="0" smtClean="0"/>
              <a:t>Be certain to note that </a:t>
            </a:r>
            <a:r>
              <a:rPr lang="en-US" altLang="en-US" sz="2000" u="sng" dirty="0" smtClean="0"/>
              <a:t>all estimates</a:t>
            </a:r>
            <a:r>
              <a:rPr lang="en-US" altLang="en-US" sz="2000" dirty="0" smtClean="0"/>
              <a:t> are based on performance on </a:t>
            </a:r>
            <a:r>
              <a:rPr lang="en-US" altLang="en-US" sz="2000" u="sng" dirty="0" smtClean="0"/>
              <a:t>past projects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000" dirty="0" smtClean="0"/>
              <a:t>Also be certain to indicate the </a:t>
            </a:r>
            <a:r>
              <a:rPr lang="en-US" altLang="en-US" sz="2000" u="sng" dirty="0" smtClean="0"/>
              <a:t>percent improvement</a:t>
            </a:r>
            <a:r>
              <a:rPr lang="en-US" altLang="en-US" sz="2000" dirty="0" smtClean="0"/>
              <a:t> that would be </a:t>
            </a:r>
            <a:r>
              <a:rPr lang="en-US" altLang="en-US" sz="2000" u="sng" dirty="0" smtClean="0"/>
              <a:t>required</a:t>
            </a:r>
            <a:r>
              <a:rPr lang="en-US" altLang="en-US" sz="2000" dirty="0" smtClean="0"/>
              <a:t> to achieve the deadline as it currently exists</a:t>
            </a:r>
          </a:p>
          <a:p>
            <a:pPr marL="530225" indent="-530225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5526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926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Handling Unrealistic Deadlines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02260"/>
            <a:ext cx="8077200" cy="3801762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800" dirty="0" smtClean="0"/>
              <a:t> Offer the incremental development strategy as an alternative and offer some options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400" u="sng" dirty="0" smtClean="0"/>
              <a:t>Increase the budget</a:t>
            </a:r>
            <a:r>
              <a:rPr lang="en-US" altLang="en-US" sz="2400" dirty="0" smtClean="0"/>
              <a:t> and </a:t>
            </a:r>
            <a:r>
              <a:rPr lang="en-US" altLang="en-US" sz="2400" u="sng" dirty="0" smtClean="0"/>
              <a:t>bring on additional resources</a:t>
            </a:r>
            <a:r>
              <a:rPr lang="en-US" altLang="en-US" sz="2400" dirty="0" smtClean="0"/>
              <a:t> to try to finish sooner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400" u="sng" dirty="0" smtClean="0"/>
              <a:t>Remove</a:t>
            </a:r>
            <a:r>
              <a:rPr lang="en-US" altLang="en-US" sz="2400" dirty="0" smtClean="0"/>
              <a:t> many of the software </a:t>
            </a:r>
            <a:r>
              <a:rPr lang="en-US" altLang="en-US" sz="2400" u="sng" dirty="0" smtClean="0"/>
              <a:t>functions and capabilities</a:t>
            </a:r>
            <a:r>
              <a:rPr lang="en-US" altLang="en-US" sz="2400" dirty="0" smtClean="0"/>
              <a:t> that were requested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US" altLang="en-US" sz="2400" u="sng" dirty="0" smtClean="0"/>
              <a:t>Dispense with reality</a:t>
            </a:r>
            <a:r>
              <a:rPr lang="en-US" altLang="en-US" sz="2400" dirty="0" smtClean="0"/>
              <a:t> and wish the project complete using the prescribed schedule; then point out that project history and your estimates show that this is unrealistic and will result in a disaster</a:t>
            </a:r>
          </a:p>
          <a:p>
            <a:pPr marL="530225" indent="-530225" eaLnBrk="1" hangingPunct="1">
              <a:lnSpc>
                <a:spcPct val="90000"/>
              </a:lnSpc>
              <a:spcBef>
                <a:spcPts val="450"/>
              </a:spcBef>
              <a:buClrTx/>
              <a:buFontTx/>
              <a:buNone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1406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78708" y="2286000"/>
            <a:ext cx="77724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/>
              <a:t>Project Scheduling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75100"/>
            <a:ext cx="6400800" cy="1754188"/>
          </a:xfrm>
        </p:spPr>
        <p:txBody>
          <a:bodyPr lIns="0" tIns="0" rIns="0" bIns="0" anchor="ctr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0364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General Practices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148138"/>
          </a:xfrm>
        </p:spPr>
        <p:txBody>
          <a:bodyPr>
            <a:norm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On large projects, hundreds of </a:t>
            </a:r>
            <a:r>
              <a:rPr lang="en-US" altLang="en-US" sz="2800" u="sng" dirty="0" smtClean="0"/>
              <a:t>small tasks</a:t>
            </a:r>
            <a:r>
              <a:rPr lang="en-US" altLang="en-US" sz="2800" dirty="0" smtClean="0"/>
              <a:t> must occur to accomplish a larger goal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Some of these tasks lie outside the mainstream and may be completed </a:t>
            </a:r>
            <a:r>
              <a:rPr lang="en-US" altLang="en-US" sz="2400" u="sng" dirty="0" smtClean="0"/>
              <a:t>without</a:t>
            </a:r>
            <a:r>
              <a:rPr lang="en-US" altLang="en-US" sz="2400" dirty="0" smtClean="0"/>
              <a:t> worry of </a:t>
            </a:r>
            <a:r>
              <a:rPr lang="en-US" altLang="en-US" sz="2400" u="sng" dirty="0" smtClean="0"/>
              <a:t>impacting</a:t>
            </a:r>
            <a:r>
              <a:rPr lang="en-US" altLang="en-US" sz="2400" dirty="0" smtClean="0"/>
              <a:t> on the project </a:t>
            </a:r>
            <a:r>
              <a:rPr lang="en-US" altLang="en-US" sz="2400" u="sng" dirty="0" smtClean="0"/>
              <a:t>completion date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Other tasks lie on the </a:t>
            </a:r>
            <a:r>
              <a:rPr lang="en-US" altLang="en-US" sz="2400" u="sng" dirty="0" smtClean="0"/>
              <a:t>critical path</a:t>
            </a:r>
            <a:r>
              <a:rPr lang="en-US" altLang="en-US" sz="2400" dirty="0" smtClean="0"/>
              <a:t>; if these tasks fall behind schedule, the </a:t>
            </a:r>
            <a:r>
              <a:rPr lang="en-US" altLang="en-US" sz="2400" u="sng" dirty="0" smtClean="0"/>
              <a:t>completion date</a:t>
            </a:r>
            <a:r>
              <a:rPr lang="en-US" altLang="en-US" sz="2400" dirty="0" smtClean="0"/>
              <a:t> of the entire project is put into </a:t>
            </a:r>
            <a:r>
              <a:rPr lang="en-US" altLang="en-US" sz="2400" u="sng" dirty="0" smtClean="0"/>
              <a:t>jeopardy</a:t>
            </a:r>
          </a:p>
        </p:txBody>
      </p:sp>
    </p:spTree>
    <p:extLst>
      <p:ext uri="{BB962C8B-B14F-4D97-AF65-F5344CB8AC3E}">
        <p14:creationId xmlns:p14="http://schemas.microsoft.com/office/powerpoint/2010/main" val="27136392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mtClean="0"/>
              <a:t>General Practices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148138"/>
          </a:xfrm>
        </p:spPr>
        <p:txBody>
          <a:bodyPr>
            <a:noAutofit/>
          </a:bodyPr>
          <a:lstStyle/>
          <a:p>
            <a:pPr marL="339725" indent="-339725" eaLnBrk="1" hangingPunct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800" dirty="0" smtClean="0"/>
              <a:t>Project manager's objectives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u="sng" dirty="0" smtClean="0"/>
              <a:t>Define</a:t>
            </a:r>
            <a:r>
              <a:rPr lang="en-US" altLang="en-US" sz="2400" dirty="0" smtClean="0"/>
              <a:t> all project </a:t>
            </a:r>
            <a:r>
              <a:rPr lang="en-US" altLang="en-US" sz="2400" u="sng" dirty="0" smtClean="0"/>
              <a:t>tasks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u="sng" dirty="0" smtClean="0"/>
              <a:t>Build an activity network</a:t>
            </a:r>
            <a:r>
              <a:rPr lang="en-US" altLang="en-US" sz="2400" dirty="0" smtClean="0"/>
              <a:t> that depicts their interdependencies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u="sng" dirty="0" smtClean="0"/>
              <a:t>Identify</a:t>
            </a:r>
            <a:r>
              <a:rPr lang="en-US" altLang="en-US" sz="2400" dirty="0" smtClean="0"/>
              <a:t> the </a:t>
            </a:r>
            <a:r>
              <a:rPr lang="en-US" altLang="en-US" sz="2400" u="sng" dirty="0" smtClean="0"/>
              <a:t>tasks</a:t>
            </a:r>
            <a:r>
              <a:rPr lang="en-US" altLang="en-US" sz="2400" dirty="0" smtClean="0"/>
              <a:t> that are </a:t>
            </a:r>
            <a:r>
              <a:rPr lang="en-US" altLang="en-US" sz="2400" u="sng" dirty="0" smtClean="0"/>
              <a:t>critical</a:t>
            </a:r>
            <a:r>
              <a:rPr lang="en-US" altLang="en-US" sz="2400" dirty="0" smtClean="0"/>
              <a:t> within the activity network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u="sng" dirty="0" smtClean="0"/>
              <a:t>Build a timeline</a:t>
            </a:r>
            <a:r>
              <a:rPr lang="en-US" altLang="en-US" sz="2400" dirty="0" smtClean="0"/>
              <a:t> depicting the planned and actual progress of each task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u="sng" dirty="0" smtClean="0"/>
              <a:t>Track</a:t>
            </a:r>
            <a:r>
              <a:rPr lang="en-US" altLang="en-US" sz="2400" dirty="0" smtClean="0"/>
              <a:t> task </a:t>
            </a:r>
            <a:r>
              <a:rPr lang="en-US" altLang="en-US" sz="2400" u="sng" dirty="0" smtClean="0"/>
              <a:t>progress</a:t>
            </a:r>
            <a:r>
              <a:rPr lang="en-US" altLang="en-US" sz="2400" dirty="0" smtClean="0"/>
              <a:t> to ensure that delay is recognized "one day at a time"</a:t>
            </a:r>
          </a:p>
          <a:p>
            <a:pPr marL="739775" lvl="1" indent="-282575" eaLnBrk="1" hangingPunct="1"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dirty="0" smtClean="0"/>
              <a:t>To do this, the schedule should allow </a:t>
            </a:r>
            <a:r>
              <a:rPr lang="en-US" altLang="en-US" sz="2400" u="sng" dirty="0" smtClean="0"/>
              <a:t>progress</a:t>
            </a:r>
            <a:r>
              <a:rPr lang="en-US" altLang="en-US" sz="2400" dirty="0" smtClean="0"/>
              <a:t> to be </a:t>
            </a:r>
            <a:r>
              <a:rPr lang="en-US" altLang="en-US" sz="2400" u="sng" dirty="0" smtClean="0"/>
              <a:t>monitored</a:t>
            </a:r>
            <a:r>
              <a:rPr lang="en-US" altLang="en-US" sz="2400" dirty="0" smtClean="0"/>
              <a:t> and the project to be </a:t>
            </a:r>
            <a:r>
              <a:rPr lang="en-US" altLang="en-US" sz="2400" u="sng" dirty="0" smtClean="0"/>
              <a:t>controlled</a:t>
            </a:r>
          </a:p>
        </p:txBody>
      </p:sp>
    </p:spTree>
    <p:extLst>
      <p:ext uri="{BB962C8B-B14F-4D97-AF65-F5344CB8AC3E}">
        <p14:creationId xmlns:p14="http://schemas.microsoft.com/office/powerpoint/2010/main" val="2256097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3267</Words>
  <Application>Microsoft Office PowerPoint</Application>
  <PresentationFormat>On-screen Show (4:3)</PresentationFormat>
  <Paragraphs>649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Lecture 8 – Project Scheduling</vt:lpstr>
      <vt:lpstr>Eight Reasons for Late Software Delivery</vt:lpstr>
      <vt:lpstr>Eight Reasons for Late Software Delivery</vt:lpstr>
      <vt:lpstr>Quote from Napoleon</vt:lpstr>
      <vt:lpstr>Handling Unrealistic Deadlines</vt:lpstr>
      <vt:lpstr>Handling Unrealistic Deadlines</vt:lpstr>
      <vt:lpstr>Project Scheduling</vt:lpstr>
      <vt:lpstr>General Practices</vt:lpstr>
      <vt:lpstr>General Practices</vt:lpstr>
      <vt:lpstr>General Practices (continued)‏</vt:lpstr>
      <vt:lpstr>General Practices (continued)‏</vt:lpstr>
      <vt:lpstr>Basic Principles for Project Scheduling</vt:lpstr>
      <vt:lpstr>Basic Principles for Project Scheduling (continued)‏</vt:lpstr>
      <vt:lpstr>Relationship Between People and Effort</vt:lpstr>
      <vt:lpstr>Effort Applied vs. Delivery Time</vt:lpstr>
      <vt:lpstr>40-20-40 Distribution of Effort</vt:lpstr>
      <vt:lpstr>40-20-40 Distribution of Effort (continued)‏</vt:lpstr>
      <vt:lpstr>Task Network</vt:lpstr>
      <vt:lpstr>Purpose of a Task Network</vt:lpstr>
      <vt:lpstr>Example Task Network</vt:lpstr>
      <vt:lpstr>Example Task Network with Critical Path Marked</vt:lpstr>
      <vt:lpstr>Defining a Task Set</vt:lpstr>
      <vt:lpstr>Factors that Influence a Project’s Schedule</vt:lpstr>
      <vt:lpstr>Types of Software Projects</vt:lpstr>
      <vt:lpstr>Timeline Chart</vt:lpstr>
      <vt:lpstr>Mechanics of a Timeline Chart</vt:lpstr>
      <vt:lpstr>PowerPoint Presentation</vt:lpstr>
      <vt:lpstr>PowerPoint Presentation</vt:lpstr>
      <vt:lpstr>PowerPoint Presentation</vt:lpstr>
      <vt:lpstr>PowerPoint Presentation</vt:lpstr>
      <vt:lpstr>Timeline Chart for Long Distance Move</vt:lpstr>
      <vt:lpstr>Example Timeline Chart</vt:lpstr>
      <vt:lpstr>Project Control</vt:lpstr>
      <vt:lpstr>Project Control and Time Boxing</vt:lpstr>
      <vt:lpstr>Methods for Tracking the Schedule</vt:lpstr>
      <vt:lpstr>Earned Value Analysis</vt:lpstr>
      <vt:lpstr>Description of Earned Value Analysis</vt:lpstr>
      <vt:lpstr>Determining Earned Value</vt:lpstr>
      <vt:lpstr>Determining Earned Value</vt:lpstr>
      <vt:lpstr>Progress Indicators provided through Earned Value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115</cp:revision>
  <dcterms:created xsi:type="dcterms:W3CDTF">2009-12-29T10:39:27Z</dcterms:created>
  <dcterms:modified xsi:type="dcterms:W3CDTF">2016-11-09T23:15:16Z</dcterms:modified>
</cp:coreProperties>
</file>