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97"/>
  </p:notesMasterIdLst>
  <p:handoutMasterIdLst>
    <p:handoutMasterId r:id="rId98"/>
  </p:handoutMasterIdLst>
  <p:sldIdLst>
    <p:sldId id="256" r:id="rId2"/>
    <p:sldId id="331" r:id="rId3"/>
    <p:sldId id="332" r:id="rId4"/>
    <p:sldId id="333" r:id="rId5"/>
    <p:sldId id="334" r:id="rId6"/>
    <p:sldId id="335" r:id="rId7"/>
    <p:sldId id="336" r:id="rId8"/>
    <p:sldId id="337" r:id="rId9"/>
    <p:sldId id="339" r:id="rId10"/>
    <p:sldId id="340" r:id="rId11"/>
    <p:sldId id="341" r:id="rId12"/>
    <p:sldId id="342" r:id="rId13"/>
    <p:sldId id="343" r:id="rId14"/>
    <p:sldId id="344" r:id="rId15"/>
    <p:sldId id="345" r:id="rId16"/>
    <p:sldId id="346" r:id="rId17"/>
    <p:sldId id="347" r:id="rId18"/>
    <p:sldId id="348" r:id="rId19"/>
    <p:sldId id="349" r:id="rId20"/>
    <p:sldId id="350" r:id="rId21"/>
    <p:sldId id="351" r:id="rId22"/>
    <p:sldId id="352" r:id="rId23"/>
    <p:sldId id="353" r:id="rId24"/>
    <p:sldId id="354" r:id="rId25"/>
    <p:sldId id="355" r:id="rId26"/>
    <p:sldId id="358" r:id="rId27"/>
    <p:sldId id="359" r:id="rId28"/>
    <p:sldId id="360" r:id="rId29"/>
    <p:sldId id="361" r:id="rId30"/>
    <p:sldId id="362" r:id="rId31"/>
    <p:sldId id="363" r:id="rId32"/>
    <p:sldId id="364" r:id="rId33"/>
    <p:sldId id="365" r:id="rId34"/>
    <p:sldId id="366" r:id="rId35"/>
    <p:sldId id="367" r:id="rId36"/>
    <p:sldId id="368" r:id="rId37"/>
    <p:sldId id="369" r:id="rId38"/>
    <p:sldId id="370" r:id="rId39"/>
    <p:sldId id="371" r:id="rId40"/>
    <p:sldId id="372" r:id="rId41"/>
    <p:sldId id="373" r:id="rId42"/>
    <p:sldId id="374" r:id="rId43"/>
    <p:sldId id="375" r:id="rId44"/>
    <p:sldId id="376" r:id="rId45"/>
    <p:sldId id="377" r:id="rId46"/>
    <p:sldId id="378" r:id="rId47"/>
    <p:sldId id="383" r:id="rId48"/>
    <p:sldId id="384" r:id="rId49"/>
    <p:sldId id="385" r:id="rId50"/>
    <p:sldId id="388" r:id="rId51"/>
    <p:sldId id="389" r:id="rId52"/>
    <p:sldId id="391" r:id="rId53"/>
    <p:sldId id="434" r:id="rId54"/>
    <p:sldId id="392" r:id="rId55"/>
    <p:sldId id="393" r:id="rId56"/>
    <p:sldId id="394" r:id="rId57"/>
    <p:sldId id="395" r:id="rId58"/>
    <p:sldId id="396" r:id="rId59"/>
    <p:sldId id="397" r:id="rId60"/>
    <p:sldId id="398" r:id="rId61"/>
    <p:sldId id="399" r:id="rId62"/>
    <p:sldId id="400" r:id="rId63"/>
    <p:sldId id="401" r:id="rId64"/>
    <p:sldId id="402" r:id="rId65"/>
    <p:sldId id="403" r:id="rId66"/>
    <p:sldId id="404" r:id="rId67"/>
    <p:sldId id="405" r:id="rId68"/>
    <p:sldId id="406" r:id="rId69"/>
    <p:sldId id="407" r:id="rId70"/>
    <p:sldId id="408" r:id="rId71"/>
    <p:sldId id="409" r:id="rId72"/>
    <p:sldId id="410" r:id="rId73"/>
    <p:sldId id="411" r:id="rId74"/>
    <p:sldId id="412" r:id="rId75"/>
    <p:sldId id="413" r:id="rId76"/>
    <p:sldId id="414" r:id="rId77"/>
    <p:sldId id="415" r:id="rId78"/>
    <p:sldId id="416" r:id="rId79"/>
    <p:sldId id="417" r:id="rId80"/>
    <p:sldId id="418" r:id="rId81"/>
    <p:sldId id="419" r:id="rId82"/>
    <p:sldId id="420" r:id="rId83"/>
    <p:sldId id="421" r:id="rId84"/>
    <p:sldId id="422" r:id="rId85"/>
    <p:sldId id="423" r:id="rId86"/>
    <p:sldId id="424" r:id="rId87"/>
    <p:sldId id="425" r:id="rId88"/>
    <p:sldId id="426" r:id="rId89"/>
    <p:sldId id="427" r:id="rId90"/>
    <p:sldId id="428" r:id="rId91"/>
    <p:sldId id="429" r:id="rId92"/>
    <p:sldId id="430" r:id="rId93"/>
    <p:sldId id="431" r:id="rId94"/>
    <p:sldId id="432" r:id="rId95"/>
    <p:sldId id="433" r:id="rId9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424D"/>
    <a:srgbClr val="5B86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7" autoAdjust="0"/>
    <p:restoredTop sz="90919" autoAdjust="0"/>
  </p:normalViewPr>
  <p:slideViewPr>
    <p:cSldViewPr snapToGrid="0" snapToObjects="1">
      <p:cViewPr varScale="1">
        <p:scale>
          <a:sx n="107" d="100"/>
          <a:sy n="107" d="100"/>
        </p:scale>
        <p:origin x="-1650" y="-90"/>
      </p:cViewPr>
      <p:guideLst>
        <p:guide orient="horz" pos="2160"/>
        <p:guide pos="2880"/>
      </p:guideLst>
    </p:cSldViewPr>
  </p:slideViewPr>
  <p:notesTextViewPr>
    <p:cViewPr>
      <p:scale>
        <a:sx n="3" d="2"/>
        <a:sy n="3" d="2"/>
      </p:scale>
      <p:origin x="0" y="0"/>
    </p:cViewPr>
  </p:notesTextViewPr>
  <p:sorterViewPr>
    <p:cViewPr>
      <p:scale>
        <a:sx n="200" d="100"/>
        <a:sy n="200" d="100"/>
      </p:scale>
      <p:origin x="0" y="4720"/>
    </p:cViewPr>
  </p:sorterViewPr>
  <p:notesViewPr>
    <p:cSldViewPr snapToGrid="0" snapToObjects="1">
      <p:cViewPr varScale="1">
        <p:scale>
          <a:sx n="84" d="100"/>
          <a:sy n="84" d="100"/>
        </p:scale>
        <p:origin x="1908"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B44B6B1-5441-9644-AE1C-BB7EA5DBA264}" type="datetimeFigureOut">
              <a:rPr lang="en-US" smtClean="0"/>
              <a:pPr/>
              <a:t>11/21/2016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300CC7-81E2-B842-8904-673E09748720}" type="slidenum">
              <a:rPr lang="en-US" smtClean="0"/>
              <a:pPr/>
              <a:t>‹#›</a:t>
            </a:fld>
            <a:endParaRPr lang="en-US"/>
          </a:p>
        </p:txBody>
      </p:sp>
    </p:spTree>
    <p:extLst>
      <p:ext uri="{BB962C8B-B14F-4D97-AF65-F5344CB8AC3E}">
        <p14:creationId xmlns:p14="http://schemas.microsoft.com/office/powerpoint/2010/main" val="2861766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878819-472C-A14B-95BF-39C94BA106B2}" type="datetimeFigureOut">
              <a:rPr lang="en-US" smtClean="0"/>
              <a:pPr/>
              <a:t>11/21/2016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4F38C2-4548-F541-8261-4C1D96E7A166}" type="slidenum">
              <a:rPr lang="en-US" smtClean="0"/>
              <a:pPr/>
              <a:t>‹#›</a:t>
            </a:fld>
            <a:endParaRPr lang="en-US"/>
          </a:p>
        </p:txBody>
      </p:sp>
    </p:spTree>
    <p:extLst>
      <p:ext uri="{BB962C8B-B14F-4D97-AF65-F5344CB8AC3E}">
        <p14:creationId xmlns:p14="http://schemas.microsoft.com/office/powerpoint/2010/main" val="32245871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F38C2-4548-F541-8261-4C1D96E7A166}" type="slidenum">
              <a:rPr lang="en-US" smtClean="0"/>
              <a:pPr/>
              <a:t>1</a:t>
            </a:fld>
            <a:endParaRPr lang="en-US"/>
          </a:p>
        </p:txBody>
      </p:sp>
    </p:spTree>
    <p:extLst>
      <p:ext uri="{BB962C8B-B14F-4D97-AF65-F5344CB8AC3E}">
        <p14:creationId xmlns:p14="http://schemas.microsoft.com/office/powerpoint/2010/main" val="3369571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783FEE-212F-C047-BB5C-312565A87C3D}" type="slidenum">
              <a:rPr lang="en-GB" sz="1200"/>
              <a:pPr eaLnBrk="1" hangingPunct="1"/>
              <a:t>10</a:t>
            </a:fld>
            <a:endParaRPr lang="en-GB" sz="1200"/>
          </a:p>
        </p:txBody>
      </p:sp>
      <p:sp>
        <p:nvSpPr>
          <p:cNvPr id="3686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96835D8C-4181-CC45-8402-036F858D1A6C}" type="slidenum">
              <a:rPr lang="en-US" sz="1200">
                <a:latin typeface="Times" charset="0"/>
              </a:rPr>
              <a:pPr algn="r"/>
              <a:t>10</a:t>
            </a:fld>
            <a:endParaRPr lang="en-US" sz="1200">
              <a:latin typeface="Times" charset="0"/>
            </a:endParaRPr>
          </a:p>
        </p:txBody>
      </p:sp>
      <p:sp>
        <p:nvSpPr>
          <p:cNvPr id="36868" name="Rectangle 2"/>
          <p:cNvSpPr>
            <a:spLocks noGrp="1" noRot="1" noChangeAspect="1" noChangeArrowheads="1" noTextEdit="1"/>
          </p:cNvSpPr>
          <p:nvPr>
            <p:ph type="sldImg"/>
          </p:nvPr>
        </p:nvSpPr>
        <p:spPr>
          <a:ln/>
        </p:spPr>
      </p:sp>
      <p:sp>
        <p:nvSpPr>
          <p:cNvPr id="3686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394133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C4D60F-506C-684F-9902-1DD60138FE4B}" type="slidenum">
              <a:rPr lang="en-GB" sz="1200"/>
              <a:pPr eaLnBrk="1" hangingPunct="1"/>
              <a:t>11</a:t>
            </a:fld>
            <a:endParaRPr lang="en-GB" sz="1200"/>
          </a:p>
        </p:txBody>
      </p:sp>
      <p:sp>
        <p:nvSpPr>
          <p:cNvPr id="3891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ABC06B41-C799-C240-8FFA-2AFC1BBB5DD6}" type="slidenum">
              <a:rPr lang="en-US" sz="1200">
                <a:latin typeface="Times" charset="0"/>
              </a:rPr>
              <a:pPr algn="r"/>
              <a:t>11</a:t>
            </a:fld>
            <a:endParaRPr lang="en-US" sz="1200">
              <a:latin typeface="Times" charset="0"/>
            </a:endParaRPr>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834912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B51C346-F220-3149-BB04-60E32BD4189A}" type="slidenum">
              <a:rPr lang="en-GB" sz="1200"/>
              <a:pPr eaLnBrk="1" hangingPunct="1"/>
              <a:t>12</a:t>
            </a:fld>
            <a:endParaRPr lang="en-GB" sz="1200"/>
          </a:p>
        </p:txBody>
      </p:sp>
      <p:sp>
        <p:nvSpPr>
          <p:cNvPr id="4096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99983522-E2D5-D145-8BD9-2DF074385012}" type="slidenum">
              <a:rPr lang="en-US" sz="1200">
                <a:latin typeface="Times" charset="0"/>
              </a:rPr>
              <a:pPr algn="r"/>
              <a:t>12</a:t>
            </a:fld>
            <a:endParaRPr lang="en-US" sz="1200">
              <a:latin typeface="Times" charset="0"/>
            </a:endParaRPr>
          </a:p>
        </p:txBody>
      </p:sp>
      <p:sp>
        <p:nvSpPr>
          <p:cNvPr id="40964" name="Rectangle 2"/>
          <p:cNvSpPr>
            <a:spLocks noGrp="1" noRot="1" noChangeAspect="1" noChangeArrowheads="1" noTextEdit="1"/>
          </p:cNvSpPr>
          <p:nvPr>
            <p:ph type="sldImg"/>
          </p:nvPr>
        </p:nvSpPr>
        <p:spPr>
          <a:ln/>
        </p:spPr>
      </p:sp>
      <p:sp>
        <p:nvSpPr>
          <p:cNvPr id="4096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380570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E64B77-6C40-AB49-9D98-8B1789ACFEAD}" type="slidenum">
              <a:rPr lang="en-GB" sz="1200"/>
              <a:pPr eaLnBrk="1" hangingPunct="1"/>
              <a:t>13</a:t>
            </a:fld>
            <a:endParaRPr lang="en-GB" sz="1200"/>
          </a:p>
        </p:txBody>
      </p:sp>
      <p:sp>
        <p:nvSpPr>
          <p:cNvPr id="430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5540D873-5DF6-5E49-87CE-99A7DACAE59E}" type="slidenum">
              <a:rPr lang="en-US" sz="1200">
                <a:latin typeface="Times" charset="0"/>
              </a:rPr>
              <a:pPr algn="r"/>
              <a:t>13</a:t>
            </a:fld>
            <a:endParaRPr lang="en-US" sz="1200">
              <a:latin typeface="Times" charset="0"/>
            </a:endParaRPr>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960030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94D184-B491-D442-AAB8-1FA59717FB8D}" type="slidenum">
              <a:rPr lang="en-GB" sz="1200"/>
              <a:pPr eaLnBrk="1" hangingPunct="1"/>
              <a:t>14</a:t>
            </a:fld>
            <a:endParaRPr lang="en-GB" sz="1200"/>
          </a:p>
        </p:txBody>
      </p:sp>
      <p:sp>
        <p:nvSpPr>
          <p:cNvPr id="450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58B2B7C9-F5EF-734F-A7FD-03B8EEC7D345}" type="slidenum">
              <a:rPr lang="en-US" sz="1200">
                <a:latin typeface="Times" charset="0"/>
              </a:rPr>
              <a:pPr algn="r"/>
              <a:t>14</a:t>
            </a:fld>
            <a:endParaRPr lang="en-US" sz="1200">
              <a:latin typeface="Times" charset="0"/>
            </a:endParaRPr>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1979880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E6F2FE-72F5-524E-BF40-5F58634D7967}" type="slidenum">
              <a:rPr lang="en-GB" sz="1200"/>
              <a:pPr eaLnBrk="1" hangingPunct="1"/>
              <a:t>15</a:t>
            </a:fld>
            <a:endParaRPr lang="en-GB" sz="1200"/>
          </a:p>
        </p:txBody>
      </p:sp>
      <p:sp>
        <p:nvSpPr>
          <p:cNvPr id="4710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B932F621-AF16-BD40-8F09-6D9D234D3375}" type="slidenum">
              <a:rPr lang="en-US" sz="1200">
                <a:latin typeface="Times" charset="0"/>
              </a:rPr>
              <a:pPr algn="r"/>
              <a:t>15</a:t>
            </a:fld>
            <a:endParaRPr lang="en-US" sz="1200">
              <a:latin typeface="Times" charset="0"/>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739928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0844A0-4236-C047-8A78-ECDCB2D49B48}" type="slidenum">
              <a:rPr lang="en-GB" sz="1200"/>
              <a:pPr eaLnBrk="1" hangingPunct="1"/>
              <a:t>16</a:t>
            </a:fld>
            <a:endParaRPr lang="en-GB" sz="1200"/>
          </a:p>
        </p:txBody>
      </p:sp>
      <p:sp>
        <p:nvSpPr>
          <p:cNvPr id="4915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B8D8FF33-4E8E-F545-9B68-EDBEE76990E0}" type="slidenum">
              <a:rPr lang="en-US" sz="1200">
                <a:latin typeface="Times" charset="0"/>
              </a:rPr>
              <a:pPr algn="r"/>
              <a:t>16</a:t>
            </a:fld>
            <a:endParaRPr lang="en-US" sz="1200">
              <a:latin typeface="Times" charset="0"/>
            </a:endParaRPr>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94825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2504D9C-FD4E-CD49-BD43-EE76FBA458CA}" type="slidenum">
              <a:rPr lang="en-GB" sz="1200"/>
              <a:pPr eaLnBrk="1" hangingPunct="1"/>
              <a:t>17</a:t>
            </a:fld>
            <a:endParaRPr lang="en-GB" sz="1200"/>
          </a:p>
        </p:txBody>
      </p:sp>
      <p:sp>
        <p:nvSpPr>
          <p:cNvPr id="512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394336C7-D429-D14B-BBF9-8293634C9623}" type="slidenum">
              <a:rPr lang="en-US" sz="1200">
                <a:latin typeface="Times" charset="0"/>
              </a:rPr>
              <a:pPr algn="r"/>
              <a:t>17</a:t>
            </a:fld>
            <a:endParaRPr lang="en-US" sz="1200">
              <a:latin typeface="Times" charset="0"/>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249847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93CBB0-8B5E-B540-944B-092B467FC90F}" type="slidenum">
              <a:rPr lang="en-GB" sz="1200"/>
              <a:pPr eaLnBrk="1" hangingPunct="1"/>
              <a:t>18</a:t>
            </a:fld>
            <a:endParaRPr lang="en-GB" sz="1200"/>
          </a:p>
        </p:txBody>
      </p:sp>
      <p:sp>
        <p:nvSpPr>
          <p:cNvPr id="532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7011FD7A-F6EA-2549-ADC7-42EC07AD39C4}" type="slidenum">
              <a:rPr lang="en-US" sz="1200">
                <a:latin typeface="Times" charset="0"/>
              </a:rPr>
              <a:pPr algn="r"/>
              <a:t>18</a:t>
            </a:fld>
            <a:endParaRPr lang="en-US" sz="1200">
              <a:latin typeface="Times" charset="0"/>
            </a:endParaRPr>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370625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18C58F-A438-1341-988A-93041F74143E}" type="slidenum">
              <a:rPr lang="en-GB" sz="1200"/>
              <a:pPr eaLnBrk="1" hangingPunct="1"/>
              <a:t>19</a:t>
            </a:fld>
            <a:endParaRPr lang="en-GB" sz="1200"/>
          </a:p>
        </p:txBody>
      </p:sp>
      <p:sp>
        <p:nvSpPr>
          <p:cNvPr id="5529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E09F98D6-7EF5-E642-AA94-0F72814C95E1}" type="slidenum">
              <a:rPr lang="en-US" sz="1200">
                <a:latin typeface="Times" charset="0"/>
              </a:rPr>
              <a:pPr algn="r"/>
              <a:t>19</a:t>
            </a:fld>
            <a:endParaRPr lang="en-US" sz="1200">
              <a:latin typeface="Times" charset="0"/>
            </a:endParaRPr>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270983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4EBF5B-C08F-0447-90BA-52F7D4CD37B0}" type="slidenum">
              <a:rPr lang="en-GB" sz="1200"/>
              <a:pPr eaLnBrk="1" hangingPunct="1"/>
              <a:t>2</a:t>
            </a:fld>
            <a:endParaRPr lang="en-GB" sz="1200"/>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28D4F8E0-9261-C547-8618-AF3F081A7960}" type="slidenum">
              <a:rPr lang="en-US" sz="1200">
                <a:latin typeface="Times" charset="0"/>
              </a:rPr>
              <a:pPr algn="r"/>
              <a:t>2</a:t>
            </a:fld>
            <a:endParaRPr lang="en-US" sz="1200">
              <a:latin typeface="Times" charset="0"/>
            </a:endParaRPr>
          </a:p>
        </p:txBody>
      </p:sp>
      <p:sp>
        <p:nvSpPr>
          <p:cNvPr id="16388" name="Rectangle 2"/>
          <p:cNvSpPr>
            <a:spLocks noGrp="1" noRot="1" noChangeAspect="1" noChangeArrowheads="1" noTextEdit="1"/>
          </p:cNvSpPr>
          <p:nvPr>
            <p:ph type="sldImg"/>
          </p:nvPr>
        </p:nvSpPr>
        <p:spPr>
          <a:ln/>
        </p:spPr>
      </p:sp>
      <p:sp>
        <p:nvSpPr>
          <p:cNvPr id="1638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186739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253FEB-E700-8243-94AE-F76DA05ED928}" type="slidenum">
              <a:rPr lang="en-GB" sz="1200"/>
              <a:pPr eaLnBrk="1" hangingPunct="1"/>
              <a:t>20</a:t>
            </a:fld>
            <a:endParaRPr lang="en-GB" sz="1200"/>
          </a:p>
        </p:txBody>
      </p:sp>
      <p:sp>
        <p:nvSpPr>
          <p:cNvPr id="573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78963A5B-47B3-D246-B60C-C9943D1FC53B}" type="slidenum">
              <a:rPr lang="en-US" sz="1200">
                <a:latin typeface="Times" charset="0"/>
              </a:rPr>
              <a:pPr algn="r"/>
              <a:t>20</a:t>
            </a:fld>
            <a:endParaRPr lang="en-US" sz="1200">
              <a:latin typeface="Times" charset="0"/>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58445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352920-B02D-3B49-92D9-B0F3AACCDBB8}" type="slidenum">
              <a:rPr lang="en-GB" sz="1200"/>
              <a:pPr eaLnBrk="1" hangingPunct="1"/>
              <a:t>21</a:t>
            </a:fld>
            <a:endParaRPr lang="en-GB" sz="1200"/>
          </a:p>
        </p:txBody>
      </p:sp>
      <p:sp>
        <p:nvSpPr>
          <p:cNvPr id="5939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0B6195F1-9667-134C-826B-E2BF4DF4537C}" type="slidenum">
              <a:rPr lang="en-US" sz="1200">
                <a:latin typeface="Times" charset="0"/>
              </a:rPr>
              <a:pPr algn="r"/>
              <a:t>21</a:t>
            </a:fld>
            <a:endParaRPr lang="en-US" sz="1200">
              <a:latin typeface="Times" charset="0"/>
            </a:endParaRPr>
          </a:p>
        </p:txBody>
      </p:sp>
      <p:sp>
        <p:nvSpPr>
          <p:cNvPr id="59396" name="Rectangle 2"/>
          <p:cNvSpPr>
            <a:spLocks noGrp="1" noRot="1" noChangeAspect="1" noChangeArrowheads="1" noTextEdit="1"/>
          </p:cNvSpPr>
          <p:nvPr>
            <p:ph type="sldImg"/>
          </p:nvPr>
        </p:nvSpPr>
        <p:spPr>
          <a:ln/>
        </p:spPr>
      </p:sp>
      <p:sp>
        <p:nvSpPr>
          <p:cNvPr id="5939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148753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8744E4-6B70-E149-B7C3-D52C0A6B8816}" type="slidenum">
              <a:rPr lang="en-GB" sz="1200"/>
              <a:pPr eaLnBrk="1" hangingPunct="1"/>
              <a:t>22</a:t>
            </a:fld>
            <a:endParaRPr lang="en-GB" sz="1200"/>
          </a:p>
        </p:txBody>
      </p:sp>
      <p:sp>
        <p:nvSpPr>
          <p:cNvPr id="6144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4458CC71-F16B-E945-A300-9F41FF58EFC8}" type="slidenum">
              <a:rPr lang="en-US" sz="1200">
                <a:latin typeface="Times" charset="0"/>
              </a:rPr>
              <a:pPr algn="r"/>
              <a:t>22</a:t>
            </a:fld>
            <a:endParaRPr lang="en-US" sz="1200">
              <a:latin typeface="Times" charset="0"/>
            </a:endParaRPr>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1021202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E22BFD-9399-A547-B861-27A4350A2AA9}" type="slidenum">
              <a:rPr lang="en-GB" sz="1200"/>
              <a:pPr eaLnBrk="1" hangingPunct="1"/>
              <a:t>23</a:t>
            </a:fld>
            <a:endParaRPr lang="en-GB" sz="1200"/>
          </a:p>
        </p:txBody>
      </p:sp>
      <p:sp>
        <p:nvSpPr>
          <p:cNvPr id="634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11D7A150-DBAF-DB4F-8C07-395FF8B68CA2}" type="slidenum">
              <a:rPr lang="en-US" sz="1200">
                <a:latin typeface="Times" charset="0"/>
              </a:rPr>
              <a:pPr algn="r"/>
              <a:t>23</a:t>
            </a:fld>
            <a:endParaRPr lang="en-US" sz="1200">
              <a:latin typeface="Times" charset="0"/>
            </a:endParaRPr>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859078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BF76E53-7C1D-4C4E-84D9-0D6D098567B7}" type="slidenum">
              <a:rPr lang="en-GB" sz="1200"/>
              <a:pPr eaLnBrk="1" hangingPunct="1"/>
              <a:t>24</a:t>
            </a:fld>
            <a:endParaRPr lang="en-GB" sz="1200"/>
          </a:p>
        </p:txBody>
      </p:sp>
      <p:sp>
        <p:nvSpPr>
          <p:cNvPr id="6553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17A92F32-6332-8C44-9A2E-FB1F67B195AF}" type="slidenum">
              <a:rPr lang="en-US" sz="1200">
                <a:latin typeface="Times" charset="0"/>
              </a:rPr>
              <a:pPr algn="r"/>
              <a:t>24</a:t>
            </a:fld>
            <a:endParaRPr lang="en-US" sz="1200">
              <a:latin typeface="Times" charset="0"/>
            </a:endParaRPr>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602036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915923E-0347-384F-BEF1-50250D0D961A}" type="slidenum">
              <a:rPr lang="en-GB" sz="1200"/>
              <a:pPr eaLnBrk="1" hangingPunct="1"/>
              <a:t>25</a:t>
            </a:fld>
            <a:endParaRPr lang="en-GB" sz="1200"/>
          </a:p>
        </p:txBody>
      </p:sp>
      <p:sp>
        <p:nvSpPr>
          <p:cNvPr id="675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8B26E082-02C3-504E-B3DE-11A96FE136F8}" type="slidenum">
              <a:rPr lang="en-US" sz="1200">
                <a:latin typeface="Times" charset="0"/>
              </a:rPr>
              <a:pPr algn="r"/>
              <a:t>25</a:t>
            </a:fld>
            <a:endParaRPr lang="en-US" sz="1200">
              <a:latin typeface="Times" charset="0"/>
            </a:endParaRPr>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032913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CFE296-53C8-2F44-A41A-40713687B700}" type="slidenum">
              <a:rPr lang="en-GB" sz="1200"/>
              <a:pPr eaLnBrk="1" hangingPunct="1"/>
              <a:t>28</a:t>
            </a:fld>
            <a:endParaRPr lang="en-GB" sz="1200"/>
          </a:p>
        </p:txBody>
      </p:sp>
      <p:sp>
        <p:nvSpPr>
          <p:cNvPr id="737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DA2CDD6E-EF35-DD44-B27C-2A1F40D1510B}" type="slidenum">
              <a:rPr lang="en-US" sz="1200">
                <a:latin typeface="Times" charset="0"/>
              </a:rPr>
              <a:pPr algn="r"/>
              <a:t>28</a:t>
            </a:fld>
            <a:endParaRPr lang="en-US" sz="1200">
              <a:latin typeface="Times" charset="0"/>
            </a:endParaRPr>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169552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F38C2-4548-F541-8261-4C1D96E7A166}" type="slidenum">
              <a:rPr lang="en-US" smtClean="0"/>
              <a:pPr/>
              <a:t>30</a:t>
            </a:fld>
            <a:endParaRPr lang="en-US"/>
          </a:p>
        </p:txBody>
      </p:sp>
    </p:spTree>
    <p:extLst>
      <p:ext uri="{BB962C8B-B14F-4D97-AF65-F5344CB8AC3E}">
        <p14:creationId xmlns:p14="http://schemas.microsoft.com/office/powerpoint/2010/main" val="1628699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BE491A-5BA7-4C43-A8FD-0A16F4EFC940}" type="slidenum">
              <a:rPr lang="en-GB" sz="1200"/>
              <a:pPr eaLnBrk="1" hangingPunct="1"/>
              <a:t>38</a:t>
            </a:fld>
            <a:endParaRPr lang="en-GB" sz="1200"/>
          </a:p>
        </p:txBody>
      </p:sp>
      <p:sp>
        <p:nvSpPr>
          <p:cNvPr id="829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448D1145-8A17-A441-B206-206BB4C1602D}" type="slidenum">
              <a:rPr lang="en-US" sz="1200">
                <a:latin typeface="Times" charset="0"/>
              </a:rPr>
              <a:pPr algn="r"/>
              <a:t>38</a:t>
            </a:fld>
            <a:endParaRPr lang="en-US" sz="1200">
              <a:latin typeface="Times" charset="0"/>
            </a:endParaRPr>
          </a:p>
        </p:txBody>
      </p:sp>
      <p:sp>
        <p:nvSpPr>
          <p:cNvPr id="82948" name="Rectangle 2"/>
          <p:cNvSpPr>
            <a:spLocks noGrp="1" noRot="1" noChangeAspect="1" noChangeArrowheads="1" noTextEdit="1"/>
          </p:cNvSpPr>
          <p:nvPr>
            <p:ph type="sldImg"/>
          </p:nvPr>
        </p:nvSpPr>
        <p:spPr>
          <a:ln/>
        </p:spPr>
      </p:sp>
      <p:sp>
        <p:nvSpPr>
          <p:cNvPr id="8294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148065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C2D41D-70A5-7F48-A04B-28BFD3D026ED}" type="slidenum">
              <a:rPr lang="en-GB" sz="1200"/>
              <a:pPr eaLnBrk="1" hangingPunct="1"/>
              <a:t>39</a:t>
            </a:fld>
            <a:endParaRPr lang="en-GB" sz="1200"/>
          </a:p>
        </p:txBody>
      </p:sp>
      <p:sp>
        <p:nvSpPr>
          <p:cNvPr id="8499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A9D616D6-34B5-7E43-89C2-6101A8BC6063}" type="slidenum">
              <a:rPr lang="en-US" sz="1200">
                <a:latin typeface="Times" charset="0"/>
              </a:rPr>
              <a:pPr algn="r"/>
              <a:t>39</a:t>
            </a:fld>
            <a:endParaRPr lang="en-US" sz="1200">
              <a:latin typeface="Times" charset="0"/>
            </a:endParaRPr>
          </a:p>
        </p:txBody>
      </p:sp>
      <p:sp>
        <p:nvSpPr>
          <p:cNvPr id="84996" name="Rectangle 2"/>
          <p:cNvSpPr>
            <a:spLocks noGrp="1" noRot="1" noChangeAspect="1" noChangeArrowheads="1" noTextEdit="1"/>
          </p:cNvSpPr>
          <p:nvPr>
            <p:ph type="sldImg"/>
          </p:nvPr>
        </p:nvSpPr>
        <p:spPr>
          <a:ln/>
        </p:spPr>
      </p:sp>
      <p:sp>
        <p:nvSpPr>
          <p:cNvPr id="8499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3612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5D9E3C-721E-E546-98FF-ABB75421D58E}" type="slidenum">
              <a:rPr lang="en-GB" sz="1200"/>
              <a:pPr eaLnBrk="1" hangingPunct="1"/>
              <a:t>3</a:t>
            </a:fld>
            <a:endParaRPr lang="en-GB" sz="1200"/>
          </a:p>
        </p:txBody>
      </p:sp>
      <p:sp>
        <p:nvSpPr>
          <p:cNvPr id="184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15CD5C92-235F-9744-8FBA-0B32D3C5DD3A}" type="slidenum">
              <a:rPr lang="en-US" sz="1200">
                <a:latin typeface="Times" charset="0"/>
              </a:rPr>
              <a:pPr algn="r"/>
              <a:t>3</a:t>
            </a:fld>
            <a:endParaRPr lang="en-US" sz="1200">
              <a:latin typeface="Times" charset="0"/>
            </a:endParaRPr>
          </a:p>
        </p:txBody>
      </p:sp>
      <p:sp>
        <p:nvSpPr>
          <p:cNvPr id="18436" name="Rectangle 2"/>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p>
        </p:txBody>
      </p:sp>
      <p:sp>
        <p:nvSpPr>
          <p:cNvPr id="18437" name="Rectangle 3"/>
          <p:cNvSpPr>
            <a:spLocks noGrp="1" noRot="1" noChangeAspect="1" noChangeArrowheads="1" noTextEdit="1"/>
          </p:cNvSpPr>
          <p:nvPr>
            <p:ph type="sldImg"/>
          </p:nvPr>
        </p:nvSpPr>
        <p:spPr>
          <a:xfrm>
            <a:off x="1150938" y="692150"/>
            <a:ext cx="4556125" cy="3416300"/>
          </a:xfrm>
          <a:ln w="12700" cap="flat">
            <a:solidFill>
              <a:schemeClr val="tx1"/>
            </a:solidFill>
          </a:ln>
        </p:spPr>
      </p:sp>
    </p:spTree>
    <p:extLst>
      <p:ext uri="{BB962C8B-B14F-4D97-AF65-F5344CB8AC3E}">
        <p14:creationId xmlns:p14="http://schemas.microsoft.com/office/powerpoint/2010/main" val="3632498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4C095F-E458-924E-A50D-294B25AD910D}" type="slidenum">
              <a:rPr lang="en-GB" sz="1200"/>
              <a:pPr eaLnBrk="1" hangingPunct="1"/>
              <a:t>40</a:t>
            </a:fld>
            <a:endParaRPr lang="en-GB" sz="1200"/>
          </a:p>
        </p:txBody>
      </p:sp>
      <p:sp>
        <p:nvSpPr>
          <p:cNvPr id="8704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103E4DE8-E123-B34A-AB89-C24463A68306}" type="slidenum">
              <a:rPr lang="en-US" sz="1200">
                <a:latin typeface="Times" charset="0"/>
              </a:rPr>
              <a:pPr algn="r"/>
              <a:t>40</a:t>
            </a:fld>
            <a:endParaRPr lang="en-US" sz="1200">
              <a:latin typeface="Times" charset="0"/>
            </a:endParaRPr>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862140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61F4E6-95EC-9644-A8CD-CEA856892903}" type="slidenum">
              <a:rPr lang="en-GB" sz="1200"/>
              <a:pPr eaLnBrk="1" hangingPunct="1"/>
              <a:t>41</a:t>
            </a:fld>
            <a:endParaRPr lang="en-GB" sz="1200"/>
          </a:p>
        </p:txBody>
      </p:sp>
      <p:sp>
        <p:nvSpPr>
          <p:cNvPr id="890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8C2189A9-F8B5-D24F-BAC3-63D22C86A2E6}" type="slidenum">
              <a:rPr lang="en-US" sz="1200">
                <a:latin typeface="Times" charset="0"/>
              </a:rPr>
              <a:pPr algn="r"/>
              <a:t>41</a:t>
            </a:fld>
            <a:endParaRPr lang="en-US" sz="1200">
              <a:latin typeface="Times" charset="0"/>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557665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5D1C78-7671-014C-8C73-A9E4F6A1300C}" type="slidenum">
              <a:rPr lang="en-GB" sz="1200"/>
              <a:pPr eaLnBrk="1" hangingPunct="1"/>
              <a:t>42</a:t>
            </a:fld>
            <a:endParaRPr lang="en-GB" sz="1200"/>
          </a:p>
        </p:txBody>
      </p:sp>
      <p:sp>
        <p:nvSpPr>
          <p:cNvPr id="9113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90E3F896-47EE-814B-8128-D79A88A87CC7}" type="slidenum">
              <a:rPr lang="en-US" sz="1200">
                <a:latin typeface="Times" charset="0"/>
              </a:rPr>
              <a:pPr algn="r"/>
              <a:t>42</a:t>
            </a:fld>
            <a:endParaRPr lang="en-US" sz="1200">
              <a:latin typeface="Times" charset="0"/>
            </a:endParaRPr>
          </a:p>
        </p:txBody>
      </p:sp>
      <p:sp>
        <p:nvSpPr>
          <p:cNvPr id="91140" name="Rectangle 2"/>
          <p:cNvSpPr>
            <a:spLocks noGrp="1" noRot="1" noChangeAspect="1" noChangeArrowheads="1" noTextEdit="1"/>
          </p:cNvSpPr>
          <p:nvPr>
            <p:ph type="sldImg"/>
          </p:nvPr>
        </p:nvSpPr>
        <p:spPr>
          <a:ln/>
        </p:spPr>
      </p:sp>
      <p:sp>
        <p:nvSpPr>
          <p:cNvPr id="9114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7060828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838368-BB85-AA4E-9AE2-127D44850220}" type="slidenum">
              <a:rPr lang="en-GB" sz="1200"/>
              <a:pPr eaLnBrk="1" hangingPunct="1"/>
              <a:t>43</a:t>
            </a:fld>
            <a:endParaRPr lang="en-GB" sz="1200"/>
          </a:p>
        </p:txBody>
      </p:sp>
      <p:sp>
        <p:nvSpPr>
          <p:cNvPr id="931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4BD0CB33-0602-934B-BE53-06D365C6CC40}" type="slidenum">
              <a:rPr lang="en-US" sz="1200">
                <a:latin typeface="Times" charset="0"/>
              </a:rPr>
              <a:pPr algn="r"/>
              <a:t>43</a:t>
            </a:fld>
            <a:endParaRPr lang="en-US" sz="1200">
              <a:latin typeface="Times" charset="0"/>
            </a:endParaRPr>
          </a:p>
        </p:txBody>
      </p:sp>
      <p:sp>
        <p:nvSpPr>
          <p:cNvPr id="93188" name="Rectangle 2"/>
          <p:cNvSpPr>
            <a:spLocks noGrp="1" noRot="1" noChangeAspect="1" noChangeArrowheads="1" noTextEdit="1"/>
          </p:cNvSpPr>
          <p:nvPr>
            <p:ph type="sldImg"/>
          </p:nvPr>
        </p:nvSpPr>
        <p:spPr>
          <a:ln/>
        </p:spPr>
      </p:sp>
      <p:sp>
        <p:nvSpPr>
          <p:cNvPr id="9318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1185602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B14183-62AB-8E48-809C-AC32D7895795}" type="slidenum">
              <a:rPr lang="en-GB" sz="1200"/>
              <a:pPr eaLnBrk="1" hangingPunct="1"/>
              <a:t>44</a:t>
            </a:fld>
            <a:endParaRPr lang="en-GB" sz="1200"/>
          </a:p>
        </p:txBody>
      </p:sp>
      <p:sp>
        <p:nvSpPr>
          <p:cNvPr id="952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6214DAB5-5C40-544F-8AF4-CCEEE3F80308}" type="slidenum">
              <a:rPr lang="en-US" sz="1200">
                <a:latin typeface="Times" charset="0"/>
              </a:rPr>
              <a:pPr algn="r"/>
              <a:t>44</a:t>
            </a:fld>
            <a:endParaRPr lang="en-US" sz="1200">
              <a:latin typeface="Times" charset="0"/>
            </a:endParaRPr>
          </a:p>
        </p:txBody>
      </p:sp>
      <p:sp>
        <p:nvSpPr>
          <p:cNvPr id="95236" name="Rectangle 2"/>
          <p:cNvSpPr>
            <a:spLocks noGrp="1" noRot="1" noChangeAspect="1" noChangeArrowheads="1" noTextEdit="1"/>
          </p:cNvSpPr>
          <p:nvPr>
            <p:ph type="sldImg"/>
          </p:nvPr>
        </p:nvSpPr>
        <p:spPr>
          <a:ln/>
        </p:spPr>
      </p:sp>
      <p:sp>
        <p:nvSpPr>
          <p:cNvPr id="9523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0993769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2B2379-15BA-034C-9CCE-1C5EFBC25C66}" type="slidenum">
              <a:rPr lang="en-GB" sz="1200"/>
              <a:pPr eaLnBrk="1" hangingPunct="1"/>
              <a:t>45</a:t>
            </a:fld>
            <a:endParaRPr lang="en-GB" sz="1200"/>
          </a:p>
        </p:txBody>
      </p:sp>
      <p:sp>
        <p:nvSpPr>
          <p:cNvPr id="9728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21319076-3900-5C4B-A24E-41622119EA75}" type="slidenum">
              <a:rPr lang="en-US" sz="1200">
                <a:latin typeface="Times" charset="0"/>
              </a:rPr>
              <a:pPr algn="r"/>
              <a:t>45</a:t>
            </a:fld>
            <a:endParaRPr lang="en-US" sz="1200">
              <a:latin typeface="Times" charset="0"/>
            </a:endParaRPr>
          </a:p>
        </p:txBody>
      </p:sp>
      <p:sp>
        <p:nvSpPr>
          <p:cNvPr id="97284" name="Rectangle 2"/>
          <p:cNvSpPr>
            <a:spLocks noGrp="1" noRot="1" noChangeAspect="1" noChangeArrowheads="1" noTextEdit="1"/>
          </p:cNvSpPr>
          <p:nvPr>
            <p:ph type="sldImg"/>
          </p:nvPr>
        </p:nvSpPr>
        <p:spPr>
          <a:ln/>
        </p:spPr>
      </p:sp>
      <p:sp>
        <p:nvSpPr>
          <p:cNvPr id="9728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0904635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BA5DC9-4FC3-2C4D-BCEC-6FCC6D9A3155}" type="slidenum">
              <a:rPr lang="en-GB" sz="1200"/>
              <a:pPr eaLnBrk="1" hangingPunct="1"/>
              <a:t>46</a:t>
            </a:fld>
            <a:endParaRPr lang="en-GB" sz="1200"/>
          </a:p>
        </p:txBody>
      </p:sp>
    </p:spTree>
    <p:extLst>
      <p:ext uri="{BB962C8B-B14F-4D97-AF65-F5344CB8AC3E}">
        <p14:creationId xmlns:p14="http://schemas.microsoft.com/office/powerpoint/2010/main" val="15648519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592FBA-EDEB-C245-A12D-1904EE02A27E}" type="slidenum">
              <a:rPr lang="en-GB" sz="1200"/>
              <a:pPr eaLnBrk="1" hangingPunct="1"/>
              <a:t>47</a:t>
            </a:fld>
            <a:endParaRPr lang="en-GB" sz="1200"/>
          </a:p>
        </p:txBody>
      </p:sp>
      <p:sp>
        <p:nvSpPr>
          <p:cNvPr id="1187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A71EE77F-802B-7742-AD5D-7A655994055C}" type="slidenum">
              <a:rPr lang="en-US" sz="1200">
                <a:latin typeface="Times" charset="0"/>
              </a:rPr>
              <a:pPr algn="r"/>
              <a:t>47</a:t>
            </a:fld>
            <a:endParaRPr lang="en-US" sz="1200">
              <a:latin typeface="Times" charset="0"/>
            </a:endParaRPr>
          </a:p>
        </p:txBody>
      </p:sp>
      <p:sp>
        <p:nvSpPr>
          <p:cNvPr id="118788" name="Rectangle 2"/>
          <p:cNvSpPr>
            <a:spLocks noGrp="1" noRot="1" noChangeAspect="1" noChangeArrowheads="1" noTextEdit="1"/>
          </p:cNvSpPr>
          <p:nvPr>
            <p:ph type="sldImg"/>
          </p:nvPr>
        </p:nvSpPr>
        <p:spPr>
          <a:ln/>
        </p:spPr>
      </p:sp>
      <p:sp>
        <p:nvSpPr>
          <p:cNvPr id="11878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600674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D1CFB1-D79C-0A47-93E3-1D8B0024248A}" type="slidenum">
              <a:rPr lang="en-GB" sz="1200"/>
              <a:pPr eaLnBrk="1" hangingPunct="1"/>
              <a:t>48</a:t>
            </a:fld>
            <a:endParaRPr lang="en-GB" sz="1200"/>
          </a:p>
        </p:txBody>
      </p:sp>
      <p:sp>
        <p:nvSpPr>
          <p:cNvPr id="1208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01B03C9-19F9-7A48-A234-C4CB1D178E17}" type="slidenum">
              <a:rPr lang="en-US" sz="1200">
                <a:latin typeface="Times" charset="0"/>
              </a:rPr>
              <a:pPr algn="r"/>
              <a:t>48</a:t>
            </a:fld>
            <a:endParaRPr lang="en-US" sz="1200">
              <a:latin typeface="Times" charset="0"/>
            </a:endParaRPr>
          </a:p>
        </p:txBody>
      </p:sp>
      <p:sp>
        <p:nvSpPr>
          <p:cNvPr id="120836" name="Rectangle 2"/>
          <p:cNvSpPr>
            <a:spLocks noGrp="1" noRot="1" noChangeAspect="1" noChangeArrowheads="1" noTextEdit="1"/>
          </p:cNvSpPr>
          <p:nvPr>
            <p:ph type="sldImg"/>
          </p:nvPr>
        </p:nvSpPr>
        <p:spPr>
          <a:ln/>
        </p:spPr>
      </p:sp>
      <p:sp>
        <p:nvSpPr>
          <p:cNvPr id="12083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897152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96A1CC-7B02-8F41-BFAD-C5878B7290C2}" type="slidenum">
              <a:rPr lang="en-GB" sz="1200"/>
              <a:pPr eaLnBrk="1" hangingPunct="1"/>
              <a:t>50</a:t>
            </a:fld>
            <a:endParaRPr lang="en-GB" sz="1200"/>
          </a:p>
        </p:txBody>
      </p:sp>
      <p:sp>
        <p:nvSpPr>
          <p:cNvPr id="11059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0CE91212-61E0-1B48-949F-4CA3F259E6A9}" type="slidenum">
              <a:rPr lang="en-US" sz="1200">
                <a:latin typeface="Times" charset="0"/>
              </a:rPr>
              <a:pPr algn="r"/>
              <a:t>50</a:t>
            </a:fld>
            <a:endParaRPr lang="en-US" sz="1200">
              <a:latin typeface="Times" charset="0"/>
            </a:endParaRPr>
          </a:p>
        </p:txBody>
      </p:sp>
      <p:sp>
        <p:nvSpPr>
          <p:cNvPr id="110596" name="Rectangle 2"/>
          <p:cNvSpPr>
            <a:spLocks noGrp="1" noRot="1" noChangeAspect="1" noChangeArrowheads="1" noTextEdit="1"/>
          </p:cNvSpPr>
          <p:nvPr>
            <p:ph type="sldImg"/>
          </p:nvPr>
        </p:nvSpPr>
        <p:spPr>
          <a:ln/>
        </p:spPr>
      </p:sp>
      <p:sp>
        <p:nvSpPr>
          <p:cNvPr id="11059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826909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C524F0-9574-8F43-A002-61E03EE95E75}" type="slidenum">
              <a:rPr lang="en-GB" sz="1200"/>
              <a:pPr eaLnBrk="1" hangingPunct="1"/>
              <a:t>4</a:t>
            </a:fld>
            <a:endParaRPr lang="en-GB" sz="1200"/>
          </a:p>
        </p:txBody>
      </p:sp>
      <p:sp>
        <p:nvSpPr>
          <p:cNvPr id="2048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02374592-4809-9F45-8C5B-B29FF52DEAE4}" type="slidenum">
              <a:rPr lang="en-US" sz="1200">
                <a:latin typeface="Times" charset="0"/>
              </a:rPr>
              <a:pPr algn="r"/>
              <a:t>4</a:t>
            </a:fld>
            <a:endParaRPr lang="en-US" sz="1200">
              <a:latin typeface="Times" charset="0"/>
            </a:endParaRPr>
          </a:p>
        </p:txBody>
      </p:sp>
      <p:sp>
        <p:nvSpPr>
          <p:cNvPr id="20484" name="Rectangle 2"/>
          <p:cNvSpPr>
            <a:spLocks noGrp="1" noRot="1" noChangeAspect="1" noChangeArrowheads="1" noTextEdit="1"/>
          </p:cNvSpPr>
          <p:nvPr>
            <p:ph type="sldImg"/>
          </p:nvPr>
        </p:nvSpPr>
        <p:spPr>
          <a:ln/>
        </p:spPr>
      </p:sp>
      <p:sp>
        <p:nvSpPr>
          <p:cNvPr id="2048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21962822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80DB500-EFF3-E34E-813F-C1F2767E25B0}" type="slidenum">
              <a:rPr lang="en-GB" sz="1200"/>
              <a:pPr eaLnBrk="1" hangingPunct="1"/>
              <a:t>51</a:t>
            </a:fld>
            <a:endParaRPr lang="en-GB" sz="1200"/>
          </a:p>
        </p:txBody>
      </p:sp>
      <p:sp>
        <p:nvSpPr>
          <p:cNvPr id="11264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D7853FE6-58C6-A94F-AC04-EDBCB2F18518}" type="slidenum">
              <a:rPr lang="en-US" sz="1200">
                <a:latin typeface="Times" charset="0"/>
              </a:rPr>
              <a:pPr algn="r"/>
              <a:t>51</a:t>
            </a:fld>
            <a:endParaRPr lang="en-US" sz="1200">
              <a:latin typeface="Times" charset="0"/>
            </a:endParaRPr>
          </a:p>
        </p:txBody>
      </p:sp>
      <p:sp>
        <p:nvSpPr>
          <p:cNvPr id="112644" name="Rectangle 2"/>
          <p:cNvSpPr>
            <a:spLocks noGrp="1" noRot="1" noChangeAspect="1" noChangeArrowheads="1" noTextEdit="1"/>
          </p:cNvSpPr>
          <p:nvPr>
            <p:ph type="sldImg"/>
          </p:nvPr>
        </p:nvSpPr>
        <p:spPr>
          <a:ln/>
        </p:spPr>
      </p:sp>
      <p:sp>
        <p:nvSpPr>
          <p:cNvPr id="11264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9315413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EE3ACE-8E57-5E41-9BF7-F1FB62A98165}" type="slidenum">
              <a:rPr lang="en-GB" sz="1200"/>
              <a:pPr eaLnBrk="1" hangingPunct="1"/>
              <a:t>52</a:t>
            </a:fld>
            <a:endParaRPr lang="en-GB" sz="1200"/>
          </a:p>
        </p:txBody>
      </p:sp>
      <p:sp>
        <p:nvSpPr>
          <p:cNvPr id="11673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E61D6BF7-5D15-244A-B99B-706F521A506A}" type="slidenum">
              <a:rPr lang="en-US" sz="1200">
                <a:latin typeface="Times" charset="0"/>
              </a:rPr>
              <a:pPr algn="r"/>
              <a:t>52</a:t>
            </a:fld>
            <a:endParaRPr lang="en-US" sz="1200">
              <a:latin typeface="Times" charset="0"/>
            </a:endParaRPr>
          </a:p>
        </p:txBody>
      </p:sp>
      <p:sp>
        <p:nvSpPr>
          <p:cNvPr id="116740" name="Rectangle 2"/>
          <p:cNvSpPr>
            <a:spLocks noGrp="1" noRot="1" noChangeAspect="1" noChangeArrowheads="1" noTextEdit="1"/>
          </p:cNvSpPr>
          <p:nvPr>
            <p:ph type="sldImg"/>
          </p:nvPr>
        </p:nvSpPr>
        <p:spPr>
          <a:ln/>
        </p:spPr>
      </p:sp>
      <p:sp>
        <p:nvSpPr>
          <p:cNvPr id="11674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6550994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9CE98B-C607-6649-8747-5980ADDE3C5A}" type="slidenum">
              <a:rPr lang="en-GB" sz="1200"/>
              <a:pPr eaLnBrk="1" hangingPunct="1"/>
              <a:t>53</a:t>
            </a:fld>
            <a:endParaRPr lang="en-GB" sz="1200"/>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8382DFD6-1081-AB4B-AF94-76A18A8122C3}" type="slidenum">
              <a:rPr lang="en-US" sz="1200">
                <a:latin typeface="Times" charset="0"/>
              </a:rPr>
              <a:pPr algn="r"/>
              <a:t>53</a:t>
            </a:fld>
            <a:endParaRPr lang="en-US" sz="1200">
              <a:latin typeface="Times" charset="0"/>
            </a:endParaRPr>
          </a:p>
        </p:txBody>
      </p:sp>
      <p:sp>
        <p:nvSpPr>
          <p:cNvPr id="16388" name="Rectangle 2"/>
          <p:cNvSpPr>
            <a:spLocks noGrp="1" noRot="1" noChangeAspect="1" noChangeArrowheads="1" noTextEdit="1"/>
          </p:cNvSpPr>
          <p:nvPr>
            <p:ph type="sldImg"/>
          </p:nvPr>
        </p:nvSpPr>
        <p:spPr>
          <a:ln/>
        </p:spPr>
      </p:sp>
      <p:sp>
        <p:nvSpPr>
          <p:cNvPr id="1638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8883521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9CE98B-C607-6649-8747-5980ADDE3C5A}" type="slidenum">
              <a:rPr lang="en-GB" sz="1200"/>
              <a:pPr eaLnBrk="1" hangingPunct="1"/>
              <a:t>54</a:t>
            </a:fld>
            <a:endParaRPr lang="en-GB" sz="1200"/>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8382DFD6-1081-AB4B-AF94-76A18A8122C3}" type="slidenum">
              <a:rPr lang="en-US" sz="1200">
                <a:latin typeface="Times" charset="0"/>
              </a:rPr>
              <a:pPr algn="r"/>
              <a:t>54</a:t>
            </a:fld>
            <a:endParaRPr lang="en-US" sz="1200">
              <a:latin typeface="Times" charset="0"/>
            </a:endParaRPr>
          </a:p>
        </p:txBody>
      </p:sp>
      <p:sp>
        <p:nvSpPr>
          <p:cNvPr id="16388" name="Rectangle 2"/>
          <p:cNvSpPr>
            <a:spLocks noGrp="1" noRot="1" noChangeAspect="1" noChangeArrowheads="1" noTextEdit="1"/>
          </p:cNvSpPr>
          <p:nvPr>
            <p:ph type="sldImg"/>
          </p:nvPr>
        </p:nvSpPr>
        <p:spPr>
          <a:ln/>
        </p:spPr>
      </p:sp>
      <p:sp>
        <p:nvSpPr>
          <p:cNvPr id="1638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888352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55BF87-E7B7-AB44-AA7F-77410F5E5369}" type="slidenum">
              <a:rPr lang="en-GB" sz="1200"/>
              <a:pPr eaLnBrk="1" hangingPunct="1"/>
              <a:t>55</a:t>
            </a:fld>
            <a:endParaRPr lang="en-GB" sz="1200"/>
          </a:p>
        </p:txBody>
      </p:sp>
      <p:sp>
        <p:nvSpPr>
          <p:cNvPr id="184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658A51F8-02E6-2D40-94DF-2CB17DDBACAE}" type="slidenum">
              <a:rPr lang="en-US" sz="1200">
                <a:latin typeface="Times" charset="0"/>
              </a:rPr>
              <a:pPr algn="r"/>
              <a:t>55</a:t>
            </a:fld>
            <a:endParaRPr lang="en-US" sz="1200">
              <a:latin typeface="Times" charset="0"/>
            </a:endParaRPr>
          </a:p>
        </p:txBody>
      </p:sp>
      <p:sp>
        <p:nvSpPr>
          <p:cNvPr id="18436" name="Rectangle 2"/>
          <p:cNvSpPr>
            <a:spLocks noGrp="1" noRot="1" noChangeAspect="1" noChangeArrowheads="1" noTextEdit="1"/>
          </p:cNvSpPr>
          <p:nvPr>
            <p:ph type="sldImg"/>
          </p:nvPr>
        </p:nvSpPr>
        <p:spPr>
          <a:ln/>
        </p:spPr>
      </p:sp>
      <p:sp>
        <p:nvSpPr>
          <p:cNvPr id="1843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0277977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BA27A1-AAE3-C54B-AD6D-42FE2A416E57}" type="slidenum">
              <a:rPr lang="en-GB" sz="1200"/>
              <a:pPr eaLnBrk="1" hangingPunct="1"/>
              <a:t>56</a:t>
            </a:fld>
            <a:endParaRPr lang="en-GB" sz="1200"/>
          </a:p>
        </p:txBody>
      </p:sp>
      <p:sp>
        <p:nvSpPr>
          <p:cNvPr id="20483" name="Slide Image Placeholder 1"/>
          <p:cNvSpPr>
            <a:spLocks noGrp="1" noRot="1" noChangeAspect="1" noTextEdit="1"/>
          </p:cNvSpPr>
          <p:nvPr>
            <p:ph type="sldImg"/>
          </p:nvPr>
        </p:nvSpPr>
        <p:spPr>
          <a:ln/>
        </p:spPr>
      </p:sp>
      <p:sp>
        <p:nvSpPr>
          <p:cNvPr id="20484" name="Notes Placeholder 2"/>
          <p:cNvSpPr>
            <a:spLocks noGrp="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err="1"/>
              <a:t>Wufoo</a:t>
            </a:r>
            <a:r>
              <a:rPr lang="en-GB" dirty="0"/>
              <a:t> is a company specialising in building online forms and have transformed what are usually boring and tedious tasks into being more fun. How do the forms below compare with others you have had to fill in? One reason is the way minimalism, balance and aesthetics have been used in the design of the forms. As commented by one of </a:t>
            </a:r>
            <a:r>
              <a:rPr lang="en-GB" dirty="0" err="1"/>
              <a:t>Wufoo</a:t>
            </a:r>
            <a:r>
              <a:rPr lang="ja-JP" altLang="en-GB" dirty="0"/>
              <a:t>’</a:t>
            </a:r>
            <a:r>
              <a:rPr lang="en-GB" dirty="0"/>
              <a:t>s creators, Kevin Hale: </a:t>
            </a:r>
            <a:r>
              <a:rPr lang="ja-JP" altLang="en-GB" dirty="0"/>
              <a:t>“</a:t>
            </a:r>
            <a:r>
              <a:rPr lang="en-GB" dirty="0"/>
              <a:t>The inspiration for our </a:t>
            </a:r>
            <a:r>
              <a:rPr lang="en-GB" dirty="0" err="1"/>
              <a:t>color</a:t>
            </a:r>
            <a:r>
              <a:rPr lang="en-GB" dirty="0"/>
              <a:t> palette did come from our competitors. It was really depressing to see so much software designed to remind people they</a:t>
            </a:r>
            <a:r>
              <a:rPr lang="ja-JP" altLang="en-GB" dirty="0"/>
              <a:t>’</a:t>
            </a:r>
            <a:r>
              <a:rPr lang="en-GB" dirty="0"/>
              <a:t>re making databases in a windowless office and so we immediately knew we wanted to go in the opposite direction. My goal was to design </a:t>
            </a:r>
            <a:r>
              <a:rPr lang="en-GB" dirty="0" err="1"/>
              <a:t>Wufoo</a:t>
            </a:r>
            <a:r>
              <a:rPr lang="en-GB" dirty="0"/>
              <a:t> to feel like something Fisher-Price would make. We were determined to make sure </a:t>
            </a:r>
            <a:r>
              <a:rPr lang="en-GB" dirty="0" err="1"/>
              <a:t>Wufoo</a:t>
            </a:r>
            <a:r>
              <a:rPr lang="en-GB" dirty="0"/>
              <a:t> was fun.</a:t>
            </a:r>
            <a:r>
              <a:rPr lang="ja-JP" altLang="en-GB" dirty="0"/>
              <a:t>”</a:t>
            </a:r>
            <a:r>
              <a:rPr lang="en-GB" dirty="0"/>
              <a:t>  </a:t>
            </a:r>
          </a:p>
          <a:p>
            <a:pPr eaLnBrk="1" hangingPunct="1"/>
            <a:endParaRPr lang="en-GB" dirty="0"/>
          </a:p>
        </p:txBody>
      </p:sp>
      <p:sp>
        <p:nvSpPr>
          <p:cNvPr id="20485"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34A89C39-2282-9F4C-ABF1-61B434427E61}" type="slidenum">
              <a:rPr lang="en-US" sz="1200">
                <a:latin typeface="Times" charset="0"/>
              </a:rPr>
              <a:pPr algn="r"/>
              <a:t>56</a:t>
            </a:fld>
            <a:endParaRPr lang="en-US" sz="1200">
              <a:latin typeface="Times" charset="0"/>
            </a:endParaRPr>
          </a:p>
        </p:txBody>
      </p:sp>
    </p:spTree>
    <p:extLst>
      <p:ext uri="{BB962C8B-B14F-4D97-AF65-F5344CB8AC3E}">
        <p14:creationId xmlns:p14="http://schemas.microsoft.com/office/powerpoint/2010/main" val="20619333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BBEC2E-C544-3A46-BCF9-09E9A496F105}" type="slidenum">
              <a:rPr lang="en-GB" sz="1200"/>
              <a:pPr eaLnBrk="1" hangingPunct="1"/>
              <a:t>57</a:t>
            </a:fld>
            <a:endParaRPr lang="en-GB" sz="1200"/>
          </a:p>
        </p:txBody>
      </p:sp>
      <p:sp>
        <p:nvSpPr>
          <p:cNvPr id="22531" name="Slide Image Placeholder 1"/>
          <p:cNvSpPr>
            <a:spLocks noGrp="1" noRot="1" noChangeAspect="1" noTextEdit="1"/>
          </p:cNvSpPr>
          <p:nvPr>
            <p:ph type="sldImg"/>
          </p:nvPr>
        </p:nvSpPr>
        <p:spPr>
          <a:ln/>
        </p:spPr>
      </p:sp>
      <p:sp>
        <p:nvSpPr>
          <p:cNvPr id="22532" name="Notes Placeholder 2"/>
          <p:cNvSpPr>
            <a:spLocks noGrp="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t>Emotional interaction is about considering what makes us happy, sad, annoyed, anxious, frustrated, motivated, delirious and so on and translating this knowledge into different aspects of the user experience, from when we first want something to when we no longer interact with it or need to replace it. However, it is not straightforward to achieve as people</a:t>
            </a:r>
            <a:r>
              <a:rPr lang="ja-JP" altLang="en-GB" dirty="0"/>
              <a:t>’</a:t>
            </a:r>
            <a:r>
              <a:rPr lang="en-GB" dirty="0"/>
              <a:t>s moods and feelings are constantly changing. There are also many reasons that might cause someone to be happy or sad, such as the sun shining or someone else winning a game. </a:t>
            </a:r>
          </a:p>
          <a:p>
            <a:pPr eaLnBrk="1" hangingPunct="1"/>
            <a:endParaRPr lang="en-GB" dirty="0"/>
          </a:p>
        </p:txBody>
      </p:sp>
      <p:sp>
        <p:nvSpPr>
          <p:cNvPr id="2253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1A6EBE1F-49BD-D246-B79D-3046BF1DA52D}" type="slidenum">
              <a:rPr lang="en-US" sz="1200">
                <a:latin typeface="Times" charset="0"/>
              </a:rPr>
              <a:pPr algn="r"/>
              <a:t>57</a:t>
            </a:fld>
            <a:endParaRPr lang="en-US" sz="1200">
              <a:latin typeface="Times" charset="0"/>
            </a:endParaRPr>
          </a:p>
        </p:txBody>
      </p:sp>
    </p:spTree>
    <p:extLst>
      <p:ext uri="{BB962C8B-B14F-4D97-AF65-F5344CB8AC3E}">
        <p14:creationId xmlns:p14="http://schemas.microsoft.com/office/powerpoint/2010/main" val="657616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ED7AE0-D481-7141-87BB-7E0230E57AB2}" type="slidenum">
              <a:rPr lang="en-GB" sz="1200"/>
              <a:pPr eaLnBrk="1" hangingPunct="1"/>
              <a:t>58</a:t>
            </a:fld>
            <a:endParaRPr lang="en-GB" sz="1200"/>
          </a:p>
        </p:txBody>
      </p:sp>
      <p:sp>
        <p:nvSpPr>
          <p:cNvPr id="24579" name="Slide Image Placeholder 1"/>
          <p:cNvSpPr>
            <a:spLocks noGrp="1" noRot="1" noChangeAspect="1" noTextEdit="1"/>
          </p:cNvSpPr>
          <p:nvPr>
            <p:ph type="sldImg"/>
          </p:nvPr>
        </p:nvSpPr>
        <p:spPr>
          <a:ln/>
        </p:spPr>
      </p:sp>
      <p:sp>
        <p:nvSpPr>
          <p:cNvPr id="2458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GB" sz="1100"/>
              <a:t>Consider the different emotions you experience for a common everyday activity – shopping online for a product, such as a new phone, a washing machine or a vacation. Firstly, there is the realisation of needing or wanting it, and then the desire and anticipation of purchasing it. This is followed by the joy or frustration of finding out more about what products are available and deciding which to choose from potentially hundreds or even thousands (by visiting numerous websites, such as comparison sites, reviews, recommendations, blogs). This entails matching what is available with what you like or need and if you can afford it. The thrill of deciding on a purchase may be quickly followed by the shock of how much it costs and the disappointment that you can</a:t>
            </a:r>
            <a:r>
              <a:rPr lang="ja-JP" altLang="en-GB" sz="1100"/>
              <a:t>’</a:t>
            </a:r>
            <a:r>
              <a:rPr lang="en-GB" sz="1100"/>
              <a:t>t afford it. The process of having to decide again may be accompanied by annoyance as you cant find one that is as good as your first choice. You think about other options, such as seeking advice from an expert in a shopping mall, but you have an aversion to sales assistants and don</a:t>
            </a:r>
            <a:r>
              <a:rPr lang="ja-JP" altLang="en-GB" sz="1100"/>
              <a:t>’</a:t>
            </a:r>
            <a:r>
              <a:rPr lang="en-GB" sz="1100"/>
              <a:t>t trust their advice, because you think they have their own interests (making money), rather than yours, at heart. So you carry on looking, getting more tired and frustrated. When you do make a decision you experience a sense of relief. You click merrily though the various options (such as color, size, warranty) and then the dreaded online payment form pops up. You type in all your details and press the final payment button. A window then appears saying that your credit card number is incorrect. So you type it in again very slowly. And you notice you need to type the 3 number security code in again. Finally, when all is done you let out a big sigh. But as you walk away from your computer doubts start to form in your mind – maybe you should have bought the other one... </a:t>
            </a:r>
          </a:p>
          <a:p>
            <a:pPr eaLnBrk="1" hangingPunct="1">
              <a:lnSpc>
                <a:spcPct val="90000"/>
              </a:lnSpc>
            </a:pPr>
            <a:r>
              <a:rPr lang="en-GB" sz="1100"/>
              <a:t>	This rollercoaster set of emotions is what many of us experience when shopping online, especially for expensive products, where there are a myriad of options to choose from and where we want to be sure that we make the right choice. </a:t>
            </a:r>
          </a:p>
          <a:p>
            <a:pPr eaLnBrk="1" hangingPunct="1">
              <a:lnSpc>
                <a:spcPct val="90000"/>
              </a:lnSpc>
            </a:pPr>
            <a:endParaRPr lang="en-GB" sz="1100"/>
          </a:p>
        </p:txBody>
      </p:sp>
      <p:sp>
        <p:nvSpPr>
          <p:cNvPr id="2458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6643383-6F74-D54E-BCA0-D41F0549930E}" type="slidenum">
              <a:rPr lang="en-US" sz="1200">
                <a:latin typeface="Times" charset="0"/>
              </a:rPr>
              <a:pPr algn="r"/>
              <a:t>58</a:t>
            </a:fld>
            <a:endParaRPr lang="en-US" sz="1200">
              <a:latin typeface="Times" charset="0"/>
            </a:endParaRPr>
          </a:p>
        </p:txBody>
      </p:sp>
    </p:spTree>
    <p:extLst>
      <p:ext uri="{BB962C8B-B14F-4D97-AF65-F5344CB8AC3E}">
        <p14:creationId xmlns:p14="http://schemas.microsoft.com/office/powerpoint/2010/main" val="20631028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94AF32-67B0-C14E-AC45-275DE7A55269}" type="slidenum">
              <a:rPr lang="en-GB" sz="1200"/>
              <a:pPr eaLnBrk="1" hangingPunct="1"/>
              <a:t>59</a:t>
            </a:fld>
            <a:endParaRPr lang="en-GB" sz="1200"/>
          </a:p>
        </p:txBody>
      </p:sp>
      <p:sp>
        <p:nvSpPr>
          <p:cNvPr id="9216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6D266264-CDDE-7D47-A591-1A3885391922}" type="slidenum">
              <a:rPr lang="en-US" sz="1200">
                <a:latin typeface="Times" charset="0"/>
              </a:rPr>
              <a:pPr algn="r"/>
              <a:t>59</a:t>
            </a:fld>
            <a:endParaRPr lang="en-US" sz="1200">
              <a:latin typeface="Times" charset="0"/>
            </a:endParaRPr>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0260444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609CBD-8721-1E49-9A6B-24A6F4BD7E44}" type="slidenum">
              <a:rPr lang="en-GB" sz="1200"/>
              <a:pPr eaLnBrk="1" hangingPunct="1"/>
              <a:t>60</a:t>
            </a:fld>
            <a:endParaRPr lang="en-GB" sz="1200"/>
          </a:p>
        </p:txBody>
      </p:sp>
      <p:sp>
        <p:nvSpPr>
          <p:cNvPr id="942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58087CB2-CA51-6C44-A9DE-25D5C70BE794}" type="slidenum">
              <a:rPr lang="en-US" sz="1200">
                <a:latin typeface="Times" charset="0"/>
              </a:rPr>
              <a:pPr algn="r"/>
              <a:t>60</a:t>
            </a:fld>
            <a:endParaRPr lang="en-US" sz="1200">
              <a:latin typeface="Times" charset="0"/>
            </a:endParaRPr>
          </a:p>
        </p:txBody>
      </p:sp>
      <p:sp>
        <p:nvSpPr>
          <p:cNvPr id="94212" name="Rectangle 2"/>
          <p:cNvSpPr>
            <a:spLocks noGrp="1" noRot="1" noChangeAspect="1" noChangeArrowheads="1" noTextEdit="1"/>
          </p:cNvSpPr>
          <p:nvPr>
            <p:ph type="sldImg"/>
          </p:nvPr>
        </p:nvSpPr>
        <p:spPr>
          <a:ln/>
        </p:spPr>
      </p:sp>
      <p:sp>
        <p:nvSpPr>
          <p:cNvPr id="9421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286181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99AD51-828A-7148-A854-FFE6A2414955}" type="slidenum">
              <a:rPr lang="en-GB" sz="1200"/>
              <a:pPr eaLnBrk="1" hangingPunct="1"/>
              <a:t>5</a:t>
            </a:fld>
            <a:endParaRPr lang="en-GB" sz="1200"/>
          </a:p>
        </p:txBody>
      </p:sp>
      <p:sp>
        <p:nvSpPr>
          <p:cNvPr id="225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55D137D5-4E84-8E43-BF97-C07E4E9BE03B}" type="slidenum">
              <a:rPr lang="en-US" sz="1200">
                <a:latin typeface="Times" charset="0"/>
              </a:rPr>
              <a:pPr algn="r"/>
              <a:t>5</a:t>
            </a:fld>
            <a:endParaRPr lang="en-US" sz="1200">
              <a:latin typeface="Times" charset="0"/>
            </a:endParaRPr>
          </a:p>
        </p:txBody>
      </p:sp>
      <p:sp>
        <p:nvSpPr>
          <p:cNvPr id="22532" name="Rectangle 2"/>
          <p:cNvSpPr>
            <a:spLocks noGrp="1" noRot="1" noChangeAspect="1" noChangeArrowheads="1" noTextEdit="1"/>
          </p:cNvSpPr>
          <p:nvPr>
            <p:ph type="sldImg"/>
          </p:nvPr>
        </p:nvSpPr>
        <p:spPr>
          <a:ln/>
        </p:spPr>
      </p:sp>
      <p:sp>
        <p:nvSpPr>
          <p:cNvPr id="2253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6705767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199517-DA56-3848-8351-510131693777}" type="slidenum">
              <a:rPr lang="en-GB" sz="1200"/>
              <a:pPr eaLnBrk="1" hangingPunct="1"/>
              <a:t>62</a:t>
            </a:fld>
            <a:endParaRPr lang="en-GB" sz="1200"/>
          </a:p>
        </p:txBody>
      </p:sp>
      <p:sp>
        <p:nvSpPr>
          <p:cNvPr id="266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A65B2FDA-8013-6B44-958F-6DD456601F95}" type="slidenum">
              <a:rPr lang="en-US" sz="1200">
                <a:latin typeface="Times" charset="0"/>
              </a:rPr>
              <a:pPr algn="r"/>
              <a:t>62</a:t>
            </a:fld>
            <a:endParaRPr lang="en-US" sz="1200">
              <a:latin typeface="Times" charset="0"/>
            </a:endParaRPr>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t>A good place to start understanding how emotions affect behavior and how behavior affects emotions is to examine how people express themselves and read each other</a:t>
            </a:r>
            <a:r>
              <a:rPr lang="ja-JP" altLang="en-GB"/>
              <a:t>’</a:t>
            </a:r>
            <a:r>
              <a:rPr lang="en-GB"/>
              <a:t>s expressions. These include understanding the relationship between facial expressions, body language, gestures and tone of voice. For example, when people are happy they typically smile, laugh and open their bodies up. When they are angry they shout, gesticulate and screw up their face. A person</a:t>
            </a:r>
            <a:r>
              <a:rPr lang="ja-JP" altLang="en-GB"/>
              <a:t>’</a:t>
            </a:r>
            <a:r>
              <a:rPr lang="en-GB"/>
              <a:t>s expressions can trigger emotional responses in others. So when someone smiles it can cause others to feel good and smile back. </a:t>
            </a:r>
          </a:p>
          <a:p>
            <a:pPr eaLnBrk="1" hangingPunct="1"/>
            <a:endParaRPr lang="en-GB"/>
          </a:p>
        </p:txBody>
      </p:sp>
    </p:spTree>
    <p:extLst>
      <p:ext uri="{BB962C8B-B14F-4D97-AF65-F5344CB8AC3E}">
        <p14:creationId xmlns:p14="http://schemas.microsoft.com/office/powerpoint/2010/main" val="36846290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645B79-582F-6E4A-A89A-70587424B97D}" type="slidenum">
              <a:rPr lang="en-GB" sz="1200"/>
              <a:pPr eaLnBrk="1" hangingPunct="1"/>
              <a:t>63</a:t>
            </a:fld>
            <a:endParaRPr lang="en-GB" sz="1200"/>
          </a:p>
        </p:txBody>
      </p:sp>
      <p:sp>
        <p:nvSpPr>
          <p:cNvPr id="3686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E87C0F4A-BDCE-0C40-8260-529D7783E3B2}" type="slidenum">
              <a:rPr lang="en-US" sz="1200">
                <a:latin typeface="Times" charset="0"/>
              </a:rPr>
              <a:pPr algn="r"/>
              <a:t>63</a:t>
            </a:fld>
            <a:endParaRPr lang="en-US" sz="1200">
              <a:latin typeface="Times" charset="0"/>
            </a:endParaRPr>
          </a:p>
        </p:txBody>
      </p:sp>
      <p:sp>
        <p:nvSpPr>
          <p:cNvPr id="36868" name="Rectangle 2"/>
          <p:cNvSpPr>
            <a:spLocks noGrp="1" noRot="1" noChangeAspect="1" noChangeArrowheads="1" noTextEdit="1"/>
          </p:cNvSpPr>
          <p:nvPr>
            <p:ph type="sldImg"/>
          </p:nvPr>
        </p:nvSpPr>
        <p:spPr>
          <a:ln/>
        </p:spPr>
      </p:sp>
      <p:sp>
        <p:nvSpPr>
          <p:cNvPr id="3686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8179461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19EFEB-8928-DB4E-9850-CF8B998F5AB8}" type="slidenum">
              <a:rPr lang="en-GB" sz="1200"/>
              <a:pPr eaLnBrk="1" hangingPunct="1"/>
              <a:t>64</a:t>
            </a:fld>
            <a:endParaRPr lang="en-GB" sz="1200"/>
          </a:p>
        </p:txBody>
      </p:sp>
      <p:sp>
        <p:nvSpPr>
          <p:cNvPr id="3891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0C72D138-8066-A740-BFA4-61FCC723C962}" type="slidenum">
              <a:rPr lang="en-US" sz="1200">
                <a:latin typeface="Times" charset="0"/>
              </a:rPr>
              <a:pPr algn="r"/>
              <a:t>64</a:t>
            </a:fld>
            <a:endParaRPr lang="en-US" sz="1200">
              <a:latin typeface="Times" charset="0"/>
            </a:endParaRPr>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7376487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303291-8158-D44F-A08A-D9ED06D5FFF5}" type="slidenum">
              <a:rPr lang="en-GB" sz="1200"/>
              <a:pPr eaLnBrk="1" hangingPunct="1"/>
              <a:t>65</a:t>
            </a:fld>
            <a:endParaRPr lang="en-GB" sz="1200"/>
          </a:p>
        </p:txBody>
      </p:sp>
      <p:sp>
        <p:nvSpPr>
          <p:cNvPr id="4096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D8EB64B4-07C7-3F43-BB82-47517A63D0F1}" type="slidenum">
              <a:rPr lang="en-US" sz="1200">
                <a:latin typeface="Times" charset="0"/>
              </a:rPr>
              <a:pPr algn="r"/>
              <a:t>65</a:t>
            </a:fld>
            <a:endParaRPr lang="en-US" sz="1200">
              <a:latin typeface="Times" charset="0"/>
            </a:endParaRPr>
          </a:p>
        </p:txBody>
      </p:sp>
      <p:sp>
        <p:nvSpPr>
          <p:cNvPr id="40964" name="Rectangle 2"/>
          <p:cNvSpPr>
            <a:spLocks noGrp="1" noRot="1" noChangeAspect="1" noChangeArrowheads="1" noTextEdit="1"/>
          </p:cNvSpPr>
          <p:nvPr>
            <p:ph type="sldImg"/>
          </p:nvPr>
        </p:nvSpPr>
        <p:spPr>
          <a:ln/>
        </p:spPr>
      </p:sp>
      <p:sp>
        <p:nvSpPr>
          <p:cNvPr id="4096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3721983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252218-CEEA-434E-AC65-0356EADA44E2}" type="slidenum">
              <a:rPr lang="en-GB" sz="1200"/>
              <a:pPr eaLnBrk="1" hangingPunct="1"/>
              <a:t>66</a:t>
            </a:fld>
            <a:endParaRPr lang="en-GB" sz="1200"/>
          </a:p>
        </p:txBody>
      </p:sp>
      <p:sp>
        <p:nvSpPr>
          <p:cNvPr id="430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C8DEA59A-DA96-EA46-A56F-14FAEF6DB586}" type="slidenum">
              <a:rPr lang="en-US" sz="1200">
                <a:latin typeface="Times" charset="0"/>
              </a:rPr>
              <a:pPr algn="r"/>
              <a:t>66</a:t>
            </a:fld>
            <a:endParaRPr lang="en-US" sz="1200">
              <a:latin typeface="Times" charset="0"/>
            </a:endParaRPr>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9719583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DCBDF8-8520-5B4F-BB5D-F01586F9F5AE}" type="slidenum">
              <a:rPr lang="en-GB" sz="1200"/>
              <a:pPr eaLnBrk="1" hangingPunct="1"/>
              <a:t>67</a:t>
            </a:fld>
            <a:endParaRPr lang="en-GB" sz="1200"/>
          </a:p>
        </p:txBody>
      </p:sp>
      <p:sp>
        <p:nvSpPr>
          <p:cNvPr id="450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6FBEB6A6-4959-BB4E-A820-585E51FBA94D}" type="slidenum">
              <a:rPr lang="en-US" sz="1200">
                <a:latin typeface="Times" charset="0"/>
              </a:rPr>
              <a:pPr algn="r"/>
              <a:t>67</a:t>
            </a:fld>
            <a:endParaRPr lang="en-US" sz="1200">
              <a:latin typeface="Times" charset="0"/>
            </a:endParaRPr>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1850656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BF08E2-CBEC-4742-AB01-ACEBB68FEB0F}" type="slidenum">
              <a:rPr lang="en-GB" sz="1200"/>
              <a:pPr eaLnBrk="1" hangingPunct="1"/>
              <a:t>68</a:t>
            </a:fld>
            <a:endParaRPr lang="en-GB" sz="1200"/>
          </a:p>
        </p:txBody>
      </p:sp>
      <p:sp>
        <p:nvSpPr>
          <p:cNvPr id="4710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E3382936-BD15-DF48-8023-987A338D962B}" type="slidenum">
              <a:rPr lang="en-US" sz="1200">
                <a:latin typeface="Times" charset="0"/>
              </a:rPr>
              <a:pPr algn="r"/>
              <a:t>68</a:t>
            </a:fld>
            <a:endParaRPr lang="en-US" sz="1200">
              <a:latin typeface="Times" charset="0"/>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4853176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394FDE-74FA-0F48-A201-864C500876EF}" type="slidenum">
              <a:rPr lang="en-GB" sz="1200"/>
              <a:pPr eaLnBrk="1" hangingPunct="1"/>
              <a:t>69</a:t>
            </a:fld>
            <a:endParaRPr lang="en-GB" sz="1200"/>
          </a:p>
        </p:txBody>
      </p:sp>
      <p:sp>
        <p:nvSpPr>
          <p:cNvPr id="4915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C43B3B9-C6D2-7146-8B05-7A548FA78D11}" type="slidenum">
              <a:rPr lang="en-US" sz="1200">
                <a:latin typeface="Times" charset="0"/>
              </a:rPr>
              <a:pPr algn="r"/>
              <a:t>69</a:t>
            </a:fld>
            <a:endParaRPr lang="en-US" sz="1200">
              <a:latin typeface="Times" charset="0"/>
            </a:endParaRPr>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t>Can</a:t>
            </a:r>
            <a:r>
              <a:rPr lang="en-US" baseline="0" dirty="0" smtClean="0"/>
              <a:t> you change to Figure 5.8</a:t>
            </a:r>
            <a:endParaRPr lang="en-US" dirty="0"/>
          </a:p>
        </p:txBody>
      </p:sp>
    </p:spTree>
    <p:extLst>
      <p:ext uri="{BB962C8B-B14F-4D97-AF65-F5344CB8AC3E}">
        <p14:creationId xmlns:p14="http://schemas.microsoft.com/office/powerpoint/2010/main" val="40893874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CD8439-3FED-7D44-94EB-EE01703381F4}" type="slidenum">
              <a:rPr lang="en-GB" sz="1200"/>
              <a:pPr eaLnBrk="1" hangingPunct="1"/>
              <a:t>70</a:t>
            </a:fld>
            <a:endParaRPr lang="en-GB" sz="1200"/>
          </a:p>
        </p:txBody>
      </p:sp>
      <p:sp>
        <p:nvSpPr>
          <p:cNvPr id="512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ADC3EA3A-0686-1540-A3B4-16C6D93E0475}" type="slidenum">
              <a:rPr lang="en-US" sz="1200">
                <a:latin typeface="Times" charset="0"/>
              </a:rPr>
              <a:pPr algn="r"/>
              <a:t>70</a:t>
            </a:fld>
            <a:endParaRPr lang="en-US" sz="1200">
              <a:latin typeface="Times" charset="0"/>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3225960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7B172C8-FAE6-ED43-A4ED-8796AF37B0EC}" type="slidenum">
              <a:rPr lang="en-GB" sz="1200"/>
              <a:pPr eaLnBrk="1" hangingPunct="1"/>
              <a:t>71</a:t>
            </a:fld>
            <a:endParaRPr lang="en-GB" sz="1200"/>
          </a:p>
        </p:txBody>
      </p:sp>
      <p:sp>
        <p:nvSpPr>
          <p:cNvPr id="532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4D00816-1500-2348-B2AE-4B02D09EF90B}" type="slidenum">
              <a:rPr lang="en-US" sz="1200">
                <a:latin typeface="Times" charset="0"/>
              </a:rPr>
              <a:pPr algn="r"/>
              <a:t>71</a:t>
            </a:fld>
            <a:endParaRPr lang="en-US" sz="1200">
              <a:latin typeface="Times" charset="0"/>
            </a:endParaRPr>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507830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D86EF6-5495-B44A-A656-67ECE9B2D766}" type="slidenum">
              <a:rPr lang="en-GB" sz="1200"/>
              <a:pPr eaLnBrk="1" hangingPunct="1"/>
              <a:t>6</a:t>
            </a:fld>
            <a:endParaRPr lang="en-GB" sz="1200"/>
          </a:p>
        </p:txBody>
      </p:sp>
      <p:sp>
        <p:nvSpPr>
          <p:cNvPr id="2457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9032BB62-99E8-2B41-BE8C-013836254861}" type="slidenum">
              <a:rPr lang="en-US" sz="1200">
                <a:latin typeface="Times" charset="0"/>
              </a:rPr>
              <a:pPr algn="r"/>
              <a:t>6</a:t>
            </a:fld>
            <a:endParaRPr lang="en-US" sz="1200">
              <a:latin typeface="Times" charset="0"/>
            </a:endParaRPr>
          </a:p>
        </p:txBody>
      </p:sp>
      <p:sp>
        <p:nvSpPr>
          <p:cNvPr id="24580" name="Rectangle 2"/>
          <p:cNvSpPr>
            <a:spLocks noGrp="1" noRot="1" noChangeAspect="1" noChangeArrowheads="1" noTextEdit="1"/>
          </p:cNvSpPr>
          <p:nvPr>
            <p:ph type="sldImg"/>
          </p:nvPr>
        </p:nvSpPr>
        <p:spPr>
          <a:ln/>
        </p:spPr>
      </p:sp>
      <p:sp>
        <p:nvSpPr>
          <p:cNvPr id="2458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37068215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CB4F38C2-4548-F541-8261-4C1D96E7A166}" type="slidenum">
              <a:rPr lang="en-US" smtClean="0"/>
              <a:pPr/>
              <a:t>72</a:t>
            </a:fld>
            <a:endParaRPr lang="en-US"/>
          </a:p>
        </p:txBody>
      </p:sp>
    </p:spTree>
    <p:extLst>
      <p:ext uri="{BB962C8B-B14F-4D97-AF65-F5344CB8AC3E}">
        <p14:creationId xmlns:p14="http://schemas.microsoft.com/office/powerpoint/2010/main" val="42000766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55A965-49CD-492E-84BE-5EB2A9CC3DBD}" type="slidenum">
              <a:rPr lang="en-GB" smtClean="0"/>
              <a:pPr/>
              <a:t>74</a:t>
            </a:fld>
            <a:endParaRPr lang="en-GB"/>
          </a:p>
        </p:txBody>
      </p:sp>
    </p:spTree>
    <p:extLst>
      <p:ext uri="{BB962C8B-B14F-4D97-AF65-F5344CB8AC3E}">
        <p14:creationId xmlns:p14="http://schemas.microsoft.com/office/powerpoint/2010/main" val="31727080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3A05E5-F5F2-1341-BF68-4543D6C0C35E}" type="slidenum">
              <a:rPr lang="en-GB" sz="1200"/>
              <a:pPr eaLnBrk="1" hangingPunct="1"/>
              <a:t>77</a:t>
            </a:fld>
            <a:endParaRPr lang="en-GB" sz="1200"/>
          </a:p>
        </p:txBody>
      </p:sp>
      <p:sp>
        <p:nvSpPr>
          <p:cNvPr id="5529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7B966CA2-F7C0-AA40-8BF9-983FD4EB0F20}" type="slidenum">
              <a:rPr lang="en-US" sz="1200">
                <a:latin typeface="Times" charset="0"/>
              </a:rPr>
              <a:pPr algn="r"/>
              <a:t>77</a:t>
            </a:fld>
            <a:endParaRPr lang="en-US" sz="1200">
              <a:latin typeface="Times" charset="0"/>
            </a:endParaRPr>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2179479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E8852F-43C8-134D-B94D-62A957BF5416}" type="slidenum">
              <a:rPr lang="en-GB" sz="1200"/>
              <a:pPr eaLnBrk="1" hangingPunct="1"/>
              <a:t>78</a:t>
            </a:fld>
            <a:endParaRPr lang="en-GB" sz="1200"/>
          </a:p>
        </p:txBody>
      </p:sp>
      <p:sp>
        <p:nvSpPr>
          <p:cNvPr id="573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AE1A7EDD-3146-0E42-B597-848D330BBF8B}" type="slidenum">
              <a:rPr lang="en-US" sz="1200">
                <a:latin typeface="Times" charset="0"/>
              </a:rPr>
              <a:pPr algn="r"/>
              <a:t>78</a:t>
            </a:fld>
            <a:endParaRPr lang="en-US" sz="1200">
              <a:latin typeface="Times" charset="0"/>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t>This use of positive rewarding and sulking can be a powerful means of persuasion, given that children often become emotionally attached to their virtual pets, especially when they start to care for them. </a:t>
            </a:r>
          </a:p>
        </p:txBody>
      </p:sp>
    </p:spTree>
    <p:extLst>
      <p:ext uri="{BB962C8B-B14F-4D97-AF65-F5344CB8AC3E}">
        <p14:creationId xmlns:p14="http://schemas.microsoft.com/office/powerpoint/2010/main" val="21919991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6750AB-68EC-C741-BCE5-B710B8125CAC}" type="slidenum">
              <a:rPr lang="en-GB" sz="1200"/>
              <a:pPr eaLnBrk="1" hangingPunct="1"/>
              <a:t>79</a:t>
            </a:fld>
            <a:endParaRPr lang="en-GB" sz="1200"/>
          </a:p>
        </p:txBody>
      </p:sp>
      <p:sp>
        <p:nvSpPr>
          <p:cNvPr id="5939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E999D5EB-33CF-9047-B6A3-039693D7571C}" type="slidenum">
              <a:rPr lang="en-US" sz="1200">
                <a:latin typeface="Times" charset="0"/>
              </a:rPr>
              <a:pPr algn="r"/>
              <a:t>79</a:t>
            </a:fld>
            <a:endParaRPr lang="en-US" sz="1200">
              <a:latin typeface="Times" charset="0"/>
            </a:endParaRPr>
          </a:p>
        </p:txBody>
      </p:sp>
      <p:sp>
        <p:nvSpPr>
          <p:cNvPr id="59396" name="Rectangle 2"/>
          <p:cNvSpPr>
            <a:spLocks noGrp="1" noRot="1" noChangeAspect="1" noChangeArrowheads="1" noTextEdit="1"/>
          </p:cNvSpPr>
          <p:nvPr>
            <p:ph type="sldImg"/>
          </p:nvPr>
        </p:nvSpPr>
        <p:spPr>
          <a:ln/>
        </p:spPr>
      </p:sp>
      <p:sp>
        <p:nvSpPr>
          <p:cNvPr id="5939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105880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B39725-F243-C843-8627-EC649F2E8B40}" type="slidenum">
              <a:rPr lang="en-GB" sz="1200"/>
              <a:pPr eaLnBrk="1" hangingPunct="1"/>
              <a:t>80</a:t>
            </a:fld>
            <a:endParaRPr lang="en-GB" sz="1200"/>
          </a:p>
        </p:txBody>
      </p:sp>
      <p:sp>
        <p:nvSpPr>
          <p:cNvPr id="61443" name="Slide Image Placeholder 1"/>
          <p:cNvSpPr>
            <a:spLocks noGrp="1" noRot="1" noChangeAspect="1" noTextEdit="1"/>
          </p:cNvSpPr>
          <p:nvPr>
            <p:ph type="sldImg"/>
          </p:nvPr>
        </p:nvSpPr>
        <p:spPr>
          <a:ln/>
        </p:spPr>
      </p:sp>
      <p:sp>
        <p:nvSpPr>
          <p:cNvPr id="6144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GB" sz="1100" dirty="0"/>
              <a:t>The photo on the left in Figure 5.12 is of a banner placed in downtown LA, in an attempt to encourage the general public to take the stairs instead of the elevator, asking people to climb stairs on a certain day. The two photos on the right are of ambient displays (see also chapter 2) designed to do the same thing but using more subtle and interactive methods: (</a:t>
            </a:r>
            <a:r>
              <a:rPr lang="en-GB" sz="1100" dirty="0" err="1"/>
              <a:t>i</a:t>
            </a:r>
            <a:r>
              <a:rPr lang="en-GB" sz="1100" dirty="0"/>
              <a:t>) lights that twinkled when people approach them, intended to lure them to take the stairs and (ii) Clouds of different </a:t>
            </a:r>
            <a:r>
              <a:rPr lang="en-GB" sz="1100" dirty="0" err="1"/>
              <a:t>colored</a:t>
            </a:r>
            <a:r>
              <a:rPr lang="en-GB" sz="1100" dirty="0"/>
              <a:t> spheres that move up and down depending on how many people have taken the stairs or the elevator for a given period of time (grey represents elevator). The higher the orange cloud is relative to the grey one the more people taking the stairs than the elevator (Rogers </a:t>
            </a:r>
            <a:r>
              <a:rPr lang="en-GB" sz="1100" i="1" dirty="0"/>
              <a:t>et al</a:t>
            </a:r>
            <a:r>
              <a:rPr lang="en-GB" sz="1100" dirty="0"/>
              <a:t>, 2010). Which representation do you think is the most effective?</a:t>
            </a:r>
          </a:p>
          <a:p>
            <a:pPr eaLnBrk="1" hangingPunct="1">
              <a:lnSpc>
                <a:spcPct val="90000"/>
              </a:lnSpc>
            </a:pPr>
            <a:r>
              <a:rPr lang="en-GB" sz="1100" dirty="0"/>
              <a:t>Comment</a:t>
            </a:r>
          </a:p>
          <a:p>
            <a:pPr eaLnBrk="1" hangingPunct="1">
              <a:lnSpc>
                <a:spcPct val="90000"/>
              </a:lnSpc>
            </a:pPr>
            <a:r>
              <a:rPr lang="en-GB" sz="1100" dirty="0"/>
              <a:t>The banner on the left uses a striking slogan that metaphorically points a finger at you. Some people might find this amusing or a challenge. Others, however, are likely to find it offensive and even insulting and ignore it. The extent to which it will change </a:t>
            </a:r>
            <a:r>
              <a:rPr lang="en-GB" sz="1100" dirty="0" err="1"/>
              <a:t>behavior</a:t>
            </a:r>
            <a:r>
              <a:rPr lang="en-GB" sz="1100" dirty="0"/>
              <a:t> is debatable. In contrast, the ambient displays shown in the other images are meant to be much more subtle and aesthetic. They are assumed to work by raising people</a:t>
            </a:r>
            <a:r>
              <a:rPr lang="ja-JP" altLang="en-GB" sz="1100" dirty="0"/>
              <a:t>’</a:t>
            </a:r>
            <a:r>
              <a:rPr lang="en-GB" sz="1100" dirty="0"/>
              <a:t>s awareness of a </a:t>
            </a:r>
            <a:r>
              <a:rPr lang="en-GB" sz="1100" dirty="0" err="1"/>
              <a:t>behavior</a:t>
            </a:r>
            <a:r>
              <a:rPr lang="en-GB" sz="1100" dirty="0"/>
              <a:t> that they normally overlook or try not to think about and to nudge them at the point of decision-making (</a:t>
            </a:r>
            <a:r>
              <a:rPr lang="en-GB" sz="1100" dirty="0" err="1"/>
              <a:t>Thaler</a:t>
            </a:r>
            <a:r>
              <a:rPr lang="en-GB" sz="1100" dirty="0"/>
              <a:t> and </a:t>
            </a:r>
            <a:r>
              <a:rPr lang="en-GB" sz="1100" dirty="0" err="1"/>
              <a:t>Sunstein</a:t>
            </a:r>
            <a:r>
              <a:rPr lang="en-GB" sz="1100" dirty="0"/>
              <a:t>, 2008). An in the wild study was conducted when they were embedded in a building showed a significant increase in stair taking. Interestingly, the majority of people, when asked, were not aware of changing their </a:t>
            </a:r>
            <a:r>
              <a:rPr lang="en-GB" sz="1100" dirty="0" err="1"/>
              <a:t>behavior</a:t>
            </a:r>
            <a:r>
              <a:rPr lang="en-GB" sz="1100" dirty="0"/>
              <a:t> in response to noticing them. This suggests that ambient displays can influence at an unconscious level, and they can be used to encourage people to adhere to certain kinds of desired </a:t>
            </a:r>
            <a:r>
              <a:rPr lang="en-GB" sz="1100" dirty="0" err="1"/>
              <a:t>behaviors</a:t>
            </a:r>
            <a:r>
              <a:rPr lang="en-GB" sz="1100" dirty="0"/>
              <a:t>, where there is a choice, such as washing hands or not, eating healthy or unhealthy snacks, taking one route or another through a building, switching off the lights or leaving them on. </a:t>
            </a:r>
          </a:p>
        </p:txBody>
      </p:sp>
      <p:sp>
        <p:nvSpPr>
          <p:cNvPr id="61445"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8A1B6D98-A6DB-0748-863E-D248DC989EBD}" type="slidenum">
              <a:rPr lang="en-US" sz="1200">
                <a:latin typeface="Times" charset="0"/>
              </a:rPr>
              <a:pPr algn="r"/>
              <a:t>80</a:t>
            </a:fld>
            <a:endParaRPr lang="en-US" sz="1200">
              <a:latin typeface="Times" charset="0"/>
            </a:endParaRPr>
          </a:p>
        </p:txBody>
      </p:sp>
    </p:spTree>
    <p:extLst>
      <p:ext uri="{BB962C8B-B14F-4D97-AF65-F5344CB8AC3E}">
        <p14:creationId xmlns:p14="http://schemas.microsoft.com/office/powerpoint/2010/main" val="32618570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A7301A-D917-F04F-AB4F-7C5EC1C1ADCB}" type="slidenum">
              <a:rPr lang="en-GB" sz="1200"/>
              <a:pPr eaLnBrk="1" hangingPunct="1"/>
              <a:t>82</a:t>
            </a:fld>
            <a:endParaRPr lang="en-GB" sz="1200"/>
          </a:p>
        </p:txBody>
      </p:sp>
      <p:sp>
        <p:nvSpPr>
          <p:cNvPr id="63491" name="Slide Image Placeholder 1"/>
          <p:cNvSpPr>
            <a:spLocks noGrp="1" noRot="1" noChangeAspect="1" noTextEdit="1"/>
          </p:cNvSpPr>
          <p:nvPr>
            <p:ph type="sldImg"/>
          </p:nvPr>
        </p:nvSpPr>
        <p:spPr>
          <a:ln/>
        </p:spPr>
      </p:sp>
      <p:sp>
        <p:nvSpPr>
          <p:cNvPr id="63492" name="Notes Placeholder 2"/>
          <p:cNvSpPr>
            <a:spLocks noGrp="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t>The global concern about climate change has led a number of HCI researchers to design and evaluate various energy sensing devices that display real-time feedback. A goal is to find ways of helping people reduce their energy consumption (and is part of a larger research agenda called sustainable HCI, Mankoff et al, 2008; DiSalvo et al, 2010). A focus is on persuading people to change their everyday habits with respect to environmental concerns, such as reducing their own carbon footprint, their community</a:t>
            </a:r>
            <a:r>
              <a:rPr lang="ja-JP" altLang="en-GB"/>
              <a:t>’</a:t>
            </a:r>
            <a:r>
              <a:rPr lang="en-GB"/>
              <a:t>s (e.g. school, workplace) or an even larger organization</a:t>
            </a:r>
            <a:r>
              <a:rPr lang="ja-JP" altLang="en-GB"/>
              <a:t>’</a:t>
            </a:r>
            <a:r>
              <a:rPr lang="en-GB"/>
              <a:t>s (e.g. street, town, country). Two well-known products are the Power Aware Cord and the Waatson. The Power-Aware Cord consists of an electrical power strip in which the cord is designed to visualize the energy rather than hiding it. Increase and decrease in use is conveyed through showing glowing pulses, flow, and intensity of light. The Waatson (now a commercial product available in many countries) measures in watts or cost how much electricity someone is using in their home at any moment. This is conveyed in LEDS on the top-side. On the underside are coloured lights; when they glow blue it shows you are using less than normal; when it changes to purple it indicates that your usage is average, and when it is red it indicates you are using more than usual.</a:t>
            </a:r>
          </a:p>
          <a:p>
            <a:pPr eaLnBrk="1" hangingPunct="1"/>
            <a:endParaRPr lang="en-GB"/>
          </a:p>
        </p:txBody>
      </p:sp>
      <p:sp>
        <p:nvSpPr>
          <p:cNvPr id="6349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D764A032-97AB-7E44-9157-7B4CB6C94780}" type="slidenum">
              <a:rPr lang="en-US" sz="1200">
                <a:latin typeface="Times" charset="0"/>
              </a:rPr>
              <a:pPr algn="r"/>
              <a:t>82</a:t>
            </a:fld>
            <a:endParaRPr lang="en-US" sz="1200">
              <a:latin typeface="Times" charset="0"/>
            </a:endParaRPr>
          </a:p>
        </p:txBody>
      </p:sp>
    </p:spTree>
    <p:extLst>
      <p:ext uri="{BB962C8B-B14F-4D97-AF65-F5344CB8AC3E}">
        <p14:creationId xmlns:p14="http://schemas.microsoft.com/office/powerpoint/2010/main" val="34564177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55A965-49CD-492E-84BE-5EB2A9CC3DBD}" type="slidenum">
              <a:rPr lang="en-GB" smtClean="0"/>
              <a:pPr/>
              <a:t>83</a:t>
            </a:fld>
            <a:endParaRPr lang="en-GB"/>
          </a:p>
        </p:txBody>
      </p:sp>
    </p:spTree>
    <p:extLst>
      <p:ext uri="{BB962C8B-B14F-4D97-AF65-F5344CB8AC3E}">
        <p14:creationId xmlns:p14="http://schemas.microsoft.com/office/powerpoint/2010/main" val="35931868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83FB16-F540-8C44-AED5-A78CF06596CE}" type="slidenum">
              <a:rPr lang="en-GB" sz="1200"/>
              <a:pPr eaLnBrk="1" hangingPunct="1"/>
              <a:t>84</a:t>
            </a:fld>
            <a:endParaRPr lang="en-GB" sz="1200"/>
          </a:p>
        </p:txBody>
      </p:sp>
      <p:sp>
        <p:nvSpPr>
          <p:cNvPr id="6553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B91818C5-ABFD-D949-AF0B-D7C0CF426C94}" type="slidenum">
              <a:rPr lang="en-US" sz="1200">
                <a:latin typeface="Times" charset="0"/>
              </a:rPr>
              <a:pPr algn="r"/>
              <a:t>84</a:t>
            </a:fld>
            <a:endParaRPr lang="en-US" sz="1200">
              <a:latin typeface="Times" charset="0"/>
            </a:endParaRPr>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5135652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E3F302-4685-3C42-85C4-F3FECE8B9D6E}" type="slidenum">
              <a:rPr lang="en-GB" sz="1200"/>
              <a:pPr eaLnBrk="1" hangingPunct="1"/>
              <a:t>85</a:t>
            </a:fld>
            <a:endParaRPr lang="en-GB" sz="1200"/>
          </a:p>
        </p:txBody>
      </p:sp>
      <p:sp>
        <p:nvSpPr>
          <p:cNvPr id="675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363FC993-D24E-AE4A-80A0-44341278DDF9}" type="slidenum">
              <a:rPr lang="en-US" sz="1200">
                <a:latin typeface="Times" charset="0"/>
              </a:rPr>
              <a:pPr algn="r"/>
              <a:t>85</a:t>
            </a:fld>
            <a:endParaRPr lang="en-US" sz="1200">
              <a:latin typeface="Times" charset="0"/>
            </a:endParaRPr>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355717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F8308C-1912-0B49-B89F-7B4396466481}" type="slidenum">
              <a:rPr lang="en-GB" sz="1200"/>
              <a:pPr eaLnBrk="1" hangingPunct="1"/>
              <a:t>7</a:t>
            </a:fld>
            <a:endParaRPr lang="en-GB" sz="1200"/>
          </a:p>
        </p:txBody>
      </p:sp>
      <p:sp>
        <p:nvSpPr>
          <p:cNvPr id="266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7498F1E8-453F-0145-97B8-39B481D4A446}" type="slidenum">
              <a:rPr lang="en-US" sz="1200">
                <a:latin typeface="Times" charset="0"/>
              </a:rPr>
              <a:pPr algn="r"/>
              <a:t>7</a:t>
            </a:fld>
            <a:endParaRPr lang="en-US" sz="1200">
              <a:latin typeface="Times" charset="0"/>
            </a:endParaRPr>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1817536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B7D9F0-F560-C943-AAB9-93DBDA8D3AFA}" type="slidenum">
              <a:rPr lang="en-GB" sz="1200"/>
              <a:pPr eaLnBrk="1" hangingPunct="1"/>
              <a:t>86</a:t>
            </a:fld>
            <a:endParaRPr lang="en-GB" sz="1200"/>
          </a:p>
        </p:txBody>
      </p:sp>
      <p:sp>
        <p:nvSpPr>
          <p:cNvPr id="696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AE68670C-0D7D-A54B-8F1B-3D31AB6CB953}" type="slidenum">
              <a:rPr lang="en-US" sz="1200">
                <a:latin typeface="Times" charset="0"/>
              </a:rPr>
              <a:pPr algn="r"/>
              <a:t>86</a:t>
            </a:fld>
            <a:endParaRPr lang="en-US" sz="1200">
              <a:latin typeface="Times"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7916002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DFC293-E385-064B-9F66-A5986E943C0A}" type="slidenum">
              <a:rPr lang="en-GB" sz="1200"/>
              <a:pPr eaLnBrk="1" hangingPunct="1"/>
              <a:t>87</a:t>
            </a:fld>
            <a:endParaRPr lang="en-GB" sz="1200"/>
          </a:p>
        </p:txBody>
      </p:sp>
      <p:sp>
        <p:nvSpPr>
          <p:cNvPr id="7168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EAFCD94D-8219-9F44-93F5-8929101948DF}" type="slidenum">
              <a:rPr lang="en-US" sz="1200">
                <a:latin typeface="Times" charset="0"/>
              </a:rPr>
              <a:pPr algn="r"/>
              <a:t>87</a:t>
            </a:fld>
            <a:endParaRPr lang="en-US" sz="1200">
              <a:latin typeface="Times" charset="0"/>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4485436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B23A0A-F9DB-264B-A40D-6373FE6DBC66}" type="slidenum">
              <a:rPr lang="en-GB" sz="1200"/>
              <a:pPr eaLnBrk="1" hangingPunct="1"/>
              <a:t>88</a:t>
            </a:fld>
            <a:endParaRPr lang="en-GB" sz="1200"/>
          </a:p>
        </p:txBody>
      </p:sp>
      <p:sp>
        <p:nvSpPr>
          <p:cNvPr id="737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E77A6DDB-3EF7-BB43-8CAE-D4694D3AF7BD}" type="slidenum">
              <a:rPr lang="en-US" sz="1200">
                <a:latin typeface="Times" charset="0"/>
              </a:rPr>
              <a:pPr algn="r"/>
              <a:t>88</a:t>
            </a:fld>
            <a:endParaRPr lang="en-US" sz="1200">
              <a:latin typeface="Times" charset="0"/>
            </a:endParaRPr>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5752649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97ECC8-941E-4741-B464-41F74BC49DB3}" type="slidenum">
              <a:rPr lang="en-GB" sz="1200"/>
              <a:pPr eaLnBrk="1" hangingPunct="1"/>
              <a:t>89</a:t>
            </a:fld>
            <a:endParaRPr lang="en-GB" sz="1200"/>
          </a:p>
        </p:txBody>
      </p:sp>
      <p:sp>
        <p:nvSpPr>
          <p:cNvPr id="7577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515AAE7F-0430-6F4B-A67E-BC210B8E253B}" type="slidenum">
              <a:rPr lang="en-US" sz="1200">
                <a:latin typeface="Times" charset="0"/>
              </a:rPr>
              <a:pPr algn="r"/>
              <a:t>89</a:t>
            </a:fld>
            <a:endParaRPr lang="en-US" sz="1200">
              <a:latin typeface="Times" charset="0"/>
            </a:endParaRPr>
          </a:p>
        </p:txBody>
      </p:sp>
      <p:sp>
        <p:nvSpPr>
          <p:cNvPr id="75780" name="Rectangle 2"/>
          <p:cNvSpPr>
            <a:spLocks noGrp="1" noRot="1" noChangeAspect="1" noChangeArrowheads="1" noTextEdit="1"/>
          </p:cNvSpPr>
          <p:nvPr>
            <p:ph type="sldImg"/>
          </p:nvPr>
        </p:nvSpPr>
        <p:spPr>
          <a:ln/>
        </p:spPr>
      </p:sp>
      <p:sp>
        <p:nvSpPr>
          <p:cNvPr id="7578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9610595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F23121-B913-0E4C-A3C0-88B302EEECAF}" type="slidenum">
              <a:rPr lang="en-GB" sz="1200"/>
              <a:pPr eaLnBrk="1" hangingPunct="1"/>
              <a:t>90</a:t>
            </a:fld>
            <a:endParaRPr lang="en-GB" sz="1200"/>
          </a:p>
        </p:txBody>
      </p:sp>
      <p:sp>
        <p:nvSpPr>
          <p:cNvPr id="778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40BC7CCD-A3E8-8449-9359-9FB6DC789DBC}" type="slidenum">
              <a:rPr lang="en-US" sz="1200">
                <a:latin typeface="Times" charset="0"/>
              </a:rPr>
              <a:pPr algn="r"/>
              <a:t>90</a:t>
            </a:fld>
            <a:endParaRPr lang="en-US" sz="1200">
              <a:latin typeface="Times" charset="0"/>
            </a:endParaRPr>
          </a:p>
        </p:txBody>
      </p:sp>
      <p:sp>
        <p:nvSpPr>
          <p:cNvPr id="77828" name="Rectangle 2"/>
          <p:cNvSpPr>
            <a:spLocks noGrp="1" noRot="1" noChangeAspect="1" noChangeArrowheads="1" noTextEdit="1"/>
          </p:cNvSpPr>
          <p:nvPr>
            <p:ph type="sldImg"/>
          </p:nvPr>
        </p:nvSpPr>
        <p:spPr>
          <a:ln/>
        </p:spPr>
      </p:sp>
      <p:sp>
        <p:nvSpPr>
          <p:cNvPr id="7782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2626796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48D2BB-0CFA-5B4C-8C1B-6389FFEB2235}" type="slidenum">
              <a:rPr lang="en-GB" sz="1200"/>
              <a:pPr eaLnBrk="1" hangingPunct="1"/>
              <a:t>91</a:t>
            </a:fld>
            <a:endParaRPr lang="en-GB" sz="1200"/>
          </a:p>
        </p:txBody>
      </p:sp>
      <p:sp>
        <p:nvSpPr>
          <p:cNvPr id="7987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8D6E7295-7777-194F-A771-82692E2642B1}" type="slidenum">
              <a:rPr lang="en-US" sz="1200">
                <a:latin typeface="Times" charset="0"/>
              </a:rPr>
              <a:pPr algn="r"/>
              <a:t>91</a:t>
            </a:fld>
            <a:endParaRPr lang="en-US" sz="1200">
              <a:latin typeface="Times" charset="0"/>
            </a:endParaRPr>
          </a:p>
        </p:txBody>
      </p:sp>
      <p:sp>
        <p:nvSpPr>
          <p:cNvPr id="79876" name="Rectangle 2"/>
          <p:cNvSpPr>
            <a:spLocks noGrp="1" noRot="1" noChangeAspect="1" noChangeArrowheads="1" noTextEdit="1"/>
          </p:cNvSpPr>
          <p:nvPr>
            <p:ph type="sldImg"/>
          </p:nvPr>
        </p:nvSpPr>
        <p:spPr>
          <a:ln/>
        </p:spPr>
      </p:sp>
      <p:sp>
        <p:nvSpPr>
          <p:cNvPr id="7987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8767328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75D70B-AA08-5C44-B20B-3E24674BC7E2}" type="slidenum">
              <a:rPr lang="en-GB" sz="1200"/>
              <a:pPr eaLnBrk="1" hangingPunct="1"/>
              <a:t>92</a:t>
            </a:fld>
            <a:endParaRPr lang="en-GB" sz="1200"/>
          </a:p>
        </p:txBody>
      </p:sp>
      <p:sp>
        <p:nvSpPr>
          <p:cNvPr id="8601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A0D43CED-D593-8946-853D-FC4EFD6D9956}" type="slidenum">
              <a:rPr lang="en-US" sz="1200">
                <a:latin typeface="Times" charset="0"/>
              </a:rPr>
              <a:pPr algn="r"/>
              <a:t>92</a:t>
            </a:fld>
            <a:endParaRPr lang="en-US" sz="1200">
              <a:latin typeface="Times" charset="0"/>
            </a:endParaRPr>
          </a:p>
        </p:txBody>
      </p:sp>
      <p:sp>
        <p:nvSpPr>
          <p:cNvPr id="86020" name="Rectangle 2"/>
          <p:cNvSpPr>
            <a:spLocks noGrp="1" noRot="1" noChangeAspect="1" noChangeArrowheads="1" noTextEdit="1"/>
          </p:cNvSpPr>
          <p:nvPr>
            <p:ph type="sldImg"/>
          </p:nvPr>
        </p:nvSpPr>
        <p:spPr>
          <a:ln/>
        </p:spPr>
      </p:sp>
      <p:sp>
        <p:nvSpPr>
          <p:cNvPr id="8602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9301951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46351B-F710-964F-A483-1AAA579AA0A7}" type="slidenum">
              <a:rPr lang="en-GB" sz="1200"/>
              <a:pPr eaLnBrk="1" hangingPunct="1"/>
              <a:t>93</a:t>
            </a:fld>
            <a:endParaRPr lang="en-GB" sz="1200"/>
          </a:p>
        </p:txBody>
      </p:sp>
      <p:sp>
        <p:nvSpPr>
          <p:cNvPr id="8806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D35A67E2-545F-8A40-8A60-FC831C4E71EC}" type="slidenum">
              <a:rPr lang="en-US" sz="1200">
                <a:latin typeface="Times" charset="0"/>
              </a:rPr>
              <a:pPr algn="r"/>
              <a:t>93</a:t>
            </a:fld>
            <a:endParaRPr lang="en-US" sz="1200">
              <a:latin typeface="Times" charset="0"/>
            </a:endParaRPr>
          </a:p>
        </p:txBody>
      </p:sp>
      <p:sp>
        <p:nvSpPr>
          <p:cNvPr id="88068" name="Rectangle 2"/>
          <p:cNvSpPr>
            <a:spLocks noGrp="1" noRot="1" noChangeAspect="1" noChangeArrowheads="1" noTextEdit="1"/>
          </p:cNvSpPr>
          <p:nvPr>
            <p:ph type="sldImg"/>
          </p:nvPr>
        </p:nvSpPr>
        <p:spPr>
          <a:ln/>
        </p:spPr>
      </p:sp>
      <p:sp>
        <p:nvSpPr>
          <p:cNvPr id="8806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8560229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BEF8F6-470F-3246-A8E3-9912412A00D3}" type="slidenum">
              <a:rPr lang="en-GB" sz="1200"/>
              <a:pPr eaLnBrk="1" hangingPunct="1"/>
              <a:t>94</a:t>
            </a:fld>
            <a:endParaRPr lang="en-GB" sz="1200"/>
          </a:p>
        </p:txBody>
      </p:sp>
      <p:sp>
        <p:nvSpPr>
          <p:cNvPr id="90115" name="Slide Image Placeholder 1"/>
          <p:cNvSpPr>
            <a:spLocks noGrp="1" noRot="1" noChangeAspect="1" noTextEdit="1"/>
          </p:cNvSpPr>
          <p:nvPr>
            <p:ph type="sldImg"/>
          </p:nvPr>
        </p:nvSpPr>
        <p:spPr>
          <a:ln/>
        </p:spPr>
      </p:sp>
      <p:sp>
        <p:nvSpPr>
          <p:cNvPr id="90116" name="Notes Placeholder 2"/>
          <p:cNvSpPr>
            <a:spLocks noGrp="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t>Most people like stroking pets and cuddly toys and so will as likely want to stroke pet robots. However, because they look and feel like the real thing some people may find them a bit creepy. A motivation for making robot pets cuddly is to enhance the emotional experience people have through using their sense of touch. For example, the Haptic Creature is a robotic device that mimics a pet that might sit in your lap, such as a rabbit or a cat (Yohanan </a:t>
            </a:r>
            <a:r>
              <a:rPr lang="en-GB" i="1"/>
              <a:t>et al,</a:t>
            </a:r>
            <a:r>
              <a:rPr lang="en-GB"/>
              <a:t> 2008). It is made up of a body, two ear-like appendages, a breathing mechanism, a purring mechanism, and a warming element. These enable it to detect the way it is stroked and to respond accordingly. When it is placed in a human</a:t>
            </a:r>
            <a:r>
              <a:rPr lang="ja-JP" altLang="en-GB"/>
              <a:t>’</a:t>
            </a:r>
            <a:r>
              <a:rPr lang="en-GB"/>
              <a:t>s lap and that person strokes its fur, it might consider this as a pleasing interaction and will update its emotional state to reflect happiness. This then triggers quick rhythmic breathing that causes its ribcage to press against the human</a:t>
            </a:r>
            <a:r>
              <a:rPr lang="ja-JP" altLang="en-GB"/>
              <a:t>’</a:t>
            </a:r>
            <a:r>
              <a:rPr lang="en-GB"/>
              <a:t>s hand. It also stiffens its ears and makes a gentle purring-like vibration. Note how the rabbit has no eyes, nose or mouth. These were deliberately left off to see how people respond to it primary through touch.</a:t>
            </a:r>
          </a:p>
          <a:p>
            <a:pPr eaLnBrk="1" hangingPunct="1"/>
            <a:endParaRPr lang="en-GB"/>
          </a:p>
        </p:txBody>
      </p:sp>
      <p:sp>
        <p:nvSpPr>
          <p:cNvPr id="9011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51BF99AD-9C1D-F144-8949-495CA81E5BF0}" type="slidenum">
              <a:rPr lang="en-US" sz="1200">
                <a:latin typeface="Times" charset="0"/>
              </a:rPr>
              <a:pPr algn="r"/>
              <a:t>94</a:t>
            </a:fld>
            <a:endParaRPr lang="en-US" sz="1200">
              <a:latin typeface="Times" charset="0"/>
            </a:endParaRPr>
          </a:p>
        </p:txBody>
      </p:sp>
    </p:spTree>
    <p:extLst>
      <p:ext uri="{BB962C8B-B14F-4D97-AF65-F5344CB8AC3E}">
        <p14:creationId xmlns:p14="http://schemas.microsoft.com/office/powerpoint/2010/main" val="38931175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CAF162-26CE-9A44-879B-A06FE847FA15}" type="slidenum">
              <a:rPr lang="en-GB" sz="1200"/>
              <a:pPr eaLnBrk="1" hangingPunct="1"/>
              <a:t>95</a:t>
            </a:fld>
            <a:endParaRPr lang="en-GB" sz="1200"/>
          </a:p>
        </p:txBody>
      </p:sp>
      <p:sp>
        <p:nvSpPr>
          <p:cNvPr id="962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94ADD417-C26F-0C48-AD95-87A3CFEF27C0}" type="slidenum">
              <a:rPr lang="en-US" sz="1200">
                <a:latin typeface="Times" charset="0"/>
              </a:rPr>
              <a:pPr algn="r"/>
              <a:t>95</a:t>
            </a:fld>
            <a:endParaRPr lang="en-US" sz="1200">
              <a:latin typeface="Times" charset="0"/>
            </a:endParaRPr>
          </a:p>
        </p:txBody>
      </p:sp>
      <p:sp>
        <p:nvSpPr>
          <p:cNvPr id="96260" name="Rectangle 2"/>
          <p:cNvSpPr>
            <a:spLocks noGrp="1" noRot="1" noChangeAspect="1" noChangeArrowheads="1" noTextEdit="1"/>
          </p:cNvSpPr>
          <p:nvPr>
            <p:ph type="sldImg"/>
          </p:nvPr>
        </p:nvSpPr>
        <p:spPr>
          <a:ln/>
        </p:spPr>
      </p:sp>
      <p:sp>
        <p:nvSpPr>
          <p:cNvPr id="9626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491120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0D996F-E2A9-524D-9CE7-C22113044FC0}" type="slidenum">
              <a:rPr lang="en-GB" sz="1200"/>
              <a:pPr eaLnBrk="1" hangingPunct="1"/>
              <a:t>8</a:t>
            </a:fld>
            <a:endParaRPr lang="en-GB" sz="1200"/>
          </a:p>
        </p:txBody>
      </p:sp>
      <p:sp>
        <p:nvSpPr>
          <p:cNvPr id="2867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5203F495-733E-2C44-B6A0-4631B0455CDE}" type="slidenum">
              <a:rPr lang="en-US" sz="1200">
                <a:latin typeface="Times" charset="0"/>
              </a:rPr>
              <a:pPr algn="r"/>
              <a:t>8</a:t>
            </a:fld>
            <a:endParaRPr lang="en-US" sz="1200">
              <a:latin typeface="Times" charset="0"/>
            </a:endParaRPr>
          </a:p>
        </p:txBody>
      </p:sp>
      <p:sp>
        <p:nvSpPr>
          <p:cNvPr id="28676" name="Rectangle 2"/>
          <p:cNvSpPr>
            <a:spLocks noGrp="1" noRot="1" noChangeAspect="1" noChangeArrowheads="1" noTextEdit="1"/>
          </p:cNvSpPr>
          <p:nvPr>
            <p:ph type="sldImg"/>
          </p:nvPr>
        </p:nvSpPr>
        <p:spPr>
          <a:ln/>
        </p:spPr>
      </p:sp>
      <p:sp>
        <p:nvSpPr>
          <p:cNvPr id="2867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773825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825BCB-7DCC-AD4F-BEC9-9358C8F69CD5}" type="slidenum">
              <a:rPr lang="en-GB" sz="1200"/>
              <a:pPr eaLnBrk="1" hangingPunct="1"/>
              <a:t>9</a:t>
            </a:fld>
            <a:endParaRPr lang="en-GB" sz="1200"/>
          </a:p>
        </p:txBody>
      </p:sp>
      <p:sp>
        <p:nvSpPr>
          <p:cNvPr id="327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CD52199E-AB72-4C4C-81C3-37F0D4F85DB1}" type="slidenum">
              <a:rPr lang="en-US" sz="1200">
                <a:latin typeface="Times" charset="0"/>
              </a:rPr>
              <a:pPr algn="r"/>
              <a:t>9</a:t>
            </a:fld>
            <a:endParaRPr lang="en-US" sz="1200">
              <a:latin typeface="Times" charset="0"/>
            </a:endParaRPr>
          </a:p>
        </p:txBody>
      </p:sp>
      <p:sp>
        <p:nvSpPr>
          <p:cNvPr id="32772" name="Rectangle 2"/>
          <p:cNvSpPr>
            <a:spLocks noGrp="1" noRot="1" noChangeAspect="1" noChangeArrowheads="1" noTextEdit="1"/>
          </p:cNvSpPr>
          <p:nvPr>
            <p:ph type="sldImg"/>
          </p:nvPr>
        </p:nvSpPr>
        <p:spPr>
          <a:ln/>
        </p:spPr>
      </p:sp>
      <p:sp>
        <p:nvSpPr>
          <p:cNvPr id="3277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888265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1D5CD492-2BC6-F348-9965-EC1D86DF57A8}" type="slidenum">
              <a:rPr lang="en-US" smtClean="0"/>
              <a:t>‹#›</a:t>
            </a:fld>
            <a:endParaRPr lang="en-US"/>
          </a:p>
        </p:txBody>
      </p:sp>
    </p:spTree>
    <p:extLst>
      <p:ext uri="{BB962C8B-B14F-4D97-AF65-F5344CB8AC3E}">
        <p14:creationId xmlns:p14="http://schemas.microsoft.com/office/powerpoint/2010/main" val="2424340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pPr>
              <a:defRPr/>
            </a:pPr>
            <a:fld id="{2970207B-D522-9843-9370-2EDD2ED326F5}" type="slidenum">
              <a:rPr lang="en-GB" smtClean="0"/>
              <a:pPr>
                <a:defRPr/>
              </a:pPr>
              <a:t>‹#›</a:t>
            </a:fld>
            <a:endParaRPr lang="en-GB" dirty="0"/>
          </a:p>
        </p:txBody>
      </p:sp>
    </p:spTree>
    <p:extLst>
      <p:ext uri="{BB962C8B-B14F-4D97-AF65-F5344CB8AC3E}">
        <p14:creationId xmlns:p14="http://schemas.microsoft.com/office/powerpoint/2010/main" val="3608871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pPr>
              <a:defRPr/>
            </a:pPr>
            <a:r>
              <a:rPr lang="en-GB" smtClean="0"/>
              <a:t>Presentation title - </a:t>
            </a:r>
            <a:fld id="{DA4E4A1D-F72B-1945-8E69-DB5636470060}" type="slidenum">
              <a:rPr lang="en-GB" smtClean="0"/>
              <a:pPr>
                <a:defRPr/>
              </a:pPr>
              <a:t>‹#›</a:t>
            </a:fld>
            <a:endParaRPr lang="en-GB"/>
          </a:p>
        </p:txBody>
      </p:sp>
    </p:spTree>
    <p:extLst>
      <p:ext uri="{BB962C8B-B14F-4D97-AF65-F5344CB8AC3E}">
        <p14:creationId xmlns:p14="http://schemas.microsoft.com/office/powerpoint/2010/main" val="820685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D5CD492-2BC6-F348-9965-EC1D86DF57A8}" type="slidenum">
              <a:rPr lang="en-US" smtClean="0"/>
              <a:t>‹#›</a:t>
            </a:fld>
            <a:endParaRPr lang="en-US"/>
          </a:p>
        </p:txBody>
      </p:sp>
    </p:spTree>
    <p:extLst>
      <p:ext uri="{BB962C8B-B14F-4D97-AF65-F5344CB8AC3E}">
        <p14:creationId xmlns:p14="http://schemas.microsoft.com/office/powerpoint/2010/main" val="551638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pPr>
              <a:defRPr/>
            </a:pPr>
            <a:fld id="{2AF2747F-ECC4-BB44-B379-DEBCDE6D0557}" type="slidenum">
              <a:rPr lang="en-GB" smtClean="0"/>
              <a:pPr>
                <a:defRPr/>
              </a:pPr>
              <a:t>‹#›</a:t>
            </a:fld>
            <a:endParaRPr lang="en-GB" dirty="0"/>
          </a:p>
        </p:txBody>
      </p:sp>
    </p:spTree>
    <p:extLst>
      <p:ext uri="{BB962C8B-B14F-4D97-AF65-F5344CB8AC3E}">
        <p14:creationId xmlns:p14="http://schemas.microsoft.com/office/powerpoint/2010/main" val="2664131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pPr>
              <a:defRPr/>
            </a:pPr>
            <a:fld id="{FE6C1ACB-37F4-2E4E-A02F-3AD2C3500E5B}" type="slidenum">
              <a:rPr lang="en-GB" smtClean="0"/>
              <a:pPr>
                <a:defRPr/>
              </a:pPr>
              <a:t>‹#›</a:t>
            </a:fld>
            <a:endParaRPr lang="en-GB" dirty="0"/>
          </a:p>
        </p:txBody>
      </p:sp>
    </p:spTree>
    <p:extLst>
      <p:ext uri="{BB962C8B-B14F-4D97-AF65-F5344CB8AC3E}">
        <p14:creationId xmlns:p14="http://schemas.microsoft.com/office/powerpoint/2010/main" val="2650597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pPr>
              <a:defRPr/>
            </a:pPr>
            <a:fld id="{DABC9741-E27D-6644-A29C-7357B3CA2856}" type="slidenum">
              <a:rPr lang="en-GB" smtClean="0"/>
              <a:pPr>
                <a:defRPr/>
              </a:pPr>
              <a:t>‹#›</a:t>
            </a:fld>
            <a:endParaRPr lang="en-GB" dirty="0"/>
          </a:p>
        </p:txBody>
      </p:sp>
    </p:spTree>
    <p:extLst>
      <p:ext uri="{BB962C8B-B14F-4D97-AF65-F5344CB8AC3E}">
        <p14:creationId xmlns:p14="http://schemas.microsoft.com/office/powerpoint/2010/main" val="769485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pPr>
              <a:defRPr/>
            </a:pPr>
            <a:fld id="{F1A6FC00-01EB-8C4B-8EBA-327D665853CA}" type="slidenum">
              <a:rPr lang="en-GB" smtClean="0"/>
              <a:pPr>
                <a:defRPr/>
              </a:pPr>
              <a:t>‹#›</a:t>
            </a:fld>
            <a:endParaRPr lang="en-GB" dirty="0"/>
          </a:p>
        </p:txBody>
      </p:sp>
    </p:spTree>
    <p:extLst>
      <p:ext uri="{BB962C8B-B14F-4D97-AF65-F5344CB8AC3E}">
        <p14:creationId xmlns:p14="http://schemas.microsoft.com/office/powerpoint/2010/main" val="1213251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2C4B30A-E151-554F-9F57-FEC60EAD6DEE}" type="slidenum">
              <a:rPr lang="en-GB" smtClean="0"/>
              <a:pPr>
                <a:defRPr/>
              </a:pPr>
              <a:t>‹#›</a:t>
            </a:fld>
            <a:endParaRPr lang="en-GB" dirty="0"/>
          </a:p>
        </p:txBody>
      </p:sp>
    </p:spTree>
    <p:extLst>
      <p:ext uri="{BB962C8B-B14F-4D97-AF65-F5344CB8AC3E}">
        <p14:creationId xmlns:p14="http://schemas.microsoft.com/office/powerpoint/2010/main" val="2355573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pPr>
              <a:defRPr/>
            </a:pPr>
            <a:fld id="{9FF5AC9E-F104-7046-909E-B47A8243FECD}" type="slidenum">
              <a:rPr lang="en-GB" smtClean="0"/>
              <a:pPr>
                <a:defRPr/>
              </a:pPr>
              <a:t>‹#›</a:t>
            </a:fld>
            <a:endParaRPr lang="en-GB" dirty="0"/>
          </a:p>
        </p:txBody>
      </p:sp>
    </p:spTree>
    <p:extLst>
      <p:ext uri="{BB962C8B-B14F-4D97-AF65-F5344CB8AC3E}">
        <p14:creationId xmlns:p14="http://schemas.microsoft.com/office/powerpoint/2010/main" val="950812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pPr>
              <a:defRPr/>
            </a:pPr>
            <a:fld id="{449DDB79-4A56-9B43-9E32-8AACDB1BCC49}" type="slidenum">
              <a:rPr lang="en-GB" smtClean="0"/>
              <a:pPr>
                <a:defRPr/>
              </a:pPr>
              <a:t>‹#›</a:t>
            </a:fld>
            <a:endParaRPr lang="en-GB" dirty="0"/>
          </a:p>
        </p:txBody>
      </p:sp>
    </p:spTree>
    <p:extLst>
      <p:ext uri="{BB962C8B-B14F-4D97-AF65-F5344CB8AC3E}">
        <p14:creationId xmlns:p14="http://schemas.microsoft.com/office/powerpoint/2010/main" val="2014582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5CD492-2BC6-F348-9965-EC1D86DF57A8}" type="slidenum">
              <a:rPr lang="en-US" smtClean="0"/>
              <a:t>‹#›</a:t>
            </a:fld>
            <a:endParaRPr lang="en-US"/>
          </a:p>
        </p:txBody>
      </p:sp>
      <p:cxnSp>
        <p:nvCxnSpPr>
          <p:cNvPr id="7" name="Straight Connector 6"/>
          <p:cNvCxnSpPr/>
          <p:nvPr userDrawn="1"/>
        </p:nvCxnSpPr>
        <p:spPr>
          <a:xfrm flipV="1">
            <a:off x="457200" y="1417638"/>
            <a:ext cx="8217026" cy="158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927345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Microsoft_Word_97_-_2003_Document2.doc"/><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7.emf"/><Relationship Id="rId5" Type="http://schemas.openxmlformats.org/officeDocument/2006/relationships/oleObject" Target="../embeddings/Microsoft_Word_97_-_2003_Document3.doc"/><Relationship Id="rId4" Type="http://schemas.openxmlformats.org/officeDocument/2006/relationships/oleObject" Target="../embeddings/oleObject3.bin"/></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1143000" y="2948298"/>
            <a:ext cx="6858000" cy="1769641"/>
          </a:xfrm>
        </p:spPr>
        <p:txBody>
          <a:bodyPr/>
          <a:lstStyle/>
          <a:p>
            <a:pPr eaLnBrk="1" hangingPunct="1"/>
            <a:r>
              <a:rPr lang="en-US" dirty="0" smtClean="0">
                <a:latin typeface="Times New Roman" panose="02020603050405020304" pitchFamily="18" charset="0"/>
                <a:cs typeface="Times New Roman" panose="02020603050405020304" pitchFamily="18" charset="0"/>
              </a:rPr>
              <a:t>Lecture 9 – Cognition &amp; Emotion</a:t>
            </a:r>
          </a:p>
        </p:txBody>
      </p:sp>
      <p:pic>
        <p:nvPicPr>
          <p:cNvPr id="6" name="Picture 5"/>
          <p:cNvPicPr>
            <a:picLocks noChangeAspect="1"/>
          </p:cNvPicPr>
          <p:nvPr/>
        </p:nvPicPr>
        <p:blipFill>
          <a:blip r:embed="rId3"/>
          <a:stretch>
            <a:fillRect/>
          </a:stretch>
        </p:blipFill>
        <p:spPr>
          <a:xfrm>
            <a:off x="2124701" y="138545"/>
            <a:ext cx="4442353" cy="2644775"/>
          </a:xfrm>
          <a:prstGeom prst="rect">
            <a:avLst/>
          </a:prstGeom>
        </p:spPr>
      </p:pic>
      <p:sp>
        <p:nvSpPr>
          <p:cNvPr id="8" name="Rectangle 3"/>
          <p:cNvSpPr>
            <a:spLocks noGrp="1" noChangeArrowheads="1"/>
          </p:cNvSpPr>
          <p:nvPr>
            <p:ph type="subTitle" idx="1"/>
          </p:nvPr>
        </p:nvSpPr>
        <p:spPr>
          <a:xfrm>
            <a:off x="1598142" y="5111531"/>
            <a:ext cx="6112474" cy="1183914"/>
          </a:xfrm>
          <a:noFill/>
        </p:spPr>
        <p:txBody>
          <a:bodyPr wrap="square">
            <a:spAutoFit/>
          </a:bodyPr>
          <a:lstStyle/>
          <a:p>
            <a:pPr eaLnBrk="1" hangingPunct="1"/>
            <a:r>
              <a:rPr lang="en-US" altLang="en-US" sz="2400" dirty="0" smtClean="0">
                <a:latin typeface="Times New Roman" panose="02020603050405020304" pitchFamily="18" charset="0"/>
                <a:cs typeface="Times New Roman" panose="02020603050405020304" pitchFamily="18" charset="0"/>
              </a:rPr>
              <a:t>Sampath Jayarathna</a:t>
            </a:r>
          </a:p>
          <a:p>
            <a:pPr eaLnBrk="1" hangingPunct="1"/>
            <a:r>
              <a:rPr lang="en-US" altLang="en-US" sz="2400" dirty="0" smtClean="0">
                <a:latin typeface="Times New Roman" panose="02020603050405020304" pitchFamily="18" charset="0"/>
                <a:cs typeface="Times New Roman" panose="02020603050405020304" pitchFamily="18" charset="0"/>
              </a:rPr>
              <a:t>Cal Poly Pomona</a:t>
            </a:r>
          </a:p>
          <a:p>
            <a:r>
              <a:rPr lang="en-US" sz="1600" dirty="0">
                <a:latin typeface="Times New Roman" panose="02020603050405020304" pitchFamily="18" charset="0"/>
                <a:cs typeface="Times New Roman" panose="02020603050405020304" pitchFamily="18" charset="0"/>
              </a:rPr>
              <a:t>Based on slides </a:t>
            </a:r>
            <a:r>
              <a:rPr lang="en-US" sz="1600" dirty="0" smtClean="0">
                <a:latin typeface="Times New Roman" panose="02020603050405020304" pitchFamily="18" charset="0"/>
                <a:cs typeface="Times New Roman" panose="02020603050405020304" pitchFamily="18" charset="0"/>
              </a:rPr>
              <a:t>from Interaction Design </a:t>
            </a:r>
            <a:endParaRPr lang="en-US" altLang="en-US" sz="2400" dirty="0" smtClean="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1D5CD492-2BC6-F348-9965-EC1D86DF57A8}" type="slidenum">
              <a:rPr lang="en-US" smtClean="0"/>
              <a:t>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Grp="1" noChangeArrowheads="1"/>
          </p:cNvSpPr>
          <p:nvPr>
            <p:ph type="title" idx="4294967295"/>
          </p:nvPr>
        </p:nvSpPr>
        <p:spPr/>
        <p:txBody>
          <a:bodyPr/>
          <a:lstStyle/>
          <a:p>
            <a:pPr eaLnBrk="1" hangingPunct="1"/>
            <a:r>
              <a:rPr lang="en-GB" dirty="0">
                <a:latin typeface="Liberation Sans"/>
              </a:rPr>
              <a:t>Perception</a:t>
            </a:r>
          </a:p>
        </p:txBody>
      </p:sp>
      <p:sp>
        <p:nvSpPr>
          <p:cNvPr id="35845" name="Rectangle 3"/>
          <p:cNvSpPr>
            <a:spLocks noGrp="1" noChangeArrowheads="1"/>
          </p:cNvSpPr>
          <p:nvPr>
            <p:ph type="body" idx="4294967295"/>
          </p:nvPr>
        </p:nvSpPr>
        <p:spPr>
          <a:xfrm>
            <a:off x="685800" y="1905000"/>
            <a:ext cx="7772400" cy="4114800"/>
          </a:xfrm>
        </p:spPr>
        <p:txBody>
          <a:bodyPr/>
          <a:lstStyle/>
          <a:p>
            <a:pPr eaLnBrk="1" hangingPunct="1"/>
            <a:r>
              <a:rPr lang="en-GB" sz="2400" dirty="0">
                <a:latin typeface="Liberation Sans"/>
              </a:rPr>
              <a:t>How information is acquired from the world and transformed into </a:t>
            </a:r>
            <a:r>
              <a:rPr lang="en-GB" sz="2400" dirty="0" smtClean="0">
                <a:latin typeface="Liberation Sans"/>
              </a:rPr>
              <a:t>experiences</a:t>
            </a:r>
          </a:p>
          <a:p>
            <a:r>
              <a:rPr lang="en-US" sz="2400" dirty="0"/>
              <a:t>T</a:t>
            </a:r>
            <a:r>
              <a:rPr lang="en-US" sz="2400" dirty="0" smtClean="0"/>
              <a:t>he </a:t>
            </a:r>
            <a:r>
              <a:rPr lang="en-US" sz="2400" dirty="0"/>
              <a:t>ability to see, hear, or become aware of something through the </a:t>
            </a:r>
            <a:r>
              <a:rPr lang="en-US" sz="2400" dirty="0" smtClean="0"/>
              <a:t>senses</a:t>
            </a:r>
            <a:endParaRPr lang="en-GB" sz="2400" dirty="0">
              <a:latin typeface="Liberation Sans"/>
            </a:endParaRPr>
          </a:p>
          <a:p>
            <a:pPr eaLnBrk="1" hangingPunct="1"/>
            <a:r>
              <a:rPr lang="en-GB" sz="2400" dirty="0">
                <a:latin typeface="Liberation Sans"/>
              </a:rPr>
              <a:t>Obvious implication is to design representations that are readily perceivable, e.g</a:t>
            </a:r>
            <a:r>
              <a:rPr lang="en-GB" sz="2400" dirty="0" smtClean="0">
                <a:latin typeface="Liberation Sans"/>
              </a:rPr>
              <a:t>.</a:t>
            </a:r>
          </a:p>
          <a:p>
            <a:pPr eaLnBrk="1" hangingPunct="1"/>
            <a:endParaRPr lang="en-GB" sz="1000" dirty="0">
              <a:latin typeface="Liberation Sans"/>
            </a:endParaRPr>
          </a:p>
          <a:p>
            <a:pPr lvl="1" eaLnBrk="1" hangingPunct="1"/>
            <a:r>
              <a:rPr lang="en-GB" sz="2000" dirty="0">
                <a:solidFill>
                  <a:schemeClr val="accent1"/>
                </a:solidFill>
                <a:latin typeface="Liberation Sans"/>
              </a:rPr>
              <a:t>Text should be legible</a:t>
            </a:r>
          </a:p>
          <a:p>
            <a:pPr lvl="1" eaLnBrk="1" hangingPunct="1"/>
            <a:r>
              <a:rPr lang="en-GB" sz="2000" dirty="0">
                <a:solidFill>
                  <a:schemeClr val="accent1"/>
                </a:solidFill>
                <a:latin typeface="Liberation Sans"/>
              </a:rPr>
              <a:t>Icons should be easy to distinguish and read</a:t>
            </a:r>
          </a:p>
        </p:txBody>
      </p:sp>
    </p:spTree>
    <p:extLst>
      <p:ext uri="{BB962C8B-B14F-4D97-AF65-F5344CB8AC3E}">
        <p14:creationId xmlns:p14="http://schemas.microsoft.com/office/powerpoint/2010/main" val="711962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4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84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84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2"/>
          <p:cNvSpPr>
            <a:spLocks noGrp="1" noChangeArrowheads="1"/>
          </p:cNvSpPr>
          <p:nvPr>
            <p:ph type="title" idx="4294967295"/>
          </p:nvPr>
        </p:nvSpPr>
        <p:spPr/>
        <p:txBody>
          <a:bodyPr>
            <a:normAutofit/>
          </a:bodyPr>
          <a:lstStyle/>
          <a:p>
            <a:pPr eaLnBrk="1" hangingPunct="1"/>
            <a:r>
              <a:rPr lang="en-GB" dirty="0">
                <a:latin typeface="Liberation Sans"/>
              </a:rPr>
              <a:t>Is </a:t>
            </a:r>
            <a:r>
              <a:rPr lang="en-GB" dirty="0" err="1">
                <a:latin typeface="Liberation Sans"/>
              </a:rPr>
              <a:t>color</a:t>
            </a:r>
            <a:r>
              <a:rPr lang="en-GB" dirty="0">
                <a:latin typeface="Liberation Sans"/>
              </a:rPr>
              <a:t> contrast good? Find </a:t>
            </a:r>
            <a:r>
              <a:rPr lang="en-GB" dirty="0" smtClean="0">
                <a:latin typeface="Liberation Sans"/>
              </a:rPr>
              <a:t>Italian</a:t>
            </a:r>
            <a:endParaRPr lang="en-GB" dirty="0">
              <a:latin typeface="Liberation Sans"/>
            </a:endParaRPr>
          </a:p>
        </p:txBody>
      </p:sp>
      <p:graphicFrame>
        <p:nvGraphicFramePr>
          <p:cNvPr id="37890" name="Object 2"/>
          <p:cNvGraphicFramePr>
            <a:graphicFrameLocks noGrp="1" noChangeAspect="1"/>
          </p:cNvGraphicFramePr>
          <p:nvPr>
            <p:ph type="body" idx="4294967295"/>
            <p:extLst>
              <p:ext uri="{D42A27DB-BD31-4B8C-83A1-F6EECF244321}">
                <p14:modId xmlns:p14="http://schemas.microsoft.com/office/powerpoint/2010/main" val="145140062"/>
              </p:ext>
            </p:extLst>
          </p:nvPr>
        </p:nvGraphicFramePr>
        <p:xfrm>
          <a:off x="1914525" y="1600200"/>
          <a:ext cx="5314950" cy="4525963"/>
        </p:xfrm>
        <a:graphic>
          <a:graphicData uri="http://schemas.openxmlformats.org/presentationml/2006/ole">
            <mc:AlternateContent xmlns:mc="http://schemas.openxmlformats.org/markup-compatibility/2006">
              <mc:Choice xmlns:v="urn:schemas-microsoft-com:vml" Requires="v">
                <p:oleObj spid="_x0000_s1045" name="Document" r:id="rId5" imgW="4431792" imgH="3633216" progId="Word.Document.8">
                  <p:embed/>
                </p:oleObj>
              </mc:Choice>
              <mc:Fallback>
                <p:oleObj name="Document" r:id="rId5" imgW="4431792" imgH="3633216"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4525" y="1600200"/>
                        <a:ext cx="5314950"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28902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Rectangle 2"/>
          <p:cNvSpPr>
            <a:spLocks noGrp="1" noChangeArrowheads="1"/>
          </p:cNvSpPr>
          <p:nvPr>
            <p:ph type="title" idx="4294967295"/>
          </p:nvPr>
        </p:nvSpPr>
        <p:spPr/>
        <p:txBody>
          <a:bodyPr>
            <a:normAutofit/>
          </a:bodyPr>
          <a:lstStyle/>
          <a:p>
            <a:pPr eaLnBrk="1" hangingPunct="1"/>
            <a:r>
              <a:rPr lang="en-GB">
                <a:latin typeface="Liberation Sans"/>
              </a:rPr>
              <a:t>Are borders and white space better? Find french</a:t>
            </a:r>
          </a:p>
        </p:txBody>
      </p:sp>
      <p:graphicFrame>
        <p:nvGraphicFramePr>
          <p:cNvPr id="39938" name="Object 2"/>
          <p:cNvGraphicFramePr>
            <a:graphicFrameLocks noGrp="1" noChangeAspect="1"/>
          </p:cNvGraphicFramePr>
          <p:nvPr>
            <p:ph type="body" idx="4294967295"/>
            <p:extLst>
              <p:ext uri="{D42A27DB-BD31-4B8C-83A1-F6EECF244321}">
                <p14:modId xmlns:p14="http://schemas.microsoft.com/office/powerpoint/2010/main" val="488759903"/>
              </p:ext>
            </p:extLst>
          </p:nvPr>
        </p:nvGraphicFramePr>
        <p:xfrm>
          <a:off x="1971675" y="1600200"/>
          <a:ext cx="5200650" cy="4525963"/>
        </p:xfrm>
        <a:graphic>
          <a:graphicData uri="http://schemas.openxmlformats.org/presentationml/2006/ole">
            <mc:AlternateContent xmlns:mc="http://schemas.openxmlformats.org/markup-compatibility/2006">
              <mc:Choice xmlns:v="urn:schemas-microsoft-com:vml" Requires="v">
                <p:oleObj spid="_x0000_s2069" name="Document" r:id="rId5" imgW="4431792" imgH="3712464" progId="Word.Document.8">
                  <p:embed/>
                </p:oleObj>
              </mc:Choice>
              <mc:Fallback>
                <p:oleObj name="Document" r:id="rId5" imgW="4431792" imgH="3712464"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1675" y="1600200"/>
                        <a:ext cx="5200650"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2907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title" idx="4294967295"/>
          </p:nvPr>
        </p:nvSpPr>
        <p:spPr/>
        <p:txBody>
          <a:bodyPr/>
          <a:lstStyle/>
          <a:p>
            <a:pPr eaLnBrk="1" hangingPunct="1"/>
            <a:r>
              <a:rPr lang="en-GB" dirty="0">
                <a:latin typeface="Liberation Sans"/>
              </a:rPr>
              <a:t>Activity</a:t>
            </a:r>
          </a:p>
        </p:txBody>
      </p:sp>
      <p:sp>
        <p:nvSpPr>
          <p:cNvPr id="41989" name="Rectangle 3"/>
          <p:cNvSpPr>
            <a:spLocks noGrp="1" noChangeArrowheads="1"/>
          </p:cNvSpPr>
          <p:nvPr>
            <p:ph type="body" idx="4294967295"/>
          </p:nvPr>
        </p:nvSpPr>
        <p:spPr/>
        <p:txBody>
          <a:bodyPr/>
          <a:lstStyle/>
          <a:p>
            <a:pPr eaLnBrk="1" hangingPunct="1"/>
            <a:r>
              <a:rPr lang="en-GB" sz="2800" dirty="0">
                <a:latin typeface="Liberation Sans"/>
              </a:rPr>
              <a:t>Weller (2004) found people took less time to locate items for information that was </a:t>
            </a:r>
            <a:r>
              <a:rPr lang="en-GB" sz="2800" dirty="0" smtClean="0">
                <a:latin typeface="Liberation Sans"/>
              </a:rPr>
              <a:t>grouped </a:t>
            </a:r>
            <a:endParaRPr lang="en-GB" sz="2800" dirty="0">
              <a:latin typeface="Liberation Sans"/>
            </a:endParaRPr>
          </a:p>
          <a:p>
            <a:pPr lvl="1" eaLnBrk="1" hangingPunct="1"/>
            <a:r>
              <a:rPr lang="en-GB" sz="2000" dirty="0">
                <a:solidFill>
                  <a:schemeClr val="accent1"/>
                </a:solidFill>
                <a:latin typeface="Liberation Sans"/>
              </a:rPr>
              <a:t>using a border (2nd screen) compared with using </a:t>
            </a:r>
            <a:r>
              <a:rPr lang="en-GB" sz="2000" dirty="0" err="1">
                <a:solidFill>
                  <a:schemeClr val="accent1"/>
                </a:solidFill>
                <a:latin typeface="Liberation Sans"/>
              </a:rPr>
              <a:t>color</a:t>
            </a:r>
            <a:r>
              <a:rPr lang="en-GB" sz="2000" dirty="0">
                <a:solidFill>
                  <a:schemeClr val="accent1"/>
                </a:solidFill>
                <a:latin typeface="Liberation Sans"/>
              </a:rPr>
              <a:t> contrast (1st screen</a:t>
            </a:r>
            <a:r>
              <a:rPr lang="en-GB" sz="2000" dirty="0" smtClean="0">
                <a:solidFill>
                  <a:schemeClr val="accent1"/>
                </a:solidFill>
                <a:latin typeface="Liberation Sans"/>
              </a:rPr>
              <a:t>)</a:t>
            </a:r>
          </a:p>
          <a:p>
            <a:pPr lvl="1" eaLnBrk="1" hangingPunct="1"/>
            <a:endParaRPr lang="en-GB" sz="800" dirty="0">
              <a:latin typeface="Liberation Sans"/>
            </a:endParaRPr>
          </a:p>
          <a:p>
            <a:pPr eaLnBrk="1" hangingPunct="1"/>
            <a:r>
              <a:rPr lang="en-GB" sz="2800" dirty="0">
                <a:latin typeface="Liberation Sans"/>
              </a:rPr>
              <a:t>Some argue that too much white space on web pages is detrimental to search</a:t>
            </a:r>
          </a:p>
          <a:p>
            <a:pPr lvl="1" eaLnBrk="1" hangingPunct="1"/>
            <a:r>
              <a:rPr lang="en-GB" sz="2000" dirty="0">
                <a:solidFill>
                  <a:schemeClr val="accent1"/>
                </a:solidFill>
                <a:latin typeface="Liberation Sans"/>
              </a:rPr>
              <a:t>Makes it hard to find </a:t>
            </a:r>
            <a:r>
              <a:rPr lang="en-GB" sz="2000" dirty="0" smtClean="0">
                <a:solidFill>
                  <a:schemeClr val="accent1"/>
                </a:solidFill>
                <a:latin typeface="Liberation Sans"/>
              </a:rPr>
              <a:t>information</a:t>
            </a:r>
          </a:p>
          <a:p>
            <a:pPr lvl="1" eaLnBrk="1" hangingPunct="1"/>
            <a:endParaRPr lang="en-GB" sz="800" dirty="0">
              <a:latin typeface="Liberation Sans"/>
            </a:endParaRPr>
          </a:p>
          <a:p>
            <a:pPr eaLnBrk="1" hangingPunct="1"/>
            <a:r>
              <a:rPr lang="en-GB" sz="2800" dirty="0">
                <a:latin typeface="Liberation Sans"/>
              </a:rPr>
              <a:t>Do you agree?</a:t>
            </a:r>
          </a:p>
        </p:txBody>
      </p:sp>
    </p:spTree>
    <p:extLst>
      <p:ext uri="{BB962C8B-B14F-4D97-AF65-F5344CB8AC3E}">
        <p14:creationId xmlns:p14="http://schemas.microsoft.com/office/powerpoint/2010/main" val="2128003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8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98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title" idx="4294967295"/>
          </p:nvPr>
        </p:nvSpPr>
        <p:spPr/>
        <p:txBody>
          <a:bodyPr>
            <a:normAutofit/>
          </a:bodyPr>
          <a:lstStyle/>
          <a:p>
            <a:pPr eaLnBrk="1" hangingPunct="1"/>
            <a:r>
              <a:rPr lang="en-GB" dirty="0">
                <a:latin typeface="Liberation Sans"/>
              </a:rPr>
              <a:t>Which is easiest to read and why?</a:t>
            </a:r>
          </a:p>
        </p:txBody>
      </p:sp>
      <p:sp>
        <p:nvSpPr>
          <p:cNvPr id="44038" name="Rectangle 4" descr="Green marble"/>
          <p:cNvSpPr>
            <a:spLocks noChangeArrowheads="1"/>
          </p:cNvSpPr>
          <p:nvPr/>
        </p:nvSpPr>
        <p:spPr bwMode="auto">
          <a:xfrm>
            <a:off x="1219200" y="2286000"/>
            <a:ext cx="2895600" cy="9144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r>
              <a:rPr lang="en-GB" sz="2000" dirty="0">
                <a:solidFill>
                  <a:srgbClr val="EF1F1D"/>
                </a:solidFill>
                <a:latin typeface="Liberation Sans"/>
                <a:ea typeface="Liberation Sans" panose="020B0604020202020204" pitchFamily="34" charset="0"/>
                <a:cs typeface="Liberation Sans" panose="020B0604020202020204" pitchFamily="34" charset="0"/>
              </a:rPr>
              <a:t>What is the time?</a:t>
            </a:r>
          </a:p>
        </p:txBody>
      </p:sp>
      <p:sp>
        <p:nvSpPr>
          <p:cNvPr id="44039" name="Rectangle 5"/>
          <p:cNvSpPr>
            <a:spLocks noChangeArrowheads="1"/>
          </p:cNvSpPr>
          <p:nvPr/>
        </p:nvSpPr>
        <p:spPr bwMode="auto">
          <a:xfrm>
            <a:off x="1241265" y="3732291"/>
            <a:ext cx="2895600" cy="838200"/>
          </a:xfrm>
          <a:prstGeom prst="rect">
            <a:avLst/>
          </a:prstGeom>
          <a:solidFill>
            <a:schemeClr val="accent2"/>
          </a:solidFill>
          <a:ln w="9525">
            <a:solidFill>
              <a:schemeClr val="tx1"/>
            </a:solidFill>
            <a:miter lim="800000"/>
            <a:headEnd/>
            <a:tailEnd/>
          </a:ln>
        </p:spPr>
        <p:txBody>
          <a:bodyPr wrap="none" anchor="ctr"/>
          <a:lstStyle/>
          <a:p>
            <a:pPr algn="ctr" eaLnBrk="0" hangingPunct="0"/>
            <a:r>
              <a:rPr lang="en-GB" sz="2000" dirty="0">
                <a:solidFill>
                  <a:srgbClr val="EF1F1D"/>
                </a:solidFill>
                <a:latin typeface="Liberation Sans"/>
                <a:ea typeface="Liberation Sans" panose="020B0604020202020204" pitchFamily="34" charset="0"/>
                <a:cs typeface="Liberation Sans" panose="020B0604020202020204" pitchFamily="34" charset="0"/>
              </a:rPr>
              <a:t>What is the time?</a:t>
            </a:r>
          </a:p>
        </p:txBody>
      </p:sp>
      <p:sp>
        <p:nvSpPr>
          <p:cNvPr id="44040" name="Rectangle 6"/>
          <p:cNvSpPr>
            <a:spLocks noChangeArrowheads="1"/>
          </p:cNvSpPr>
          <p:nvPr/>
        </p:nvSpPr>
        <p:spPr bwMode="auto">
          <a:xfrm>
            <a:off x="1252417" y="5181600"/>
            <a:ext cx="2895600" cy="838200"/>
          </a:xfrm>
          <a:prstGeom prst="rect">
            <a:avLst/>
          </a:prstGeom>
          <a:solidFill>
            <a:srgbClr val="DCCB16"/>
          </a:solidFill>
          <a:ln w="9525">
            <a:solidFill>
              <a:schemeClr val="tx1"/>
            </a:solidFill>
            <a:miter lim="800000"/>
            <a:headEnd/>
            <a:tailEnd/>
          </a:ln>
        </p:spPr>
        <p:txBody>
          <a:bodyPr wrap="none" anchor="ctr"/>
          <a:lstStyle/>
          <a:p>
            <a:pPr algn="ctr" eaLnBrk="0" hangingPunct="0"/>
            <a:r>
              <a:rPr lang="en-GB" sz="2000">
                <a:solidFill>
                  <a:schemeClr val="bg1"/>
                </a:solidFill>
                <a:latin typeface="Liberation Sans"/>
                <a:ea typeface="Liberation Sans" panose="020B0604020202020204" pitchFamily="34" charset="0"/>
                <a:cs typeface="Liberation Sans" panose="020B0604020202020204" pitchFamily="34" charset="0"/>
              </a:rPr>
              <a:t>What is the time?</a:t>
            </a:r>
          </a:p>
        </p:txBody>
      </p:sp>
      <p:sp>
        <p:nvSpPr>
          <p:cNvPr id="44041" name="Rectangle 7"/>
          <p:cNvSpPr>
            <a:spLocks noChangeArrowheads="1"/>
          </p:cNvSpPr>
          <p:nvPr/>
        </p:nvSpPr>
        <p:spPr bwMode="auto">
          <a:xfrm>
            <a:off x="4953000" y="2286000"/>
            <a:ext cx="2895600" cy="990600"/>
          </a:xfrm>
          <a:prstGeom prst="rect">
            <a:avLst/>
          </a:prstGeom>
          <a:solidFill>
            <a:schemeClr val="accent2"/>
          </a:solidFill>
          <a:ln w="9525">
            <a:solidFill>
              <a:schemeClr val="tx1"/>
            </a:solidFill>
            <a:miter lim="800000"/>
            <a:headEnd/>
            <a:tailEnd/>
          </a:ln>
        </p:spPr>
        <p:txBody>
          <a:bodyPr wrap="none" anchor="ctr"/>
          <a:lstStyle/>
          <a:p>
            <a:pPr algn="ctr" eaLnBrk="0" hangingPunct="0"/>
            <a:endParaRPr lang="en-GB" sz="2000">
              <a:solidFill>
                <a:srgbClr val="EF1F1D"/>
              </a:solidFill>
              <a:latin typeface="Liberation Sans"/>
              <a:ea typeface="Liberation Sans" panose="020B0604020202020204" pitchFamily="34" charset="0"/>
              <a:cs typeface="Liberation Sans" panose="020B0604020202020204" pitchFamily="34" charset="0"/>
            </a:endParaRPr>
          </a:p>
          <a:p>
            <a:pPr algn="ctr" eaLnBrk="0" hangingPunct="0"/>
            <a:r>
              <a:rPr lang="en-GB" sz="2000">
                <a:solidFill>
                  <a:srgbClr val="FFCC18"/>
                </a:solidFill>
                <a:latin typeface="Liberation Sans"/>
                <a:ea typeface="Liberation Sans" panose="020B0604020202020204" pitchFamily="34" charset="0"/>
                <a:cs typeface="Liberation Sans" panose="020B0604020202020204" pitchFamily="34" charset="0"/>
              </a:rPr>
              <a:t>What is the time?</a:t>
            </a:r>
          </a:p>
          <a:p>
            <a:pPr algn="ctr" eaLnBrk="0" hangingPunct="0"/>
            <a:endParaRPr lang="en-GB">
              <a:latin typeface="Liberation Sans"/>
              <a:ea typeface="Liberation Sans" panose="020B0604020202020204" pitchFamily="34" charset="0"/>
              <a:cs typeface="Liberation Sans" panose="020B0604020202020204" pitchFamily="34" charset="0"/>
            </a:endParaRPr>
          </a:p>
        </p:txBody>
      </p:sp>
      <p:sp>
        <p:nvSpPr>
          <p:cNvPr id="44042" name="Rectangle 8"/>
          <p:cNvSpPr>
            <a:spLocks noChangeArrowheads="1"/>
          </p:cNvSpPr>
          <p:nvPr/>
        </p:nvSpPr>
        <p:spPr bwMode="auto">
          <a:xfrm>
            <a:off x="4953000" y="3810000"/>
            <a:ext cx="2819400" cy="83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GB" sz="2000">
              <a:latin typeface="Liberation Sans"/>
              <a:ea typeface="Liberation Sans" panose="020B0604020202020204" pitchFamily="34" charset="0"/>
              <a:cs typeface="Liberation Sans" panose="020B0604020202020204" pitchFamily="34" charset="0"/>
            </a:endParaRPr>
          </a:p>
          <a:p>
            <a:pPr algn="ctr" eaLnBrk="0" hangingPunct="0"/>
            <a:r>
              <a:rPr lang="en-GB" sz="2000">
                <a:latin typeface="Liberation Sans"/>
                <a:ea typeface="Liberation Sans" panose="020B0604020202020204" pitchFamily="34" charset="0"/>
                <a:cs typeface="Liberation Sans" panose="020B0604020202020204" pitchFamily="34" charset="0"/>
              </a:rPr>
              <a:t>What is the time?</a:t>
            </a:r>
          </a:p>
          <a:p>
            <a:pPr algn="ctr" eaLnBrk="0" hangingPunct="0"/>
            <a:endParaRPr lang="en-GB">
              <a:latin typeface="Liberation Sans"/>
              <a:ea typeface="Liberation Sans" panose="020B0604020202020204" pitchFamily="34" charset="0"/>
              <a:cs typeface="Liberation Sans" panose="020B0604020202020204" pitchFamily="34" charset="0"/>
            </a:endParaRPr>
          </a:p>
        </p:txBody>
      </p:sp>
    </p:spTree>
    <p:extLst>
      <p:ext uri="{BB962C8B-B14F-4D97-AF65-F5344CB8AC3E}">
        <p14:creationId xmlns:p14="http://schemas.microsoft.com/office/powerpoint/2010/main" val="2939654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title" idx="4294967295"/>
          </p:nvPr>
        </p:nvSpPr>
        <p:spPr/>
        <p:txBody>
          <a:bodyPr/>
          <a:lstStyle/>
          <a:p>
            <a:pPr eaLnBrk="1" hangingPunct="1"/>
            <a:r>
              <a:rPr lang="en-GB" dirty="0"/>
              <a:t>Design </a:t>
            </a:r>
            <a:r>
              <a:rPr lang="en-GB" dirty="0" smtClean="0"/>
              <a:t>implications</a:t>
            </a:r>
            <a:endParaRPr lang="en-GB" dirty="0"/>
          </a:p>
        </p:txBody>
      </p:sp>
      <p:sp>
        <p:nvSpPr>
          <p:cNvPr id="46085" name="Rectangle 3"/>
          <p:cNvSpPr>
            <a:spLocks noGrp="1" noChangeArrowheads="1"/>
          </p:cNvSpPr>
          <p:nvPr>
            <p:ph type="body" idx="4294967295"/>
          </p:nvPr>
        </p:nvSpPr>
        <p:spPr>
          <a:xfrm>
            <a:off x="685800" y="1981200"/>
            <a:ext cx="8153400" cy="4114800"/>
          </a:xfrm>
        </p:spPr>
        <p:txBody>
          <a:bodyPr>
            <a:normAutofit fontScale="92500" lnSpcReduction="20000"/>
          </a:bodyPr>
          <a:lstStyle/>
          <a:p>
            <a:pPr lvl="1" eaLnBrk="1" hangingPunct="1">
              <a:lnSpc>
                <a:spcPct val="90000"/>
              </a:lnSpc>
            </a:pPr>
            <a:r>
              <a:rPr lang="en-GB" sz="2400" dirty="0"/>
              <a:t>Icons should enable users to readily </a:t>
            </a:r>
            <a:r>
              <a:rPr lang="en-GB" sz="2400" i="1" dirty="0"/>
              <a:t>distinguish</a:t>
            </a:r>
            <a:r>
              <a:rPr lang="en-GB" sz="2400" dirty="0"/>
              <a:t> their </a:t>
            </a:r>
            <a:r>
              <a:rPr lang="en-GB" sz="2400" dirty="0" smtClean="0"/>
              <a:t>meaning</a:t>
            </a:r>
          </a:p>
          <a:p>
            <a:pPr lvl="1" eaLnBrk="1" hangingPunct="1">
              <a:lnSpc>
                <a:spcPct val="90000"/>
              </a:lnSpc>
            </a:pPr>
            <a:endParaRPr lang="en-GB" sz="2400" dirty="0"/>
          </a:p>
          <a:p>
            <a:pPr lvl="1" eaLnBrk="1" hangingPunct="1">
              <a:lnSpc>
                <a:spcPct val="90000"/>
              </a:lnSpc>
            </a:pPr>
            <a:r>
              <a:rPr lang="en-GB" sz="2400" dirty="0"/>
              <a:t>Bordering and spacing are effective visual ways of grouping </a:t>
            </a:r>
            <a:r>
              <a:rPr lang="en-GB" sz="2400" dirty="0" smtClean="0"/>
              <a:t>information</a:t>
            </a:r>
          </a:p>
          <a:p>
            <a:pPr lvl="1" eaLnBrk="1" hangingPunct="1">
              <a:lnSpc>
                <a:spcPct val="90000"/>
              </a:lnSpc>
            </a:pPr>
            <a:endParaRPr lang="en-GB" sz="2400" dirty="0"/>
          </a:p>
          <a:p>
            <a:pPr lvl="1" eaLnBrk="1" hangingPunct="1">
              <a:lnSpc>
                <a:spcPct val="90000"/>
              </a:lnSpc>
            </a:pPr>
            <a:r>
              <a:rPr lang="en-GB" sz="2400" dirty="0"/>
              <a:t>Sounds should be audible and </a:t>
            </a:r>
            <a:r>
              <a:rPr lang="en-GB" sz="2400" dirty="0" smtClean="0"/>
              <a:t>distinguishable</a:t>
            </a:r>
          </a:p>
          <a:p>
            <a:pPr lvl="1" eaLnBrk="1" hangingPunct="1">
              <a:lnSpc>
                <a:spcPct val="90000"/>
              </a:lnSpc>
            </a:pPr>
            <a:endParaRPr lang="en-GB" sz="2400" dirty="0"/>
          </a:p>
          <a:p>
            <a:pPr lvl="1" eaLnBrk="1" hangingPunct="1">
              <a:lnSpc>
                <a:spcPct val="90000"/>
              </a:lnSpc>
            </a:pPr>
            <a:r>
              <a:rPr lang="en-GB" sz="2400" dirty="0"/>
              <a:t>Speech output should enable users to distinguish between the set of spoken </a:t>
            </a:r>
            <a:r>
              <a:rPr lang="en-GB" sz="2400" dirty="0" smtClean="0"/>
              <a:t>words</a:t>
            </a:r>
          </a:p>
          <a:p>
            <a:pPr lvl="1" eaLnBrk="1" hangingPunct="1">
              <a:lnSpc>
                <a:spcPct val="90000"/>
              </a:lnSpc>
            </a:pPr>
            <a:endParaRPr lang="en-GB" sz="2400" dirty="0"/>
          </a:p>
          <a:p>
            <a:pPr lvl="1" eaLnBrk="1" hangingPunct="1">
              <a:lnSpc>
                <a:spcPct val="90000"/>
              </a:lnSpc>
            </a:pPr>
            <a:r>
              <a:rPr lang="en-GB" sz="2400" dirty="0"/>
              <a:t>Text should be legible and distinguishable from the </a:t>
            </a:r>
            <a:r>
              <a:rPr lang="en-GB" sz="2400" dirty="0" smtClean="0"/>
              <a:t>background</a:t>
            </a:r>
          </a:p>
          <a:p>
            <a:pPr lvl="1" eaLnBrk="1" hangingPunct="1">
              <a:lnSpc>
                <a:spcPct val="90000"/>
              </a:lnSpc>
            </a:pPr>
            <a:endParaRPr lang="en-GB" sz="2400" dirty="0"/>
          </a:p>
          <a:p>
            <a:pPr lvl="1" eaLnBrk="1" hangingPunct="1">
              <a:lnSpc>
                <a:spcPct val="90000"/>
              </a:lnSpc>
            </a:pPr>
            <a:r>
              <a:rPr lang="en-GB" sz="2400" dirty="0"/>
              <a:t>Tactile feedback should allow users to recognize and distinguish different meanings</a:t>
            </a:r>
          </a:p>
          <a:p>
            <a:pPr eaLnBrk="1" hangingPunct="1">
              <a:lnSpc>
                <a:spcPct val="90000"/>
              </a:lnSpc>
              <a:buFontTx/>
              <a:buNone/>
            </a:pPr>
            <a:endParaRPr lang="en-GB" sz="2800" dirty="0"/>
          </a:p>
        </p:txBody>
      </p:sp>
    </p:spTree>
    <p:extLst>
      <p:ext uri="{BB962C8B-B14F-4D97-AF65-F5344CB8AC3E}">
        <p14:creationId xmlns:p14="http://schemas.microsoft.com/office/powerpoint/2010/main" val="2413395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08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08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08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08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p:cNvSpPr>
            <a:spLocks noGrp="1" noChangeArrowheads="1"/>
          </p:cNvSpPr>
          <p:nvPr>
            <p:ph type="title" idx="4294967295"/>
          </p:nvPr>
        </p:nvSpPr>
        <p:spPr>
          <a:xfrm>
            <a:off x="685800" y="228600"/>
            <a:ext cx="7772400" cy="1143000"/>
          </a:xfrm>
          <a:noFill/>
        </p:spPr>
        <p:txBody>
          <a:bodyPr lIns="90487" tIns="44450" rIns="90487" bIns="44450"/>
          <a:lstStyle/>
          <a:p>
            <a:pPr eaLnBrk="1" hangingPunct="1"/>
            <a:r>
              <a:rPr lang="en-GB" dirty="0">
                <a:latin typeface="Liberation Sans"/>
              </a:rPr>
              <a:t>Memory</a:t>
            </a:r>
          </a:p>
        </p:txBody>
      </p:sp>
      <p:sp>
        <p:nvSpPr>
          <p:cNvPr id="48133" name="Rectangle 3"/>
          <p:cNvSpPr>
            <a:spLocks noGrp="1" noChangeArrowheads="1"/>
          </p:cNvSpPr>
          <p:nvPr>
            <p:ph type="body" idx="4294967295"/>
          </p:nvPr>
        </p:nvSpPr>
        <p:spPr>
          <a:xfrm>
            <a:off x="323528" y="1844824"/>
            <a:ext cx="8534400" cy="4114800"/>
          </a:xfrm>
          <a:noFill/>
        </p:spPr>
        <p:txBody>
          <a:bodyPr lIns="90487" tIns="44450" rIns="90487" bIns="44450">
            <a:normAutofit fontScale="77500" lnSpcReduction="20000"/>
          </a:bodyPr>
          <a:lstStyle/>
          <a:p>
            <a:pPr eaLnBrk="1" hangingPunct="1">
              <a:lnSpc>
                <a:spcPct val="90000"/>
              </a:lnSpc>
            </a:pPr>
            <a:r>
              <a:rPr lang="en-GB" sz="2800" dirty="0">
                <a:latin typeface="Liberation Sans"/>
              </a:rPr>
              <a:t>Involves first encoding and then retrieving </a:t>
            </a:r>
            <a:r>
              <a:rPr lang="en-GB" sz="2800" dirty="0" smtClean="0">
                <a:latin typeface="Liberation Sans"/>
              </a:rPr>
              <a:t>knowledge.</a:t>
            </a:r>
          </a:p>
          <a:p>
            <a:pPr eaLnBrk="1" hangingPunct="1">
              <a:lnSpc>
                <a:spcPct val="90000"/>
              </a:lnSpc>
            </a:pPr>
            <a:endParaRPr lang="en-GB" sz="2800" dirty="0">
              <a:latin typeface="Liberation Sans"/>
            </a:endParaRPr>
          </a:p>
          <a:p>
            <a:pPr eaLnBrk="1" hangingPunct="1">
              <a:lnSpc>
                <a:spcPct val="90000"/>
              </a:lnSpc>
            </a:pPr>
            <a:r>
              <a:rPr lang="en-GB" sz="2800" dirty="0">
                <a:latin typeface="Liberation Sans"/>
              </a:rPr>
              <a:t>We don</a:t>
            </a:r>
            <a:r>
              <a:rPr lang="ja-JP" altLang="en-GB" sz="2800" dirty="0">
                <a:latin typeface="Liberation Sans"/>
              </a:rPr>
              <a:t>’</a:t>
            </a:r>
            <a:r>
              <a:rPr lang="en-GB" sz="2800" dirty="0">
                <a:latin typeface="Liberation Sans"/>
              </a:rPr>
              <a:t>t remember everything - involves filtering and processing what is attended </a:t>
            </a:r>
            <a:r>
              <a:rPr lang="en-GB" sz="2800" dirty="0" smtClean="0">
                <a:latin typeface="Liberation Sans"/>
              </a:rPr>
              <a:t>to</a:t>
            </a:r>
          </a:p>
          <a:p>
            <a:pPr eaLnBrk="1" hangingPunct="1">
              <a:lnSpc>
                <a:spcPct val="90000"/>
              </a:lnSpc>
            </a:pPr>
            <a:endParaRPr lang="en-GB" sz="2800" dirty="0">
              <a:latin typeface="Liberation Sans"/>
            </a:endParaRPr>
          </a:p>
          <a:p>
            <a:pPr eaLnBrk="1" hangingPunct="1">
              <a:lnSpc>
                <a:spcPct val="90000"/>
              </a:lnSpc>
            </a:pPr>
            <a:r>
              <a:rPr lang="en-GB" sz="2800" dirty="0">
                <a:latin typeface="Liberation Sans"/>
              </a:rPr>
              <a:t>Context is important in affecting our memory (i.e. where, when</a:t>
            </a:r>
            <a:r>
              <a:rPr lang="en-GB" sz="2800" dirty="0" smtClean="0">
                <a:latin typeface="Liberation Sans"/>
              </a:rPr>
              <a:t>)</a:t>
            </a:r>
          </a:p>
          <a:p>
            <a:pPr eaLnBrk="1" hangingPunct="1">
              <a:lnSpc>
                <a:spcPct val="90000"/>
              </a:lnSpc>
            </a:pPr>
            <a:endParaRPr lang="en-GB" sz="2800" dirty="0">
              <a:latin typeface="Liberation Sans"/>
            </a:endParaRPr>
          </a:p>
          <a:p>
            <a:pPr eaLnBrk="1" hangingPunct="1">
              <a:lnSpc>
                <a:spcPct val="90000"/>
              </a:lnSpc>
            </a:pPr>
            <a:r>
              <a:rPr lang="en-GB" sz="2800" dirty="0">
                <a:latin typeface="Liberation Sans"/>
              </a:rPr>
              <a:t>We recognize things much better than being able to recall </a:t>
            </a:r>
            <a:r>
              <a:rPr lang="en-GB" sz="2800" dirty="0" smtClean="0">
                <a:latin typeface="Liberation Sans"/>
              </a:rPr>
              <a:t>things</a:t>
            </a:r>
          </a:p>
          <a:p>
            <a:pPr eaLnBrk="1" hangingPunct="1">
              <a:lnSpc>
                <a:spcPct val="90000"/>
              </a:lnSpc>
            </a:pPr>
            <a:endParaRPr lang="en-GB" sz="2800" dirty="0" smtClean="0">
              <a:latin typeface="Liberation Sans"/>
            </a:endParaRPr>
          </a:p>
          <a:p>
            <a:pPr>
              <a:lnSpc>
                <a:spcPct val="90000"/>
              </a:lnSpc>
            </a:pPr>
            <a:r>
              <a:rPr lang="en-GB" sz="2800" dirty="0">
                <a:latin typeface="Liberation Sans"/>
              </a:rPr>
              <a:t>we remember less about objects we have photographed than when we observe them </a:t>
            </a:r>
            <a:r>
              <a:rPr lang="en-GB" sz="2800" dirty="0" smtClean="0">
                <a:latin typeface="Liberation Sans"/>
              </a:rPr>
              <a:t>with </a:t>
            </a:r>
            <a:r>
              <a:rPr lang="en-GB" sz="2800" dirty="0">
                <a:latin typeface="Liberation Sans"/>
              </a:rPr>
              <a:t>the naked eye (Henkel, 2014)</a:t>
            </a:r>
          </a:p>
          <a:p>
            <a:pPr lvl="1" eaLnBrk="1" hangingPunct="1">
              <a:lnSpc>
                <a:spcPct val="90000"/>
              </a:lnSpc>
            </a:pPr>
            <a:endParaRPr lang="en-GB" sz="700" dirty="0">
              <a:latin typeface="Liberation Sans"/>
            </a:endParaRPr>
          </a:p>
        </p:txBody>
      </p:sp>
    </p:spTree>
    <p:extLst>
      <p:ext uri="{BB962C8B-B14F-4D97-AF65-F5344CB8AC3E}">
        <p14:creationId xmlns:p14="http://schemas.microsoft.com/office/powerpoint/2010/main" val="35146819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13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13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13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13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2"/>
          <p:cNvSpPr>
            <a:spLocks noGrp="1" noChangeArrowheads="1"/>
          </p:cNvSpPr>
          <p:nvPr>
            <p:ph type="title" idx="4294967295"/>
          </p:nvPr>
        </p:nvSpPr>
        <p:spPr/>
        <p:txBody>
          <a:bodyPr/>
          <a:lstStyle/>
          <a:p>
            <a:pPr eaLnBrk="1" hangingPunct="1"/>
            <a:r>
              <a:rPr lang="en-GB">
                <a:latin typeface="Liberation Sans"/>
              </a:rPr>
              <a:t>Processing in memory</a:t>
            </a:r>
          </a:p>
        </p:txBody>
      </p:sp>
      <p:sp>
        <p:nvSpPr>
          <p:cNvPr id="50181" name="Rectangle 3"/>
          <p:cNvSpPr>
            <a:spLocks noGrp="1" noChangeArrowheads="1"/>
          </p:cNvSpPr>
          <p:nvPr>
            <p:ph type="body" idx="4294967295"/>
          </p:nvPr>
        </p:nvSpPr>
        <p:spPr/>
        <p:txBody>
          <a:bodyPr>
            <a:normAutofit fontScale="92500" lnSpcReduction="20000"/>
          </a:bodyPr>
          <a:lstStyle/>
          <a:p>
            <a:pPr eaLnBrk="1" hangingPunct="1">
              <a:lnSpc>
                <a:spcPct val="90000"/>
              </a:lnSpc>
            </a:pPr>
            <a:r>
              <a:rPr lang="en-GB" sz="2800" dirty="0">
                <a:latin typeface="Liberation Sans"/>
              </a:rPr>
              <a:t>Encoding is first stage of </a:t>
            </a:r>
            <a:r>
              <a:rPr lang="en-GB" sz="2800" dirty="0" smtClean="0">
                <a:latin typeface="Liberation Sans"/>
              </a:rPr>
              <a:t>memory</a:t>
            </a:r>
          </a:p>
          <a:p>
            <a:pPr eaLnBrk="1" hangingPunct="1">
              <a:lnSpc>
                <a:spcPct val="90000"/>
              </a:lnSpc>
            </a:pPr>
            <a:endParaRPr lang="en-GB" sz="900" dirty="0">
              <a:latin typeface="Liberation Sans"/>
            </a:endParaRPr>
          </a:p>
          <a:p>
            <a:pPr lvl="1" eaLnBrk="1" hangingPunct="1">
              <a:lnSpc>
                <a:spcPct val="90000"/>
              </a:lnSpc>
            </a:pPr>
            <a:r>
              <a:rPr lang="en-GB" sz="2000" dirty="0">
                <a:solidFill>
                  <a:schemeClr val="accent1"/>
                </a:solidFill>
                <a:latin typeface="Liberation Sans"/>
              </a:rPr>
              <a:t>determines which information is attended to in the environment and how it is </a:t>
            </a:r>
            <a:r>
              <a:rPr lang="en-GB" sz="2000" dirty="0" smtClean="0">
                <a:solidFill>
                  <a:schemeClr val="accent1"/>
                </a:solidFill>
                <a:latin typeface="Liberation Sans"/>
              </a:rPr>
              <a:t>interpreted</a:t>
            </a:r>
          </a:p>
          <a:p>
            <a:pPr lvl="1" eaLnBrk="1" hangingPunct="1">
              <a:lnSpc>
                <a:spcPct val="90000"/>
              </a:lnSpc>
            </a:pPr>
            <a:endParaRPr lang="en-GB" sz="1300" dirty="0">
              <a:solidFill>
                <a:schemeClr val="accent1"/>
              </a:solidFill>
              <a:latin typeface="Liberation Sans"/>
            </a:endParaRPr>
          </a:p>
          <a:p>
            <a:pPr eaLnBrk="1" hangingPunct="1">
              <a:lnSpc>
                <a:spcPct val="90000"/>
              </a:lnSpc>
            </a:pPr>
            <a:r>
              <a:rPr lang="en-GB" sz="2400" dirty="0">
                <a:latin typeface="Liberation Sans"/>
              </a:rPr>
              <a:t>The more attention paid to something</a:t>
            </a:r>
            <a:r>
              <a:rPr lang="en-GB" sz="2400" dirty="0" smtClean="0">
                <a:latin typeface="Liberation Sans"/>
              </a:rPr>
              <a:t>…</a:t>
            </a:r>
          </a:p>
          <a:p>
            <a:pPr eaLnBrk="1" hangingPunct="1">
              <a:lnSpc>
                <a:spcPct val="90000"/>
              </a:lnSpc>
            </a:pPr>
            <a:endParaRPr lang="en-GB" sz="1300" dirty="0">
              <a:latin typeface="Liberation Sans"/>
            </a:endParaRPr>
          </a:p>
          <a:p>
            <a:pPr eaLnBrk="1" hangingPunct="1">
              <a:lnSpc>
                <a:spcPct val="90000"/>
              </a:lnSpc>
            </a:pPr>
            <a:r>
              <a:rPr lang="en-GB" sz="2400" dirty="0">
                <a:latin typeface="Liberation Sans"/>
              </a:rPr>
              <a:t>The more it is processed in terms of thinking about it and comparing it with other knowledge</a:t>
            </a:r>
            <a:r>
              <a:rPr lang="en-GB" sz="2400" dirty="0" smtClean="0">
                <a:latin typeface="Liberation Sans"/>
              </a:rPr>
              <a:t>…</a:t>
            </a:r>
          </a:p>
          <a:p>
            <a:pPr eaLnBrk="1" hangingPunct="1">
              <a:lnSpc>
                <a:spcPct val="90000"/>
              </a:lnSpc>
            </a:pPr>
            <a:endParaRPr lang="en-GB" sz="1300" dirty="0">
              <a:latin typeface="Liberation Sans"/>
            </a:endParaRPr>
          </a:p>
          <a:p>
            <a:pPr eaLnBrk="1" hangingPunct="1">
              <a:lnSpc>
                <a:spcPct val="90000"/>
              </a:lnSpc>
            </a:pPr>
            <a:r>
              <a:rPr lang="en-GB" sz="2400" dirty="0">
                <a:latin typeface="Liberation Sans"/>
              </a:rPr>
              <a:t>The more likely it is to be </a:t>
            </a:r>
            <a:r>
              <a:rPr lang="en-GB" sz="2400" dirty="0" smtClean="0">
                <a:latin typeface="Liberation Sans"/>
              </a:rPr>
              <a:t>remembered</a:t>
            </a:r>
          </a:p>
          <a:p>
            <a:pPr eaLnBrk="1" hangingPunct="1">
              <a:lnSpc>
                <a:spcPct val="90000"/>
              </a:lnSpc>
            </a:pPr>
            <a:endParaRPr lang="en-GB" sz="900" dirty="0">
              <a:latin typeface="Liberation Sans"/>
            </a:endParaRPr>
          </a:p>
          <a:p>
            <a:pPr lvl="1" eaLnBrk="1" hangingPunct="1">
              <a:lnSpc>
                <a:spcPct val="90000"/>
              </a:lnSpc>
            </a:pPr>
            <a:r>
              <a:rPr lang="en-GB" sz="2000" dirty="0">
                <a:solidFill>
                  <a:schemeClr val="accent1"/>
                </a:solidFill>
                <a:latin typeface="Liberation Sans"/>
              </a:rPr>
              <a:t>e.g. when learning about HCI, it is much better to reflect upon it, carry out exercises, have discussions with others about it, and write notes than just passively read a book, listen to a lecture or watch a video about it</a:t>
            </a:r>
            <a:endParaRPr lang="en-GB" sz="2400" dirty="0">
              <a:solidFill>
                <a:schemeClr val="accent1"/>
              </a:solidFill>
              <a:latin typeface="Liberation Sans"/>
            </a:endParaRPr>
          </a:p>
        </p:txBody>
      </p:sp>
    </p:spTree>
    <p:extLst>
      <p:ext uri="{BB962C8B-B14F-4D97-AF65-F5344CB8AC3E}">
        <p14:creationId xmlns:p14="http://schemas.microsoft.com/office/powerpoint/2010/main" val="3737164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8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18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18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181">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181">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18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a:spLocks noGrp="1" noChangeArrowheads="1"/>
          </p:cNvSpPr>
          <p:nvPr>
            <p:ph type="title" idx="4294967295"/>
          </p:nvPr>
        </p:nvSpPr>
        <p:spPr/>
        <p:txBody>
          <a:bodyPr/>
          <a:lstStyle/>
          <a:p>
            <a:pPr eaLnBrk="1" hangingPunct="1"/>
            <a:r>
              <a:rPr lang="en-GB" dirty="0">
                <a:latin typeface="Liberation Sans"/>
              </a:rPr>
              <a:t>Context is </a:t>
            </a:r>
            <a:r>
              <a:rPr lang="en-GB" dirty="0" smtClean="0">
                <a:latin typeface="Liberation Sans"/>
              </a:rPr>
              <a:t>important</a:t>
            </a:r>
            <a:endParaRPr lang="en-GB" dirty="0">
              <a:latin typeface="Liberation Sans"/>
            </a:endParaRPr>
          </a:p>
        </p:txBody>
      </p:sp>
      <p:sp>
        <p:nvSpPr>
          <p:cNvPr id="52229" name="Rectangle 3"/>
          <p:cNvSpPr>
            <a:spLocks noGrp="1" noChangeArrowheads="1"/>
          </p:cNvSpPr>
          <p:nvPr>
            <p:ph type="body" idx="4294967295"/>
          </p:nvPr>
        </p:nvSpPr>
        <p:spPr/>
        <p:txBody>
          <a:bodyPr>
            <a:normAutofit/>
          </a:bodyPr>
          <a:lstStyle/>
          <a:p>
            <a:pPr eaLnBrk="1" hangingPunct="1">
              <a:lnSpc>
                <a:spcPct val="90000"/>
              </a:lnSpc>
            </a:pPr>
            <a:r>
              <a:rPr lang="en-GB" sz="2800" dirty="0">
                <a:latin typeface="Liberation Sans"/>
              </a:rPr>
              <a:t>Context affects the extent to which information can be subsequently </a:t>
            </a:r>
            <a:r>
              <a:rPr lang="en-GB" sz="2800" dirty="0" smtClean="0">
                <a:latin typeface="Liberation Sans"/>
              </a:rPr>
              <a:t>retrieved</a:t>
            </a:r>
          </a:p>
          <a:p>
            <a:pPr eaLnBrk="1" hangingPunct="1">
              <a:lnSpc>
                <a:spcPct val="90000"/>
              </a:lnSpc>
            </a:pPr>
            <a:endParaRPr lang="en-GB" sz="1200" dirty="0">
              <a:latin typeface="Liberation Sans"/>
            </a:endParaRPr>
          </a:p>
          <a:p>
            <a:pPr eaLnBrk="1" hangingPunct="1">
              <a:lnSpc>
                <a:spcPct val="90000"/>
              </a:lnSpc>
            </a:pPr>
            <a:r>
              <a:rPr lang="en-GB" sz="2800" dirty="0">
                <a:latin typeface="Liberation Sans"/>
              </a:rPr>
              <a:t> Sometimes it can be difficult for people to recall information that was encoded in a different context</a:t>
            </a:r>
            <a:r>
              <a:rPr lang="en-GB" sz="2800" dirty="0" smtClean="0">
                <a:latin typeface="Liberation Sans"/>
              </a:rPr>
              <a:t>:</a:t>
            </a:r>
          </a:p>
          <a:p>
            <a:pPr eaLnBrk="1" hangingPunct="1">
              <a:lnSpc>
                <a:spcPct val="90000"/>
              </a:lnSpc>
            </a:pPr>
            <a:endParaRPr lang="en-GB" sz="800" dirty="0">
              <a:latin typeface="Liberation Sans"/>
            </a:endParaRPr>
          </a:p>
          <a:p>
            <a:pPr lvl="1" eaLnBrk="1" hangingPunct="1">
              <a:lnSpc>
                <a:spcPct val="90000"/>
              </a:lnSpc>
            </a:pPr>
            <a:r>
              <a:rPr lang="ja-JP" altLang="en-GB" sz="2000" dirty="0">
                <a:solidFill>
                  <a:schemeClr val="accent1"/>
                </a:solidFill>
                <a:latin typeface="Liberation Sans"/>
                <a:ea typeface="ＭＳ Ｐゴシック" charset="0"/>
              </a:rPr>
              <a:t>“</a:t>
            </a:r>
            <a:r>
              <a:rPr lang="en-GB" sz="2000" dirty="0">
                <a:solidFill>
                  <a:schemeClr val="accent1"/>
                </a:solidFill>
                <a:latin typeface="Liberation Sans"/>
              </a:rPr>
              <a:t>You are on a train and someone comes up to you and says hello. You don</a:t>
            </a:r>
            <a:r>
              <a:rPr lang="ja-JP" altLang="en-GB" sz="2000" dirty="0">
                <a:solidFill>
                  <a:schemeClr val="accent1"/>
                </a:solidFill>
                <a:latin typeface="Liberation Sans"/>
                <a:ea typeface="ＭＳ Ｐゴシック" charset="0"/>
              </a:rPr>
              <a:t>’</a:t>
            </a:r>
            <a:r>
              <a:rPr lang="en-GB" sz="2000" dirty="0">
                <a:solidFill>
                  <a:schemeClr val="accent1"/>
                </a:solidFill>
                <a:latin typeface="Liberation Sans"/>
              </a:rPr>
              <a:t>t recognize him for a few moments but then realize it is one of your </a:t>
            </a:r>
            <a:r>
              <a:rPr lang="en-GB" sz="2000" dirty="0" smtClean="0">
                <a:solidFill>
                  <a:schemeClr val="accent1"/>
                </a:solidFill>
                <a:latin typeface="Liberation Sans"/>
              </a:rPr>
              <a:t>neighbours. </a:t>
            </a:r>
            <a:r>
              <a:rPr lang="en-GB" sz="2000" dirty="0">
                <a:solidFill>
                  <a:schemeClr val="accent1"/>
                </a:solidFill>
                <a:latin typeface="Liberation Sans"/>
              </a:rPr>
              <a:t>You are only used to seeing your </a:t>
            </a:r>
            <a:r>
              <a:rPr lang="en-GB" sz="2000" dirty="0" smtClean="0">
                <a:solidFill>
                  <a:schemeClr val="accent1"/>
                </a:solidFill>
                <a:latin typeface="Liberation Sans"/>
              </a:rPr>
              <a:t>neighbour </a:t>
            </a:r>
            <a:r>
              <a:rPr lang="en-GB" sz="2000" dirty="0">
                <a:solidFill>
                  <a:schemeClr val="accent1"/>
                </a:solidFill>
                <a:latin typeface="Liberation Sans"/>
              </a:rPr>
              <a:t>in the hallway of your apartment block and seeing </a:t>
            </a:r>
            <a:r>
              <a:rPr lang="en-GB" sz="2000" dirty="0" smtClean="0">
                <a:solidFill>
                  <a:schemeClr val="accent1"/>
                </a:solidFill>
                <a:latin typeface="Liberation Sans"/>
              </a:rPr>
              <a:t>him </a:t>
            </a:r>
            <a:r>
              <a:rPr lang="en-GB" sz="2000" dirty="0">
                <a:solidFill>
                  <a:schemeClr val="accent1"/>
                </a:solidFill>
                <a:latin typeface="Liberation Sans"/>
              </a:rPr>
              <a:t>out of context makes him difficult to recognize initially</a:t>
            </a:r>
            <a:r>
              <a:rPr lang="ja-JP" altLang="en-GB" sz="2000" dirty="0">
                <a:solidFill>
                  <a:schemeClr val="accent1"/>
                </a:solidFill>
                <a:latin typeface="Liberation Sans"/>
                <a:ea typeface="ＭＳ Ｐゴシック" charset="0"/>
              </a:rPr>
              <a:t>”</a:t>
            </a:r>
            <a:endParaRPr lang="en-GB" sz="2000" dirty="0">
              <a:solidFill>
                <a:schemeClr val="accent1"/>
              </a:solidFill>
              <a:latin typeface="Liberation Sans"/>
            </a:endParaRPr>
          </a:p>
        </p:txBody>
      </p:sp>
    </p:spTree>
    <p:extLst>
      <p:ext uri="{BB962C8B-B14F-4D97-AF65-F5344CB8AC3E}">
        <p14:creationId xmlns:p14="http://schemas.microsoft.com/office/powerpoint/2010/main" val="1837786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
          <p:cNvSpPr>
            <a:spLocks noGrp="1" noChangeArrowheads="1"/>
          </p:cNvSpPr>
          <p:nvPr>
            <p:ph type="title" idx="4294967295"/>
          </p:nvPr>
        </p:nvSpPr>
        <p:spPr/>
        <p:txBody>
          <a:bodyPr/>
          <a:lstStyle/>
          <a:p>
            <a:pPr eaLnBrk="1" hangingPunct="1"/>
            <a:r>
              <a:rPr lang="en-GB" dirty="0">
                <a:latin typeface="Liberation Sans"/>
              </a:rPr>
              <a:t>Activity</a:t>
            </a:r>
          </a:p>
        </p:txBody>
      </p:sp>
      <p:sp>
        <p:nvSpPr>
          <p:cNvPr id="54277" name="Rectangle 3"/>
          <p:cNvSpPr>
            <a:spLocks noGrp="1" noChangeArrowheads="1"/>
          </p:cNvSpPr>
          <p:nvPr>
            <p:ph type="body" idx="4294967295"/>
          </p:nvPr>
        </p:nvSpPr>
        <p:spPr>
          <a:xfrm>
            <a:off x="683568" y="1916832"/>
            <a:ext cx="7772400" cy="4114800"/>
          </a:xfrm>
        </p:spPr>
        <p:txBody>
          <a:bodyPr>
            <a:normAutofit fontScale="77500" lnSpcReduction="20000"/>
          </a:bodyPr>
          <a:lstStyle/>
          <a:p>
            <a:pPr eaLnBrk="1" hangingPunct="1">
              <a:lnSpc>
                <a:spcPct val="90000"/>
              </a:lnSpc>
            </a:pPr>
            <a:r>
              <a:rPr lang="en-GB" sz="2800" dirty="0">
                <a:latin typeface="Liberation Sans"/>
              </a:rPr>
              <a:t>Try to remember the dates of your grandparents</a:t>
            </a:r>
            <a:r>
              <a:rPr lang="ja-JP" altLang="en-GB" sz="2800" dirty="0">
                <a:latin typeface="Liberation Sans"/>
              </a:rPr>
              <a:t>’</a:t>
            </a:r>
            <a:r>
              <a:rPr lang="en-GB" sz="2800" dirty="0">
                <a:latin typeface="Liberation Sans"/>
              </a:rPr>
              <a:t> </a:t>
            </a:r>
            <a:r>
              <a:rPr lang="en-GB" sz="2800" dirty="0" smtClean="0">
                <a:latin typeface="Liberation Sans"/>
              </a:rPr>
              <a:t>birthday</a:t>
            </a:r>
          </a:p>
          <a:p>
            <a:pPr eaLnBrk="1" hangingPunct="1">
              <a:lnSpc>
                <a:spcPct val="90000"/>
              </a:lnSpc>
            </a:pPr>
            <a:endParaRPr lang="en-GB" sz="1500" dirty="0">
              <a:latin typeface="Liberation Sans"/>
            </a:endParaRPr>
          </a:p>
          <a:p>
            <a:pPr eaLnBrk="1" hangingPunct="1">
              <a:lnSpc>
                <a:spcPct val="90000"/>
              </a:lnSpc>
            </a:pPr>
            <a:r>
              <a:rPr lang="en-GB" sz="2800" dirty="0">
                <a:latin typeface="Liberation Sans"/>
              </a:rPr>
              <a:t>Try to remember the cover of the last two DVDs you bought or </a:t>
            </a:r>
            <a:r>
              <a:rPr lang="en-GB" sz="2800" dirty="0" smtClean="0">
                <a:latin typeface="Liberation Sans"/>
              </a:rPr>
              <a:t>rented</a:t>
            </a:r>
          </a:p>
          <a:p>
            <a:pPr eaLnBrk="1" hangingPunct="1">
              <a:lnSpc>
                <a:spcPct val="90000"/>
              </a:lnSpc>
            </a:pPr>
            <a:endParaRPr lang="en-GB" sz="1500" dirty="0">
              <a:latin typeface="Liberation Sans"/>
            </a:endParaRPr>
          </a:p>
          <a:p>
            <a:pPr eaLnBrk="1" hangingPunct="1">
              <a:lnSpc>
                <a:spcPct val="90000"/>
              </a:lnSpc>
            </a:pPr>
            <a:r>
              <a:rPr lang="en-GB" sz="2800" dirty="0">
                <a:latin typeface="Liberation Sans"/>
              </a:rPr>
              <a:t>Which was easiest? Why</a:t>
            </a:r>
            <a:r>
              <a:rPr lang="en-GB" sz="2800" dirty="0" smtClean="0">
                <a:latin typeface="Liberation Sans"/>
              </a:rPr>
              <a:t>?</a:t>
            </a:r>
          </a:p>
          <a:p>
            <a:pPr eaLnBrk="1" hangingPunct="1">
              <a:lnSpc>
                <a:spcPct val="90000"/>
              </a:lnSpc>
            </a:pPr>
            <a:endParaRPr lang="en-GB" sz="1400" dirty="0">
              <a:latin typeface="Liberation Sans"/>
            </a:endParaRPr>
          </a:p>
          <a:p>
            <a:pPr eaLnBrk="1" hangingPunct="1">
              <a:lnSpc>
                <a:spcPct val="90000"/>
              </a:lnSpc>
            </a:pPr>
            <a:r>
              <a:rPr lang="en-GB" sz="2800" dirty="0">
                <a:latin typeface="Liberation Sans"/>
              </a:rPr>
              <a:t>People are very good at remembering visual cues about </a:t>
            </a:r>
            <a:r>
              <a:rPr lang="en-GB" sz="2800" dirty="0" smtClean="0">
                <a:latin typeface="Liberation Sans"/>
              </a:rPr>
              <a:t>things</a:t>
            </a:r>
          </a:p>
          <a:p>
            <a:pPr eaLnBrk="1" hangingPunct="1">
              <a:lnSpc>
                <a:spcPct val="90000"/>
              </a:lnSpc>
            </a:pPr>
            <a:endParaRPr lang="en-GB" sz="1000" dirty="0">
              <a:latin typeface="Liberation Sans"/>
            </a:endParaRPr>
          </a:p>
          <a:p>
            <a:pPr lvl="1" eaLnBrk="1" hangingPunct="1">
              <a:lnSpc>
                <a:spcPct val="90000"/>
              </a:lnSpc>
            </a:pPr>
            <a:r>
              <a:rPr lang="en-GB" sz="2000" dirty="0">
                <a:solidFill>
                  <a:schemeClr val="accent1"/>
                </a:solidFill>
                <a:latin typeface="Liberation Sans"/>
              </a:rPr>
              <a:t>e.g. the </a:t>
            </a:r>
            <a:r>
              <a:rPr lang="en-GB" sz="2000" dirty="0" err="1">
                <a:solidFill>
                  <a:schemeClr val="accent1"/>
                </a:solidFill>
                <a:latin typeface="Liberation Sans"/>
              </a:rPr>
              <a:t>color</a:t>
            </a:r>
            <a:r>
              <a:rPr lang="en-GB" sz="2000" dirty="0">
                <a:solidFill>
                  <a:schemeClr val="accent1"/>
                </a:solidFill>
                <a:latin typeface="Liberation Sans"/>
              </a:rPr>
              <a:t> of items, the location of objects and marks on an </a:t>
            </a:r>
            <a:r>
              <a:rPr lang="en-GB" sz="2000" dirty="0" smtClean="0">
                <a:solidFill>
                  <a:schemeClr val="accent1"/>
                </a:solidFill>
                <a:latin typeface="Liberation Sans"/>
              </a:rPr>
              <a:t>object</a:t>
            </a:r>
          </a:p>
          <a:p>
            <a:pPr marL="457200" lvl="1" indent="0" eaLnBrk="1" hangingPunct="1">
              <a:lnSpc>
                <a:spcPct val="90000"/>
              </a:lnSpc>
              <a:buNone/>
            </a:pPr>
            <a:r>
              <a:rPr lang="en-GB" sz="2000" dirty="0" smtClean="0">
                <a:latin typeface="Liberation Sans"/>
              </a:rPr>
              <a:t> </a:t>
            </a:r>
            <a:endParaRPr lang="en-GB" sz="2000" dirty="0">
              <a:latin typeface="Liberation Sans"/>
            </a:endParaRPr>
          </a:p>
          <a:p>
            <a:pPr eaLnBrk="1" hangingPunct="1">
              <a:lnSpc>
                <a:spcPct val="90000"/>
              </a:lnSpc>
            </a:pPr>
            <a:r>
              <a:rPr lang="en-GB" sz="2800" dirty="0">
                <a:latin typeface="Liberation Sans"/>
              </a:rPr>
              <a:t>They find it more difficult to learn and remember arbitrary material </a:t>
            </a:r>
            <a:endParaRPr lang="en-GB" sz="2800" dirty="0" smtClean="0">
              <a:latin typeface="Liberation Sans"/>
            </a:endParaRPr>
          </a:p>
          <a:p>
            <a:pPr eaLnBrk="1" hangingPunct="1">
              <a:lnSpc>
                <a:spcPct val="90000"/>
              </a:lnSpc>
            </a:pPr>
            <a:endParaRPr lang="en-GB" sz="1000" dirty="0">
              <a:latin typeface="Liberation Sans"/>
            </a:endParaRPr>
          </a:p>
          <a:p>
            <a:pPr lvl="1" eaLnBrk="1" hangingPunct="1">
              <a:lnSpc>
                <a:spcPct val="90000"/>
              </a:lnSpc>
            </a:pPr>
            <a:r>
              <a:rPr lang="en-GB" sz="2000" dirty="0">
                <a:solidFill>
                  <a:schemeClr val="accent1"/>
                </a:solidFill>
                <a:latin typeface="Liberation Sans"/>
              </a:rPr>
              <a:t>e.g. birthdays and phone numbers</a:t>
            </a:r>
            <a:endParaRPr lang="en-GB" sz="2400" dirty="0">
              <a:solidFill>
                <a:schemeClr val="accent1"/>
              </a:solidFill>
              <a:latin typeface="Liberation Sans"/>
            </a:endParaRPr>
          </a:p>
        </p:txBody>
      </p:sp>
    </p:spTree>
    <p:extLst>
      <p:ext uri="{BB962C8B-B14F-4D97-AF65-F5344CB8AC3E}">
        <p14:creationId xmlns:p14="http://schemas.microsoft.com/office/powerpoint/2010/main" val="2771651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27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427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27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277">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427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idx="4294967295"/>
          </p:nvPr>
        </p:nvSpPr>
        <p:spPr/>
        <p:txBody>
          <a:bodyPr/>
          <a:lstStyle/>
          <a:p>
            <a:pPr eaLnBrk="1" hangingPunct="1"/>
            <a:r>
              <a:rPr lang="en-GB" dirty="0">
                <a:latin typeface="Liberation Sans"/>
              </a:rPr>
              <a:t>Overview</a:t>
            </a:r>
          </a:p>
        </p:txBody>
      </p:sp>
      <p:sp>
        <p:nvSpPr>
          <p:cNvPr id="15365" name="Rectangle 3"/>
          <p:cNvSpPr>
            <a:spLocks noGrp="1" noChangeArrowheads="1"/>
          </p:cNvSpPr>
          <p:nvPr>
            <p:ph type="body" idx="4294967295"/>
          </p:nvPr>
        </p:nvSpPr>
        <p:spPr>
          <a:xfrm>
            <a:off x="611560" y="1556792"/>
            <a:ext cx="8229600" cy="4525963"/>
          </a:xfrm>
        </p:spPr>
        <p:txBody>
          <a:bodyPr>
            <a:normAutofit/>
          </a:bodyPr>
          <a:lstStyle/>
          <a:p>
            <a:pPr eaLnBrk="1" hangingPunct="1">
              <a:lnSpc>
                <a:spcPct val="90000"/>
              </a:lnSpc>
            </a:pPr>
            <a:r>
              <a:rPr lang="en-GB" dirty="0">
                <a:latin typeface="Liberation Sans"/>
              </a:rPr>
              <a:t>What is cognition</a:t>
            </a:r>
            <a:r>
              <a:rPr lang="en-GB" dirty="0" smtClean="0">
                <a:latin typeface="Liberation Sans"/>
              </a:rPr>
              <a:t>?</a:t>
            </a:r>
          </a:p>
          <a:p>
            <a:pPr eaLnBrk="1" hangingPunct="1">
              <a:lnSpc>
                <a:spcPct val="90000"/>
              </a:lnSpc>
            </a:pPr>
            <a:endParaRPr lang="en-GB" dirty="0">
              <a:latin typeface="Liberation Sans"/>
            </a:endParaRPr>
          </a:p>
          <a:p>
            <a:pPr eaLnBrk="1" hangingPunct="1">
              <a:lnSpc>
                <a:spcPct val="90000"/>
              </a:lnSpc>
            </a:pPr>
            <a:r>
              <a:rPr lang="en-GB" dirty="0">
                <a:latin typeface="Liberation Sans"/>
              </a:rPr>
              <a:t>What are users good and bad at</a:t>
            </a:r>
            <a:r>
              <a:rPr lang="en-GB" dirty="0" smtClean="0">
                <a:latin typeface="Liberation Sans"/>
              </a:rPr>
              <a:t>?</a:t>
            </a:r>
          </a:p>
          <a:p>
            <a:pPr marL="0" indent="0" eaLnBrk="1" hangingPunct="1">
              <a:lnSpc>
                <a:spcPct val="90000"/>
              </a:lnSpc>
              <a:buNone/>
            </a:pPr>
            <a:endParaRPr lang="en-GB" dirty="0">
              <a:latin typeface="Liberation Sans"/>
            </a:endParaRPr>
          </a:p>
          <a:p>
            <a:pPr eaLnBrk="1" hangingPunct="1">
              <a:lnSpc>
                <a:spcPct val="90000"/>
              </a:lnSpc>
            </a:pPr>
            <a:r>
              <a:rPr lang="en-GB" dirty="0" smtClean="0">
                <a:latin typeface="Liberation Sans"/>
              </a:rPr>
              <a:t>Explain what are Mental Models</a:t>
            </a:r>
          </a:p>
          <a:p>
            <a:pPr eaLnBrk="1" hangingPunct="1">
              <a:lnSpc>
                <a:spcPct val="90000"/>
              </a:lnSpc>
            </a:pPr>
            <a:endParaRPr lang="en-GB" dirty="0">
              <a:latin typeface="Liberation Sans"/>
            </a:endParaRPr>
          </a:p>
          <a:p>
            <a:pPr eaLnBrk="1" hangingPunct="1">
              <a:lnSpc>
                <a:spcPct val="90000"/>
              </a:lnSpc>
            </a:pPr>
            <a:r>
              <a:rPr lang="en-GB" dirty="0" smtClean="0">
                <a:latin typeface="Liberation Sans"/>
              </a:rPr>
              <a:t>Cover relevant theories </a:t>
            </a:r>
            <a:r>
              <a:rPr lang="en-GB" dirty="0">
                <a:latin typeface="Liberation Sans"/>
              </a:rPr>
              <a:t>of cognition</a:t>
            </a:r>
          </a:p>
          <a:p>
            <a:pPr marL="0" indent="0" eaLnBrk="1" hangingPunct="1">
              <a:lnSpc>
                <a:spcPct val="90000"/>
              </a:lnSpc>
              <a:buNone/>
            </a:pPr>
            <a:endParaRPr lang="en-GB" sz="2800" dirty="0">
              <a:latin typeface="Liberation Sans"/>
            </a:endParaRPr>
          </a:p>
        </p:txBody>
      </p:sp>
    </p:spTree>
    <p:extLst>
      <p:ext uri="{BB962C8B-B14F-4D97-AF65-F5344CB8AC3E}">
        <p14:creationId xmlns:p14="http://schemas.microsoft.com/office/powerpoint/2010/main" val="3780413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2"/>
          <p:cNvSpPr>
            <a:spLocks noGrp="1" noChangeArrowheads="1"/>
          </p:cNvSpPr>
          <p:nvPr>
            <p:ph type="title" idx="4294967295"/>
          </p:nvPr>
        </p:nvSpPr>
        <p:spPr/>
        <p:txBody>
          <a:bodyPr/>
          <a:lstStyle/>
          <a:p>
            <a:pPr eaLnBrk="1" hangingPunct="1"/>
            <a:r>
              <a:rPr lang="en-GB" dirty="0">
                <a:latin typeface="Liberation Sans"/>
              </a:rPr>
              <a:t>Recognition versus recall</a:t>
            </a:r>
          </a:p>
        </p:txBody>
      </p:sp>
      <p:sp>
        <p:nvSpPr>
          <p:cNvPr id="56325" name="Rectangle 3"/>
          <p:cNvSpPr>
            <a:spLocks noGrp="1" noChangeArrowheads="1"/>
          </p:cNvSpPr>
          <p:nvPr>
            <p:ph type="body" idx="4294967295"/>
          </p:nvPr>
        </p:nvSpPr>
        <p:spPr/>
        <p:txBody>
          <a:bodyPr>
            <a:normAutofit lnSpcReduction="10000"/>
          </a:bodyPr>
          <a:lstStyle/>
          <a:p>
            <a:pPr eaLnBrk="1" hangingPunct="1">
              <a:lnSpc>
                <a:spcPct val="90000"/>
              </a:lnSpc>
            </a:pPr>
            <a:r>
              <a:rPr lang="en-GB" sz="2800" dirty="0">
                <a:latin typeface="Liberation Sans"/>
              </a:rPr>
              <a:t>Command-based interfaces require users to recall from memory a name from a possible set of </a:t>
            </a:r>
            <a:r>
              <a:rPr lang="en-GB" sz="2800" dirty="0" smtClean="0">
                <a:latin typeface="Liberation Sans"/>
              </a:rPr>
              <a:t>100s</a:t>
            </a:r>
          </a:p>
          <a:p>
            <a:pPr eaLnBrk="1" hangingPunct="1">
              <a:lnSpc>
                <a:spcPct val="90000"/>
              </a:lnSpc>
            </a:pPr>
            <a:endParaRPr lang="en-GB" sz="2800" dirty="0">
              <a:latin typeface="Liberation Sans"/>
            </a:endParaRPr>
          </a:p>
          <a:p>
            <a:pPr>
              <a:lnSpc>
                <a:spcPct val="90000"/>
              </a:lnSpc>
            </a:pPr>
            <a:r>
              <a:rPr lang="en-GB" sz="2800" dirty="0">
                <a:latin typeface="Liberation Sans"/>
              </a:rPr>
              <a:t>GUIs </a:t>
            </a:r>
            <a:r>
              <a:rPr lang="en-GB" sz="2800" dirty="0" smtClean="0">
                <a:latin typeface="Liberation Sans"/>
              </a:rPr>
              <a:t>provide MP3 players </a:t>
            </a:r>
            <a:r>
              <a:rPr lang="en-GB" sz="2800" dirty="0">
                <a:latin typeface="Liberation Sans"/>
              </a:rPr>
              <a:t>visually-based options that users need only browse through until they recognize </a:t>
            </a:r>
            <a:r>
              <a:rPr lang="en-GB" sz="2800" dirty="0" smtClean="0">
                <a:latin typeface="Liberation Sans"/>
              </a:rPr>
              <a:t>one</a:t>
            </a:r>
          </a:p>
          <a:p>
            <a:pPr>
              <a:lnSpc>
                <a:spcPct val="90000"/>
              </a:lnSpc>
            </a:pPr>
            <a:endParaRPr lang="en-GB" sz="2800" dirty="0">
              <a:latin typeface="Liberation Sans"/>
            </a:endParaRPr>
          </a:p>
          <a:p>
            <a:pPr eaLnBrk="1" hangingPunct="1">
              <a:lnSpc>
                <a:spcPct val="90000"/>
              </a:lnSpc>
            </a:pPr>
            <a:r>
              <a:rPr lang="en-GB" sz="2800" dirty="0">
                <a:latin typeface="Liberation Sans"/>
              </a:rPr>
              <a:t>Web browsers</a:t>
            </a:r>
            <a:r>
              <a:rPr lang="en-GB" sz="2800" dirty="0" smtClean="0">
                <a:latin typeface="Liberation Sans"/>
              </a:rPr>
              <a:t>, </a:t>
            </a:r>
            <a:r>
              <a:rPr lang="en-GB" sz="2800" dirty="0">
                <a:latin typeface="Liberation Sans"/>
              </a:rPr>
              <a:t>etc., provide lists of visited URLs, song titles etc., that support recognition memory</a:t>
            </a:r>
          </a:p>
          <a:p>
            <a:pPr lvl="1" eaLnBrk="1" hangingPunct="1">
              <a:lnSpc>
                <a:spcPct val="90000"/>
              </a:lnSpc>
            </a:pPr>
            <a:endParaRPr lang="en-GB" sz="2400" dirty="0">
              <a:latin typeface="Liberation Sans"/>
            </a:endParaRPr>
          </a:p>
        </p:txBody>
      </p:sp>
    </p:spTree>
    <p:extLst>
      <p:ext uri="{BB962C8B-B14F-4D97-AF65-F5344CB8AC3E}">
        <p14:creationId xmlns:p14="http://schemas.microsoft.com/office/powerpoint/2010/main" val="1231789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3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3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2"/>
          <p:cNvSpPr>
            <a:spLocks noGrp="1" noChangeArrowheads="1"/>
          </p:cNvSpPr>
          <p:nvPr>
            <p:ph type="title" idx="4294967295"/>
          </p:nvPr>
        </p:nvSpPr>
        <p:spPr/>
        <p:txBody>
          <a:bodyPr>
            <a:normAutofit/>
          </a:bodyPr>
          <a:lstStyle/>
          <a:p>
            <a:pPr eaLnBrk="1" hangingPunct="1"/>
            <a:r>
              <a:rPr lang="en-GB" dirty="0">
                <a:latin typeface="Liberation Sans"/>
              </a:rPr>
              <a:t>The problem with the classic </a:t>
            </a:r>
            <a:r>
              <a:rPr lang="ja-JP" altLang="en-GB" dirty="0">
                <a:latin typeface="Liberation Sans"/>
              </a:rPr>
              <a:t>‘</a:t>
            </a:r>
            <a:r>
              <a:rPr lang="en-GB" dirty="0">
                <a:latin typeface="Liberation Sans"/>
              </a:rPr>
              <a:t>7</a:t>
            </a:r>
            <a:r>
              <a:rPr lang="en-GB" dirty="0">
                <a:latin typeface="Liberation Sans"/>
                <a:sym typeface="Symbol" charset="0"/>
              </a:rPr>
              <a:t></a:t>
            </a:r>
            <a:r>
              <a:rPr lang="en-GB" dirty="0">
                <a:latin typeface="Liberation Sans"/>
              </a:rPr>
              <a:t>2</a:t>
            </a:r>
            <a:r>
              <a:rPr lang="ja-JP" altLang="en-GB" dirty="0">
                <a:latin typeface="Liberation Sans"/>
              </a:rPr>
              <a:t>’</a:t>
            </a:r>
            <a:endParaRPr lang="en-GB" dirty="0">
              <a:latin typeface="Liberation Sans"/>
            </a:endParaRPr>
          </a:p>
        </p:txBody>
      </p:sp>
      <p:sp>
        <p:nvSpPr>
          <p:cNvPr id="58373" name="Rectangle 3"/>
          <p:cNvSpPr>
            <a:spLocks noGrp="1" noChangeArrowheads="1"/>
          </p:cNvSpPr>
          <p:nvPr>
            <p:ph type="body" idx="4294967295"/>
          </p:nvPr>
        </p:nvSpPr>
        <p:spPr>
          <a:xfrm>
            <a:off x="683568" y="1916832"/>
            <a:ext cx="7772400" cy="4114800"/>
          </a:xfrm>
        </p:spPr>
        <p:txBody>
          <a:bodyPr>
            <a:normAutofit fontScale="92500" lnSpcReduction="10000"/>
          </a:bodyPr>
          <a:lstStyle/>
          <a:p>
            <a:pPr eaLnBrk="1" hangingPunct="1"/>
            <a:r>
              <a:rPr lang="en-GB" sz="2800" dirty="0">
                <a:latin typeface="Liberation Sans"/>
              </a:rPr>
              <a:t>George Miller</a:t>
            </a:r>
            <a:r>
              <a:rPr lang="ja-JP" altLang="en-GB" sz="2800" dirty="0">
                <a:latin typeface="Liberation Sans"/>
              </a:rPr>
              <a:t>’</a:t>
            </a:r>
            <a:r>
              <a:rPr lang="en-GB" sz="2800" dirty="0">
                <a:latin typeface="Liberation Sans"/>
              </a:rPr>
              <a:t>s (1956) theory </a:t>
            </a:r>
            <a:r>
              <a:rPr lang="en-GB" sz="2800" dirty="0" smtClean="0">
                <a:latin typeface="Liberation Sans"/>
              </a:rPr>
              <a:t>of </a:t>
            </a:r>
            <a:r>
              <a:rPr lang="en-GB" sz="2800" dirty="0">
                <a:latin typeface="Liberation Sans"/>
              </a:rPr>
              <a:t>how much information people can </a:t>
            </a:r>
            <a:r>
              <a:rPr lang="en-GB" sz="2800" dirty="0" smtClean="0">
                <a:latin typeface="Liberation Sans"/>
              </a:rPr>
              <a:t>remember</a:t>
            </a:r>
          </a:p>
          <a:p>
            <a:pPr eaLnBrk="1" hangingPunct="1"/>
            <a:endParaRPr lang="en-GB" sz="2800" dirty="0">
              <a:latin typeface="Liberation Sans"/>
            </a:endParaRPr>
          </a:p>
          <a:p>
            <a:pPr eaLnBrk="1" hangingPunct="1"/>
            <a:r>
              <a:rPr lang="en-GB" sz="2800" dirty="0">
                <a:latin typeface="Liberation Sans"/>
              </a:rPr>
              <a:t>People</a:t>
            </a:r>
            <a:r>
              <a:rPr lang="ja-JP" altLang="en-GB" sz="2800" dirty="0">
                <a:latin typeface="Liberation Sans"/>
              </a:rPr>
              <a:t>’</a:t>
            </a:r>
            <a:r>
              <a:rPr lang="en-GB" sz="2800" dirty="0">
                <a:latin typeface="Liberation Sans"/>
              </a:rPr>
              <a:t>s immediate memory capacity is very </a:t>
            </a:r>
            <a:r>
              <a:rPr lang="en-GB" sz="2800" dirty="0" smtClean="0">
                <a:latin typeface="Liberation Sans"/>
              </a:rPr>
              <a:t>limited</a:t>
            </a:r>
          </a:p>
          <a:p>
            <a:pPr eaLnBrk="1" hangingPunct="1"/>
            <a:endParaRPr lang="en-GB" sz="2800" dirty="0">
              <a:latin typeface="Liberation Sans"/>
            </a:endParaRPr>
          </a:p>
          <a:p>
            <a:pPr eaLnBrk="1" hangingPunct="1"/>
            <a:r>
              <a:rPr lang="en-GB" sz="2800" dirty="0">
                <a:latin typeface="Liberation Sans"/>
              </a:rPr>
              <a:t>Many designers think this is useful finding for interaction </a:t>
            </a:r>
            <a:r>
              <a:rPr lang="en-GB" sz="2800" dirty="0" smtClean="0">
                <a:latin typeface="Liberation Sans"/>
              </a:rPr>
              <a:t>design</a:t>
            </a:r>
          </a:p>
          <a:p>
            <a:pPr eaLnBrk="1" hangingPunct="1"/>
            <a:endParaRPr lang="en-GB" sz="2800" dirty="0">
              <a:latin typeface="Liberation Sans"/>
            </a:endParaRPr>
          </a:p>
          <a:p>
            <a:pPr eaLnBrk="1" hangingPunct="1"/>
            <a:r>
              <a:rPr lang="en-GB" sz="2800" dirty="0">
                <a:latin typeface="Liberation Sans"/>
              </a:rPr>
              <a:t>But…</a:t>
            </a:r>
            <a:endParaRPr lang="en-GB" sz="2400" dirty="0">
              <a:latin typeface="Liberation Sans"/>
            </a:endParaRPr>
          </a:p>
        </p:txBody>
      </p:sp>
    </p:spTree>
    <p:extLst>
      <p:ext uri="{BB962C8B-B14F-4D97-AF65-F5344CB8AC3E}">
        <p14:creationId xmlns:p14="http://schemas.microsoft.com/office/powerpoint/2010/main" val="1296800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7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37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2"/>
          <p:cNvSpPr>
            <a:spLocks noGrp="1" noChangeArrowheads="1"/>
          </p:cNvSpPr>
          <p:nvPr>
            <p:ph type="title" idx="4294967295"/>
          </p:nvPr>
        </p:nvSpPr>
        <p:spPr>
          <a:xfrm>
            <a:off x="76200" y="381000"/>
            <a:ext cx="9067800" cy="1143000"/>
          </a:xfrm>
        </p:spPr>
        <p:txBody>
          <a:bodyPr/>
          <a:lstStyle/>
          <a:p>
            <a:pPr eaLnBrk="1" hangingPunct="1"/>
            <a:r>
              <a:rPr lang="en-GB" sz="3600" dirty="0"/>
              <a:t>What some designers get up </a:t>
            </a:r>
            <a:r>
              <a:rPr lang="en-GB" sz="3600" dirty="0" smtClean="0"/>
              <a:t>to…</a:t>
            </a:r>
            <a:endParaRPr lang="en-GB" sz="3600" dirty="0"/>
          </a:p>
        </p:txBody>
      </p:sp>
      <p:sp>
        <p:nvSpPr>
          <p:cNvPr id="60421" name="Rectangle 3"/>
          <p:cNvSpPr>
            <a:spLocks noGrp="1" noChangeArrowheads="1"/>
          </p:cNvSpPr>
          <p:nvPr>
            <p:ph type="body" idx="4294967295"/>
          </p:nvPr>
        </p:nvSpPr>
        <p:spPr>
          <a:xfrm>
            <a:off x="304800" y="1676400"/>
            <a:ext cx="8458200" cy="4114800"/>
          </a:xfrm>
        </p:spPr>
        <p:txBody>
          <a:bodyPr>
            <a:normAutofit/>
          </a:bodyPr>
          <a:lstStyle/>
          <a:p>
            <a:pPr eaLnBrk="1" hangingPunct="1"/>
            <a:r>
              <a:rPr lang="en-GB" sz="2800" dirty="0"/>
              <a:t>Present only 7 options on a </a:t>
            </a:r>
            <a:r>
              <a:rPr lang="en-GB" sz="2800" dirty="0" smtClean="0"/>
              <a:t>menu</a:t>
            </a:r>
          </a:p>
          <a:p>
            <a:pPr eaLnBrk="1" hangingPunct="1"/>
            <a:endParaRPr lang="en-GB" sz="800" dirty="0"/>
          </a:p>
          <a:p>
            <a:pPr eaLnBrk="1" hangingPunct="1"/>
            <a:r>
              <a:rPr lang="en-GB" sz="2800" dirty="0"/>
              <a:t>Display only 7 icons on a tool </a:t>
            </a:r>
            <a:r>
              <a:rPr lang="en-GB" sz="2800" dirty="0" smtClean="0"/>
              <a:t>bar</a:t>
            </a:r>
          </a:p>
          <a:p>
            <a:pPr eaLnBrk="1" hangingPunct="1"/>
            <a:endParaRPr lang="en-GB" sz="800" dirty="0"/>
          </a:p>
          <a:p>
            <a:pPr eaLnBrk="1" hangingPunct="1"/>
            <a:r>
              <a:rPr lang="en-GB" sz="2800" dirty="0"/>
              <a:t>Have no more than 7 bullets in a </a:t>
            </a:r>
            <a:r>
              <a:rPr lang="en-GB" sz="2800" dirty="0" smtClean="0"/>
              <a:t>list</a:t>
            </a:r>
          </a:p>
          <a:p>
            <a:pPr eaLnBrk="1" hangingPunct="1"/>
            <a:endParaRPr lang="en-GB" sz="800" dirty="0"/>
          </a:p>
          <a:p>
            <a:pPr eaLnBrk="1" hangingPunct="1"/>
            <a:r>
              <a:rPr lang="en-GB" sz="2800" dirty="0"/>
              <a:t>Place only 7 items on a pull down </a:t>
            </a:r>
            <a:r>
              <a:rPr lang="en-GB" sz="2800" dirty="0" smtClean="0"/>
              <a:t>menu</a:t>
            </a:r>
          </a:p>
          <a:p>
            <a:pPr eaLnBrk="1" hangingPunct="1"/>
            <a:endParaRPr lang="en-GB" sz="800" dirty="0"/>
          </a:p>
          <a:p>
            <a:pPr eaLnBrk="1" hangingPunct="1"/>
            <a:r>
              <a:rPr lang="en-GB" sz="2800" dirty="0"/>
              <a:t>Place only 7 tabs on the top of a website page</a:t>
            </a:r>
          </a:p>
          <a:p>
            <a:pPr lvl="3" eaLnBrk="1" hangingPunct="1"/>
            <a:r>
              <a:rPr lang="en-GB" dirty="0"/>
              <a:t>But this is wrong? Why?</a:t>
            </a:r>
          </a:p>
        </p:txBody>
      </p:sp>
      <p:sp>
        <p:nvSpPr>
          <p:cNvPr id="60422" name="AutoShape 4"/>
          <p:cNvSpPr>
            <a:spLocks noChangeArrowheads="1"/>
          </p:cNvSpPr>
          <p:nvPr/>
        </p:nvSpPr>
        <p:spPr bwMode="auto">
          <a:xfrm>
            <a:off x="7391400" y="5329877"/>
            <a:ext cx="914400" cy="914400"/>
          </a:xfrm>
          <a:prstGeom prst="smileyFace">
            <a:avLst>
              <a:gd name="adj" fmla="val 4653"/>
            </a:avLst>
          </a:prstGeom>
          <a:solidFill>
            <a:schemeClr val="accent1"/>
          </a:solidFill>
          <a:ln w="9525">
            <a:solidFill>
              <a:schemeClr val="tx1"/>
            </a:solidFill>
            <a:round/>
            <a:headEnd/>
            <a:tailEnd/>
          </a:ln>
        </p:spPr>
        <p:txBody>
          <a:bodyPr wrap="none" anchor="ctr"/>
          <a:lstStyle/>
          <a:p>
            <a:pPr eaLnBrk="0" hangingPunct="0"/>
            <a:endParaRPr lang="en-US" sz="2400" baseline="-25000">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60423" name="AutoShape 5"/>
          <p:cNvSpPr>
            <a:spLocks noChangeArrowheads="1"/>
          </p:cNvSpPr>
          <p:nvPr/>
        </p:nvSpPr>
        <p:spPr bwMode="auto">
          <a:xfrm>
            <a:off x="2895600" y="5301208"/>
            <a:ext cx="914400" cy="914400"/>
          </a:xfrm>
          <a:prstGeom prst="smileyFace">
            <a:avLst>
              <a:gd name="adj" fmla="val 4653"/>
            </a:avLst>
          </a:prstGeom>
          <a:solidFill>
            <a:srgbClr val="1822CD"/>
          </a:solidFill>
          <a:ln w="9525">
            <a:solidFill>
              <a:schemeClr val="tx1"/>
            </a:solidFill>
            <a:round/>
            <a:headEnd/>
            <a:tailEnd/>
          </a:ln>
        </p:spPr>
        <p:txBody>
          <a:bodyPr wrap="none" anchor="ctr"/>
          <a:lstStyle/>
          <a:p>
            <a:pPr eaLnBrk="0" hangingPunct="0"/>
            <a:endParaRPr lang="en-US" sz="2400" baseline="-25000">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60424" name="AutoShape 6"/>
          <p:cNvSpPr>
            <a:spLocks noChangeArrowheads="1"/>
          </p:cNvSpPr>
          <p:nvPr/>
        </p:nvSpPr>
        <p:spPr bwMode="auto">
          <a:xfrm>
            <a:off x="4114800" y="5311016"/>
            <a:ext cx="914400" cy="914400"/>
          </a:xfrm>
          <a:prstGeom prst="smileyFace">
            <a:avLst>
              <a:gd name="adj" fmla="val 4653"/>
            </a:avLst>
          </a:prstGeom>
          <a:solidFill>
            <a:srgbClr val="FFCC18"/>
          </a:solidFill>
          <a:ln w="9525">
            <a:solidFill>
              <a:srgbClr val="EF1F1D"/>
            </a:solidFill>
            <a:round/>
            <a:headEnd/>
            <a:tailEnd/>
          </a:ln>
        </p:spPr>
        <p:txBody>
          <a:bodyPr wrap="none" anchor="ctr"/>
          <a:lstStyle/>
          <a:p>
            <a:pPr eaLnBrk="0" hangingPunct="0"/>
            <a:endParaRPr lang="en-US" sz="2400" baseline="-25000">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60425" name="AutoShape 7"/>
          <p:cNvSpPr>
            <a:spLocks noChangeArrowheads="1"/>
          </p:cNvSpPr>
          <p:nvPr/>
        </p:nvSpPr>
        <p:spPr bwMode="auto">
          <a:xfrm>
            <a:off x="5257800" y="5320824"/>
            <a:ext cx="914400" cy="914400"/>
          </a:xfrm>
          <a:prstGeom prst="smileyFace">
            <a:avLst>
              <a:gd name="adj" fmla="val 4653"/>
            </a:avLst>
          </a:prstGeom>
          <a:solidFill>
            <a:schemeClr val="tx1"/>
          </a:solidFill>
          <a:ln w="9525">
            <a:solidFill>
              <a:schemeClr val="bg1"/>
            </a:solidFill>
            <a:round/>
            <a:headEnd/>
            <a:tailEnd/>
          </a:ln>
        </p:spPr>
        <p:txBody>
          <a:bodyPr wrap="none" anchor="ctr"/>
          <a:lstStyle/>
          <a:p>
            <a:pPr eaLnBrk="0" hangingPunct="0"/>
            <a:endParaRPr lang="en-US" sz="2400" baseline="-25000">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60426" name="AutoShape 8"/>
          <p:cNvSpPr>
            <a:spLocks noChangeArrowheads="1"/>
          </p:cNvSpPr>
          <p:nvPr/>
        </p:nvSpPr>
        <p:spPr bwMode="auto">
          <a:xfrm>
            <a:off x="6324600" y="5320824"/>
            <a:ext cx="914400" cy="914400"/>
          </a:xfrm>
          <a:prstGeom prst="smileyFace">
            <a:avLst>
              <a:gd name="adj" fmla="val 4653"/>
            </a:avLst>
          </a:prstGeom>
          <a:solidFill>
            <a:schemeClr val="bg1"/>
          </a:solidFill>
          <a:ln w="9525">
            <a:solidFill>
              <a:srgbClr val="1822CD"/>
            </a:solidFill>
            <a:round/>
            <a:headEnd/>
            <a:tailEnd/>
          </a:ln>
        </p:spPr>
        <p:txBody>
          <a:bodyPr wrap="none" anchor="ctr"/>
          <a:lstStyle/>
          <a:p>
            <a:pPr eaLnBrk="0" hangingPunct="0"/>
            <a:endParaRPr lang="en-US" sz="2400" baseline="-25000">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60427" name="AutoShape 9"/>
          <p:cNvSpPr>
            <a:spLocks noChangeArrowheads="1"/>
          </p:cNvSpPr>
          <p:nvPr/>
        </p:nvSpPr>
        <p:spPr bwMode="auto">
          <a:xfrm>
            <a:off x="609600" y="5301208"/>
            <a:ext cx="914400" cy="914400"/>
          </a:xfrm>
          <a:prstGeom prst="smileyFace">
            <a:avLst>
              <a:gd name="adj" fmla="val 4653"/>
            </a:avLst>
          </a:prstGeom>
          <a:solidFill>
            <a:srgbClr val="EF1F1D"/>
          </a:solidFill>
          <a:ln w="9525">
            <a:solidFill>
              <a:schemeClr val="tx1"/>
            </a:solidFill>
            <a:round/>
            <a:headEnd/>
            <a:tailEnd/>
          </a:ln>
        </p:spPr>
        <p:txBody>
          <a:bodyPr wrap="none" anchor="ctr"/>
          <a:lstStyle/>
          <a:p>
            <a:pPr eaLnBrk="0" hangingPunct="0"/>
            <a:endParaRPr lang="en-US" sz="2400" baseline="-25000">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60428" name="AutoShape 10"/>
          <p:cNvSpPr>
            <a:spLocks noChangeArrowheads="1"/>
          </p:cNvSpPr>
          <p:nvPr/>
        </p:nvSpPr>
        <p:spPr bwMode="auto">
          <a:xfrm>
            <a:off x="1752600" y="5301208"/>
            <a:ext cx="914400" cy="914400"/>
          </a:xfrm>
          <a:prstGeom prst="smileyFace">
            <a:avLst>
              <a:gd name="adj" fmla="val 4653"/>
            </a:avLst>
          </a:prstGeom>
          <a:solidFill>
            <a:srgbClr val="BB56C3"/>
          </a:solidFill>
          <a:ln w="9525">
            <a:solidFill>
              <a:schemeClr val="tx1"/>
            </a:solidFill>
            <a:round/>
            <a:headEnd/>
            <a:tailEnd/>
          </a:ln>
        </p:spPr>
        <p:txBody>
          <a:bodyPr wrap="none" anchor="ctr"/>
          <a:lstStyle/>
          <a:p>
            <a:pPr eaLnBrk="0" hangingPunct="0"/>
            <a:endParaRPr lang="en-US" sz="2400" baseline="-25000">
              <a:latin typeface="Liberation Sans" panose="020B0604020202020204" pitchFamily="34" charset="0"/>
              <a:ea typeface="Liberation Sans" panose="020B0604020202020204" pitchFamily="34" charset="0"/>
              <a:cs typeface="Liberation Sans" panose="020B0604020202020204" pitchFamily="34" charset="0"/>
            </a:endParaRPr>
          </a:p>
        </p:txBody>
      </p:sp>
    </p:spTree>
    <p:extLst>
      <p:ext uri="{BB962C8B-B14F-4D97-AF65-F5344CB8AC3E}">
        <p14:creationId xmlns:p14="http://schemas.microsoft.com/office/powerpoint/2010/main" val="2083659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2"/>
          <p:cNvSpPr>
            <a:spLocks noGrp="1" noChangeArrowheads="1"/>
          </p:cNvSpPr>
          <p:nvPr>
            <p:ph type="title" idx="4294967295"/>
          </p:nvPr>
        </p:nvSpPr>
        <p:spPr>
          <a:xfrm>
            <a:off x="762000" y="381000"/>
            <a:ext cx="7772400" cy="1143000"/>
          </a:xfrm>
        </p:spPr>
        <p:txBody>
          <a:bodyPr/>
          <a:lstStyle/>
          <a:p>
            <a:pPr eaLnBrk="1" hangingPunct="1"/>
            <a:r>
              <a:rPr lang="en-GB">
                <a:latin typeface="Liberation Sans"/>
              </a:rPr>
              <a:t>Why?</a:t>
            </a:r>
          </a:p>
        </p:txBody>
      </p:sp>
      <p:sp>
        <p:nvSpPr>
          <p:cNvPr id="62469" name="Rectangle 3"/>
          <p:cNvSpPr>
            <a:spLocks noGrp="1" noChangeArrowheads="1"/>
          </p:cNvSpPr>
          <p:nvPr>
            <p:ph type="body" idx="4294967295"/>
          </p:nvPr>
        </p:nvSpPr>
        <p:spPr>
          <a:xfrm>
            <a:off x="685800" y="1600200"/>
            <a:ext cx="7772400" cy="4114800"/>
          </a:xfrm>
        </p:spPr>
        <p:txBody>
          <a:bodyPr>
            <a:normAutofit lnSpcReduction="10000"/>
          </a:bodyPr>
          <a:lstStyle/>
          <a:p>
            <a:pPr eaLnBrk="1" hangingPunct="1">
              <a:lnSpc>
                <a:spcPct val="90000"/>
              </a:lnSpc>
            </a:pPr>
            <a:r>
              <a:rPr lang="en-GB" sz="2800" dirty="0">
                <a:latin typeface="Liberation Sans"/>
              </a:rPr>
              <a:t>Inappropriate application of the </a:t>
            </a:r>
            <a:r>
              <a:rPr lang="en-GB" sz="2800" dirty="0" smtClean="0">
                <a:latin typeface="Liberation Sans"/>
              </a:rPr>
              <a:t>theory</a:t>
            </a:r>
          </a:p>
          <a:p>
            <a:pPr eaLnBrk="1" hangingPunct="1">
              <a:lnSpc>
                <a:spcPct val="90000"/>
              </a:lnSpc>
            </a:pPr>
            <a:endParaRPr lang="en-GB" sz="900" dirty="0">
              <a:latin typeface="Liberation Sans"/>
            </a:endParaRPr>
          </a:p>
          <a:p>
            <a:pPr eaLnBrk="1" hangingPunct="1">
              <a:lnSpc>
                <a:spcPct val="90000"/>
              </a:lnSpc>
            </a:pPr>
            <a:r>
              <a:rPr lang="en-GB" sz="2800" dirty="0">
                <a:latin typeface="Liberation Sans"/>
              </a:rPr>
              <a:t>People can scan lists of bullets, tabs, menu items for the one they </a:t>
            </a:r>
            <a:r>
              <a:rPr lang="en-GB" sz="2800" dirty="0" smtClean="0">
                <a:latin typeface="Liberation Sans"/>
              </a:rPr>
              <a:t>want</a:t>
            </a:r>
          </a:p>
          <a:p>
            <a:pPr eaLnBrk="1" hangingPunct="1">
              <a:lnSpc>
                <a:spcPct val="90000"/>
              </a:lnSpc>
            </a:pPr>
            <a:endParaRPr lang="en-GB" sz="900" dirty="0">
              <a:latin typeface="Liberation Sans"/>
            </a:endParaRPr>
          </a:p>
          <a:p>
            <a:pPr eaLnBrk="1" hangingPunct="1">
              <a:lnSpc>
                <a:spcPct val="90000"/>
              </a:lnSpc>
            </a:pPr>
            <a:r>
              <a:rPr lang="en-GB" sz="2800" dirty="0">
                <a:latin typeface="Liberation Sans"/>
              </a:rPr>
              <a:t>They don</a:t>
            </a:r>
            <a:r>
              <a:rPr lang="ja-JP" altLang="en-GB" sz="2800" dirty="0">
                <a:latin typeface="Liberation Sans"/>
              </a:rPr>
              <a:t>’</a:t>
            </a:r>
            <a:r>
              <a:rPr lang="en-GB" sz="2800" dirty="0">
                <a:latin typeface="Liberation Sans"/>
              </a:rPr>
              <a:t>t have to recall them from memory having only briefly heard or seen </a:t>
            </a:r>
            <a:r>
              <a:rPr lang="en-GB" sz="2800" dirty="0" smtClean="0">
                <a:latin typeface="Liberation Sans"/>
              </a:rPr>
              <a:t>them</a:t>
            </a:r>
          </a:p>
          <a:p>
            <a:pPr eaLnBrk="1" hangingPunct="1">
              <a:lnSpc>
                <a:spcPct val="90000"/>
              </a:lnSpc>
            </a:pPr>
            <a:endParaRPr lang="en-GB" sz="900" dirty="0">
              <a:latin typeface="Liberation Sans"/>
            </a:endParaRPr>
          </a:p>
          <a:p>
            <a:pPr eaLnBrk="1" hangingPunct="1">
              <a:lnSpc>
                <a:spcPct val="90000"/>
              </a:lnSpc>
            </a:pPr>
            <a:r>
              <a:rPr lang="en-GB" sz="2800" dirty="0">
                <a:latin typeface="Liberation Sans"/>
              </a:rPr>
              <a:t>Sometimes a small number of items is </a:t>
            </a:r>
            <a:r>
              <a:rPr lang="en-GB" sz="2800" dirty="0" smtClean="0">
                <a:latin typeface="Liberation Sans"/>
              </a:rPr>
              <a:t>good</a:t>
            </a:r>
          </a:p>
          <a:p>
            <a:pPr eaLnBrk="1" hangingPunct="1">
              <a:lnSpc>
                <a:spcPct val="90000"/>
              </a:lnSpc>
            </a:pPr>
            <a:endParaRPr lang="en-GB" sz="900" dirty="0">
              <a:latin typeface="Liberation Sans"/>
            </a:endParaRPr>
          </a:p>
          <a:p>
            <a:pPr eaLnBrk="1" hangingPunct="1">
              <a:lnSpc>
                <a:spcPct val="90000"/>
              </a:lnSpc>
            </a:pPr>
            <a:r>
              <a:rPr lang="en-GB" sz="2800" dirty="0">
                <a:latin typeface="Liberation Sans"/>
              </a:rPr>
              <a:t>But depends on task and available screen estate</a:t>
            </a:r>
          </a:p>
        </p:txBody>
      </p:sp>
    </p:spTree>
    <p:extLst>
      <p:ext uri="{BB962C8B-B14F-4D97-AF65-F5344CB8AC3E}">
        <p14:creationId xmlns:p14="http://schemas.microsoft.com/office/powerpoint/2010/main" val="2695293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6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46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469">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246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246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2"/>
          <p:cNvSpPr>
            <a:spLocks noGrp="1" noChangeArrowheads="1"/>
          </p:cNvSpPr>
          <p:nvPr>
            <p:ph type="title" idx="4294967295"/>
          </p:nvPr>
        </p:nvSpPr>
        <p:spPr/>
        <p:txBody>
          <a:bodyPr/>
          <a:lstStyle/>
          <a:p>
            <a:pPr eaLnBrk="1" hangingPunct="1"/>
            <a:r>
              <a:rPr lang="en-GB" sz="3600" dirty="0" smtClean="0">
                <a:latin typeface="Liberation Sans"/>
              </a:rPr>
              <a:t>Digital content </a:t>
            </a:r>
            <a:r>
              <a:rPr lang="en-GB" sz="3600" dirty="0">
                <a:latin typeface="Liberation Sans"/>
              </a:rPr>
              <a:t>management</a:t>
            </a:r>
          </a:p>
        </p:txBody>
      </p:sp>
      <p:sp>
        <p:nvSpPr>
          <p:cNvPr id="64517" name="Rectangle 3"/>
          <p:cNvSpPr>
            <a:spLocks noGrp="1" noChangeArrowheads="1"/>
          </p:cNvSpPr>
          <p:nvPr>
            <p:ph type="body" idx="4294967295"/>
          </p:nvPr>
        </p:nvSpPr>
        <p:spPr/>
        <p:txBody>
          <a:bodyPr>
            <a:normAutofit/>
          </a:bodyPr>
          <a:lstStyle/>
          <a:p>
            <a:pPr eaLnBrk="1" hangingPunct="1">
              <a:lnSpc>
                <a:spcPct val="90000"/>
              </a:lnSpc>
            </a:pPr>
            <a:r>
              <a:rPr lang="en-GB" sz="2400" dirty="0" smtClean="0">
                <a:latin typeface="Liberation Sans"/>
              </a:rPr>
              <a:t>Is a </a:t>
            </a:r>
            <a:r>
              <a:rPr lang="en-GB" sz="2400" dirty="0">
                <a:latin typeface="Liberation Sans"/>
              </a:rPr>
              <a:t>growing problem for many </a:t>
            </a:r>
            <a:r>
              <a:rPr lang="en-GB" sz="2400" dirty="0" smtClean="0">
                <a:latin typeface="Liberation Sans"/>
              </a:rPr>
              <a:t>users</a:t>
            </a:r>
          </a:p>
          <a:p>
            <a:pPr eaLnBrk="1" hangingPunct="1">
              <a:lnSpc>
                <a:spcPct val="90000"/>
              </a:lnSpc>
            </a:pPr>
            <a:endParaRPr lang="en-GB" sz="800" dirty="0">
              <a:latin typeface="Liberation Sans"/>
            </a:endParaRPr>
          </a:p>
          <a:p>
            <a:pPr lvl="1" eaLnBrk="1" hangingPunct="1">
              <a:lnSpc>
                <a:spcPct val="90000"/>
              </a:lnSpc>
            </a:pPr>
            <a:r>
              <a:rPr lang="en-GB" sz="2000" dirty="0">
                <a:solidFill>
                  <a:schemeClr val="accent1"/>
                </a:solidFill>
                <a:latin typeface="Liberation Sans"/>
              </a:rPr>
              <a:t>vast numbers of documents, images, music files, video clips, emails, attachments, bookmarks, etc</a:t>
            </a:r>
            <a:r>
              <a:rPr lang="en-GB" sz="2000" dirty="0" smtClean="0">
                <a:solidFill>
                  <a:schemeClr val="accent1"/>
                </a:solidFill>
                <a:latin typeface="Liberation Sans"/>
              </a:rPr>
              <a:t>.,</a:t>
            </a:r>
          </a:p>
          <a:p>
            <a:pPr lvl="1" eaLnBrk="1" hangingPunct="1">
              <a:lnSpc>
                <a:spcPct val="90000"/>
              </a:lnSpc>
            </a:pPr>
            <a:endParaRPr lang="en-GB" sz="800" dirty="0">
              <a:solidFill>
                <a:schemeClr val="accent1"/>
              </a:solidFill>
              <a:latin typeface="Liberation Sans"/>
            </a:endParaRPr>
          </a:p>
          <a:p>
            <a:pPr lvl="1" eaLnBrk="1" hangingPunct="1">
              <a:lnSpc>
                <a:spcPct val="90000"/>
              </a:lnSpc>
            </a:pPr>
            <a:r>
              <a:rPr lang="en-GB" sz="2000" dirty="0">
                <a:solidFill>
                  <a:schemeClr val="accent1"/>
                </a:solidFill>
                <a:latin typeface="Liberation Sans"/>
              </a:rPr>
              <a:t>where and how to save them all, then remembering what they were called and where to find them </a:t>
            </a:r>
            <a:r>
              <a:rPr lang="en-GB" sz="2000" dirty="0" smtClean="0">
                <a:solidFill>
                  <a:schemeClr val="accent1"/>
                </a:solidFill>
                <a:latin typeface="Liberation Sans"/>
              </a:rPr>
              <a:t>again</a:t>
            </a:r>
          </a:p>
          <a:p>
            <a:pPr lvl="1" eaLnBrk="1" hangingPunct="1">
              <a:lnSpc>
                <a:spcPct val="90000"/>
              </a:lnSpc>
            </a:pPr>
            <a:endParaRPr lang="en-GB" sz="900" dirty="0">
              <a:solidFill>
                <a:schemeClr val="accent1"/>
              </a:solidFill>
              <a:latin typeface="Liberation Sans"/>
            </a:endParaRPr>
          </a:p>
          <a:p>
            <a:pPr lvl="1" eaLnBrk="1" hangingPunct="1">
              <a:lnSpc>
                <a:spcPct val="90000"/>
              </a:lnSpc>
            </a:pPr>
            <a:r>
              <a:rPr lang="en-GB" sz="2000" dirty="0">
                <a:solidFill>
                  <a:schemeClr val="accent1"/>
                </a:solidFill>
                <a:latin typeface="Liberation Sans"/>
              </a:rPr>
              <a:t>naming most common means of encoding them </a:t>
            </a:r>
            <a:endParaRPr lang="en-GB" sz="2000" dirty="0" smtClean="0">
              <a:solidFill>
                <a:schemeClr val="accent1"/>
              </a:solidFill>
              <a:latin typeface="Liberation Sans"/>
            </a:endParaRPr>
          </a:p>
          <a:p>
            <a:pPr lvl="1" eaLnBrk="1" hangingPunct="1">
              <a:lnSpc>
                <a:spcPct val="90000"/>
              </a:lnSpc>
            </a:pPr>
            <a:endParaRPr lang="en-GB" sz="800" dirty="0">
              <a:solidFill>
                <a:schemeClr val="accent1"/>
              </a:solidFill>
              <a:latin typeface="Liberation Sans"/>
            </a:endParaRPr>
          </a:p>
          <a:p>
            <a:pPr lvl="1" eaLnBrk="1" hangingPunct="1">
              <a:lnSpc>
                <a:spcPct val="90000"/>
              </a:lnSpc>
            </a:pPr>
            <a:r>
              <a:rPr lang="en-GB" sz="2000" dirty="0">
                <a:solidFill>
                  <a:schemeClr val="accent1"/>
                </a:solidFill>
                <a:latin typeface="Liberation Sans"/>
              </a:rPr>
              <a:t>but can be difficult to remember, especially when </a:t>
            </a:r>
            <a:r>
              <a:rPr lang="en-GB" sz="2000" dirty="0" smtClean="0">
                <a:solidFill>
                  <a:schemeClr val="accent1"/>
                </a:solidFill>
                <a:latin typeface="Liberation Sans"/>
              </a:rPr>
              <a:t>have </a:t>
            </a:r>
            <a:r>
              <a:rPr lang="en-GB" sz="2000" dirty="0">
                <a:solidFill>
                  <a:schemeClr val="accent1"/>
                </a:solidFill>
                <a:latin typeface="Liberation Sans"/>
              </a:rPr>
              <a:t>1000s and 1000s </a:t>
            </a:r>
            <a:endParaRPr lang="en-GB" sz="2000" dirty="0" smtClean="0">
              <a:solidFill>
                <a:schemeClr val="accent1"/>
              </a:solidFill>
              <a:latin typeface="Liberation Sans"/>
            </a:endParaRPr>
          </a:p>
          <a:p>
            <a:pPr lvl="1" eaLnBrk="1" hangingPunct="1">
              <a:lnSpc>
                <a:spcPct val="90000"/>
              </a:lnSpc>
            </a:pPr>
            <a:endParaRPr lang="en-GB" sz="800" dirty="0">
              <a:solidFill>
                <a:schemeClr val="accent1"/>
              </a:solidFill>
              <a:latin typeface="Liberation Sans"/>
            </a:endParaRPr>
          </a:p>
          <a:p>
            <a:pPr lvl="1" eaLnBrk="1" hangingPunct="1">
              <a:lnSpc>
                <a:spcPct val="90000"/>
              </a:lnSpc>
            </a:pPr>
            <a:r>
              <a:rPr lang="en-GB" sz="2000" dirty="0">
                <a:solidFill>
                  <a:schemeClr val="accent1"/>
                </a:solidFill>
                <a:latin typeface="Liberation Sans"/>
              </a:rPr>
              <a:t>How might such a process be facilitated taking into account people</a:t>
            </a:r>
            <a:r>
              <a:rPr lang="ja-JP" altLang="en-GB" sz="2000" dirty="0">
                <a:solidFill>
                  <a:schemeClr val="accent1"/>
                </a:solidFill>
                <a:latin typeface="Liberation Sans"/>
                <a:ea typeface="ＭＳ Ｐゴシック" charset="0"/>
              </a:rPr>
              <a:t>’</a:t>
            </a:r>
            <a:r>
              <a:rPr lang="en-GB" sz="2000" dirty="0">
                <a:solidFill>
                  <a:schemeClr val="accent1"/>
                </a:solidFill>
                <a:latin typeface="Liberation Sans"/>
              </a:rPr>
              <a:t>s memory abilities?</a:t>
            </a:r>
            <a:r>
              <a:rPr lang="en-GB" sz="2400" dirty="0">
                <a:solidFill>
                  <a:schemeClr val="accent1"/>
                </a:solidFill>
                <a:latin typeface="Liberation Sans"/>
              </a:rPr>
              <a:t> </a:t>
            </a:r>
            <a:endParaRPr lang="en-GB" sz="1600" dirty="0">
              <a:solidFill>
                <a:schemeClr val="accent1"/>
              </a:solidFill>
              <a:latin typeface="Liberation Sans"/>
            </a:endParaRPr>
          </a:p>
          <a:p>
            <a:pPr eaLnBrk="1" hangingPunct="1">
              <a:lnSpc>
                <a:spcPct val="90000"/>
              </a:lnSpc>
            </a:pPr>
            <a:endParaRPr lang="en-GB" sz="600" dirty="0">
              <a:latin typeface="Liberation Sans"/>
            </a:endParaRPr>
          </a:p>
        </p:txBody>
      </p:sp>
    </p:spTree>
    <p:extLst>
      <p:ext uri="{BB962C8B-B14F-4D97-AF65-F5344CB8AC3E}">
        <p14:creationId xmlns:p14="http://schemas.microsoft.com/office/powerpoint/2010/main" val="3101981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51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451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517">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51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2"/>
          <p:cNvSpPr>
            <a:spLocks noGrp="1" noChangeArrowheads="1"/>
          </p:cNvSpPr>
          <p:nvPr>
            <p:ph type="title" idx="4294967295"/>
          </p:nvPr>
        </p:nvSpPr>
        <p:spPr/>
        <p:txBody>
          <a:bodyPr>
            <a:normAutofit/>
          </a:bodyPr>
          <a:lstStyle/>
          <a:p>
            <a:pPr eaLnBrk="1" hangingPunct="1"/>
            <a:r>
              <a:rPr lang="en-GB" dirty="0" smtClean="0">
                <a:latin typeface="Liberation Sans"/>
              </a:rPr>
              <a:t>Digital content management</a:t>
            </a:r>
            <a:endParaRPr lang="en-GB" dirty="0">
              <a:latin typeface="Liberation Sans"/>
            </a:endParaRPr>
          </a:p>
        </p:txBody>
      </p:sp>
      <p:sp>
        <p:nvSpPr>
          <p:cNvPr id="66565" name="Rectangle 3"/>
          <p:cNvSpPr>
            <a:spLocks noGrp="1" noChangeArrowheads="1"/>
          </p:cNvSpPr>
          <p:nvPr>
            <p:ph type="body" idx="4294967295"/>
          </p:nvPr>
        </p:nvSpPr>
        <p:spPr>
          <a:xfrm>
            <a:off x="685800" y="1905000"/>
            <a:ext cx="7772400" cy="4114800"/>
          </a:xfrm>
        </p:spPr>
        <p:txBody>
          <a:bodyPr>
            <a:normAutofit lnSpcReduction="10000"/>
          </a:bodyPr>
          <a:lstStyle/>
          <a:p>
            <a:pPr eaLnBrk="1" hangingPunct="1">
              <a:lnSpc>
                <a:spcPct val="90000"/>
              </a:lnSpc>
            </a:pPr>
            <a:r>
              <a:rPr lang="en-GB" sz="2800" dirty="0">
                <a:latin typeface="Liberation Sans"/>
              </a:rPr>
              <a:t>Memory involves 2 </a:t>
            </a:r>
            <a:r>
              <a:rPr lang="en-GB" sz="2800" dirty="0" smtClean="0">
                <a:latin typeface="Liberation Sans"/>
              </a:rPr>
              <a:t>processes</a:t>
            </a:r>
          </a:p>
          <a:p>
            <a:pPr eaLnBrk="1" hangingPunct="1">
              <a:lnSpc>
                <a:spcPct val="90000"/>
              </a:lnSpc>
            </a:pPr>
            <a:endParaRPr lang="en-GB" sz="900" dirty="0">
              <a:latin typeface="Liberation Sans"/>
            </a:endParaRPr>
          </a:p>
          <a:p>
            <a:pPr lvl="1" eaLnBrk="1" hangingPunct="1">
              <a:lnSpc>
                <a:spcPct val="90000"/>
              </a:lnSpc>
            </a:pPr>
            <a:r>
              <a:rPr lang="en-GB" sz="2400" dirty="0">
                <a:solidFill>
                  <a:schemeClr val="accent1"/>
                </a:solidFill>
                <a:latin typeface="Liberation Sans"/>
              </a:rPr>
              <a:t>recall-directed and recognition-based </a:t>
            </a:r>
            <a:r>
              <a:rPr lang="en-GB" sz="2400" dirty="0" smtClean="0">
                <a:solidFill>
                  <a:schemeClr val="accent1"/>
                </a:solidFill>
                <a:latin typeface="Liberation Sans"/>
              </a:rPr>
              <a:t>scanning</a:t>
            </a:r>
          </a:p>
          <a:p>
            <a:pPr lvl="1" eaLnBrk="1" hangingPunct="1">
              <a:lnSpc>
                <a:spcPct val="90000"/>
              </a:lnSpc>
            </a:pPr>
            <a:endParaRPr lang="en-GB" sz="1300" dirty="0">
              <a:latin typeface="Liberation Sans"/>
            </a:endParaRPr>
          </a:p>
          <a:p>
            <a:pPr eaLnBrk="1" hangingPunct="1">
              <a:lnSpc>
                <a:spcPct val="90000"/>
              </a:lnSpc>
            </a:pPr>
            <a:r>
              <a:rPr lang="en-GB" sz="2800" dirty="0">
                <a:latin typeface="Liberation Sans"/>
              </a:rPr>
              <a:t>File management systems should be designed to optimize both kinds of memory </a:t>
            </a:r>
            <a:r>
              <a:rPr lang="en-GB" sz="2800" dirty="0" smtClean="0">
                <a:latin typeface="Liberation Sans"/>
              </a:rPr>
              <a:t>processes</a:t>
            </a:r>
          </a:p>
          <a:p>
            <a:pPr eaLnBrk="1" hangingPunct="1">
              <a:lnSpc>
                <a:spcPct val="90000"/>
              </a:lnSpc>
            </a:pPr>
            <a:endParaRPr lang="en-GB" sz="900" dirty="0">
              <a:latin typeface="Liberation Sans"/>
            </a:endParaRPr>
          </a:p>
          <a:p>
            <a:pPr lvl="1" eaLnBrk="1" hangingPunct="1">
              <a:lnSpc>
                <a:spcPct val="90000"/>
              </a:lnSpc>
            </a:pPr>
            <a:r>
              <a:rPr lang="en-GB" sz="2000" dirty="0">
                <a:solidFill>
                  <a:schemeClr val="accent1"/>
                </a:solidFill>
                <a:latin typeface="Liberation Sans"/>
              </a:rPr>
              <a:t>e.g. Search box and history </a:t>
            </a:r>
            <a:r>
              <a:rPr lang="en-GB" sz="2000" dirty="0" smtClean="0">
                <a:solidFill>
                  <a:schemeClr val="accent1"/>
                </a:solidFill>
                <a:latin typeface="Liberation Sans"/>
              </a:rPr>
              <a:t>list</a:t>
            </a:r>
          </a:p>
          <a:p>
            <a:pPr lvl="1" eaLnBrk="1" hangingPunct="1">
              <a:lnSpc>
                <a:spcPct val="90000"/>
              </a:lnSpc>
            </a:pPr>
            <a:endParaRPr lang="en-GB" sz="1200" dirty="0">
              <a:latin typeface="Liberation Sans"/>
            </a:endParaRPr>
          </a:p>
          <a:p>
            <a:pPr eaLnBrk="1" hangingPunct="1">
              <a:lnSpc>
                <a:spcPct val="90000"/>
              </a:lnSpc>
            </a:pPr>
            <a:r>
              <a:rPr lang="en-GB" sz="2400" dirty="0">
                <a:latin typeface="Liberation Sans"/>
              </a:rPr>
              <a:t>Help users encode files in richer ways </a:t>
            </a:r>
            <a:endParaRPr lang="en-GB" sz="2400" dirty="0" smtClean="0">
              <a:latin typeface="Liberation Sans"/>
            </a:endParaRPr>
          </a:p>
          <a:p>
            <a:pPr eaLnBrk="1" hangingPunct="1">
              <a:lnSpc>
                <a:spcPct val="90000"/>
              </a:lnSpc>
            </a:pPr>
            <a:endParaRPr lang="en-GB" sz="900" dirty="0">
              <a:latin typeface="Liberation Sans"/>
            </a:endParaRPr>
          </a:p>
          <a:p>
            <a:pPr lvl="1" eaLnBrk="1" hangingPunct="1">
              <a:lnSpc>
                <a:spcPct val="90000"/>
              </a:lnSpc>
            </a:pPr>
            <a:r>
              <a:rPr lang="en-GB" sz="2000" dirty="0">
                <a:solidFill>
                  <a:schemeClr val="accent1"/>
                </a:solidFill>
                <a:latin typeface="Liberation Sans"/>
              </a:rPr>
              <a:t>Provide them with ways of saving files using </a:t>
            </a:r>
            <a:r>
              <a:rPr lang="en-GB" sz="2000" dirty="0" err="1" smtClean="0">
                <a:solidFill>
                  <a:schemeClr val="accent1"/>
                </a:solidFill>
                <a:latin typeface="Liberation Sans"/>
              </a:rPr>
              <a:t>color</a:t>
            </a:r>
            <a:r>
              <a:rPr lang="en-GB" sz="2000" dirty="0">
                <a:solidFill>
                  <a:schemeClr val="accent1"/>
                </a:solidFill>
                <a:latin typeface="Liberation Sans"/>
              </a:rPr>
              <a:t>, flagging, image, flexible text, time stamping, </a:t>
            </a:r>
            <a:r>
              <a:rPr lang="en-GB" sz="2000" dirty="0" smtClean="0">
                <a:solidFill>
                  <a:schemeClr val="accent1"/>
                </a:solidFill>
                <a:latin typeface="Liberation Sans"/>
              </a:rPr>
              <a:t>etc.</a:t>
            </a:r>
            <a:endParaRPr lang="en-GB" sz="2000" dirty="0">
              <a:solidFill>
                <a:schemeClr val="accent1"/>
              </a:solidFill>
              <a:latin typeface="Liberation Sans"/>
            </a:endParaRPr>
          </a:p>
        </p:txBody>
      </p:sp>
    </p:spTree>
    <p:extLst>
      <p:ext uri="{BB962C8B-B14F-4D97-AF65-F5344CB8AC3E}">
        <p14:creationId xmlns:p14="http://schemas.microsoft.com/office/powerpoint/2010/main" val="1146559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56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656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656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56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656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Title 1"/>
          <p:cNvSpPr>
            <a:spLocks noGrp="1"/>
          </p:cNvSpPr>
          <p:nvPr>
            <p:ph type="title" idx="4294967295"/>
          </p:nvPr>
        </p:nvSpPr>
        <p:spPr/>
        <p:txBody>
          <a:bodyPr/>
          <a:lstStyle/>
          <a:p>
            <a:pPr eaLnBrk="1" hangingPunct="1"/>
            <a:r>
              <a:rPr lang="en-GB">
                <a:latin typeface="Liberation Sans"/>
              </a:rPr>
              <a:t>Memory aids</a:t>
            </a:r>
          </a:p>
        </p:txBody>
      </p:sp>
      <p:sp>
        <p:nvSpPr>
          <p:cNvPr id="70661" name="Content Placeholder 2"/>
          <p:cNvSpPr>
            <a:spLocks noGrp="1"/>
          </p:cNvSpPr>
          <p:nvPr>
            <p:ph idx="4294967295"/>
          </p:nvPr>
        </p:nvSpPr>
        <p:spPr/>
        <p:txBody>
          <a:bodyPr>
            <a:normAutofit lnSpcReduction="10000"/>
          </a:bodyPr>
          <a:lstStyle/>
          <a:p>
            <a:pPr eaLnBrk="1" hangingPunct="1"/>
            <a:r>
              <a:rPr lang="en-GB" sz="2800" dirty="0" err="1">
                <a:latin typeface="Liberation Sans"/>
              </a:rPr>
              <a:t>SenseCam</a:t>
            </a:r>
            <a:r>
              <a:rPr lang="en-GB" sz="2800" dirty="0">
                <a:latin typeface="Liberation Sans"/>
              </a:rPr>
              <a:t> developed by Microsoft Research </a:t>
            </a:r>
            <a:r>
              <a:rPr lang="en-GB" sz="2800" dirty="0" smtClean="0">
                <a:latin typeface="Liberation Sans"/>
              </a:rPr>
              <a:t>Labs (now </a:t>
            </a:r>
            <a:r>
              <a:rPr lang="en-GB" sz="2800" dirty="0" err="1" smtClean="0">
                <a:latin typeface="Liberation Sans"/>
              </a:rPr>
              <a:t>Autographer</a:t>
            </a:r>
            <a:r>
              <a:rPr lang="en-GB" sz="2800" dirty="0" smtClean="0">
                <a:latin typeface="Liberation Sans"/>
              </a:rPr>
              <a:t>)</a:t>
            </a:r>
          </a:p>
          <a:p>
            <a:pPr eaLnBrk="1" hangingPunct="1"/>
            <a:endParaRPr lang="en-GB" sz="1500" dirty="0">
              <a:latin typeface="Liberation Sans"/>
            </a:endParaRPr>
          </a:p>
          <a:p>
            <a:pPr eaLnBrk="1" hangingPunct="1"/>
            <a:r>
              <a:rPr lang="en-GB" sz="2800" dirty="0">
                <a:latin typeface="Liberation Sans"/>
              </a:rPr>
              <a:t>a wearable device that intermittently takes photos without any user intervention while worn </a:t>
            </a:r>
            <a:endParaRPr lang="en-GB" sz="2800" dirty="0" smtClean="0">
              <a:latin typeface="Liberation Sans"/>
            </a:endParaRPr>
          </a:p>
          <a:p>
            <a:pPr eaLnBrk="1" hangingPunct="1"/>
            <a:endParaRPr lang="en-GB" sz="1500" dirty="0">
              <a:latin typeface="Liberation Sans"/>
            </a:endParaRPr>
          </a:p>
          <a:p>
            <a:pPr eaLnBrk="1" hangingPunct="1"/>
            <a:r>
              <a:rPr lang="en-GB" sz="2800" dirty="0">
                <a:latin typeface="Liberation Sans"/>
              </a:rPr>
              <a:t>digital images taken are stored and revisited using special </a:t>
            </a:r>
            <a:r>
              <a:rPr lang="en-GB" sz="2800" dirty="0" smtClean="0">
                <a:latin typeface="Liberation Sans"/>
              </a:rPr>
              <a:t>software</a:t>
            </a:r>
          </a:p>
          <a:p>
            <a:pPr eaLnBrk="1" hangingPunct="1"/>
            <a:endParaRPr lang="en-GB" sz="1400" dirty="0">
              <a:latin typeface="Liberation Sans"/>
            </a:endParaRPr>
          </a:p>
          <a:p>
            <a:pPr eaLnBrk="1" hangingPunct="1"/>
            <a:r>
              <a:rPr lang="en-GB" sz="2800" dirty="0">
                <a:latin typeface="Liberation Sans"/>
              </a:rPr>
              <a:t>Has been found to improve people</a:t>
            </a:r>
            <a:r>
              <a:rPr lang="ja-JP" altLang="en-GB" sz="2800" dirty="0">
                <a:latin typeface="Liberation Sans"/>
              </a:rPr>
              <a:t>’</a:t>
            </a:r>
            <a:r>
              <a:rPr lang="en-GB" sz="2800" dirty="0">
                <a:latin typeface="Liberation Sans"/>
              </a:rPr>
              <a:t>s memory, suffering from </a:t>
            </a:r>
            <a:r>
              <a:rPr lang="en-GB" sz="2800" dirty="0" err="1">
                <a:latin typeface="Liberation Sans"/>
              </a:rPr>
              <a:t>Alzheimers</a:t>
            </a:r>
            <a:endParaRPr lang="en-GB" sz="2800" dirty="0">
              <a:latin typeface="Liberation Sans"/>
            </a:endParaRPr>
          </a:p>
        </p:txBody>
      </p:sp>
    </p:spTree>
    <p:extLst>
      <p:ext uri="{BB962C8B-B14F-4D97-AF65-F5344CB8AC3E}">
        <p14:creationId xmlns:p14="http://schemas.microsoft.com/office/powerpoint/2010/main" val="3887350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6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661">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066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6" name="Title 1"/>
          <p:cNvSpPr>
            <a:spLocks noGrp="1"/>
          </p:cNvSpPr>
          <p:nvPr>
            <p:ph type="title" idx="4294967295"/>
          </p:nvPr>
        </p:nvSpPr>
        <p:spPr/>
        <p:txBody>
          <a:bodyPr/>
          <a:lstStyle/>
          <a:p>
            <a:pPr eaLnBrk="1" hangingPunct="1"/>
            <a:r>
              <a:rPr lang="en-GB">
                <a:latin typeface="Verdana" charset="0"/>
              </a:rPr>
              <a:t>SenseCam</a:t>
            </a:r>
          </a:p>
        </p:txBody>
      </p:sp>
      <p:pic>
        <p:nvPicPr>
          <p:cNvPr id="95288" name="Picture 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7808209"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0391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2"/>
          <p:cNvSpPr>
            <a:spLocks noGrp="1" noChangeArrowheads="1"/>
          </p:cNvSpPr>
          <p:nvPr>
            <p:ph type="title" idx="4294967295"/>
          </p:nvPr>
        </p:nvSpPr>
        <p:spPr/>
        <p:txBody>
          <a:bodyPr/>
          <a:lstStyle/>
          <a:p>
            <a:pPr eaLnBrk="1" hangingPunct="1"/>
            <a:r>
              <a:rPr lang="en-GB">
                <a:latin typeface="Liberation Sans"/>
              </a:rPr>
              <a:t>Design implications</a:t>
            </a:r>
          </a:p>
        </p:txBody>
      </p:sp>
      <p:sp>
        <p:nvSpPr>
          <p:cNvPr id="72709" name="Rectangle 3"/>
          <p:cNvSpPr>
            <a:spLocks noGrp="1" noChangeArrowheads="1"/>
          </p:cNvSpPr>
          <p:nvPr>
            <p:ph type="body" idx="4294967295"/>
          </p:nvPr>
        </p:nvSpPr>
        <p:spPr/>
        <p:txBody>
          <a:bodyPr/>
          <a:lstStyle/>
          <a:p>
            <a:pPr eaLnBrk="1" hangingPunct="1">
              <a:lnSpc>
                <a:spcPct val="90000"/>
              </a:lnSpc>
            </a:pPr>
            <a:r>
              <a:rPr lang="en-GB" sz="2800" dirty="0">
                <a:latin typeface="Liberation Sans"/>
              </a:rPr>
              <a:t>Don</a:t>
            </a:r>
            <a:r>
              <a:rPr lang="ja-JP" altLang="en-GB" sz="2800" dirty="0">
                <a:latin typeface="Liberation Sans"/>
              </a:rPr>
              <a:t>’</a:t>
            </a:r>
            <a:r>
              <a:rPr lang="en-GB" sz="2800" dirty="0">
                <a:latin typeface="Liberation Sans"/>
              </a:rPr>
              <a:t>t overload users</a:t>
            </a:r>
            <a:r>
              <a:rPr lang="ja-JP" altLang="en-GB" sz="2800" dirty="0">
                <a:latin typeface="Liberation Sans"/>
              </a:rPr>
              <a:t>’</a:t>
            </a:r>
            <a:r>
              <a:rPr lang="en-GB" sz="2800" dirty="0">
                <a:latin typeface="Liberation Sans"/>
              </a:rPr>
              <a:t> memories with complicated procedures for carrying out </a:t>
            </a:r>
            <a:r>
              <a:rPr lang="en-GB" sz="2800" dirty="0" smtClean="0">
                <a:latin typeface="Liberation Sans"/>
              </a:rPr>
              <a:t>tasks</a:t>
            </a:r>
          </a:p>
          <a:p>
            <a:pPr marL="0" indent="0" eaLnBrk="1" hangingPunct="1">
              <a:lnSpc>
                <a:spcPct val="90000"/>
              </a:lnSpc>
              <a:buNone/>
            </a:pPr>
            <a:endParaRPr lang="en-GB" sz="1200" dirty="0">
              <a:latin typeface="Liberation Sans"/>
            </a:endParaRPr>
          </a:p>
          <a:p>
            <a:pPr eaLnBrk="1" hangingPunct="1">
              <a:lnSpc>
                <a:spcPct val="90000"/>
              </a:lnSpc>
            </a:pPr>
            <a:r>
              <a:rPr lang="en-GB" sz="2800" dirty="0">
                <a:latin typeface="Liberation Sans"/>
              </a:rPr>
              <a:t>Design interfaces that promote recognition rather than </a:t>
            </a:r>
            <a:r>
              <a:rPr lang="en-GB" sz="2800" dirty="0" smtClean="0">
                <a:latin typeface="Liberation Sans"/>
              </a:rPr>
              <a:t>recall</a:t>
            </a:r>
          </a:p>
          <a:p>
            <a:pPr eaLnBrk="1" hangingPunct="1">
              <a:lnSpc>
                <a:spcPct val="90000"/>
              </a:lnSpc>
            </a:pPr>
            <a:endParaRPr lang="en-GB" sz="1200" dirty="0">
              <a:latin typeface="Liberation Sans"/>
            </a:endParaRPr>
          </a:p>
          <a:p>
            <a:pPr eaLnBrk="1" hangingPunct="1">
              <a:lnSpc>
                <a:spcPct val="90000"/>
              </a:lnSpc>
            </a:pPr>
            <a:r>
              <a:rPr lang="en-GB" sz="2800" dirty="0">
                <a:latin typeface="Liberation Sans"/>
              </a:rPr>
              <a:t>Provide users with various ways of encoding information to help them </a:t>
            </a:r>
            <a:r>
              <a:rPr lang="en-GB" sz="2800" dirty="0" smtClean="0">
                <a:latin typeface="Liberation Sans"/>
              </a:rPr>
              <a:t>remember</a:t>
            </a:r>
          </a:p>
          <a:p>
            <a:pPr eaLnBrk="1" hangingPunct="1">
              <a:lnSpc>
                <a:spcPct val="90000"/>
              </a:lnSpc>
            </a:pPr>
            <a:endParaRPr lang="en-GB" sz="1200" dirty="0">
              <a:latin typeface="Liberation Sans"/>
            </a:endParaRPr>
          </a:p>
          <a:p>
            <a:pPr lvl="1" eaLnBrk="1" hangingPunct="1">
              <a:lnSpc>
                <a:spcPct val="90000"/>
              </a:lnSpc>
            </a:pPr>
            <a:r>
              <a:rPr lang="en-GB" sz="2400" dirty="0">
                <a:solidFill>
                  <a:schemeClr val="accent1"/>
                </a:solidFill>
                <a:latin typeface="Liberation Sans"/>
                <a:ea typeface="ＭＳ Ｐゴシック" charset="0"/>
              </a:rPr>
              <a:t>e.g. categories, </a:t>
            </a:r>
            <a:r>
              <a:rPr lang="en-GB" sz="2400" dirty="0" err="1">
                <a:solidFill>
                  <a:schemeClr val="accent1"/>
                </a:solidFill>
                <a:latin typeface="Liberation Sans"/>
                <a:ea typeface="ＭＳ Ｐゴシック" charset="0"/>
              </a:rPr>
              <a:t>color</a:t>
            </a:r>
            <a:r>
              <a:rPr lang="en-GB" sz="2400" dirty="0">
                <a:solidFill>
                  <a:schemeClr val="accent1"/>
                </a:solidFill>
                <a:latin typeface="Liberation Sans"/>
                <a:ea typeface="ＭＳ Ｐゴシック" charset="0"/>
              </a:rPr>
              <a:t>, flagging, time stamping</a:t>
            </a:r>
          </a:p>
        </p:txBody>
      </p:sp>
    </p:spTree>
    <p:extLst>
      <p:ext uri="{BB962C8B-B14F-4D97-AF65-F5344CB8AC3E}">
        <p14:creationId xmlns:p14="http://schemas.microsoft.com/office/powerpoint/2010/main" val="3290372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70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70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70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Title 1"/>
          <p:cNvSpPr>
            <a:spLocks noGrp="1"/>
          </p:cNvSpPr>
          <p:nvPr>
            <p:ph type="title" idx="4294967295"/>
          </p:nvPr>
        </p:nvSpPr>
        <p:spPr/>
        <p:txBody>
          <a:bodyPr/>
          <a:lstStyle/>
          <a:p>
            <a:pPr eaLnBrk="1" hangingPunct="1"/>
            <a:r>
              <a:rPr lang="en-GB">
                <a:latin typeface="Liberation Sans"/>
              </a:rPr>
              <a:t>Learning</a:t>
            </a:r>
          </a:p>
        </p:txBody>
      </p:sp>
      <p:sp>
        <p:nvSpPr>
          <p:cNvPr id="74757" name="Content Placeholder 2"/>
          <p:cNvSpPr>
            <a:spLocks noGrp="1"/>
          </p:cNvSpPr>
          <p:nvPr>
            <p:ph idx="4294967295"/>
          </p:nvPr>
        </p:nvSpPr>
        <p:spPr/>
        <p:txBody>
          <a:bodyPr>
            <a:normAutofit/>
          </a:bodyPr>
          <a:lstStyle/>
          <a:p>
            <a:pPr eaLnBrk="1" hangingPunct="1"/>
            <a:r>
              <a:rPr lang="en-GB" dirty="0">
                <a:latin typeface="Liberation Sans"/>
              </a:rPr>
              <a:t>How to learn to use a computer-based application </a:t>
            </a:r>
            <a:endParaRPr lang="en-GB" dirty="0" smtClean="0">
              <a:latin typeface="Liberation Sans"/>
            </a:endParaRPr>
          </a:p>
          <a:p>
            <a:pPr eaLnBrk="1" hangingPunct="1"/>
            <a:endParaRPr lang="en-GB" sz="1200" dirty="0">
              <a:latin typeface="Liberation Sans"/>
            </a:endParaRPr>
          </a:p>
          <a:p>
            <a:pPr eaLnBrk="1" hangingPunct="1"/>
            <a:r>
              <a:rPr lang="en-GB" dirty="0">
                <a:latin typeface="Liberation Sans"/>
              </a:rPr>
              <a:t>Using a computer-based application </a:t>
            </a:r>
            <a:r>
              <a:rPr lang="en-GB" dirty="0" smtClean="0">
                <a:latin typeface="Liberation Sans"/>
              </a:rPr>
              <a:t>or YouTube video to </a:t>
            </a:r>
            <a:r>
              <a:rPr lang="en-GB" dirty="0">
                <a:latin typeface="Liberation Sans"/>
              </a:rPr>
              <a:t>understand a given </a:t>
            </a:r>
            <a:r>
              <a:rPr lang="en-GB" dirty="0" smtClean="0">
                <a:latin typeface="Liberation Sans"/>
              </a:rPr>
              <a:t>topic  </a:t>
            </a:r>
          </a:p>
          <a:p>
            <a:pPr eaLnBrk="1" hangingPunct="1"/>
            <a:endParaRPr lang="en-GB" sz="1200" dirty="0">
              <a:latin typeface="Liberation Sans"/>
            </a:endParaRPr>
          </a:p>
          <a:p>
            <a:pPr eaLnBrk="1" hangingPunct="1"/>
            <a:r>
              <a:rPr lang="en-GB" dirty="0">
                <a:latin typeface="Liberation Sans"/>
              </a:rPr>
              <a:t>People find it hard to learn by following instructions in a </a:t>
            </a:r>
            <a:r>
              <a:rPr lang="en-GB" dirty="0" smtClean="0">
                <a:latin typeface="Liberation Sans"/>
              </a:rPr>
              <a:t>manual</a:t>
            </a:r>
          </a:p>
          <a:p>
            <a:pPr eaLnBrk="1" hangingPunct="1"/>
            <a:endParaRPr lang="en-GB" sz="1100" dirty="0">
              <a:latin typeface="Liberation Sans"/>
            </a:endParaRPr>
          </a:p>
          <a:p>
            <a:pPr lvl="2" eaLnBrk="1" hangingPunct="1"/>
            <a:r>
              <a:rPr lang="en-GB" dirty="0">
                <a:latin typeface="Liberation Sans"/>
                <a:ea typeface="ＭＳ Ｐゴシック" charset="0"/>
              </a:rPr>
              <a:t>prefer to learn by doing</a:t>
            </a:r>
          </a:p>
        </p:txBody>
      </p:sp>
    </p:spTree>
    <p:extLst>
      <p:ext uri="{BB962C8B-B14F-4D97-AF65-F5344CB8AC3E}">
        <p14:creationId xmlns:p14="http://schemas.microsoft.com/office/powerpoint/2010/main" val="1030946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75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75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75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title" idx="4294967295"/>
          </p:nvPr>
        </p:nvSpPr>
        <p:spPr>
          <a:xfrm>
            <a:off x="381000" y="304800"/>
            <a:ext cx="8305800" cy="1143000"/>
          </a:xfrm>
          <a:noFill/>
        </p:spPr>
        <p:txBody>
          <a:bodyPr lIns="90487" tIns="44450" rIns="90487" bIns="44450">
            <a:normAutofit/>
          </a:bodyPr>
          <a:lstStyle/>
          <a:p>
            <a:pPr eaLnBrk="1" hangingPunct="1"/>
            <a:r>
              <a:rPr lang="en-GB" sz="3600">
                <a:latin typeface="Liberation Sans"/>
              </a:rPr>
              <a:t>Why do we need to understand users?</a:t>
            </a:r>
          </a:p>
        </p:txBody>
      </p:sp>
      <p:sp>
        <p:nvSpPr>
          <p:cNvPr id="17413" name="Rectangle 3"/>
          <p:cNvSpPr>
            <a:spLocks noGrp="1" noChangeArrowheads="1"/>
          </p:cNvSpPr>
          <p:nvPr>
            <p:ph type="body" idx="4294967295"/>
          </p:nvPr>
        </p:nvSpPr>
        <p:spPr>
          <a:xfrm>
            <a:off x="611560" y="1700808"/>
            <a:ext cx="8153400" cy="4114800"/>
          </a:xfrm>
          <a:noFill/>
        </p:spPr>
        <p:txBody>
          <a:bodyPr lIns="90487" tIns="44450" rIns="90487" bIns="44450">
            <a:normAutofit fontScale="92500" lnSpcReduction="20000"/>
          </a:bodyPr>
          <a:lstStyle/>
          <a:p>
            <a:pPr eaLnBrk="1" hangingPunct="1">
              <a:lnSpc>
                <a:spcPct val="90000"/>
              </a:lnSpc>
            </a:pPr>
            <a:r>
              <a:rPr lang="en-GB" sz="2400" dirty="0">
                <a:latin typeface="Liberation Sans"/>
              </a:rPr>
              <a:t>Interacting with technology is </a:t>
            </a:r>
            <a:r>
              <a:rPr lang="en-GB" sz="2400" dirty="0" smtClean="0">
                <a:latin typeface="Liberation Sans"/>
              </a:rPr>
              <a:t>cognitive</a:t>
            </a:r>
          </a:p>
          <a:p>
            <a:pPr eaLnBrk="1" hangingPunct="1">
              <a:lnSpc>
                <a:spcPct val="90000"/>
              </a:lnSpc>
            </a:pPr>
            <a:endParaRPr lang="en-GB" sz="2400" dirty="0">
              <a:latin typeface="Liberation Sans"/>
            </a:endParaRPr>
          </a:p>
          <a:p>
            <a:pPr eaLnBrk="1" hangingPunct="1">
              <a:lnSpc>
                <a:spcPct val="90000"/>
              </a:lnSpc>
            </a:pPr>
            <a:r>
              <a:rPr lang="en-GB" sz="2400" dirty="0">
                <a:latin typeface="Liberation Sans"/>
              </a:rPr>
              <a:t>Need to take into account cognitive processes involved and cognitive limitations of </a:t>
            </a:r>
            <a:r>
              <a:rPr lang="en-GB" sz="2400" dirty="0" smtClean="0">
                <a:latin typeface="Liberation Sans"/>
              </a:rPr>
              <a:t>users</a:t>
            </a:r>
          </a:p>
          <a:p>
            <a:pPr eaLnBrk="1" hangingPunct="1">
              <a:lnSpc>
                <a:spcPct val="90000"/>
              </a:lnSpc>
            </a:pPr>
            <a:endParaRPr lang="en-GB" sz="2400" dirty="0">
              <a:latin typeface="Liberation Sans"/>
            </a:endParaRPr>
          </a:p>
          <a:p>
            <a:pPr eaLnBrk="1" hangingPunct="1">
              <a:lnSpc>
                <a:spcPct val="90000"/>
              </a:lnSpc>
            </a:pPr>
            <a:r>
              <a:rPr lang="en-GB" sz="2400" dirty="0">
                <a:latin typeface="Liberation Sans"/>
              </a:rPr>
              <a:t>Provides knowledge about what users can and cannot be expected to </a:t>
            </a:r>
            <a:r>
              <a:rPr lang="en-GB" sz="2400" dirty="0" smtClean="0">
                <a:latin typeface="Liberation Sans"/>
              </a:rPr>
              <a:t>do</a:t>
            </a:r>
          </a:p>
          <a:p>
            <a:pPr eaLnBrk="1" hangingPunct="1">
              <a:lnSpc>
                <a:spcPct val="90000"/>
              </a:lnSpc>
            </a:pPr>
            <a:endParaRPr lang="en-GB" sz="2400" dirty="0">
              <a:latin typeface="Liberation Sans"/>
            </a:endParaRPr>
          </a:p>
          <a:p>
            <a:pPr eaLnBrk="1" hangingPunct="1">
              <a:lnSpc>
                <a:spcPct val="90000"/>
              </a:lnSpc>
            </a:pPr>
            <a:r>
              <a:rPr lang="en-GB" sz="2400" dirty="0">
                <a:latin typeface="Liberation Sans"/>
              </a:rPr>
              <a:t>Identifies and explains the nature and causes of problems users </a:t>
            </a:r>
            <a:r>
              <a:rPr lang="en-GB" sz="2400" dirty="0" smtClean="0">
                <a:latin typeface="Liberation Sans"/>
              </a:rPr>
              <a:t>encounter</a:t>
            </a:r>
          </a:p>
          <a:p>
            <a:pPr eaLnBrk="1" hangingPunct="1">
              <a:lnSpc>
                <a:spcPct val="90000"/>
              </a:lnSpc>
            </a:pPr>
            <a:endParaRPr lang="en-GB" sz="2400" dirty="0">
              <a:latin typeface="Liberation Sans"/>
            </a:endParaRPr>
          </a:p>
          <a:p>
            <a:pPr eaLnBrk="1" hangingPunct="1">
              <a:lnSpc>
                <a:spcPct val="90000"/>
              </a:lnSpc>
            </a:pPr>
            <a:r>
              <a:rPr lang="en-GB" sz="2400" dirty="0">
                <a:latin typeface="Liberation Sans"/>
              </a:rPr>
              <a:t>Supply theories, modelling tools, guidance and methods that can lead to the design of better interactive products</a:t>
            </a:r>
          </a:p>
        </p:txBody>
      </p:sp>
    </p:spTree>
    <p:extLst>
      <p:ext uri="{BB962C8B-B14F-4D97-AF65-F5344CB8AC3E}">
        <p14:creationId xmlns:p14="http://schemas.microsoft.com/office/powerpoint/2010/main" val="14093927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41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1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Liberation Sans"/>
              </a:rPr>
              <a:t>Cognitive prosthetic devices</a:t>
            </a:r>
            <a:endParaRPr lang="en-US" dirty="0">
              <a:latin typeface="Liberation Sans"/>
            </a:endParaRPr>
          </a:p>
        </p:txBody>
      </p:sp>
      <p:sp>
        <p:nvSpPr>
          <p:cNvPr id="6" name="Content Placeholder 5"/>
          <p:cNvSpPr>
            <a:spLocks noGrp="1"/>
          </p:cNvSpPr>
          <p:nvPr>
            <p:ph idx="1"/>
          </p:nvPr>
        </p:nvSpPr>
        <p:spPr>
          <a:xfrm>
            <a:off x="467544" y="1711424"/>
            <a:ext cx="8229600" cy="4525963"/>
          </a:xfrm>
        </p:spPr>
        <p:txBody>
          <a:bodyPr>
            <a:noAutofit/>
          </a:bodyPr>
          <a:lstStyle/>
          <a:p>
            <a:r>
              <a:rPr lang="en-US" dirty="0" smtClean="0">
                <a:latin typeface="Liberation Sans"/>
              </a:rPr>
              <a:t>We rely more and more on the internet and smartphones to look things up</a:t>
            </a:r>
          </a:p>
          <a:p>
            <a:endParaRPr lang="en-US" sz="700" dirty="0" smtClean="0">
              <a:latin typeface="Liberation Sans"/>
            </a:endParaRPr>
          </a:p>
          <a:p>
            <a:r>
              <a:rPr lang="en-US" dirty="0" smtClean="0">
                <a:latin typeface="Liberation Sans"/>
              </a:rPr>
              <a:t>Expecting </a:t>
            </a:r>
            <a:r>
              <a:rPr lang="en-US" dirty="0">
                <a:latin typeface="Liberation Sans"/>
              </a:rPr>
              <a:t>to have internet access reduces the need </a:t>
            </a:r>
            <a:r>
              <a:rPr lang="en-US" sz="2000" dirty="0" smtClean="0">
                <a:latin typeface="Liberation Sans"/>
              </a:rPr>
              <a:t>and</a:t>
            </a:r>
            <a:r>
              <a:rPr lang="en-US" dirty="0" smtClean="0">
                <a:latin typeface="Liberation Sans"/>
              </a:rPr>
              <a:t> extent </a:t>
            </a:r>
            <a:r>
              <a:rPr lang="en-US" dirty="0">
                <a:latin typeface="Liberation Sans"/>
              </a:rPr>
              <a:t>to which we </a:t>
            </a:r>
            <a:r>
              <a:rPr lang="en-US" dirty="0" smtClean="0">
                <a:latin typeface="Liberation Sans"/>
              </a:rPr>
              <a:t>remember</a:t>
            </a:r>
          </a:p>
          <a:p>
            <a:endParaRPr lang="en-US" sz="700" dirty="0" smtClean="0">
              <a:latin typeface="Liberation Sans"/>
            </a:endParaRPr>
          </a:p>
          <a:p>
            <a:r>
              <a:rPr lang="en-US" dirty="0" smtClean="0">
                <a:latin typeface="Liberation Sans"/>
              </a:rPr>
              <a:t>Also enhances our </a:t>
            </a:r>
            <a:r>
              <a:rPr lang="en-US" dirty="0">
                <a:latin typeface="Liberation Sans"/>
              </a:rPr>
              <a:t>memory for knowing where to find it </a:t>
            </a:r>
            <a:r>
              <a:rPr lang="en-US" dirty="0" smtClean="0">
                <a:latin typeface="Liberation Sans"/>
              </a:rPr>
              <a:t>online</a:t>
            </a:r>
            <a:r>
              <a:rPr lang="en-US" dirty="0">
                <a:latin typeface="Liberation Sans"/>
              </a:rPr>
              <a:t> </a:t>
            </a:r>
            <a:r>
              <a:rPr lang="en-US" dirty="0" smtClean="0">
                <a:latin typeface="Liberation Sans"/>
              </a:rPr>
              <a:t>(</a:t>
            </a:r>
            <a:r>
              <a:rPr lang="en-US" dirty="0">
                <a:latin typeface="Liberation Sans"/>
              </a:rPr>
              <a:t>Sparrow et </a:t>
            </a:r>
            <a:r>
              <a:rPr lang="en-US" dirty="0" smtClean="0">
                <a:latin typeface="Liberation Sans"/>
              </a:rPr>
              <a:t>al,2011)</a:t>
            </a:r>
          </a:p>
          <a:p>
            <a:endParaRPr lang="en-US" sz="700" dirty="0" smtClean="0">
              <a:latin typeface="Liberation Sans"/>
            </a:endParaRPr>
          </a:p>
          <a:p>
            <a:r>
              <a:rPr lang="en-GB" dirty="0" smtClean="0">
                <a:latin typeface="Liberation Sans"/>
              </a:rPr>
              <a:t>What are implications </a:t>
            </a:r>
            <a:r>
              <a:rPr lang="en-GB" dirty="0">
                <a:latin typeface="Liberation Sans"/>
              </a:rPr>
              <a:t>for </a:t>
            </a:r>
            <a:r>
              <a:rPr lang="en-GB" dirty="0" smtClean="0">
                <a:latin typeface="Liberation Sans"/>
              </a:rPr>
              <a:t>designing technologies </a:t>
            </a:r>
            <a:r>
              <a:rPr lang="en-GB" dirty="0">
                <a:latin typeface="Liberation Sans"/>
              </a:rPr>
              <a:t>to support </a:t>
            </a:r>
            <a:r>
              <a:rPr lang="en-GB" i="1" dirty="0">
                <a:latin typeface="Liberation Sans"/>
              </a:rPr>
              <a:t>how</a:t>
            </a:r>
            <a:r>
              <a:rPr lang="en-GB" dirty="0">
                <a:latin typeface="Liberation Sans"/>
              </a:rPr>
              <a:t> </a:t>
            </a:r>
            <a:r>
              <a:rPr lang="en-GB" dirty="0" smtClean="0">
                <a:latin typeface="Liberation Sans"/>
              </a:rPr>
              <a:t>people </a:t>
            </a:r>
            <a:r>
              <a:rPr lang="en-GB" dirty="0">
                <a:latin typeface="Liberation Sans"/>
              </a:rPr>
              <a:t>will learn, and </a:t>
            </a:r>
            <a:r>
              <a:rPr lang="en-GB" i="1" dirty="0">
                <a:latin typeface="Liberation Sans"/>
              </a:rPr>
              <a:t>what</a:t>
            </a:r>
            <a:r>
              <a:rPr lang="en-GB" dirty="0">
                <a:latin typeface="Liberation Sans"/>
              </a:rPr>
              <a:t> they </a:t>
            </a:r>
            <a:r>
              <a:rPr lang="en-GB" dirty="0" smtClean="0">
                <a:latin typeface="Liberation Sans"/>
              </a:rPr>
              <a:t>learn</a:t>
            </a:r>
            <a:r>
              <a:rPr lang="en-GB" dirty="0">
                <a:latin typeface="Liberation Sans"/>
              </a:rPr>
              <a:t>?</a:t>
            </a:r>
            <a:endParaRPr lang="en-US" dirty="0">
              <a:latin typeface="Liberation Sans"/>
            </a:endParaRPr>
          </a:p>
        </p:txBody>
      </p:sp>
    </p:spTree>
    <p:extLst>
      <p:ext uri="{BB962C8B-B14F-4D97-AF65-F5344CB8AC3E}">
        <p14:creationId xmlns:p14="http://schemas.microsoft.com/office/powerpoint/2010/main" val="647511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Title 1"/>
          <p:cNvSpPr>
            <a:spLocks noGrp="1"/>
          </p:cNvSpPr>
          <p:nvPr>
            <p:ph type="title" idx="4294967295"/>
          </p:nvPr>
        </p:nvSpPr>
        <p:spPr/>
        <p:txBody>
          <a:bodyPr/>
          <a:lstStyle/>
          <a:p>
            <a:pPr eaLnBrk="1" hangingPunct="1"/>
            <a:r>
              <a:rPr lang="en-GB">
                <a:latin typeface="Liberation Sans"/>
              </a:rPr>
              <a:t>Design implications</a:t>
            </a:r>
          </a:p>
        </p:txBody>
      </p:sp>
      <p:sp>
        <p:nvSpPr>
          <p:cNvPr id="78853" name="Content Placeholder 2"/>
          <p:cNvSpPr>
            <a:spLocks noGrp="1"/>
          </p:cNvSpPr>
          <p:nvPr>
            <p:ph idx="4294967295"/>
          </p:nvPr>
        </p:nvSpPr>
        <p:spPr/>
        <p:txBody>
          <a:bodyPr/>
          <a:lstStyle/>
          <a:p>
            <a:pPr eaLnBrk="1" hangingPunct="1"/>
            <a:r>
              <a:rPr lang="en-GB" dirty="0">
                <a:latin typeface="Liberation Sans"/>
              </a:rPr>
              <a:t>Design interfaces that encourage </a:t>
            </a:r>
            <a:r>
              <a:rPr lang="en-GB" dirty="0" smtClean="0">
                <a:latin typeface="Liberation Sans"/>
              </a:rPr>
              <a:t>exploration</a:t>
            </a:r>
          </a:p>
          <a:p>
            <a:pPr eaLnBrk="1" hangingPunct="1"/>
            <a:endParaRPr lang="en-GB" sz="1200" dirty="0">
              <a:latin typeface="Liberation Sans"/>
            </a:endParaRPr>
          </a:p>
          <a:p>
            <a:pPr eaLnBrk="1" hangingPunct="1"/>
            <a:r>
              <a:rPr lang="en-GB" dirty="0">
                <a:latin typeface="Liberation Sans"/>
              </a:rPr>
              <a:t>Design interfaces that constrain and guide learners </a:t>
            </a:r>
            <a:endParaRPr lang="en-GB" dirty="0" smtClean="0">
              <a:latin typeface="Liberation Sans"/>
            </a:endParaRPr>
          </a:p>
          <a:p>
            <a:pPr eaLnBrk="1" hangingPunct="1"/>
            <a:endParaRPr lang="en-GB" sz="1200" dirty="0">
              <a:latin typeface="Liberation Sans"/>
            </a:endParaRPr>
          </a:p>
          <a:p>
            <a:pPr eaLnBrk="1" hangingPunct="1"/>
            <a:r>
              <a:rPr lang="en-GB" dirty="0">
                <a:latin typeface="Liberation Sans"/>
              </a:rPr>
              <a:t>Dynamically linking concepts and representations can facilitate the learning of complex material</a:t>
            </a:r>
          </a:p>
          <a:p>
            <a:pPr eaLnBrk="1" hangingPunct="1"/>
            <a:endParaRPr lang="en-GB" dirty="0">
              <a:latin typeface="Liberation Sans"/>
            </a:endParaRPr>
          </a:p>
        </p:txBody>
      </p:sp>
    </p:spTree>
    <p:extLst>
      <p:ext uri="{BB962C8B-B14F-4D97-AF65-F5344CB8AC3E}">
        <p14:creationId xmlns:p14="http://schemas.microsoft.com/office/powerpoint/2010/main" val="2415317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Title 1"/>
          <p:cNvSpPr>
            <a:spLocks noGrp="1"/>
          </p:cNvSpPr>
          <p:nvPr>
            <p:ph type="title" idx="4294967295"/>
          </p:nvPr>
        </p:nvSpPr>
        <p:spPr/>
        <p:txBody>
          <a:bodyPr>
            <a:normAutofit/>
          </a:bodyPr>
          <a:lstStyle/>
          <a:p>
            <a:pPr eaLnBrk="1" hangingPunct="1"/>
            <a:r>
              <a:rPr lang="en-GB">
                <a:latin typeface="Liberation Sans"/>
              </a:rPr>
              <a:t>Reading, speaking, and listening </a:t>
            </a:r>
          </a:p>
        </p:txBody>
      </p:sp>
      <p:sp>
        <p:nvSpPr>
          <p:cNvPr id="76805" name="Content Placeholder 2"/>
          <p:cNvSpPr>
            <a:spLocks noGrp="1"/>
          </p:cNvSpPr>
          <p:nvPr>
            <p:ph idx="4294967295"/>
          </p:nvPr>
        </p:nvSpPr>
        <p:spPr>
          <a:xfrm>
            <a:off x="457200" y="1828800"/>
            <a:ext cx="8229600" cy="4525963"/>
          </a:xfrm>
        </p:spPr>
        <p:txBody>
          <a:bodyPr/>
          <a:lstStyle/>
          <a:p>
            <a:pPr eaLnBrk="1" hangingPunct="1"/>
            <a:r>
              <a:rPr lang="en-GB" sz="2800" dirty="0">
                <a:latin typeface="Liberation Sans"/>
              </a:rPr>
              <a:t>The ease with which people can read, listen, or speak </a:t>
            </a:r>
            <a:r>
              <a:rPr lang="en-GB" sz="2800" dirty="0" smtClean="0">
                <a:latin typeface="Liberation Sans"/>
              </a:rPr>
              <a:t>differs</a:t>
            </a:r>
          </a:p>
          <a:p>
            <a:pPr eaLnBrk="1" hangingPunct="1"/>
            <a:endParaRPr lang="en-GB" sz="1200" dirty="0">
              <a:latin typeface="Liberation Sans"/>
            </a:endParaRPr>
          </a:p>
          <a:p>
            <a:pPr lvl="1" eaLnBrk="1" hangingPunct="1"/>
            <a:r>
              <a:rPr lang="en-GB" sz="2400" dirty="0">
                <a:solidFill>
                  <a:schemeClr val="accent1"/>
                </a:solidFill>
                <a:latin typeface="Liberation Sans"/>
                <a:ea typeface="ＭＳ Ｐゴシック" charset="0"/>
              </a:rPr>
              <a:t>Many prefer listening to </a:t>
            </a:r>
            <a:r>
              <a:rPr lang="en-GB" sz="2400" dirty="0" smtClean="0">
                <a:solidFill>
                  <a:schemeClr val="accent1"/>
                </a:solidFill>
                <a:latin typeface="Liberation Sans"/>
                <a:ea typeface="ＭＳ Ｐゴシック" charset="0"/>
              </a:rPr>
              <a:t>reading</a:t>
            </a:r>
          </a:p>
          <a:p>
            <a:pPr lvl="1" eaLnBrk="1" hangingPunct="1"/>
            <a:endParaRPr lang="en-GB" sz="800" dirty="0">
              <a:solidFill>
                <a:schemeClr val="accent1"/>
              </a:solidFill>
              <a:latin typeface="Liberation Sans"/>
              <a:ea typeface="ＭＳ Ｐゴシック" charset="0"/>
            </a:endParaRPr>
          </a:p>
          <a:p>
            <a:pPr lvl="1" eaLnBrk="1" hangingPunct="1"/>
            <a:r>
              <a:rPr lang="en-GB" sz="2400" dirty="0">
                <a:solidFill>
                  <a:schemeClr val="accent1"/>
                </a:solidFill>
                <a:latin typeface="Liberation Sans"/>
                <a:ea typeface="ＭＳ Ｐゴシック" charset="0"/>
              </a:rPr>
              <a:t>Reading can be quicker than speaking or </a:t>
            </a:r>
            <a:r>
              <a:rPr lang="en-GB" sz="2400" dirty="0" smtClean="0">
                <a:solidFill>
                  <a:schemeClr val="accent1"/>
                </a:solidFill>
                <a:latin typeface="Liberation Sans"/>
                <a:ea typeface="ＭＳ Ｐゴシック" charset="0"/>
              </a:rPr>
              <a:t>listening</a:t>
            </a:r>
          </a:p>
          <a:p>
            <a:pPr lvl="1" eaLnBrk="1" hangingPunct="1"/>
            <a:endParaRPr lang="en-GB" sz="800" dirty="0">
              <a:solidFill>
                <a:schemeClr val="accent1"/>
              </a:solidFill>
              <a:latin typeface="Liberation Sans"/>
              <a:ea typeface="ＭＳ Ｐゴシック" charset="0"/>
            </a:endParaRPr>
          </a:p>
          <a:p>
            <a:pPr lvl="1" eaLnBrk="1" hangingPunct="1"/>
            <a:r>
              <a:rPr lang="en-GB" sz="2400" dirty="0">
                <a:solidFill>
                  <a:schemeClr val="accent1"/>
                </a:solidFill>
                <a:latin typeface="Liberation Sans"/>
                <a:ea typeface="ＭＳ Ｐゴシック" charset="0"/>
              </a:rPr>
              <a:t>Listening requires less cognitive effort than reading or speaking </a:t>
            </a:r>
            <a:endParaRPr lang="en-GB" sz="2400" dirty="0" smtClean="0">
              <a:solidFill>
                <a:schemeClr val="accent1"/>
              </a:solidFill>
              <a:latin typeface="Liberation Sans"/>
              <a:ea typeface="ＭＳ Ｐゴシック" charset="0"/>
            </a:endParaRPr>
          </a:p>
          <a:p>
            <a:pPr lvl="1" eaLnBrk="1" hangingPunct="1"/>
            <a:endParaRPr lang="en-GB" sz="800" dirty="0">
              <a:solidFill>
                <a:schemeClr val="accent1"/>
              </a:solidFill>
              <a:latin typeface="Liberation Sans"/>
              <a:ea typeface="ＭＳ Ｐゴシック" charset="0"/>
            </a:endParaRPr>
          </a:p>
          <a:p>
            <a:pPr lvl="1" eaLnBrk="1" hangingPunct="1"/>
            <a:r>
              <a:rPr lang="en-GB" sz="2400" dirty="0">
                <a:solidFill>
                  <a:schemeClr val="accent1"/>
                </a:solidFill>
                <a:latin typeface="Liberation Sans"/>
                <a:ea typeface="ＭＳ Ｐゴシック" charset="0"/>
              </a:rPr>
              <a:t>Dyslexics have difficulties understanding and recognizing written words </a:t>
            </a:r>
          </a:p>
          <a:p>
            <a:pPr lvl="1" eaLnBrk="1" hangingPunct="1"/>
            <a:endParaRPr lang="en-GB" dirty="0">
              <a:latin typeface="Liberation Sans"/>
              <a:ea typeface="ＭＳ Ｐゴシック" charset="0"/>
            </a:endParaRPr>
          </a:p>
        </p:txBody>
      </p:sp>
    </p:spTree>
    <p:extLst>
      <p:ext uri="{BB962C8B-B14F-4D97-AF65-F5344CB8AC3E}">
        <p14:creationId xmlns:p14="http://schemas.microsoft.com/office/powerpoint/2010/main" val="483189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80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680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680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Title 1"/>
          <p:cNvSpPr>
            <a:spLocks noGrp="1"/>
          </p:cNvSpPr>
          <p:nvPr>
            <p:ph type="title" idx="4294967295"/>
          </p:nvPr>
        </p:nvSpPr>
        <p:spPr/>
        <p:txBody>
          <a:bodyPr/>
          <a:lstStyle/>
          <a:p>
            <a:pPr eaLnBrk="1" hangingPunct="1"/>
            <a:r>
              <a:rPr lang="en-GB">
                <a:latin typeface="Liberation Sans"/>
              </a:rPr>
              <a:t>Applications</a:t>
            </a:r>
          </a:p>
        </p:txBody>
      </p:sp>
      <p:sp>
        <p:nvSpPr>
          <p:cNvPr id="77829" name="Content Placeholder 2"/>
          <p:cNvSpPr>
            <a:spLocks noGrp="1"/>
          </p:cNvSpPr>
          <p:nvPr>
            <p:ph idx="4294967295"/>
          </p:nvPr>
        </p:nvSpPr>
        <p:spPr/>
        <p:txBody>
          <a:bodyPr>
            <a:normAutofit lnSpcReduction="10000"/>
          </a:bodyPr>
          <a:lstStyle/>
          <a:p>
            <a:pPr eaLnBrk="1" hangingPunct="1"/>
            <a:r>
              <a:rPr lang="en-US" sz="2400" dirty="0">
                <a:latin typeface="Liberation Sans"/>
              </a:rPr>
              <a:t>Speech-recognition systems allow users to interact with them by </a:t>
            </a:r>
            <a:r>
              <a:rPr lang="en-US" sz="2400" dirty="0" smtClean="0">
                <a:latin typeface="Liberation Sans"/>
              </a:rPr>
              <a:t>asking questions</a:t>
            </a:r>
          </a:p>
          <a:p>
            <a:pPr eaLnBrk="1" hangingPunct="1"/>
            <a:endParaRPr lang="en-US" sz="1200" dirty="0">
              <a:latin typeface="Liberation Sans"/>
            </a:endParaRPr>
          </a:p>
          <a:p>
            <a:pPr lvl="1" eaLnBrk="1" hangingPunct="1"/>
            <a:r>
              <a:rPr lang="en-US" sz="2000" dirty="0">
                <a:solidFill>
                  <a:schemeClr val="accent1"/>
                </a:solidFill>
                <a:latin typeface="Liberation Sans"/>
                <a:ea typeface="ＭＳ Ｐゴシック" charset="0"/>
              </a:rPr>
              <a:t>e.g. Google </a:t>
            </a:r>
            <a:r>
              <a:rPr lang="en-US" sz="2000" dirty="0" smtClean="0">
                <a:solidFill>
                  <a:schemeClr val="accent1"/>
                </a:solidFill>
                <a:latin typeface="Liberation Sans"/>
                <a:ea typeface="ＭＳ Ｐゴシック" charset="0"/>
              </a:rPr>
              <a:t>Voice, Siri</a:t>
            </a:r>
          </a:p>
          <a:p>
            <a:pPr lvl="1" eaLnBrk="1" hangingPunct="1"/>
            <a:endParaRPr lang="en-US" sz="1200" dirty="0" smtClean="0">
              <a:solidFill>
                <a:schemeClr val="accent1"/>
              </a:solidFill>
              <a:latin typeface="Liberation Sans"/>
              <a:ea typeface="ＭＳ Ｐゴシック" charset="0"/>
            </a:endParaRPr>
          </a:p>
          <a:p>
            <a:pPr eaLnBrk="1" hangingPunct="1"/>
            <a:r>
              <a:rPr lang="en-GB" sz="2400" dirty="0" smtClean="0">
                <a:latin typeface="Liberation Sans"/>
              </a:rPr>
              <a:t>Speech-output systems use artificially generated speech </a:t>
            </a:r>
          </a:p>
          <a:p>
            <a:pPr eaLnBrk="1" hangingPunct="1"/>
            <a:endParaRPr lang="en-GB" sz="1200" dirty="0" smtClean="0">
              <a:latin typeface="Liberation Sans"/>
            </a:endParaRPr>
          </a:p>
          <a:p>
            <a:pPr lvl="1"/>
            <a:r>
              <a:rPr lang="en-GB" sz="2000" dirty="0" smtClean="0">
                <a:solidFill>
                  <a:schemeClr val="accent1"/>
                </a:solidFill>
                <a:latin typeface="Liberation Sans"/>
              </a:rPr>
              <a:t>e.g</a:t>
            </a:r>
            <a:r>
              <a:rPr lang="en-GB" sz="2000" dirty="0">
                <a:solidFill>
                  <a:schemeClr val="accent1"/>
                </a:solidFill>
                <a:latin typeface="Liberation Sans"/>
              </a:rPr>
              <a:t>. written-text-to-speech systems for the </a:t>
            </a:r>
            <a:r>
              <a:rPr lang="en-GB" sz="2000" dirty="0" smtClean="0">
                <a:solidFill>
                  <a:schemeClr val="accent1"/>
                </a:solidFill>
                <a:latin typeface="Liberation Sans"/>
              </a:rPr>
              <a:t>blind</a:t>
            </a:r>
          </a:p>
          <a:p>
            <a:pPr lvl="1"/>
            <a:endParaRPr lang="en-GB" sz="1200" dirty="0">
              <a:solidFill>
                <a:schemeClr val="accent1"/>
              </a:solidFill>
              <a:latin typeface="Liberation Sans"/>
            </a:endParaRPr>
          </a:p>
          <a:p>
            <a:pPr eaLnBrk="1" hangingPunct="1"/>
            <a:r>
              <a:rPr lang="en-GB" sz="2400" dirty="0">
                <a:latin typeface="Liberation Sans"/>
              </a:rPr>
              <a:t>Natural-language systems enable users to type in questions and give text-based responses </a:t>
            </a:r>
            <a:endParaRPr lang="en-GB" sz="2400" dirty="0" smtClean="0">
              <a:latin typeface="Liberation Sans"/>
            </a:endParaRPr>
          </a:p>
          <a:p>
            <a:pPr eaLnBrk="1" hangingPunct="1"/>
            <a:endParaRPr lang="en-GB" sz="1200" dirty="0">
              <a:latin typeface="Liberation Sans"/>
            </a:endParaRPr>
          </a:p>
          <a:p>
            <a:pPr lvl="1" eaLnBrk="1" hangingPunct="1"/>
            <a:r>
              <a:rPr lang="en-GB" sz="2000" dirty="0">
                <a:solidFill>
                  <a:schemeClr val="accent1"/>
                </a:solidFill>
                <a:latin typeface="Liberation Sans"/>
                <a:ea typeface="ＭＳ Ｐゴシック" charset="0"/>
              </a:rPr>
              <a:t>e.g. Ask search engine </a:t>
            </a:r>
          </a:p>
          <a:p>
            <a:pPr eaLnBrk="1" hangingPunct="1"/>
            <a:endParaRPr lang="en-GB" sz="2400" dirty="0">
              <a:latin typeface="Liberation Sans"/>
            </a:endParaRPr>
          </a:p>
        </p:txBody>
      </p:sp>
    </p:spTree>
    <p:extLst>
      <p:ext uri="{BB962C8B-B14F-4D97-AF65-F5344CB8AC3E}">
        <p14:creationId xmlns:p14="http://schemas.microsoft.com/office/powerpoint/2010/main" val="3874679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2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82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782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782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82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782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Title 1"/>
          <p:cNvSpPr>
            <a:spLocks noGrp="1"/>
          </p:cNvSpPr>
          <p:nvPr>
            <p:ph type="title" idx="4294967295"/>
          </p:nvPr>
        </p:nvSpPr>
        <p:spPr/>
        <p:txBody>
          <a:bodyPr/>
          <a:lstStyle/>
          <a:p>
            <a:pPr eaLnBrk="1" hangingPunct="1"/>
            <a:r>
              <a:rPr lang="en-GB">
                <a:latin typeface="Liberation Sans"/>
              </a:rPr>
              <a:t>Design implications</a:t>
            </a:r>
          </a:p>
        </p:txBody>
      </p:sp>
      <p:sp>
        <p:nvSpPr>
          <p:cNvPr id="75781" name="Content Placeholder 2"/>
          <p:cNvSpPr>
            <a:spLocks noGrp="1"/>
          </p:cNvSpPr>
          <p:nvPr>
            <p:ph idx="4294967295"/>
          </p:nvPr>
        </p:nvSpPr>
        <p:spPr/>
        <p:txBody>
          <a:bodyPr>
            <a:normAutofit/>
          </a:bodyPr>
          <a:lstStyle/>
          <a:p>
            <a:pPr eaLnBrk="1" hangingPunct="1"/>
            <a:r>
              <a:rPr lang="en-US" dirty="0">
                <a:latin typeface="Liberation Sans"/>
              </a:rPr>
              <a:t>Speech-based menus and instructions should be short </a:t>
            </a:r>
            <a:endParaRPr lang="en-US" dirty="0" smtClean="0">
              <a:latin typeface="Liberation Sans"/>
            </a:endParaRPr>
          </a:p>
          <a:p>
            <a:pPr eaLnBrk="1" hangingPunct="1"/>
            <a:endParaRPr lang="en-US" sz="1200" dirty="0">
              <a:latin typeface="Liberation Sans"/>
            </a:endParaRPr>
          </a:p>
          <a:p>
            <a:pPr eaLnBrk="1" hangingPunct="1"/>
            <a:r>
              <a:rPr lang="en-US" dirty="0">
                <a:latin typeface="Liberation Sans"/>
              </a:rPr>
              <a:t>Accentuate the intonation of artificially generated speech </a:t>
            </a:r>
            <a:r>
              <a:rPr lang="en-US" dirty="0" smtClean="0">
                <a:latin typeface="Liberation Sans"/>
              </a:rPr>
              <a:t>voices</a:t>
            </a:r>
          </a:p>
          <a:p>
            <a:pPr eaLnBrk="1" hangingPunct="1"/>
            <a:endParaRPr lang="en-US" sz="1200" dirty="0">
              <a:latin typeface="Liberation Sans"/>
            </a:endParaRPr>
          </a:p>
          <a:p>
            <a:pPr lvl="1" eaLnBrk="1" hangingPunct="1"/>
            <a:r>
              <a:rPr lang="en-US" dirty="0">
                <a:solidFill>
                  <a:schemeClr val="accent1"/>
                </a:solidFill>
                <a:latin typeface="Liberation Sans"/>
                <a:ea typeface="ＭＳ Ｐゴシック" charset="0"/>
              </a:rPr>
              <a:t>they are harder to understand than human </a:t>
            </a:r>
            <a:r>
              <a:rPr lang="en-US" dirty="0" smtClean="0">
                <a:solidFill>
                  <a:schemeClr val="accent1"/>
                </a:solidFill>
                <a:latin typeface="Liberation Sans"/>
                <a:ea typeface="ＭＳ Ｐゴシック" charset="0"/>
              </a:rPr>
              <a:t>voices</a:t>
            </a:r>
          </a:p>
          <a:p>
            <a:pPr lvl="1" eaLnBrk="1" hangingPunct="1"/>
            <a:endParaRPr lang="en-US" sz="1300" dirty="0">
              <a:solidFill>
                <a:schemeClr val="accent1"/>
              </a:solidFill>
              <a:latin typeface="Liberation Sans"/>
              <a:ea typeface="ＭＳ Ｐゴシック" charset="0"/>
            </a:endParaRPr>
          </a:p>
          <a:p>
            <a:pPr eaLnBrk="1" hangingPunct="1"/>
            <a:r>
              <a:rPr lang="en-US" dirty="0">
                <a:latin typeface="Liberation Sans"/>
              </a:rPr>
              <a:t>Provide opportunities for making text large on a screen</a:t>
            </a:r>
          </a:p>
          <a:p>
            <a:pPr eaLnBrk="1" hangingPunct="1"/>
            <a:endParaRPr lang="en-GB" dirty="0">
              <a:latin typeface="Liberation Sans"/>
            </a:endParaRPr>
          </a:p>
        </p:txBody>
      </p:sp>
    </p:spTree>
    <p:extLst>
      <p:ext uri="{BB962C8B-B14F-4D97-AF65-F5344CB8AC3E}">
        <p14:creationId xmlns:p14="http://schemas.microsoft.com/office/powerpoint/2010/main" val="2335464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8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781">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578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Title 1"/>
          <p:cNvSpPr>
            <a:spLocks noGrp="1"/>
          </p:cNvSpPr>
          <p:nvPr>
            <p:ph type="title" idx="4294967295"/>
          </p:nvPr>
        </p:nvSpPr>
        <p:spPr>
          <a:xfrm>
            <a:off x="531800" y="559875"/>
            <a:ext cx="7772400" cy="1143000"/>
          </a:xfrm>
        </p:spPr>
        <p:txBody>
          <a:bodyPr>
            <a:normAutofit fontScale="90000"/>
          </a:bodyPr>
          <a:lstStyle/>
          <a:p>
            <a:pPr eaLnBrk="1" hangingPunct="1"/>
            <a:r>
              <a:rPr lang="en-GB" sz="3600" dirty="0">
                <a:latin typeface="Liberation Sans"/>
              </a:rPr>
              <a:t>Problem-solving, planning, reasoning and decision-making </a:t>
            </a:r>
            <a:r>
              <a:rPr lang="en-GB" b="1" dirty="0">
                <a:latin typeface="Liberation Sans"/>
              </a:rPr>
              <a:t/>
            </a:r>
            <a:br>
              <a:rPr lang="en-GB" b="1" dirty="0">
                <a:latin typeface="Liberation Sans"/>
              </a:rPr>
            </a:br>
            <a:endParaRPr lang="en-GB" dirty="0">
              <a:latin typeface="Liberation Sans"/>
            </a:endParaRPr>
          </a:p>
        </p:txBody>
      </p:sp>
      <p:sp>
        <p:nvSpPr>
          <p:cNvPr id="79877" name="Content Placeholder 2"/>
          <p:cNvSpPr>
            <a:spLocks noGrp="1"/>
          </p:cNvSpPr>
          <p:nvPr>
            <p:ph idx="4294967295"/>
          </p:nvPr>
        </p:nvSpPr>
        <p:spPr>
          <a:xfrm>
            <a:off x="685800" y="2133600"/>
            <a:ext cx="7772400" cy="4114800"/>
          </a:xfrm>
        </p:spPr>
        <p:txBody>
          <a:bodyPr/>
          <a:lstStyle/>
          <a:p>
            <a:pPr eaLnBrk="1" hangingPunct="1"/>
            <a:r>
              <a:rPr lang="en-GB" sz="2400" dirty="0">
                <a:latin typeface="Liberation Sans"/>
              </a:rPr>
              <a:t>All involves reflective cognition</a:t>
            </a:r>
          </a:p>
          <a:p>
            <a:pPr lvl="1" eaLnBrk="1" hangingPunct="1"/>
            <a:r>
              <a:rPr lang="en-GB" sz="2400" dirty="0">
                <a:solidFill>
                  <a:schemeClr val="accent1"/>
                </a:solidFill>
                <a:latin typeface="Liberation Sans"/>
                <a:ea typeface="ＭＳ Ｐゴシック" charset="0"/>
              </a:rPr>
              <a:t>e.g. thinking about what to do, what the options are, and the consequences </a:t>
            </a:r>
          </a:p>
          <a:p>
            <a:pPr eaLnBrk="1" hangingPunct="1"/>
            <a:r>
              <a:rPr lang="en-GB" sz="2400" dirty="0">
                <a:latin typeface="Liberation Sans"/>
              </a:rPr>
              <a:t>Often involves conscious processes, discussion with others (or oneself), and the use of </a:t>
            </a:r>
            <a:r>
              <a:rPr lang="en-GB" sz="2400" dirty="0" smtClean="0">
                <a:latin typeface="Liberation Sans"/>
              </a:rPr>
              <a:t>artefacts </a:t>
            </a:r>
            <a:endParaRPr lang="en-GB" sz="2400" dirty="0">
              <a:latin typeface="Liberation Sans"/>
            </a:endParaRPr>
          </a:p>
          <a:p>
            <a:pPr lvl="1" eaLnBrk="1" hangingPunct="1"/>
            <a:r>
              <a:rPr lang="en-GB" sz="2400" dirty="0">
                <a:solidFill>
                  <a:schemeClr val="accent1"/>
                </a:solidFill>
                <a:latin typeface="Liberation Sans"/>
                <a:ea typeface="ＭＳ Ｐゴシック" charset="0"/>
              </a:rPr>
              <a:t>e.g. maps, books, pen and paper  </a:t>
            </a:r>
          </a:p>
          <a:p>
            <a:pPr eaLnBrk="1" hangingPunct="1"/>
            <a:r>
              <a:rPr lang="en-GB" sz="2400" dirty="0">
                <a:latin typeface="Liberation Sans"/>
              </a:rPr>
              <a:t>May involve working through different scenarios and deciding which is best option</a:t>
            </a:r>
          </a:p>
        </p:txBody>
      </p:sp>
    </p:spTree>
    <p:extLst>
      <p:ext uri="{BB962C8B-B14F-4D97-AF65-F5344CB8AC3E}">
        <p14:creationId xmlns:p14="http://schemas.microsoft.com/office/powerpoint/2010/main" val="595805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7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87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987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987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87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Title 1"/>
          <p:cNvSpPr>
            <a:spLocks noGrp="1"/>
          </p:cNvSpPr>
          <p:nvPr>
            <p:ph type="title" idx="4294967295"/>
          </p:nvPr>
        </p:nvSpPr>
        <p:spPr/>
        <p:txBody>
          <a:bodyPr/>
          <a:lstStyle/>
          <a:p>
            <a:pPr eaLnBrk="1" hangingPunct="1"/>
            <a:r>
              <a:rPr lang="en-GB">
                <a:latin typeface="Liberation Sans"/>
              </a:rPr>
              <a:t>Design implications</a:t>
            </a:r>
          </a:p>
        </p:txBody>
      </p:sp>
      <p:sp>
        <p:nvSpPr>
          <p:cNvPr id="80901" name="Content Placeholder 2"/>
          <p:cNvSpPr>
            <a:spLocks noGrp="1"/>
          </p:cNvSpPr>
          <p:nvPr>
            <p:ph idx="4294967295"/>
          </p:nvPr>
        </p:nvSpPr>
        <p:spPr/>
        <p:txBody>
          <a:bodyPr/>
          <a:lstStyle/>
          <a:p>
            <a:pPr eaLnBrk="1" hangingPunct="1"/>
            <a:r>
              <a:rPr lang="en-GB" sz="2800" dirty="0">
                <a:latin typeface="Liberation Sans"/>
              </a:rPr>
              <a:t>Provide additional information/functions for users who wish to understand more about how to carry out an activity more effectively</a:t>
            </a:r>
          </a:p>
          <a:p>
            <a:pPr eaLnBrk="1" hangingPunct="1"/>
            <a:endParaRPr lang="en-GB" sz="2800" dirty="0">
              <a:latin typeface="Liberation Sans"/>
            </a:endParaRPr>
          </a:p>
          <a:p>
            <a:pPr eaLnBrk="1" hangingPunct="1"/>
            <a:r>
              <a:rPr lang="en-GB" sz="2800" dirty="0">
                <a:latin typeface="Liberation Sans"/>
              </a:rPr>
              <a:t>Use simple computational aids to support rapid decision-making and planning for users on the move</a:t>
            </a:r>
          </a:p>
          <a:p>
            <a:pPr eaLnBrk="1" hangingPunct="1"/>
            <a:endParaRPr lang="en-GB" dirty="0">
              <a:latin typeface="Liberation Sans"/>
            </a:endParaRPr>
          </a:p>
        </p:txBody>
      </p:sp>
    </p:spTree>
    <p:extLst>
      <p:ext uri="{BB962C8B-B14F-4D97-AF65-F5344CB8AC3E}">
        <p14:creationId xmlns:p14="http://schemas.microsoft.com/office/powerpoint/2010/main" val="1090708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Liberation Sans"/>
              </a:rPr>
              <a:t>Dilemma</a:t>
            </a:r>
            <a:endParaRPr lang="en-US" dirty="0">
              <a:latin typeface="Liberation Sans"/>
            </a:endParaRPr>
          </a:p>
        </p:txBody>
      </p:sp>
      <p:sp>
        <p:nvSpPr>
          <p:cNvPr id="6" name="Content Placeholder 5"/>
          <p:cNvSpPr>
            <a:spLocks noGrp="1"/>
          </p:cNvSpPr>
          <p:nvPr>
            <p:ph idx="1"/>
          </p:nvPr>
        </p:nvSpPr>
        <p:spPr/>
        <p:txBody>
          <a:bodyPr>
            <a:normAutofit/>
          </a:bodyPr>
          <a:lstStyle/>
          <a:p>
            <a:r>
              <a:rPr lang="en-US" dirty="0" smtClean="0">
                <a:solidFill>
                  <a:srgbClr val="7030A0"/>
                </a:solidFill>
                <a:latin typeface="Liberation Sans"/>
              </a:rPr>
              <a:t>The app </a:t>
            </a:r>
            <a:r>
              <a:rPr lang="en-US" dirty="0">
                <a:solidFill>
                  <a:srgbClr val="7030A0"/>
                </a:solidFill>
                <a:latin typeface="Liberation Sans"/>
              </a:rPr>
              <a:t>mentality developing in the psyche of the younger generation is making it worse </a:t>
            </a:r>
            <a:r>
              <a:rPr lang="en-US" dirty="0" smtClean="0">
                <a:solidFill>
                  <a:srgbClr val="7030A0"/>
                </a:solidFill>
                <a:latin typeface="Liberation Sans"/>
              </a:rPr>
              <a:t>for them </a:t>
            </a:r>
            <a:r>
              <a:rPr lang="en-US" dirty="0">
                <a:solidFill>
                  <a:srgbClr val="7030A0"/>
                </a:solidFill>
                <a:latin typeface="Liberation Sans"/>
              </a:rPr>
              <a:t>to make their own decisions because they are becoming </a:t>
            </a:r>
            <a:r>
              <a:rPr lang="en-US" dirty="0" smtClean="0">
                <a:solidFill>
                  <a:srgbClr val="7030A0"/>
                </a:solidFill>
                <a:latin typeface="Liberation Sans"/>
              </a:rPr>
              <a:t>risk averse (</a:t>
            </a:r>
            <a:r>
              <a:rPr lang="en-US" dirty="0">
                <a:solidFill>
                  <a:srgbClr val="7030A0"/>
                </a:solidFill>
                <a:latin typeface="Liberation Sans"/>
              </a:rPr>
              <a:t>Gardner and </a:t>
            </a:r>
            <a:r>
              <a:rPr lang="en-US" dirty="0" smtClean="0">
                <a:solidFill>
                  <a:srgbClr val="7030A0"/>
                </a:solidFill>
                <a:latin typeface="Liberation Sans"/>
              </a:rPr>
              <a:t>Davis, 2013</a:t>
            </a:r>
            <a:r>
              <a:rPr lang="en-US" dirty="0">
                <a:solidFill>
                  <a:srgbClr val="7030A0"/>
                </a:solidFill>
                <a:latin typeface="Liberation Sans"/>
              </a:rPr>
              <a:t>) </a:t>
            </a:r>
            <a:endParaRPr lang="en-US" sz="1200" dirty="0" smtClean="0">
              <a:solidFill>
                <a:srgbClr val="7030A0"/>
              </a:solidFill>
              <a:latin typeface="Liberation Sans"/>
            </a:endParaRPr>
          </a:p>
          <a:p>
            <a:endParaRPr lang="en-US" sz="1500" dirty="0">
              <a:solidFill>
                <a:srgbClr val="7030A0"/>
              </a:solidFill>
              <a:latin typeface="Liberation Sans"/>
            </a:endParaRPr>
          </a:p>
          <a:p>
            <a:endParaRPr lang="en-US" sz="1300" dirty="0" smtClean="0">
              <a:solidFill>
                <a:srgbClr val="7030A0"/>
              </a:solidFill>
              <a:latin typeface="Liberation Sans"/>
            </a:endParaRPr>
          </a:p>
          <a:p>
            <a:r>
              <a:rPr lang="en-US" dirty="0">
                <a:solidFill>
                  <a:srgbClr val="7030A0"/>
                </a:solidFill>
                <a:latin typeface="Liberation Sans"/>
              </a:rPr>
              <a:t>R</a:t>
            </a:r>
            <a:r>
              <a:rPr lang="en-US" dirty="0" smtClean="0">
                <a:solidFill>
                  <a:srgbClr val="7030A0"/>
                </a:solidFill>
                <a:latin typeface="Liberation Sans"/>
              </a:rPr>
              <a:t>elying </a:t>
            </a:r>
            <a:r>
              <a:rPr lang="en-US" dirty="0">
                <a:solidFill>
                  <a:srgbClr val="7030A0"/>
                </a:solidFill>
                <a:latin typeface="Liberation Sans"/>
              </a:rPr>
              <a:t>on a multitude of apps means that </a:t>
            </a:r>
            <a:r>
              <a:rPr lang="en-US" dirty="0" smtClean="0">
                <a:solidFill>
                  <a:srgbClr val="7030A0"/>
                </a:solidFill>
                <a:latin typeface="Liberation Sans"/>
              </a:rPr>
              <a:t>they are </a:t>
            </a:r>
            <a:r>
              <a:rPr lang="en-US" dirty="0">
                <a:solidFill>
                  <a:srgbClr val="7030A0"/>
                </a:solidFill>
                <a:latin typeface="Liberation Sans"/>
              </a:rPr>
              <a:t>becoming increasingly more anxious about making decisions by </a:t>
            </a:r>
            <a:r>
              <a:rPr lang="en-US" dirty="0" smtClean="0">
                <a:solidFill>
                  <a:srgbClr val="7030A0"/>
                </a:solidFill>
                <a:latin typeface="Liberation Sans"/>
              </a:rPr>
              <a:t>themselves</a:t>
            </a:r>
          </a:p>
          <a:p>
            <a:endParaRPr lang="en-US" sz="1500" dirty="0" smtClean="0">
              <a:solidFill>
                <a:srgbClr val="7030A0"/>
              </a:solidFill>
              <a:latin typeface="Liberation Sans"/>
            </a:endParaRPr>
          </a:p>
          <a:p>
            <a:r>
              <a:rPr lang="en-US" dirty="0" smtClean="0">
                <a:solidFill>
                  <a:srgbClr val="7030A0"/>
                </a:solidFill>
                <a:latin typeface="Liberation Sans"/>
              </a:rPr>
              <a:t>Do you agree? </a:t>
            </a:r>
            <a:r>
              <a:rPr lang="en-US" dirty="0">
                <a:solidFill>
                  <a:srgbClr val="7030A0"/>
                </a:solidFill>
                <a:latin typeface="Liberation Sans"/>
              </a:rPr>
              <a:t>Can you think of an example?</a:t>
            </a:r>
          </a:p>
          <a:p>
            <a:endParaRPr lang="en-US" dirty="0">
              <a:latin typeface="Liberation Sans"/>
            </a:endParaRPr>
          </a:p>
        </p:txBody>
      </p:sp>
    </p:spTree>
    <p:extLst>
      <p:ext uri="{BB962C8B-B14F-4D97-AF65-F5344CB8AC3E}">
        <p14:creationId xmlns:p14="http://schemas.microsoft.com/office/powerpoint/2010/main" val="3947940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2"/>
          <p:cNvSpPr>
            <a:spLocks noGrp="1" noChangeArrowheads="1"/>
          </p:cNvSpPr>
          <p:nvPr>
            <p:ph type="title" idx="4294967295"/>
          </p:nvPr>
        </p:nvSpPr>
        <p:spPr>
          <a:xfrm>
            <a:off x="685800" y="228600"/>
            <a:ext cx="7772400" cy="1143000"/>
          </a:xfrm>
        </p:spPr>
        <p:txBody>
          <a:bodyPr/>
          <a:lstStyle/>
          <a:p>
            <a:pPr eaLnBrk="1" hangingPunct="1"/>
            <a:r>
              <a:rPr lang="en-GB">
                <a:latin typeface="Liberation Sans"/>
              </a:rPr>
              <a:t>Mental models</a:t>
            </a:r>
          </a:p>
        </p:txBody>
      </p:sp>
      <p:sp>
        <p:nvSpPr>
          <p:cNvPr id="81925" name="Rectangle 3"/>
          <p:cNvSpPr>
            <a:spLocks noGrp="1" noChangeArrowheads="1"/>
          </p:cNvSpPr>
          <p:nvPr>
            <p:ph type="body" idx="4294967295"/>
          </p:nvPr>
        </p:nvSpPr>
        <p:spPr>
          <a:xfrm>
            <a:off x="457200" y="1600200"/>
            <a:ext cx="8382000" cy="4648200"/>
          </a:xfrm>
        </p:spPr>
        <p:txBody>
          <a:bodyPr/>
          <a:lstStyle/>
          <a:p>
            <a:pPr eaLnBrk="1" hangingPunct="1"/>
            <a:r>
              <a:rPr lang="en-GB" sz="2400" dirty="0">
                <a:latin typeface="Liberation Sans"/>
              </a:rPr>
              <a:t>Users develop an understanding of a system through learning about and using it</a:t>
            </a:r>
          </a:p>
          <a:p>
            <a:pPr eaLnBrk="1" hangingPunct="1"/>
            <a:endParaRPr lang="en-GB" sz="1200" dirty="0">
              <a:latin typeface="Liberation Sans"/>
            </a:endParaRPr>
          </a:p>
          <a:p>
            <a:pPr eaLnBrk="1" hangingPunct="1"/>
            <a:r>
              <a:rPr lang="en-GB" sz="2400" dirty="0">
                <a:latin typeface="Liberation Sans"/>
              </a:rPr>
              <a:t>Knowledge is sometimes described as a mental model</a:t>
            </a:r>
            <a:r>
              <a:rPr lang="en-GB" sz="2400" dirty="0" smtClean="0">
                <a:latin typeface="Liberation Sans"/>
              </a:rPr>
              <a:t>:</a:t>
            </a:r>
          </a:p>
          <a:p>
            <a:pPr eaLnBrk="1" hangingPunct="1"/>
            <a:endParaRPr lang="en-GB" sz="1200" dirty="0">
              <a:latin typeface="Liberation Sans"/>
            </a:endParaRPr>
          </a:p>
          <a:p>
            <a:pPr lvl="1" eaLnBrk="1" hangingPunct="1"/>
            <a:r>
              <a:rPr lang="en-GB" sz="2000" dirty="0">
                <a:solidFill>
                  <a:schemeClr val="accent1"/>
                </a:solidFill>
                <a:latin typeface="Liberation Sans"/>
                <a:ea typeface="ＭＳ Ｐゴシック" charset="0"/>
              </a:rPr>
              <a:t>How to use the system (what to do next</a:t>
            </a:r>
            <a:r>
              <a:rPr lang="en-GB" sz="2000" dirty="0" smtClean="0">
                <a:solidFill>
                  <a:schemeClr val="accent1"/>
                </a:solidFill>
                <a:latin typeface="Liberation Sans"/>
                <a:ea typeface="ＭＳ Ｐゴシック" charset="0"/>
              </a:rPr>
              <a:t>)</a:t>
            </a:r>
          </a:p>
          <a:p>
            <a:pPr lvl="1" eaLnBrk="1" hangingPunct="1"/>
            <a:endParaRPr lang="en-GB" sz="1200" dirty="0">
              <a:solidFill>
                <a:schemeClr val="accent1"/>
              </a:solidFill>
              <a:latin typeface="Liberation Sans"/>
              <a:ea typeface="ＭＳ Ｐゴシック" charset="0"/>
            </a:endParaRPr>
          </a:p>
          <a:p>
            <a:pPr lvl="1" eaLnBrk="1" hangingPunct="1"/>
            <a:r>
              <a:rPr lang="en-GB" sz="2000" dirty="0">
                <a:solidFill>
                  <a:schemeClr val="accent1"/>
                </a:solidFill>
                <a:latin typeface="Liberation Sans"/>
                <a:ea typeface="ＭＳ Ｐゴシック" charset="0"/>
              </a:rPr>
              <a:t>What to do with unfamiliar systems or unexpected situations (how the system works)</a:t>
            </a:r>
          </a:p>
          <a:p>
            <a:pPr lvl="1" eaLnBrk="1" hangingPunct="1"/>
            <a:endParaRPr lang="en-GB" sz="1200" dirty="0">
              <a:latin typeface="Liberation Sans"/>
              <a:ea typeface="ＭＳ Ｐゴシック" charset="0"/>
            </a:endParaRPr>
          </a:p>
          <a:p>
            <a:pPr eaLnBrk="1" hangingPunct="1"/>
            <a:r>
              <a:rPr lang="en-GB" sz="2400" dirty="0">
                <a:latin typeface="Liberation Sans"/>
              </a:rPr>
              <a:t>People make inferences using mental models of how to carry out tasks</a:t>
            </a:r>
          </a:p>
          <a:p>
            <a:pPr lvl="1" eaLnBrk="1" hangingPunct="1">
              <a:buFontTx/>
              <a:buNone/>
            </a:pPr>
            <a:endParaRPr lang="en-GB" sz="2000" dirty="0">
              <a:latin typeface="Liberation Sans"/>
              <a:ea typeface="ＭＳ Ｐゴシック" charset="0"/>
            </a:endParaRPr>
          </a:p>
        </p:txBody>
      </p:sp>
    </p:spTree>
    <p:extLst>
      <p:ext uri="{BB962C8B-B14F-4D97-AF65-F5344CB8AC3E}">
        <p14:creationId xmlns:p14="http://schemas.microsoft.com/office/powerpoint/2010/main" val="3753089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2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2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92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2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2"/>
          <p:cNvSpPr>
            <a:spLocks noGrp="1" noChangeArrowheads="1"/>
          </p:cNvSpPr>
          <p:nvPr>
            <p:ph type="title" idx="4294967295"/>
          </p:nvPr>
        </p:nvSpPr>
        <p:spPr>
          <a:xfrm>
            <a:off x="685800" y="381000"/>
            <a:ext cx="7772400" cy="1143000"/>
          </a:xfrm>
        </p:spPr>
        <p:txBody>
          <a:bodyPr/>
          <a:lstStyle/>
          <a:p>
            <a:pPr eaLnBrk="1" hangingPunct="1"/>
            <a:r>
              <a:rPr lang="en-GB">
                <a:latin typeface="Liberation Sans"/>
              </a:rPr>
              <a:t>Mental models</a:t>
            </a:r>
          </a:p>
        </p:txBody>
      </p:sp>
      <p:sp>
        <p:nvSpPr>
          <p:cNvPr id="83973" name="Rectangle 3"/>
          <p:cNvSpPr>
            <a:spLocks noGrp="1" noChangeArrowheads="1"/>
          </p:cNvSpPr>
          <p:nvPr>
            <p:ph type="body" idx="4294967295"/>
          </p:nvPr>
        </p:nvSpPr>
        <p:spPr>
          <a:xfrm>
            <a:off x="685800" y="1752600"/>
            <a:ext cx="7772400" cy="4343400"/>
          </a:xfrm>
        </p:spPr>
        <p:txBody>
          <a:bodyPr>
            <a:normAutofit lnSpcReduction="10000"/>
          </a:bodyPr>
          <a:lstStyle/>
          <a:p>
            <a:pPr eaLnBrk="1" hangingPunct="1">
              <a:lnSpc>
                <a:spcPct val="90000"/>
              </a:lnSpc>
            </a:pPr>
            <a:r>
              <a:rPr lang="en-GB" sz="2800" dirty="0" err="1">
                <a:latin typeface="Liberation Sans"/>
              </a:rPr>
              <a:t>Craik</a:t>
            </a:r>
            <a:r>
              <a:rPr lang="en-GB" sz="2800" dirty="0">
                <a:latin typeface="Liberation Sans"/>
              </a:rPr>
              <a:t> (1943) described mental models as</a:t>
            </a:r>
            <a:r>
              <a:rPr lang="en-GB" sz="2800" dirty="0" smtClean="0">
                <a:latin typeface="Liberation Sans"/>
              </a:rPr>
              <a:t>:</a:t>
            </a:r>
          </a:p>
          <a:p>
            <a:pPr eaLnBrk="1" hangingPunct="1">
              <a:lnSpc>
                <a:spcPct val="90000"/>
              </a:lnSpc>
            </a:pPr>
            <a:endParaRPr lang="en-GB" sz="1200" dirty="0">
              <a:latin typeface="Liberation Sans"/>
            </a:endParaRPr>
          </a:p>
          <a:p>
            <a:pPr lvl="1" eaLnBrk="1" hangingPunct="1">
              <a:lnSpc>
                <a:spcPct val="90000"/>
              </a:lnSpc>
            </a:pPr>
            <a:r>
              <a:rPr lang="en-GB" sz="2400" dirty="0">
                <a:solidFill>
                  <a:schemeClr val="accent1"/>
                </a:solidFill>
                <a:latin typeface="Liberation Sans"/>
                <a:ea typeface="ＭＳ Ｐゴシック" charset="0"/>
              </a:rPr>
              <a:t> internal constructions of some aspect of the external world enabling predictions to be made</a:t>
            </a:r>
          </a:p>
          <a:p>
            <a:pPr eaLnBrk="1" hangingPunct="1">
              <a:lnSpc>
                <a:spcPct val="90000"/>
              </a:lnSpc>
            </a:pPr>
            <a:endParaRPr lang="en-GB" sz="900" dirty="0">
              <a:latin typeface="Liberation Sans"/>
            </a:endParaRPr>
          </a:p>
          <a:p>
            <a:pPr eaLnBrk="1" hangingPunct="1">
              <a:lnSpc>
                <a:spcPct val="90000"/>
              </a:lnSpc>
            </a:pPr>
            <a:r>
              <a:rPr lang="en-GB" sz="2800" dirty="0">
                <a:latin typeface="Liberation Sans"/>
              </a:rPr>
              <a:t>Involves unconscious and conscious </a:t>
            </a:r>
            <a:r>
              <a:rPr lang="en-GB" sz="2800" dirty="0" smtClean="0">
                <a:latin typeface="Liberation Sans"/>
              </a:rPr>
              <a:t>processes</a:t>
            </a:r>
          </a:p>
          <a:p>
            <a:pPr eaLnBrk="1" hangingPunct="1">
              <a:lnSpc>
                <a:spcPct val="90000"/>
              </a:lnSpc>
            </a:pPr>
            <a:endParaRPr lang="en-GB" sz="1200" dirty="0">
              <a:latin typeface="Liberation Sans"/>
            </a:endParaRPr>
          </a:p>
          <a:p>
            <a:pPr lvl="1" eaLnBrk="1" hangingPunct="1">
              <a:lnSpc>
                <a:spcPct val="90000"/>
              </a:lnSpc>
            </a:pPr>
            <a:r>
              <a:rPr lang="en-GB" sz="2400" dirty="0">
                <a:solidFill>
                  <a:schemeClr val="accent1"/>
                </a:solidFill>
                <a:latin typeface="Liberation Sans"/>
                <a:ea typeface="ＭＳ Ｐゴシック" charset="0"/>
              </a:rPr>
              <a:t>images and analogies are activated</a:t>
            </a:r>
          </a:p>
          <a:p>
            <a:pPr eaLnBrk="1" hangingPunct="1">
              <a:lnSpc>
                <a:spcPct val="90000"/>
              </a:lnSpc>
            </a:pPr>
            <a:endParaRPr lang="en-GB" sz="900" dirty="0">
              <a:latin typeface="Liberation Sans"/>
            </a:endParaRPr>
          </a:p>
          <a:p>
            <a:pPr eaLnBrk="1" hangingPunct="1">
              <a:lnSpc>
                <a:spcPct val="90000"/>
              </a:lnSpc>
            </a:pPr>
            <a:r>
              <a:rPr lang="en-GB" sz="2800" dirty="0">
                <a:latin typeface="Liberation Sans"/>
              </a:rPr>
              <a:t>Deep versus shallow models </a:t>
            </a:r>
            <a:endParaRPr lang="en-GB" sz="2800" dirty="0" smtClean="0">
              <a:latin typeface="Liberation Sans"/>
            </a:endParaRPr>
          </a:p>
          <a:p>
            <a:pPr eaLnBrk="1" hangingPunct="1">
              <a:lnSpc>
                <a:spcPct val="90000"/>
              </a:lnSpc>
            </a:pPr>
            <a:endParaRPr lang="en-GB" sz="1200" dirty="0">
              <a:latin typeface="Liberation Sans"/>
            </a:endParaRPr>
          </a:p>
          <a:p>
            <a:pPr lvl="1" eaLnBrk="1" hangingPunct="1">
              <a:lnSpc>
                <a:spcPct val="90000"/>
              </a:lnSpc>
            </a:pPr>
            <a:r>
              <a:rPr lang="en-GB" sz="2400" dirty="0">
                <a:solidFill>
                  <a:schemeClr val="accent1"/>
                </a:solidFill>
                <a:latin typeface="Liberation Sans"/>
                <a:ea typeface="ＭＳ Ｐゴシック" charset="0"/>
              </a:rPr>
              <a:t>e.g. how to drive a car and how it works</a:t>
            </a:r>
          </a:p>
        </p:txBody>
      </p:sp>
    </p:spTree>
    <p:extLst>
      <p:ext uri="{BB962C8B-B14F-4D97-AF65-F5344CB8AC3E}">
        <p14:creationId xmlns:p14="http://schemas.microsoft.com/office/powerpoint/2010/main" val="1273914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7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7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397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397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idx="4294967295"/>
          </p:nvPr>
        </p:nvSpPr>
        <p:spPr>
          <a:xfrm>
            <a:off x="685800" y="304800"/>
            <a:ext cx="7772400" cy="1143000"/>
          </a:xfrm>
        </p:spPr>
        <p:txBody>
          <a:bodyPr/>
          <a:lstStyle/>
          <a:p>
            <a:pPr eaLnBrk="1" hangingPunct="1"/>
            <a:r>
              <a:rPr lang="en-GB" dirty="0">
                <a:latin typeface="Liberation Sans"/>
              </a:rPr>
              <a:t>Cognitive processes </a:t>
            </a:r>
          </a:p>
        </p:txBody>
      </p:sp>
      <p:sp>
        <p:nvSpPr>
          <p:cNvPr id="19461" name="Rectangle 3"/>
          <p:cNvSpPr>
            <a:spLocks noGrp="1" noChangeArrowheads="1"/>
          </p:cNvSpPr>
          <p:nvPr>
            <p:ph type="body" idx="4294967295"/>
          </p:nvPr>
        </p:nvSpPr>
        <p:spPr>
          <a:xfrm>
            <a:off x="457200" y="1828800"/>
            <a:ext cx="8229600" cy="4800600"/>
          </a:xfrm>
        </p:spPr>
        <p:txBody>
          <a:bodyPr/>
          <a:lstStyle/>
          <a:p>
            <a:pPr eaLnBrk="1" hangingPunct="1"/>
            <a:r>
              <a:rPr lang="en-GB" sz="2400" dirty="0">
                <a:latin typeface="Liberation Sans"/>
              </a:rPr>
              <a:t>Attention</a:t>
            </a:r>
          </a:p>
          <a:p>
            <a:pPr eaLnBrk="1" hangingPunct="1"/>
            <a:endParaRPr lang="en-GB" sz="700" dirty="0">
              <a:latin typeface="Liberation Sans"/>
            </a:endParaRPr>
          </a:p>
          <a:p>
            <a:pPr eaLnBrk="1" hangingPunct="1"/>
            <a:r>
              <a:rPr lang="en-GB" sz="2400" dirty="0" smtClean="0">
                <a:latin typeface="Liberation Sans"/>
              </a:rPr>
              <a:t>Perception</a:t>
            </a:r>
            <a:endParaRPr lang="en-GB" sz="2400" dirty="0">
              <a:latin typeface="Liberation Sans"/>
            </a:endParaRPr>
          </a:p>
          <a:p>
            <a:pPr eaLnBrk="1" hangingPunct="1"/>
            <a:endParaRPr lang="en-GB" sz="700" dirty="0">
              <a:latin typeface="Liberation Sans"/>
            </a:endParaRPr>
          </a:p>
          <a:p>
            <a:pPr eaLnBrk="1" hangingPunct="1"/>
            <a:r>
              <a:rPr lang="en-GB" sz="2400" dirty="0" smtClean="0">
                <a:latin typeface="Liberation Sans"/>
              </a:rPr>
              <a:t>Memory</a:t>
            </a:r>
          </a:p>
          <a:p>
            <a:pPr eaLnBrk="1" hangingPunct="1"/>
            <a:endParaRPr lang="en-GB" sz="2400" dirty="0">
              <a:latin typeface="Liberation Sans"/>
            </a:endParaRPr>
          </a:p>
          <a:p>
            <a:pPr eaLnBrk="1" hangingPunct="1"/>
            <a:r>
              <a:rPr lang="en-GB" sz="2400" dirty="0">
                <a:latin typeface="Liberation Sans"/>
              </a:rPr>
              <a:t>Learning</a:t>
            </a:r>
          </a:p>
          <a:p>
            <a:pPr eaLnBrk="1" hangingPunct="1"/>
            <a:endParaRPr lang="en-GB" sz="700" dirty="0">
              <a:latin typeface="Liberation Sans"/>
            </a:endParaRPr>
          </a:p>
          <a:p>
            <a:pPr eaLnBrk="1" hangingPunct="1"/>
            <a:r>
              <a:rPr lang="en-GB" sz="2400" dirty="0">
                <a:latin typeface="Liberation Sans"/>
              </a:rPr>
              <a:t>Reading, speaking and listening</a:t>
            </a:r>
          </a:p>
          <a:p>
            <a:pPr eaLnBrk="1" hangingPunct="1"/>
            <a:endParaRPr lang="en-GB" sz="700" dirty="0">
              <a:latin typeface="Liberation Sans"/>
            </a:endParaRPr>
          </a:p>
          <a:p>
            <a:pPr eaLnBrk="1" hangingPunct="1"/>
            <a:r>
              <a:rPr lang="en-GB" sz="2400" dirty="0">
                <a:latin typeface="Liberation Sans"/>
              </a:rPr>
              <a:t>Problem-solving, planning, reasoning and decision-making</a:t>
            </a:r>
          </a:p>
        </p:txBody>
      </p:sp>
    </p:spTree>
    <p:extLst>
      <p:ext uri="{BB962C8B-B14F-4D97-AF65-F5344CB8AC3E}">
        <p14:creationId xmlns:p14="http://schemas.microsoft.com/office/powerpoint/2010/main" val="3638755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46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61">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61">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46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2"/>
          <p:cNvSpPr>
            <a:spLocks noGrp="1" noChangeArrowheads="1"/>
          </p:cNvSpPr>
          <p:nvPr>
            <p:ph type="title" idx="4294967295"/>
          </p:nvPr>
        </p:nvSpPr>
        <p:spPr>
          <a:xfrm>
            <a:off x="685800" y="304800"/>
            <a:ext cx="7772400" cy="1143000"/>
          </a:xfrm>
        </p:spPr>
        <p:txBody>
          <a:bodyPr>
            <a:normAutofit/>
          </a:bodyPr>
          <a:lstStyle/>
          <a:p>
            <a:pPr eaLnBrk="1" hangingPunct="1"/>
            <a:r>
              <a:rPr lang="en-US" sz="3600">
                <a:latin typeface="Liberation Sans"/>
              </a:rPr>
              <a:t>Everyday reasoning and mental models</a:t>
            </a:r>
          </a:p>
        </p:txBody>
      </p:sp>
      <p:sp>
        <p:nvSpPr>
          <p:cNvPr id="86021" name="Rectangle 3"/>
          <p:cNvSpPr>
            <a:spLocks noGrp="1" noChangeArrowheads="1"/>
          </p:cNvSpPr>
          <p:nvPr>
            <p:ph type="body" idx="4294967295"/>
          </p:nvPr>
        </p:nvSpPr>
        <p:spPr>
          <a:xfrm>
            <a:off x="304800" y="1752600"/>
            <a:ext cx="8534400" cy="4114800"/>
          </a:xfrm>
        </p:spPr>
        <p:txBody>
          <a:bodyPr/>
          <a:lstStyle/>
          <a:p>
            <a:pPr marL="533400" indent="-533400" eaLnBrk="1" hangingPunct="1">
              <a:lnSpc>
                <a:spcPct val="90000"/>
              </a:lnSpc>
              <a:buFontTx/>
              <a:buAutoNum type="alphaLcParenBoth"/>
            </a:pPr>
            <a:r>
              <a:rPr lang="en-US" sz="2400" dirty="0">
                <a:latin typeface="Liberation Sans"/>
              </a:rPr>
              <a:t>You arrive home on a cold winter’s night to a cold house. How do you get the house to warm up as quickly as possible? Set the thermostat to be at its highest or to the desired temperature?</a:t>
            </a:r>
          </a:p>
          <a:p>
            <a:pPr marL="533400" indent="-533400" eaLnBrk="1" hangingPunct="1">
              <a:lnSpc>
                <a:spcPct val="90000"/>
              </a:lnSpc>
              <a:buFontTx/>
              <a:buAutoNum type="alphaLcParenBoth"/>
            </a:pPr>
            <a:endParaRPr lang="en-US" sz="2400" dirty="0">
              <a:latin typeface="Liberation Sans"/>
            </a:endParaRPr>
          </a:p>
          <a:p>
            <a:pPr marL="533400" indent="-533400" eaLnBrk="1" hangingPunct="1">
              <a:lnSpc>
                <a:spcPct val="90000"/>
              </a:lnSpc>
              <a:buFontTx/>
              <a:buNone/>
            </a:pPr>
            <a:r>
              <a:rPr lang="en-US" sz="2400" dirty="0">
                <a:latin typeface="Liberation Sans"/>
              </a:rPr>
              <a:t>(b) You arrive home starving hungry. You look in the fridge and find all that is left is an uncooked pizza. You have an electric oven. Do you warm it up to 375 degrees first and then put it in  (as specified by the instructions) or turn the oven up higher to try to warm it up quicker?</a:t>
            </a:r>
          </a:p>
        </p:txBody>
      </p:sp>
    </p:spTree>
    <p:extLst>
      <p:ext uri="{BB962C8B-B14F-4D97-AF65-F5344CB8AC3E}">
        <p14:creationId xmlns:p14="http://schemas.microsoft.com/office/powerpoint/2010/main" val="2232591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0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2"/>
          <p:cNvSpPr>
            <a:spLocks noGrp="1" noChangeArrowheads="1"/>
          </p:cNvSpPr>
          <p:nvPr>
            <p:ph type="title" idx="4294967295"/>
          </p:nvPr>
        </p:nvSpPr>
        <p:spPr>
          <a:xfrm>
            <a:off x="685800" y="304800"/>
            <a:ext cx="7772400" cy="1143000"/>
          </a:xfrm>
        </p:spPr>
        <p:txBody>
          <a:bodyPr>
            <a:normAutofit/>
          </a:bodyPr>
          <a:lstStyle/>
          <a:p>
            <a:pPr eaLnBrk="1" hangingPunct="1"/>
            <a:r>
              <a:rPr lang="en-GB" sz="3600">
                <a:latin typeface="Liberation Sans"/>
              </a:rPr>
              <a:t>Heating up a room or oven that is thermostat-controlled</a:t>
            </a:r>
          </a:p>
        </p:txBody>
      </p:sp>
      <p:sp>
        <p:nvSpPr>
          <p:cNvPr id="88069" name="Rectangle 3"/>
          <p:cNvSpPr>
            <a:spLocks noGrp="1" noChangeArrowheads="1"/>
          </p:cNvSpPr>
          <p:nvPr>
            <p:ph type="body" idx="4294967295"/>
          </p:nvPr>
        </p:nvSpPr>
        <p:spPr/>
        <p:txBody>
          <a:bodyPr/>
          <a:lstStyle/>
          <a:p>
            <a:pPr eaLnBrk="1" hangingPunct="1"/>
            <a:r>
              <a:rPr lang="en-GB" sz="2400" dirty="0">
                <a:latin typeface="Liberation Sans"/>
              </a:rPr>
              <a:t>Many people have erroneous mental models (Kempton, 1996</a:t>
            </a:r>
            <a:r>
              <a:rPr lang="en-GB" sz="2400" dirty="0" smtClean="0">
                <a:latin typeface="Liberation Sans"/>
              </a:rPr>
              <a:t>)</a:t>
            </a:r>
          </a:p>
          <a:p>
            <a:pPr eaLnBrk="1" hangingPunct="1"/>
            <a:endParaRPr lang="en-GB" sz="1200" dirty="0">
              <a:latin typeface="Liberation Sans"/>
            </a:endParaRPr>
          </a:p>
          <a:p>
            <a:pPr eaLnBrk="1" hangingPunct="1"/>
            <a:endParaRPr lang="en-GB" sz="700" dirty="0">
              <a:latin typeface="Liberation Sans"/>
            </a:endParaRPr>
          </a:p>
          <a:p>
            <a:pPr eaLnBrk="1" hangingPunct="1"/>
            <a:r>
              <a:rPr lang="en-GB" sz="2400" dirty="0">
                <a:latin typeface="Liberation Sans"/>
              </a:rPr>
              <a:t>Why</a:t>
            </a:r>
            <a:r>
              <a:rPr lang="en-GB" sz="2400" dirty="0" smtClean="0">
                <a:latin typeface="Liberation Sans"/>
              </a:rPr>
              <a:t>?</a:t>
            </a:r>
          </a:p>
          <a:p>
            <a:pPr eaLnBrk="1" hangingPunct="1"/>
            <a:endParaRPr lang="en-GB" sz="1200" dirty="0">
              <a:latin typeface="Liberation Sans"/>
            </a:endParaRPr>
          </a:p>
          <a:p>
            <a:pPr lvl="1" eaLnBrk="1" hangingPunct="1"/>
            <a:r>
              <a:rPr lang="en-GB" sz="2000" dirty="0">
                <a:solidFill>
                  <a:schemeClr val="accent1"/>
                </a:solidFill>
                <a:latin typeface="Liberation Sans"/>
                <a:ea typeface="ＭＳ Ｐゴシック" charset="0"/>
              </a:rPr>
              <a:t>General valve theory, where </a:t>
            </a:r>
            <a:r>
              <a:rPr lang="ja-JP" altLang="en-GB" sz="2000" dirty="0">
                <a:solidFill>
                  <a:schemeClr val="accent1"/>
                </a:solidFill>
                <a:latin typeface="Liberation Sans"/>
                <a:ea typeface="ＭＳ Ｐゴシック" charset="0"/>
              </a:rPr>
              <a:t>‘</a:t>
            </a:r>
            <a:r>
              <a:rPr lang="en-GB" sz="2000" dirty="0">
                <a:solidFill>
                  <a:schemeClr val="accent1"/>
                </a:solidFill>
                <a:latin typeface="Liberation Sans"/>
                <a:ea typeface="ＭＳ Ｐゴシック" charset="0"/>
              </a:rPr>
              <a:t>more is more</a:t>
            </a:r>
            <a:r>
              <a:rPr lang="ja-JP" altLang="en-GB" sz="2000" dirty="0">
                <a:solidFill>
                  <a:schemeClr val="accent1"/>
                </a:solidFill>
                <a:latin typeface="Liberation Sans"/>
                <a:ea typeface="ＭＳ Ｐゴシック" charset="0"/>
              </a:rPr>
              <a:t>’</a:t>
            </a:r>
            <a:r>
              <a:rPr lang="en-GB" sz="2000" dirty="0">
                <a:solidFill>
                  <a:schemeClr val="accent1"/>
                </a:solidFill>
                <a:latin typeface="Liberation Sans"/>
                <a:ea typeface="ＭＳ Ｐゴシック" charset="0"/>
              </a:rPr>
              <a:t> principle is generalised to different settings (e.g. gas pedal, gas cooker, tap, radio volume</a:t>
            </a:r>
            <a:r>
              <a:rPr lang="en-GB" sz="2000" dirty="0" smtClean="0">
                <a:solidFill>
                  <a:schemeClr val="accent1"/>
                </a:solidFill>
                <a:latin typeface="Liberation Sans"/>
                <a:ea typeface="ＭＳ Ｐゴシック" charset="0"/>
              </a:rPr>
              <a:t>)</a:t>
            </a:r>
          </a:p>
          <a:p>
            <a:pPr lvl="1" eaLnBrk="1" hangingPunct="1"/>
            <a:r>
              <a:rPr lang="en-GB" sz="2000" dirty="0" smtClean="0">
                <a:solidFill>
                  <a:schemeClr val="accent1"/>
                </a:solidFill>
                <a:latin typeface="Liberation Sans"/>
                <a:ea typeface="ＭＳ Ｐゴシック" charset="0"/>
              </a:rPr>
              <a:t>12</a:t>
            </a:r>
          </a:p>
          <a:p>
            <a:pPr lvl="1" eaLnBrk="1" hangingPunct="1"/>
            <a:endParaRPr lang="en-GB" sz="2000" dirty="0">
              <a:solidFill>
                <a:schemeClr val="accent1"/>
              </a:solidFill>
              <a:latin typeface="Liberation Sans"/>
              <a:ea typeface="ＭＳ Ｐゴシック" charset="0"/>
            </a:endParaRPr>
          </a:p>
          <a:p>
            <a:pPr lvl="1" eaLnBrk="1" hangingPunct="1"/>
            <a:r>
              <a:rPr lang="en-GB" sz="2000" dirty="0">
                <a:solidFill>
                  <a:schemeClr val="accent1"/>
                </a:solidFill>
                <a:latin typeface="Liberation Sans"/>
                <a:ea typeface="ＭＳ Ｐゴシック" charset="0"/>
              </a:rPr>
              <a:t>Thermostats based on model of on-off switch model</a:t>
            </a:r>
          </a:p>
        </p:txBody>
      </p:sp>
    </p:spTree>
    <p:extLst>
      <p:ext uri="{BB962C8B-B14F-4D97-AF65-F5344CB8AC3E}">
        <p14:creationId xmlns:p14="http://schemas.microsoft.com/office/powerpoint/2010/main" val="2095763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06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06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06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2"/>
          <p:cNvSpPr>
            <a:spLocks noGrp="1" noChangeArrowheads="1"/>
          </p:cNvSpPr>
          <p:nvPr>
            <p:ph type="title" idx="4294967295"/>
          </p:nvPr>
        </p:nvSpPr>
        <p:spPr>
          <a:xfrm>
            <a:off x="685800" y="304800"/>
            <a:ext cx="7772400" cy="1143000"/>
          </a:xfrm>
        </p:spPr>
        <p:txBody>
          <a:bodyPr>
            <a:normAutofit/>
          </a:bodyPr>
          <a:lstStyle/>
          <a:p>
            <a:pPr eaLnBrk="1" hangingPunct="1"/>
            <a:r>
              <a:rPr lang="en-GB" sz="3600">
                <a:latin typeface="Liberation Sans"/>
              </a:rPr>
              <a:t>Heating up a room or oven that is thermostat-controlled</a:t>
            </a:r>
          </a:p>
        </p:txBody>
      </p:sp>
      <p:sp>
        <p:nvSpPr>
          <p:cNvPr id="90117" name="Rectangle 3"/>
          <p:cNvSpPr>
            <a:spLocks noGrp="1" noChangeArrowheads="1"/>
          </p:cNvSpPr>
          <p:nvPr>
            <p:ph type="body" idx="4294967295"/>
          </p:nvPr>
        </p:nvSpPr>
        <p:spPr>
          <a:xfrm>
            <a:off x="457200" y="2057400"/>
            <a:ext cx="8229600" cy="4525963"/>
          </a:xfrm>
        </p:spPr>
        <p:txBody>
          <a:bodyPr/>
          <a:lstStyle/>
          <a:p>
            <a:pPr eaLnBrk="1" hangingPunct="1">
              <a:lnSpc>
                <a:spcPct val="90000"/>
              </a:lnSpc>
            </a:pPr>
            <a:r>
              <a:rPr lang="en-GB" sz="3000" dirty="0">
                <a:latin typeface="Liberation Sans"/>
              </a:rPr>
              <a:t>Same is often true for understanding how interactive devices and computers work</a:t>
            </a:r>
            <a:r>
              <a:rPr lang="en-GB" sz="3000" dirty="0" smtClean="0">
                <a:latin typeface="Liberation Sans"/>
              </a:rPr>
              <a:t>:</a:t>
            </a:r>
          </a:p>
          <a:p>
            <a:pPr eaLnBrk="1" hangingPunct="1">
              <a:lnSpc>
                <a:spcPct val="90000"/>
              </a:lnSpc>
            </a:pPr>
            <a:endParaRPr lang="en-GB" sz="1200" dirty="0">
              <a:latin typeface="Liberation Sans"/>
            </a:endParaRPr>
          </a:p>
          <a:p>
            <a:pPr lvl="1" eaLnBrk="1" hangingPunct="1">
              <a:lnSpc>
                <a:spcPct val="90000"/>
              </a:lnSpc>
            </a:pPr>
            <a:r>
              <a:rPr lang="en-GB" sz="2400" dirty="0">
                <a:solidFill>
                  <a:schemeClr val="accent1"/>
                </a:solidFill>
                <a:latin typeface="Liberation Sans"/>
                <a:ea typeface="ＭＳ Ｐゴシック" charset="0"/>
              </a:rPr>
              <a:t>poor, often incomplete, easily confusable, based on inappropriate analogies and superstition (Norman, 1983</a:t>
            </a:r>
            <a:r>
              <a:rPr lang="en-GB" sz="2400" dirty="0" smtClean="0">
                <a:solidFill>
                  <a:schemeClr val="accent1"/>
                </a:solidFill>
                <a:latin typeface="Liberation Sans"/>
                <a:ea typeface="ＭＳ Ｐゴシック" charset="0"/>
              </a:rPr>
              <a:t>)</a:t>
            </a:r>
          </a:p>
          <a:p>
            <a:pPr lvl="1" eaLnBrk="1" hangingPunct="1">
              <a:lnSpc>
                <a:spcPct val="90000"/>
              </a:lnSpc>
            </a:pPr>
            <a:endParaRPr lang="en-GB" sz="1200" dirty="0">
              <a:solidFill>
                <a:schemeClr val="accent1"/>
              </a:solidFill>
              <a:latin typeface="Liberation Sans"/>
              <a:ea typeface="ＭＳ Ｐゴシック" charset="0"/>
            </a:endParaRPr>
          </a:p>
          <a:p>
            <a:pPr lvl="1" eaLnBrk="1" hangingPunct="1">
              <a:lnSpc>
                <a:spcPct val="90000"/>
              </a:lnSpc>
            </a:pPr>
            <a:r>
              <a:rPr lang="en-GB" sz="2400" dirty="0">
                <a:solidFill>
                  <a:schemeClr val="accent1"/>
                </a:solidFill>
                <a:latin typeface="Liberation Sans"/>
                <a:ea typeface="ＭＳ Ｐゴシック" charset="0"/>
              </a:rPr>
              <a:t>e.g. elevators and pedestrian crossings - lot of people hit the button at least </a:t>
            </a:r>
            <a:r>
              <a:rPr lang="en-GB" sz="2400" dirty="0" smtClean="0">
                <a:solidFill>
                  <a:schemeClr val="accent1"/>
                </a:solidFill>
                <a:latin typeface="Liberation Sans"/>
                <a:ea typeface="ＭＳ Ｐゴシック" charset="0"/>
              </a:rPr>
              <a:t>twice</a:t>
            </a:r>
          </a:p>
          <a:p>
            <a:pPr lvl="1" eaLnBrk="1" hangingPunct="1">
              <a:lnSpc>
                <a:spcPct val="90000"/>
              </a:lnSpc>
            </a:pPr>
            <a:endParaRPr lang="en-GB" sz="1200" dirty="0">
              <a:solidFill>
                <a:schemeClr val="accent1"/>
              </a:solidFill>
              <a:latin typeface="Liberation Sans"/>
              <a:ea typeface="ＭＳ Ｐゴシック" charset="0"/>
            </a:endParaRPr>
          </a:p>
          <a:p>
            <a:pPr lvl="1" eaLnBrk="1" hangingPunct="1">
              <a:lnSpc>
                <a:spcPct val="90000"/>
              </a:lnSpc>
            </a:pPr>
            <a:r>
              <a:rPr lang="en-GB" sz="2400" dirty="0">
                <a:solidFill>
                  <a:schemeClr val="accent1"/>
                </a:solidFill>
                <a:latin typeface="Liberation Sans"/>
                <a:ea typeface="ＭＳ Ｐゴシック" charset="0"/>
              </a:rPr>
              <a:t>Why? Think it will make the lights change faster or ensure the elevator arrives!</a:t>
            </a:r>
          </a:p>
        </p:txBody>
      </p:sp>
    </p:spTree>
    <p:extLst>
      <p:ext uri="{BB962C8B-B14F-4D97-AF65-F5344CB8AC3E}">
        <p14:creationId xmlns:p14="http://schemas.microsoft.com/office/powerpoint/2010/main" val="3593214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11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11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01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2"/>
          <p:cNvSpPr>
            <a:spLocks noGrp="1" noChangeArrowheads="1"/>
          </p:cNvSpPr>
          <p:nvPr>
            <p:ph type="title" idx="4294967295"/>
          </p:nvPr>
        </p:nvSpPr>
        <p:spPr>
          <a:xfrm>
            <a:off x="685800" y="76200"/>
            <a:ext cx="7772400" cy="1143000"/>
          </a:xfrm>
        </p:spPr>
        <p:txBody>
          <a:bodyPr/>
          <a:lstStyle/>
          <a:p>
            <a:pPr eaLnBrk="1" hangingPunct="1"/>
            <a:r>
              <a:rPr lang="en-GB">
                <a:latin typeface="Liberation Sans"/>
              </a:rPr>
              <a:t>Exercise: ATMs</a:t>
            </a:r>
          </a:p>
        </p:txBody>
      </p:sp>
      <p:sp>
        <p:nvSpPr>
          <p:cNvPr id="92165" name="Rectangle 3"/>
          <p:cNvSpPr>
            <a:spLocks noGrp="1" noChangeArrowheads="1"/>
          </p:cNvSpPr>
          <p:nvPr>
            <p:ph type="body" idx="4294967295"/>
          </p:nvPr>
        </p:nvSpPr>
        <p:spPr>
          <a:xfrm>
            <a:off x="395536" y="1412776"/>
            <a:ext cx="8305800" cy="4752528"/>
          </a:xfrm>
        </p:spPr>
        <p:txBody>
          <a:bodyPr>
            <a:normAutofit fontScale="25000" lnSpcReduction="20000"/>
          </a:bodyPr>
          <a:lstStyle/>
          <a:p>
            <a:pPr eaLnBrk="1" hangingPunct="1">
              <a:lnSpc>
                <a:spcPct val="90000"/>
              </a:lnSpc>
            </a:pPr>
            <a:r>
              <a:rPr lang="en-GB" sz="10400" dirty="0">
                <a:latin typeface="Liberation Sans"/>
              </a:rPr>
              <a:t>Write down how an ATM </a:t>
            </a:r>
            <a:r>
              <a:rPr lang="en-GB" sz="10400" dirty="0" smtClean="0">
                <a:latin typeface="Liberation Sans"/>
              </a:rPr>
              <a:t>works</a:t>
            </a:r>
          </a:p>
          <a:p>
            <a:pPr eaLnBrk="1" hangingPunct="1">
              <a:lnSpc>
                <a:spcPct val="90000"/>
              </a:lnSpc>
            </a:pPr>
            <a:endParaRPr lang="en-GB" sz="1200" dirty="0">
              <a:latin typeface="Liberation Sans"/>
            </a:endParaRPr>
          </a:p>
          <a:p>
            <a:pPr eaLnBrk="1" hangingPunct="1">
              <a:lnSpc>
                <a:spcPct val="90000"/>
              </a:lnSpc>
            </a:pPr>
            <a:endParaRPr lang="en-GB" sz="6000" dirty="0">
              <a:latin typeface="Liberation Sans"/>
            </a:endParaRPr>
          </a:p>
          <a:p>
            <a:pPr lvl="1" eaLnBrk="1" hangingPunct="1">
              <a:lnSpc>
                <a:spcPct val="90000"/>
              </a:lnSpc>
            </a:pPr>
            <a:r>
              <a:rPr lang="en-GB" sz="7200" dirty="0">
                <a:solidFill>
                  <a:schemeClr val="accent1"/>
                </a:solidFill>
                <a:latin typeface="Liberation Sans"/>
                <a:ea typeface="ＭＳ Ｐゴシック" charset="0"/>
              </a:rPr>
              <a:t>How much money are you allowed to take out</a:t>
            </a:r>
            <a:r>
              <a:rPr lang="en-GB" sz="7200" dirty="0" smtClean="0">
                <a:solidFill>
                  <a:schemeClr val="accent1"/>
                </a:solidFill>
                <a:latin typeface="Liberation Sans"/>
                <a:ea typeface="ＭＳ Ｐゴシック" charset="0"/>
              </a:rPr>
              <a:t>?</a:t>
            </a:r>
          </a:p>
          <a:p>
            <a:pPr marL="457200" lvl="1" indent="0" eaLnBrk="1" hangingPunct="1">
              <a:lnSpc>
                <a:spcPct val="90000"/>
              </a:lnSpc>
              <a:buNone/>
            </a:pPr>
            <a:endParaRPr lang="en-GB" sz="4800" dirty="0">
              <a:solidFill>
                <a:schemeClr val="accent1"/>
              </a:solidFill>
              <a:latin typeface="Liberation Sans"/>
              <a:ea typeface="ＭＳ Ｐゴシック" charset="0"/>
            </a:endParaRPr>
          </a:p>
          <a:p>
            <a:pPr lvl="1" eaLnBrk="1" hangingPunct="1">
              <a:lnSpc>
                <a:spcPct val="90000"/>
              </a:lnSpc>
            </a:pPr>
            <a:r>
              <a:rPr lang="en-GB" sz="7200" dirty="0">
                <a:solidFill>
                  <a:schemeClr val="accent1"/>
                </a:solidFill>
                <a:latin typeface="Liberation Sans"/>
                <a:ea typeface="ＭＳ Ｐゴシック" charset="0"/>
              </a:rPr>
              <a:t>What denominations</a:t>
            </a:r>
            <a:r>
              <a:rPr lang="en-GB" sz="7200" dirty="0" smtClean="0">
                <a:solidFill>
                  <a:schemeClr val="accent1"/>
                </a:solidFill>
                <a:latin typeface="Liberation Sans"/>
                <a:ea typeface="ＭＳ Ｐゴシック" charset="0"/>
              </a:rPr>
              <a:t>?</a:t>
            </a:r>
          </a:p>
          <a:p>
            <a:pPr marL="457200" lvl="1" indent="0" eaLnBrk="1" hangingPunct="1">
              <a:lnSpc>
                <a:spcPct val="90000"/>
              </a:lnSpc>
              <a:buNone/>
            </a:pPr>
            <a:endParaRPr lang="en-GB" sz="7200" dirty="0">
              <a:solidFill>
                <a:schemeClr val="accent1"/>
              </a:solidFill>
              <a:latin typeface="Liberation Sans"/>
              <a:ea typeface="ＭＳ Ｐゴシック" charset="0"/>
            </a:endParaRPr>
          </a:p>
          <a:p>
            <a:pPr lvl="1" eaLnBrk="1" hangingPunct="1">
              <a:lnSpc>
                <a:spcPct val="90000"/>
              </a:lnSpc>
            </a:pPr>
            <a:r>
              <a:rPr lang="en-GB" sz="7200" dirty="0">
                <a:solidFill>
                  <a:schemeClr val="accent1"/>
                </a:solidFill>
                <a:latin typeface="Liberation Sans"/>
                <a:ea typeface="ＭＳ Ｐゴシック" charset="0"/>
              </a:rPr>
              <a:t>If you went to another machine and tried the same what would happen</a:t>
            </a:r>
            <a:r>
              <a:rPr lang="en-GB" sz="7200" dirty="0" smtClean="0">
                <a:solidFill>
                  <a:schemeClr val="accent1"/>
                </a:solidFill>
                <a:latin typeface="Liberation Sans"/>
                <a:ea typeface="ＭＳ Ｐゴシック" charset="0"/>
              </a:rPr>
              <a:t>?</a:t>
            </a:r>
            <a:endParaRPr lang="en-GB" sz="7200" dirty="0">
              <a:solidFill>
                <a:schemeClr val="accent1"/>
              </a:solidFill>
              <a:latin typeface="Liberation Sans"/>
              <a:ea typeface="ＭＳ Ｐゴシック" charset="0"/>
            </a:endParaRPr>
          </a:p>
          <a:p>
            <a:pPr lvl="1" eaLnBrk="1" hangingPunct="1">
              <a:lnSpc>
                <a:spcPct val="90000"/>
              </a:lnSpc>
            </a:pPr>
            <a:endParaRPr lang="en-GB" sz="7200" dirty="0">
              <a:solidFill>
                <a:schemeClr val="accent1"/>
              </a:solidFill>
              <a:latin typeface="Liberation Sans"/>
              <a:ea typeface="ＭＳ Ｐゴシック" charset="0"/>
            </a:endParaRPr>
          </a:p>
          <a:p>
            <a:pPr lvl="1" eaLnBrk="1" hangingPunct="1">
              <a:lnSpc>
                <a:spcPct val="90000"/>
              </a:lnSpc>
            </a:pPr>
            <a:r>
              <a:rPr lang="en-GB" sz="7200" dirty="0">
                <a:solidFill>
                  <a:schemeClr val="accent1"/>
                </a:solidFill>
                <a:latin typeface="Liberation Sans"/>
                <a:ea typeface="ＭＳ Ｐゴシック" charset="0"/>
              </a:rPr>
              <a:t>What information is on the strip on your card? How is this used</a:t>
            </a:r>
            <a:r>
              <a:rPr lang="en-GB" sz="7200" dirty="0" smtClean="0">
                <a:solidFill>
                  <a:schemeClr val="accent1"/>
                </a:solidFill>
                <a:latin typeface="Liberation Sans"/>
                <a:ea typeface="ＭＳ Ｐゴシック" charset="0"/>
              </a:rPr>
              <a:t>?</a:t>
            </a:r>
            <a:endParaRPr lang="en-GB" sz="7200" dirty="0">
              <a:solidFill>
                <a:schemeClr val="accent1"/>
              </a:solidFill>
              <a:latin typeface="Liberation Sans"/>
              <a:ea typeface="ＭＳ Ｐゴシック" charset="0"/>
            </a:endParaRPr>
          </a:p>
          <a:p>
            <a:pPr lvl="1" eaLnBrk="1" hangingPunct="1">
              <a:lnSpc>
                <a:spcPct val="90000"/>
              </a:lnSpc>
            </a:pPr>
            <a:endParaRPr lang="en-GB" sz="7200" dirty="0">
              <a:solidFill>
                <a:schemeClr val="accent1"/>
              </a:solidFill>
              <a:latin typeface="Liberation Sans"/>
              <a:ea typeface="ＭＳ Ｐゴシック" charset="0"/>
            </a:endParaRPr>
          </a:p>
          <a:p>
            <a:pPr lvl="1" eaLnBrk="1" hangingPunct="1">
              <a:lnSpc>
                <a:spcPct val="90000"/>
              </a:lnSpc>
            </a:pPr>
            <a:r>
              <a:rPr lang="en-GB" sz="7200" dirty="0">
                <a:solidFill>
                  <a:schemeClr val="accent1"/>
                </a:solidFill>
                <a:latin typeface="Liberation Sans"/>
                <a:ea typeface="ＭＳ Ｐゴシック" charset="0"/>
              </a:rPr>
              <a:t>What happens if you enter the wrong number</a:t>
            </a:r>
            <a:r>
              <a:rPr lang="en-GB" sz="7200" dirty="0" smtClean="0">
                <a:solidFill>
                  <a:schemeClr val="accent1"/>
                </a:solidFill>
                <a:latin typeface="Liberation Sans"/>
                <a:ea typeface="ＭＳ Ｐゴシック" charset="0"/>
              </a:rPr>
              <a:t>?</a:t>
            </a:r>
            <a:endParaRPr lang="en-GB" sz="7200" dirty="0">
              <a:solidFill>
                <a:schemeClr val="accent1"/>
              </a:solidFill>
              <a:latin typeface="Liberation Sans"/>
              <a:ea typeface="ＭＳ Ｐゴシック" charset="0"/>
            </a:endParaRPr>
          </a:p>
          <a:p>
            <a:pPr lvl="1" eaLnBrk="1" hangingPunct="1">
              <a:lnSpc>
                <a:spcPct val="90000"/>
              </a:lnSpc>
            </a:pPr>
            <a:endParaRPr lang="en-GB" sz="7200" dirty="0">
              <a:solidFill>
                <a:schemeClr val="accent1"/>
              </a:solidFill>
              <a:latin typeface="Liberation Sans"/>
              <a:ea typeface="ＭＳ Ｐゴシック" charset="0"/>
            </a:endParaRPr>
          </a:p>
          <a:p>
            <a:pPr lvl="1" eaLnBrk="1" hangingPunct="1">
              <a:lnSpc>
                <a:spcPct val="90000"/>
              </a:lnSpc>
            </a:pPr>
            <a:r>
              <a:rPr lang="en-GB" sz="7200" dirty="0">
                <a:solidFill>
                  <a:schemeClr val="accent1"/>
                </a:solidFill>
                <a:latin typeface="Liberation Sans"/>
                <a:ea typeface="ＭＳ Ｐゴシック" charset="0"/>
              </a:rPr>
              <a:t>Why are there pauses between the steps of a transaction? What happens if you try to type during them</a:t>
            </a:r>
            <a:r>
              <a:rPr lang="en-GB" sz="7200" dirty="0" smtClean="0">
                <a:solidFill>
                  <a:schemeClr val="accent1"/>
                </a:solidFill>
                <a:latin typeface="Liberation Sans"/>
                <a:ea typeface="ＭＳ Ｐゴシック" charset="0"/>
              </a:rPr>
              <a:t>?</a:t>
            </a:r>
            <a:endParaRPr lang="en-GB" sz="7200" dirty="0">
              <a:solidFill>
                <a:schemeClr val="accent1"/>
              </a:solidFill>
              <a:latin typeface="Liberation Sans"/>
              <a:ea typeface="ＭＳ Ｐゴシック" charset="0"/>
            </a:endParaRPr>
          </a:p>
          <a:p>
            <a:pPr lvl="1" eaLnBrk="1" hangingPunct="1">
              <a:lnSpc>
                <a:spcPct val="90000"/>
              </a:lnSpc>
            </a:pPr>
            <a:endParaRPr lang="en-GB" sz="7200" dirty="0">
              <a:solidFill>
                <a:schemeClr val="accent1"/>
              </a:solidFill>
              <a:latin typeface="Liberation Sans"/>
              <a:ea typeface="ＭＳ Ｐゴシック" charset="0"/>
            </a:endParaRPr>
          </a:p>
          <a:p>
            <a:pPr lvl="1" eaLnBrk="1" hangingPunct="1">
              <a:lnSpc>
                <a:spcPct val="90000"/>
              </a:lnSpc>
            </a:pPr>
            <a:r>
              <a:rPr lang="en-GB" sz="7200" dirty="0">
                <a:solidFill>
                  <a:schemeClr val="accent1"/>
                </a:solidFill>
                <a:latin typeface="Liberation Sans"/>
                <a:ea typeface="ＭＳ Ｐゴシック" charset="0"/>
              </a:rPr>
              <a:t>Why does the card stay inside the machine</a:t>
            </a:r>
            <a:r>
              <a:rPr lang="en-GB" sz="7200" dirty="0" smtClean="0">
                <a:solidFill>
                  <a:schemeClr val="accent1"/>
                </a:solidFill>
                <a:latin typeface="Liberation Sans"/>
                <a:ea typeface="ＭＳ Ｐゴシック" charset="0"/>
              </a:rPr>
              <a:t>?</a:t>
            </a:r>
            <a:endParaRPr lang="en-GB" sz="7200" dirty="0">
              <a:solidFill>
                <a:schemeClr val="accent1"/>
              </a:solidFill>
              <a:latin typeface="Liberation Sans"/>
              <a:ea typeface="ＭＳ Ｐゴシック" charset="0"/>
            </a:endParaRPr>
          </a:p>
          <a:p>
            <a:pPr lvl="1" eaLnBrk="1" hangingPunct="1">
              <a:lnSpc>
                <a:spcPct val="90000"/>
              </a:lnSpc>
            </a:pPr>
            <a:endParaRPr lang="en-GB" sz="7200" dirty="0">
              <a:solidFill>
                <a:schemeClr val="accent1"/>
              </a:solidFill>
              <a:latin typeface="Liberation Sans"/>
              <a:ea typeface="ＭＳ Ｐゴシック" charset="0"/>
            </a:endParaRPr>
          </a:p>
          <a:p>
            <a:pPr lvl="1" eaLnBrk="1" hangingPunct="1">
              <a:lnSpc>
                <a:spcPct val="90000"/>
              </a:lnSpc>
            </a:pPr>
            <a:r>
              <a:rPr lang="en-GB" sz="7200" dirty="0">
                <a:solidFill>
                  <a:schemeClr val="accent1"/>
                </a:solidFill>
                <a:latin typeface="Liberation Sans"/>
                <a:ea typeface="ＭＳ Ｐゴシック" charset="0"/>
              </a:rPr>
              <a:t>Do you count the money? Why?</a:t>
            </a:r>
          </a:p>
          <a:p>
            <a:pPr eaLnBrk="1" hangingPunct="1">
              <a:lnSpc>
                <a:spcPct val="90000"/>
              </a:lnSpc>
            </a:pPr>
            <a:endParaRPr lang="en-GB" sz="2400" dirty="0">
              <a:latin typeface="Liberation Sans"/>
            </a:endParaRPr>
          </a:p>
        </p:txBody>
      </p:sp>
    </p:spTree>
    <p:extLst>
      <p:ext uri="{BB962C8B-B14F-4D97-AF65-F5344CB8AC3E}">
        <p14:creationId xmlns:p14="http://schemas.microsoft.com/office/powerpoint/2010/main" val="4009936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tangle 2"/>
          <p:cNvSpPr>
            <a:spLocks noGrp="1" noChangeArrowheads="1"/>
          </p:cNvSpPr>
          <p:nvPr>
            <p:ph type="title" idx="4294967295"/>
          </p:nvPr>
        </p:nvSpPr>
        <p:spPr>
          <a:xfrm>
            <a:off x="685800" y="0"/>
            <a:ext cx="7772400" cy="1143000"/>
          </a:xfrm>
        </p:spPr>
        <p:txBody>
          <a:bodyPr/>
          <a:lstStyle/>
          <a:p>
            <a:pPr eaLnBrk="1" hangingPunct="1"/>
            <a:r>
              <a:rPr lang="en-GB">
                <a:latin typeface="Liberation Sans"/>
              </a:rPr>
              <a:t>How did you fare?</a:t>
            </a:r>
          </a:p>
        </p:txBody>
      </p:sp>
      <p:sp>
        <p:nvSpPr>
          <p:cNvPr id="94213" name="Rectangle 3"/>
          <p:cNvSpPr>
            <a:spLocks noGrp="1" noChangeArrowheads="1"/>
          </p:cNvSpPr>
          <p:nvPr>
            <p:ph type="body" idx="4294967295"/>
          </p:nvPr>
        </p:nvSpPr>
        <p:spPr>
          <a:xfrm>
            <a:off x="685800" y="1447800"/>
            <a:ext cx="7772400" cy="4876800"/>
          </a:xfrm>
        </p:spPr>
        <p:txBody>
          <a:bodyPr/>
          <a:lstStyle/>
          <a:p>
            <a:pPr eaLnBrk="1" hangingPunct="1"/>
            <a:r>
              <a:rPr lang="en-GB" sz="2400" dirty="0">
                <a:latin typeface="Liberation Sans"/>
              </a:rPr>
              <a:t>Your mental model</a:t>
            </a:r>
          </a:p>
          <a:p>
            <a:pPr lvl="1" eaLnBrk="1" hangingPunct="1"/>
            <a:r>
              <a:rPr lang="en-GB" sz="2000" dirty="0">
                <a:solidFill>
                  <a:schemeClr val="accent1"/>
                </a:solidFill>
                <a:latin typeface="Liberation Sans"/>
                <a:ea typeface="ＭＳ Ｐゴシック" charset="0"/>
              </a:rPr>
              <a:t>How accurate?</a:t>
            </a:r>
          </a:p>
          <a:p>
            <a:pPr lvl="1" eaLnBrk="1" hangingPunct="1"/>
            <a:r>
              <a:rPr lang="en-GB" sz="2000" dirty="0">
                <a:solidFill>
                  <a:schemeClr val="accent1"/>
                </a:solidFill>
                <a:latin typeface="Liberation Sans"/>
                <a:ea typeface="ＭＳ Ｐゴシック" charset="0"/>
              </a:rPr>
              <a:t>How similar?</a:t>
            </a:r>
          </a:p>
          <a:p>
            <a:pPr lvl="1" eaLnBrk="1" hangingPunct="1"/>
            <a:r>
              <a:rPr lang="en-GB" sz="2000" dirty="0">
                <a:solidFill>
                  <a:schemeClr val="accent1"/>
                </a:solidFill>
                <a:latin typeface="Liberation Sans"/>
                <a:ea typeface="ＭＳ Ｐゴシック" charset="0"/>
              </a:rPr>
              <a:t>How shallow?</a:t>
            </a:r>
          </a:p>
          <a:p>
            <a:pPr lvl="1" eaLnBrk="1" hangingPunct="1"/>
            <a:endParaRPr lang="en-GB" sz="700" dirty="0">
              <a:latin typeface="Liberation Sans"/>
              <a:ea typeface="ＭＳ Ｐゴシック" charset="0"/>
            </a:endParaRPr>
          </a:p>
          <a:p>
            <a:pPr eaLnBrk="1" hangingPunct="1"/>
            <a:r>
              <a:rPr lang="en-GB" sz="2400" dirty="0">
                <a:latin typeface="Liberation Sans"/>
              </a:rPr>
              <a:t>Payne (1991) did a similar study and found that people frequently resort to analogies to explain how they work</a:t>
            </a:r>
          </a:p>
          <a:p>
            <a:pPr eaLnBrk="1" hangingPunct="1"/>
            <a:endParaRPr lang="en-GB" sz="1200" dirty="0">
              <a:latin typeface="Liberation Sans"/>
            </a:endParaRPr>
          </a:p>
          <a:p>
            <a:pPr eaLnBrk="1" hangingPunct="1"/>
            <a:r>
              <a:rPr lang="en-GB" sz="2400" dirty="0">
                <a:latin typeface="Liberation Sans"/>
              </a:rPr>
              <a:t>People</a:t>
            </a:r>
            <a:r>
              <a:rPr lang="ja-JP" altLang="en-GB" sz="2400" dirty="0">
                <a:latin typeface="Liberation Sans"/>
              </a:rPr>
              <a:t>’</a:t>
            </a:r>
            <a:r>
              <a:rPr lang="en-GB" sz="2400" dirty="0">
                <a:latin typeface="Liberation Sans"/>
              </a:rPr>
              <a:t>s accounts greatly varied and were often ad hoc</a:t>
            </a:r>
          </a:p>
        </p:txBody>
      </p:sp>
    </p:spTree>
    <p:extLst>
      <p:ext uri="{BB962C8B-B14F-4D97-AF65-F5344CB8AC3E}">
        <p14:creationId xmlns:p14="http://schemas.microsoft.com/office/powerpoint/2010/main" val="2988741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2"/>
          <p:cNvSpPr>
            <a:spLocks noGrp="1" noChangeArrowheads="1"/>
          </p:cNvSpPr>
          <p:nvPr>
            <p:ph type="title" idx="4294967295"/>
          </p:nvPr>
        </p:nvSpPr>
        <p:spPr/>
        <p:txBody>
          <a:bodyPr>
            <a:normAutofit/>
          </a:bodyPr>
          <a:lstStyle/>
          <a:p>
            <a:pPr eaLnBrk="1" hangingPunct="1"/>
            <a:r>
              <a:rPr lang="en-GB">
                <a:latin typeface="Liberation Sans"/>
              </a:rPr>
              <a:t>Gulfs of execution and evaluation </a:t>
            </a:r>
          </a:p>
        </p:txBody>
      </p:sp>
      <p:sp>
        <p:nvSpPr>
          <p:cNvPr id="96261" name="Rectangle 3"/>
          <p:cNvSpPr>
            <a:spLocks noGrp="1" noChangeArrowheads="1"/>
          </p:cNvSpPr>
          <p:nvPr>
            <p:ph type="body" idx="4294967295"/>
          </p:nvPr>
        </p:nvSpPr>
        <p:spPr/>
        <p:txBody>
          <a:bodyPr/>
          <a:lstStyle/>
          <a:p>
            <a:pPr eaLnBrk="1" hangingPunct="1">
              <a:lnSpc>
                <a:spcPct val="90000"/>
              </a:lnSpc>
            </a:pPr>
            <a:r>
              <a:rPr lang="en-GB" sz="2800" dirty="0">
                <a:latin typeface="Liberation Sans"/>
              </a:rPr>
              <a:t>The </a:t>
            </a:r>
            <a:r>
              <a:rPr lang="ja-JP" altLang="en-GB" sz="2800" dirty="0">
                <a:latin typeface="Liberation Sans"/>
              </a:rPr>
              <a:t>‘</a:t>
            </a:r>
            <a:r>
              <a:rPr lang="en-GB" sz="2800" dirty="0">
                <a:latin typeface="Liberation Sans"/>
              </a:rPr>
              <a:t>gulfs</a:t>
            </a:r>
            <a:r>
              <a:rPr lang="ja-JP" altLang="en-GB" sz="2800" dirty="0">
                <a:latin typeface="Liberation Sans"/>
              </a:rPr>
              <a:t>’</a:t>
            </a:r>
            <a:r>
              <a:rPr lang="en-GB" sz="2800" dirty="0">
                <a:latin typeface="Liberation Sans"/>
              </a:rPr>
              <a:t> explicate the gaps that exist between the user and the interface </a:t>
            </a:r>
            <a:endParaRPr lang="en-GB" sz="2800" dirty="0" smtClean="0">
              <a:latin typeface="Liberation Sans"/>
            </a:endParaRPr>
          </a:p>
          <a:p>
            <a:pPr eaLnBrk="1" hangingPunct="1">
              <a:lnSpc>
                <a:spcPct val="90000"/>
              </a:lnSpc>
            </a:pPr>
            <a:endParaRPr lang="en-GB" sz="1200" dirty="0">
              <a:latin typeface="Liberation Sans"/>
            </a:endParaRPr>
          </a:p>
          <a:p>
            <a:pPr eaLnBrk="1" hangingPunct="1">
              <a:lnSpc>
                <a:spcPct val="90000"/>
              </a:lnSpc>
            </a:pPr>
            <a:r>
              <a:rPr lang="en-GB" sz="2800" dirty="0">
                <a:latin typeface="Liberation Sans"/>
              </a:rPr>
              <a:t>The gulf of </a:t>
            </a:r>
            <a:r>
              <a:rPr lang="en-GB" sz="2800" dirty="0" smtClean="0">
                <a:latin typeface="Liberation Sans"/>
              </a:rPr>
              <a:t>execution </a:t>
            </a:r>
            <a:endParaRPr lang="en-GB" sz="2800" dirty="0">
              <a:latin typeface="Liberation Sans"/>
            </a:endParaRPr>
          </a:p>
          <a:p>
            <a:pPr lvl="1" eaLnBrk="1" hangingPunct="1">
              <a:lnSpc>
                <a:spcPct val="90000"/>
              </a:lnSpc>
            </a:pPr>
            <a:r>
              <a:rPr lang="en-GB" sz="2400" dirty="0">
                <a:solidFill>
                  <a:schemeClr val="accent1"/>
                </a:solidFill>
                <a:latin typeface="Liberation Sans"/>
                <a:ea typeface="ＭＳ Ｐゴシック" charset="0"/>
              </a:rPr>
              <a:t>the distance from the user to the physical </a:t>
            </a:r>
            <a:r>
              <a:rPr lang="en-GB" sz="2400" dirty="0" smtClean="0">
                <a:solidFill>
                  <a:schemeClr val="accent1"/>
                </a:solidFill>
                <a:latin typeface="Liberation Sans"/>
                <a:ea typeface="ＭＳ Ｐゴシック" charset="0"/>
              </a:rPr>
              <a:t>system</a:t>
            </a:r>
          </a:p>
          <a:p>
            <a:pPr lvl="1" eaLnBrk="1" hangingPunct="1">
              <a:lnSpc>
                <a:spcPct val="90000"/>
              </a:lnSpc>
            </a:pPr>
            <a:endParaRPr lang="en-GB" sz="1200" dirty="0">
              <a:solidFill>
                <a:schemeClr val="accent1"/>
              </a:solidFill>
              <a:latin typeface="Liberation Sans"/>
              <a:ea typeface="ＭＳ Ｐゴシック" charset="0"/>
            </a:endParaRPr>
          </a:p>
          <a:p>
            <a:pPr eaLnBrk="1" hangingPunct="1">
              <a:lnSpc>
                <a:spcPct val="90000"/>
              </a:lnSpc>
            </a:pPr>
            <a:r>
              <a:rPr lang="en-GB" sz="2800" dirty="0">
                <a:latin typeface="Liberation Sans"/>
              </a:rPr>
              <a:t>The gulf of evaluation </a:t>
            </a:r>
          </a:p>
          <a:p>
            <a:pPr lvl="1" eaLnBrk="1" hangingPunct="1">
              <a:lnSpc>
                <a:spcPct val="90000"/>
              </a:lnSpc>
            </a:pPr>
            <a:r>
              <a:rPr lang="en-GB" sz="2400" dirty="0">
                <a:solidFill>
                  <a:schemeClr val="accent1"/>
                </a:solidFill>
                <a:latin typeface="Liberation Sans"/>
                <a:ea typeface="ＭＳ Ｐゴシック" charset="0"/>
              </a:rPr>
              <a:t>the distance from the physical system to the user </a:t>
            </a:r>
            <a:endParaRPr lang="en-GB" sz="2400" dirty="0" smtClean="0">
              <a:solidFill>
                <a:schemeClr val="accent1"/>
              </a:solidFill>
              <a:latin typeface="Liberation Sans"/>
              <a:ea typeface="ＭＳ Ｐゴシック" charset="0"/>
            </a:endParaRPr>
          </a:p>
          <a:p>
            <a:pPr lvl="1" eaLnBrk="1" hangingPunct="1">
              <a:lnSpc>
                <a:spcPct val="90000"/>
              </a:lnSpc>
            </a:pPr>
            <a:endParaRPr lang="en-GB" sz="1200" dirty="0">
              <a:solidFill>
                <a:schemeClr val="accent1"/>
              </a:solidFill>
              <a:latin typeface="Liberation Sans"/>
              <a:ea typeface="ＭＳ Ｐゴシック" charset="0"/>
            </a:endParaRPr>
          </a:p>
        </p:txBody>
      </p:sp>
    </p:spTree>
    <p:extLst>
      <p:ext uri="{BB962C8B-B14F-4D97-AF65-F5344CB8AC3E}">
        <p14:creationId xmlns:p14="http://schemas.microsoft.com/office/powerpoint/2010/main" val="909910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26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626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626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626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4"/>
          <p:cNvSpPr>
            <a:spLocks noGrp="1"/>
          </p:cNvSpPr>
          <p:nvPr>
            <p:ph type="title"/>
          </p:nvPr>
        </p:nvSpPr>
        <p:spPr/>
        <p:txBody>
          <a:bodyPr/>
          <a:lstStyle/>
          <a:p>
            <a:pPr eaLnBrk="1" hangingPunct="1"/>
            <a:r>
              <a:rPr lang="en-GB">
                <a:latin typeface="Liberation Sans"/>
              </a:rPr>
              <a:t>Bridging the gulfs</a:t>
            </a:r>
          </a:p>
        </p:txBody>
      </p:sp>
      <p:pic>
        <p:nvPicPr>
          <p:cNvPr id="4098" name="Picture 2" descr="http://learnline.cdu.edu.au/units/hit381/resources/images/gulf.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484" y="1951204"/>
            <a:ext cx="6277126" cy="18315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628650" y="4001293"/>
            <a:ext cx="7886700" cy="217566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fontAlgn="auto">
              <a:spcAft>
                <a:spcPts val="0"/>
              </a:spcAft>
            </a:pPr>
            <a:endParaRPr lang="en-GB" sz="1200" dirty="0" smtClean="0">
              <a:solidFill>
                <a:schemeClr val="accent1"/>
              </a:solidFill>
              <a:latin typeface="Liberation Sans"/>
              <a:ea typeface="ＭＳ Ｐゴシック" charset="0"/>
            </a:endParaRPr>
          </a:p>
          <a:p>
            <a:pPr fontAlgn="auto">
              <a:spcAft>
                <a:spcPts val="0"/>
              </a:spcAft>
            </a:pPr>
            <a:r>
              <a:rPr lang="en-GB" sz="2800" dirty="0" smtClean="0">
                <a:latin typeface="Liberation Sans"/>
              </a:rPr>
              <a:t>Bridging the gulfs can reduce cognitive effort required to perform tasks</a:t>
            </a:r>
            <a:endParaRPr lang="en-GB" sz="2800" dirty="0">
              <a:latin typeface="Liberation Sans"/>
            </a:endParaRPr>
          </a:p>
        </p:txBody>
      </p:sp>
    </p:spTree>
    <p:extLst>
      <p:ext uri="{BB962C8B-B14F-4D97-AF65-F5344CB8AC3E}">
        <p14:creationId xmlns:p14="http://schemas.microsoft.com/office/powerpoint/2010/main" val="1482265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Rectangle 2"/>
          <p:cNvSpPr>
            <a:spLocks noGrp="1" noChangeArrowheads="1"/>
          </p:cNvSpPr>
          <p:nvPr>
            <p:ph type="title" idx="4294967295"/>
          </p:nvPr>
        </p:nvSpPr>
        <p:spPr/>
        <p:txBody>
          <a:bodyPr/>
          <a:lstStyle/>
          <a:p>
            <a:pPr eaLnBrk="1" hangingPunct="1"/>
            <a:r>
              <a:rPr lang="en-GB">
                <a:latin typeface="Liberation Sans"/>
              </a:rPr>
              <a:t>Distributed cognition</a:t>
            </a:r>
          </a:p>
        </p:txBody>
      </p:sp>
      <p:sp>
        <p:nvSpPr>
          <p:cNvPr id="117765" name="Rectangle 3"/>
          <p:cNvSpPr>
            <a:spLocks noGrp="1" noChangeArrowheads="1"/>
          </p:cNvSpPr>
          <p:nvPr>
            <p:ph type="body" idx="4294967295"/>
          </p:nvPr>
        </p:nvSpPr>
        <p:spPr/>
        <p:txBody>
          <a:bodyPr>
            <a:normAutofit/>
          </a:bodyPr>
          <a:lstStyle/>
          <a:p>
            <a:pPr eaLnBrk="1" hangingPunct="1">
              <a:lnSpc>
                <a:spcPct val="90000"/>
              </a:lnSpc>
            </a:pPr>
            <a:r>
              <a:rPr lang="en-GB" sz="2800" dirty="0">
                <a:latin typeface="Liberation Sans"/>
              </a:rPr>
              <a:t>Concerned with the nature of cognitive phenomena across individuals, </a:t>
            </a:r>
            <a:r>
              <a:rPr lang="en-GB" sz="2800" dirty="0" smtClean="0">
                <a:latin typeface="Liberation Sans"/>
              </a:rPr>
              <a:t>artefacts, </a:t>
            </a:r>
            <a:r>
              <a:rPr lang="en-GB" sz="2800" dirty="0">
                <a:latin typeface="Liberation Sans"/>
              </a:rPr>
              <a:t>and internal and external representations (Hutchins, 1995</a:t>
            </a:r>
            <a:r>
              <a:rPr lang="en-GB" sz="2800" dirty="0" smtClean="0">
                <a:latin typeface="Liberation Sans"/>
              </a:rPr>
              <a:t>)</a:t>
            </a:r>
          </a:p>
          <a:p>
            <a:pPr eaLnBrk="1" hangingPunct="1">
              <a:lnSpc>
                <a:spcPct val="90000"/>
              </a:lnSpc>
            </a:pPr>
            <a:endParaRPr lang="en-GB" sz="1400" dirty="0">
              <a:latin typeface="Liberation Sans"/>
            </a:endParaRPr>
          </a:p>
          <a:p>
            <a:pPr eaLnBrk="1" hangingPunct="1">
              <a:lnSpc>
                <a:spcPct val="90000"/>
              </a:lnSpc>
            </a:pPr>
            <a:r>
              <a:rPr lang="en-GB" sz="2800" dirty="0">
                <a:latin typeface="Liberation Sans"/>
              </a:rPr>
              <a:t>Describes these in terms of propagation across representational </a:t>
            </a:r>
            <a:r>
              <a:rPr lang="en-GB" sz="2800" dirty="0" smtClean="0">
                <a:latin typeface="Liberation Sans"/>
              </a:rPr>
              <a:t>state</a:t>
            </a:r>
          </a:p>
          <a:p>
            <a:pPr marL="0" indent="0" eaLnBrk="1" hangingPunct="1">
              <a:lnSpc>
                <a:spcPct val="90000"/>
              </a:lnSpc>
              <a:buNone/>
            </a:pPr>
            <a:endParaRPr lang="en-GB" sz="1500" dirty="0">
              <a:latin typeface="Liberation Sans"/>
            </a:endParaRPr>
          </a:p>
          <a:p>
            <a:pPr eaLnBrk="1" hangingPunct="1">
              <a:lnSpc>
                <a:spcPct val="90000"/>
              </a:lnSpc>
            </a:pPr>
            <a:r>
              <a:rPr lang="en-GB" sz="2800" dirty="0">
                <a:latin typeface="Liberation Sans"/>
              </a:rPr>
              <a:t>Information is transformed through different media (computers, displays, paper, heads)</a:t>
            </a:r>
          </a:p>
          <a:p>
            <a:pPr eaLnBrk="1" hangingPunct="1">
              <a:lnSpc>
                <a:spcPct val="90000"/>
              </a:lnSpc>
            </a:pPr>
            <a:endParaRPr lang="en-GB" sz="2800" dirty="0">
              <a:latin typeface="Liberation Sans"/>
            </a:endParaRPr>
          </a:p>
        </p:txBody>
      </p:sp>
    </p:spTree>
    <p:extLst>
      <p:ext uri="{BB962C8B-B14F-4D97-AF65-F5344CB8AC3E}">
        <p14:creationId xmlns:p14="http://schemas.microsoft.com/office/powerpoint/2010/main" val="3909732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3" name="Rectangle 2"/>
          <p:cNvSpPr>
            <a:spLocks noGrp="1" noChangeArrowheads="1"/>
          </p:cNvSpPr>
          <p:nvPr>
            <p:ph type="title" idx="4294967295"/>
          </p:nvPr>
        </p:nvSpPr>
        <p:spPr/>
        <p:txBody>
          <a:bodyPr>
            <a:normAutofit/>
          </a:bodyPr>
          <a:lstStyle/>
          <a:p>
            <a:pPr eaLnBrk="1" hangingPunct="1"/>
            <a:r>
              <a:rPr lang="en-GB">
                <a:latin typeface="Liberation Sans"/>
              </a:rPr>
              <a:t>How it differs from information processing</a:t>
            </a:r>
          </a:p>
        </p:txBody>
      </p:sp>
      <p:pic>
        <p:nvPicPr>
          <p:cNvPr id="143389"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585677"/>
            <a:ext cx="7788865"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4211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16632"/>
            <a:ext cx="7344816" cy="6231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519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idx="4294967295"/>
          </p:nvPr>
        </p:nvSpPr>
        <p:spPr>
          <a:xfrm>
            <a:off x="685800" y="381000"/>
            <a:ext cx="7772400" cy="1143000"/>
          </a:xfrm>
          <a:noFill/>
        </p:spPr>
        <p:txBody>
          <a:bodyPr lIns="90487" tIns="44450" rIns="90487" bIns="44450"/>
          <a:lstStyle/>
          <a:p>
            <a:pPr eaLnBrk="1" hangingPunct="1"/>
            <a:r>
              <a:rPr lang="en-GB">
                <a:latin typeface="Liberation Sans"/>
              </a:rPr>
              <a:t>Attention </a:t>
            </a:r>
          </a:p>
        </p:txBody>
      </p:sp>
      <p:sp>
        <p:nvSpPr>
          <p:cNvPr id="21509" name="Rectangle 3"/>
          <p:cNvSpPr>
            <a:spLocks noGrp="1" noChangeArrowheads="1"/>
          </p:cNvSpPr>
          <p:nvPr>
            <p:ph type="body" idx="4294967295"/>
          </p:nvPr>
        </p:nvSpPr>
        <p:spPr>
          <a:xfrm>
            <a:off x="762000" y="1752600"/>
            <a:ext cx="7772400" cy="4114800"/>
          </a:xfrm>
          <a:noFill/>
        </p:spPr>
        <p:txBody>
          <a:bodyPr lIns="90487" tIns="44450" rIns="90487" bIns="44450">
            <a:normAutofit fontScale="85000" lnSpcReduction="10000"/>
          </a:bodyPr>
          <a:lstStyle/>
          <a:p>
            <a:pPr eaLnBrk="1" hangingPunct="1">
              <a:lnSpc>
                <a:spcPct val="90000"/>
              </a:lnSpc>
            </a:pPr>
            <a:r>
              <a:rPr lang="en-GB" sz="2000" dirty="0">
                <a:latin typeface="Liberation Sans"/>
              </a:rPr>
              <a:t>Selecting things to concentrate on at a point in time from the mass of stimuli around </a:t>
            </a:r>
            <a:r>
              <a:rPr lang="en-GB" sz="2000" dirty="0" smtClean="0">
                <a:latin typeface="Liberation Sans"/>
              </a:rPr>
              <a:t>us</a:t>
            </a:r>
          </a:p>
          <a:p>
            <a:pPr eaLnBrk="1" hangingPunct="1">
              <a:lnSpc>
                <a:spcPct val="90000"/>
              </a:lnSpc>
            </a:pPr>
            <a:endParaRPr lang="en-GB" sz="2000" dirty="0">
              <a:latin typeface="Liberation Sans"/>
            </a:endParaRPr>
          </a:p>
          <a:p>
            <a:pPr eaLnBrk="1" hangingPunct="1">
              <a:lnSpc>
                <a:spcPct val="90000"/>
              </a:lnSpc>
            </a:pPr>
            <a:r>
              <a:rPr lang="en-GB" sz="2000" dirty="0">
                <a:latin typeface="Liberation Sans"/>
              </a:rPr>
              <a:t>Allows us to </a:t>
            </a:r>
            <a:r>
              <a:rPr lang="en-GB" sz="2000" dirty="0" smtClean="0">
                <a:latin typeface="Liberation Sans"/>
              </a:rPr>
              <a:t>focus </a:t>
            </a:r>
            <a:r>
              <a:rPr lang="en-GB" sz="2000" dirty="0">
                <a:latin typeface="Liberation Sans"/>
              </a:rPr>
              <a:t>on information that is relevant to what we are </a:t>
            </a:r>
            <a:r>
              <a:rPr lang="en-GB" sz="2000" dirty="0" smtClean="0">
                <a:latin typeface="Liberation Sans"/>
              </a:rPr>
              <a:t>doing</a:t>
            </a:r>
          </a:p>
          <a:p>
            <a:pPr eaLnBrk="1" hangingPunct="1">
              <a:lnSpc>
                <a:spcPct val="90000"/>
              </a:lnSpc>
            </a:pPr>
            <a:endParaRPr lang="en-GB" sz="2000" dirty="0">
              <a:latin typeface="Liberation Sans"/>
            </a:endParaRPr>
          </a:p>
          <a:p>
            <a:pPr eaLnBrk="1" hangingPunct="1">
              <a:lnSpc>
                <a:spcPct val="90000"/>
              </a:lnSpc>
            </a:pPr>
            <a:r>
              <a:rPr lang="en-GB" sz="2000" dirty="0">
                <a:latin typeface="Liberation Sans"/>
              </a:rPr>
              <a:t>Involves audio and/or visual senses </a:t>
            </a:r>
            <a:endParaRPr lang="en-GB" sz="2000" dirty="0" smtClean="0">
              <a:latin typeface="Liberation Sans"/>
            </a:endParaRPr>
          </a:p>
          <a:p>
            <a:pPr eaLnBrk="1" hangingPunct="1">
              <a:lnSpc>
                <a:spcPct val="90000"/>
              </a:lnSpc>
            </a:pPr>
            <a:endParaRPr lang="en-GB" sz="2000" dirty="0">
              <a:latin typeface="Liberation Sans"/>
            </a:endParaRPr>
          </a:p>
          <a:p>
            <a:pPr eaLnBrk="1" hangingPunct="1">
              <a:lnSpc>
                <a:spcPct val="90000"/>
              </a:lnSpc>
            </a:pPr>
            <a:endParaRPr lang="en-GB" sz="700" dirty="0">
              <a:latin typeface="Liberation Sans"/>
            </a:endParaRPr>
          </a:p>
          <a:p>
            <a:pPr eaLnBrk="1" hangingPunct="1">
              <a:lnSpc>
                <a:spcPct val="90000"/>
              </a:lnSpc>
            </a:pPr>
            <a:r>
              <a:rPr lang="en-GB" sz="2000" dirty="0">
                <a:latin typeface="Liberation Sans"/>
              </a:rPr>
              <a:t>Focussed and divided attention enables us to be selective in terms of the mass of competing stimuli but limits our ability to keep track of all </a:t>
            </a:r>
            <a:r>
              <a:rPr lang="en-GB" sz="2000" dirty="0" smtClean="0">
                <a:latin typeface="Liberation Sans"/>
              </a:rPr>
              <a:t>events</a:t>
            </a:r>
          </a:p>
          <a:p>
            <a:pPr eaLnBrk="1" hangingPunct="1">
              <a:lnSpc>
                <a:spcPct val="90000"/>
              </a:lnSpc>
            </a:pPr>
            <a:endParaRPr lang="en-GB" sz="2000" dirty="0">
              <a:latin typeface="Liberation Sans"/>
            </a:endParaRPr>
          </a:p>
          <a:p>
            <a:pPr eaLnBrk="1" hangingPunct="1">
              <a:lnSpc>
                <a:spcPct val="90000"/>
              </a:lnSpc>
            </a:pPr>
            <a:endParaRPr lang="en-GB" sz="700" dirty="0">
              <a:latin typeface="Liberation Sans"/>
            </a:endParaRPr>
          </a:p>
          <a:p>
            <a:pPr eaLnBrk="1" hangingPunct="1">
              <a:lnSpc>
                <a:spcPct val="90000"/>
              </a:lnSpc>
            </a:pPr>
            <a:r>
              <a:rPr lang="en-GB" sz="2000" dirty="0">
                <a:latin typeface="Liberation Sans"/>
              </a:rPr>
              <a:t>Information at the interface should be structured to capture users</a:t>
            </a:r>
            <a:r>
              <a:rPr lang="ja-JP" altLang="en-GB" sz="2000" dirty="0">
                <a:latin typeface="Liberation Sans"/>
              </a:rPr>
              <a:t>’</a:t>
            </a:r>
            <a:r>
              <a:rPr lang="en-GB" sz="2000" dirty="0">
                <a:latin typeface="Liberation Sans"/>
              </a:rPr>
              <a:t> attention, e.g. use perceptual boundaries (windows), colour, </a:t>
            </a:r>
            <a:r>
              <a:rPr lang="en-GB" sz="2000" dirty="0" smtClean="0">
                <a:latin typeface="Liberation Sans"/>
              </a:rPr>
              <a:t>video</a:t>
            </a:r>
            <a:r>
              <a:rPr lang="en-GB" sz="2000" dirty="0">
                <a:latin typeface="Liberation Sans"/>
              </a:rPr>
              <a:t>, sound and flashing lights </a:t>
            </a:r>
          </a:p>
        </p:txBody>
      </p:sp>
    </p:spTree>
    <p:extLst>
      <p:ext uri="{BB962C8B-B14F-4D97-AF65-F5344CB8AC3E}">
        <p14:creationId xmlns:p14="http://schemas.microsoft.com/office/powerpoint/2010/main" val="5632744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50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09">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0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2"/>
          <p:cNvSpPr>
            <a:spLocks noGrp="1" noChangeArrowheads="1"/>
          </p:cNvSpPr>
          <p:nvPr>
            <p:ph type="title" idx="4294967295"/>
          </p:nvPr>
        </p:nvSpPr>
        <p:spPr>
          <a:xfrm>
            <a:off x="685800" y="304800"/>
            <a:ext cx="7772400" cy="1143000"/>
          </a:xfrm>
        </p:spPr>
        <p:txBody>
          <a:bodyPr>
            <a:normAutofit/>
          </a:bodyPr>
          <a:lstStyle/>
          <a:p>
            <a:pPr eaLnBrk="1" hangingPunct="1"/>
            <a:r>
              <a:rPr lang="en-US">
                <a:latin typeface="Liberation Sans"/>
              </a:rPr>
              <a:t>Externalizing to reduce memory load</a:t>
            </a:r>
          </a:p>
        </p:txBody>
      </p:sp>
      <p:sp>
        <p:nvSpPr>
          <p:cNvPr id="109573" name="Rectangle 3"/>
          <p:cNvSpPr>
            <a:spLocks noGrp="1" noChangeArrowheads="1"/>
          </p:cNvSpPr>
          <p:nvPr>
            <p:ph type="body" idx="4294967295"/>
          </p:nvPr>
        </p:nvSpPr>
        <p:spPr>
          <a:xfrm>
            <a:off x="381000" y="1700808"/>
            <a:ext cx="8382000" cy="4464496"/>
          </a:xfrm>
        </p:spPr>
        <p:txBody>
          <a:bodyPr>
            <a:normAutofit fontScale="92500" lnSpcReduction="10000"/>
          </a:bodyPr>
          <a:lstStyle/>
          <a:p>
            <a:pPr eaLnBrk="1" hangingPunct="1">
              <a:lnSpc>
                <a:spcPct val="90000"/>
              </a:lnSpc>
            </a:pPr>
            <a:r>
              <a:rPr lang="en-US" sz="2400" dirty="0">
                <a:latin typeface="Liberation Sans"/>
              </a:rPr>
              <a:t>Diaries, reminders, calendars, notes, shopping lists, to-do lists </a:t>
            </a:r>
            <a:endParaRPr lang="en-US" sz="2400" dirty="0" smtClean="0">
              <a:latin typeface="Liberation Sans"/>
            </a:endParaRPr>
          </a:p>
          <a:p>
            <a:pPr eaLnBrk="1" hangingPunct="1">
              <a:lnSpc>
                <a:spcPct val="90000"/>
              </a:lnSpc>
            </a:pPr>
            <a:endParaRPr lang="en-US" sz="1200" dirty="0">
              <a:latin typeface="Liberation Sans"/>
            </a:endParaRPr>
          </a:p>
          <a:p>
            <a:pPr lvl="1" eaLnBrk="1" hangingPunct="1">
              <a:lnSpc>
                <a:spcPct val="90000"/>
              </a:lnSpc>
            </a:pPr>
            <a:r>
              <a:rPr lang="en-US" sz="2000" dirty="0">
                <a:solidFill>
                  <a:schemeClr val="accent1"/>
                </a:solidFill>
                <a:latin typeface="Liberation Sans"/>
                <a:ea typeface="ＭＳ Ｐゴシック" charset="0"/>
              </a:rPr>
              <a:t>written to remind us of what to do</a:t>
            </a:r>
          </a:p>
          <a:p>
            <a:pPr eaLnBrk="1" hangingPunct="1">
              <a:lnSpc>
                <a:spcPct val="90000"/>
              </a:lnSpc>
            </a:pPr>
            <a:endParaRPr lang="en-US" sz="800" dirty="0">
              <a:latin typeface="Liberation Sans"/>
            </a:endParaRPr>
          </a:p>
          <a:p>
            <a:pPr eaLnBrk="1" hangingPunct="1">
              <a:lnSpc>
                <a:spcPct val="90000"/>
              </a:lnSpc>
            </a:pPr>
            <a:r>
              <a:rPr lang="en-US" sz="2400" dirty="0">
                <a:latin typeface="Liberation Sans"/>
              </a:rPr>
              <a:t>Post-its, piles, marked emails </a:t>
            </a:r>
            <a:endParaRPr lang="en-US" sz="2400" dirty="0" smtClean="0">
              <a:latin typeface="Liberation Sans"/>
            </a:endParaRPr>
          </a:p>
          <a:p>
            <a:pPr eaLnBrk="1" hangingPunct="1">
              <a:lnSpc>
                <a:spcPct val="90000"/>
              </a:lnSpc>
            </a:pPr>
            <a:endParaRPr lang="en-US" sz="1200" dirty="0">
              <a:latin typeface="Liberation Sans"/>
            </a:endParaRPr>
          </a:p>
          <a:p>
            <a:pPr lvl="1" eaLnBrk="1" hangingPunct="1">
              <a:lnSpc>
                <a:spcPct val="90000"/>
              </a:lnSpc>
            </a:pPr>
            <a:r>
              <a:rPr lang="en-US" sz="2000" dirty="0">
                <a:solidFill>
                  <a:schemeClr val="accent1"/>
                </a:solidFill>
                <a:latin typeface="Liberation Sans"/>
                <a:ea typeface="ＭＳ Ｐゴシック" charset="0"/>
              </a:rPr>
              <a:t>where placed indicates priority of what to do</a:t>
            </a:r>
          </a:p>
          <a:p>
            <a:pPr eaLnBrk="1" hangingPunct="1">
              <a:lnSpc>
                <a:spcPct val="90000"/>
              </a:lnSpc>
            </a:pPr>
            <a:endParaRPr lang="en-US" sz="800" dirty="0">
              <a:latin typeface="Liberation Sans"/>
            </a:endParaRPr>
          </a:p>
          <a:p>
            <a:pPr eaLnBrk="1" hangingPunct="1">
              <a:lnSpc>
                <a:spcPct val="90000"/>
              </a:lnSpc>
            </a:pPr>
            <a:r>
              <a:rPr lang="en-US" sz="2400" dirty="0">
                <a:latin typeface="Liberation Sans"/>
              </a:rPr>
              <a:t>External representations</a:t>
            </a:r>
            <a:r>
              <a:rPr lang="en-US" sz="2400" dirty="0" smtClean="0">
                <a:latin typeface="Liberation Sans"/>
              </a:rPr>
              <a:t>:</a:t>
            </a:r>
          </a:p>
          <a:p>
            <a:pPr eaLnBrk="1" hangingPunct="1">
              <a:lnSpc>
                <a:spcPct val="90000"/>
              </a:lnSpc>
            </a:pPr>
            <a:endParaRPr lang="en-US" sz="1200" dirty="0">
              <a:latin typeface="Liberation Sans"/>
            </a:endParaRPr>
          </a:p>
          <a:p>
            <a:pPr lvl="1" eaLnBrk="1" hangingPunct="1">
              <a:lnSpc>
                <a:spcPct val="90000"/>
              </a:lnSpc>
            </a:pPr>
            <a:r>
              <a:rPr lang="en-US" sz="2000" dirty="0">
                <a:solidFill>
                  <a:schemeClr val="accent1"/>
                </a:solidFill>
                <a:latin typeface="Liberation Sans"/>
                <a:ea typeface="ＭＳ Ｐゴシック" charset="0"/>
              </a:rPr>
              <a:t>Remind us that we need to do something (e.g. to buy something for mother’s day</a:t>
            </a:r>
            <a:r>
              <a:rPr lang="en-US" sz="2000" dirty="0" smtClean="0">
                <a:solidFill>
                  <a:schemeClr val="accent1"/>
                </a:solidFill>
                <a:latin typeface="Liberation Sans"/>
                <a:ea typeface="ＭＳ Ｐゴシック" charset="0"/>
              </a:rPr>
              <a:t>)</a:t>
            </a:r>
          </a:p>
          <a:p>
            <a:pPr lvl="1" eaLnBrk="1" hangingPunct="1">
              <a:lnSpc>
                <a:spcPct val="90000"/>
              </a:lnSpc>
            </a:pPr>
            <a:endParaRPr lang="en-US" sz="900" dirty="0">
              <a:solidFill>
                <a:schemeClr val="accent1"/>
              </a:solidFill>
              <a:latin typeface="Liberation Sans"/>
              <a:ea typeface="ＭＳ Ｐゴシック" charset="0"/>
            </a:endParaRPr>
          </a:p>
          <a:p>
            <a:pPr lvl="1" eaLnBrk="1" hangingPunct="1">
              <a:lnSpc>
                <a:spcPct val="90000"/>
              </a:lnSpc>
            </a:pPr>
            <a:r>
              <a:rPr lang="en-US" sz="2000" dirty="0">
                <a:solidFill>
                  <a:schemeClr val="accent1"/>
                </a:solidFill>
                <a:latin typeface="Liberation Sans"/>
                <a:ea typeface="ＭＳ Ｐゴシック" charset="0"/>
              </a:rPr>
              <a:t>Remind us of what to do (e.g. buy a card</a:t>
            </a:r>
            <a:r>
              <a:rPr lang="en-US" sz="2000" dirty="0" smtClean="0">
                <a:solidFill>
                  <a:schemeClr val="accent1"/>
                </a:solidFill>
                <a:latin typeface="Liberation Sans"/>
                <a:ea typeface="ＭＳ Ｐゴシック" charset="0"/>
              </a:rPr>
              <a:t>)</a:t>
            </a:r>
          </a:p>
          <a:p>
            <a:pPr lvl="1" eaLnBrk="1" hangingPunct="1">
              <a:lnSpc>
                <a:spcPct val="90000"/>
              </a:lnSpc>
            </a:pPr>
            <a:endParaRPr lang="en-US" sz="900" dirty="0">
              <a:solidFill>
                <a:schemeClr val="accent1"/>
              </a:solidFill>
              <a:latin typeface="Liberation Sans"/>
              <a:ea typeface="ＭＳ Ｐゴシック" charset="0"/>
            </a:endParaRPr>
          </a:p>
          <a:p>
            <a:pPr lvl="1" eaLnBrk="1" hangingPunct="1">
              <a:lnSpc>
                <a:spcPct val="90000"/>
              </a:lnSpc>
            </a:pPr>
            <a:r>
              <a:rPr lang="en-US" sz="2000" dirty="0">
                <a:solidFill>
                  <a:schemeClr val="accent1"/>
                </a:solidFill>
                <a:latin typeface="Liberation Sans"/>
                <a:ea typeface="ＭＳ Ｐゴシック" charset="0"/>
              </a:rPr>
              <a:t>Remind us when to do something (e.g. send a card by a certain date)</a:t>
            </a:r>
            <a:endParaRPr lang="en-US" sz="1800" dirty="0">
              <a:solidFill>
                <a:schemeClr val="accent1"/>
              </a:solidFill>
              <a:latin typeface="Liberation Sans"/>
              <a:ea typeface="ＭＳ Ｐゴシック" charset="0"/>
            </a:endParaRPr>
          </a:p>
        </p:txBody>
      </p:sp>
    </p:spTree>
    <p:extLst>
      <p:ext uri="{BB962C8B-B14F-4D97-AF65-F5344CB8AC3E}">
        <p14:creationId xmlns:p14="http://schemas.microsoft.com/office/powerpoint/2010/main" val="3640348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57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57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957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957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957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957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957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957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ChangeArrowheads="1"/>
          </p:cNvSpPr>
          <p:nvPr>
            <p:ph type="title" idx="4294967295"/>
          </p:nvPr>
        </p:nvSpPr>
        <p:spPr/>
        <p:txBody>
          <a:bodyPr/>
          <a:lstStyle/>
          <a:p>
            <a:pPr eaLnBrk="1" hangingPunct="1"/>
            <a:r>
              <a:rPr lang="en-US">
                <a:latin typeface="Liberation Sans"/>
              </a:rPr>
              <a:t>Computational offloading</a:t>
            </a:r>
          </a:p>
        </p:txBody>
      </p:sp>
      <p:sp>
        <p:nvSpPr>
          <p:cNvPr id="111621" name="Rectangle 3"/>
          <p:cNvSpPr>
            <a:spLocks noGrp="1" noChangeArrowheads="1"/>
          </p:cNvSpPr>
          <p:nvPr>
            <p:ph type="body" idx="4294967295"/>
          </p:nvPr>
        </p:nvSpPr>
        <p:spPr>
          <a:xfrm>
            <a:off x="685800" y="1905000"/>
            <a:ext cx="7772400" cy="4114800"/>
          </a:xfrm>
        </p:spPr>
        <p:txBody>
          <a:bodyPr>
            <a:normAutofit/>
          </a:bodyPr>
          <a:lstStyle/>
          <a:p>
            <a:pPr eaLnBrk="1" hangingPunct="1">
              <a:lnSpc>
                <a:spcPct val="90000"/>
              </a:lnSpc>
            </a:pPr>
            <a:r>
              <a:rPr lang="en-US" sz="2400" dirty="0">
                <a:latin typeface="Liberation Sans"/>
              </a:rPr>
              <a:t>When a tool is used in conjunction with an external representation to carry out a computation (e.g. pen and paper)</a:t>
            </a:r>
          </a:p>
          <a:p>
            <a:pPr eaLnBrk="1" hangingPunct="1">
              <a:lnSpc>
                <a:spcPct val="90000"/>
              </a:lnSpc>
            </a:pPr>
            <a:endParaRPr lang="en-US" sz="2400" dirty="0">
              <a:latin typeface="Liberation Sans"/>
            </a:endParaRPr>
          </a:p>
          <a:p>
            <a:pPr eaLnBrk="1" hangingPunct="1">
              <a:lnSpc>
                <a:spcPct val="90000"/>
              </a:lnSpc>
            </a:pPr>
            <a:r>
              <a:rPr lang="en-US" sz="2400" dirty="0">
                <a:latin typeface="Liberation Sans"/>
              </a:rPr>
              <a:t>Try doing the two sums below (a) in your head, (b) on a piece of paper and c) with a calculator.</a:t>
            </a:r>
            <a:br>
              <a:rPr lang="en-US" sz="2400" dirty="0">
                <a:latin typeface="Liberation Sans"/>
              </a:rPr>
            </a:br>
            <a:r>
              <a:rPr lang="en-US" sz="2400" dirty="0">
                <a:latin typeface="Liberation Sans"/>
              </a:rPr>
              <a:t> </a:t>
            </a:r>
          </a:p>
          <a:p>
            <a:pPr lvl="1" eaLnBrk="1" hangingPunct="1">
              <a:lnSpc>
                <a:spcPct val="90000"/>
              </a:lnSpc>
            </a:pPr>
            <a:r>
              <a:rPr lang="en-US" sz="1800" dirty="0">
                <a:solidFill>
                  <a:schemeClr val="accent1"/>
                </a:solidFill>
                <a:latin typeface="Liberation Sans"/>
                <a:ea typeface="ＭＳ Ｐゴシック" charset="0"/>
              </a:rPr>
              <a:t>234 x 456 =??</a:t>
            </a:r>
          </a:p>
          <a:p>
            <a:pPr lvl="1" eaLnBrk="1" hangingPunct="1">
              <a:lnSpc>
                <a:spcPct val="90000"/>
              </a:lnSpc>
            </a:pPr>
            <a:r>
              <a:rPr lang="en-US" sz="1800" dirty="0">
                <a:solidFill>
                  <a:schemeClr val="accent1"/>
                </a:solidFill>
                <a:latin typeface="Liberation Sans"/>
                <a:ea typeface="ＭＳ Ｐゴシック" charset="0"/>
              </a:rPr>
              <a:t>CCXXXIIII   x  CCCCXXXXXVI = ???</a:t>
            </a:r>
            <a:r>
              <a:rPr lang="en-US" sz="1800" dirty="0">
                <a:latin typeface="Liberation Sans"/>
                <a:ea typeface="ＭＳ Ｐゴシック" charset="0"/>
              </a:rPr>
              <a:t/>
            </a:r>
            <a:br>
              <a:rPr lang="en-US" sz="1800" dirty="0">
                <a:latin typeface="Liberation Sans"/>
                <a:ea typeface="ＭＳ Ｐゴシック" charset="0"/>
              </a:rPr>
            </a:br>
            <a:endParaRPr lang="en-US" sz="1800" dirty="0">
              <a:latin typeface="Liberation Sans"/>
              <a:ea typeface="ＭＳ Ｐゴシック" charset="0"/>
            </a:endParaRPr>
          </a:p>
          <a:p>
            <a:pPr eaLnBrk="1" hangingPunct="1">
              <a:lnSpc>
                <a:spcPct val="90000"/>
              </a:lnSpc>
            </a:pPr>
            <a:r>
              <a:rPr lang="en-US" sz="2400" dirty="0">
                <a:latin typeface="Liberation Sans"/>
              </a:rPr>
              <a:t>Which is easiest and why? Both are identical sums</a:t>
            </a:r>
            <a:r>
              <a:rPr lang="en-US" sz="2000" dirty="0">
                <a:latin typeface="Liberation Sans"/>
              </a:rPr>
              <a:t> </a:t>
            </a:r>
          </a:p>
        </p:txBody>
      </p:sp>
    </p:spTree>
    <p:extLst>
      <p:ext uri="{BB962C8B-B14F-4D97-AF65-F5344CB8AC3E}">
        <p14:creationId xmlns:p14="http://schemas.microsoft.com/office/powerpoint/2010/main" val="1707534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6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62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162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162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62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2"/>
          <p:cNvSpPr>
            <a:spLocks noGrp="1" noChangeArrowheads="1"/>
          </p:cNvSpPr>
          <p:nvPr>
            <p:ph type="title" idx="4294967295"/>
          </p:nvPr>
        </p:nvSpPr>
        <p:spPr>
          <a:xfrm>
            <a:off x="685800" y="304800"/>
            <a:ext cx="7772400" cy="1143000"/>
          </a:xfrm>
        </p:spPr>
        <p:txBody>
          <a:bodyPr/>
          <a:lstStyle/>
          <a:p>
            <a:pPr eaLnBrk="1" hangingPunct="1"/>
            <a:r>
              <a:rPr lang="en-US">
                <a:latin typeface="Liberation Sans"/>
              </a:rPr>
              <a:t>Design implication</a:t>
            </a:r>
          </a:p>
        </p:txBody>
      </p:sp>
      <p:sp>
        <p:nvSpPr>
          <p:cNvPr id="115717" name="Rectangle 3"/>
          <p:cNvSpPr>
            <a:spLocks noGrp="1" noChangeArrowheads="1"/>
          </p:cNvSpPr>
          <p:nvPr>
            <p:ph type="body" idx="4294967295"/>
          </p:nvPr>
        </p:nvSpPr>
        <p:spPr>
          <a:xfrm>
            <a:off x="762000" y="1752600"/>
            <a:ext cx="7772400" cy="4114800"/>
          </a:xfrm>
        </p:spPr>
        <p:txBody>
          <a:bodyPr/>
          <a:lstStyle/>
          <a:p>
            <a:pPr eaLnBrk="1" hangingPunct="1"/>
            <a:r>
              <a:rPr lang="en-US" sz="2800" dirty="0">
                <a:latin typeface="Liberation Sans"/>
              </a:rPr>
              <a:t>Provide external representations at the interface that reduce memory load and facilitate computational </a:t>
            </a:r>
            <a:r>
              <a:rPr lang="en-US" sz="2800" dirty="0" smtClean="0">
                <a:latin typeface="Liberation Sans"/>
              </a:rPr>
              <a:t>offloading</a:t>
            </a:r>
          </a:p>
          <a:p>
            <a:pPr eaLnBrk="1" hangingPunct="1"/>
            <a:endParaRPr lang="en-US" sz="1200" dirty="0" smtClean="0">
              <a:latin typeface="Liberation Sans"/>
            </a:endParaRPr>
          </a:p>
          <a:p>
            <a:pPr lvl="1"/>
            <a:r>
              <a:rPr lang="en-US" sz="2400" dirty="0">
                <a:solidFill>
                  <a:schemeClr val="accent1"/>
                </a:solidFill>
                <a:latin typeface="Liberation Sans"/>
              </a:rPr>
              <a:t>e.g. Information visualizations have been designed to allow people to make sense and rapid decisions about masses of data</a:t>
            </a:r>
          </a:p>
          <a:p>
            <a:pPr eaLnBrk="1" hangingPunct="1"/>
            <a:endParaRPr lang="en-US" sz="2800" dirty="0">
              <a:latin typeface="Liberation Sans"/>
            </a:endParaRPr>
          </a:p>
        </p:txBody>
      </p:sp>
    </p:spTree>
    <p:extLst>
      <p:ext uri="{BB962C8B-B14F-4D97-AF65-F5344CB8AC3E}">
        <p14:creationId xmlns:p14="http://schemas.microsoft.com/office/powerpoint/2010/main" val="3516654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idx="4294967295"/>
          </p:nvPr>
        </p:nvSpPr>
        <p:spPr>
          <a:xfrm>
            <a:off x="628650" y="2800317"/>
            <a:ext cx="7886700" cy="1325563"/>
          </a:xfrm>
        </p:spPr>
        <p:txBody>
          <a:bodyPr/>
          <a:lstStyle/>
          <a:p>
            <a:pPr algn="ctr" eaLnBrk="1" hangingPunct="1"/>
            <a:r>
              <a:rPr lang="en-GB" dirty="0" smtClean="0">
                <a:latin typeface="Liberation Sans"/>
              </a:rPr>
              <a:t>Emotional Interactions</a:t>
            </a:r>
            <a:endParaRPr lang="en-GB" dirty="0">
              <a:latin typeface="Liberation Sans"/>
            </a:endParaRPr>
          </a:p>
        </p:txBody>
      </p:sp>
    </p:spTree>
    <p:extLst>
      <p:ext uri="{BB962C8B-B14F-4D97-AF65-F5344CB8AC3E}">
        <p14:creationId xmlns:p14="http://schemas.microsoft.com/office/powerpoint/2010/main" val="3531279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idx="4294967295"/>
          </p:nvPr>
        </p:nvSpPr>
        <p:spPr/>
        <p:txBody>
          <a:bodyPr/>
          <a:lstStyle/>
          <a:p>
            <a:pPr algn="ctr" eaLnBrk="1" hangingPunct="1"/>
            <a:r>
              <a:rPr lang="en-GB" dirty="0" smtClean="0">
                <a:latin typeface="Liberation Sans"/>
              </a:rPr>
              <a:t>Emotions</a:t>
            </a:r>
            <a:endParaRPr lang="en-GB" dirty="0">
              <a:latin typeface="Liberation Sans"/>
            </a:endParaRPr>
          </a:p>
        </p:txBody>
      </p:sp>
      <p:sp>
        <p:nvSpPr>
          <p:cNvPr id="15365" name="Rectangle 3"/>
          <p:cNvSpPr>
            <a:spLocks noGrp="1" noChangeArrowheads="1"/>
          </p:cNvSpPr>
          <p:nvPr>
            <p:ph type="body" idx="4294967295"/>
          </p:nvPr>
        </p:nvSpPr>
        <p:spPr>
          <a:xfrm>
            <a:off x="683568" y="1772816"/>
            <a:ext cx="7772400" cy="4449762"/>
          </a:xfrm>
        </p:spPr>
        <p:txBody>
          <a:bodyPr>
            <a:normAutofit fontScale="77500" lnSpcReduction="20000"/>
          </a:bodyPr>
          <a:lstStyle/>
          <a:p>
            <a:pPr eaLnBrk="1" hangingPunct="1">
              <a:lnSpc>
                <a:spcPct val="90000"/>
              </a:lnSpc>
            </a:pPr>
            <a:r>
              <a:rPr lang="en-GB" sz="2400" dirty="0">
                <a:solidFill>
                  <a:srgbClr val="7030A0"/>
                </a:solidFill>
                <a:latin typeface="Liberation Sans"/>
              </a:rPr>
              <a:t>Emotions and the user </a:t>
            </a:r>
            <a:r>
              <a:rPr lang="en-GB" sz="2400" dirty="0" smtClean="0">
                <a:solidFill>
                  <a:srgbClr val="7030A0"/>
                </a:solidFill>
                <a:latin typeface="Liberation Sans"/>
              </a:rPr>
              <a:t>experience</a:t>
            </a:r>
          </a:p>
          <a:p>
            <a:pPr eaLnBrk="1" hangingPunct="1">
              <a:lnSpc>
                <a:spcPct val="90000"/>
              </a:lnSpc>
            </a:pPr>
            <a:endParaRPr lang="en-GB" sz="1300" dirty="0">
              <a:solidFill>
                <a:srgbClr val="7030A0"/>
              </a:solidFill>
              <a:latin typeface="Liberation Sans"/>
            </a:endParaRPr>
          </a:p>
          <a:p>
            <a:pPr eaLnBrk="1" hangingPunct="1">
              <a:lnSpc>
                <a:spcPct val="90000"/>
              </a:lnSpc>
            </a:pPr>
            <a:r>
              <a:rPr lang="en-GB" sz="2400" dirty="0">
                <a:solidFill>
                  <a:srgbClr val="7030A0"/>
                </a:solidFill>
                <a:latin typeface="Liberation Sans"/>
              </a:rPr>
              <a:t>Expressive </a:t>
            </a:r>
            <a:r>
              <a:rPr lang="en-GB" sz="2400" dirty="0" smtClean="0">
                <a:solidFill>
                  <a:srgbClr val="7030A0"/>
                </a:solidFill>
                <a:latin typeface="Liberation Sans"/>
              </a:rPr>
              <a:t>and annoying interface</a:t>
            </a:r>
          </a:p>
          <a:p>
            <a:pPr eaLnBrk="1" hangingPunct="1">
              <a:lnSpc>
                <a:spcPct val="90000"/>
              </a:lnSpc>
            </a:pPr>
            <a:endParaRPr lang="en-GB" sz="600" dirty="0">
              <a:solidFill>
                <a:srgbClr val="7030A0"/>
              </a:solidFill>
              <a:latin typeface="Liberation Sans"/>
            </a:endParaRPr>
          </a:p>
          <a:p>
            <a:pPr lvl="1" eaLnBrk="1" hangingPunct="1">
              <a:lnSpc>
                <a:spcPct val="90000"/>
              </a:lnSpc>
            </a:pPr>
            <a:r>
              <a:rPr lang="en-GB" sz="2000" dirty="0">
                <a:solidFill>
                  <a:schemeClr val="accent1"/>
                </a:solidFill>
                <a:latin typeface="Liberation Sans"/>
                <a:ea typeface="ＭＳ Ｐゴシック" charset="0"/>
              </a:rPr>
              <a:t>how the </a:t>
            </a:r>
            <a:r>
              <a:rPr lang="ja-JP" altLang="en-GB" sz="2000" dirty="0">
                <a:solidFill>
                  <a:schemeClr val="accent1"/>
                </a:solidFill>
                <a:latin typeface="Liberation Sans"/>
                <a:ea typeface="ＭＳ Ｐゴシック" charset="0"/>
              </a:rPr>
              <a:t>‘</a:t>
            </a:r>
            <a:r>
              <a:rPr lang="en-GB" sz="2000" dirty="0">
                <a:solidFill>
                  <a:schemeClr val="accent1"/>
                </a:solidFill>
                <a:latin typeface="Liberation Sans"/>
                <a:ea typeface="ＭＳ Ｐゴシック" charset="0"/>
              </a:rPr>
              <a:t>appearance</a:t>
            </a:r>
            <a:r>
              <a:rPr lang="ja-JP" altLang="en-GB" sz="2000" dirty="0">
                <a:solidFill>
                  <a:schemeClr val="accent1"/>
                </a:solidFill>
                <a:latin typeface="Liberation Sans"/>
                <a:ea typeface="ＭＳ Ｐゴシック" charset="0"/>
              </a:rPr>
              <a:t>’</a:t>
            </a:r>
            <a:r>
              <a:rPr lang="en-GB" sz="2000" dirty="0">
                <a:solidFill>
                  <a:schemeClr val="accent1"/>
                </a:solidFill>
                <a:latin typeface="Liberation Sans"/>
                <a:ea typeface="ＭＳ Ｐゴシック" charset="0"/>
              </a:rPr>
              <a:t> of an interface can affect </a:t>
            </a:r>
            <a:r>
              <a:rPr lang="en-GB" sz="2000" dirty="0" smtClean="0">
                <a:solidFill>
                  <a:schemeClr val="accent1"/>
                </a:solidFill>
                <a:latin typeface="Liberation Sans"/>
                <a:ea typeface="ＭＳ Ｐゴシック" charset="0"/>
              </a:rPr>
              <a:t>users</a:t>
            </a:r>
          </a:p>
          <a:p>
            <a:pPr lvl="1" eaLnBrk="1" hangingPunct="1">
              <a:lnSpc>
                <a:spcPct val="90000"/>
              </a:lnSpc>
            </a:pPr>
            <a:endParaRPr lang="en-GB" sz="1100" dirty="0" smtClean="0">
              <a:solidFill>
                <a:schemeClr val="accent1"/>
              </a:solidFill>
              <a:latin typeface="Liberation Sans"/>
              <a:ea typeface="ＭＳ Ｐゴシック" charset="0"/>
            </a:endParaRPr>
          </a:p>
          <a:p>
            <a:pPr>
              <a:lnSpc>
                <a:spcPct val="90000"/>
              </a:lnSpc>
            </a:pPr>
            <a:r>
              <a:rPr lang="en-GB" sz="2400" dirty="0">
                <a:solidFill>
                  <a:srgbClr val="7030A0"/>
                </a:solidFill>
                <a:latin typeface="Liberation Sans"/>
              </a:rPr>
              <a:t>Models of </a:t>
            </a:r>
            <a:r>
              <a:rPr lang="en-GB" sz="2400" dirty="0" smtClean="0">
                <a:solidFill>
                  <a:srgbClr val="7030A0"/>
                </a:solidFill>
                <a:latin typeface="Liberation Sans"/>
              </a:rPr>
              <a:t>emotion</a:t>
            </a:r>
          </a:p>
          <a:p>
            <a:pPr>
              <a:lnSpc>
                <a:spcPct val="90000"/>
              </a:lnSpc>
            </a:pPr>
            <a:endParaRPr lang="en-GB" sz="600" dirty="0">
              <a:solidFill>
                <a:srgbClr val="7030A0"/>
              </a:solidFill>
              <a:latin typeface="Liberation Sans"/>
            </a:endParaRPr>
          </a:p>
          <a:p>
            <a:pPr lvl="1">
              <a:lnSpc>
                <a:spcPct val="90000"/>
              </a:lnSpc>
            </a:pPr>
            <a:r>
              <a:rPr lang="en-GB" sz="2000" dirty="0" err="1" smtClean="0">
                <a:solidFill>
                  <a:schemeClr val="accent1"/>
                </a:solidFill>
                <a:latin typeface="Liberation Sans"/>
                <a:ea typeface="ＭＳ Ｐゴシック" charset="0"/>
              </a:rPr>
              <a:t>Ortony</a:t>
            </a:r>
            <a:r>
              <a:rPr lang="en-GB" sz="2000" dirty="0" smtClean="0">
                <a:solidFill>
                  <a:schemeClr val="accent1"/>
                </a:solidFill>
                <a:latin typeface="Liberation Sans"/>
                <a:ea typeface="ＭＳ Ｐゴシック" charset="0"/>
              </a:rPr>
              <a:t> et al (2005)</a:t>
            </a:r>
          </a:p>
          <a:p>
            <a:pPr lvl="1">
              <a:lnSpc>
                <a:spcPct val="90000"/>
              </a:lnSpc>
            </a:pPr>
            <a:endParaRPr lang="en-GB" sz="1100" dirty="0">
              <a:solidFill>
                <a:schemeClr val="accent1"/>
              </a:solidFill>
              <a:latin typeface="Liberation Sans"/>
              <a:ea typeface="ＭＳ Ｐゴシック" charset="0"/>
            </a:endParaRPr>
          </a:p>
          <a:p>
            <a:pPr lvl="1" eaLnBrk="1" hangingPunct="1">
              <a:lnSpc>
                <a:spcPct val="90000"/>
              </a:lnSpc>
            </a:pPr>
            <a:endParaRPr lang="en-GB" sz="700" dirty="0">
              <a:latin typeface="Liberation Sans"/>
              <a:ea typeface="ＭＳ Ｐゴシック" charset="0"/>
            </a:endParaRPr>
          </a:p>
          <a:p>
            <a:pPr lvl="0">
              <a:lnSpc>
                <a:spcPct val="90000"/>
              </a:lnSpc>
            </a:pPr>
            <a:r>
              <a:rPr lang="en-US" sz="2400" dirty="0" smtClean="0">
                <a:solidFill>
                  <a:srgbClr val="7030A0"/>
                </a:solidFill>
                <a:latin typeface="Liberation Sans"/>
              </a:rPr>
              <a:t>Automatic </a:t>
            </a:r>
            <a:r>
              <a:rPr lang="en-US" sz="2400" dirty="0">
                <a:solidFill>
                  <a:srgbClr val="7030A0"/>
                </a:solidFill>
                <a:latin typeface="Liberation Sans"/>
              </a:rPr>
              <a:t>emotion recognition and emotional </a:t>
            </a:r>
            <a:r>
              <a:rPr lang="en-US" sz="2400" dirty="0" smtClean="0">
                <a:solidFill>
                  <a:srgbClr val="7030A0"/>
                </a:solidFill>
                <a:latin typeface="Liberation Sans"/>
              </a:rPr>
              <a:t>technologies</a:t>
            </a:r>
          </a:p>
          <a:p>
            <a:pPr lvl="0">
              <a:lnSpc>
                <a:spcPct val="90000"/>
              </a:lnSpc>
            </a:pPr>
            <a:endParaRPr lang="en-GB" sz="1100" dirty="0">
              <a:solidFill>
                <a:srgbClr val="7030A0"/>
              </a:solidFill>
              <a:latin typeface="Liberation Sans"/>
            </a:endParaRPr>
          </a:p>
          <a:p>
            <a:pPr>
              <a:lnSpc>
                <a:spcPct val="90000"/>
              </a:lnSpc>
            </a:pPr>
            <a:r>
              <a:rPr lang="en-GB" sz="2400" dirty="0">
                <a:solidFill>
                  <a:srgbClr val="7030A0"/>
                </a:solidFill>
                <a:latin typeface="Liberation Sans"/>
              </a:rPr>
              <a:t>Persuasive technologies and </a:t>
            </a:r>
            <a:r>
              <a:rPr lang="en-GB" sz="2400" dirty="0" smtClean="0">
                <a:solidFill>
                  <a:srgbClr val="7030A0"/>
                </a:solidFill>
                <a:latin typeface="Liberation Sans"/>
              </a:rPr>
              <a:t>behavioural change</a:t>
            </a:r>
          </a:p>
          <a:p>
            <a:pPr>
              <a:lnSpc>
                <a:spcPct val="90000"/>
              </a:lnSpc>
            </a:pPr>
            <a:endParaRPr lang="en-GB" sz="600" dirty="0">
              <a:solidFill>
                <a:srgbClr val="7030A0"/>
              </a:solidFill>
              <a:latin typeface="Liberation Sans"/>
            </a:endParaRPr>
          </a:p>
          <a:p>
            <a:pPr lvl="1">
              <a:lnSpc>
                <a:spcPct val="90000"/>
              </a:lnSpc>
            </a:pPr>
            <a:r>
              <a:rPr lang="en-GB" sz="2000" dirty="0">
                <a:solidFill>
                  <a:schemeClr val="accent1"/>
                </a:solidFill>
                <a:latin typeface="Liberation Sans"/>
                <a:ea typeface="ＭＳ Ｐゴシック" charset="0"/>
              </a:rPr>
              <a:t>how technologies can be designed to change people</a:t>
            </a:r>
            <a:r>
              <a:rPr lang="ja-JP" altLang="en-GB" sz="2000" dirty="0">
                <a:solidFill>
                  <a:schemeClr val="accent1"/>
                </a:solidFill>
                <a:latin typeface="Liberation Sans"/>
                <a:ea typeface="ＭＳ Ｐゴシック" charset="0"/>
              </a:rPr>
              <a:t>’</a:t>
            </a:r>
            <a:r>
              <a:rPr lang="en-GB" sz="2000" dirty="0">
                <a:solidFill>
                  <a:schemeClr val="accent1"/>
                </a:solidFill>
                <a:latin typeface="Liberation Sans"/>
                <a:ea typeface="ＭＳ Ｐゴシック" charset="0"/>
              </a:rPr>
              <a:t>s attitudes and </a:t>
            </a:r>
            <a:r>
              <a:rPr lang="en-GB" sz="2000" dirty="0" smtClean="0">
                <a:solidFill>
                  <a:schemeClr val="accent1"/>
                </a:solidFill>
                <a:latin typeface="Liberation Sans"/>
                <a:ea typeface="ＭＳ Ｐゴシック" charset="0"/>
              </a:rPr>
              <a:t>behaviour</a:t>
            </a:r>
            <a:endParaRPr lang="en-GB" sz="2000" dirty="0">
              <a:solidFill>
                <a:schemeClr val="accent1"/>
              </a:solidFill>
              <a:latin typeface="Liberation Sans"/>
              <a:ea typeface="ＭＳ Ｐゴシック" charset="0"/>
            </a:endParaRPr>
          </a:p>
          <a:p>
            <a:pPr lvl="1" eaLnBrk="1" hangingPunct="1">
              <a:lnSpc>
                <a:spcPct val="90000"/>
              </a:lnSpc>
            </a:pPr>
            <a:endParaRPr lang="en-GB" sz="700" dirty="0">
              <a:latin typeface="Liberation Sans"/>
              <a:ea typeface="ＭＳ Ｐゴシック" charset="0"/>
            </a:endParaRPr>
          </a:p>
          <a:p>
            <a:pPr eaLnBrk="1" hangingPunct="1">
              <a:lnSpc>
                <a:spcPct val="90000"/>
              </a:lnSpc>
            </a:pPr>
            <a:r>
              <a:rPr lang="en-GB" sz="2400" dirty="0" smtClean="0">
                <a:solidFill>
                  <a:srgbClr val="7030A0"/>
                </a:solidFill>
                <a:latin typeface="Liberation Sans"/>
              </a:rPr>
              <a:t>Anthropomorphism</a:t>
            </a:r>
          </a:p>
          <a:p>
            <a:pPr eaLnBrk="1" hangingPunct="1">
              <a:lnSpc>
                <a:spcPct val="90000"/>
              </a:lnSpc>
            </a:pPr>
            <a:endParaRPr lang="en-GB" sz="600" dirty="0">
              <a:solidFill>
                <a:srgbClr val="7030A0"/>
              </a:solidFill>
              <a:latin typeface="Liberation Sans"/>
            </a:endParaRPr>
          </a:p>
          <a:p>
            <a:pPr lvl="1" eaLnBrk="1" hangingPunct="1">
              <a:lnSpc>
                <a:spcPct val="90000"/>
              </a:lnSpc>
            </a:pPr>
            <a:r>
              <a:rPr lang="en-GB" sz="2000" dirty="0">
                <a:solidFill>
                  <a:schemeClr val="accent1"/>
                </a:solidFill>
                <a:latin typeface="Liberation Sans"/>
                <a:ea typeface="ＭＳ Ｐゴシック" charset="0"/>
              </a:rPr>
              <a:t>The pros and </a:t>
            </a:r>
            <a:r>
              <a:rPr lang="en-GB" sz="2000" dirty="0" smtClean="0">
                <a:solidFill>
                  <a:schemeClr val="accent1"/>
                </a:solidFill>
                <a:latin typeface="Liberation Sans"/>
                <a:ea typeface="ＭＳ Ｐゴシック" charset="0"/>
              </a:rPr>
              <a:t>cons</a:t>
            </a:r>
            <a:endParaRPr lang="en-GB" sz="2000" dirty="0">
              <a:solidFill>
                <a:schemeClr val="accent1"/>
              </a:solidFill>
              <a:latin typeface="Liberation Sans"/>
              <a:ea typeface="ＭＳ Ｐゴシック" charset="0"/>
            </a:endParaRPr>
          </a:p>
        </p:txBody>
      </p:sp>
    </p:spTree>
    <p:extLst>
      <p:ext uri="{BB962C8B-B14F-4D97-AF65-F5344CB8AC3E}">
        <p14:creationId xmlns:p14="http://schemas.microsoft.com/office/powerpoint/2010/main" val="3610152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title" idx="4294967295"/>
          </p:nvPr>
        </p:nvSpPr>
        <p:spPr>
          <a:xfrm>
            <a:off x="683568" y="476672"/>
            <a:ext cx="7772400" cy="1143000"/>
          </a:xfrm>
        </p:spPr>
        <p:txBody>
          <a:bodyPr>
            <a:normAutofit/>
          </a:bodyPr>
          <a:lstStyle/>
          <a:p>
            <a:pPr eaLnBrk="1" hangingPunct="1"/>
            <a:r>
              <a:rPr lang="en-GB" dirty="0">
                <a:latin typeface="Liberation Sans"/>
              </a:rPr>
              <a:t>Emotions and the user experience</a:t>
            </a:r>
          </a:p>
        </p:txBody>
      </p:sp>
      <p:sp>
        <p:nvSpPr>
          <p:cNvPr id="17413" name="Rectangle 3"/>
          <p:cNvSpPr>
            <a:spLocks noGrp="1" noChangeArrowheads="1"/>
          </p:cNvSpPr>
          <p:nvPr>
            <p:ph type="body" idx="4294967295"/>
          </p:nvPr>
        </p:nvSpPr>
        <p:spPr>
          <a:xfrm>
            <a:off x="395536" y="1916832"/>
            <a:ext cx="8229600" cy="4525962"/>
          </a:xfrm>
        </p:spPr>
        <p:txBody>
          <a:bodyPr/>
          <a:lstStyle/>
          <a:p>
            <a:pPr eaLnBrk="1" hangingPunct="1"/>
            <a:r>
              <a:rPr lang="en-GB" sz="2400" dirty="0" smtClean="0">
                <a:solidFill>
                  <a:srgbClr val="7030A0"/>
                </a:solidFill>
                <a:latin typeface="Liberation Sans"/>
              </a:rPr>
              <a:t>UX </a:t>
            </a:r>
            <a:r>
              <a:rPr lang="en-GB" sz="2400" dirty="0">
                <a:solidFill>
                  <a:srgbClr val="7030A0"/>
                </a:solidFill>
                <a:latin typeface="Liberation Sans"/>
              </a:rPr>
              <a:t>has traditionally been about designing efficient and effective </a:t>
            </a:r>
            <a:r>
              <a:rPr lang="en-GB" sz="2400" dirty="0" smtClean="0">
                <a:solidFill>
                  <a:srgbClr val="7030A0"/>
                </a:solidFill>
                <a:latin typeface="Liberation Sans"/>
              </a:rPr>
              <a:t>systems</a:t>
            </a:r>
          </a:p>
          <a:p>
            <a:pPr eaLnBrk="1" hangingPunct="1"/>
            <a:endParaRPr lang="en-GB" sz="1200" dirty="0">
              <a:solidFill>
                <a:srgbClr val="7030A0"/>
              </a:solidFill>
              <a:latin typeface="Liberation Sans"/>
            </a:endParaRPr>
          </a:p>
          <a:p>
            <a:pPr eaLnBrk="1" hangingPunct="1"/>
            <a:r>
              <a:rPr lang="en-GB" sz="2400" dirty="0">
                <a:solidFill>
                  <a:srgbClr val="7030A0"/>
                </a:solidFill>
                <a:latin typeface="Liberation Sans"/>
              </a:rPr>
              <a:t>Now more about how to design interactive systems that make people respond in certain </a:t>
            </a:r>
            <a:r>
              <a:rPr lang="en-GB" sz="2400" dirty="0" smtClean="0">
                <a:solidFill>
                  <a:srgbClr val="7030A0"/>
                </a:solidFill>
                <a:latin typeface="Liberation Sans"/>
              </a:rPr>
              <a:t>ways</a:t>
            </a:r>
          </a:p>
          <a:p>
            <a:pPr eaLnBrk="1" hangingPunct="1"/>
            <a:endParaRPr lang="en-GB" sz="800" dirty="0">
              <a:solidFill>
                <a:srgbClr val="7030A0"/>
              </a:solidFill>
              <a:latin typeface="Liberation Sans"/>
            </a:endParaRPr>
          </a:p>
          <a:p>
            <a:pPr lvl="1" eaLnBrk="1" hangingPunct="1"/>
            <a:r>
              <a:rPr lang="en-GB" sz="2000" dirty="0">
                <a:solidFill>
                  <a:schemeClr val="accent1"/>
                </a:solidFill>
                <a:latin typeface="Liberation Sans"/>
                <a:ea typeface="ＭＳ Ｐゴシック" charset="0"/>
              </a:rPr>
              <a:t> e.g. to be happy, to be trusting, to learn, to be </a:t>
            </a:r>
            <a:r>
              <a:rPr lang="en-GB" sz="2000" dirty="0" smtClean="0">
                <a:solidFill>
                  <a:schemeClr val="accent1"/>
                </a:solidFill>
                <a:latin typeface="Liberation Sans"/>
                <a:ea typeface="ＭＳ Ｐゴシック" charset="0"/>
              </a:rPr>
              <a:t>motivated</a:t>
            </a:r>
          </a:p>
          <a:p>
            <a:pPr lvl="1" eaLnBrk="1" hangingPunct="1"/>
            <a:endParaRPr lang="en-GB" sz="1200" dirty="0">
              <a:solidFill>
                <a:schemeClr val="accent1"/>
              </a:solidFill>
              <a:latin typeface="Liberation Sans"/>
              <a:ea typeface="ＭＳ Ｐゴシック" charset="0"/>
            </a:endParaRPr>
          </a:p>
          <a:p>
            <a:pPr eaLnBrk="1" hangingPunct="1"/>
            <a:r>
              <a:rPr lang="en-GB" sz="2400" dirty="0">
                <a:solidFill>
                  <a:srgbClr val="7030A0"/>
                </a:solidFill>
                <a:latin typeface="Liberation Sans"/>
              </a:rPr>
              <a:t>Emotional interaction is concerned with how we feel and react when interacting with technologies </a:t>
            </a:r>
          </a:p>
        </p:txBody>
      </p:sp>
    </p:spTree>
    <p:extLst>
      <p:ext uri="{BB962C8B-B14F-4D97-AF65-F5344CB8AC3E}">
        <p14:creationId xmlns:p14="http://schemas.microsoft.com/office/powerpoint/2010/main" val="2245519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1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4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itle 1"/>
          <p:cNvSpPr>
            <a:spLocks noGrp="1"/>
          </p:cNvSpPr>
          <p:nvPr>
            <p:ph type="title" idx="4294967295"/>
          </p:nvPr>
        </p:nvSpPr>
        <p:spPr>
          <a:xfrm>
            <a:off x="426584" y="116632"/>
            <a:ext cx="8229600" cy="778098"/>
          </a:xfrm>
        </p:spPr>
        <p:txBody>
          <a:bodyPr/>
          <a:lstStyle/>
          <a:p>
            <a:pPr eaLnBrk="1" hangingPunct="1"/>
            <a:r>
              <a:rPr lang="en-GB" dirty="0">
                <a:latin typeface="Liberation Sans"/>
              </a:rPr>
              <a:t>Is this form fun to fill in?</a:t>
            </a:r>
          </a:p>
        </p:txBody>
      </p:sp>
      <p:sp>
        <p:nvSpPr>
          <p:cNvPr id="19462" name="Content Placeholder 2"/>
          <p:cNvSpPr>
            <a:spLocks noGrp="1"/>
          </p:cNvSpPr>
          <p:nvPr>
            <p:ph idx="4294967295"/>
          </p:nvPr>
        </p:nvSpPr>
        <p:spPr>
          <a:xfrm>
            <a:off x="395536" y="1971093"/>
            <a:ext cx="3746773" cy="3672408"/>
          </a:xfrm>
        </p:spPr>
        <p:txBody>
          <a:bodyPr>
            <a:normAutofit/>
          </a:bodyPr>
          <a:lstStyle/>
          <a:p>
            <a:pPr eaLnBrk="1" hangingPunct="1">
              <a:buFontTx/>
              <a:buNone/>
            </a:pPr>
            <a:r>
              <a:rPr lang="ja-JP" altLang="en-GB" sz="2400" dirty="0">
                <a:solidFill>
                  <a:srgbClr val="7030A0"/>
                </a:solidFill>
                <a:latin typeface="Liberation Sans"/>
              </a:rPr>
              <a:t>“</a:t>
            </a:r>
            <a:r>
              <a:rPr lang="en-GB" sz="2400" dirty="0">
                <a:solidFill>
                  <a:srgbClr val="7030A0"/>
                </a:solidFill>
                <a:latin typeface="Liberation Sans"/>
              </a:rPr>
              <a:t>My goal was to design </a:t>
            </a:r>
            <a:br>
              <a:rPr lang="en-GB" sz="2400" dirty="0">
                <a:solidFill>
                  <a:srgbClr val="7030A0"/>
                </a:solidFill>
                <a:latin typeface="Liberation Sans"/>
              </a:rPr>
            </a:br>
            <a:r>
              <a:rPr lang="en-GB" sz="2400" dirty="0" err="1">
                <a:solidFill>
                  <a:srgbClr val="7030A0"/>
                </a:solidFill>
                <a:latin typeface="Liberation Sans"/>
              </a:rPr>
              <a:t>Wufoo</a:t>
            </a:r>
            <a:r>
              <a:rPr lang="en-GB" sz="2400" dirty="0">
                <a:solidFill>
                  <a:srgbClr val="7030A0"/>
                </a:solidFill>
                <a:latin typeface="Liberation Sans"/>
              </a:rPr>
              <a:t> to feel like </a:t>
            </a:r>
            <a:br>
              <a:rPr lang="en-GB" sz="2400" dirty="0">
                <a:solidFill>
                  <a:srgbClr val="7030A0"/>
                </a:solidFill>
                <a:latin typeface="Liberation Sans"/>
              </a:rPr>
            </a:br>
            <a:r>
              <a:rPr lang="en-GB" sz="2400" dirty="0">
                <a:solidFill>
                  <a:srgbClr val="7030A0"/>
                </a:solidFill>
                <a:latin typeface="Liberation Sans"/>
              </a:rPr>
              <a:t>something Fisher-Price </a:t>
            </a:r>
            <a:br>
              <a:rPr lang="en-GB" sz="2400" dirty="0">
                <a:solidFill>
                  <a:srgbClr val="7030A0"/>
                </a:solidFill>
                <a:latin typeface="Liberation Sans"/>
              </a:rPr>
            </a:br>
            <a:r>
              <a:rPr lang="en-GB" sz="2400" dirty="0">
                <a:solidFill>
                  <a:srgbClr val="7030A0"/>
                </a:solidFill>
                <a:latin typeface="Liberation Sans"/>
              </a:rPr>
              <a:t>would make.</a:t>
            </a:r>
            <a:r>
              <a:rPr lang="ja-JP" altLang="en-GB" sz="2400" dirty="0" smtClean="0">
                <a:solidFill>
                  <a:srgbClr val="7030A0"/>
                </a:solidFill>
                <a:latin typeface="Liberation Sans"/>
              </a:rPr>
              <a:t>”</a:t>
            </a:r>
            <a:endParaRPr lang="en-GB" altLang="ja-JP" sz="2400" dirty="0" smtClean="0">
              <a:solidFill>
                <a:srgbClr val="7030A0"/>
              </a:solidFill>
              <a:latin typeface="Liberation Sans"/>
            </a:endParaRPr>
          </a:p>
          <a:p>
            <a:pPr eaLnBrk="1" hangingPunct="1">
              <a:buFontTx/>
              <a:buNone/>
            </a:pPr>
            <a:endParaRPr lang="en-GB" sz="1200" dirty="0">
              <a:solidFill>
                <a:srgbClr val="7030A0"/>
              </a:solidFill>
              <a:latin typeface="Liberation Sans"/>
            </a:endParaRPr>
          </a:p>
          <a:p>
            <a:pPr algn="ctr" eaLnBrk="1" hangingPunct="1">
              <a:buFontTx/>
              <a:buNone/>
            </a:pPr>
            <a:r>
              <a:rPr lang="en-GB" sz="1600" b="1" dirty="0" smtClean="0">
                <a:solidFill>
                  <a:srgbClr val="7030A0"/>
                </a:solidFill>
                <a:latin typeface="Liberation Sans"/>
              </a:rPr>
              <a:t>- Kevin </a:t>
            </a:r>
            <a:r>
              <a:rPr lang="en-GB" sz="1600" b="1" dirty="0">
                <a:solidFill>
                  <a:srgbClr val="7030A0"/>
                </a:solidFill>
                <a:latin typeface="Liberation Sans"/>
              </a:rPr>
              <a:t>Hale, </a:t>
            </a:r>
            <a:r>
              <a:rPr lang="en-GB" sz="1600" b="1" dirty="0" err="1">
                <a:solidFill>
                  <a:srgbClr val="7030A0"/>
                </a:solidFill>
                <a:latin typeface="Liberation Sans"/>
              </a:rPr>
              <a:t>Wufoo</a:t>
            </a:r>
            <a:r>
              <a:rPr lang="en-GB" sz="1600" b="1" dirty="0">
                <a:solidFill>
                  <a:srgbClr val="7030A0"/>
                </a:solidFill>
                <a:latin typeface="Liberation Sans"/>
              </a:rPr>
              <a:t> director</a:t>
            </a:r>
          </a:p>
        </p:txBody>
      </p:sp>
      <p:pic>
        <p:nvPicPr>
          <p:cNvPr id="43028"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683270"/>
            <a:ext cx="311467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3381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1"/>
          <p:cNvSpPr>
            <a:spLocks noGrp="1"/>
          </p:cNvSpPr>
          <p:nvPr>
            <p:ph type="title" idx="4294967295"/>
          </p:nvPr>
        </p:nvSpPr>
        <p:spPr/>
        <p:txBody>
          <a:bodyPr/>
          <a:lstStyle/>
          <a:p>
            <a:pPr eaLnBrk="1" hangingPunct="1"/>
            <a:r>
              <a:rPr lang="en-GB">
                <a:latin typeface="Liberation Sans"/>
              </a:rPr>
              <a:t>Emotional interaction</a:t>
            </a:r>
          </a:p>
        </p:txBody>
      </p:sp>
      <p:sp>
        <p:nvSpPr>
          <p:cNvPr id="21509" name="Content Placeholder 2"/>
          <p:cNvSpPr>
            <a:spLocks noGrp="1"/>
          </p:cNvSpPr>
          <p:nvPr>
            <p:ph idx="4294967295"/>
          </p:nvPr>
        </p:nvSpPr>
        <p:spPr/>
        <p:txBody>
          <a:bodyPr>
            <a:normAutofit/>
          </a:bodyPr>
          <a:lstStyle/>
          <a:p>
            <a:pPr eaLnBrk="1" hangingPunct="1"/>
            <a:r>
              <a:rPr lang="en-US" sz="2400" dirty="0">
                <a:solidFill>
                  <a:srgbClr val="7030A0"/>
                </a:solidFill>
                <a:latin typeface="Liberation Sans"/>
              </a:rPr>
              <a:t>What makes us happy, sad, annoyed, anxious, frustrated, motivated, delirious and so on </a:t>
            </a:r>
            <a:endParaRPr lang="en-US" sz="2400" dirty="0" smtClean="0">
              <a:solidFill>
                <a:srgbClr val="7030A0"/>
              </a:solidFill>
              <a:latin typeface="Liberation Sans"/>
            </a:endParaRPr>
          </a:p>
          <a:p>
            <a:pPr eaLnBrk="1" hangingPunct="1"/>
            <a:endParaRPr lang="en-US" sz="1000" dirty="0">
              <a:solidFill>
                <a:srgbClr val="7030A0"/>
              </a:solidFill>
              <a:latin typeface="Liberation Sans"/>
            </a:endParaRPr>
          </a:p>
          <a:p>
            <a:pPr lvl="1" eaLnBrk="1" hangingPunct="1"/>
            <a:r>
              <a:rPr lang="en-US" sz="2000" dirty="0">
                <a:solidFill>
                  <a:schemeClr val="accent1"/>
                </a:solidFill>
                <a:latin typeface="Liberation Sans"/>
                <a:ea typeface="ＭＳ Ｐゴシック" charset="0"/>
              </a:rPr>
              <a:t>translating this into different aspects of the user </a:t>
            </a:r>
            <a:r>
              <a:rPr lang="en-US" sz="2000" dirty="0" smtClean="0">
                <a:solidFill>
                  <a:schemeClr val="accent1"/>
                </a:solidFill>
                <a:latin typeface="Liberation Sans"/>
                <a:ea typeface="ＭＳ Ｐゴシック" charset="0"/>
              </a:rPr>
              <a:t>experience</a:t>
            </a:r>
          </a:p>
          <a:p>
            <a:pPr lvl="1" eaLnBrk="1" hangingPunct="1"/>
            <a:endParaRPr lang="en-US" sz="1200" dirty="0">
              <a:solidFill>
                <a:schemeClr val="accent1"/>
              </a:solidFill>
              <a:latin typeface="Liberation Sans"/>
              <a:ea typeface="ＭＳ Ｐゴシック" charset="0"/>
            </a:endParaRPr>
          </a:p>
          <a:p>
            <a:pPr eaLnBrk="1" hangingPunct="1"/>
            <a:r>
              <a:rPr lang="en-GB" sz="2400" dirty="0">
                <a:solidFill>
                  <a:srgbClr val="7030A0"/>
                </a:solidFill>
                <a:latin typeface="Liberation Sans"/>
              </a:rPr>
              <a:t>Why people become emotionally attached to certain products (e.g. virtual pets) </a:t>
            </a:r>
            <a:endParaRPr lang="en-GB" sz="2400" dirty="0" smtClean="0">
              <a:solidFill>
                <a:srgbClr val="7030A0"/>
              </a:solidFill>
              <a:latin typeface="Liberation Sans"/>
            </a:endParaRPr>
          </a:p>
          <a:p>
            <a:pPr eaLnBrk="1" hangingPunct="1"/>
            <a:endParaRPr lang="en-GB" sz="1200" dirty="0">
              <a:solidFill>
                <a:srgbClr val="7030A0"/>
              </a:solidFill>
              <a:latin typeface="Liberation Sans"/>
            </a:endParaRPr>
          </a:p>
          <a:p>
            <a:pPr eaLnBrk="1" hangingPunct="1"/>
            <a:r>
              <a:rPr lang="en-GB" sz="2400" dirty="0">
                <a:solidFill>
                  <a:srgbClr val="7030A0"/>
                </a:solidFill>
                <a:latin typeface="Liberation Sans"/>
              </a:rPr>
              <a:t>Can social robots help reduce loneliness and improve wellbeing</a:t>
            </a:r>
            <a:r>
              <a:rPr lang="en-GB" sz="2400" dirty="0" smtClean="0">
                <a:solidFill>
                  <a:srgbClr val="7030A0"/>
                </a:solidFill>
                <a:latin typeface="Liberation Sans"/>
              </a:rPr>
              <a:t>?</a:t>
            </a:r>
          </a:p>
          <a:p>
            <a:pPr eaLnBrk="1" hangingPunct="1"/>
            <a:endParaRPr lang="en-GB" sz="1200" dirty="0">
              <a:solidFill>
                <a:srgbClr val="7030A0"/>
              </a:solidFill>
              <a:latin typeface="Liberation Sans"/>
            </a:endParaRPr>
          </a:p>
          <a:p>
            <a:pPr eaLnBrk="1" hangingPunct="1"/>
            <a:r>
              <a:rPr lang="en-GB" sz="2400" dirty="0">
                <a:solidFill>
                  <a:srgbClr val="7030A0"/>
                </a:solidFill>
                <a:latin typeface="Liberation Sans"/>
              </a:rPr>
              <a:t>How to change human </a:t>
            </a:r>
            <a:r>
              <a:rPr lang="en-GB" sz="2400" dirty="0" err="1">
                <a:solidFill>
                  <a:srgbClr val="7030A0"/>
                </a:solidFill>
                <a:latin typeface="Liberation Sans"/>
              </a:rPr>
              <a:t>behavior</a:t>
            </a:r>
            <a:r>
              <a:rPr lang="en-GB" sz="2400" dirty="0">
                <a:solidFill>
                  <a:srgbClr val="7030A0"/>
                </a:solidFill>
                <a:latin typeface="Liberation Sans"/>
              </a:rPr>
              <a:t> through the use of emotive feedback </a:t>
            </a:r>
          </a:p>
        </p:txBody>
      </p:sp>
    </p:spTree>
    <p:extLst>
      <p:ext uri="{BB962C8B-B14F-4D97-AF65-F5344CB8AC3E}">
        <p14:creationId xmlns:p14="http://schemas.microsoft.com/office/powerpoint/2010/main" val="80072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509">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509">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50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itle 1"/>
          <p:cNvSpPr>
            <a:spLocks noGrp="1"/>
          </p:cNvSpPr>
          <p:nvPr>
            <p:ph type="title" idx="4294967295"/>
          </p:nvPr>
        </p:nvSpPr>
        <p:spPr/>
        <p:txBody>
          <a:bodyPr/>
          <a:lstStyle/>
          <a:p>
            <a:pPr eaLnBrk="1" hangingPunct="1"/>
            <a:r>
              <a:rPr lang="en-GB" dirty="0">
                <a:latin typeface="Liberation Sans"/>
              </a:rPr>
              <a:t>Activity</a:t>
            </a:r>
          </a:p>
        </p:txBody>
      </p:sp>
      <p:sp>
        <p:nvSpPr>
          <p:cNvPr id="23557" name="Content Placeholder 2"/>
          <p:cNvSpPr>
            <a:spLocks noGrp="1"/>
          </p:cNvSpPr>
          <p:nvPr>
            <p:ph idx="4294967295"/>
          </p:nvPr>
        </p:nvSpPr>
        <p:spPr/>
        <p:txBody>
          <a:bodyPr>
            <a:normAutofit/>
          </a:bodyPr>
          <a:lstStyle/>
          <a:p>
            <a:pPr eaLnBrk="1" hangingPunct="1"/>
            <a:r>
              <a:rPr lang="en-GB" dirty="0">
                <a:solidFill>
                  <a:srgbClr val="7030A0"/>
                </a:solidFill>
                <a:latin typeface="Liberation Sans"/>
              </a:rPr>
              <a:t>Try to remember the emotions you went through when buying a big ticket item online (e.g. a fridge, a vacation, a computer</a:t>
            </a:r>
            <a:r>
              <a:rPr lang="en-GB" dirty="0" smtClean="0">
                <a:solidFill>
                  <a:srgbClr val="7030A0"/>
                </a:solidFill>
                <a:latin typeface="Liberation Sans"/>
              </a:rPr>
              <a:t>)</a:t>
            </a:r>
          </a:p>
          <a:p>
            <a:pPr eaLnBrk="1" hangingPunct="1"/>
            <a:endParaRPr lang="en-GB" sz="1400" dirty="0">
              <a:solidFill>
                <a:srgbClr val="7030A0"/>
              </a:solidFill>
              <a:latin typeface="Liberation Sans"/>
            </a:endParaRPr>
          </a:p>
          <a:p>
            <a:pPr eaLnBrk="1" hangingPunct="1"/>
            <a:r>
              <a:rPr lang="en-GB" dirty="0">
                <a:solidFill>
                  <a:srgbClr val="7030A0"/>
                </a:solidFill>
                <a:latin typeface="Liberation Sans"/>
              </a:rPr>
              <a:t>How many different emotions did you go through</a:t>
            </a:r>
            <a:r>
              <a:rPr lang="en-GB" dirty="0" smtClean="0">
                <a:solidFill>
                  <a:srgbClr val="7030A0"/>
                </a:solidFill>
                <a:latin typeface="Liberation Sans"/>
              </a:rPr>
              <a:t>?</a:t>
            </a:r>
          </a:p>
          <a:p>
            <a:pPr marL="0" indent="0" eaLnBrk="1" hangingPunct="1">
              <a:buNone/>
            </a:pPr>
            <a:endParaRPr lang="en-GB" dirty="0">
              <a:latin typeface="Liberation Sans"/>
            </a:endParaRPr>
          </a:p>
        </p:txBody>
      </p:sp>
    </p:spTree>
    <p:extLst>
      <p:ext uri="{BB962C8B-B14F-4D97-AF65-F5344CB8AC3E}">
        <p14:creationId xmlns:p14="http://schemas.microsoft.com/office/powerpoint/2010/main" val="425009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Rectangle 2"/>
          <p:cNvSpPr>
            <a:spLocks noGrp="1" noChangeArrowheads="1"/>
          </p:cNvSpPr>
          <p:nvPr>
            <p:ph type="title" idx="4294967295"/>
          </p:nvPr>
        </p:nvSpPr>
        <p:spPr>
          <a:xfrm>
            <a:off x="467544" y="188640"/>
            <a:ext cx="8229600" cy="778098"/>
          </a:xfrm>
        </p:spPr>
        <p:txBody>
          <a:bodyPr/>
          <a:lstStyle/>
          <a:p>
            <a:pPr eaLnBrk="1" hangingPunct="1"/>
            <a:r>
              <a:rPr lang="en-GB" dirty="0">
                <a:latin typeface="Liberation Sans"/>
              </a:rPr>
              <a:t>Emotional design model</a:t>
            </a:r>
          </a:p>
        </p:txBody>
      </p:sp>
      <p:sp>
        <p:nvSpPr>
          <p:cNvPr id="91142" name="Rectangle 3"/>
          <p:cNvSpPr>
            <a:spLocks noGrp="1" noChangeArrowheads="1"/>
          </p:cNvSpPr>
          <p:nvPr>
            <p:ph type="body" idx="4294967295"/>
          </p:nvPr>
        </p:nvSpPr>
        <p:spPr>
          <a:xfrm>
            <a:off x="258175" y="1667664"/>
            <a:ext cx="8784976" cy="576064"/>
          </a:xfrm>
        </p:spPr>
        <p:txBody>
          <a:bodyPr>
            <a:normAutofit/>
          </a:bodyPr>
          <a:lstStyle/>
          <a:p>
            <a:pPr algn="ctr" eaLnBrk="1" hangingPunct="1"/>
            <a:r>
              <a:rPr lang="en-GB" sz="2600" dirty="0">
                <a:solidFill>
                  <a:srgbClr val="7030A0"/>
                </a:solidFill>
                <a:latin typeface="Liberation Sans"/>
              </a:rPr>
              <a:t>Norman, </a:t>
            </a:r>
            <a:r>
              <a:rPr lang="en-GB" sz="2600" dirty="0" err="1">
                <a:solidFill>
                  <a:srgbClr val="7030A0"/>
                </a:solidFill>
                <a:latin typeface="Liberation Sans"/>
              </a:rPr>
              <a:t>Ortony</a:t>
            </a:r>
            <a:r>
              <a:rPr lang="en-GB" sz="2600" dirty="0">
                <a:solidFill>
                  <a:srgbClr val="7030A0"/>
                </a:solidFill>
                <a:latin typeface="Liberation Sans"/>
              </a:rPr>
              <a:t> and </a:t>
            </a:r>
            <a:r>
              <a:rPr lang="en-GB" sz="2600" dirty="0" err="1">
                <a:solidFill>
                  <a:srgbClr val="7030A0"/>
                </a:solidFill>
                <a:latin typeface="Liberation Sans"/>
              </a:rPr>
              <a:t>Revelle</a:t>
            </a:r>
            <a:r>
              <a:rPr lang="en-GB" sz="2600" dirty="0">
                <a:solidFill>
                  <a:srgbClr val="7030A0"/>
                </a:solidFill>
                <a:latin typeface="Liberation Sans"/>
              </a:rPr>
              <a:t> (2004) model of emotion</a:t>
            </a:r>
          </a:p>
        </p:txBody>
      </p:sp>
      <p:pic>
        <p:nvPicPr>
          <p:cNvPr id="126994"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2243728"/>
            <a:ext cx="6791325"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0797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2"/>
          <p:cNvSpPr>
            <a:spLocks noGrp="1" noChangeArrowheads="1"/>
          </p:cNvSpPr>
          <p:nvPr>
            <p:ph type="title" idx="4294967295"/>
          </p:nvPr>
        </p:nvSpPr>
        <p:spPr/>
        <p:txBody>
          <a:bodyPr/>
          <a:lstStyle/>
          <a:p>
            <a:pPr eaLnBrk="1" hangingPunct="1"/>
            <a:r>
              <a:rPr lang="en-GB" sz="2400" dirty="0">
                <a:latin typeface="Liberation Sans"/>
              </a:rPr>
              <a:t>Activity: Find the price of a double room at the Holiday Inn in </a:t>
            </a:r>
            <a:r>
              <a:rPr lang="en-GB" sz="2400" dirty="0" smtClean="0">
                <a:latin typeface="Liberation Sans"/>
              </a:rPr>
              <a:t>Columbia </a:t>
            </a:r>
            <a:endParaRPr lang="en-GB" dirty="0">
              <a:latin typeface="Liberation Sans"/>
            </a:endParaRPr>
          </a:p>
        </p:txBody>
      </p:sp>
      <p:pic>
        <p:nvPicPr>
          <p:cNvPr id="4712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628800"/>
            <a:ext cx="5493593" cy="4174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7227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2"/>
          <p:cNvSpPr>
            <a:spLocks noGrp="1" noChangeArrowheads="1"/>
          </p:cNvSpPr>
          <p:nvPr>
            <p:ph type="title" idx="4294967295"/>
          </p:nvPr>
        </p:nvSpPr>
        <p:spPr/>
        <p:txBody>
          <a:bodyPr/>
          <a:lstStyle/>
          <a:p>
            <a:pPr eaLnBrk="1" hangingPunct="1"/>
            <a:r>
              <a:rPr lang="en-GB" dirty="0">
                <a:latin typeface="Liberation Sans"/>
              </a:rPr>
              <a:t>Claims from model</a:t>
            </a:r>
          </a:p>
        </p:txBody>
      </p:sp>
      <p:sp>
        <p:nvSpPr>
          <p:cNvPr id="93189" name="Rectangle 3"/>
          <p:cNvSpPr>
            <a:spLocks noGrp="1" noChangeArrowheads="1"/>
          </p:cNvSpPr>
          <p:nvPr>
            <p:ph type="body" idx="4294967295"/>
          </p:nvPr>
        </p:nvSpPr>
        <p:spPr/>
        <p:txBody>
          <a:bodyPr/>
          <a:lstStyle/>
          <a:p>
            <a:pPr eaLnBrk="1" hangingPunct="1"/>
            <a:r>
              <a:rPr lang="en-GB" sz="2800" dirty="0">
                <a:solidFill>
                  <a:srgbClr val="7030A0"/>
                </a:solidFill>
                <a:latin typeface="Liberation Sans"/>
              </a:rPr>
              <a:t>Our emotional state changes how we </a:t>
            </a:r>
            <a:r>
              <a:rPr lang="en-GB" sz="2800" dirty="0" smtClean="0">
                <a:solidFill>
                  <a:srgbClr val="7030A0"/>
                </a:solidFill>
                <a:latin typeface="Liberation Sans"/>
              </a:rPr>
              <a:t>think</a:t>
            </a:r>
          </a:p>
          <a:p>
            <a:pPr eaLnBrk="1" hangingPunct="1"/>
            <a:endParaRPr lang="en-GB" sz="1200" dirty="0">
              <a:solidFill>
                <a:srgbClr val="7030A0"/>
              </a:solidFill>
              <a:latin typeface="Liberation Sans"/>
            </a:endParaRPr>
          </a:p>
          <a:p>
            <a:pPr lvl="1" eaLnBrk="1" hangingPunct="1"/>
            <a:r>
              <a:rPr lang="en-GB" sz="2400" dirty="0">
                <a:latin typeface="Liberation Sans"/>
                <a:ea typeface="ＭＳ Ｐゴシック" charset="0"/>
              </a:rPr>
              <a:t>when frightened or angry we focus narrowly and body responds by tensing muscles and </a:t>
            </a:r>
            <a:r>
              <a:rPr lang="en-GB" sz="2400" dirty="0" smtClean="0">
                <a:latin typeface="Liberation Sans"/>
                <a:ea typeface="ＭＳ Ｐゴシック" charset="0"/>
              </a:rPr>
              <a:t>sweating</a:t>
            </a:r>
          </a:p>
          <a:p>
            <a:pPr lvl="1" eaLnBrk="1" hangingPunct="1"/>
            <a:endParaRPr lang="en-GB" sz="800" dirty="0">
              <a:latin typeface="Liberation Sans"/>
              <a:ea typeface="ＭＳ Ｐゴシック" charset="0"/>
            </a:endParaRPr>
          </a:p>
          <a:p>
            <a:pPr lvl="2" eaLnBrk="1" hangingPunct="1"/>
            <a:r>
              <a:rPr lang="en-GB" sz="2000" dirty="0">
                <a:solidFill>
                  <a:schemeClr val="accent1"/>
                </a:solidFill>
                <a:latin typeface="Liberation Sans"/>
                <a:ea typeface="ＭＳ Ｐゴシック" charset="0"/>
              </a:rPr>
              <a:t>more likely to be less </a:t>
            </a:r>
            <a:r>
              <a:rPr lang="en-GB" sz="2000" dirty="0" smtClean="0">
                <a:solidFill>
                  <a:schemeClr val="accent1"/>
                </a:solidFill>
                <a:latin typeface="Liberation Sans"/>
                <a:ea typeface="ＭＳ Ｐゴシック" charset="0"/>
              </a:rPr>
              <a:t>tolerant</a:t>
            </a:r>
          </a:p>
          <a:p>
            <a:pPr lvl="2" eaLnBrk="1" hangingPunct="1"/>
            <a:endParaRPr lang="en-GB" sz="1200" dirty="0">
              <a:solidFill>
                <a:schemeClr val="accent1"/>
              </a:solidFill>
              <a:latin typeface="Liberation Sans"/>
              <a:ea typeface="ＭＳ Ｐゴシック" charset="0"/>
            </a:endParaRPr>
          </a:p>
          <a:p>
            <a:pPr lvl="1" eaLnBrk="1" hangingPunct="1"/>
            <a:r>
              <a:rPr lang="en-GB" sz="2400" dirty="0">
                <a:latin typeface="Liberation Sans"/>
                <a:ea typeface="ＭＳ Ｐゴシック" charset="0"/>
              </a:rPr>
              <a:t>when happy we are less focused and the  body </a:t>
            </a:r>
            <a:r>
              <a:rPr lang="en-GB" sz="2400" dirty="0" smtClean="0">
                <a:latin typeface="Liberation Sans"/>
                <a:ea typeface="ＭＳ Ｐゴシック" charset="0"/>
              </a:rPr>
              <a:t>relaxes</a:t>
            </a:r>
          </a:p>
          <a:p>
            <a:pPr lvl="1" eaLnBrk="1" hangingPunct="1"/>
            <a:endParaRPr lang="en-GB" sz="800" dirty="0">
              <a:latin typeface="Liberation Sans"/>
              <a:ea typeface="ＭＳ Ｐゴシック" charset="0"/>
            </a:endParaRPr>
          </a:p>
          <a:p>
            <a:pPr lvl="2" eaLnBrk="1" hangingPunct="1"/>
            <a:r>
              <a:rPr lang="en-GB" sz="2000" dirty="0">
                <a:solidFill>
                  <a:schemeClr val="accent1"/>
                </a:solidFill>
                <a:latin typeface="Liberation Sans"/>
                <a:ea typeface="ＭＳ Ｐゴシック" charset="0"/>
              </a:rPr>
              <a:t>more likely to overlook minor problems and be more creative</a:t>
            </a:r>
          </a:p>
        </p:txBody>
      </p:sp>
    </p:spTree>
    <p:extLst>
      <p:ext uri="{BB962C8B-B14F-4D97-AF65-F5344CB8AC3E}">
        <p14:creationId xmlns:p14="http://schemas.microsoft.com/office/powerpoint/2010/main" val="291485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18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318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318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18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318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Liberation Sans"/>
              </a:rPr>
              <a:t>Activity</a:t>
            </a:r>
            <a:endParaRPr lang="en-US" dirty="0">
              <a:latin typeface="Liberation Sans"/>
            </a:endParaRPr>
          </a:p>
        </p:txBody>
      </p:sp>
      <p:sp>
        <p:nvSpPr>
          <p:cNvPr id="6" name="Content Placeholder 5"/>
          <p:cNvSpPr>
            <a:spLocks noGrp="1"/>
          </p:cNvSpPr>
          <p:nvPr>
            <p:ph idx="1"/>
          </p:nvPr>
        </p:nvSpPr>
        <p:spPr>
          <a:xfrm>
            <a:off x="457200" y="1600201"/>
            <a:ext cx="8229600" cy="2692896"/>
          </a:xfrm>
        </p:spPr>
        <p:txBody>
          <a:bodyPr/>
          <a:lstStyle/>
          <a:p>
            <a:r>
              <a:rPr lang="en-GB" dirty="0">
                <a:solidFill>
                  <a:srgbClr val="7030A0"/>
                </a:solidFill>
                <a:latin typeface="Liberation Sans"/>
              </a:rPr>
              <a:t>Do you feel more creative when you are in a happy mood? Do you get less work done when you are feeling stressed? </a:t>
            </a:r>
          </a:p>
          <a:p>
            <a:endParaRPr lang="en-US" dirty="0">
              <a:latin typeface="Liberation Sans"/>
            </a:endParaRPr>
          </a:p>
        </p:txBody>
      </p:sp>
    </p:spTree>
    <p:extLst>
      <p:ext uri="{BB962C8B-B14F-4D97-AF65-F5344CB8AC3E}">
        <p14:creationId xmlns:p14="http://schemas.microsoft.com/office/powerpoint/2010/main" val="4093019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idx="4294967295"/>
          </p:nvPr>
        </p:nvSpPr>
        <p:spPr/>
        <p:txBody>
          <a:bodyPr/>
          <a:lstStyle/>
          <a:p>
            <a:pPr eaLnBrk="1" hangingPunct="1"/>
            <a:r>
              <a:rPr lang="en-GB">
                <a:latin typeface="Liberation Sans"/>
              </a:rPr>
              <a:t>Expressive interfaces</a:t>
            </a:r>
          </a:p>
        </p:txBody>
      </p:sp>
      <p:sp>
        <p:nvSpPr>
          <p:cNvPr id="25605" name="Rectangle 3"/>
          <p:cNvSpPr>
            <a:spLocks noGrp="1" noChangeArrowheads="1"/>
          </p:cNvSpPr>
          <p:nvPr>
            <p:ph type="body" idx="4294967295"/>
          </p:nvPr>
        </p:nvSpPr>
        <p:spPr/>
        <p:txBody>
          <a:bodyPr/>
          <a:lstStyle/>
          <a:p>
            <a:pPr eaLnBrk="1" hangingPunct="1"/>
            <a:r>
              <a:rPr lang="en-GB" sz="2400" dirty="0">
                <a:solidFill>
                  <a:srgbClr val="7030A0"/>
                </a:solidFill>
                <a:latin typeface="Liberation Sans"/>
              </a:rPr>
              <a:t>Provide reassuring feedback that can be both informative and fun</a:t>
            </a:r>
          </a:p>
          <a:p>
            <a:pPr eaLnBrk="1" hangingPunct="1"/>
            <a:r>
              <a:rPr lang="en-GB" sz="2400" dirty="0">
                <a:solidFill>
                  <a:srgbClr val="7030A0"/>
                </a:solidFill>
                <a:latin typeface="Liberation Sans"/>
              </a:rPr>
              <a:t>But can also be intrusive, causing people to get annoyed and even angry</a:t>
            </a:r>
          </a:p>
          <a:p>
            <a:pPr eaLnBrk="1" hangingPunct="1"/>
            <a:r>
              <a:rPr lang="en-GB" sz="2400" dirty="0" err="1">
                <a:solidFill>
                  <a:srgbClr val="7030A0"/>
                </a:solidFill>
                <a:latin typeface="Liberation Sans"/>
              </a:rPr>
              <a:t>Color</a:t>
            </a:r>
            <a:r>
              <a:rPr lang="en-GB" sz="2400" dirty="0">
                <a:solidFill>
                  <a:srgbClr val="7030A0"/>
                </a:solidFill>
                <a:latin typeface="Liberation Sans"/>
              </a:rPr>
              <a:t>, icons, sounds, graphical elements and animations are used to make the </a:t>
            </a:r>
            <a:r>
              <a:rPr lang="ja-JP" altLang="en-GB" sz="2400" dirty="0">
                <a:solidFill>
                  <a:srgbClr val="7030A0"/>
                </a:solidFill>
                <a:latin typeface="Liberation Sans"/>
              </a:rPr>
              <a:t>‘</a:t>
            </a:r>
            <a:r>
              <a:rPr lang="en-GB" sz="2400" dirty="0">
                <a:solidFill>
                  <a:srgbClr val="7030A0"/>
                </a:solidFill>
                <a:latin typeface="Liberation Sans"/>
              </a:rPr>
              <a:t>look and feel</a:t>
            </a:r>
            <a:r>
              <a:rPr lang="ja-JP" altLang="en-GB" sz="2400" dirty="0">
                <a:solidFill>
                  <a:srgbClr val="7030A0"/>
                </a:solidFill>
                <a:latin typeface="Liberation Sans"/>
              </a:rPr>
              <a:t>’</a:t>
            </a:r>
            <a:r>
              <a:rPr lang="en-GB" sz="2400" dirty="0">
                <a:solidFill>
                  <a:srgbClr val="7030A0"/>
                </a:solidFill>
                <a:latin typeface="Liberation Sans"/>
              </a:rPr>
              <a:t> of an interface appealing</a:t>
            </a:r>
          </a:p>
          <a:p>
            <a:pPr lvl="1" eaLnBrk="1" hangingPunct="1"/>
            <a:r>
              <a:rPr lang="en-GB" sz="1800" dirty="0">
                <a:solidFill>
                  <a:schemeClr val="accent1"/>
                </a:solidFill>
                <a:latin typeface="Liberation Sans"/>
                <a:ea typeface="ＭＳ Ｐゴシック" charset="0"/>
              </a:rPr>
              <a:t>conveys an emotional state</a:t>
            </a:r>
          </a:p>
          <a:p>
            <a:pPr eaLnBrk="1" hangingPunct="1"/>
            <a:r>
              <a:rPr lang="en-GB" sz="2400" dirty="0">
                <a:solidFill>
                  <a:srgbClr val="7030A0"/>
                </a:solidFill>
                <a:latin typeface="Liberation Sans"/>
              </a:rPr>
              <a:t>In turn this can affect the usability of an interface</a:t>
            </a:r>
          </a:p>
          <a:p>
            <a:pPr lvl="1" eaLnBrk="1" hangingPunct="1"/>
            <a:r>
              <a:rPr lang="en-GB" sz="1800" dirty="0">
                <a:solidFill>
                  <a:schemeClr val="accent1"/>
                </a:solidFill>
                <a:latin typeface="Liberation Sans"/>
                <a:ea typeface="ＭＳ Ｐゴシック" charset="0"/>
              </a:rPr>
              <a:t>people are prepared to put up with certain aspects of an interface (e.g. slow download rate) if the end result is appealing and aesthetic</a:t>
            </a:r>
          </a:p>
        </p:txBody>
      </p:sp>
      <p:pic>
        <p:nvPicPr>
          <p:cNvPr id="25606" name="Picture 4" descr="Emoticon smile_whiteb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6688" y="5799221"/>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5" descr="Emoticon surprised_whiteb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1341" y="58008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075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60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60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60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60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Grp="1" noChangeArrowheads="1"/>
          </p:cNvSpPr>
          <p:nvPr>
            <p:ph type="title" idx="4294967295"/>
          </p:nvPr>
        </p:nvSpPr>
        <p:spPr/>
        <p:txBody>
          <a:bodyPr/>
          <a:lstStyle/>
          <a:p>
            <a:pPr eaLnBrk="1" hangingPunct="1"/>
            <a:r>
              <a:rPr lang="en-GB">
                <a:latin typeface="Liberation Sans"/>
              </a:rPr>
              <a:t>Friendly interfaces</a:t>
            </a:r>
          </a:p>
        </p:txBody>
      </p:sp>
      <p:sp>
        <p:nvSpPr>
          <p:cNvPr id="35845" name="Rectangle 3"/>
          <p:cNvSpPr>
            <a:spLocks noGrp="1" noChangeArrowheads="1"/>
          </p:cNvSpPr>
          <p:nvPr>
            <p:ph type="body" idx="4294967295"/>
          </p:nvPr>
        </p:nvSpPr>
        <p:spPr/>
        <p:txBody>
          <a:bodyPr/>
          <a:lstStyle/>
          <a:p>
            <a:pPr eaLnBrk="1" hangingPunct="1">
              <a:lnSpc>
                <a:spcPct val="90000"/>
              </a:lnSpc>
            </a:pPr>
            <a:r>
              <a:rPr lang="en-GB" sz="2800" dirty="0">
                <a:solidFill>
                  <a:srgbClr val="7030A0"/>
                </a:solidFill>
                <a:latin typeface="Liberation Sans"/>
              </a:rPr>
              <a:t>Microsoft pioneered friendly interfaces for technophobes - </a:t>
            </a:r>
            <a:r>
              <a:rPr lang="ja-JP" altLang="en-GB" sz="2800" dirty="0">
                <a:solidFill>
                  <a:srgbClr val="7030A0"/>
                </a:solidFill>
                <a:latin typeface="Liberation Sans"/>
              </a:rPr>
              <a:t>‘</a:t>
            </a:r>
            <a:r>
              <a:rPr lang="en-GB" sz="2800" dirty="0">
                <a:solidFill>
                  <a:srgbClr val="7030A0"/>
                </a:solidFill>
                <a:latin typeface="Liberation Sans"/>
              </a:rPr>
              <a:t>At home with Bob</a:t>
            </a:r>
            <a:r>
              <a:rPr lang="ja-JP" altLang="en-GB" sz="2800" dirty="0">
                <a:solidFill>
                  <a:srgbClr val="7030A0"/>
                </a:solidFill>
                <a:latin typeface="Liberation Sans"/>
              </a:rPr>
              <a:t>’</a:t>
            </a:r>
            <a:r>
              <a:rPr lang="en-GB" sz="2800" dirty="0">
                <a:solidFill>
                  <a:srgbClr val="7030A0"/>
                </a:solidFill>
                <a:latin typeface="Liberation Sans"/>
              </a:rPr>
              <a:t> </a:t>
            </a:r>
            <a:r>
              <a:rPr lang="en-GB" sz="2800" dirty="0" smtClean="0">
                <a:solidFill>
                  <a:srgbClr val="7030A0"/>
                </a:solidFill>
                <a:latin typeface="Liberation Sans"/>
              </a:rPr>
              <a:t>software</a:t>
            </a:r>
          </a:p>
          <a:p>
            <a:pPr eaLnBrk="1" hangingPunct="1">
              <a:lnSpc>
                <a:spcPct val="90000"/>
              </a:lnSpc>
            </a:pPr>
            <a:endParaRPr lang="en-GB" sz="1200" dirty="0">
              <a:solidFill>
                <a:srgbClr val="7030A0"/>
              </a:solidFill>
              <a:latin typeface="Liberation Sans"/>
            </a:endParaRPr>
          </a:p>
          <a:p>
            <a:pPr eaLnBrk="1" hangingPunct="1">
              <a:lnSpc>
                <a:spcPct val="90000"/>
              </a:lnSpc>
            </a:pPr>
            <a:endParaRPr lang="en-GB" sz="800" dirty="0">
              <a:solidFill>
                <a:srgbClr val="7030A0"/>
              </a:solidFill>
              <a:latin typeface="Liberation Sans"/>
            </a:endParaRPr>
          </a:p>
          <a:p>
            <a:pPr eaLnBrk="1" hangingPunct="1">
              <a:lnSpc>
                <a:spcPct val="90000"/>
              </a:lnSpc>
            </a:pPr>
            <a:r>
              <a:rPr lang="en-GB" sz="2800" dirty="0">
                <a:solidFill>
                  <a:srgbClr val="7030A0"/>
                </a:solidFill>
                <a:latin typeface="Liberation Sans"/>
              </a:rPr>
              <a:t>3D metaphors based on familiar places (e.g. living rooms</a:t>
            </a:r>
            <a:r>
              <a:rPr lang="en-GB" sz="2800" dirty="0" smtClean="0">
                <a:solidFill>
                  <a:srgbClr val="7030A0"/>
                </a:solidFill>
                <a:latin typeface="Liberation Sans"/>
              </a:rPr>
              <a:t>)</a:t>
            </a:r>
          </a:p>
          <a:p>
            <a:pPr eaLnBrk="1" hangingPunct="1">
              <a:lnSpc>
                <a:spcPct val="90000"/>
              </a:lnSpc>
            </a:pPr>
            <a:endParaRPr lang="en-GB" sz="1200" dirty="0">
              <a:solidFill>
                <a:srgbClr val="7030A0"/>
              </a:solidFill>
              <a:latin typeface="Liberation Sans"/>
            </a:endParaRPr>
          </a:p>
          <a:p>
            <a:pPr eaLnBrk="1" hangingPunct="1">
              <a:lnSpc>
                <a:spcPct val="90000"/>
              </a:lnSpc>
            </a:pPr>
            <a:endParaRPr lang="en-GB" sz="800" dirty="0">
              <a:solidFill>
                <a:srgbClr val="7030A0"/>
              </a:solidFill>
              <a:latin typeface="Liberation Sans"/>
            </a:endParaRPr>
          </a:p>
          <a:p>
            <a:pPr eaLnBrk="1" hangingPunct="1">
              <a:lnSpc>
                <a:spcPct val="90000"/>
              </a:lnSpc>
            </a:pPr>
            <a:r>
              <a:rPr lang="en-GB" sz="2800" dirty="0">
                <a:solidFill>
                  <a:srgbClr val="7030A0"/>
                </a:solidFill>
                <a:latin typeface="Liberation Sans"/>
              </a:rPr>
              <a:t>Agents in the guise of pets (e.g. bunny, dog) were included to talk to the user </a:t>
            </a:r>
            <a:endParaRPr lang="en-GB" sz="2800" dirty="0" smtClean="0">
              <a:solidFill>
                <a:srgbClr val="7030A0"/>
              </a:solidFill>
              <a:latin typeface="Liberation Sans"/>
            </a:endParaRPr>
          </a:p>
          <a:p>
            <a:pPr eaLnBrk="1" hangingPunct="1">
              <a:lnSpc>
                <a:spcPct val="90000"/>
              </a:lnSpc>
            </a:pPr>
            <a:endParaRPr lang="en-GB" sz="1200" dirty="0">
              <a:solidFill>
                <a:srgbClr val="7030A0"/>
              </a:solidFill>
              <a:latin typeface="Liberation Sans"/>
            </a:endParaRPr>
          </a:p>
          <a:p>
            <a:pPr lvl="1" eaLnBrk="1" hangingPunct="1">
              <a:lnSpc>
                <a:spcPct val="90000"/>
              </a:lnSpc>
            </a:pPr>
            <a:r>
              <a:rPr lang="en-GB" sz="2400" dirty="0">
                <a:solidFill>
                  <a:schemeClr val="accent1"/>
                </a:solidFill>
                <a:latin typeface="Liberation Sans"/>
                <a:ea typeface="ＭＳ Ｐゴシック" charset="0"/>
              </a:rPr>
              <a:t>Make users feel more at ease and comfortable</a:t>
            </a:r>
          </a:p>
        </p:txBody>
      </p:sp>
    </p:spTree>
    <p:extLst>
      <p:ext uri="{BB962C8B-B14F-4D97-AF65-F5344CB8AC3E}">
        <p14:creationId xmlns:p14="http://schemas.microsoft.com/office/powerpoint/2010/main" val="3992048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84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84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2"/>
          <p:cNvSpPr>
            <a:spLocks noGrp="1" noChangeArrowheads="1"/>
          </p:cNvSpPr>
          <p:nvPr>
            <p:ph type="title" idx="4294967295"/>
          </p:nvPr>
        </p:nvSpPr>
        <p:spPr>
          <a:xfrm>
            <a:off x="539552" y="188640"/>
            <a:ext cx="8229600" cy="778098"/>
          </a:xfrm>
        </p:spPr>
        <p:txBody>
          <a:bodyPr/>
          <a:lstStyle/>
          <a:p>
            <a:pPr eaLnBrk="1" hangingPunct="1"/>
            <a:r>
              <a:rPr lang="en-GB" dirty="0">
                <a:latin typeface="Liberation Sans"/>
              </a:rPr>
              <a:t>Bob</a:t>
            </a:r>
          </a:p>
        </p:txBody>
      </p:sp>
      <p:pic>
        <p:nvPicPr>
          <p:cNvPr id="61461"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980727"/>
            <a:ext cx="8424936" cy="514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4803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Rectangle 2"/>
          <p:cNvSpPr>
            <a:spLocks noGrp="1" noChangeArrowheads="1"/>
          </p:cNvSpPr>
          <p:nvPr>
            <p:ph type="title" idx="4294967295"/>
          </p:nvPr>
        </p:nvSpPr>
        <p:spPr/>
        <p:txBody>
          <a:bodyPr/>
          <a:lstStyle/>
          <a:p>
            <a:pPr eaLnBrk="1" hangingPunct="1"/>
            <a:r>
              <a:rPr lang="en-GB">
                <a:latin typeface="Liberation Sans"/>
              </a:rPr>
              <a:t>Clippy</a:t>
            </a:r>
          </a:p>
        </p:txBody>
      </p:sp>
      <p:sp>
        <p:nvSpPr>
          <p:cNvPr id="39942" name="Rectangle 3"/>
          <p:cNvSpPr>
            <a:spLocks noGrp="1" noChangeArrowheads="1"/>
          </p:cNvSpPr>
          <p:nvPr>
            <p:ph type="body" idx="4294967295"/>
          </p:nvPr>
        </p:nvSpPr>
        <p:spPr>
          <a:xfrm>
            <a:off x="132335" y="1702494"/>
            <a:ext cx="3456384" cy="4525963"/>
          </a:xfrm>
        </p:spPr>
        <p:txBody>
          <a:bodyPr>
            <a:normAutofit/>
          </a:bodyPr>
          <a:lstStyle/>
          <a:p>
            <a:pPr eaLnBrk="1" hangingPunct="1">
              <a:lnSpc>
                <a:spcPct val="90000"/>
              </a:lnSpc>
            </a:pPr>
            <a:r>
              <a:rPr lang="en-GB" dirty="0">
                <a:solidFill>
                  <a:srgbClr val="7030A0"/>
                </a:solidFill>
                <a:latin typeface="Liberation Sans"/>
              </a:rPr>
              <a:t>Why was </a:t>
            </a:r>
            <a:r>
              <a:rPr lang="en-GB" dirty="0" err="1">
                <a:solidFill>
                  <a:srgbClr val="7030A0"/>
                </a:solidFill>
                <a:latin typeface="Liberation Sans"/>
              </a:rPr>
              <a:t>Clippy</a:t>
            </a:r>
            <a:r>
              <a:rPr lang="en-GB" dirty="0">
                <a:solidFill>
                  <a:srgbClr val="7030A0"/>
                </a:solidFill>
                <a:latin typeface="Liberation Sans"/>
              </a:rPr>
              <a:t> disliked</a:t>
            </a:r>
            <a:br>
              <a:rPr lang="en-GB" dirty="0">
                <a:solidFill>
                  <a:srgbClr val="7030A0"/>
                </a:solidFill>
                <a:latin typeface="Liberation Sans"/>
              </a:rPr>
            </a:br>
            <a:r>
              <a:rPr lang="en-GB" dirty="0">
                <a:solidFill>
                  <a:srgbClr val="7030A0"/>
                </a:solidFill>
                <a:latin typeface="Liberation Sans"/>
              </a:rPr>
              <a:t>by so many</a:t>
            </a:r>
            <a:r>
              <a:rPr lang="en-GB" dirty="0" smtClean="0">
                <a:solidFill>
                  <a:srgbClr val="7030A0"/>
                </a:solidFill>
                <a:latin typeface="Liberation Sans"/>
              </a:rPr>
              <a:t>?</a:t>
            </a:r>
          </a:p>
          <a:p>
            <a:pPr eaLnBrk="1" hangingPunct="1">
              <a:lnSpc>
                <a:spcPct val="90000"/>
              </a:lnSpc>
            </a:pPr>
            <a:endParaRPr lang="en-GB" sz="900" dirty="0">
              <a:solidFill>
                <a:srgbClr val="7030A0"/>
              </a:solidFill>
              <a:latin typeface="Liberation Sans"/>
            </a:endParaRPr>
          </a:p>
          <a:p>
            <a:pPr eaLnBrk="1" hangingPunct="1">
              <a:lnSpc>
                <a:spcPct val="90000"/>
              </a:lnSpc>
            </a:pPr>
            <a:r>
              <a:rPr lang="en-GB" dirty="0">
                <a:solidFill>
                  <a:srgbClr val="7030A0"/>
                </a:solidFill>
                <a:latin typeface="Liberation Sans"/>
              </a:rPr>
              <a:t>Was it annoying, </a:t>
            </a:r>
            <a:br>
              <a:rPr lang="en-GB" dirty="0">
                <a:solidFill>
                  <a:srgbClr val="7030A0"/>
                </a:solidFill>
                <a:latin typeface="Liberation Sans"/>
              </a:rPr>
            </a:br>
            <a:r>
              <a:rPr lang="en-GB" dirty="0">
                <a:solidFill>
                  <a:srgbClr val="7030A0"/>
                </a:solidFill>
                <a:latin typeface="Liberation Sans"/>
              </a:rPr>
              <a:t>distracting,</a:t>
            </a:r>
            <a:br>
              <a:rPr lang="en-GB" dirty="0">
                <a:solidFill>
                  <a:srgbClr val="7030A0"/>
                </a:solidFill>
                <a:latin typeface="Liberation Sans"/>
              </a:rPr>
            </a:br>
            <a:r>
              <a:rPr lang="en-GB" dirty="0">
                <a:solidFill>
                  <a:srgbClr val="7030A0"/>
                </a:solidFill>
                <a:latin typeface="Liberation Sans"/>
              </a:rPr>
              <a:t>patronising or other</a:t>
            </a:r>
            <a:r>
              <a:rPr lang="en-GB" dirty="0" smtClean="0">
                <a:solidFill>
                  <a:srgbClr val="7030A0"/>
                </a:solidFill>
                <a:latin typeface="Liberation Sans"/>
              </a:rPr>
              <a:t>?</a:t>
            </a:r>
          </a:p>
          <a:p>
            <a:pPr eaLnBrk="1" hangingPunct="1">
              <a:lnSpc>
                <a:spcPct val="90000"/>
              </a:lnSpc>
            </a:pPr>
            <a:endParaRPr lang="en-GB" sz="900" dirty="0">
              <a:solidFill>
                <a:srgbClr val="7030A0"/>
              </a:solidFill>
              <a:latin typeface="Liberation Sans"/>
            </a:endParaRPr>
          </a:p>
          <a:p>
            <a:pPr eaLnBrk="1" hangingPunct="1">
              <a:lnSpc>
                <a:spcPct val="90000"/>
              </a:lnSpc>
            </a:pPr>
            <a:r>
              <a:rPr lang="en-GB" dirty="0">
                <a:solidFill>
                  <a:srgbClr val="7030A0"/>
                </a:solidFill>
                <a:latin typeface="Liberation Sans"/>
              </a:rPr>
              <a:t>What sort of user </a:t>
            </a:r>
            <a:br>
              <a:rPr lang="en-GB" dirty="0">
                <a:solidFill>
                  <a:srgbClr val="7030A0"/>
                </a:solidFill>
                <a:latin typeface="Liberation Sans"/>
              </a:rPr>
            </a:br>
            <a:r>
              <a:rPr lang="en-GB" dirty="0">
                <a:solidFill>
                  <a:srgbClr val="7030A0"/>
                </a:solidFill>
                <a:latin typeface="Liberation Sans"/>
              </a:rPr>
              <a:t>liked </a:t>
            </a:r>
            <a:r>
              <a:rPr lang="en-GB" dirty="0" err="1">
                <a:solidFill>
                  <a:srgbClr val="7030A0"/>
                </a:solidFill>
                <a:latin typeface="Liberation Sans"/>
              </a:rPr>
              <a:t>Clippy</a:t>
            </a:r>
            <a:r>
              <a:rPr lang="en-GB" dirty="0">
                <a:solidFill>
                  <a:srgbClr val="7030A0"/>
                </a:solidFill>
                <a:latin typeface="Liberation Sans"/>
              </a:rPr>
              <a:t>?</a:t>
            </a:r>
          </a:p>
          <a:p>
            <a:pPr eaLnBrk="1" hangingPunct="1">
              <a:lnSpc>
                <a:spcPct val="90000"/>
              </a:lnSpc>
            </a:pPr>
            <a:endParaRPr lang="en-GB" dirty="0">
              <a:latin typeface="Liberation Sans"/>
            </a:endParaRPr>
          </a:p>
        </p:txBody>
      </p:sp>
      <p:pic>
        <p:nvPicPr>
          <p:cNvPr id="63510" name="Picture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1556792"/>
            <a:ext cx="5418358" cy="4817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6758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title" idx="4294967295"/>
          </p:nvPr>
        </p:nvSpPr>
        <p:spPr>
          <a:xfrm>
            <a:off x="685800" y="228600"/>
            <a:ext cx="7772400" cy="1143000"/>
          </a:xfrm>
        </p:spPr>
        <p:txBody>
          <a:bodyPr/>
          <a:lstStyle/>
          <a:p>
            <a:pPr eaLnBrk="1" hangingPunct="1"/>
            <a:r>
              <a:rPr lang="en-GB" dirty="0">
                <a:latin typeface="Liberation Sans"/>
              </a:rPr>
              <a:t>Frustrating interfaces</a:t>
            </a:r>
          </a:p>
        </p:txBody>
      </p:sp>
      <p:sp>
        <p:nvSpPr>
          <p:cNvPr id="41989" name="Rectangle 3"/>
          <p:cNvSpPr>
            <a:spLocks noGrp="1" noChangeArrowheads="1"/>
          </p:cNvSpPr>
          <p:nvPr>
            <p:ph type="body" idx="4294967295"/>
          </p:nvPr>
        </p:nvSpPr>
        <p:spPr>
          <a:xfrm>
            <a:off x="685800" y="1524000"/>
            <a:ext cx="8001000" cy="4713312"/>
          </a:xfrm>
        </p:spPr>
        <p:txBody>
          <a:bodyPr>
            <a:normAutofit lnSpcReduction="10000"/>
          </a:bodyPr>
          <a:lstStyle/>
          <a:p>
            <a:pPr eaLnBrk="1" hangingPunct="1">
              <a:lnSpc>
                <a:spcPct val="90000"/>
              </a:lnSpc>
            </a:pPr>
            <a:r>
              <a:rPr lang="en-GB" sz="2400" dirty="0">
                <a:solidFill>
                  <a:srgbClr val="7030A0"/>
                </a:solidFill>
                <a:latin typeface="Liberation Sans"/>
              </a:rPr>
              <a:t>Many causes:</a:t>
            </a:r>
            <a:endParaRPr lang="en-GB" sz="2000" dirty="0">
              <a:solidFill>
                <a:srgbClr val="7030A0"/>
              </a:solidFill>
              <a:latin typeface="Liberation Sans"/>
            </a:endParaRPr>
          </a:p>
          <a:p>
            <a:pPr eaLnBrk="1" hangingPunct="1">
              <a:lnSpc>
                <a:spcPct val="90000"/>
              </a:lnSpc>
            </a:pPr>
            <a:endParaRPr lang="en-GB" sz="700" dirty="0">
              <a:latin typeface="Liberation Sans"/>
            </a:endParaRPr>
          </a:p>
          <a:p>
            <a:pPr lvl="1" eaLnBrk="1" hangingPunct="1">
              <a:lnSpc>
                <a:spcPct val="90000"/>
              </a:lnSpc>
            </a:pPr>
            <a:r>
              <a:rPr lang="en-GB" sz="2000" dirty="0">
                <a:solidFill>
                  <a:schemeClr val="accent1"/>
                </a:solidFill>
                <a:latin typeface="Liberation Sans"/>
                <a:ea typeface="ＭＳ Ｐゴシック" charset="0"/>
              </a:rPr>
              <a:t>When an application </a:t>
            </a:r>
            <a:r>
              <a:rPr lang="en-GB" sz="2000" dirty="0" err="1">
                <a:solidFill>
                  <a:schemeClr val="accent1"/>
                </a:solidFill>
                <a:latin typeface="Liberation Sans"/>
                <a:ea typeface="ＭＳ Ｐゴシック" charset="0"/>
              </a:rPr>
              <a:t>doesn</a:t>
            </a:r>
            <a:r>
              <a:rPr lang="ja-JP" altLang="en-GB" sz="2000" dirty="0">
                <a:solidFill>
                  <a:schemeClr val="accent1"/>
                </a:solidFill>
                <a:latin typeface="Liberation Sans"/>
                <a:ea typeface="ＭＳ Ｐゴシック" charset="0"/>
              </a:rPr>
              <a:t>’</a:t>
            </a:r>
            <a:r>
              <a:rPr lang="en-GB" sz="2000" dirty="0">
                <a:solidFill>
                  <a:schemeClr val="accent1"/>
                </a:solidFill>
                <a:latin typeface="Liberation Sans"/>
                <a:ea typeface="ＭＳ Ｐゴシック" charset="0"/>
              </a:rPr>
              <a:t>t work properly or </a:t>
            </a:r>
            <a:r>
              <a:rPr lang="en-GB" sz="2000" dirty="0" smtClean="0">
                <a:solidFill>
                  <a:schemeClr val="accent1"/>
                </a:solidFill>
                <a:latin typeface="Liberation Sans"/>
                <a:ea typeface="ＭＳ Ｐゴシック" charset="0"/>
              </a:rPr>
              <a:t>crashes</a:t>
            </a:r>
          </a:p>
          <a:p>
            <a:pPr lvl="1" eaLnBrk="1" hangingPunct="1">
              <a:lnSpc>
                <a:spcPct val="90000"/>
              </a:lnSpc>
            </a:pPr>
            <a:endParaRPr lang="en-GB" sz="600" dirty="0">
              <a:solidFill>
                <a:schemeClr val="accent1"/>
              </a:solidFill>
              <a:latin typeface="Liberation Sans"/>
              <a:ea typeface="ＭＳ Ｐゴシック" charset="0"/>
            </a:endParaRPr>
          </a:p>
          <a:p>
            <a:pPr lvl="1" eaLnBrk="1" hangingPunct="1">
              <a:lnSpc>
                <a:spcPct val="90000"/>
              </a:lnSpc>
            </a:pPr>
            <a:r>
              <a:rPr lang="en-GB" sz="2000" dirty="0">
                <a:solidFill>
                  <a:schemeClr val="accent1"/>
                </a:solidFill>
                <a:latin typeface="Liberation Sans"/>
                <a:ea typeface="ＭＳ Ｐゴシック" charset="0"/>
              </a:rPr>
              <a:t>When a system </a:t>
            </a:r>
            <a:r>
              <a:rPr lang="en-GB" sz="2000" dirty="0" err="1">
                <a:solidFill>
                  <a:schemeClr val="accent1"/>
                </a:solidFill>
                <a:latin typeface="Liberation Sans"/>
                <a:ea typeface="ＭＳ Ｐゴシック" charset="0"/>
              </a:rPr>
              <a:t>doesn</a:t>
            </a:r>
            <a:r>
              <a:rPr lang="ja-JP" altLang="en-GB" sz="2000" dirty="0">
                <a:solidFill>
                  <a:schemeClr val="accent1"/>
                </a:solidFill>
                <a:latin typeface="Liberation Sans"/>
                <a:ea typeface="ＭＳ Ｐゴシック" charset="0"/>
              </a:rPr>
              <a:t>’</a:t>
            </a:r>
            <a:r>
              <a:rPr lang="en-GB" sz="2000" dirty="0">
                <a:solidFill>
                  <a:schemeClr val="accent1"/>
                </a:solidFill>
                <a:latin typeface="Liberation Sans"/>
                <a:ea typeface="ＭＳ Ｐゴシック" charset="0"/>
              </a:rPr>
              <a:t>t do what the user wants it to </a:t>
            </a:r>
            <a:r>
              <a:rPr lang="en-GB" sz="2000" dirty="0" smtClean="0">
                <a:solidFill>
                  <a:schemeClr val="accent1"/>
                </a:solidFill>
                <a:latin typeface="Liberation Sans"/>
                <a:ea typeface="ＭＳ Ｐゴシック" charset="0"/>
              </a:rPr>
              <a:t>do</a:t>
            </a:r>
          </a:p>
          <a:p>
            <a:pPr lvl="1" eaLnBrk="1" hangingPunct="1">
              <a:lnSpc>
                <a:spcPct val="90000"/>
              </a:lnSpc>
            </a:pPr>
            <a:endParaRPr lang="en-GB" sz="600" dirty="0">
              <a:solidFill>
                <a:schemeClr val="accent1"/>
              </a:solidFill>
              <a:latin typeface="Liberation Sans"/>
              <a:ea typeface="ＭＳ Ｐゴシック" charset="0"/>
            </a:endParaRPr>
          </a:p>
          <a:p>
            <a:pPr lvl="1" eaLnBrk="1" hangingPunct="1">
              <a:lnSpc>
                <a:spcPct val="90000"/>
              </a:lnSpc>
            </a:pPr>
            <a:r>
              <a:rPr lang="en-GB" sz="2000" dirty="0">
                <a:solidFill>
                  <a:schemeClr val="accent1"/>
                </a:solidFill>
                <a:latin typeface="Liberation Sans"/>
                <a:ea typeface="ＭＳ Ｐゴシック" charset="0"/>
              </a:rPr>
              <a:t>When a user</a:t>
            </a:r>
            <a:r>
              <a:rPr lang="ja-JP" altLang="en-GB" sz="2000" dirty="0">
                <a:solidFill>
                  <a:schemeClr val="accent1"/>
                </a:solidFill>
                <a:latin typeface="Liberation Sans"/>
                <a:ea typeface="ＭＳ Ｐゴシック" charset="0"/>
              </a:rPr>
              <a:t>’</a:t>
            </a:r>
            <a:r>
              <a:rPr lang="en-GB" sz="2000" dirty="0">
                <a:solidFill>
                  <a:schemeClr val="accent1"/>
                </a:solidFill>
                <a:latin typeface="Liberation Sans"/>
                <a:ea typeface="ＭＳ Ｐゴシック" charset="0"/>
              </a:rPr>
              <a:t>s expectations are not </a:t>
            </a:r>
            <a:r>
              <a:rPr lang="en-GB" sz="2000" dirty="0" smtClean="0">
                <a:solidFill>
                  <a:schemeClr val="accent1"/>
                </a:solidFill>
                <a:latin typeface="Liberation Sans"/>
                <a:ea typeface="ＭＳ Ｐゴシック" charset="0"/>
              </a:rPr>
              <a:t>met</a:t>
            </a:r>
          </a:p>
          <a:p>
            <a:pPr lvl="1" eaLnBrk="1" hangingPunct="1">
              <a:lnSpc>
                <a:spcPct val="90000"/>
              </a:lnSpc>
            </a:pPr>
            <a:endParaRPr lang="en-GB" sz="600" dirty="0">
              <a:solidFill>
                <a:schemeClr val="accent1"/>
              </a:solidFill>
              <a:latin typeface="Liberation Sans"/>
              <a:ea typeface="ＭＳ Ｐゴシック" charset="0"/>
            </a:endParaRPr>
          </a:p>
          <a:p>
            <a:pPr lvl="1" eaLnBrk="1" hangingPunct="1">
              <a:lnSpc>
                <a:spcPct val="90000"/>
              </a:lnSpc>
            </a:pPr>
            <a:r>
              <a:rPr lang="en-GB" sz="2000" dirty="0">
                <a:solidFill>
                  <a:schemeClr val="accent1"/>
                </a:solidFill>
                <a:latin typeface="Liberation Sans"/>
                <a:ea typeface="ＭＳ Ｐゴシック" charset="0"/>
              </a:rPr>
              <a:t>When a system does not provide sufficient information to enable the user to know what to do </a:t>
            </a:r>
            <a:endParaRPr lang="en-GB" sz="2000" dirty="0" smtClean="0">
              <a:solidFill>
                <a:schemeClr val="accent1"/>
              </a:solidFill>
              <a:latin typeface="Liberation Sans"/>
              <a:ea typeface="ＭＳ Ｐゴシック" charset="0"/>
            </a:endParaRPr>
          </a:p>
          <a:p>
            <a:pPr lvl="1" eaLnBrk="1" hangingPunct="1">
              <a:lnSpc>
                <a:spcPct val="90000"/>
              </a:lnSpc>
            </a:pPr>
            <a:endParaRPr lang="en-GB" sz="600" dirty="0">
              <a:solidFill>
                <a:schemeClr val="accent1"/>
              </a:solidFill>
              <a:latin typeface="Liberation Sans"/>
              <a:ea typeface="ＭＳ Ｐゴシック" charset="0"/>
            </a:endParaRPr>
          </a:p>
          <a:p>
            <a:pPr lvl="1" eaLnBrk="1" hangingPunct="1">
              <a:lnSpc>
                <a:spcPct val="90000"/>
              </a:lnSpc>
            </a:pPr>
            <a:r>
              <a:rPr lang="en-GB" sz="2000" dirty="0">
                <a:solidFill>
                  <a:schemeClr val="accent1"/>
                </a:solidFill>
                <a:latin typeface="Liberation Sans"/>
                <a:ea typeface="ＭＳ Ｐゴシック" charset="0"/>
              </a:rPr>
              <a:t>When error messages pop up that are vague, obtuse or </a:t>
            </a:r>
            <a:r>
              <a:rPr lang="en-GB" sz="2000" dirty="0" smtClean="0">
                <a:solidFill>
                  <a:schemeClr val="accent1"/>
                </a:solidFill>
                <a:latin typeface="Liberation Sans"/>
                <a:ea typeface="ＭＳ Ｐゴシック" charset="0"/>
              </a:rPr>
              <a:t>condemning</a:t>
            </a:r>
          </a:p>
          <a:p>
            <a:pPr lvl="1" eaLnBrk="1" hangingPunct="1">
              <a:lnSpc>
                <a:spcPct val="90000"/>
              </a:lnSpc>
            </a:pPr>
            <a:endParaRPr lang="en-GB" sz="600" dirty="0">
              <a:solidFill>
                <a:schemeClr val="accent1"/>
              </a:solidFill>
              <a:latin typeface="Liberation Sans"/>
              <a:ea typeface="ＭＳ Ｐゴシック" charset="0"/>
            </a:endParaRPr>
          </a:p>
          <a:p>
            <a:pPr lvl="1" eaLnBrk="1" hangingPunct="1">
              <a:lnSpc>
                <a:spcPct val="90000"/>
              </a:lnSpc>
            </a:pPr>
            <a:r>
              <a:rPr lang="en-GB" sz="2000" dirty="0">
                <a:solidFill>
                  <a:schemeClr val="accent1"/>
                </a:solidFill>
                <a:latin typeface="Liberation Sans"/>
                <a:ea typeface="ＭＳ Ｐゴシック" charset="0"/>
              </a:rPr>
              <a:t>When the appearance of an interface is garish, noisy, gimmicky or </a:t>
            </a:r>
            <a:r>
              <a:rPr lang="en-GB" sz="2000" dirty="0" smtClean="0">
                <a:solidFill>
                  <a:schemeClr val="accent1"/>
                </a:solidFill>
                <a:latin typeface="Liberation Sans"/>
                <a:ea typeface="ＭＳ Ｐゴシック" charset="0"/>
              </a:rPr>
              <a:t>patronizing</a:t>
            </a:r>
          </a:p>
          <a:p>
            <a:pPr lvl="1" eaLnBrk="1" hangingPunct="1">
              <a:lnSpc>
                <a:spcPct val="90000"/>
              </a:lnSpc>
            </a:pPr>
            <a:endParaRPr lang="en-GB" sz="600" dirty="0">
              <a:solidFill>
                <a:schemeClr val="accent1"/>
              </a:solidFill>
              <a:latin typeface="Liberation Sans"/>
              <a:ea typeface="ＭＳ Ｐゴシック" charset="0"/>
            </a:endParaRPr>
          </a:p>
          <a:p>
            <a:pPr lvl="1" eaLnBrk="1" hangingPunct="1">
              <a:lnSpc>
                <a:spcPct val="90000"/>
              </a:lnSpc>
            </a:pPr>
            <a:r>
              <a:rPr lang="en-GB" sz="2000" dirty="0">
                <a:solidFill>
                  <a:schemeClr val="accent1"/>
                </a:solidFill>
                <a:latin typeface="Liberation Sans"/>
                <a:ea typeface="ＭＳ Ｐゴシック" charset="0"/>
              </a:rPr>
              <a:t>When a system requires users to carry out too many steps to perform a task, only to discover a mistake was made earlier and they need to start all over again</a:t>
            </a:r>
          </a:p>
          <a:p>
            <a:pPr lvl="1" eaLnBrk="1" hangingPunct="1">
              <a:lnSpc>
                <a:spcPct val="90000"/>
              </a:lnSpc>
              <a:buFontTx/>
              <a:buNone/>
            </a:pPr>
            <a:endParaRPr lang="en-GB" sz="1600" dirty="0">
              <a:latin typeface="Liberation Sans"/>
              <a:ea typeface="ＭＳ Ｐゴシック" charset="0"/>
            </a:endParaRPr>
          </a:p>
        </p:txBody>
      </p:sp>
    </p:spTree>
    <p:extLst>
      <p:ext uri="{BB962C8B-B14F-4D97-AF65-F5344CB8AC3E}">
        <p14:creationId xmlns:p14="http://schemas.microsoft.com/office/powerpoint/2010/main" val="3825791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8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98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989">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989">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989">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989">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98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2"/>
          <p:cNvSpPr>
            <a:spLocks noGrp="1" noChangeArrowheads="1"/>
          </p:cNvSpPr>
          <p:nvPr>
            <p:ph type="title" idx="4294967295"/>
          </p:nvPr>
        </p:nvSpPr>
        <p:spPr/>
        <p:txBody>
          <a:bodyPr/>
          <a:lstStyle/>
          <a:p>
            <a:pPr eaLnBrk="1" hangingPunct="1"/>
            <a:r>
              <a:rPr lang="en-GB">
                <a:latin typeface="Liberation Sans"/>
              </a:rPr>
              <a:t>Gimmicks</a:t>
            </a:r>
          </a:p>
        </p:txBody>
      </p:sp>
      <p:sp>
        <p:nvSpPr>
          <p:cNvPr id="44038" name="Rectangle 3"/>
          <p:cNvSpPr>
            <a:spLocks noGrp="1" noChangeArrowheads="1"/>
          </p:cNvSpPr>
          <p:nvPr>
            <p:ph type="body" idx="4294967295"/>
          </p:nvPr>
        </p:nvSpPr>
        <p:spPr/>
        <p:txBody>
          <a:bodyPr/>
          <a:lstStyle/>
          <a:p>
            <a:pPr eaLnBrk="1" hangingPunct="1"/>
            <a:r>
              <a:rPr lang="en-GB" dirty="0">
                <a:solidFill>
                  <a:srgbClr val="7030A0"/>
                </a:solidFill>
                <a:latin typeface="Liberation Sans"/>
              </a:rPr>
              <a:t>Amusing to the designer but not the user, e.g</a:t>
            </a:r>
            <a:r>
              <a:rPr lang="en-GB" dirty="0" smtClean="0">
                <a:solidFill>
                  <a:srgbClr val="7030A0"/>
                </a:solidFill>
                <a:latin typeface="Liberation Sans"/>
              </a:rPr>
              <a:t>.</a:t>
            </a:r>
          </a:p>
          <a:p>
            <a:pPr marL="0" indent="0" eaLnBrk="1" hangingPunct="1">
              <a:buNone/>
            </a:pPr>
            <a:endParaRPr lang="en-GB" sz="1400" dirty="0">
              <a:solidFill>
                <a:srgbClr val="7030A0"/>
              </a:solidFill>
              <a:latin typeface="Liberation Sans"/>
            </a:endParaRPr>
          </a:p>
          <a:p>
            <a:pPr lvl="1" eaLnBrk="1" hangingPunct="1"/>
            <a:r>
              <a:rPr lang="en-GB" dirty="0">
                <a:solidFill>
                  <a:schemeClr val="accent1"/>
                </a:solidFill>
                <a:latin typeface="Liberation Sans"/>
                <a:ea typeface="ＭＳ Ｐゴシック" charset="0"/>
              </a:rPr>
              <a:t>Clicking on a link to a website only to discover that it is still </a:t>
            </a:r>
            <a:r>
              <a:rPr lang="ja-JP" altLang="en-GB" dirty="0">
                <a:solidFill>
                  <a:schemeClr val="accent1"/>
                </a:solidFill>
                <a:latin typeface="Liberation Sans"/>
                <a:ea typeface="ＭＳ Ｐゴシック" charset="0"/>
              </a:rPr>
              <a:t>‘</a:t>
            </a:r>
            <a:r>
              <a:rPr lang="en-GB" dirty="0">
                <a:solidFill>
                  <a:schemeClr val="accent1"/>
                </a:solidFill>
                <a:latin typeface="Liberation Sans"/>
                <a:ea typeface="ＭＳ Ｐゴシック" charset="0"/>
              </a:rPr>
              <a:t>under construction</a:t>
            </a:r>
            <a:r>
              <a:rPr lang="ja-JP" altLang="en-GB" dirty="0">
                <a:solidFill>
                  <a:schemeClr val="accent1"/>
                </a:solidFill>
                <a:latin typeface="Liberation Sans"/>
                <a:ea typeface="ＭＳ Ｐゴシック" charset="0"/>
              </a:rPr>
              <a:t>’</a:t>
            </a:r>
            <a:endParaRPr lang="en-GB" dirty="0">
              <a:solidFill>
                <a:schemeClr val="accent1"/>
              </a:solidFill>
              <a:latin typeface="Liberation Sans"/>
              <a:ea typeface="ＭＳ Ｐゴシック" charset="0"/>
            </a:endParaRPr>
          </a:p>
          <a:p>
            <a:pPr eaLnBrk="1" hangingPunct="1"/>
            <a:endParaRPr lang="en-GB" dirty="0">
              <a:latin typeface="Liberation Sans"/>
            </a:endParaRPr>
          </a:p>
        </p:txBody>
      </p:sp>
      <p:graphicFrame>
        <p:nvGraphicFramePr>
          <p:cNvPr id="44034" name="Object 2"/>
          <p:cNvGraphicFramePr>
            <a:graphicFrameLocks noChangeAspect="1"/>
          </p:cNvGraphicFramePr>
          <p:nvPr>
            <p:extLst>
              <p:ext uri="{D42A27DB-BD31-4B8C-83A1-F6EECF244321}">
                <p14:modId xmlns:p14="http://schemas.microsoft.com/office/powerpoint/2010/main" val="849081217"/>
              </p:ext>
            </p:extLst>
          </p:nvPr>
        </p:nvGraphicFramePr>
        <p:xfrm>
          <a:off x="2438400" y="4800600"/>
          <a:ext cx="3657600" cy="557213"/>
        </p:xfrm>
        <a:graphic>
          <a:graphicData uri="http://schemas.openxmlformats.org/presentationml/2006/ole">
            <mc:AlternateContent xmlns:mc="http://schemas.openxmlformats.org/markup-compatibility/2006">
              <mc:Choice xmlns:v="urn:schemas-microsoft-com:vml" Requires="v">
                <p:oleObj spid="_x0000_s3093" name="Document" r:id="rId5" imgW="3647880" imgH="548280" progId="Word.Document.8">
                  <p:embed/>
                </p:oleObj>
              </mc:Choice>
              <mc:Fallback>
                <p:oleObj name="Document" r:id="rId5" imgW="3647880" imgH="54828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4800600"/>
                        <a:ext cx="3657600" cy="55721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115141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title" idx="4294967295"/>
          </p:nvPr>
        </p:nvSpPr>
        <p:spPr>
          <a:xfrm>
            <a:off x="685800" y="228600"/>
            <a:ext cx="7772400" cy="1143000"/>
          </a:xfrm>
        </p:spPr>
        <p:txBody>
          <a:bodyPr/>
          <a:lstStyle/>
          <a:p>
            <a:pPr eaLnBrk="1" hangingPunct="1"/>
            <a:r>
              <a:rPr lang="en-GB">
                <a:latin typeface="Liberation Sans"/>
              </a:rPr>
              <a:t>Error messages</a:t>
            </a:r>
          </a:p>
        </p:txBody>
      </p:sp>
      <p:sp>
        <p:nvSpPr>
          <p:cNvPr id="46085" name="Rectangle 3"/>
          <p:cNvSpPr>
            <a:spLocks noGrp="1" noChangeArrowheads="1"/>
          </p:cNvSpPr>
          <p:nvPr>
            <p:ph type="body" idx="4294967295"/>
          </p:nvPr>
        </p:nvSpPr>
        <p:spPr>
          <a:xfrm>
            <a:off x="381000" y="1447800"/>
            <a:ext cx="8382000" cy="4789512"/>
          </a:xfrm>
        </p:spPr>
        <p:txBody>
          <a:bodyPr>
            <a:normAutofit lnSpcReduction="10000"/>
          </a:bodyPr>
          <a:lstStyle/>
          <a:p>
            <a:pPr algn="ctr" eaLnBrk="1" hangingPunct="1">
              <a:lnSpc>
                <a:spcPct val="90000"/>
              </a:lnSpc>
              <a:buFontTx/>
              <a:buNone/>
            </a:pPr>
            <a:r>
              <a:rPr lang="ja-JP" altLang="en-GB" sz="2200" dirty="0">
                <a:solidFill>
                  <a:srgbClr val="7030A0"/>
                </a:solidFill>
                <a:latin typeface="Liberation Sans"/>
              </a:rPr>
              <a:t>“</a:t>
            </a:r>
            <a:r>
              <a:rPr lang="en-GB" sz="2200" dirty="0">
                <a:solidFill>
                  <a:srgbClr val="7030A0"/>
                </a:solidFill>
                <a:latin typeface="Liberation Sans"/>
              </a:rPr>
              <a:t>The application Word Wonder has unexpectedly quit due to a type 2 error.</a:t>
            </a:r>
            <a:r>
              <a:rPr lang="ja-JP" altLang="en-GB" sz="2200" dirty="0">
                <a:solidFill>
                  <a:srgbClr val="7030A0"/>
                </a:solidFill>
                <a:latin typeface="Liberation Sans"/>
              </a:rPr>
              <a:t>”</a:t>
            </a:r>
            <a:endParaRPr lang="en-GB" sz="2200" dirty="0">
              <a:solidFill>
                <a:srgbClr val="7030A0"/>
              </a:solidFill>
              <a:latin typeface="Liberation Sans"/>
            </a:endParaRPr>
          </a:p>
          <a:p>
            <a:pPr algn="ctr" eaLnBrk="1" hangingPunct="1">
              <a:lnSpc>
                <a:spcPct val="90000"/>
              </a:lnSpc>
              <a:buFontTx/>
              <a:buNone/>
            </a:pPr>
            <a:endParaRPr lang="en-GB" sz="700" dirty="0">
              <a:solidFill>
                <a:srgbClr val="7030A0"/>
              </a:solidFill>
              <a:latin typeface="Liberation Sans"/>
            </a:endParaRPr>
          </a:p>
          <a:p>
            <a:pPr algn="ctr" eaLnBrk="1" hangingPunct="1">
              <a:lnSpc>
                <a:spcPct val="90000"/>
              </a:lnSpc>
              <a:buFontTx/>
              <a:buNone/>
            </a:pPr>
            <a:r>
              <a:rPr lang="en-GB" sz="2600" dirty="0">
                <a:solidFill>
                  <a:srgbClr val="7030A0"/>
                </a:solidFill>
                <a:latin typeface="Liberation Sans"/>
              </a:rPr>
              <a:t>Why not instead:</a:t>
            </a:r>
          </a:p>
          <a:p>
            <a:pPr algn="ctr" eaLnBrk="1" hangingPunct="1">
              <a:lnSpc>
                <a:spcPct val="90000"/>
              </a:lnSpc>
              <a:buFontTx/>
              <a:buNone/>
            </a:pPr>
            <a:endParaRPr lang="en-GB" sz="700" dirty="0">
              <a:solidFill>
                <a:srgbClr val="7030A0"/>
              </a:solidFill>
              <a:latin typeface="Liberation Sans"/>
            </a:endParaRPr>
          </a:p>
          <a:p>
            <a:pPr algn="ctr" eaLnBrk="1" hangingPunct="1">
              <a:lnSpc>
                <a:spcPct val="90000"/>
              </a:lnSpc>
              <a:buFontTx/>
              <a:buNone/>
            </a:pPr>
            <a:r>
              <a:rPr lang="ja-JP" altLang="en-GB" sz="2200" dirty="0">
                <a:solidFill>
                  <a:srgbClr val="7030A0"/>
                </a:solidFill>
                <a:latin typeface="Liberation Sans"/>
              </a:rPr>
              <a:t>“</a:t>
            </a:r>
            <a:r>
              <a:rPr lang="en-GB" sz="2200" dirty="0">
                <a:solidFill>
                  <a:srgbClr val="7030A0"/>
                </a:solidFill>
                <a:latin typeface="Liberation Sans"/>
              </a:rPr>
              <a:t>the application has </a:t>
            </a:r>
            <a:r>
              <a:rPr lang="en-GB" sz="2200" i="1" dirty="0">
                <a:solidFill>
                  <a:srgbClr val="7030A0"/>
                </a:solidFill>
                <a:latin typeface="Liberation Sans"/>
              </a:rPr>
              <a:t>expectedly</a:t>
            </a:r>
            <a:r>
              <a:rPr lang="en-GB" sz="2200" dirty="0">
                <a:solidFill>
                  <a:srgbClr val="7030A0"/>
                </a:solidFill>
                <a:latin typeface="Liberation Sans"/>
              </a:rPr>
              <a:t> quit due to poor coding in the operating system</a:t>
            </a:r>
            <a:r>
              <a:rPr lang="ja-JP" altLang="en-GB" sz="2200" dirty="0">
                <a:solidFill>
                  <a:srgbClr val="7030A0"/>
                </a:solidFill>
                <a:latin typeface="Liberation Sans"/>
              </a:rPr>
              <a:t>”</a:t>
            </a:r>
            <a:endParaRPr lang="en-GB" sz="2200" dirty="0">
              <a:solidFill>
                <a:srgbClr val="7030A0"/>
              </a:solidFill>
              <a:latin typeface="Liberation Sans"/>
            </a:endParaRPr>
          </a:p>
          <a:p>
            <a:pPr eaLnBrk="1" hangingPunct="1">
              <a:lnSpc>
                <a:spcPct val="90000"/>
              </a:lnSpc>
            </a:pPr>
            <a:endParaRPr lang="en-GB" sz="2000" dirty="0">
              <a:solidFill>
                <a:srgbClr val="7030A0"/>
              </a:solidFill>
              <a:latin typeface="Liberation Sans"/>
            </a:endParaRPr>
          </a:p>
          <a:p>
            <a:pPr eaLnBrk="1" hangingPunct="1">
              <a:lnSpc>
                <a:spcPct val="90000"/>
              </a:lnSpc>
            </a:pPr>
            <a:r>
              <a:rPr lang="en-GB" sz="2400" dirty="0" err="1">
                <a:solidFill>
                  <a:srgbClr val="7030A0"/>
                </a:solidFill>
                <a:latin typeface="Liberation Sans"/>
              </a:rPr>
              <a:t>Shneiderman</a:t>
            </a:r>
            <a:r>
              <a:rPr lang="ja-JP" altLang="en-GB" sz="2400" dirty="0">
                <a:solidFill>
                  <a:srgbClr val="7030A0"/>
                </a:solidFill>
                <a:latin typeface="Liberation Sans"/>
              </a:rPr>
              <a:t>’</a:t>
            </a:r>
            <a:r>
              <a:rPr lang="en-GB" sz="2400" dirty="0">
                <a:solidFill>
                  <a:srgbClr val="7030A0"/>
                </a:solidFill>
                <a:latin typeface="Liberation Sans"/>
              </a:rPr>
              <a:t>s  guidelines for error messages include</a:t>
            </a:r>
            <a:r>
              <a:rPr lang="en-GB" sz="2400" dirty="0" smtClean="0">
                <a:solidFill>
                  <a:srgbClr val="7030A0"/>
                </a:solidFill>
                <a:latin typeface="Liberation Sans"/>
              </a:rPr>
              <a:t>:</a:t>
            </a:r>
          </a:p>
          <a:p>
            <a:pPr eaLnBrk="1" hangingPunct="1">
              <a:lnSpc>
                <a:spcPct val="90000"/>
              </a:lnSpc>
            </a:pPr>
            <a:endParaRPr lang="en-GB" sz="1200" dirty="0">
              <a:solidFill>
                <a:srgbClr val="7030A0"/>
              </a:solidFill>
              <a:latin typeface="Liberation Sans"/>
            </a:endParaRPr>
          </a:p>
          <a:p>
            <a:pPr lvl="2" eaLnBrk="1" hangingPunct="1">
              <a:lnSpc>
                <a:spcPct val="90000"/>
              </a:lnSpc>
            </a:pPr>
            <a:r>
              <a:rPr lang="en-GB" sz="1800" dirty="0">
                <a:solidFill>
                  <a:schemeClr val="accent1"/>
                </a:solidFill>
                <a:latin typeface="Liberation Sans"/>
                <a:ea typeface="ＭＳ Ｐゴシック" charset="0"/>
              </a:rPr>
              <a:t>avoid using terms like FATAL, INVALID, BAD</a:t>
            </a:r>
          </a:p>
          <a:p>
            <a:pPr lvl="2" eaLnBrk="1" hangingPunct="1">
              <a:lnSpc>
                <a:spcPct val="90000"/>
              </a:lnSpc>
            </a:pPr>
            <a:r>
              <a:rPr lang="en-GB" sz="1800" dirty="0">
                <a:solidFill>
                  <a:schemeClr val="accent1"/>
                </a:solidFill>
                <a:latin typeface="Liberation Sans"/>
                <a:ea typeface="ＭＳ Ｐゴシック" charset="0"/>
              </a:rPr>
              <a:t>Audio warnings </a:t>
            </a:r>
          </a:p>
          <a:p>
            <a:pPr lvl="2" eaLnBrk="1" hangingPunct="1">
              <a:lnSpc>
                <a:spcPct val="90000"/>
              </a:lnSpc>
            </a:pPr>
            <a:r>
              <a:rPr lang="en-GB" sz="1800" dirty="0">
                <a:solidFill>
                  <a:schemeClr val="accent1"/>
                </a:solidFill>
                <a:latin typeface="Liberation Sans"/>
                <a:ea typeface="ＭＳ Ｐゴシック" charset="0"/>
              </a:rPr>
              <a:t>Avoid UPPERCASE and long code numbers</a:t>
            </a:r>
          </a:p>
          <a:p>
            <a:pPr lvl="2" eaLnBrk="1" hangingPunct="1">
              <a:lnSpc>
                <a:spcPct val="90000"/>
              </a:lnSpc>
            </a:pPr>
            <a:r>
              <a:rPr lang="en-GB" sz="1800" dirty="0">
                <a:solidFill>
                  <a:schemeClr val="accent1"/>
                </a:solidFill>
                <a:latin typeface="Liberation Sans"/>
                <a:ea typeface="ＭＳ Ｐゴシック" charset="0"/>
              </a:rPr>
              <a:t>Messages should be precise rather than vague</a:t>
            </a:r>
          </a:p>
          <a:p>
            <a:pPr lvl="2" eaLnBrk="1" hangingPunct="1">
              <a:lnSpc>
                <a:spcPct val="90000"/>
              </a:lnSpc>
            </a:pPr>
            <a:r>
              <a:rPr lang="en-GB" sz="1800" dirty="0">
                <a:solidFill>
                  <a:schemeClr val="accent1"/>
                </a:solidFill>
                <a:latin typeface="Liberation Sans"/>
                <a:ea typeface="ＭＳ Ｐゴシック" charset="0"/>
              </a:rPr>
              <a:t>Provide context-sensitive help</a:t>
            </a:r>
          </a:p>
          <a:p>
            <a:pPr eaLnBrk="1" hangingPunct="1">
              <a:lnSpc>
                <a:spcPct val="90000"/>
              </a:lnSpc>
              <a:buFontTx/>
              <a:buNone/>
            </a:pPr>
            <a:endParaRPr lang="en-GB" sz="1800" dirty="0">
              <a:latin typeface="Liberation Sans"/>
            </a:endParaRPr>
          </a:p>
        </p:txBody>
      </p:sp>
    </p:spTree>
    <p:extLst>
      <p:ext uri="{BB962C8B-B14F-4D97-AF65-F5344CB8AC3E}">
        <p14:creationId xmlns:p14="http://schemas.microsoft.com/office/powerpoint/2010/main" val="802563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8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08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08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08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085">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085">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085">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08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2"/>
          <p:cNvSpPr>
            <a:spLocks noGrp="1" noChangeArrowheads="1"/>
          </p:cNvSpPr>
          <p:nvPr>
            <p:ph type="title" idx="4294967295"/>
          </p:nvPr>
        </p:nvSpPr>
        <p:spPr/>
        <p:txBody>
          <a:bodyPr/>
          <a:lstStyle/>
          <a:p>
            <a:pPr eaLnBrk="1" hangingPunct="1"/>
            <a:r>
              <a:rPr lang="en-GB">
                <a:latin typeface="Liberation Sans"/>
              </a:rPr>
              <a:t>Website error messages</a:t>
            </a:r>
          </a:p>
        </p:txBody>
      </p:sp>
      <p:pic>
        <p:nvPicPr>
          <p:cNvPr id="48134" name="Picture 3" descr="4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844825"/>
            <a:ext cx="784860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2"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904" y="3028695"/>
            <a:ext cx="8388424" cy="2773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3418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Rectangle 2"/>
          <p:cNvSpPr>
            <a:spLocks noGrp="1" noChangeArrowheads="1"/>
          </p:cNvSpPr>
          <p:nvPr>
            <p:ph type="title" idx="4294967295"/>
          </p:nvPr>
        </p:nvSpPr>
        <p:spPr/>
        <p:txBody>
          <a:bodyPr/>
          <a:lstStyle/>
          <a:p>
            <a:pPr eaLnBrk="1" hangingPunct="1"/>
            <a:r>
              <a:rPr lang="en-GB" sz="2400" dirty="0">
                <a:latin typeface="Liberation Sans"/>
              </a:rPr>
              <a:t>Activity: Find the price for a double room at the Quality Inn </a:t>
            </a:r>
            <a:r>
              <a:rPr lang="en-GB" sz="2400" dirty="0" smtClean="0">
                <a:latin typeface="Liberation Sans"/>
              </a:rPr>
              <a:t>in Pennsylvania </a:t>
            </a:r>
            <a:endParaRPr lang="en-GB" dirty="0">
              <a:latin typeface="Liberation Sans"/>
            </a:endParaRPr>
          </a:p>
        </p:txBody>
      </p:sp>
      <p:pic>
        <p:nvPicPr>
          <p:cNvPr id="49169"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704659"/>
            <a:ext cx="5544616" cy="4197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4905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2"/>
          <p:cNvSpPr>
            <a:spLocks noGrp="1" noChangeArrowheads="1"/>
          </p:cNvSpPr>
          <p:nvPr>
            <p:ph type="title" idx="4294967295"/>
          </p:nvPr>
        </p:nvSpPr>
        <p:spPr>
          <a:xfrm>
            <a:off x="685800" y="304800"/>
            <a:ext cx="7772400" cy="1143000"/>
          </a:xfrm>
        </p:spPr>
        <p:txBody>
          <a:bodyPr>
            <a:normAutofit/>
          </a:bodyPr>
          <a:lstStyle/>
          <a:p>
            <a:pPr eaLnBrk="1" hangingPunct="1"/>
            <a:r>
              <a:rPr lang="en-GB">
                <a:latin typeface="Liberation Sans"/>
              </a:rPr>
              <a:t>More helpful error message</a:t>
            </a:r>
          </a:p>
        </p:txBody>
      </p:sp>
      <p:sp>
        <p:nvSpPr>
          <p:cNvPr id="50181" name="Rectangle 3"/>
          <p:cNvSpPr>
            <a:spLocks noGrp="1" noChangeArrowheads="1"/>
          </p:cNvSpPr>
          <p:nvPr>
            <p:ph type="body" idx="4294967295"/>
          </p:nvPr>
        </p:nvSpPr>
        <p:spPr>
          <a:xfrm>
            <a:off x="683568" y="1556792"/>
            <a:ext cx="7772400" cy="4495800"/>
          </a:xfrm>
        </p:spPr>
        <p:txBody>
          <a:bodyPr>
            <a:normAutofit/>
          </a:bodyPr>
          <a:lstStyle/>
          <a:p>
            <a:pPr eaLnBrk="1" hangingPunct="1">
              <a:buFontTx/>
              <a:buNone/>
            </a:pPr>
            <a:r>
              <a:rPr lang="en-GB" sz="1800" dirty="0">
                <a:solidFill>
                  <a:srgbClr val="000000"/>
                </a:solidFill>
                <a:latin typeface="Liberation Sans"/>
              </a:rPr>
              <a:t>	</a:t>
            </a:r>
            <a:r>
              <a:rPr lang="ja-JP" altLang="en-GB" sz="1900" dirty="0">
                <a:solidFill>
                  <a:srgbClr val="7030A0"/>
                </a:solidFill>
                <a:latin typeface="Liberation Sans"/>
              </a:rPr>
              <a:t>“</a:t>
            </a:r>
            <a:r>
              <a:rPr lang="en-GB" sz="1900" dirty="0">
                <a:solidFill>
                  <a:srgbClr val="7030A0"/>
                </a:solidFill>
                <a:latin typeface="Liberation Sans"/>
              </a:rPr>
              <a:t>The requested page </a:t>
            </a:r>
            <a:r>
              <a:rPr lang="en-GB" sz="1900" b="1" dirty="0">
                <a:solidFill>
                  <a:srgbClr val="7030A0"/>
                </a:solidFill>
                <a:latin typeface="Liberation Sans"/>
              </a:rPr>
              <a:t>/</a:t>
            </a:r>
            <a:r>
              <a:rPr lang="en-GB" sz="1900" b="1" dirty="0" err="1">
                <a:solidFill>
                  <a:srgbClr val="7030A0"/>
                </a:solidFill>
                <a:latin typeface="Liberation Sans"/>
              </a:rPr>
              <a:t>helpme</a:t>
            </a:r>
            <a:r>
              <a:rPr lang="en-GB" sz="1900" dirty="0">
                <a:solidFill>
                  <a:srgbClr val="7030A0"/>
                </a:solidFill>
                <a:latin typeface="Liberation Sans"/>
              </a:rPr>
              <a:t> is not available on the web server. </a:t>
            </a:r>
          </a:p>
          <a:p>
            <a:pPr eaLnBrk="1" hangingPunct="1">
              <a:buFontTx/>
              <a:buNone/>
            </a:pPr>
            <a:endParaRPr lang="en-GB" sz="1900" dirty="0">
              <a:solidFill>
                <a:srgbClr val="7030A0"/>
              </a:solidFill>
              <a:latin typeface="Liberation Sans"/>
            </a:endParaRPr>
          </a:p>
          <a:p>
            <a:pPr eaLnBrk="1" hangingPunct="1">
              <a:buFontTx/>
              <a:buNone/>
            </a:pPr>
            <a:r>
              <a:rPr lang="en-GB" sz="1900" dirty="0">
                <a:solidFill>
                  <a:srgbClr val="7030A0"/>
                </a:solidFill>
                <a:latin typeface="Liberation Sans"/>
              </a:rPr>
              <a:t>	If you followed a link or bookmark to get to this page, please let us know, so that we can fix the problem. Please include the URL of the referring page as well as the URL of the missing page. </a:t>
            </a:r>
          </a:p>
          <a:p>
            <a:pPr eaLnBrk="1" hangingPunct="1">
              <a:buFontTx/>
              <a:buNone/>
            </a:pPr>
            <a:endParaRPr lang="en-GB" sz="1900" dirty="0">
              <a:solidFill>
                <a:srgbClr val="7030A0"/>
              </a:solidFill>
              <a:latin typeface="Liberation Sans"/>
            </a:endParaRPr>
          </a:p>
          <a:p>
            <a:pPr eaLnBrk="1" hangingPunct="1">
              <a:buFontTx/>
              <a:buNone/>
            </a:pPr>
            <a:r>
              <a:rPr lang="en-GB" sz="1900" dirty="0">
                <a:solidFill>
                  <a:srgbClr val="7030A0"/>
                </a:solidFill>
                <a:latin typeface="Liberation Sans"/>
              </a:rPr>
              <a:t>	Otherwise check that you have typed the address of the web page correctly. </a:t>
            </a:r>
          </a:p>
          <a:p>
            <a:pPr eaLnBrk="1" hangingPunct="1">
              <a:buFontTx/>
              <a:buNone/>
            </a:pPr>
            <a:endParaRPr lang="en-GB" sz="1900" dirty="0">
              <a:solidFill>
                <a:srgbClr val="7030A0"/>
              </a:solidFill>
              <a:latin typeface="Liberation Sans"/>
            </a:endParaRPr>
          </a:p>
          <a:p>
            <a:pPr eaLnBrk="1" hangingPunct="1">
              <a:buFontTx/>
              <a:buNone/>
            </a:pPr>
            <a:r>
              <a:rPr lang="en-GB" sz="1900" i="1" dirty="0">
                <a:solidFill>
                  <a:srgbClr val="7030A0"/>
                </a:solidFill>
                <a:latin typeface="Liberation Sans"/>
              </a:rPr>
              <a:t>	The Web site you seek</a:t>
            </a:r>
            <a:br>
              <a:rPr lang="en-GB" sz="1900" i="1" dirty="0">
                <a:solidFill>
                  <a:srgbClr val="7030A0"/>
                </a:solidFill>
                <a:latin typeface="Liberation Sans"/>
              </a:rPr>
            </a:br>
            <a:r>
              <a:rPr lang="en-GB" sz="1900" i="1" dirty="0">
                <a:solidFill>
                  <a:srgbClr val="7030A0"/>
                </a:solidFill>
                <a:latin typeface="Liberation Sans"/>
              </a:rPr>
              <a:t>Cannot be located, but</a:t>
            </a:r>
            <a:br>
              <a:rPr lang="en-GB" sz="1900" i="1" dirty="0">
                <a:solidFill>
                  <a:srgbClr val="7030A0"/>
                </a:solidFill>
                <a:latin typeface="Liberation Sans"/>
              </a:rPr>
            </a:br>
            <a:r>
              <a:rPr lang="en-GB" sz="1900" i="1" dirty="0">
                <a:solidFill>
                  <a:srgbClr val="7030A0"/>
                </a:solidFill>
                <a:latin typeface="Liberation Sans"/>
              </a:rPr>
              <a:t>Countless more exist.</a:t>
            </a:r>
            <a:r>
              <a:rPr lang="ja-JP" altLang="en-GB" sz="1900" i="1" dirty="0">
                <a:solidFill>
                  <a:srgbClr val="7030A0"/>
                </a:solidFill>
                <a:latin typeface="Liberation Sans"/>
              </a:rPr>
              <a:t>”</a:t>
            </a:r>
            <a:endParaRPr lang="en-GB" sz="1900" dirty="0">
              <a:solidFill>
                <a:srgbClr val="7030A0"/>
              </a:solidFill>
              <a:latin typeface="Liberation Sans"/>
            </a:endParaRPr>
          </a:p>
          <a:p>
            <a:pPr eaLnBrk="1" hangingPunct="1"/>
            <a:endParaRPr lang="en-GB" sz="1800" dirty="0">
              <a:latin typeface="Liberation Sans"/>
            </a:endParaRPr>
          </a:p>
        </p:txBody>
      </p:sp>
    </p:spTree>
    <p:extLst>
      <p:ext uri="{BB962C8B-B14F-4D97-AF65-F5344CB8AC3E}">
        <p14:creationId xmlns:p14="http://schemas.microsoft.com/office/powerpoint/2010/main" val="326555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a:spLocks noGrp="1" noChangeArrowheads="1"/>
          </p:cNvSpPr>
          <p:nvPr>
            <p:ph type="title" idx="4294967295"/>
          </p:nvPr>
        </p:nvSpPr>
        <p:spPr>
          <a:xfrm>
            <a:off x="685800" y="381000"/>
            <a:ext cx="7772400" cy="1143000"/>
          </a:xfrm>
        </p:spPr>
        <p:txBody>
          <a:bodyPr>
            <a:normAutofit/>
          </a:bodyPr>
          <a:lstStyle/>
          <a:p>
            <a:pPr eaLnBrk="1" hangingPunct="1"/>
            <a:r>
              <a:rPr lang="en-GB" sz="3600">
                <a:latin typeface="Liberation Sans"/>
              </a:rPr>
              <a:t>Should computers say they</a:t>
            </a:r>
            <a:r>
              <a:rPr lang="ja-JP" altLang="en-GB" sz="3600">
                <a:latin typeface="Liberation Sans"/>
              </a:rPr>
              <a:t>’</a:t>
            </a:r>
            <a:r>
              <a:rPr lang="en-GB" sz="3600">
                <a:latin typeface="Liberation Sans"/>
              </a:rPr>
              <a:t>re sorry?</a:t>
            </a:r>
          </a:p>
        </p:txBody>
      </p:sp>
      <p:sp>
        <p:nvSpPr>
          <p:cNvPr id="52229" name="Rectangle 3"/>
          <p:cNvSpPr>
            <a:spLocks noGrp="1" noChangeArrowheads="1"/>
          </p:cNvSpPr>
          <p:nvPr>
            <p:ph type="body" idx="4294967295"/>
          </p:nvPr>
        </p:nvSpPr>
        <p:spPr>
          <a:xfrm>
            <a:off x="304800" y="1484784"/>
            <a:ext cx="8534400" cy="4824536"/>
          </a:xfrm>
        </p:spPr>
        <p:txBody>
          <a:bodyPr/>
          <a:lstStyle/>
          <a:p>
            <a:pPr eaLnBrk="1" hangingPunct="1">
              <a:lnSpc>
                <a:spcPct val="90000"/>
              </a:lnSpc>
            </a:pPr>
            <a:r>
              <a:rPr lang="en-GB" sz="2400" dirty="0">
                <a:solidFill>
                  <a:srgbClr val="7030A0"/>
                </a:solidFill>
                <a:latin typeface="Liberation Sans"/>
              </a:rPr>
              <a:t>Reeves and Naas (1996) argue that computers should be made to </a:t>
            </a:r>
            <a:r>
              <a:rPr lang="en-GB" sz="2400" dirty="0" smtClean="0">
                <a:solidFill>
                  <a:srgbClr val="7030A0"/>
                </a:solidFill>
                <a:latin typeface="Liberation Sans"/>
              </a:rPr>
              <a:t>apologize</a:t>
            </a:r>
          </a:p>
          <a:p>
            <a:pPr eaLnBrk="1" hangingPunct="1">
              <a:lnSpc>
                <a:spcPct val="90000"/>
              </a:lnSpc>
            </a:pPr>
            <a:endParaRPr lang="en-GB" sz="1200" dirty="0">
              <a:solidFill>
                <a:srgbClr val="7030A0"/>
              </a:solidFill>
              <a:latin typeface="Liberation Sans"/>
            </a:endParaRPr>
          </a:p>
          <a:p>
            <a:pPr eaLnBrk="1" hangingPunct="1">
              <a:lnSpc>
                <a:spcPct val="90000"/>
              </a:lnSpc>
            </a:pPr>
            <a:r>
              <a:rPr lang="en-GB" sz="2400" dirty="0">
                <a:solidFill>
                  <a:srgbClr val="7030A0"/>
                </a:solidFill>
                <a:latin typeface="Liberation Sans"/>
              </a:rPr>
              <a:t>Should emulate human </a:t>
            </a:r>
            <a:r>
              <a:rPr lang="en-GB" sz="2400" dirty="0" smtClean="0">
                <a:solidFill>
                  <a:srgbClr val="7030A0"/>
                </a:solidFill>
                <a:latin typeface="Liberation Sans"/>
              </a:rPr>
              <a:t>etiquette</a:t>
            </a:r>
          </a:p>
          <a:p>
            <a:pPr eaLnBrk="1" hangingPunct="1">
              <a:lnSpc>
                <a:spcPct val="90000"/>
              </a:lnSpc>
            </a:pPr>
            <a:endParaRPr lang="en-GB" sz="1200" dirty="0">
              <a:solidFill>
                <a:srgbClr val="7030A0"/>
              </a:solidFill>
              <a:latin typeface="Liberation Sans"/>
            </a:endParaRPr>
          </a:p>
          <a:p>
            <a:pPr eaLnBrk="1" hangingPunct="1">
              <a:lnSpc>
                <a:spcPct val="90000"/>
              </a:lnSpc>
            </a:pPr>
            <a:r>
              <a:rPr lang="en-GB" sz="2400" dirty="0">
                <a:solidFill>
                  <a:srgbClr val="7030A0"/>
                </a:solidFill>
                <a:latin typeface="Liberation Sans"/>
              </a:rPr>
              <a:t>Would users be as forgiving of computers saying sorry as people are of each other when saying sorry</a:t>
            </a:r>
            <a:r>
              <a:rPr lang="en-GB" sz="2400" dirty="0" smtClean="0">
                <a:solidFill>
                  <a:srgbClr val="7030A0"/>
                </a:solidFill>
                <a:latin typeface="Liberation Sans"/>
              </a:rPr>
              <a:t>?</a:t>
            </a:r>
          </a:p>
          <a:p>
            <a:pPr eaLnBrk="1" hangingPunct="1">
              <a:lnSpc>
                <a:spcPct val="90000"/>
              </a:lnSpc>
            </a:pPr>
            <a:endParaRPr lang="en-GB" sz="1200" dirty="0">
              <a:solidFill>
                <a:srgbClr val="7030A0"/>
              </a:solidFill>
              <a:latin typeface="Liberation Sans"/>
            </a:endParaRPr>
          </a:p>
          <a:p>
            <a:pPr eaLnBrk="1" hangingPunct="1">
              <a:lnSpc>
                <a:spcPct val="90000"/>
              </a:lnSpc>
            </a:pPr>
            <a:r>
              <a:rPr lang="en-GB" sz="2400" dirty="0">
                <a:solidFill>
                  <a:srgbClr val="7030A0"/>
                </a:solidFill>
                <a:latin typeface="Liberation Sans"/>
              </a:rPr>
              <a:t>How sincere would they think the computer was being? For example, after a system crash</a:t>
            </a:r>
            <a:r>
              <a:rPr lang="en-GB" sz="1800" dirty="0" smtClean="0">
                <a:solidFill>
                  <a:srgbClr val="7030A0"/>
                </a:solidFill>
                <a:latin typeface="Liberation Sans"/>
              </a:rPr>
              <a:t>:</a:t>
            </a:r>
          </a:p>
          <a:p>
            <a:pPr eaLnBrk="1" hangingPunct="1">
              <a:lnSpc>
                <a:spcPct val="90000"/>
              </a:lnSpc>
            </a:pPr>
            <a:endParaRPr lang="en-GB" sz="600" dirty="0">
              <a:solidFill>
                <a:srgbClr val="7030A0"/>
              </a:solidFill>
              <a:latin typeface="Liberation Sans"/>
            </a:endParaRPr>
          </a:p>
          <a:p>
            <a:pPr lvl="1" eaLnBrk="1" hangingPunct="1">
              <a:lnSpc>
                <a:spcPct val="90000"/>
              </a:lnSpc>
            </a:pPr>
            <a:r>
              <a:rPr lang="ja-JP" altLang="en-GB" sz="1800" dirty="0">
                <a:solidFill>
                  <a:schemeClr val="accent1"/>
                </a:solidFill>
                <a:latin typeface="Liberation Sans"/>
                <a:ea typeface="ＭＳ Ｐゴシック" charset="0"/>
              </a:rPr>
              <a:t>“</a:t>
            </a:r>
            <a:r>
              <a:rPr lang="en-GB" sz="1800" dirty="0">
                <a:solidFill>
                  <a:schemeClr val="accent1"/>
                </a:solidFill>
                <a:latin typeface="Liberation Sans"/>
                <a:ea typeface="ＭＳ Ｐゴシック" charset="0"/>
              </a:rPr>
              <a:t>I</a:t>
            </a:r>
            <a:r>
              <a:rPr lang="ja-JP" altLang="en-GB" sz="1800" dirty="0">
                <a:solidFill>
                  <a:schemeClr val="accent1"/>
                </a:solidFill>
                <a:latin typeface="Liberation Sans"/>
                <a:ea typeface="ＭＳ Ｐゴシック" charset="0"/>
              </a:rPr>
              <a:t>’</a:t>
            </a:r>
            <a:r>
              <a:rPr lang="en-GB" sz="1800" dirty="0">
                <a:solidFill>
                  <a:schemeClr val="accent1"/>
                </a:solidFill>
                <a:latin typeface="Liberation Sans"/>
                <a:ea typeface="ＭＳ Ｐゴシック" charset="0"/>
              </a:rPr>
              <a:t>m really sorry I crashed. I</a:t>
            </a:r>
            <a:r>
              <a:rPr lang="ja-JP" altLang="en-GB" sz="1800" dirty="0">
                <a:solidFill>
                  <a:schemeClr val="accent1"/>
                </a:solidFill>
                <a:latin typeface="Liberation Sans"/>
                <a:ea typeface="ＭＳ Ｐゴシック" charset="0"/>
              </a:rPr>
              <a:t>’</a:t>
            </a:r>
            <a:r>
              <a:rPr lang="en-GB" sz="1800" dirty="0" err="1">
                <a:solidFill>
                  <a:schemeClr val="accent1"/>
                </a:solidFill>
                <a:latin typeface="Liberation Sans"/>
                <a:ea typeface="ＭＳ Ｐゴシック" charset="0"/>
              </a:rPr>
              <a:t>ll</a:t>
            </a:r>
            <a:r>
              <a:rPr lang="en-GB" sz="1800" dirty="0">
                <a:solidFill>
                  <a:schemeClr val="accent1"/>
                </a:solidFill>
                <a:latin typeface="Liberation Sans"/>
                <a:ea typeface="ＭＳ Ｐゴシック" charset="0"/>
              </a:rPr>
              <a:t> try not to do it again</a:t>
            </a:r>
            <a:r>
              <a:rPr lang="ja-JP" altLang="en-GB" sz="1800" dirty="0">
                <a:solidFill>
                  <a:schemeClr val="accent1"/>
                </a:solidFill>
                <a:latin typeface="Liberation Sans"/>
                <a:ea typeface="ＭＳ Ｐゴシック" charset="0"/>
              </a:rPr>
              <a:t>”</a:t>
            </a:r>
            <a:endParaRPr lang="en-GB" sz="1800" dirty="0">
              <a:solidFill>
                <a:schemeClr val="accent1"/>
              </a:solidFill>
              <a:latin typeface="Liberation Sans"/>
              <a:ea typeface="ＭＳ Ｐゴシック" charset="0"/>
            </a:endParaRPr>
          </a:p>
          <a:p>
            <a:pPr lvl="1" eaLnBrk="1" hangingPunct="1">
              <a:lnSpc>
                <a:spcPct val="90000"/>
              </a:lnSpc>
            </a:pPr>
            <a:endParaRPr lang="en-GB" sz="700" dirty="0">
              <a:latin typeface="Liberation Sans"/>
              <a:ea typeface="ＭＳ Ｐゴシック" charset="0"/>
            </a:endParaRPr>
          </a:p>
          <a:p>
            <a:pPr eaLnBrk="1" hangingPunct="1">
              <a:lnSpc>
                <a:spcPct val="90000"/>
              </a:lnSpc>
            </a:pPr>
            <a:r>
              <a:rPr lang="en-GB" sz="2400" dirty="0">
                <a:solidFill>
                  <a:srgbClr val="7030A0"/>
                </a:solidFill>
                <a:latin typeface="Liberation Sans"/>
              </a:rPr>
              <a:t>How else should computers communicate with users?</a:t>
            </a:r>
          </a:p>
        </p:txBody>
      </p:sp>
    </p:spTree>
    <p:extLst>
      <p:ext uri="{BB962C8B-B14F-4D97-AF65-F5344CB8AC3E}">
        <p14:creationId xmlns:p14="http://schemas.microsoft.com/office/powerpoint/2010/main" val="384748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22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2229">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222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22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22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Detecting emotions and emotional technology</a:t>
            </a:r>
            <a:endParaRPr lang="en-US" dirty="0"/>
          </a:p>
        </p:txBody>
      </p:sp>
      <p:sp>
        <p:nvSpPr>
          <p:cNvPr id="6" name="Content Placeholder 5"/>
          <p:cNvSpPr>
            <a:spLocks noGrp="1"/>
          </p:cNvSpPr>
          <p:nvPr>
            <p:ph idx="1"/>
          </p:nvPr>
        </p:nvSpPr>
        <p:spPr/>
        <p:txBody>
          <a:bodyPr/>
          <a:lstStyle/>
          <a:p>
            <a:r>
              <a:rPr lang="en-US" dirty="0">
                <a:solidFill>
                  <a:srgbClr val="7030A0"/>
                </a:solidFill>
              </a:rPr>
              <a:t>S</a:t>
            </a:r>
            <a:r>
              <a:rPr lang="en-US" dirty="0" smtClean="0">
                <a:solidFill>
                  <a:srgbClr val="7030A0"/>
                </a:solidFill>
              </a:rPr>
              <a:t>ensing </a:t>
            </a:r>
            <a:r>
              <a:rPr lang="en-US" dirty="0">
                <a:solidFill>
                  <a:srgbClr val="7030A0"/>
                </a:solidFill>
              </a:rPr>
              <a:t>technologies </a:t>
            </a:r>
            <a:r>
              <a:rPr lang="en-US" dirty="0" smtClean="0">
                <a:solidFill>
                  <a:srgbClr val="7030A0"/>
                </a:solidFill>
              </a:rPr>
              <a:t>used to measure GSR, facial expressions, gestures, body movement</a:t>
            </a:r>
          </a:p>
          <a:p>
            <a:endParaRPr lang="en-US" sz="1200" dirty="0" smtClean="0">
              <a:solidFill>
                <a:srgbClr val="7030A0"/>
              </a:solidFill>
            </a:endParaRPr>
          </a:p>
          <a:p>
            <a:r>
              <a:rPr lang="en-US" dirty="0" smtClean="0">
                <a:solidFill>
                  <a:srgbClr val="7030A0"/>
                </a:solidFill>
              </a:rPr>
              <a:t>Aim is to predict </a:t>
            </a:r>
            <a:r>
              <a:rPr lang="en-US" dirty="0">
                <a:solidFill>
                  <a:srgbClr val="7030A0"/>
                </a:solidFill>
              </a:rPr>
              <a:t>user’s emotions </a:t>
            </a:r>
            <a:r>
              <a:rPr lang="en-US" dirty="0" smtClean="0">
                <a:solidFill>
                  <a:srgbClr val="7030A0"/>
                </a:solidFill>
              </a:rPr>
              <a:t>and </a:t>
            </a:r>
            <a:r>
              <a:rPr lang="en-US" dirty="0">
                <a:solidFill>
                  <a:srgbClr val="7030A0"/>
                </a:solidFill>
              </a:rPr>
              <a:t>aspects of their behavior – </a:t>
            </a:r>
            <a:endParaRPr lang="en-US" dirty="0" smtClean="0">
              <a:solidFill>
                <a:srgbClr val="7030A0"/>
              </a:solidFill>
            </a:endParaRPr>
          </a:p>
          <a:p>
            <a:endParaRPr lang="en-US" sz="1200" dirty="0" smtClean="0">
              <a:solidFill>
                <a:srgbClr val="7030A0"/>
              </a:solidFill>
            </a:endParaRPr>
          </a:p>
          <a:p>
            <a:r>
              <a:rPr lang="en-US" dirty="0">
                <a:solidFill>
                  <a:srgbClr val="7030A0"/>
                </a:solidFill>
              </a:rPr>
              <a:t>E</a:t>
            </a:r>
            <a:r>
              <a:rPr lang="en-US" dirty="0" smtClean="0">
                <a:solidFill>
                  <a:srgbClr val="7030A0"/>
                </a:solidFill>
              </a:rPr>
              <a:t>.g. what </a:t>
            </a:r>
            <a:r>
              <a:rPr lang="en-US" dirty="0">
                <a:solidFill>
                  <a:srgbClr val="7030A0"/>
                </a:solidFill>
              </a:rPr>
              <a:t>is someone most likely to buy online when feeling sad, bored or happy</a:t>
            </a:r>
          </a:p>
        </p:txBody>
      </p:sp>
    </p:spTree>
    <p:extLst>
      <p:ext uri="{BB962C8B-B14F-4D97-AF65-F5344CB8AC3E}">
        <p14:creationId xmlns:p14="http://schemas.microsoft.com/office/powerpoint/2010/main" val="1179510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Facial Coding</a:t>
            </a:r>
            <a:endParaRPr lang="en-US" dirty="0"/>
          </a:p>
        </p:txBody>
      </p:sp>
      <p:sp>
        <p:nvSpPr>
          <p:cNvPr id="3" name="Content Placeholder 2"/>
          <p:cNvSpPr>
            <a:spLocks noGrp="1"/>
          </p:cNvSpPr>
          <p:nvPr>
            <p:ph idx="1"/>
          </p:nvPr>
        </p:nvSpPr>
        <p:spPr/>
        <p:txBody>
          <a:bodyPr>
            <a:normAutofit/>
          </a:bodyPr>
          <a:lstStyle/>
          <a:p>
            <a:r>
              <a:rPr lang="en-GB" dirty="0" smtClean="0">
                <a:solidFill>
                  <a:srgbClr val="7030A0"/>
                </a:solidFill>
              </a:rPr>
              <a:t>Measures </a:t>
            </a:r>
            <a:r>
              <a:rPr lang="en-GB" dirty="0">
                <a:solidFill>
                  <a:srgbClr val="7030A0"/>
                </a:solidFill>
              </a:rPr>
              <a:t>a user’s emotions as they interact with a computer or tablet </a:t>
            </a:r>
            <a:endParaRPr lang="en-GB" dirty="0" smtClean="0">
              <a:solidFill>
                <a:srgbClr val="7030A0"/>
              </a:solidFill>
            </a:endParaRPr>
          </a:p>
          <a:p>
            <a:pPr marL="0" indent="0">
              <a:buNone/>
            </a:pPr>
            <a:endParaRPr lang="en-GB" sz="1100" dirty="0" smtClean="0">
              <a:solidFill>
                <a:srgbClr val="7030A0"/>
              </a:solidFill>
            </a:endParaRPr>
          </a:p>
          <a:p>
            <a:r>
              <a:rPr lang="en-GB" dirty="0" smtClean="0">
                <a:solidFill>
                  <a:srgbClr val="7030A0"/>
                </a:solidFill>
              </a:rPr>
              <a:t>Analyses </a:t>
            </a:r>
            <a:r>
              <a:rPr lang="en-GB" dirty="0">
                <a:solidFill>
                  <a:srgbClr val="7030A0"/>
                </a:solidFill>
              </a:rPr>
              <a:t>images captured by a webcam of their </a:t>
            </a:r>
            <a:r>
              <a:rPr lang="en-GB" dirty="0" smtClean="0">
                <a:solidFill>
                  <a:srgbClr val="7030A0"/>
                </a:solidFill>
              </a:rPr>
              <a:t>face</a:t>
            </a:r>
          </a:p>
          <a:p>
            <a:endParaRPr lang="en-GB" sz="1100" dirty="0" smtClean="0">
              <a:solidFill>
                <a:srgbClr val="7030A0"/>
              </a:solidFill>
            </a:endParaRPr>
          </a:p>
          <a:p>
            <a:r>
              <a:rPr lang="en-GB" dirty="0" smtClean="0">
                <a:solidFill>
                  <a:srgbClr val="7030A0"/>
                </a:solidFill>
              </a:rPr>
              <a:t>Uses this to gauge </a:t>
            </a:r>
            <a:r>
              <a:rPr lang="en-GB" dirty="0">
                <a:solidFill>
                  <a:srgbClr val="7030A0"/>
                </a:solidFill>
              </a:rPr>
              <a:t>how engaged the user is </a:t>
            </a:r>
            <a:r>
              <a:rPr lang="en-GB" dirty="0" smtClean="0">
                <a:solidFill>
                  <a:srgbClr val="7030A0"/>
                </a:solidFill>
              </a:rPr>
              <a:t>when looking at movies</a:t>
            </a:r>
            <a:r>
              <a:rPr lang="en-GB" dirty="0">
                <a:solidFill>
                  <a:srgbClr val="7030A0"/>
                </a:solidFill>
              </a:rPr>
              <a:t>, online shopping sites and ads </a:t>
            </a:r>
            <a:endParaRPr lang="en-GB" dirty="0" smtClean="0">
              <a:solidFill>
                <a:srgbClr val="7030A0"/>
              </a:solidFill>
            </a:endParaRPr>
          </a:p>
          <a:p>
            <a:endParaRPr lang="en-GB" sz="1100" dirty="0" smtClean="0">
              <a:solidFill>
                <a:srgbClr val="7030A0"/>
              </a:solidFill>
            </a:endParaRPr>
          </a:p>
          <a:p>
            <a:r>
              <a:rPr lang="en-GB" dirty="0" smtClean="0">
                <a:solidFill>
                  <a:srgbClr val="7030A0"/>
                </a:solidFill>
              </a:rPr>
              <a:t>6 core expressions - sadness</a:t>
            </a:r>
            <a:r>
              <a:rPr lang="en-GB" dirty="0">
                <a:solidFill>
                  <a:srgbClr val="7030A0"/>
                </a:solidFill>
              </a:rPr>
              <a:t>, happiness, disgust, fear, surprise and anger </a:t>
            </a:r>
            <a:endParaRPr lang="en-US" dirty="0">
              <a:solidFill>
                <a:srgbClr val="7030A0"/>
              </a:solidFill>
            </a:endParaRPr>
          </a:p>
        </p:txBody>
      </p:sp>
    </p:spTree>
    <p:extLst>
      <p:ext uri="{BB962C8B-B14F-4D97-AF65-F5344CB8AC3E}">
        <p14:creationId xmlns:p14="http://schemas.microsoft.com/office/powerpoint/2010/main" val="3850482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25" y="260648"/>
            <a:ext cx="8667750" cy="5992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2524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to use the emotional data?</a:t>
            </a:r>
            <a:endParaRPr lang="en-US" dirty="0"/>
          </a:p>
        </p:txBody>
      </p:sp>
      <p:sp>
        <p:nvSpPr>
          <p:cNvPr id="3" name="Content Placeholder 2"/>
          <p:cNvSpPr>
            <a:spLocks noGrp="1"/>
          </p:cNvSpPr>
          <p:nvPr>
            <p:ph idx="1"/>
          </p:nvPr>
        </p:nvSpPr>
        <p:spPr/>
        <p:txBody>
          <a:bodyPr>
            <a:normAutofit/>
          </a:bodyPr>
          <a:lstStyle/>
          <a:p>
            <a:r>
              <a:rPr lang="en-GB" dirty="0" smtClean="0">
                <a:solidFill>
                  <a:srgbClr val="7030A0"/>
                </a:solidFill>
              </a:rPr>
              <a:t>If user </a:t>
            </a:r>
            <a:r>
              <a:rPr lang="en-GB" dirty="0">
                <a:solidFill>
                  <a:srgbClr val="7030A0"/>
                </a:solidFill>
              </a:rPr>
              <a:t>screws up their face when an ad pops up </a:t>
            </a:r>
            <a:r>
              <a:rPr lang="en-GB" dirty="0" smtClean="0">
                <a:solidFill>
                  <a:srgbClr val="7030A0"/>
                </a:solidFill>
              </a:rPr>
              <a:t>-&gt; feel disgust</a:t>
            </a:r>
          </a:p>
          <a:p>
            <a:endParaRPr lang="en-GB" sz="600" dirty="0" smtClean="0">
              <a:solidFill>
                <a:srgbClr val="7030A0"/>
              </a:solidFill>
            </a:endParaRPr>
          </a:p>
          <a:p>
            <a:r>
              <a:rPr lang="en-GB" dirty="0" smtClean="0">
                <a:solidFill>
                  <a:srgbClr val="7030A0"/>
                </a:solidFill>
              </a:rPr>
              <a:t>If start </a:t>
            </a:r>
            <a:r>
              <a:rPr lang="en-GB" dirty="0">
                <a:solidFill>
                  <a:srgbClr val="7030A0"/>
                </a:solidFill>
              </a:rPr>
              <a:t>smiling </a:t>
            </a:r>
            <a:r>
              <a:rPr lang="en-GB" dirty="0" smtClean="0">
                <a:solidFill>
                  <a:srgbClr val="7030A0"/>
                </a:solidFill>
              </a:rPr>
              <a:t>-&gt; they </a:t>
            </a:r>
            <a:r>
              <a:rPr lang="en-GB" dirty="0">
                <a:solidFill>
                  <a:srgbClr val="7030A0"/>
                </a:solidFill>
              </a:rPr>
              <a:t>are feeling happy </a:t>
            </a:r>
            <a:endParaRPr lang="en-GB" dirty="0" smtClean="0">
              <a:solidFill>
                <a:srgbClr val="7030A0"/>
              </a:solidFill>
            </a:endParaRPr>
          </a:p>
          <a:p>
            <a:endParaRPr lang="en-GB" sz="600" dirty="0" smtClean="0">
              <a:solidFill>
                <a:srgbClr val="7030A0"/>
              </a:solidFill>
            </a:endParaRPr>
          </a:p>
          <a:p>
            <a:r>
              <a:rPr lang="en-GB" dirty="0" smtClean="0">
                <a:solidFill>
                  <a:srgbClr val="7030A0"/>
                </a:solidFill>
              </a:rPr>
              <a:t>Website </a:t>
            </a:r>
            <a:r>
              <a:rPr lang="en-GB" dirty="0">
                <a:solidFill>
                  <a:srgbClr val="7030A0"/>
                </a:solidFill>
              </a:rPr>
              <a:t>can </a:t>
            </a:r>
            <a:r>
              <a:rPr lang="en-GB" dirty="0" smtClean="0">
                <a:solidFill>
                  <a:srgbClr val="7030A0"/>
                </a:solidFill>
              </a:rPr>
              <a:t>adapt </a:t>
            </a:r>
            <a:r>
              <a:rPr lang="en-GB" dirty="0">
                <a:solidFill>
                  <a:srgbClr val="7030A0"/>
                </a:solidFill>
              </a:rPr>
              <a:t>its ad, movie storyline or content to </a:t>
            </a:r>
            <a:r>
              <a:rPr lang="en-GB" dirty="0" smtClean="0">
                <a:solidFill>
                  <a:srgbClr val="7030A0"/>
                </a:solidFill>
              </a:rPr>
              <a:t>match user’s emotional state</a:t>
            </a:r>
            <a:endParaRPr lang="en-GB" dirty="0">
              <a:solidFill>
                <a:srgbClr val="7030A0"/>
              </a:solidFill>
            </a:endParaRPr>
          </a:p>
          <a:p>
            <a:r>
              <a:rPr lang="en-GB" dirty="0" smtClean="0">
                <a:solidFill>
                  <a:srgbClr val="7030A0"/>
                </a:solidFill>
              </a:rPr>
              <a:t>Eye</a:t>
            </a:r>
            <a:r>
              <a:rPr lang="en-GB" dirty="0">
                <a:solidFill>
                  <a:srgbClr val="7030A0"/>
                </a:solidFill>
              </a:rPr>
              <a:t>-tracking, finger pulse, speech and </a:t>
            </a:r>
            <a:r>
              <a:rPr lang="en-GB" dirty="0" smtClean="0">
                <a:solidFill>
                  <a:srgbClr val="7030A0"/>
                </a:solidFill>
              </a:rPr>
              <a:t>words</a:t>
            </a:r>
            <a:r>
              <a:rPr lang="en-GB" dirty="0">
                <a:solidFill>
                  <a:srgbClr val="7030A0"/>
                </a:solidFill>
              </a:rPr>
              <a:t>/phrases </a:t>
            </a:r>
            <a:r>
              <a:rPr lang="en-GB" dirty="0" smtClean="0">
                <a:solidFill>
                  <a:srgbClr val="7030A0"/>
                </a:solidFill>
              </a:rPr>
              <a:t>also analysed when tweeting or </a:t>
            </a:r>
            <a:r>
              <a:rPr lang="en-GB" dirty="0">
                <a:solidFill>
                  <a:srgbClr val="7030A0"/>
                </a:solidFill>
              </a:rPr>
              <a:t>posting to Facebook </a:t>
            </a:r>
            <a:endParaRPr lang="en-US" dirty="0">
              <a:solidFill>
                <a:srgbClr val="7030A0"/>
              </a:solidFill>
            </a:endParaRPr>
          </a:p>
        </p:txBody>
      </p:sp>
    </p:spTree>
    <p:extLst>
      <p:ext uri="{BB962C8B-B14F-4D97-AF65-F5344CB8AC3E}">
        <p14:creationId xmlns:p14="http://schemas.microsoft.com/office/powerpoint/2010/main" val="2696988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Indirect emotion detection</a:t>
            </a:r>
            <a:endParaRPr lang="en-US" dirty="0"/>
          </a:p>
        </p:txBody>
      </p:sp>
      <p:sp>
        <p:nvSpPr>
          <p:cNvPr id="3" name="Content Placeholder 2"/>
          <p:cNvSpPr>
            <a:spLocks noGrp="1"/>
          </p:cNvSpPr>
          <p:nvPr>
            <p:ph idx="1"/>
          </p:nvPr>
        </p:nvSpPr>
        <p:spPr>
          <a:xfrm>
            <a:off x="457200" y="1618171"/>
            <a:ext cx="8229600" cy="4785395"/>
          </a:xfrm>
        </p:spPr>
        <p:txBody>
          <a:bodyPr>
            <a:normAutofit/>
          </a:bodyPr>
          <a:lstStyle/>
          <a:p>
            <a:r>
              <a:rPr lang="en-GB" dirty="0">
                <a:solidFill>
                  <a:srgbClr val="7030A0"/>
                </a:solidFill>
              </a:rPr>
              <a:t>B</a:t>
            </a:r>
            <a:r>
              <a:rPr lang="en-GB" dirty="0" smtClean="0">
                <a:solidFill>
                  <a:srgbClr val="7030A0"/>
                </a:solidFill>
              </a:rPr>
              <a:t>eginning </a:t>
            </a:r>
            <a:r>
              <a:rPr lang="en-GB" dirty="0">
                <a:solidFill>
                  <a:srgbClr val="7030A0"/>
                </a:solidFill>
              </a:rPr>
              <a:t>to be used </a:t>
            </a:r>
            <a:r>
              <a:rPr lang="en-GB" dirty="0" smtClean="0">
                <a:solidFill>
                  <a:srgbClr val="7030A0"/>
                </a:solidFill>
              </a:rPr>
              <a:t>more to infer </a:t>
            </a:r>
            <a:r>
              <a:rPr lang="en-GB" dirty="0">
                <a:solidFill>
                  <a:srgbClr val="7030A0"/>
                </a:solidFill>
              </a:rPr>
              <a:t>or predict someone’s </a:t>
            </a:r>
            <a:r>
              <a:rPr lang="en-GB" dirty="0" smtClean="0">
                <a:solidFill>
                  <a:srgbClr val="7030A0"/>
                </a:solidFill>
              </a:rPr>
              <a:t>behaviour</a:t>
            </a:r>
          </a:p>
          <a:p>
            <a:r>
              <a:rPr lang="en-GB" dirty="0" smtClean="0">
                <a:solidFill>
                  <a:srgbClr val="7030A0"/>
                </a:solidFill>
              </a:rPr>
              <a:t>For example</a:t>
            </a:r>
            <a:r>
              <a:rPr lang="en-GB" dirty="0">
                <a:solidFill>
                  <a:srgbClr val="7030A0"/>
                </a:solidFill>
              </a:rPr>
              <a:t>, determining </a:t>
            </a:r>
            <a:r>
              <a:rPr lang="en-GB" dirty="0" smtClean="0">
                <a:solidFill>
                  <a:srgbClr val="7030A0"/>
                </a:solidFill>
              </a:rPr>
              <a:t>a person’s suitability </a:t>
            </a:r>
            <a:r>
              <a:rPr lang="en-GB" dirty="0">
                <a:solidFill>
                  <a:srgbClr val="7030A0"/>
                </a:solidFill>
              </a:rPr>
              <a:t>for a job, or how they will vote at an </a:t>
            </a:r>
            <a:r>
              <a:rPr lang="en-GB" dirty="0" smtClean="0">
                <a:solidFill>
                  <a:srgbClr val="7030A0"/>
                </a:solidFill>
              </a:rPr>
              <a:t>election</a:t>
            </a:r>
          </a:p>
          <a:p>
            <a:r>
              <a:rPr lang="en-GB" dirty="0">
                <a:solidFill>
                  <a:srgbClr val="7030A0"/>
                </a:solidFill>
              </a:rPr>
              <a:t>Do you think it is creepy that technology </a:t>
            </a:r>
            <a:r>
              <a:rPr lang="en-GB" dirty="0" smtClean="0">
                <a:solidFill>
                  <a:srgbClr val="7030A0"/>
                </a:solidFill>
              </a:rPr>
              <a:t>can read </a:t>
            </a:r>
            <a:r>
              <a:rPr lang="en-GB" dirty="0">
                <a:solidFill>
                  <a:srgbClr val="7030A0"/>
                </a:solidFill>
              </a:rPr>
              <a:t>your emotions from your facial expressions or from </a:t>
            </a:r>
            <a:r>
              <a:rPr lang="en-GB" dirty="0" smtClean="0">
                <a:solidFill>
                  <a:srgbClr val="7030A0"/>
                </a:solidFill>
              </a:rPr>
              <a:t>your tweets?</a:t>
            </a:r>
          </a:p>
          <a:p>
            <a:endParaRPr lang="en-US" dirty="0"/>
          </a:p>
        </p:txBody>
      </p:sp>
    </p:spTree>
    <p:extLst>
      <p:ext uri="{BB962C8B-B14F-4D97-AF65-F5344CB8AC3E}">
        <p14:creationId xmlns:p14="http://schemas.microsoft.com/office/powerpoint/2010/main" val="3767833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
          <p:cNvSpPr>
            <a:spLocks noGrp="1" noChangeArrowheads="1"/>
          </p:cNvSpPr>
          <p:nvPr>
            <p:ph type="title" idx="4294967295"/>
          </p:nvPr>
        </p:nvSpPr>
        <p:spPr/>
        <p:txBody>
          <a:bodyPr>
            <a:normAutofit/>
          </a:bodyPr>
          <a:lstStyle/>
          <a:p>
            <a:pPr eaLnBrk="1" hangingPunct="1"/>
            <a:r>
              <a:rPr lang="en-GB">
                <a:latin typeface="Liberation Sans"/>
              </a:rPr>
              <a:t>Persuasive technologies and behavioral change</a:t>
            </a:r>
          </a:p>
        </p:txBody>
      </p:sp>
      <p:sp>
        <p:nvSpPr>
          <p:cNvPr id="54277" name="Rectangle 3"/>
          <p:cNvSpPr>
            <a:spLocks noGrp="1" noChangeArrowheads="1"/>
          </p:cNvSpPr>
          <p:nvPr>
            <p:ph type="body" idx="4294967295"/>
          </p:nvPr>
        </p:nvSpPr>
        <p:spPr/>
        <p:txBody>
          <a:bodyPr>
            <a:normAutofit lnSpcReduction="10000"/>
          </a:bodyPr>
          <a:lstStyle/>
          <a:p>
            <a:pPr eaLnBrk="1" hangingPunct="1"/>
            <a:r>
              <a:rPr lang="en-GB" sz="2800" dirty="0" smtClean="0">
                <a:solidFill>
                  <a:srgbClr val="7030A0"/>
                </a:solidFill>
                <a:latin typeface="Liberation Sans"/>
              </a:rPr>
              <a:t>Interactive </a:t>
            </a:r>
            <a:r>
              <a:rPr lang="en-GB" sz="2800" dirty="0">
                <a:solidFill>
                  <a:srgbClr val="7030A0"/>
                </a:solidFill>
                <a:latin typeface="Liberation Sans"/>
              </a:rPr>
              <a:t>computing systems deliberately designed to change people</a:t>
            </a:r>
            <a:r>
              <a:rPr lang="ja-JP" altLang="en-GB" sz="2800" dirty="0">
                <a:solidFill>
                  <a:srgbClr val="7030A0"/>
                </a:solidFill>
                <a:latin typeface="Liberation Sans"/>
              </a:rPr>
              <a:t>’</a:t>
            </a:r>
            <a:r>
              <a:rPr lang="en-GB" sz="2800" dirty="0">
                <a:solidFill>
                  <a:srgbClr val="7030A0"/>
                </a:solidFill>
                <a:latin typeface="Liberation Sans"/>
              </a:rPr>
              <a:t>s attitudes and </a:t>
            </a:r>
            <a:r>
              <a:rPr lang="en-GB" sz="2800" dirty="0" smtClean="0">
                <a:solidFill>
                  <a:srgbClr val="7030A0"/>
                </a:solidFill>
                <a:latin typeface="Liberation Sans"/>
              </a:rPr>
              <a:t>behaviours </a:t>
            </a:r>
            <a:r>
              <a:rPr lang="en-GB" sz="2800" dirty="0">
                <a:solidFill>
                  <a:srgbClr val="7030A0"/>
                </a:solidFill>
                <a:latin typeface="Liberation Sans"/>
              </a:rPr>
              <a:t>(Fogg, 2003</a:t>
            </a:r>
            <a:r>
              <a:rPr lang="en-GB" sz="2800" dirty="0" smtClean="0">
                <a:solidFill>
                  <a:srgbClr val="7030A0"/>
                </a:solidFill>
                <a:latin typeface="Liberation Sans"/>
              </a:rPr>
              <a:t>)</a:t>
            </a:r>
          </a:p>
          <a:p>
            <a:pPr eaLnBrk="1" hangingPunct="1"/>
            <a:endParaRPr lang="en-GB" sz="1500" dirty="0">
              <a:solidFill>
                <a:srgbClr val="7030A0"/>
              </a:solidFill>
              <a:latin typeface="Liberation Sans"/>
            </a:endParaRPr>
          </a:p>
          <a:p>
            <a:pPr eaLnBrk="1" hangingPunct="1"/>
            <a:r>
              <a:rPr lang="en-GB" sz="2800" dirty="0">
                <a:solidFill>
                  <a:srgbClr val="7030A0"/>
                </a:solidFill>
                <a:latin typeface="Liberation Sans"/>
              </a:rPr>
              <a:t>A diversity of techniques now used to change what they do or </a:t>
            </a:r>
            <a:r>
              <a:rPr lang="en-GB" sz="2800" dirty="0" smtClean="0">
                <a:solidFill>
                  <a:srgbClr val="7030A0"/>
                </a:solidFill>
                <a:latin typeface="Liberation Sans"/>
              </a:rPr>
              <a:t>think</a:t>
            </a:r>
          </a:p>
          <a:p>
            <a:pPr eaLnBrk="1" hangingPunct="1"/>
            <a:endParaRPr lang="en-GB" sz="1100" dirty="0">
              <a:solidFill>
                <a:srgbClr val="7030A0"/>
              </a:solidFill>
              <a:latin typeface="Liberation Sans"/>
            </a:endParaRPr>
          </a:p>
          <a:p>
            <a:pPr lvl="1" eaLnBrk="1" hangingPunct="1"/>
            <a:r>
              <a:rPr lang="en-GB" sz="2000" dirty="0">
                <a:solidFill>
                  <a:schemeClr val="accent1"/>
                </a:solidFill>
                <a:latin typeface="Liberation Sans"/>
                <a:ea typeface="ＭＳ Ｐゴシック" charset="0"/>
              </a:rPr>
              <a:t>Pop-up ads, warning messages, reminders, prompts, personalized messages, recommendations, Amazon </a:t>
            </a:r>
            <a:r>
              <a:rPr lang="en-GB" sz="2000" dirty="0" smtClean="0">
                <a:solidFill>
                  <a:schemeClr val="accent1"/>
                </a:solidFill>
                <a:latin typeface="Liberation Sans"/>
                <a:ea typeface="ＭＳ Ｐゴシック" charset="0"/>
              </a:rPr>
              <a:t>1-click</a:t>
            </a:r>
          </a:p>
          <a:p>
            <a:pPr lvl="1" eaLnBrk="1" hangingPunct="1"/>
            <a:endParaRPr lang="en-GB" sz="2000" dirty="0">
              <a:solidFill>
                <a:schemeClr val="accent1"/>
              </a:solidFill>
              <a:latin typeface="Liberation Sans"/>
              <a:ea typeface="ＭＳ Ｐゴシック" charset="0"/>
            </a:endParaRPr>
          </a:p>
          <a:p>
            <a:pPr lvl="1" eaLnBrk="1" hangingPunct="1"/>
            <a:r>
              <a:rPr lang="en-GB" sz="2000" dirty="0">
                <a:solidFill>
                  <a:schemeClr val="accent1"/>
                </a:solidFill>
                <a:latin typeface="Liberation Sans"/>
                <a:ea typeface="ＭＳ Ｐゴシック" charset="0"/>
              </a:rPr>
              <a:t>Commonly referred to as nudging </a:t>
            </a:r>
          </a:p>
          <a:p>
            <a:pPr eaLnBrk="1" hangingPunct="1">
              <a:buFontTx/>
              <a:buNone/>
            </a:pPr>
            <a:r>
              <a:rPr lang="en-GB" sz="2800" dirty="0">
                <a:solidFill>
                  <a:srgbClr val="7030A0"/>
                </a:solidFill>
                <a:latin typeface="Liberation Sans"/>
              </a:rPr>
              <a:t> </a:t>
            </a:r>
          </a:p>
        </p:txBody>
      </p:sp>
    </p:spTree>
    <p:extLst>
      <p:ext uri="{BB962C8B-B14F-4D97-AF65-F5344CB8AC3E}">
        <p14:creationId xmlns:p14="http://schemas.microsoft.com/office/powerpoint/2010/main" val="3294887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27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27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27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2"/>
          <p:cNvSpPr>
            <a:spLocks noGrp="1" noChangeArrowheads="1"/>
          </p:cNvSpPr>
          <p:nvPr>
            <p:ph type="title" idx="4294967295"/>
          </p:nvPr>
        </p:nvSpPr>
        <p:spPr>
          <a:xfrm>
            <a:off x="628649" y="365126"/>
            <a:ext cx="8177999" cy="1325563"/>
          </a:xfrm>
        </p:spPr>
        <p:txBody>
          <a:bodyPr/>
          <a:lstStyle/>
          <a:p>
            <a:pPr eaLnBrk="1" hangingPunct="1"/>
            <a:r>
              <a:rPr lang="en-GB" dirty="0">
                <a:latin typeface="Liberation Sans"/>
              </a:rPr>
              <a:t>Nintendo</a:t>
            </a:r>
            <a:r>
              <a:rPr lang="ja-JP" altLang="en-GB" dirty="0">
                <a:latin typeface="Liberation Sans"/>
              </a:rPr>
              <a:t>’</a:t>
            </a:r>
            <a:r>
              <a:rPr lang="en-GB" dirty="0">
                <a:latin typeface="Liberation Sans"/>
              </a:rPr>
              <a:t>s Pocket </a:t>
            </a:r>
            <a:r>
              <a:rPr lang="en-GB" dirty="0" smtClean="0">
                <a:latin typeface="Liberation Sans"/>
              </a:rPr>
              <a:t>Pikachu / </a:t>
            </a:r>
            <a:r>
              <a:rPr lang="en-GB" dirty="0" err="1" smtClean="0">
                <a:latin typeface="Liberation Sans"/>
              </a:rPr>
              <a:t>Pokemon</a:t>
            </a:r>
            <a:r>
              <a:rPr lang="en-GB" dirty="0" smtClean="0">
                <a:latin typeface="Liberation Sans"/>
              </a:rPr>
              <a:t> Go</a:t>
            </a:r>
            <a:endParaRPr lang="en-GB" dirty="0">
              <a:latin typeface="Liberation Sans"/>
            </a:endParaRPr>
          </a:p>
        </p:txBody>
      </p:sp>
      <p:sp>
        <p:nvSpPr>
          <p:cNvPr id="56326" name="Rectangle 3"/>
          <p:cNvSpPr>
            <a:spLocks noGrp="1" noChangeArrowheads="1"/>
          </p:cNvSpPr>
          <p:nvPr>
            <p:ph type="body" idx="4294967295"/>
          </p:nvPr>
        </p:nvSpPr>
        <p:spPr/>
        <p:txBody>
          <a:bodyPr/>
          <a:lstStyle/>
          <a:p>
            <a:pPr eaLnBrk="1" hangingPunct="1"/>
            <a:r>
              <a:rPr lang="en-GB" sz="2800" dirty="0">
                <a:solidFill>
                  <a:srgbClr val="7030A0"/>
                </a:solidFill>
                <a:latin typeface="Liberation Sans"/>
              </a:rPr>
              <a:t>Changing bad habits and improving well </a:t>
            </a:r>
            <a:r>
              <a:rPr lang="en-GB" sz="2800" dirty="0" smtClean="0">
                <a:solidFill>
                  <a:srgbClr val="7030A0"/>
                </a:solidFill>
                <a:latin typeface="Liberation Sans"/>
              </a:rPr>
              <a:t>being</a:t>
            </a:r>
          </a:p>
          <a:p>
            <a:pPr eaLnBrk="1" hangingPunct="1"/>
            <a:endParaRPr lang="en-GB" sz="1200" dirty="0">
              <a:solidFill>
                <a:srgbClr val="7030A0"/>
              </a:solidFill>
              <a:latin typeface="Liberation Sans"/>
            </a:endParaRPr>
          </a:p>
          <a:p>
            <a:pPr lvl="1" eaLnBrk="1" hangingPunct="1"/>
            <a:r>
              <a:rPr lang="en-GB" sz="2400" dirty="0">
                <a:solidFill>
                  <a:schemeClr val="accent1"/>
                </a:solidFill>
                <a:latin typeface="Liberation Sans"/>
                <a:ea typeface="ＭＳ Ｐゴシック" charset="0"/>
              </a:rPr>
              <a:t>Designed to motivate children </a:t>
            </a:r>
            <a:r>
              <a:rPr lang="en-GB" sz="2400" dirty="0" smtClean="0">
                <a:solidFill>
                  <a:schemeClr val="accent1"/>
                </a:solidFill>
                <a:latin typeface="Liberation Sans"/>
                <a:ea typeface="ＭＳ Ｐゴシック" charset="0"/>
              </a:rPr>
              <a:t>to </a:t>
            </a:r>
            <a:r>
              <a:rPr lang="en-GB" sz="2400" dirty="0">
                <a:solidFill>
                  <a:schemeClr val="accent1"/>
                </a:solidFill>
                <a:latin typeface="Liberation Sans"/>
                <a:ea typeface="ＭＳ Ｐゴシック" charset="0"/>
              </a:rPr>
              <a:t>be more physically active </a:t>
            </a:r>
            <a:r>
              <a:rPr lang="en-GB" sz="2400" dirty="0" smtClean="0">
                <a:solidFill>
                  <a:schemeClr val="accent1"/>
                </a:solidFill>
                <a:latin typeface="Liberation Sans"/>
                <a:ea typeface="ＭＳ Ｐゴシック" charset="0"/>
              </a:rPr>
              <a:t>on a </a:t>
            </a:r>
            <a:r>
              <a:rPr lang="en-GB" sz="2400" dirty="0">
                <a:solidFill>
                  <a:schemeClr val="accent1"/>
                </a:solidFill>
                <a:latin typeface="Liberation Sans"/>
                <a:ea typeface="ＭＳ Ｐゴシック" charset="0"/>
              </a:rPr>
              <a:t>regular </a:t>
            </a:r>
            <a:r>
              <a:rPr lang="en-GB" sz="2400" dirty="0" smtClean="0">
                <a:solidFill>
                  <a:schemeClr val="accent1"/>
                </a:solidFill>
                <a:latin typeface="Liberation Sans"/>
                <a:ea typeface="ＭＳ Ｐゴシック" charset="0"/>
              </a:rPr>
              <a:t>basis</a:t>
            </a:r>
          </a:p>
          <a:p>
            <a:pPr lvl="1" eaLnBrk="1" hangingPunct="1"/>
            <a:endParaRPr lang="en-GB" sz="1000" dirty="0">
              <a:solidFill>
                <a:schemeClr val="accent1"/>
              </a:solidFill>
              <a:latin typeface="Liberation Sans"/>
              <a:ea typeface="ＭＳ Ｐゴシック" charset="0"/>
            </a:endParaRPr>
          </a:p>
          <a:p>
            <a:pPr lvl="1" eaLnBrk="1" hangingPunct="1"/>
            <a:r>
              <a:rPr lang="en-GB" sz="2400" dirty="0">
                <a:solidFill>
                  <a:schemeClr val="accent1"/>
                </a:solidFill>
                <a:latin typeface="Liberation Sans"/>
                <a:ea typeface="ＭＳ Ｐゴシック" charset="0"/>
              </a:rPr>
              <a:t>owner of the digital pet </a:t>
            </a:r>
            <a:r>
              <a:rPr lang="en-GB" sz="2400" dirty="0" smtClean="0">
                <a:solidFill>
                  <a:schemeClr val="accent1"/>
                </a:solidFill>
                <a:latin typeface="Liberation Sans"/>
                <a:ea typeface="ＭＳ Ｐゴシック" charset="0"/>
              </a:rPr>
              <a:t>that</a:t>
            </a:r>
            <a:r>
              <a:rPr lang="en-GB" sz="2400" dirty="0">
                <a:solidFill>
                  <a:schemeClr val="accent1"/>
                </a:solidFill>
                <a:latin typeface="Liberation Sans"/>
                <a:ea typeface="ＭＳ Ｐゴシック" charset="0"/>
              </a:rPr>
              <a:t> </a:t>
            </a:r>
            <a:r>
              <a:rPr lang="ja-JP" altLang="en-GB" sz="2400" dirty="0" smtClean="0">
                <a:solidFill>
                  <a:schemeClr val="accent1"/>
                </a:solidFill>
                <a:latin typeface="Liberation Sans"/>
                <a:ea typeface="ＭＳ Ｐゴシック" charset="0"/>
              </a:rPr>
              <a:t>‘</a:t>
            </a:r>
            <a:r>
              <a:rPr lang="en-GB" sz="2400" dirty="0">
                <a:solidFill>
                  <a:schemeClr val="accent1"/>
                </a:solidFill>
                <a:latin typeface="Liberation Sans"/>
                <a:ea typeface="ＭＳ Ｐゴシック" charset="0"/>
              </a:rPr>
              <a:t>lives</a:t>
            </a:r>
            <a:r>
              <a:rPr lang="ja-JP" altLang="en-GB" sz="2400" dirty="0">
                <a:solidFill>
                  <a:schemeClr val="accent1"/>
                </a:solidFill>
                <a:latin typeface="Liberation Sans"/>
                <a:ea typeface="ＭＳ Ｐゴシック" charset="0"/>
              </a:rPr>
              <a:t>’</a:t>
            </a:r>
            <a:r>
              <a:rPr lang="en-GB" sz="2400" dirty="0">
                <a:solidFill>
                  <a:schemeClr val="accent1"/>
                </a:solidFill>
                <a:latin typeface="Liberation Sans"/>
                <a:ea typeface="ＭＳ Ｐゴシック" charset="0"/>
              </a:rPr>
              <a:t> in the device is </a:t>
            </a:r>
            <a:r>
              <a:rPr lang="en-GB" sz="2400" dirty="0" smtClean="0">
                <a:solidFill>
                  <a:schemeClr val="accent1"/>
                </a:solidFill>
                <a:latin typeface="Liberation Sans"/>
                <a:ea typeface="ＭＳ Ｐゴシック" charset="0"/>
              </a:rPr>
              <a:t>required</a:t>
            </a:r>
            <a:r>
              <a:rPr lang="en-GB" sz="2400" dirty="0">
                <a:solidFill>
                  <a:schemeClr val="accent1"/>
                </a:solidFill>
                <a:latin typeface="Liberation Sans"/>
                <a:ea typeface="ＭＳ Ｐゴシック" charset="0"/>
              </a:rPr>
              <a:t> </a:t>
            </a:r>
            <a:r>
              <a:rPr lang="en-GB" sz="2400" dirty="0" smtClean="0">
                <a:solidFill>
                  <a:schemeClr val="accent1"/>
                </a:solidFill>
                <a:latin typeface="Liberation Sans"/>
                <a:ea typeface="ＭＳ Ｐゴシック" charset="0"/>
              </a:rPr>
              <a:t>to </a:t>
            </a:r>
            <a:r>
              <a:rPr lang="en-GB" sz="2400" dirty="0">
                <a:solidFill>
                  <a:schemeClr val="accent1"/>
                </a:solidFill>
                <a:latin typeface="Liberation Sans"/>
                <a:ea typeface="ＭＳ Ｐゴシック" charset="0"/>
              </a:rPr>
              <a:t>walk, run, or jump </a:t>
            </a:r>
            <a:endParaRPr lang="en-GB" sz="2400" dirty="0" smtClean="0">
              <a:solidFill>
                <a:schemeClr val="accent1"/>
              </a:solidFill>
              <a:latin typeface="Liberation Sans"/>
              <a:ea typeface="ＭＳ Ｐゴシック" charset="0"/>
            </a:endParaRPr>
          </a:p>
          <a:p>
            <a:pPr lvl="1" eaLnBrk="1" hangingPunct="1"/>
            <a:endParaRPr lang="en-GB" sz="1000" dirty="0">
              <a:solidFill>
                <a:schemeClr val="accent1"/>
              </a:solidFill>
              <a:latin typeface="Liberation Sans"/>
              <a:ea typeface="ＭＳ Ｐゴシック" charset="0"/>
            </a:endParaRPr>
          </a:p>
          <a:p>
            <a:pPr lvl="1" eaLnBrk="1" hangingPunct="1"/>
            <a:r>
              <a:rPr lang="en-GB" sz="2400" dirty="0">
                <a:solidFill>
                  <a:schemeClr val="accent1"/>
                </a:solidFill>
                <a:latin typeface="Liberation Sans"/>
                <a:ea typeface="ＭＳ Ｐゴシック" charset="0"/>
              </a:rPr>
              <a:t> If owner does not exercise the virtual </a:t>
            </a:r>
            <a:r>
              <a:rPr lang="en-GB" sz="2400" dirty="0" smtClean="0">
                <a:solidFill>
                  <a:schemeClr val="accent1"/>
                </a:solidFill>
                <a:latin typeface="Liberation Sans"/>
                <a:ea typeface="ＭＳ Ｐゴシック" charset="0"/>
              </a:rPr>
              <a:t/>
            </a:r>
            <a:br>
              <a:rPr lang="en-GB" sz="2400" dirty="0" smtClean="0">
                <a:solidFill>
                  <a:schemeClr val="accent1"/>
                </a:solidFill>
                <a:latin typeface="Liberation Sans"/>
                <a:ea typeface="ＭＳ Ｐゴシック" charset="0"/>
              </a:rPr>
            </a:br>
            <a:r>
              <a:rPr lang="en-GB" sz="2400" dirty="0" smtClean="0">
                <a:solidFill>
                  <a:schemeClr val="accent1"/>
                </a:solidFill>
                <a:latin typeface="Liberation Sans"/>
                <a:ea typeface="ＭＳ Ｐゴシック" charset="0"/>
              </a:rPr>
              <a:t>pet </a:t>
            </a:r>
            <a:r>
              <a:rPr lang="en-GB" sz="2400" dirty="0">
                <a:solidFill>
                  <a:schemeClr val="accent1"/>
                </a:solidFill>
                <a:latin typeface="Liberation Sans"/>
                <a:ea typeface="ＭＳ Ｐゴシック" charset="0"/>
              </a:rPr>
              <a:t>becomes angry and refuses to play </a:t>
            </a:r>
            <a:r>
              <a:rPr lang="en-GB" sz="2400" dirty="0" smtClean="0">
                <a:solidFill>
                  <a:schemeClr val="accent1"/>
                </a:solidFill>
                <a:latin typeface="Liberation Sans"/>
                <a:ea typeface="ＭＳ Ｐゴシック" charset="0"/>
              </a:rPr>
              <a:t/>
            </a:r>
            <a:br>
              <a:rPr lang="en-GB" sz="2400" dirty="0" smtClean="0">
                <a:solidFill>
                  <a:schemeClr val="accent1"/>
                </a:solidFill>
                <a:latin typeface="Liberation Sans"/>
                <a:ea typeface="ＭＳ Ｐゴシック" charset="0"/>
              </a:rPr>
            </a:br>
            <a:r>
              <a:rPr lang="en-GB" sz="2400" dirty="0" smtClean="0">
                <a:solidFill>
                  <a:schemeClr val="accent1"/>
                </a:solidFill>
                <a:latin typeface="Liberation Sans"/>
                <a:ea typeface="ＭＳ Ｐゴシック" charset="0"/>
              </a:rPr>
              <a:t>anymore </a:t>
            </a:r>
            <a:endParaRPr lang="en-GB" sz="2400" dirty="0">
              <a:solidFill>
                <a:schemeClr val="accent1"/>
              </a:solidFill>
              <a:latin typeface="Liberation Sans"/>
              <a:ea typeface="ＭＳ Ｐゴシック"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293" y="5047787"/>
            <a:ext cx="956442" cy="1701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161004" y="5262792"/>
            <a:ext cx="1018680" cy="1271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4031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2"/>
          <p:cNvSpPr>
            <a:spLocks noGrp="1" noChangeArrowheads="1"/>
          </p:cNvSpPr>
          <p:nvPr>
            <p:ph type="title" idx="4294967295"/>
          </p:nvPr>
        </p:nvSpPr>
        <p:spPr/>
        <p:txBody>
          <a:bodyPr/>
          <a:lstStyle/>
          <a:p>
            <a:pPr eaLnBrk="1" hangingPunct="1"/>
            <a:r>
              <a:rPr lang="en-GB">
                <a:latin typeface="Liberation Sans"/>
              </a:rPr>
              <a:t>How effective?</a:t>
            </a:r>
          </a:p>
        </p:txBody>
      </p:sp>
      <p:sp>
        <p:nvSpPr>
          <p:cNvPr id="58373" name="Rectangle 3"/>
          <p:cNvSpPr>
            <a:spLocks noGrp="1" noChangeArrowheads="1"/>
          </p:cNvSpPr>
          <p:nvPr>
            <p:ph type="body" idx="4294967295"/>
          </p:nvPr>
        </p:nvSpPr>
        <p:spPr/>
        <p:txBody>
          <a:bodyPr>
            <a:normAutofit/>
          </a:bodyPr>
          <a:lstStyle/>
          <a:p>
            <a:pPr eaLnBrk="1" hangingPunct="1">
              <a:lnSpc>
                <a:spcPct val="90000"/>
              </a:lnSpc>
            </a:pPr>
            <a:r>
              <a:rPr lang="en-GB" sz="3000" dirty="0">
                <a:solidFill>
                  <a:srgbClr val="7030A0"/>
                </a:solidFill>
                <a:latin typeface="Liberation Sans"/>
              </a:rPr>
              <a:t>Is the use of novel forms of interactive technologies (e.g., the combination of sensors and dynamically updated information) that monitor, nag, or send personalized messages intermittently to a person more effective at changing a person</a:t>
            </a:r>
            <a:r>
              <a:rPr lang="ja-JP" altLang="en-GB" sz="3000" dirty="0">
                <a:solidFill>
                  <a:srgbClr val="7030A0"/>
                </a:solidFill>
                <a:latin typeface="Liberation Sans"/>
              </a:rPr>
              <a:t>’</a:t>
            </a:r>
            <a:r>
              <a:rPr lang="en-GB" sz="3000" dirty="0">
                <a:solidFill>
                  <a:srgbClr val="7030A0"/>
                </a:solidFill>
                <a:latin typeface="Liberation Sans"/>
              </a:rPr>
              <a:t>s </a:t>
            </a:r>
            <a:r>
              <a:rPr lang="en-GB" sz="3000" dirty="0" err="1">
                <a:solidFill>
                  <a:srgbClr val="7030A0"/>
                </a:solidFill>
                <a:latin typeface="Liberation Sans"/>
              </a:rPr>
              <a:t>behavior</a:t>
            </a:r>
            <a:r>
              <a:rPr lang="en-GB" sz="3000" dirty="0">
                <a:solidFill>
                  <a:srgbClr val="7030A0"/>
                </a:solidFill>
                <a:latin typeface="Liberation Sans"/>
              </a:rPr>
              <a:t> than non-interactive methods, such as the placement of warning signs, labels, or ads in prominent positions?</a:t>
            </a:r>
          </a:p>
        </p:txBody>
      </p:sp>
    </p:spTree>
    <p:extLst>
      <p:ext uri="{BB962C8B-B14F-4D97-AF65-F5344CB8AC3E}">
        <p14:creationId xmlns:p14="http://schemas.microsoft.com/office/powerpoint/2010/main" val="1493446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title" idx="4294967295"/>
          </p:nvPr>
        </p:nvSpPr>
        <p:spPr/>
        <p:txBody>
          <a:bodyPr/>
          <a:lstStyle/>
          <a:p>
            <a:pPr eaLnBrk="1" hangingPunct="1"/>
            <a:r>
              <a:rPr lang="en-GB" dirty="0" smtClean="0">
                <a:latin typeface="Liberation Sans"/>
              </a:rPr>
              <a:t>Activity</a:t>
            </a:r>
            <a:endParaRPr lang="en-GB" dirty="0">
              <a:latin typeface="Liberation Sans"/>
            </a:endParaRPr>
          </a:p>
        </p:txBody>
      </p:sp>
      <p:sp>
        <p:nvSpPr>
          <p:cNvPr id="27653" name="Rectangle 3"/>
          <p:cNvSpPr>
            <a:spLocks noGrp="1" noChangeArrowheads="1"/>
          </p:cNvSpPr>
          <p:nvPr>
            <p:ph type="body" idx="4294967295"/>
          </p:nvPr>
        </p:nvSpPr>
        <p:spPr/>
        <p:txBody>
          <a:bodyPr>
            <a:normAutofit fontScale="92500" lnSpcReduction="10000"/>
          </a:bodyPr>
          <a:lstStyle/>
          <a:p>
            <a:pPr eaLnBrk="1" hangingPunct="1">
              <a:lnSpc>
                <a:spcPct val="90000"/>
              </a:lnSpc>
            </a:pPr>
            <a:r>
              <a:rPr lang="en-GB" sz="2400" dirty="0" err="1">
                <a:latin typeface="Liberation Sans"/>
              </a:rPr>
              <a:t>Tullis</a:t>
            </a:r>
            <a:r>
              <a:rPr lang="en-GB" sz="2400" dirty="0">
                <a:latin typeface="Liberation Sans"/>
              </a:rPr>
              <a:t> (1987) found that the two screens produced quite different </a:t>
            </a:r>
            <a:r>
              <a:rPr lang="en-GB" sz="2400" dirty="0" smtClean="0">
                <a:latin typeface="Liberation Sans"/>
              </a:rPr>
              <a:t>results</a:t>
            </a:r>
          </a:p>
          <a:p>
            <a:pPr eaLnBrk="1" hangingPunct="1">
              <a:lnSpc>
                <a:spcPct val="90000"/>
              </a:lnSpc>
            </a:pPr>
            <a:endParaRPr lang="en-GB" sz="900" dirty="0">
              <a:latin typeface="Liberation Sans"/>
            </a:endParaRPr>
          </a:p>
          <a:p>
            <a:pPr lvl="1" eaLnBrk="1" hangingPunct="1">
              <a:lnSpc>
                <a:spcPct val="90000"/>
              </a:lnSpc>
            </a:pPr>
            <a:r>
              <a:rPr lang="en-GB" sz="1900" dirty="0">
                <a:solidFill>
                  <a:schemeClr val="accent1"/>
                </a:solidFill>
                <a:latin typeface="Liberation Sans"/>
              </a:rPr>
              <a:t>1st screen - took an average of 5.5 seconds to search</a:t>
            </a:r>
          </a:p>
          <a:p>
            <a:pPr lvl="1" eaLnBrk="1" hangingPunct="1">
              <a:lnSpc>
                <a:spcPct val="90000"/>
              </a:lnSpc>
            </a:pPr>
            <a:r>
              <a:rPr lang="en-GB" sz="1900" dirty="0">
                <a:solidFill>
                  <a:schemeClr val="accent1"/>
                </a:solidFill>
                <a:latin typeface="Liberation Sans"/>
              </a:rPr>
              <a:t>2nd screen - took 3.2 seconds to search </a:t>
            </a:r>
            <a:endParaRPr lang="en-GB" sz="1900" dirty="0" smtClean="0">
              <a:solidFill>
                <a:schemeClr val="accent1"/>
              </a:solidFill>
              <a:latin typeface="Liberation Sans"/>
            </a:endParaRPr>
          </a:p>
          <a:p>
            <a:pPr lvl="1" eaLnBrk="1" hangingPunct="1">
              <a:lnSpc>
                <a:spcPct val="90000"/>
              </a:lnSpc>
            </a:pPr>
            <a:endParaRPr lang="en-GB" sz="1100" dirty="0">
              <a:solidFill>
                <a:schemeClr val="accent1"/>
              </a:solidFill>
              <a:latin typeface="Liberation Sans"/>
            </a:endParaRPr>
          </a:p>
          <a:p>
            <a:pPr eaLnBrk="1" hangingPunct="1">
              <a:lnSpc>
                <a:spcPct val="90000"/>
              </a:lnSpc>
            </a:pPr>
            <a:r>
              <a:rPr lang="en-GB" sz="2400" dirty="0">
                <a:latin typeface="Liberation Sans"/>
              </a:rPr>
              <a:t>Why, since both displays have the same density of information (31</a:t>
            </a:r>
            <a:r>
              <a:rPr lang="en-GB" sz="2400" dirty="0" smtClean="0">
                <a:latin typeface="Liberation Sans"/>
              </a:rPr>
              <a:t>%)?</a:t>
            </a:r>
          </a:p>
          <a:p>
            <a:pPr eaLnBrk="1" hangingPunct="1">
              <a:lnSpc>
                <a:spcPct val="90000"/>
              </a:lnSpc>
            </a:pPr>
            <a:endParaRPr lang="en-GB" sz="2400" dirty="0">
              <a:latin typeface="Liberation Sans"/>
            </a:endParaRPr>
          </a:p>
          <a:p>
            <a:pPr eaLnBrk="1" hangingPunct="1">
              <a:lnSpc>
                <a:spcPct val="90000"/>
              </a:lnSpc>
            </a:pPr>
            <a:r>
              <a:rPr lang="en-GB" sz="2400" dirty="0" smtClean="0">
                <a:latin typeface="Liberation Sans"/>
              </a:rPr>
              <a:t>Spacing</a:t>
            </a:r>
          </a:p>
          <a:p>
            <a:pPr eaLnBrk="1" hangingPunct="1">
              <a:lnSpc>
                <a:spcPct val="90000"/>
              </a:lnSpc>
            </a:pPr>
            <a:endParaRPr lang="en-GB" sz="900" dirty="0">
              <a:latin typeface="Liberation Sans"/>
            </a:endParaRPr>
          </a:p>
          <a:p>
            <a:pPr lvl="1" eaLnBrk="1" hangingPunct="1">
              <a:lnSpc>
                <a:spcPct val="90000"/>
              </a:lnSpc>
            </a:pPr>
            <a:r>
              <a:rPr lang="en-GB" sz="1900" dirty="0">
                <a:solidFill>
                  <a:schemeClr val="accent1"/>
                </a:solidFill>
                <a:latin typeface="Liberation Sans"/>
              </a:rPr>
              <a:t>In the 1st screen the information is bunched up together, making it hard to search</a:t>
            </a:r>
          </a:p>
          <a:p>
            <a:pPr lvl="1" eaLnBrk="1" hangingPunct="1">
              <a:lnSpc>
                <a:spcPct val="90000"/>
              </a:lnSpc>
            </a:pPr>
            <a:r>
              <a:rPr lang="en-GB" sz="1900" dirty="0">
                <a:solidFill>
                  <a:schemeClr val="accent1"/>
                </a:solidFill>
                <a:latin typeface="Liberation Sans"/>
              </a:rPr>
              <a:t>In the 2nd screen the characters are grouped into vertical categories of information making it easier</a:t>
            </a:r>
          </a:p>
        </p:txBody>
      </p:sp>
    </p:spTree>
    <p:extLst>
      <p:ext uri="{BB962C8B-B14F-4D97-AF65-F5344CB8AC3E}">
        <p14:creationId xmlns:p14="http://schemas.microsoft.com/office/powerpoint/2010/main" val="1006891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65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65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65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2" name="Title 1"/>
          <p:cNvSpPr>
            <a:spLocks noGrp="1"/>
          </p:cNvSpPr>
          <p:nvPr>
            <p:ph type="title" idx="4294967295"/>
          </p:nvPr>
        </p:nvSpPr>
        <p:spPr/>
        <p:txBody>
          <a:bodyPr/>
          <a:lstStyle/>
          <a:p>
            <a:pPr eaLnBrk="1" hangingPunct="1"/>
            <a:r>
              <a:rPr lang="en-GB">
                <a:latin typeface="Verdana" charset="0"/>
              </a:rPr>
              <a:t>Which is most effective?</a:t>
            </a:r>
          </a:p>
        </p:txBody>
      </p:sp>
      <p:pic>
        <p:nvPicPr>
          <p:cNvPr id="84012" name="Picture 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243054"/>
            <a:ext cx="8277225"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5072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Tracking devices</a:t>
            </a:r>
            <a:endParaRPr lang="en-US" dirty="0"/>
          </a:p>
        </p:txBody>
      </p:sp>
      <p:sp>
        <p:nvSpPr>
          <p:cNvPr id="6" name="Content Placeholder 5"/>
          <p:cNvSpPr>
            <a:spLocks noGrp="1"/>
          </p:cNvSpPr>
          <p:nvPr>
            <p:ph idx="1"/>
          </p:nvPr>
        </p:nvSpPr>
        <p:spPr/>
        <p:txBody>
          <a:bodyPr>
            <a:normAutofit/>
          </a:bodyPr>
          <a:lstStyle/>
          <a:p>
            <a:r>
              <a:rPr lang="en-GB" dirty="0" smtClean="0">
                <a:solidFill>
                  <a:srgbClr val="7030A0"/>
                </a:solidFill>
              </a:rPr>
              <a:t>Mobile apps designed </a:t>
            </a:r>
            <a:r>
              <a:rPr lang="en-GB" dirty="0">
                <a:solidFill>
                  <a:srgbClr val="7030A0"/>
                </a:solidFill>
              </a:rPr>
              <a:t>to help people monitor </a:t>
            </a:r>
            <a:r>
              <a:rPr lang="en-GB" dirty="0" smtClean="0">
                <a:solidFill>
                  <a:srgbClr val="7030A0"/>
                </a:solidFill>
              </a:rPr>
              <a:t>and change their behaviour (e.g. fitness, sleeping, weight)</a:t>
            </a:r>
          </a:p>
          <a:p>
            <a:endParaRPr lang="en-GB" sz="800" dirty="0" smtClean="0">
              <a:solidFill>
                <a:srgbClr val="7030A0"/>
              </a:solidFill>
            </a:endParaRPr>
          </a:p>
          <a:p>
            <a:r>
              <a:rPr lang="en-GB" dirty="0" smtClean="0">
                <a:solidFill>
                  <a:srgbClr val="7030A0"/>
                </a:solidFill>
              </a:rPr>
              <a:t>Can compare with </a:t>
            </a:r>
            <a:r>
              <a:rPr lang="en-GB" dirty="0">
                <a:solidFill>
                  <a:srgbClr val="7030A0"/>
                </a:solidFill>
              </a:rPr>
              <a:t>online </a:t>
            </a:r>
            <a:r>
              <a:rPr lang="en-GB" dirty="0" smtClean="0">
                <a:solidFill>
                  <a:srgbClr val="7030A0"/>
                </a:solidFill>
              </a:rPr>
              <a:t>leader boards </a:t>
            </a:r>
            <a:r>
              <a:rPr lang="en-GB" dirty="0">
                <a:solidFill>
                  <a:srgbClr val="7030A0"/>
                </a:solidFill>
              </a:rPr>
              <a:t>and charts, </a:t>
            </a:r>
            <a:r>
              <a:rPr lang="en-GB" dirty="0" smtClean="0">
                <a:solidFill>
                  <a:srgbClr val="7030A0"/>
                </a:solidFill>
              </a:rPr>
              <a:t>to show how they </a:t>
            </a:r>
            <a:r>
              <a:rPr lang="en-GB" dirty="0">
                <a:solidFill>
                  <a:srgbClr val="7030A0"/>
                </a:solidFill>
              </a:rPr>
              <a:t>have done in relation to their peers and friends </a:t>
            </a:r>
            <a:endParaRPr lang="en-GB" dirty="0" smtClean="0">
              <a:solidFill>
                <a:srgbClr val="7030A0"/>
              </a:solidFill>
            </a:endParaRPr>
          </a:p>
          <a:p>
            <a:endParaRPr lang="en-GB" sz="800" dirty="0" smtClean="0">
              <a:solidFill>
                <a:srgbClr val="7030A0"/>
              </a:solidFill>
            </a:endParaRPr>
          </a:p>
          <a:p>
            <a:r>
              <a:rPr lang="en-GB" dirty="0" smtClean="0">
                <a:solidFill>
                  <a:srgbClr val="7030A0"/>
                </a:solidFill>
              </a:rPr>
              <a:t>Also apps that encourage reflection that in turn increase </a:t>
            </a:r>
            <a:r>
              <a:rPr lang="en-GB" dirty="0">
                <a:solidFill>
                  <a:srgbClr val="7030A0"/>
                </a:solidFill>
              </a:rPr>
              <a:t>well-being and </a:t>
            </a:r>
            <a:r>
              <a:rPr lang="en-GB" dirty="0" smtClean="0">
                <a:solidFill>
                  <a:srgbClr val="7030A0"/>
                </a:solidFill>
              </a:rPr>
              <a:t>happiness </a:t>
            </a:r>
          </a:p>
          <a:p>
            <a:endParaRPr lang="en-US" dirty="0"/>
          </a:p>
        </p:txBody>
      </p:sp>
    </p:spTree>
    <p:extLst>
      <p:ext uri="{BB962C8B-B14F-4D97-AF65-F5344CB8AC3E}">
        <p14:creationId xmlns:p14="http://schemas.microsoft.com/office/powerpoint/2010/main" val="1441071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0" name="Title 1"/>
          <p:cNvSpPr>
            <a:spLocks noGrp="1"/>
          </p:cNvSpPr>
          <p:nvPr>
            <p:ph type="title" idx="4294967295"/>
          </p:nvPr>
        </p:nvSpPr>
        <p:spPr>
          <a:xfrm>
            <a:off x="435298" y="116632"/>
            <a:ext cx="8229600" cy="706090"/>
          </a:xfrm>
        </p:spPr>
        <p:txBody>
          <a:bodyPr>
            <a:normAutofit/>
          </a:bodyPr>
          <a:lstStyle/>
          <a:p>
            <a:pPr eaLnBrk="1" hangingPunct="1"/>
            <a:r>
              <a:rPr lang="en-GB" dirty="0">
                <a:latin typeface="Verdana" charset="0"/>
              </a:rPr>
              <a:t>Energy reduction </a:t>
            </a:r>
          </a:p>
        </p:txBody>
      </p:sp>
      <p:pic>
        <p:nvPicPr>
          <p:cNvPr id="86060" name="Picture 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908720"/>
            <a:ext cx="8557394"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8400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544" y="260648"/>
            <a:ext cx="8229600" cy="868958"/>
          </a:xfrm>
        </p:spPr>
        <p:txBody>
          <a:bodyPr/>
          <a:lstStyle/>
          <a:p>
            <a:r>
              <a:rPr lang="en-US" dirty="0" smtClean="0"/>
              <a:t>The Tidy Street project</a:t>
            </a:r>
            <a:endParaRPr lang="en-US" dirty="0"/>
          </a:p>
        </p:txBody>
      </p:sp>
      <p:sp>
        <p:nvSpPr>
          <p:cNvPr id="6" name="Content Placeholder 5"/>
          <p:cNvSpPr>
            <a:spLocks noGrp="1"/>
          </p:cNvSpPr>
          <p:nvPr>
            <p:ph idx="1"/>
          </p:nvPr>
        </p:nvSpPr>
        <p:spPr>
          <a:xfrm>
            <a:off x="553839" y="1340768"/>
            <a:ext cx="8229600" cy="4525963"/>
          </a:xfrm>
        </p:spPr>
        <p:txBody>
          <a:bodyPr>
            <a:normAutofit/>
          </a:bodyPr>
          <a:lstStyle/>
          <a:p>
            <a:r>
              <a:rPr lang="en-GB" dirty="0" smtClean="0">
                <a:solidFill>
                  <a:srgbClr val="7030A0"/>
                </a:solidFill>
              </a:rPr>
              <a:t>large</a:t>
            </a:r>
            <a:r>
              <a:rPr lang="en-GB" dirty="0">
                <a:solidFill>
                  <a:srgbClr val="7030A0"/>
                </a:solidFill>
              </a:rPr>
              <a:t>-scale visualization of the street’s electricity </a:t>
            </a:r>
            <a:r>
              <a:rPr lang="en-GB" dirty="0" smtClean="0">
                <a:solidFill>
                  <a:srgbClr val="7030A0"/>
                </a:solidFill>
              </a:rPr>
              <a:t>usage</a:t>
            </a:r>
            <a:endParaRPr lang="en-GB" sz="1400" dirty="0" smtClean="0">
              <a:solidFill>
                <a:srgbClr val="7030A0"/>
              </a:solidFill>
            </a:endParaRPr>
          </a:p>
          <a:p>
            <a:pPr lvl="1"/>
            <a:r>
              <a:rPr lang="en-GB" sz="2000" dirty="0" err="1" smtClean="0">
                <a:solidFill>
                  <a:schemeClr val="accent1"/>
                </a:solidFill>
              </a:rPr>
              <a:t>stenciled</a:t>
            </a:r>
            <a:r>
              <a:rPr lang="en-GB" sz="2000" dirty="0" smtClean="0">
                <a:solidFill>
                  <a:schemeClr val="accent1"/>
                </a:solidFill>
              </a:rPr>
              <a:t> </a:t>
            </a:r>
            <a:r>
              <a:rPr lang="en-GB" sz="2000" dirty="0">
                <a:solidFill>
                  <a:schemeClr val="accent1"/>
                </a:solidFill>
              </a:rPr>
              <a:t>display on the road surface using chalk </a:t>
            </a:r>
            <a:endParaRPr lang="en-GB" sz="2000" dirty="0" smtClean="0">
              <a:solidFill>
                <a:schemeClr val="accent1"/>
              </a:solidFill>
            </a:endParaRPr>
          </a:p>
          <a:p>
            <a:pPr lvl="1"/>
            <a:endParaRPr lang="en-GB" sz="800" dirty="0" smtClean="0">
              <a:solidFill>
                <a:schemeClr val="accent1"/>
              </a:solidFill>
            </a:endParaRPr>
          </a:p>
          <a:p>
            <a:pPr lvl="1"/>
            <a:r>
              <a:rPr lang="en-GB" sz="2000" dirty="0" smtClean="0">
                <a:solidFill>
                  <a:schemeClr val="accent1"/>
                </a:solidFill>
              </a:rPr>
              <a:t>provided </a:t>
            </a:r>
            <a:r>
              <a:rPr lang="en-GB" sz="2000" dirty="0" err="1">
                <a:solidFill>
                  <a:schemeClr val="accent1"/>
                </a:solidFill>
              </a:rPr>
              <a:t>realtime</a:t>
            </a:r>
            <a:r>
              <a:rPr lang="en-GB" sz="2000" dirty="0">
                <a:solidFill>
                  <a:schemeClr val="accent1"/>
                </a:solidFill>
              </a:rPr>
              <a:t> feedback that all </a:t>
            </a:r>
            <a:r>
              <a:rPr lang="en-GB" sz="2000" dirty="0" smtClean="0">
                <a:solidFill>
                  <a:schemeClr val="accent1"/>
                </a:solidFill>
              </a:rPr>
              <a:t>could </a:t>
            </a:r>
            <a:r>
              <a:rPr lang="en-GB" sz="2000" dirty="0">
                <a:solidFill>
                  <a:schemeClr val="accent1"/>
                </a:solidFill>
              </a:rPr>
              <a:t>see change each day </a:t>
            </a:r>
            <a:endParaRPr lang="en-GB" sz="2000" dirty="0" smtClean="0">
              <a:solidFill>
                <a:schemeClr val="accent1"/>
              </a:solidFill>
            </a:endParaRPr>
          </a:p>
          <a:p>
            <a:pPr lvl="1"/>
            <a:endParaRPr lang="en-GB" sz="800" dirty="0" smtClean="0">
              <a:solidFill>
                <a:schemeClr val="accent1"/>
              </a:solidFill>
            </a:endParaRPr>
          </a:p>
          <a:p>
            <a:pPr lvl="1"/>
            <a:r>
              <a:rPr lang="en-GB" sz="2000" dirty="0" smtClean="0">
                <a:solidFill>
                  <a:schemeClr val="accent1"/>
                </a:solidFill>
              </a:rPr>
              <a:t>reduced electricity </a:t>
            </a:r>
            <a:r>
              <a:rPr lang="en-GB" sz="2000" dirty="0">
                <a:solidFill>
                  <a:schemeClr val="accent1"/>
                </a:solidFill>
              </a:rPr>
              <a:t>consumption </a:t>
            </a:r>
            <a:r>
              <a:rPr lang="en-GB" sz="2000" dirty="0" smtClean="0">
                <a:solidFill>
                  <a:schemeClr val="accent1"/>
                </a:solidFill>
              </a:rPr>
              <a:t>by </a:t>
            </a:r>
            <a:r>
              <a:rPr lang="en-GB" sz="2000" dirty="0">
                <a:solidFill>
                  <a:schemeClr val="accent1"/>
                </a:solidFill>
              </a:rPr>
              <a:t>15% </a:t>
            </a:r>
            <a:endParaRPr lang="en-US" sz="2000" dirty="0">
              <a:solidFill>
                <a:schemeClr val="accent1"/>
              </a:solidFill>
            </a:endParaRPr>
          </a:p>
        </p:txBody>
      </p:sp>
      <p:pic>
        <p:nvPicPr>
          <p:cNvPr id="686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077072"/>
            <a:ext cx="8099871"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7534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2"/>
          <p:cNvSpPr>
            <a:spLocks noGrp="1" noChangeArrowheads="1"/>
          </p:cNvSpPr>
          <p:nvPr>
            <p:ph type="title" idx="4294967295"/>
          </p:nvPr>
        </p:nvSpPr>
        <p:spPr/>
        <p:txBody>
          <a:bodyPr/>
          <a:lstStyle/>
          <a:p>
            <a:pPr eaLnBrk="1" hangingPunct="1"/>
            <a:r>
              <a:rPr lang="en-GB">
                <a:latin typeface="Liberation Sans"/>
              </a:rPr>
              <a:t>Phishing and trust</a:t>
            </a:r>
          </a:p>
        </p:txBody>
      </p:sp>
      <p:sp>
        <p:nvSpPr>
          <p:cNvPr id="64517" name="Rectangle 3"/>
          <p:cNvSpPr>
            <a:spLocks noGrp="1" noChangeArrowheads="1"/>
          </p:cNvSpPr>
          <p:nvPr>
            <p:ph type="body" idx="4294967295"/>
          </p:nvPr>
        </p:nvSpPr>
        <p:spPr/>
        <p:txBody>
          <a:bodyPr>
            <a:normAutofit fontScale="85000" lnSpcReduction="20000"/>
          </a:bodyPr>
          <a:lstStyle/>
          <a:p>
            <a:pPr eaLnBrk="1" hangingPunct="1"/>
            <a:r>
              <a:rPr lang="en-GB" sz="3500" dirty="0" smtClean="0">
                <a:solidFill>
                  <a:srgbClr val="7030A0"/>
                </a:solidFill>
                <a:latin typeface="Liberation Sans"/>
              </a:rPr>
              <a:t>Web used to deceive people  into parting with personal details</a:t>
            </a:r>
          </a:p>
          <a:p>
            <a:pPr eaLnBrk="1" hangingPunct="1"/>
            <a:endParaRPr lang="en-GB" sz="900" dirty="0" smtClean="0">
              <a:solidFill>
                <a:srgbClr val="7030A0"/>
              </a:solidFill>
              <a:latin typeface="Liberation Sans"/>
            </a:endParaRPr>
          </a:p>
          <a:p>
            <a:pPr lvl="1" eaLnBrk="1" hangingPunct="1"/>
            <a:r>
              <a:rPr lang="en-GB" sz="2000" dirty="0" smtClean="0">
                <a:solidFill>
                  <a:schemeClr val="accent1"/>
                </a:solidFill>
                <a:latin typeface="Liberation Sans"/>
                <a:ea typeface="ＭＳ Ｐゴシック" charset="0"/>
              </a:rPr>
              <a:t>e.g. </a:t>
            </a:r>
            <a:r>
              <a:rPr lang="en-GB" sz="2000" dirty="0" err="1" smtClean="0">
                <a:solidFill>
                  <a:schemeClr val="accent1"/>
                </a:solidFill>
                <a:latin typeface="Liberation Sans"/>
                <a:ea typeface="ＭＳ Ｐゴシック" charset="0"/>
              </a:rPr>
              <a:t>Paypal</a:t>
            </a:r>
            <a:r>
              <a:rPr lang="en-GB" sz="2000" dirty="0" smtClean="0">
                <a:solidFill>
                  <a:schemeClr val="accent1"/>
                </a:solidFill>
                <a:latin typeface="Liberation Sans"/>
                <a:ea typeface="ＭＳ Ｐゴシック" charset="0"/>
              </a:rPr>
              <a:t>, eBay and won the lottery letters </a:t>
            </a:r>
          </a:p>
          <a:p>
            <a:pPr lvl="1" eaLnBrk="1" hangingPunct="1"/>
            <a:endParaRPr lang="en-GB" sz="1400" dirty="0" smtClean="0">
              <a:solidFill>
                <a:schemeClr val="accent1"/>
              </a:solidFill>
              <a:latin typeface="Liberation Sans"/>
              <a:ea typeface="ＭＳ Ｐゴシック" charset="0"/>
            </a:endParaRPr>
          </a:p>
          <a:p>
            <a:pPr eaLnBrk="1" hangingPunct="1"/>
            <a:r>
              <a:rPr lang="en-GB" sz="3500" dirty="0" smtClean="0">
                <a:solidFill>
                  <a:srgbClr val="7030A0"/>
                </a:solidFill>
                <a:latin typeface="Liberation Sans"/>
              </a:rPr>
              <a:t>Allows </a:t>
            </a:r>
            <a:r>
              <a:rPr lang="en-GB" sz="3500" dirty="0">
                <a:solidFill>
                  <a:srgbClr val="7030A0"/>
                </a:solidFill>
                <a:latin typeface="Liberation Sans"/>
              </a:rPr>
              <a:t>Internet fraudsters </a:t>
            </a:r>
            <a:r>
              <a:rPr lang="en-GB" sz="3500" dirty="0" smtClean="0">
                <a:solidFill>
                  <a:srgbClr val="7030A0"/>
                </a:solidFill>
                <a:latin typeface="Liberation Sans"/>
              </a:rPr>
              <a:t>to </a:t>
            </a:r>
            <a:r>
              <a:rPr lang="en-GB" sz="3500" dirty="0">
                <a:solidFill>
                  <a:srgbClr val="7030A0"/>
                </a:solidFill>
                <a:latin typeface="Liberation Sans"/>
              </a:rPr>
              <a:t>access their bank accounts </a:t>
            </a:r>
            <a:r>
              <a:rPr lang="en-GB" sz="3500" dirty="0" smtClean="0">
                <a:solidFill>
                  <a:srgbClr val="7030A0"/>
                </a:solidFill>
                <a:latin typeface="Liberation Sans"/>
              </a:rPr>
              <a:t>and </a:t>
            </a:r>
            <a:r>
              <a:rPr lang="en-GB" sz="3500" dirty="0">
                <a:solidFill>
                  <a:srgbClr val="7030A0"/>
                </a:solidFill>
                <a:latin typeface="Liberation Sans"/>
              </a:rPr>
              <a:t>draw money from </a:t>
            </a:r>
            <a:r>
              <a:rPr lang="en-GB" sz="3500" dirty="0" smtClean="0">
                <a:solidFill>
                  <a:srgbClr val="7030A0"/>
                </a:solidFill>
                <a:latin typeface="Liberation Sans"/>
              </a:rPr>
              <a:t>them</a:t>
            </a:r>
          </a:p>
          <a:p>
            <a:pPr eaLnBrk="1" hangingPunct="1"/>
            <a:endParaRPr lang="en-GB" sz="1400" dirty="0">
              <a:solidFill>
                <a:srgbClr val="7030A0"/>
              </a:solidFill>
              <a:latin typeface="Liberation Sans"/>
            </a:endParaRPr>
          </a:p>
          <a:p>
            <a:pPr eaLnBrk="1" hangingPunct="1"/>
            <a:r>
              <a:rPr lang="en-GB" sz="3500" dirty="0">
                <a:solidFill>
                  <a:srgbClr val="7030A0"/>
                </a:solidFill>
                <a:latin typeface="Liberation Sans"/>
              </a:rPr>
              <a:t>Many vulnerable people </a:t>
            </a:r>
            <a:r>
              <a:rPr lang="en-GB" sz="3500" dirty="0" smtClean="0">
                <a:solidFill>
                  <a:srgbClr val="7030A0"/>
                </a:solidFill>
                <a:latin typeface="Liberation Sans"/>
              </a:rPr>
              <a:t>fall </a:t>
            </a:r>
            <a:r>
              <a:rPr lang="en-GB" sz="3500" dirty="0">
                <a:solidFill>
                  <a:srgbClr val="7030A0"/>
                </a:solidFill>
                <a:latin typeface="Liberation Sans"/>
              </a:rPr>
              <a:t>for </a:t>
            </a:r>
            <a:r>
              <a:rPr lang="en-GB" sz="3500" dirty="0" smtClean="0">
                <a:solidFill>
                  <a:srgbClr val="7030A0"/>
                </a:solidFill>
                <a:latin typeface="Liberation Sans"/>
              </a:rPr>
              <a:t>it</a:t>
            </a:r>
          </a:p>
          <a:p>
            <a:pPr eaLnBrk="1" hangingPunct="1"/>
            <a:endParaRPr lang="en-GB" sz="1400" dirty="0">
              <a:solidFill>
                <a:srgbClr val="7030A0"/>
              </a:solidFill>
              <a:latin typeface="Liberation Sans"/>
            </a:endParaRPr>
          </a:p>
          <a:p>
            <a:pPr eaLnBrk="1" hangingPunct="1"/>
            <a:r>
              <a:rPr lang="en-GB" sz="3500" dirty="0">
                <a:solidFill>
                  <a:srgbClr val="7030A0"/>
                </a:solidFill>
                <a:latin typeface="Liberation Sans"/>
              </a:rPr>
              <a:t>The art of deception is centuries old </a:t>
            </a:r>
            <a:r>
              <a:rPr lang="en-GB" sz="3500" dirty="0" smtClean="0">
                <a:solidFill>
                  <a:srgbClr val="7030A0"/>
                </a:solidFill>
                <a:latin typeface="Liberation Sans"/>
              </a:rPr>
              <a:t>but </a:t>
            </a:r>
            <a:r>
              <a:rPr lang="en-GB" sz="3500" dirty="0">
                <a:solidFill>
                  <a:srgbClr val="7030A0"/>
                </a:solidFill>
                <a:latin typeface="Liberation Sans"/>
              </a:rPr>
              <a:t>internet allows ever more </a:t>
            </a:r>
            <a:r>
              <a:rPr lang="en-GB" sz="3500" dirty="0" smtClean="0">
                <a:solidFill>
                  <a:srgbClr val="7030A0"/>
                </a:solidFill>
                <a:latin typeface="Liberation Sans"/>
              </a:rPr>
              <a:t>ingenious </a:t>
            </a:r>
            <a:r>
              <a:rPr lang="en-GB" sz="3500" dirty="0">
                <a:solidFill>
                  <a:srgbClr val="7030A0"/>
                </a:solidFill>
                <a:latin typeface="Liberation Sans"/>
              </a:rPr>
              <a:t>ways to trick people</a:t>
            </a:r>
          </a:p>
        </p:txBody>
      </p:sp>
    </p:spTree>
    <p:extLst>
      <p:ext uri="{BB962C8B-B14F-4D97-AF65-F5344CB8AC3E}">
        <p14:creationId xmlns:p14="http://schemas.microsoft.com/office/powerpoint/2010/main" val="3533104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51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451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51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5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2"/>
          <p:cNvSpPr>
            <a:spLocks noGrp="1" noChangeArrowheads="1"/>
          </p:cNvSpPr>
          <p:nvPr>
            <p:ph type="title" idx="4294967295"/>
          </p:nvPr>
        </p:nvSpPr>
        <p:spPr/>
        <p:txBody>
          <a:bodyPr/>
          <a:lstStyle/>
          <a:p>
            <a:pPr eaLnBrk="1" hangingPunct="1"/>
            <a:r>
              <a:rPr lang="en-GB">
                <a:latin typeface="Liberation Sans"/>
              </a:rPr>
              <a:t>Anthropomorphism</a:t>
            </a:r>
          </a:p>
        </p:txBody>
      </p:sp>
      <p:sp>
        <p:nvSpPr>
          <p:cNvPr id="66565" name="Rectangle 3"/>
          <p:cNvSpPr>
            <a:spLocks noGrp="1" noChangeArrowheads="1"/>
          </p:cNvSpPr>
          <p:nvPr>
            <p:ph type="body" idx="4294967295"/>
          </p:nvPr>
        </p:nvSpPr>
        <p:spPr>
          <a:xfrm>
            <a:off x="685800" y="1484784"/>
            <a:ext cx="7772400" cy="4464496"/>
          </a:xfrm>
        </p:spPr>
        <p:txBody>
          <a:bodyPr>
            <a:normAutofit/>
          </a:bodyPr>
          <a:lstStyle/>
          <a:p>
            <a:pPr eaLnBrk="1" hangingPunct="1"/>
            <a:r>
              <a:rPr lang="en-GB" sz="2400" dirty="0">
                <a:solidFill>
                  <a:srgbClr val="7030A0"/>
                </a:solidFill>
                <a:latin typeface="Liberation Sans"/>
              </a:rPr>
              <a:t>Attributing human-like qualities to inanimate objects (e.g. cars, computers)</a:t>
            </a:r>
          </a:p>
          <a:p>
            <a:pPr eaLnBrk="1" hangingPunct="1"/>
            <a:endParaRPr lang="en-GB" sz="1400" dirty="0">
              <a:latin typeface="Liberation Sans"/>
            </a:endParaRPr>
          </a:p>
          <a:p>
            <a:pPr eaLnBrk="1" hangingPunct="1"/>
            <a:r>
              <a:rPr lang="en-GB" sz="2400" dirty="0">
                <a:solidFill>
                  <a:srgbClr val="7030A0"/>
                </a:solidFill>
                <a:latin typeface="Liberation Sans"/>
              </a:rPr>
              <a:t>Well known phenomenon in advertising </a:t>
            </a:r>
          </a:p>
          <a:p>
            <a:pPr lvl="1" eaLnBrk="1" hangingPunct="1"/>
            <a:r>
              <a:rPr lang="en-GB" sz="2400" dirty="0">
                <a:solidFill>
                  <a:schemeClr val="accent1"/>
                </a:solidFill>
                <a:latin typeface="Liberation Sans"/>
                <a:ea typeface="ＭＳ Ｐゴシック" charset="0"/>
              </a:rPr>
              <a:t>Dancing butter, drinks, breakfast cereals</a:t>
            </a:r>
          </a:p>
          <a:p>
            <a:pPr lvl="1" eaLnBrk="1" hangingPunct="1"/>
            <a:endParaRPr lang="en-GB" sz="1400" dirty="0">
              <a:latin typeface="Liberation Sans"/>
              <a:ea typeface="ＭＳ Ｐゴシック" charset="0"/>
            </a:endParaRPr>
          </a:p>
          <a:p>
            <a:pPr eaLnBrk="1" hangingPunct="1"/>
            <a:r>
              <a:rPr lang="en-GB" sz="2400" dirty="0">
                <a:solidFill>
                  <a:srgbClr val="7030A0"/>
                </a:solidFill>
                <a:latin typeface="Liberation Sans"/>
              </a:rPr>
              <a:t>Much exploited in human-computer interaction</a:t>
            </a:r>
          </a:p>
          <a:p>
            <a:pPr lvl="1" eaLnBrk="1" hangingPunct="1"/>
            <a:r>
              <a:rPr lang="en-GB" sz="2400" dirty="0">
                <a:solidFill>
                  <a:schemeClr val="accent1"/>
                </a:solidFill>
                <a:latin typeface="Liberation Sans"/>
                <a:ea typeface="ＭＳ Ｐゴシック" charset="0"/>
              </a:rPr>
              <a:t>Make user experience more enjoyable, more motivating, make people feel at ease, reduce anxiety</a:t>
            </a:r>
          </a:p>
        </p:txBody>
      </p:sp>
    </p:spTree>
    <p:extLst>
      <p:ext uri="{BB962C8B-B14F-4D97-AF65-F5344CB8AC3E}">
        <p14:creationId xmlns:p14="http://schemas.microsoft.com/office/powerpoint/2010/main" val="1452087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56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56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56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56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2"/>
          <p:cNvSpPr>
            <a:spLocks noGrp="1" noChangeArrowheads="1"/>
          </p:cNvSpPr>
          <p:nvPr>
            <p:ph type="title" idx="4294967295"/>
          </p:nvPr>
        </p:nvSpPr>
        <p:spPr/>
        <p:txBody>
          <a:bodyPr/>
          <a:lstStyle/>
          <a:p>
            <a:pPr eaLnBrk="1" hangingPunct="1"/>
            <a:r>
              <a:rPr lang="en-GB">
                <a:latin typeface="Liberation Sans"/>
              </a:rPr>
              <a:t>Which do you prefer?</a:t>
            </a:r>
          </a:p>
        </p:txBody>
      </p:sp>
      <p:sp>
        <p:nvSpPr>
          <p:cNvPr id="68613" name="Rectangle 3"/>
          <p:cNvSpPr>
            <a:spLocks noGrp="1" noChangeArrowheads="1"/>
          </p:cNvSpPr>
          <p:nvPr>
            <p:ph type="body" idx="4294967295"/>
          </p:nvPr>
        </p:nvSpPr>
        <p:spPr/>
        <p:txBody>
          <a:bodyPr>
            <a:normAutofit/>
          </a:bodyPr>
          <a:lstStyle/>
          <a:p>
            <a:pPr eaLnBrk="1" hangingPunct="1">
              <a:buFontTx/>
              <a:buNone/>
            </a:pPr>
            <a:r>
              <a:rPr lang="en-GB" sz="2800" dirty="0">
                <a:solidFill>
                  <a:srgbClr val="7030A0"/>
                </a:solidFill>
                <a:latin typeface="Liberation Sans"/>
              </a:rPr>
              <a:t>1. As a welcome message</a:t>
            </a:r>
          </a:p>
          <a:p>
            <a:pPr eaLnBrk="1" hangingPunct="1"/>
            <a:endParaRPr lang="en-GB" sz="2800" dirty="0">
              <a:solidFill>
                <a:srgbClr val="7030A0"/>
              </a:solidFill>
              <a:latin typeface="Liberation Sans"/>
            </a:endParaRPr>
          </a:p>
          <a:p>
            <a:pPr eaLnBrk="1" hangingPunct="1"/>
            <a:r>
              <a:rPr lang="ja-JP" altLang="en-GB" sz="2800" dirty="0">
                <a:solidFill>
                  <a:srgbClr val="7030A0"/>
                </a:solidFill>
                <a:latin typeface="Liberation Sans"/>
              </a:rPr>
              <a:t>“</a:t>
            </a:r>
            <a:r>
              <a:rPr lang="en-GB" sz="2800" dirty="0">
                <a:solidFill>
                  <a:srgbClr val="7030A0"/>
                </a:solidFill>
                <a:latin typeface="Liberation Sans"/>
              </a:rPr>
              <a:t>Hello Chris! Nice to see you again. Welcome back. Now what were we doing last time? Oh yes, exercise 5. Let</a:t>
            </a:r>
            <a:r>
              <a:rPr lang="ja-JP" altLang="en-GB" sz="2800" dirty="0">
                <a:solidFill>
                  <a:srgbClr val="7030A0"/>
                </a:solidFill>
                <a:latin typeface="Liberation Sans"/>
              </a:rPr>
              <a:t>’</a:t>
            </a:r>
            <a:r>
              <a:rPr lang="en-GB" sz="2800" dirty="0">
                <a:solidFill>
                  <a:srgbClr val="7030A0"/>
                </a:solidFill>
                <a:latin typeface="Liberation Sans"/>
              </a:rPr>
              <a:t>s start again.</a:t>
            </a:r>
            <a:r>
              <a:rPr lang="ja-JP" altLang="en-GB" sz="2800" dirty="0">
                <a:solidFill>
                  <a:srgbClr val="7030A0"/>
                </a:solidFill>
                <a:latin typeface="Liberation Sans"/>
              </a:rPr>
              <a:t>”</a:t>
            </a:r>
            <a:endParaRPr lang="en-GB" sz="2800" dirty="0">
              <a:solidFill>
                <a:srgbClr val="7030A0"/>
              </a:solidFill>
              <a:latin typeface="Liberation Sans"/>
            </a:endParaRPr>
          </a:p>
          <a:p>
            <a:pPr eaLnBrk="1" hangingPunct="1"/>
            <a:endParaRPr lang="en-GB" sz="2800" dirty="0">
              <a:solidFill>
                <a:srgbClr val="7030A0"/>
              </a:solidFill>
              <a:latin typeface="Liberation Sans"/>
            </a:endParaRPr>
          </a:p>
          <a:p>
            <a:pPr eaLnBrk="1" hangingPunct="1"/>
            <a:r>
              <a:rPr lang="ja-JP" altLang="en-GB" sz="2800" dirty="0">
                <a:solidFill>
                  <a:srgbClr val="7030A0"/>
                </a:solidFill>
                <a:latin typeface="Liberation Sans"/>
              </a:rPr>
              <a:t>“</a:t>
            </a:r>
            <a:r>
              <a:rPr lang="en-GB" sz="2800" dirty="0">
                <a:solidFill>
                  <a:srgbClr val="7030A0"/>
                </a:solidFill>
                <a:latin typeface="Liberation Sans"/>
              </a:rPr>
              <a:t>User 24, commence exercise 5.</a:t>
            </a:r>
            <a:r>
              <a:rPr lang="ja-JP" altLang="en-GB" sz="2800" dirty="0">
                <a:solidFill>
                  <a:srgbClr val="7030A0"/>
                </a:solidFill>
                <a:latin typeface="Liberation Sans"/>
              </a:rPr>
              <a:t>”</a:t>
            </a:r>
            <a:r>
              <a:rPr lang="en-GB" sz="2800" dirty="0">
                <a:solidFill>
                  <a:srgbClr val="7030A0"/>
                </a:solidFill>
                <a:latin typeface="Liberation Sans"/>
              </a:rPr>
              <a:t> </a:t>
            </a:r>
          </a:p>
        </p:txBody>
      </p:sp>
    </p:spTree>
    <p:extLst>
      <p:ext uri="{BB962C8B-B14F-4D97-AF65-F5344CB8AC3E}">
        <p14:creationId xmlns:p14="http://schemas.microsoft.com/office/powerpoint/2010/main" val="2739743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2"/>
          <p:cNvSpPr>
            <a:spLocks noGrp="1" noChangeArrowheads="1"/>
          </p:cNvSpPr>
          <p:nvPr>
            <p:ph type="title" idx="4294967295"/>
          </p:nvPr>
        </p:nvSpPr>
        <p:spPr/>
        <p:txBody>
          <a:bodyPr/>
          <a:lstStyle/>
          <a:p>
            <a:pPr eaLnBrk="1" hangingPunct="1"/>
            <a:r>
              <a:rPr lang="en-GB">
                <a:latin typeface="Liberation Sans"/>
              </a:rPr>
              <a:t>Which do you prefer? </a:t>
            </a:r>
          </a:p>
        </p:txBody>
      </p:sp>
      <p:sp>
        <p:nvSpPr>
          <p:cNvPr id="70661" name="Rectangle 3"/>
          <p:cNvSpPr>
            <a:spLocks noGrp="1" noChangeArrowheads="1"/>
          </p:cNvSpPr>
          <p:nvPr>
            <p:ph type="body" idx="4294967295"/>
          </p:nvPr>
        </p:nvSpPr>
        <p:spPr>
          <a:xfrm>
            <a:off x="609600" y="1905000"/>
            <a:ext cx="8001000" cy="4114800"/>
          </a:xfrm>
        </p:spPr>
        <p:txBody>
          <a:bodyPr>
            <a:normAutofit/>
          </a:bodyPr>
          <a:lstStyle/>
          <a:p>
            <a:pPr marL="533400" indent="-533400" eaLnBrk="1" hangingPunct="1">
              <a:buFontTx/>
              <a:buNone/>
            </a:pPr>
            <a:r>
              <a:rPr lang="en-GB" sz="2800" dirty="0">
                <a:solidFill>
                  <a:srgbClr val="7030A0"/>
                </a:solidFill>
                <a:latin typeface="Liberation Sans"/>
              </a:rPr>
              <a:t>2. Feedback when get something wrong</a:t>
            </a:r>
          </a:p>
          <a:p>
            <a:pPr marL="533400" indent="-533400" eaLnBrk="1" hangingPunct="1">
              <a:buFontTx/>
              <a:buNone/>
            </a:pPr>
            <a:endParaRPr lang="en-GB" sz="2800" dirty="0">
              <a:solidFill>
                <a:srgbClr val="7030A0"/>
              </a:solidFill>
              <a:latin typeface="Liberation Sans"/>
            </a:endParaRPr>
          </a:p>
          <a:p>
            <a:pPr marL="533400" indent="-533400" eaLnBrk="1" hangingPunct="1">
              <a:buFontTx/>
              <a:buAutoNum type="arabicPeriod"/>
            </a:pPr>
            <a:r>
              <a:rPr lang="ja-JP" altLang="en-GB" sz="2800" i="1" dirty="0">
                <a:solidFill>
                  <a:schemeClr val="accent1"/>
                </a:solidFill>
                <a:latin typeface="Liberation Sans"/>
              </a:rPr>
              <a:t>“</a:t>
            </a:r>
            <a:r>
              <a:rPr lang="en-GB" sz="2800" i="1" dirty="0">
                <a:solidFill>
                  <a:schemeClr val="accent1"/>
                </a:solidFill>
                <a:latin typeface="Liberation Sans"/>
              </a:rPr>
              <a:t>Now Chris, that</a:t>
            </a:r>
            <a:r>
              <a:rPr lang="ja-JP" altLang="en-GB" sz="2800" i="1" dirty="0">
                <a:solidFill>
                  <a:schemeClr val="accent1"/>
                </a:solidFill>
                <a:latin typeface="Liberation Sans"/>
              </a:rPr>
              <a:t>’</a:t>
            </a:r>
            <a:r>
              <a:rPr lang="en-GB" sz="2800" i="1" dirty="0">
                <a:solidFill>
                  <a:schemeClr val="accent1"/>
                </a:solidFill>
                <a:latin typeface="Liberation Sans"/>
              </a:rPr>
              <a:t>s not right. You can do better than that</a:t>
            </a:r>
            <a:r>
              <a:rPr lang="en-GB" sz="2800" i="1" dirty="0" smtClean="0">
                <a:solidFill>
                  <a:schemeClr val="accent1"/>
                </a:solidFill>
                <a:latin typeface="Liberation Sans"/>
              </a:rPr>
              <a:t>. Try </a:t>
            </a:r>
            <a:r>
              <a:rPr lang="en-GB" sz="2800" i="1" dirty="0">
                <a:solidFill>
                  <a:schemeClr val="accent1"/>
                </a:solidFill>
                <a:latin typeface="Liberation Sans"/>
              </a:rPr>
              <a:t>again.</a:t>
            </a:r>
            <a:r>
              <a:rPr lang="ja-JP" altLang="en-GB" sz="2800" i="1" dirty="0">
                <a:solidFill>
                  <a:schemeClr val="accent1"/>
                </a:solidFill>
                <a:latin typeface="Liberation Sans"/>
              </a:rPr>
              <a:t>”</a:t>
            </a:r>
            <a:endParaRPr lang="en-GB" sz="2800" i="1" dirty="0">
              <a:solidFill>
                <a:schemeClr val="accent1"/>
              </a:solidFill>
              <a:latin typeface="Liberation Sans"/>
            </a:endParaRPr>
          </a:p>
          <a:p>
            <a:pPr marL="533400" indent="-533400" eaLnBrk="1" hangingPunct="1">
              <a:buFontTx/>
              <a:buAutoNum type="arabicPeriod"/>
            </a:pPr>
            <a:r>
              <a:rPr lang="ja-JP" altLang="en-GB" sz="2800" i="1" dirty="0">
                <a:solidFill>
                  <a:schemeClr val="accent1"/>
                </a:solidFill>
                <a:latin typeface="Liberation Sans"/>
              </a:rPr>
              <a:t>“</a:t>
            </a:r>
            <a:r>
              <a:rPr lang="en-GB" sz="2800" i="1" dirty="0">
                <a:solidFill>
                  <a:schemeClr val="accent1"/>
                </a:solidFill>
                <a:latin typeface="Liberation Sans"/>
              </a:rPr>
              <a:t>Incorrect. Try again.</a:t>
            </a:r>
            <a:r>
              <a:rPr lang="ja-JP" altLang="en-GB" sz="2800" i="1" dirty="0">
                <a:solidFill>
                  <a:schemeClr val="accent1"/>
                </a:solidFill>
                <a:latin typeface="Liberation Sans"/>
              </a:rPr>
              <a:t>”</a:t>
            </a:r>
            <a:endParaRPr lang="en-GB" sz="2800" i="1" dirty="0">
              <a:solidFill>
                <a:schemeClr val="accent1"/>
              </a:solidFill>
              <a:latin typeface="Liberation Sans"/>
            </a:endParaRPr>
          </a:p>
          <a:p>
            <a:pPr marL="533400" indent="-533400" eaLnBrk="1" hangingPunct="1">
              <a:buFontTx/>
              <a:buNone/>
            </a:pPr>
            <a:endParaRPr lang="en-GB" sz="2800" dirty="0">
              <a:solidFill>
                <a:srgbClr val="7030A0"/>
              </a:solidFill>
              <a:latin typeface="Liberation Sans"/>
            </a:endParaRPr>
          </a:p>
          <a:p>
            <a:pPr marL="533400" indent="-533400" eaLnBrk="1" hangingPunct="1">
              <a:buFontTx/>
              <a:buNone/>
            </a:pPr>
            <a:r>
              <a:rPr lang="en-GB" sz="2800" dirty="0">
                <a:solidFill>
                  <a:srgbClr val="7030A0"/>
                </a:solidFill>
                <a:latin typeface="Liberation Sans"/>
              </a:rPr>
              <a:t>	Is there a difference as to what you prefer depending on type of message? Why?</a:t>
            </a:r>
          </a:p>
        </p:txBody>
      </p:sp>
    </p:spTree>
    <p:extLst>
      <p:ext uri="{BB962C8B-B14F-4D97-AF65-F5344CB8AC3E}">
        <p14:creationId xmlns:p14="http://schemas.microsoft.com/office/powerpoint/2010/main" val="2963446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2"/>
          <p:cNvSpPr>
            <a:spLocks noGrp="1" noChangeArrowheads="1"/>
          </p:cNvSpPr>
          <p:nvPr>
            <p:ph type="title" idx="4294967295"/>
          </p:nvPr>
        </p:nvSpPr>
        <p:spPr/>
        <p:txBody>
          <a:bodyPr>
            <a:normAutofit/>
          </a:bodyPr>
          <a:lstStyle/>
          <a:p>
            <a:pPr eaLnBrk="1" hangingPunct="1"/>
            <a:r>
              <a:rPr lang="en-GB" sz="3200" dirty="0">
                <a:latin typeface="Liberation Sans"/>
              </a:rPr>
              <a:t>Evidence to </a:t>
            </a:r>
            <a:r>
              <a:rPr lang="en-GB" sz="3200" dirty="0" smtClean="0">
                <a:latin typeface="Liberation Sans"/>
              </a:rPr>
              <a:t>support anthropomorphism</a:t>
            </a:r>
            <a:endParaRPr lang="en-GB" sz="3200" dirty="0">
              <a:latin typeface="Liberation Sans"/>
            </a:endParaRPr>
          </a:p>
        </p:txBody>
      </p:sp>
      <p:sp>
        <p:nvSpPr>
          <p:cNvPr id="72709" name="Rectangle 3"/>
          <p:cNvSpPr>
            <a:spLocks noGrp="1" noChangeArrowheads="1"/>
          </p:cNvSpPr>
          <p:nvPr>
            <p:ph type="body" idx="4294967295"/>
          </p:nvPr>
        </p:nvSpPr>
        <p:spPr>
          <a:xfrm>
            <a:off x="628650" y="1937792"/>
            <a:ext cx="7772400" cy="3682172"/>
          </a:xfrm>
        </p:spPr>
        <p:txBody>
          <a:bodyPr>
            <a:normAutofit/>
          </a:bodyPr>
          <a:lstStyle/>
          <a:p>
            <a:pPr eaLnBrk="1" hangingPunct="1"/>
            <a:r>
              <a:rPr lang="en-GB" sz="2800" dirty="0">
                <a:latin typeface="Liberation Sans"/>
              </a:rPr>
              <a:t>Reeves and Naas (1996) found that computers that flatter and praise users in education software programs -&gt; positive impact on them</a:t>
            </a:r>
          </a:p>
          <a:p>
            <a:pPr eaLnBrk="1" hangingPunct="1"/>
            <a:endParaRPr lang="en-GB" sz="900" dirty="0">
              <a:latin typeface="Liberation Sans"/>
            </a:endParaRPr>
          </a:p>
          <a:p>
            <a:pPr eaLnBrk="1" hangingPunct="1">
              <a:buFontTx/>
              <a:buNone/>
            </a:pPr>
            <a:r>
              <a:rPr lang="ja-JP" altLang="en-GB" sz="2800" dirty="0">
                <a:latin typeface="Liberation Sans"/>
              </a:rPr>
              <a:t>“</a:t>
            </a:r>
            <a:r>
              <a:rPr lang="en-GB" sz="2800" dirty="0">
                <a:latin typeface="Liberation Sans"/>
              </a:rPr>
              <a:t>Your question makes an important and useful distinction. Great job!</a:t>
            </a:r>
            <a:r>
              <a:rPr lang="ja-JP" altLang="en-GB" sz="2800" dirty="0">
                <a:latin typeface="Liberation Sans"/>
              </a:rPr>
              <a:t>”</a:t>
            </a:r>
            <a:endParaRPr lang="en-GB" sz="2800" dirty="0">
              <a:latin typeface="Liberation Sans"/>
            </a:endParaRPr>
          </a:p>
          <a:p>
            <a:pPr eaLnBrk="1" hangingPunct="1"/>
            <a:endParaRPr lang="en-GB" sz="900" dirty="0">
              <a:latin typeface="Liberation Sans"/>
            </a:endParaRPr>
          </a:p>
          <a:p>
            <a:pPr eaLnBrk="1" hangingPunct="1"/>
            <a:r>
              <a:rPr lang="en-GB" sz="2800" dirty="0">
                <a:latin typeface="Liberation Sans"/>
              </a:rPr>
              <a:t>Students were more willing to continue with exercises with this kind of feedback</a:t>
            </a:r>
          </a:p>
        </p:txBody>
      </p:sp>
    </p:spTree>
    <p:extLst>
      <p:ext uri="{BB962C8B-B14F-4D97-AF65-F5344CB8AC3E}">
        <p14:creationId xmlns:p14="http://schemas.microsoft.com/office/powerpoint/2010/main" val="2495618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70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70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2"/>
          <p:cNvSpPr>
            <a:spLocks noGrp="1" noChangeArrowheads="1"/>
          </p:cNvSpPr>
          <p:nvPr>
            <p:ph type="title" idx="4294967295"/>
          </p:nvPr>
        </p:nvSpPr>
        <p:spPr>
          <a:xfrm>
            <a:off x="190500" y="304800"/>
            <a:ext cx="8763000" cy="1143000"/>
          </a:xfrm>
        </p:spPr>
        <p:txBody>
          <a:bodyPr/>
          <a:lstStyle/>
          <a:p>
            <a:pPr eaLnBrk="1" hangingPunct="1"/>
            <a:r>
              <a:rPr lang="en-GB" sz="3600">
                <a:latin typeface="Liberation Sans"/>
              </a:rPr>
              <a:t>Criticism of anthropomorphism</a:t>
            </a:r>
          </a:p>
        </p:txBody>
      </p:sp>
      <p:sp>
        <p:nvSpPr>
          <p:cNvPr id="74757" name="Rectangle 3"/>
          <p:cNvSpPr>
            <a:spLocks noGrp="1" noChangeArrowheads="1"/>
          </p:cNvSpPr>
          <p:nvPr>
            <p:ph type="body" idx="4294967295"/>
          </p:nvPr>
        </p:nvSpPr>
        <p:spPr>
          <a:xfrm>
            <a:off x="533400" y="1524000"/>
            <a:ext cx="8153400" cy="4569296"/>
          </a:xfrm>
        </p:spPr>
        <p:txBody>
          <a:bodyPr>
            <a:normAutofit lnSpcReduction="10000"/>
          </a:bodyPr>
          <a:lstStyle/>
          <a:p>
            <a:pPr eaLnBrk="1" hangingPunct="1">
              <a:lnSpc>
                <a:spcPct val="90000"/>
              </a:lnSpc>
            </a:pPr>
            <a:r>
              <a:rPr lang="en-GB" sz="2400" dirty="0">
                <a:solidFill>
                  <a:srgbClr val="7030A0"/>
                </a:solidFill>
                <a:latin typeface="Liberation Sans"/>
              </a:rPr>
              <a:t>Deceptive, make people feel anxious, inferior or stupid</a:t>
            </a:r>
          </a:p>
          <a:p>
            <a:pPr eaLnBrk="1" hangingPunct="1">
              <a:lnSpc>
                <a:spcPct val="90000"/>
              </a:lnSpc>
            </a:pPr>
            <a:endParaRPr lang="en-GB" sz="1200" dirty="0">
              <a:solidFill>
                <a:srgbClr val="7030A0"/>
              </a:solidFill>
              <a:latin typeface="Liberation Sans"/>
            </a:endParaRPr>
          </a:p>
          <a:p>
            <a:pPr eaLnBrk="1" hangingPunct="1">
              <a:lnSpc>
                <a:spcPct val="90000"/>
              </a:lnSpc>
            </a:pPr>
            <a:r>
              <a:rPr lang="en-GB" sz="2400" dirty="0">
                <a:solidFill>
                  <a:srgbClr val="7030A0"/>
                </a:solidFill>
                <a:latin typeface="Liberation Sans"/>
              </a:rPr>
              <a:t>People tend not to like screen characters that wave their fingers at the user and say</a:t>
            </a:r>
            <a:r>
              <a:rPr lang="en-GB" sz="2400" dirty="0" smtClean="0">
                <a:solidFill>
                  <a:srgbClr val="7030A0"/>
                </a:solidFill>
                <a:latin typeface="Liberation Sans"/>
              </a:rPr>
              <a:t>:</a:t>
            </a:r>
          </a:p>
          <a:p>
            <a:pPr eaLnBrk="1" hangingPunct="1">
              <a:lnSpc>
                <a:spcPct val="90000"/>
              </a:lnSpc>
            </a:pPr>
            <a:endParaRPr lang="en-GB" sz="800" dirty="0">
              <a:solidFill>
                <a:srgbClr val="7030A0"/>
              </a:solidFill>
              <a:latin typeface="Liberation Sans"/>
            </a:endParaRPr>
          </a:p>
          <a:p>
            <a:pPr lvl="1" eaLnBrk="1" hangingPunct="1">
              <a:lnSpc>
                <a:spcPct val="90000"/>
              </a:lnSpc>
            </a:pPr>
            <a:r>
              <a:rPr lang="en-GB" sz="2400" dirty="0">
                <a:solidFill>
                  <a:schemeClr val="accent1"/>
                </a:solidFill>
                <a:latin typeface="Liberation Sans"/>
                <a:ea typeface="ＭＳ Ｐゴシック" charset="0"/>
              </a:rPr>
              <a:t>Now Chris, that</a:t>
            </a:r>
            <a:r>
              <a:rPr lang="ja-JP" altLang="en-GB" sz="2400" dirty="0">
                <a:solidFill>
                  <a:schemeClr val="accent1"/>
                </a:solidFill>
                <a:latin typeface="Liberation Sans"/>
                <a:ea typeface="ＭＳ Ｐゴシック" charset="0"/>
              </a:rPr>
              <a:t>’</a:t>
            </a:r>
            <a:r>
              <a:rPr lang="en-GB" sz="2400" dirty="0">
                <a:solidFill>
                  <a:schemeClr val="accent1"/>
                </a:solidFill>
                <a:latin typeface="Liberation Sans"/>
                <a:ea typeface="ＭＳ Ｐゴシック" charset="0"/>
              </a:rPr>
              <a:t>s not right. You can do better than </a:t>
            </a:r>
            <a:r>
              <a:rPr lang="en-GB" sz="2400" dirty="0" err="1">
                <a:solidFill>
                  <a:schemeClr val="accent1"/>
                </a:solidFill>
                <a:latin typeface="Liberation Sans"/>
                <a:ea typeface="ＭＳ Ｐゴシック" charset="0"/>
              </a:rPr>
              <a:t>that.Try</a:t>
            </a:r>
            <a:r>
              <a:rPr lang="en-GB" sz="2400" dirty="0">
                <a:solidFill>
                  <a:schemeClr val="accent1"/>
                </a:solidFill>
                <a:latin typeface="Liberation Sans"/>
                <a:ea typeface="ＭＳ Ｐゴシック" charset="0"/>
              </a:rPr>
              <a:t> again.</a:t>
            </a:r>
            <a:r>
              <a:rPr lang="ja-JP" altLang="en-GB" sz="2400" dirty="0">
                <a:solidFill>
                  <a:schemeClr val="accent1"/>
                </a:solidFill>
                <a:latin typeface="Liberation Sans"/>
                <a:ea typeface="ＭＳ Ｐゴシック" charset="0"/>
              </a:rPr>
              <a:t>”</a:t>
            </a:r>
            <a:endParaRPr lang="en-GB" sz="2400" dirty="0">
              <a:solidFill>
                <a:schemeClr val="accent1"/>
              </a:solidFill>
              <a:latin typeface="Liberation Sans"/>
              <a:ea typeface="ＭＳ Ｐゴシック" charset="0"/>
            </a:endParaRPr>
          </a:p>
          <a:p>
            <a:pPr lvl="1" eaLnBrk="1" hangingPunct="1">
              <a:lnSpc>
                <a:spcPct val="90000"/>
              </a:lnSpc>
            </a:pPr>
            <a:endParaRPr lang="en-GB" sz="800" dirty="0" smtClean="0">
              <a:latin typeface="Liberation Sans"/>
              <a:ea typeface="ＭＳ Ｐゴシック" charset="0"/>
            </a:endParaRPr>
          </a:p>
          <a:p>
            <a:pPr lvl="1" eaLnBrk="1" hangingPunct="1">
              <a:lnSpc>
                <a:spcPct val="90000"/>
              </a:lnSpc>
            </a:pPr>
            <a:endParaRPr lang="en-GB" sz="1200" dirty="0">
              <a:latin typeface="Liberation Sans"/>
              <a:ea typeface="ＭＳ Ｐゴシック" charset="0"/>
            </a:endParaRPr>
          </a:p>
          <a:p>
            <a:pPr eaLnBrk="1" hangingPunct="1">
              <a:lnSpc>
                <a:spcPct val="90000"/>
              </a:lnSpc>
            </a:pPr>
            <a:r>
              <a:rPr lang="en-GB" sz="2400" dirty="0">
                <a:solidFill>
                  <a:srgbClr val="7030A0"/>
                </a:solidFill>
                <a:latin typeface="Liberation Sans"/>
              </a:rPr>
              <a:t>Many prefer the more impersonal</a:t>
            </a:r>
            <a:r>
              <a:rPr lang="en-GB" sz="2400" dirty="0" smtClean="0">
                <a:solidFill>
                  <a:srgbClr val="7030A0"/>
                </a:solidFill>
                <a:latin typeface="Liberation Sans"/>
              </a:rPr>
              <a:t>:</a:t>
            </a:r>
          </a:p>
          <a:p>
            <a:pPr eaLnBrk="1" hangingPunct="1">
              <a:lnSpc>
                <a:spcPct val="90000"/>
              </a:lnSpc>
            </a:pPr>
            <a:endParaRPr lang="en-GB" sz="800" dirty="0">
              <a:solidFill>
                <a:srgbClr val="7030A0"/>
              </a:solidFill>
              <a:latin typeface="Liberation Sans"/>
            </a:endParaRPr>
          </a:p>
          <a:p>
            <a:pPr lvl="1" eaLnBrk="1" hangingPunct="1">
              <a:lnSpc>
                <a:spcPct val="90000"/>
              </a:lnSpc>
            </a:pPr>
            <a:r>
              <a:rPr lang="ja-JP" altLang="en-GB" sz="2400" dirty="0">
                <a:solidFill>
                  <a:schemeClr val="accent1"/>
                </a:solidFill>
                <a:latin typeface="Liberation Sans"/>
                <a:ea typeface="ＭＳ Ｐゴシック" charset="0"/>
              </a:rPr>
              <a:t>“</a:t>
            </a:r>
            <a:r>
              <a:rPr lang="en-GB" sz="2400" dirty="0">
                <a:solidFill>
                  <a:schemeClr val="accent1"/>
                </a:solidFill>
                <a:latin typeface="Liberation Sans"/>
                <a:ea typeface="ＭＳ Ｐゴシック" charset="0"/>
              </a:rPr>
              <a:t>Incorrect. Try again.</a:t>
            </a:r>
            <a:r>
              <a:rPr lang="ja-JP" altLang="en-GB" sz="2400" dirty="0">
                <a:solidFill>
                  <a:schemeClr val="accent1"/>
                </a:solidFill>
                <a:latin typeface="Liberation Sans"/>
                <a:ea typeface="ＭＳ Ｐゴシック" charset="0"/>
              </a:rPr>
              <a:t>”</a:t>
            </a:r>
            <a:endParaRPr lang="en-GB" sz="2400" dirty="0">
              <a:solidFill>
                <a:schemeClr val="accent1"/>
              </a:solidFill>
              <a:latin typeface="Liberation Sans"/>
              <a:ea typeface="ＭＳ Ｐゴシック" charset="0"/>
            </a:endParaRPr>
          </a:p>
          <a:p>
            <a:pPr lvl="1" eaLnBrk="1" hangingPunct="1">
              <a:lnSpc>
                <a:spcPct val="90000"/>
              </a:lnSpc>
            </a:pPr>
            <a:endParaRPr lang="en-GB" sz="800" dirty="0">
              <a:latin typeface="Liberation Sans"/>
              <a:ea typeface="ＭＳ Ｐゴシック" charset="0"/>
            </a:endParaRPr>
          </a:p>
          <a:p>
            <a:pPr eaLnBrk="1" hangingPunct="1">
              <a:lnSpc>
                <a:spcPct val="90000"/>
              </a:lnSpc>
            </a:pPr>
            <a:r>
              <a:rPr lang="en-GB" sz="2400" dirty="0">
                <a:solidFill>
                  <a:srgbClr val="7030A0"/>
                </a:solidFill>
                <a:latin typeface="Liberation Sans"/>
              </a:rPr>
              <a:t>Studies have shown that personalized feedback is considered to be less honest and makes users feel less responsible for their actions (e.g. </a:t>
            </a:r>
            <a:r>
              <a:rPr lang="en-GB" sz="2400" dirty="0" err="1">
                <a:solidFill>
                  <a:srgbClr val="7030A0"/>
                </a:solidFill>
                <a:latin typeface="Liberation Sans"/>
              </a:rPr>
              <a:t>Quintanar</a:t>
            </a:r>
            <a:r>
              <a:rPr lang="en-GB" sz="2400" dirty="0">
                <a:solidFill>
                  <a:srgbClr val="7030A0"/>
                </a:solidFill>
                <a:latin typeface="Liberation Sans"/>
              </a:rPr>
              <a:t>, 1982)</a:t>
            </a:r>
          </a:p>
          <a:p>
            <a:pPr lvl="1" eaLnBrk="1" hangingPunct="1">
              <a:lnSpc>
                <a:spcPct val="90000"/>
              </a:lnSpc>
            </a:pPr>
            <a:endParaRPr lang="en-GB" sz="2400" dirty="0">
              <a:latin typeface="Liberation Sans"/>
              <a:ea typeface="ＭＳ Ｐゴシック" charset="0"/>
            </a:endParaRPr>
          </a:p>
        </p:txBody>
      </p:sp>
    </p:spTree>
    <p:extLst>
      <p:ext uri="{BB962C8B-B14F-4D97-AF65-F5344CB8AC3E}">
        <p14:creationId xmlns:p14="http://schemas.microsoft.com/office/powerpoint/2010/main" val="3091293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75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75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757">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757">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475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idx="4294967295"/>
          </p:nvPr>
        </p:nvSpPr>
        <p:spPr>
          <a:xfrm>
            <a:off x="381000" y="609600"/>
            <a:ext cx="8458200" cy="1143000"/>
          </a:xfrm>
        </p:spPr>
        <p:txBody>
          <a:bodyPr>
            <a:normAutofit/>
          </a:bodyPr>
          <a:lstStyle/>
          <a:p>
            <a:pPr eaLnBrk="1" hangingPunct="1"/>
            <a:r>
              <a:rPr lang="en-GB" dirty="0">
                <a:latin typeface="Liberation Sans"/>
              </a:rPr>
              <a:t>Design implications for </a:t>
            </a:r>
            <a:r>
              <a:rPr lang="en-GB" dirty="0" smtClean="0">
                <a:latin typeface="Liberation Sans"/>
              </a:rPr>
              <a:t>attention</a:t>
            </a:r>
            <a:endParaRPr lang="en-GB" dirty="0">
              <a:latin typeface="Liberation Sans"/>
            </a:endParaRPr>
          </a:p>
        </p:txBody>
      </p:sp>
      <p:sp>
        <p:nvSpPr>
          <p:cNvPr id="31749" name="Rectangle 3"/>
          <p:cNvSpPr>
            <a:spLocks noGrp="1" noChangeArrowheads="1"/>
          </p:cNvSpPr>
          <p:nvPr>
            <p:ph type="body" idx="4294967295"/>
          </p:nvPr>
        </p:nvSpPr>
        <p:spPr>
          <a:xfrm>
            <a:off x="457200" y="1981200"/>
            <a:ext cx="8229600" cy="4525963"/>
          </a:xfrm>
        </p:spPr>
        <p:txBody>
          <a:bodyPr/>
          <a:lstStyle/>
          <a:p>
            <a:pPr eaLnBrk="1" hangingPunct="1"/>
            <a:r>
              <a:rPr lang="en-GB" sz="2400" dirty="0">
                <a:latin typeface="Liberation Sans"/>
              </a:rPr>
              <a:t>Make information salient when it needs attending </a:t>
            </a:r>
            <a:r>
              <a:rPr lang="en-GB" sz="2400" dirty="0" smtClean="0">
                <a:latin typeface="Liberation Sans"/>
              </a:rPr>
              <a:t>to</a:t>
            </a:r>
          </a:p>
          <a:p>
            <a:pPr eaLnBrk="1" hangingPunct="1"/>
            <a:endParaRPr lang="en-GB" sz="2400" dirty="0">
              <a:latin typeface="Liberation Sans"/>
            </a:endParaRPr>
          </a:p>
          <a:p>
            <a:pPr eaLnBrk="1" hangingPunct="1"/>
            <a:r>
              <a:rPr lang="en-GB" sz="2400" dirty="0">
                <a:latin typeface="Liberation Sans"/>
              </a:rPr>
              <a:t>Use techniques that make things stand out like </a:t>
            </a:r>
            <a:r>
              <a:rPr lang="en-GB" sz="2400" dirty="0" err="1">
                <a:latin typeface="Liberation Sans"/>
              </a:rPr>
              <a:t>color</a:t>
            </a:r>
            <a:r>
              <a:rPr lang="en-GB" sz="2400" dirty="0">
                <a:latin typeface="Liberation Sans"/>
              </a:rPr>
              <a:t>, ordering, spacing, underlining, sequencing and </a:t>
            </a:r>
            <a:r>
              <a:rPr lang="en-GB" sz="2400" dirty="0" smtClean="0">
                <a:latin typeface="Liberation Sans"/>
              </a:rPr>
              <a:t>animation</a:t>
            </a:r>
          </a:p>
          <a:p>
            <a:pPr eaLnBrk="1" hangingPunct="1"/>
            <a:endParaRPr lang="en-GB" sz="2400" dirty="0">
              <a:latin typeface="Liberation Sans"/>
            </a:endParaRPr>
          </a:p>
          <a:p>
            <a:pPr eaLnBrk="1" hangingPunct="1"/>
            <a:r>
              <a:rPr lang="en-GB" sz="2400" dirty="0">
                <a:latin typeface="Liberation Sans"/>
              </a:rPr>
              <a:t>Avoid cluttering the interface with too much </a:t>
            </a:r>
            <a:r>
              <a:rPr lang="en-GB" sz="2400" dirty="0" smtClean="0">
                <a:latin typeface="Liberation Sans"/>
              </a:rPr>
              <a:t>information</a:t>
            </a:r>
          </a:p>
          <a:p>
            <a:pPr eaLnBrk="1" hangingPunct="1"/>
            <a:endParaRPr lang="en-GB" sz="2400" dirty="0">
              <a:latin typeface="Liberation Sans"/>
            </a:endParaRPr>
          </a:p>
          <a:p>
            <a:r>
              <a:rPr lang="en-GB" sz="2400" dirty="0" smtClean="0">
                <a:latin typeface="Liberation Sans"/>
              </a:rPr>
              <a:t>Search </a:t>
            </a:r>
            <a:r>
              <a:rPr lang="en-GB" sz="2400" dirty="0">
                <a:latin typeface="Liberation Sans"/>
              </a:rPr>
              <a:t>engines and form fill-ins that have simple and clean interfaces are easier to use</a:t>
            </a:r>
          </a:p>
        </p:txBody>
      </p:sp>
    </p:spTree>
    <p:extLst>
      <p:ext uri="{BB962C8B-B14F-4D97-AF65-F5344CB8AC3E}">
        <p14:creationId xmlns:p14="http://schemas.microsoft.com/office/powerpoint/2010/main" val="2732551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4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74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74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idx="4294967295"/>
          </p:nvPr>
        </p:nvSpPr>
        <p:spPr/>
        <p:txBody>
          <a:bodyPr/>
          <a:lstStyle/>
          <a:p>
            <a:pPr eaLnBrk="1" hangingPunct="1"/>
            <a:r>
              <a:rPr lang="en-GB">
                <a:latin typeface="Liberation Sans"/>
              </a:rPr>
              <a:t>Virtual characters</a:t>
            </a:r>
          </a:p>
        </p:txBody>
      </p:sp>
      <p:sp>
        <p:nvSpPr>
          <p:cNvPr id="76806" name="Rectangle 3"/>
          <p:cNvSpPr>
            <a:spLocks noGrp="1" noChangeArrowheads="1"/>
          </p:cNvSpPr>
          <p:nvPr>
            <p:ph type="body" idx="4294967295"/>
          </p:nvPr>
        </p:nvSpPr>
        <p:spPr>
          <a:xfrm>
            <a:off x="685800" y="1556792"/>
            <a:ext cx="7772400" cy="4615408"/>
          </a:xfrm>
        </p:spPr>
        <p:txBody>
          <a:bodyPr>
            <a:normAutofit/>
          </a:bodyPr>
          <a:lstStyle/>
          <a:p>
            <a:pPr marL="609600" indent="-609600" eaLnBrk="1" hangingPunct="1"/>
            <a:r>
              <a:rPr lang="en-GB" sz="2800" dirty="0">
                <a:latin typeface="Liberation Sans"/>
              </a:rPr>
              <a:t> </a:t>
            </a:r>
            <a:r>
              <a:rPr lang="en-GB" sz="2800" dirty="0">
                <a:solidFill>
                  <a:srgbClr val="7030A0"/>
                </a:solidFill>
                <a:latin typeface="Liberation Sans"/>
              </a:rPr>
              <a:t>Appearing on our screens in the form of</a:t>
            </a:r>
            <a:r>
              <a:rPr lang="en-GB" sz="2800" dirty="0" smtClean="0">
                <a:solidFill>
                  <a:srgbClr val="7030A0"/>
                </a:solidFill>
                <a:latin typeface="Liberation Sans"/>
              </a:rPr>
              <a:t>:</a:t>
            </a:r>
          </a:p>
          <a:p>
            <a:pPr marL="609600" indent="-609600" eaLnBrk="1" hangingPunct="1"/>
            <a:endParaRPr lang="en-GB" sz="1400" dirty="0">
              <a:solidFill>
                <a:srgbClr val="7030A0"/>
              </a:solidFill>
              <a:latin typeface="Liberation Sans"/>
            </a:endParaRPr>
          </a:p>
          <a:p>
            <a:pPr marL="990600" lvl="1" indent="-533400" eaLnBrk="1" hangingPunct="1"/>
            <a:r>
              <a:rPr lang="en-GB" sz="2400" dirty="0">
                <a:solidFill>
                  <a:schemeClr val="accent1"/>
                </a:solidFill>
                <a:latin typeface="Liberation Sans"/>
                <a:ea typeface="ＭＳ Ｐゴシック" charset="0"/>
              </a:rPr>
              <a:t>Sales agents, characters in videogames, learning companions, wizards, pets, newsreaders</a:t>
            </a:r>
          </a:p>
          <a:p>
            <a:pPr marL="990600" lvl="1" indent="-533400" eaLnBrk="1" hangingPunct="1"/>
            <a:endParaRPr lang="en-GB" sz="900" dirty="0">
              <a:latin typeface="Liberation Sans"/>
              <a:ea typeface="ＭＳ Ｐゴシック" charset="0"/>
            </a:endParaRPr>
          </a:p>
          <a:p>
            <a:pPr marL="609600" indent="-609600" eaLnBrk="1" hangingPunct="1"/>
            <a:r>
              <a:rPr lang="en-GB" sz="2800" dirty="0">
                <a:solidFill>
                  <a:srgbClr val="7030A0"/>
                </a:solidFill>
                <a:latin typeface="Liberation Sans"/>
              </a:rPr>
              <a:t>Provides a persona that is welcoming, has personality and makes user feel involved with them</a:t>
            </a:r>
          </a:p>
        </p:txBody>
      </p:sp>
    </p:spTree>
    <p:extLst>
      <p:ext uri="{BB962C8B-B14F-4D97-AF65-F5344CB8AC3E}">
        <p14:creationId xmlns:p14="http://schemas.microsoft.com/office/powerpoint/2010/main" val="3238500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2"/>
          <p:cNvSpPr>
            <a:spLocks noGrp="1" noChangeArrowheads="1"/>
          </p:cNvSpPr>
          <p:nvPr>
            <p:ph type="title" idx="4294967295"/>
          </p:nvPr>
        </p:nvSpPr>
        <p:spPr/>
        <p:txBody>
          <a:bodyPr/>
          <a:lstStyle/>
          <a:p>
            <a:pPr eaLnBrk="1" hangingPunct="1"/>
            <a:r>
              <a:rPr lang="en-GB">
                <a:latin typeface="Liberation Sans"/>
              </a:rPr>
              <a:t>Disadvantages</a:t>
            </a:r>
          </a:p>
        </p:txBody>
      </p:sp>
      <p:sp>
        <p:nvSpPr>
          <p:cNvPr id="78853" name="Rectangle 3"/>
          <p:cNvSpPr>
            <a:spLocks noGrp="1" noChangeArrowheads="1"/>
          </p:cNvSpPr>
          <p:nvPr>
            <p:ph type="body" idx="4294967295"/>
          </p:nvPr>
        </p:nvSpPr>
        <p:spPr>
          <a:xfrm>
            <a:off x="685800" y="1556792"/>
            <a:ext cx="7772400" cy="4691608"/>
          </a:xfrm>
        </p:spPr>
        <p:txBody>
          <a:bodyPr/>
          <a:lstStyle/>
          <a:p>
            <a:pPr eaLnBrk="1" hangingPunct="1"/>
            <a:r>
              <a:rPr lang="en-GB" sz="2800" dirty="0">
                <a:solidFill>
                  <a:srgbClr val="7030A0"/>
                </a:solidFill>
                <a:latin typeface="Liberation Sans"/>
              </a:rPr>
              <a:t>Can lead people into false sense of belief, enticing them to confide personal secrets with </a:t>
            </a:r>
            <a:r>
              <a:rPr lang="en-GB" sz="2800" dirty="0" smtClean="0">
                <a:solidFill>
                  <a:srgbClr val="7030A0"/>
                </a:solidFill>
                <a:latin typeface="Liberation Sans"/>
              </a:rPr>
              <a:t>chatterbots</a:t>
            </a:r>
          </a:p>
          <a:p>
            <a:pPr eaLnBrk="1" hangingPunct="1"/>
            <a:endParaRPr lang="en-GB" sz="1200" dirty="0">
              <a:solidFill>
                <a:srgbClr val="7030A0"/>
              </a:solidFill>
              <a:latin typeface="Liberation Sans"/>
            </a:endParaRPr>
          </a:p>
          <a:p>
            <a:pPr eaLnBrk="1" hangingPunct="1"/>
            <a:r>
              <a:rPr lang="en-GB" sz="2800" dirty="0">
                <a:solidFill>
                  <a:srgbClr val="7030A0"/>
                </a:solidFill>
                <a:latin typeface="Liberation Sans"/>
              </a:rPr>
              <a:t>Annoying and </a:t>
            </a:r>
            <a:r>
              <a:rPr lang="en-GB" sz="2800" dirty="0" smtClean="0">
                <a:solidFill>
                  <a:srgbClr val="7030A0"/>
                </a:solidFill>
                <a:latin typeface="Liberation Sans"/>
              </a:rPr>
              <a:t>frustrating</a:t>
            </a:r>
          </a:p>
          <a:p>
            <a:pPr eaLnBrk="1" hangingPunct="1"/>
            <a:endParaRPr lang="en-GB" sz="800" dirty="0">
              <a:solidFill>
                <a:srgbClr val="7030A0"/>
              </a:solidFill>
              <a:latin typeface="Liberation Sans"/>
            </a:endParaRPr>
          </a:p>
          <a:p>
            <a:pPr lvl="1" eaLnBrk="1" hangingPunct="1"/>
            <a:r>
              <a:rPr lang="en-GB" sz="2000" dirty="0">
                <a:solidFill>
                  <a:schemeClr val="accent1"/>
                </a:solidFill>
                <a:latin typeface="Liberation Sans"/>
                <a:ea typeface="ＭＳ Ｐゴシック" charset="0"/>
              </a:rPr>
              <a:t>e.g. </a:t>
            </a:r>
            <a:r>
              <a:rPr lang="en-GB" sz="2000" dirty="0" err="1">
                <a:solidFill>
                  <a:schemeClr val="accent1"/>
                </a:solidFill>
                <a:latin typeface="Liberation Sans"/>
                <a:ea typeface="ＭＳ Ｐゴシック" charset="0"/>
              </a:rPr>
              <a:t>Clippy</a:t>
            </a:r>
            <a:r>
              <a:rPr lang="en-GB" sz="2000" dirty="0">
                <a:solidFill>
                  <a:schemeClr val="accent1"/>
                </a:solidFill>
                <a:latin typeface="Liberation Sans"/>
                <a:ea typeface="ＭＳ Ｐゴシック" charset="0"/>
              </a:rPr>
              <a:t> </a:t>
            </a:r>
            <a:endParaRPr lang="en-GB" sz="2000" dirty="0" smtClean="0">
              <a:solidFill>
                <a:schemeClr val="accent1"/>
              </a:solidFill>
              <a:latin typeface="Liberation Sans"/>
              <a:ea typeface="ＭＳ Ｐゴシック" charset="0"/>
            </a:endParaRPr>
          </a:p>
          <a:p>
            <a:pPr lvl="1" eaLnBrk="1" hangingPunct="1"/>
            <a:endParaRPr lang="en-GB" sz="1200" dirty="0">
              <a:solidFill>
                <a:schemeClr val="accent1"/>
              </a:solidFill>
              <a:latin typeface="Liberation Sans"/>
              <a:ea typeface="ＭＳ Ｐゴシック" charset="0"/>
            </a:endParaRPr>
          </a:p>
          <a:p>
            <a:pPr eaLnBrk="1" hangingPunct="1"/>
            <a:r>
              <a:rPr lang="en-GB" sz="2800" dirty="0">
                <a:solidFill>
                  <a:srgbClr val="7030A0"/>
                </a:solidFill>
                <a:latin typeface="Liberation Sans"/>
              </a:rPr>
              <a:t>May not be </a:t>
            </a:r>
            <a:r>
              <a:rPr lang="en-GB" sz="2800" dirty="0" smtClean="0">
                <a:solidFill>
                  <a:srgbClr val="7030A0"/>
                </a:solidFill>
                <a:latin typeface="Liberation Sans"/>
              </a:rPr>
              <a:t>trustworthy</a:t>
            </a:r>
          </a:p>
          <a:p>
            <a:pPr eaLnBrk="1" hangingPunct="1"/>
            <a:endParaRPr lang="en-GB" sz="800" dirty="0">
              <a:solidFill>
                <a:srgbClr val="7030A0"/>
              </a:solidFill>
              <a:latin typeface="Liberation Sans"/>
            </a:endParaRPr>
          </a:p>
          <a:p>
            <a:pPr lvl="1" eaLnBrk="1" hangingPunct="1"/>
            <a:r>
              <a:rPr lang="en-GB" sz="2000" dirty="0">
                <a:solidFill>
                  <a:schemeClr val="accent1"/>
                </a:solidFill>
                <a:latin typeface="Liberation Sans"/>
                <a:ea typeface="ＭＳ Ｐゴシック" charset="0"/>
              </a:rPr>
              <a:t>virtual shop assistants?</a:t>
            </a:r>
          </a:p>
          <a:p>
            <a:pPr eaLnBrk="1" hangingPunct="1"/>
            <a:endParaRPr lang="en-GB" sz="2400" dirty="0">
              <a:latin typeface="Liberation Sans"/>
            </a:endParaRPr>
          </a:p>
        </p:txBody>
      </p:sp>
    </p:spTree>
    <p:extLst>
      <p:ext uri="{BB962C8B-B14F-4D97-AF65-F5344CB8AC3E}">
        <p14:creationId xmlns:p14="http://schemas.microsoft.com/office/powerpoint/2010/main" val="675530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85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885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885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885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Rectangle 2"/>
          <p:cNvSpPr>
            <a:spLocks noGrp="1" noChangeArrowheads="1"/>
          </p:cNvSpPr>
          <p:nvPr>
            <p:ph type="title" idx="4294967295"/>
          </p:nvPr>
        </p:nvSpPr>
        <p:spPr>
          <a:xfrm>
            <a:off x="467544" y="188640"/>
            <a:ext cx="8229600" cy="850106"/>
          </a:xfrm>
        </p:spPr>
        <p:txBody>
          <a:bodyPr/>
          <a:lstStyle/>
          <a:p>
            <a:pPr eaLnBrk="1" hangingPunct="1"/>
            <a:r>
              <a:rPr lang="en-GB" dirty="0">
                <a:latin typeface="Liberation Sans"/>
              </a:rPr>
              <a:t>Virtual agents</a:t>
            </a:r>
          </a:p>
        </p:txBody>
      </p:sp>
      <p:sp>
        <p:nvSpPr>
          <p:cNvPr id="84997" name="Rectangle 3"/>
          <p:cNvSpPr>
            <a:spLocks noGrp="1" noChangeArrowheads="1"/>
          </p:cNvSpPr>
          <p:nvPr>
            <p:ph type="body" idx="4294967295"/>
          </p:nvPr>
        </p:nvSpPr>
        <p:spPr>
          <a:xfrm>
            <a:off x="683568" y="1792564"/>
            <a:ext cx="7772400" cy="4530824"/>
          </a:xfrm>
        </p:spPr>
        <p:txBody>
          <a:bodyPr>
            <a:noAutofit/>
          </a:bodyPr>
          <a:lstStyle/>
          <a:p>
            <a:pPr eaLnBrk="1" hangingPunct="1">
              <a:lnSpc>
                <a:spcPct val="90000"/>
              </a:lnSpc>
            </a:pPr>
            <a:r>
              <a:rPr lang="en-GB" dirty="0">
                <a:solidFill>
                  <a:srgbClr val="7030A0"/>
                </a:solidFill>
                <a:latin typeface="Liberation Sans"/>
              </a:rPr>
              <a:t>What do the virtual agents do</a:t>
            </a:r>
            <a:r>
              <a:rPr lang="en-GB" dirty="0" smtClean="0">
                <a:solidFill>
                  <a:srgbClr val="7030A0"/>
                </a:solidFill>
                <a:latin typeface="Liberation Sans"/>
              </a:rPr>
              <a:t>?</a:t>
            </a:r>
          </a:p>
          <a:p>
            <a:pPr eaLnBrk="1" hangingPunct="1">
              <a:lnSpc>
                <a:spcPct val="90000"/>
              </a:lnSpc>
            </a:pPr>
            <a:endParaRPr lang="en-GB" sz="600" dirty="0">
              <a:solidFill>
                <a:srgbClr val="7030A0"/>
              </a:solidFill>
              <a:latin typeface="Liberation Sans"/>
            </a:endParaRPr>
          </a:p>
          <a:p>
            <a:pPr eaLnBrk="1" hangingPunct="1">
              <a:lnSpc>
                <a:spcPct val="90000"/>
              </a:lnSpc>
            </a:pPr>
            <a:r>
              <a:rPr lang="en-GB" dirty="0">
                <a:solidFill>
                  <a:srgbClr val="7030A0"/>
                </a:solidFill>
                <a:latin typeface="Liberation Sans"/>
              </a:rPr>
              <a:t>Do they elicit an emotional response in you</a:t>
            </a:r>
            <a:r>
              <a:rPr lang="en-GB" dirty="0" smtClean="0">
                <a:solidFill>
                  <a:srgbClr val="7030A0"/>
                </a:solidFill>
                <a:latin typeface="Liberation Sans"/>
              </a:rPr>
              <a:t>?</a:t>
            </a:r>
          </a:p>
          <a:p>
            <a:pPr eaLnBrk="1" hangingPunct="1">
              <a:lnSpc>
                <a:spcPct val="90000"/>
              </a:lnSpc>
            </a:pPr>
            <a:endParaRPr lang="en-GB" sz="600" dirty="0">
              <a:solidFill>
                <a:srgbClr val="7030A0"/>
              </a:solidFill>
              <a:latin typeface="Liberation Sans"/>
            </a:endParaRPr>
          </a:p>
          <a:p>
            <a:pPr eaLnBrk="1" hangingPunct="1">
              <a:lnSpc>
                <a:spcPct val="90000"/>
              </a:lnSpc>
            </a:pPr>
            <a:r>
              <a:rPr lang="en-GB" dirty="0">
                <a:solidFill>
                  <a:srgbClr val="7030A0"/>
                </a:solidFill>
                <a:latin typeface="Liberation Sans"/>
              </a:rPr>
              <a:t>Do you trust them</a:t>
            </a:r>
            <a:r>
              <a:rPr lang="en-GB" dirty="0" smtClean="0">
                <a:solidFill>
                  <a:srgbClr val="7030A0"/>
                </a:solidFill>
                <a:latin typeface="Liberation Sans"/>
              </a:rPr>
              <a:t>?</a:t>
            </a:r>
          </a:p>
          <a:p>
            <a:pPr eaLnBrk="1" hangingPunct="1">
              <a:lnSpc>
                <a:spcPct val="90000"/>
              </a:lnSpc>
            </a:pPr>
            <a:endParaRPr lang="en-GB" sz="600" dirty="0">
              <a:solidFill>
                <a:srgbClr val="7030A0"/>
              </a:solidFill>
              <a:latin typeface="Liberation Sans"/>
            </a:endParaRPr>
          </a:p>
          <a:p>
            <a:pPr eaLnBrk="1" hangingPunct="1">
              <a:lnSpc>
                <a:spcPct val="90000"/>
              </a:lnSpc>
            </a:pPr>
            <a:r>
              <a:rPr lang="en-GB" dirty="0">
                <a:solidFill>
                  <a:srgbClr val="7030A0"/>
                </a:solidFill>
                <a:latin typeface="Liberation Sans"/>
              </a:rPr>
              <a:t>What is the style of interaction</a:t>
            </a:r>
            <a:r>
              <a:rPr lang="en-GB" dirty="0" smtClean="0">
                <a:solidFill>
                  <a:srgbClr val="7030A0"/>
                </a:solidFill>
                <a:latin typeface="Liberation Sans"/>
              </a:rPr>
              <a:t>?</a:t>
            </a:r>
          </a:p>
          <a:p>
            <a:pPr eaLnBrk="1" hangingPunct="1">
              <a:lnSpc>
                <a:spcPct val="90000"/>
              </a:lnSpc>
            </a:pPr>
            <a:endParaRPr lang="en-GB" sz="600" dirty="0">
              <a:solidFill>
                <a:srgbClr val="7030A0"/>
              </a:solidFill>
              <a:latin typeface="Liberation Sans"/>
            </a:endParaRPr>
          </a:p>
          <a:p>
            <a:pPr eaLnBrk="1" hangingPunct="1">
              <a:lnSpc>
                <a:spcPct val="90000"/>
              </a:lnSpc>
            </a:pPr>
            <a:r>
              <a:rPr lang="en-GB" dirty="0">
                <a:solidFill>
                  <a:srgbClr val="7030A0"/>
                </a:solidFill>
                <a:latin typeface="Liberation Sans"/>
              </a:rPr>
              <a:t>What facial expression do they have</a:t>
            </a:r>
            <a:r>
              <a:rPr lang="en-GB" dirty="0" smtClean="0">
                <a:solidFill>
                  <a:srgbClr val="7030A0"/>
                </a:solidFill>
                <a:latin typeface="Liberation Sans"/>
              </a:rPr>
              <a:t>?</a:t>
            </a:r>
          </a:p>
          <a:p>
            <a:pPr eaLnBrk="1" hangingPunct="1">
              <a:lnSpc>
                <a:spcPct val="90000"/>
              </a:lnSpc>
            </a:pPr>
            <a:endParaRPr lang="en-GB" sz="600" dirty="0">
              <a:solidFill>
                <a:srgbClr val="7030A0"/>
              </a:solidFill>
              <a:latin typeface="Liberation Sans"/>
            </a:endParaRPr>
          </a:p>
          <a:p>
            <a:pPr eaLnBrk="1" hangingPunct="1">
              <a:lnSpc>
                <a:spcPct val="90000"/>
              </a:lnSpc>
            </a:pPr>
            <a:r>
              <a:rPr lang="en-GB" dirty="0">
                <a:solidFill>
                  <a:srgbClr val="7030A0"/>
                </a:solidFill>
                <a:latin typeface="Liberation Sans"/>
              </a:rPr>
              <a:t>Are they believable, pushy, helpful</a:t>
            </a:r>
            <a:r>
              <a:rPr lang="en-GB" dirty="0" smtClean="0">
                <a:solidFill>
                  <a:srgbClr val="7030A0"/>
                </a:solidFill>
                <a:latin typeface="Liberation Sans"/>
              </a:rPr>
              <a:t>?</a:t>
            </a:r>
          </a:p>
          <a:p>
            <a:pPr eaLnBrk="1" hangingPunct="1">
              <a:lnSpc>
                <a:spcPct val="90000"/>
              </a:lnSpc>
            </a:pPr>
            <a:endParaRPr lang="en-GB" sz="600" dirty="0">
              <a:solidFill>
                <a:srgbClr val="7030A0"/>
              </a:solidFill>
              <a:latin typeface="Liberation Sans"/>
            </a:endParaRPr>
          </a:p>
          <a:p>
            <a:pPr eaLnBrk="1" hangingPunct="1">
              <a:lnSpc>
                <a:spcPct val="90000"/>
              </a:lnSpc>
            </a:pPr>
            <a:r>
              <a:rPr lang="en-GB" dirty="0">
                <a:solidFill>
                  <a:srgbClr val="7030A0"/>
                </a:solidFill>
                <a:latin typeface="Liberation Sans"/>
              </a:rPr>
              <a:t>Would it be different if they were male? If so, how?</a:t>
            </a:r>
            <a:endParaRPr lang="en-GB" sz="2800" dirty="0">
              <a:solidFill>
                <a:srgbClr val="7030A0"/>
              </a:solidFill>
              <a:latin typeface="Liberation Sans"/>
            </a:endParaRPr>
          </a:p>
        </p:txBody>
      </p:sp>
    </p:spTree>
    <p:extLst>
      <p:ext uri="{BB962C8B-B14F-4D97-AF65-F5344CB8AC3E}">
        <p14:creationId xmlns:p14="http://schemas.microsoft.com/office/powerpoint/2010/main" val="2277671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99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99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499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499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idx="4294967295"/>
          </p:nvPr>
        </p:nvSpPr>
        <p:spPr/>
        <p:txBody>
          <a:bodyPr>
            <a:normAutofit/>
          </a:bodyPr>
          <a:lstStyle/>
          <a:p>
            <a:pPr eaLnBrk="1" hangingPunct="1"/>
            <a:r>
              <a:rPr lang="en-GB" sz="3600">
                <a:latin typeface="Liberation Sans"/>
              </a:rPr>
              <a:t>What makes a virtual agent believable?</a:t>
            </a:r>
          </a:p>
        </p:txBody>
      </p:sp>
      <p:sp>
        <p:nvSpPr>
          <p:cNvPr id="87045" name="Rectangle 3"/>
          <p:cNvSpPr>
            <a:spLocks noGrp="1" noChangeArrowheads="1"/>
          </p:cNvSpPr>
          <p:nvPr>
            <p:ph type="body" idx="4294967295"/>
          </p:nvPr>
        </p:nvSpPr>
        <p:spPr>
          <a:xfrm>
            <a:off x="742950" y="1670201"/>
            <a:ext cx="7772400" cy="4763616"/>
          </a:xfrm>
        </p:spPr>
        <p:txBody>
          <a:bodyPr/>
          <a:lstStyle/>
          <a:p>
            <a:pPr eaLnBrk="1" hangingPunct="1"/>
            <a:r>
              <a:rPr lang="en-GB" sz="2800" dirty="0">
                <a:solidFill>
                  <a:srgbClr val="7030A0"/>
                </a:solidFill>
                <a:latin typeface="Liberation Sans"/>
              </a:rPr>
              <a:t>Believability refers to the extent to which users come to believe an agent</a:t>
            </a:r>
            <a:r>
              <a:rPr lang="ja-JP" altLang="en-GB" sz="2800" dirty="0">
                <a:solidFill>
                  <a:srgbClr val="7030A0"/>
                </a:solidFill>
                <a:latin typeface="Liberation Sans"/>
              </a:rPr>
              <a:t>’</a:t>
            </a:r>
            <a:r>
              <a:rPr lang="en-GB" sz="2800" dirty="0">
                <a:solidFill>
                  <a:srgbClr val="7030A0"/>
                </a:solidFill>
                <a:latin typeface="Liberation Sans"/>
              </a:rPr>
              <a:t>s intentions and personality</a:t>
            </a:r>
          </a:p>
          <a:p>
            <a:pPr eaLnBrk="1" hangingPunct="1"/>
            <a:r>
              <a:rPr lang="en-GB" sz="2800" dirty="0">
                <a:solidFill>
                  <a:srgbClr val="7030A0"/>
                </a:solidFill>
                <a:latin typeface="Liberation Sans"/>
              </a:rPr>
              <a:t>Appearance is very </a:t>
            </a:r>
            <a:r>
              <a:rPr lang="en-GB" sz="2800" dirty="0" smtClean="0">
                <a:solidFill>
                  <a:srgbClr val="7030A0"/>
                </a:solidFill>
                <a:latin typeface="Liberation Sans"/>
              </a:rPr>
              <a:t>important</a:t>
            </a:r>
          </a:p>
          <a:p>
            <a:pPr eaLnBrk="1" hangingPunct="1"/>
            <a:endParaRPr lang="en-GB" sz="800" dirty="0">
              <a:solidFill>
                <a:srgbClr val="7030A0"/>
              </a:solidFill>
              <a:latin typeface="Liberation Sans"/>
            </a:endParaRPr>
          </a:p>
          <a:p>
            <a:pPr lvl="1" eaLnBrk="1" hangingPunct="1"/>
            <a:r>
              <a:rPr lang="en-GB" sz="1600" dirty="0">
                <a:solidFill>
                  <a:schemeClr val="accent1"/>
                </a:solidFill>
                <a:latin typeface="Liberation Sans"/>
                <a:ea typeface="ＭＳ Ｐゴシック" charset="0"/>
              </a:rPr>
              <a:t>Are simple cartoon-like characters or more realistic characters, resembling the human form more believable?</a:t>
            </a:r>
            <a:endParaRPr lang="en-GB" sz="1800" dirty="0">
              <a:solidFill>
                <a:schemeClr val="accent1"/>
              </a:solidFill>
              <a:latin typeface="Liberation Sans"/>
              <a:ea typeface="ＭＳ Ｐゴシック" charset="0"/>
            </a:endParaRPr>
          </a:p>
          <a:p>
            <a:pPr eaLnBrk="1" hangingPunct="1"/>
            <a:r>
              <a:rPr lang="en-GB" sz="2800" dirty="0" smtClean="0">
                <a:solidFill>
                  <a:srgbClr val="7030A0"/>
                </a:solidFill>
                <a:latin typeface="Liberation Sans"/>
              </a:rPr>
              <a:t>Behaviour </a:t>
            </a:r>
            <a:r>
              <a:rPr lang="en-GB" sz="2800" dirty="0">
                <a:solidFill>
                  <a:srgbClr val="7030A0"/>
                </a:solidFill>
                <a:latin typeface="Liberation Sans"/>
              </a:rPr>
              <a:t>is very important</a:t>
            </a:r>
            <a:r>
              <a:rPr lang="en-GB" sz="2400" dirty="0">
                <a:solidFill>
                  <a:srgbClr val="7030A0"/>
                </a:solidFill>
                <a:latin typeface="Liberation Sans"/>
              </a:rPr>
              <a:t> </a:t>
            </a:r>
            <a:endParaRPr lang="en-GB" sz="2400" dirty="0" smtClean="0">
              <a:solidFill>
                <a:srgbClr val="7030A0"/>
              </a:solidFill>
              <a:latin typeface="Liberation Sans"/>
            </a:endParaRPr>
          </a:p>
          <a:p>
            <a:pPr eaLnBrk="1" hangingPunct="1"/>
            <a:endParaRPr lang="en-GB" sz="800" dirty="0">
              <a:solidFill>
                <a:srgbClr val="7030A0"/>
              </a:solidFill>
              <a:latin typeface="Liberation Sans"/>
            </a:endParaRPr>
          </a:p>
          <a:p>
            <a:pPr lvl="1" eaLnBrk="1" hangingPunct="1"/>
            <a:r>
              <a:rPr lang="en-GB" sz="1600" dirty="0">
                <a:solidFill>
                  <a:schemeClr val="accent1"/>
                </a:solidFill>
                <a:latin typeface="Liberation Sans"/>
                <a:ea typeface="ＭＳ Ｐゴシック" charset="0"/>
              </a:rPr>
              <a:t>How an agent moves, gestures and refers to objects on the </a:t>
            </a:r>
            <a:r>
              <a:rPr lang="en-GB" sz="1600" dirty="0" smtClean="0">
                <a:solidFill>
                  <a:schemeClr val="accent1"/>
                </a:solidFill>
                <a:latin typeface="Liberation Sans"/>
                <a:ea typeface="ＭＳ Ｐゴシック" charset="0"/>
              </a:rPr>
              <a:t>screen</a:t>
            </a:r>
          </a:p>
          <a:p>
            <a:pPr lvl="1" eaLnBrk="1" hangingPunct="1"/>
            <a:endParaRPr lang="en-GB" sz="800" dirty="0">
              <a:solidFill>
                <a:schemeClr val="accent1"/>
              </a:solidFill>
              <a:latin typeface="Liberation Sans"/>
              <a:ea typeface="ＭＳ Ｐゴシック" charset="0"/>
            </a:endParaRPr>
          </a:p>
          <a:p>
            <a:pPr lvl="1" eaLnBrk="1" hangingPunct="1"/>
            <a:r>
              <a:rPr lang="en-GB" sz="1600" dirty="0">
                <a:solidFill>
                  <a:schemeClr val="accent1"/>
                </a:solidFill>
                <a:latin typeface="Liberation Sans"/>
                <a:ea typeface="ＭＳ Ｐゴシック" charset="0"/>
              </a:rPr>
              <a:t>Exaggeration of facial expressions and gestures to show underlying </a:t>
            </a:r>
            <a:r>
              <a:rPr lang="en-GB" sz="1600" dirty="0" smtClean="0">
                <a:solidFill>
                  <a:schemeClr val="accent1"/>
                </a:solidFill>
                <a:latin typeface="Liberation Sans"/>
                <a:ea typeface="ＭＳ Ｐゴシック" charset="0"/>
              </a:rPr>
              <a:t>emotions</a:t>
            </a:r>
            <a:endParaRPr lang="en-GB" sz="2000" dirty="0">
              <a:solidFill>
                <a:schemeClr val="accent1"/>
              </a:solidFill>
              <a:latin typeface="Liberation Sans"/>
              <a:ea typeface="ＭＳ Ｐゴシック" charset="0"/>
            </a:endParaRPr>
          </a:p>
        </p:txBody>
      </p:sp>
    </p:spTree>
    <p:extLst>
      <p:ext uri="{BB962C8B-B14F-4D97-AF65-F5344CB8AC3E}">
        <p14:creationId xmlns:p14="http://schemas.microsoft.com/office/powerpoint/2010/main" val="483147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04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704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704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04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704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704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4" name="Title 1"/>
          <p:cNvSpPr>
            <a:spLocks noGrp="1"/>
          </p:cNvSpPr>
          <p:nvPr>
            <p:ph type="title" idx="4294967295"/>
          </p:nvPr>
        </p:nvSpPr>
        <p:spPr/>
        <p:txBody>
          <a:bodyPr/>
          <a:lstStyle/>
          <a:p>
            <a:pPr eaLnBrk="1" hangingPunct="1"/>
            <a:r>
              <a:rPr lang="en-GB">
                <a:latin typeface="Liberation Sans"/>
              </a:rPr>
              <a:t>Robot-like or cuddly?</a:t>
            </a:r>
          </a:p>
        </p:txBody>
      </p:sp>
      <p:sp>
        <p:nvSpPr>
          <p:cNvPr id="89095" name="Content Placeholder 2"/>
          <p:cNvSpPr>
            <a:spLocks noGrp="1"/>
          </p:cNvSpPr>
          <p:nvPr>
            <p:ph idx="4294967295"/>
          </p:nvPr>
        </p:nvSpPr>
        <p:spPr/>
        <p:txBody>
          <a:bodyPr/>
          <a:lstStyle/>
          <a:p>
            <a:pPr eaLnBrk="1" hangingPunct="1"/>
            <a:r>
              <a:rPr lang="en-GB" dirty="0">
                <a:solidFill>
                  <a:srgbClr val="7030A0"/>
                </a:solidFill>
                <a:latin typeface="Liberation Sans"/>
              </a:rPr>
              <a:t>Which do you prefer and why?</a:t>
            </a:r>
          </a:p>
        </p:txBody>
      </p:sp>
      <p:pic>
        <p:nvPicPr>
          <p:cNvPr id="112686" name="Picture 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385106"/>
            <a:ext cx="7776864" cy="400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8297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2"/>
          <p:cNvSpPr>
            <a:spLocks noGrp="1" noChangeArrowheads="1"/>
          </p:cNvSpPr>
          <p:nvPr>
            <p:ph type="title" idx="4294967295"/>
          </p:nvPr>
        </p:nvSpPr>
        <p:spPr/>
        <p:txBody>
          <a:bodyPr/>
          <a:lstStyle/>
          <a:p>
            <a:pPr eaLnBrk="1" hangingPunct="1"/>
            <a:r>
              <a:rPr lang="en-GB">
                <a:latin typeface="Liberation Sans"/>
              </a:rPr>
              <a:t>Implications</a:t>
            </a:r>
          </a:p>
        </p:txBody>
      </p:sp>
      <p:sp>
        <p:nvSpPr>
          <p:cNvPr id="95237" name="Rectangle 3"/>
          <p:cNvSpPr>
            <a:spLocks noGrp="1" noChangeArrowheads="1"/>
          </p:cNvSpPr>
          <p:nvPr>
            <p:ph type="body" idx="4294967295"/>
          </p:nvPr>
        </p:nvSpPr>
        <p:spPr/>
        <p:txBody>
          <a:bodyPr>
            <a:normAutofit/>
          </a:bodyPr>
          <a:lstStyle/>
          <a:p>
            <a:pPr eaLnBrk="1" hangingPunct="1">
              <a:lnSpc>
                <a:spcPct val="90000"/>
              </a:lnSpc>
            </a:pPr>
            <a:r>
              <a:rPr lang="en-GB" sz="2800" dirty="0">
                <a:solidFill>
                  <a:srgbClr val="7030A0"/>
                </a:solidFill>
                <a:latin typeface="Liberation Sans"/>
              </a:rPr>
              <a:t>Should </a:t>
            </a:r>
            <a:r>
              <a:rPr lang="en-GB" sz="2800" dirty="0" smtClean="0">
                <a:solidFill>
                  <a:srgbClr val="7030A0"/>
                </a:solidFill>
                <a:latin typeface="Liberation Sans"/>
              </a:rPr>
              <a:t>we </a:t>
            </a:r>
            <a:r>
              <a:rPr lang="en-GB" sz="2800" dirty="0">
                <a:solidFill>
                  <a:srgbClr val="7030A0"/>
                </a:solidFill>
                <a:latin typeface="Liberation Sans"/>
              </a:rPr>
              <a:t>create products that adapt according to people</a:t>
            </a:r>
            <a:r>
              <a:rPr lang="ja-JP" altLang="en-GB" sz="2800" dirty="0">
                <a:solidFill>
                  <a:srgbClr val="7030A0"/>
                </a:solidFill>
                <a:latin typeface="Liberation Sans"/>
              </a:rPr>
              <a:t>’</a:t>
            </a:r>
            <a:r>
              <a:rPr lang="en-GB" sz="2800" dirty="0">
                <a:solidFill>
                  <a:srgbClr val="7030A0"/>
                </a:solidFill>
                <a:latin typeface="Liberation Sans"/>
              </a:rPr>
              <a:t>s different emotional states? </a:t>
            </a:r>
            <a:endParaRPr lang="en-GB" sz="2800" dirty="0" smtClean="0">
              <a:solidFill>
                <a:srgbClr val="7030A0"/>
              </a:solidFill>
              <a:latin typeface="Liberation Sans"/>
            </a:endParaRPr>
          </a:p>
          <a:p>
            <a:pPr eaLnBrk="1" hangingPunct="1">
              <a:lnSpc>
                <a:spcPct val="90000"/>
              </a:lnSpc>
            </a:pPr>
            <a:endParaRPr lang="en-GB" sz="1200" dirty="0">
              <a:solidFill>
                <a:srgbClr val="7030A0"/>
              </a:solidFill>
              <a:latin typeface="Liberation Sans"/>
            </a:endParaRPr>
          </a:p>
          <a:p>
            <a:pPr lvl="1" eaLnBrk="1" hangingPunct="1">
              <a:lnSpc>
                <a:spcPct val="90000"/>
              </a:lnSpc>
            </a:pPr>
            <a:r>
              <a:rPr lang="en-GB" sz="2500" dirty="0">
                <a:solidFill>
                  <a:schemeClr val="accent1"/>
                </a:solidFill>
                <a:latin typeface="Liberation Sans"/>
                <a:ea typeface="ＭＳ Ｐゴシック" charset="0"/>
              </a:rPr>
              <a:t>When people are feeling angry should an interface be more attentive and informative than when they are happy? </a:t>
            </a:r>
            <a:endParaRPr lang="en-GB" sz="1200" dirty="0">
              <a:solidFill>
                <a:srgbClr val="7030A0"/>
              </a:solidFill>
              <a:latin typeface="Liberation Sans"/>
            </a:endParaRPr>
          </a:p>
          <a:p>
            <a:pPr lvl="1" eaLnBrk="1" hangingPunct="1">
              <a:lnSpc>
                <a:spcPct val="90000"/>
              </a:lnSpc>
            </a:pPr>
            <a:r>
              <a:rPr lang="en-GB" sz="2500" dirty="0">
                <a:solidFill>
                  <a:schemeClr val="accent1"/>
                </a:solidFill>
                <a:latin typeface="Liberation Sans"/>
                <a:ea typeface="ＭＳ Ｐゴシック" charset="0"/>
              </a:rPr>
              <a:t>designers </a:t>
            </a:r>
            <a:r>
              <a:rPr lang="ja-JP" altLang="en-GB" sz="2500" dirty="0">
                <a:solidFill>
                  <a:schemeClr val="accent1"/>
                </a:solidFill>
                <a:latin typeface="Liberation Sans"/>
                <a:ea typeface="ＭＳ Ｐゴシック" charset="0"/>
              </a:rPr>
              <a:t>“</a:t>
            </a:r>
            <a:r>
              <a:rPr lang="en-GB" sz="2500" dirty="0">
                <a:solidFill>
                  <a:schemeClr val="accent1"/>
                </a:solidFill>
                <a:latin typeface="Liberation Sans"/>
                <a:ea typeface="ＭＳ Ｐゴシック" charset="0"/>
              </a:rPr>
              <a:t>can get away with more</a:t>
            </a:r>
            <a:r>
              <a:rPr lang="ja-JP" altLang="en-GB" sz="2500" dirty="0">
                <a:solidFill>
                  <a:schemeClr val="accent1"/>
                </a:solidFill>
                <a:latin typeface="Liberation Sans"/>
                <a:ea typeface="ＭＳ Ｐゴシック" charset="0"/>
              </a:rPr>
              <a:t>”</a:t>
            </a:r>
            <a:r>
              <a:rPr lang="en-GB" sz="2500" dirty="0">
                <a:solidFill>
                  <a:schemeClr val="accent1"/>
                </a:solidFill>
                <a:latin typeface="Liberation Sans"/>
                <a:ea typeface="ＭＳ Ｐゴシック" charset="0"/>
              </a:rPr>
              <a:t> for products intended to be used during leisure time than those designed for serious tasks</a:t>
            </a:r>
          </a:p>
          <a:p>
            <a:pPr eaLnBrk="1" hangingPunct="1">
              <a:lnSpc>
                <a:spcPct val="90000"/>
              </a:lnSpc>
            </a:pPr>
            <a:endParaRPr lang="en-GB" sz="2800" dirty="0">
              <a:latin typeface="Liberation Sans"/>
            </a:endParaRPr>
          </a:p>
        </p:txBody>
      </p:sp>
    </p:spTree>
    <p:extLst>
      <p:ext uri="{BB962C8B-B14F-4D97-AF65-F5344CB8AC3E}">
        <p14:creationId xmlns:p14="http://schemas.microsoft.com/office/powerpoint/2010/main" val="2761761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2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23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523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4243</TotalTime>
  <Words>6341</Words>
  <Application>Microsoft Office PowerPoint</Application>
  <PresentationFormat>On-screen Show (4:3)</PresentationFormat>
  <Paragraphs>871</Paragraphs>
  <Slides>95</Slides>
  <Notes>79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95</vt:i4>
      </vt:variant>
    </vt:vector>
  </HeadingPairs>
  <TitlesOfParts>
    <vt:vector size="97" baseType="lpstr">
      <vt:lpstr>Office Theme</vt:lpstr>
      <vt:lpstr>Document</vt:lpstr>
      <vt:lpstr>Lecture 9 – Cognition &amp; Emotion</vt:lpstr>
      <vt:lpstr>Overview</vt:lpstr>
      <vt:lpstr>Why do we need to understand users?</vt:lpstr>
      <vt:lpstr>Cognitive processes </vt:lpstr>
      <vt:lpstr>Attention </vt:lpstr>
      <vt:lpstr>Activity: Find the price of a double room at the Holiday Inn in Columbia </vt:lpstr>
      <vt:lpstr>Activity: Find the price for a double room at the Quality Inn in Pennsylvania </vt:lpstr>
      <vt:lpstr>Activity</vt:lpstr>
      <vt:lpstr>Design implications for attention</vt:lpstr>
      <vt:lpstr>Perception</vt:lpstr>
      <vt:lpstr>Is color contrast good? Find Italian</vt:lpstr>
      <vt:lpstr>Are borders and white space better? Find french</vt:lpstr>
      <vt:lpstr>Activity</vt:lpstr>
      <vt:lpstr>Which is easiest to read and why?</vt:lpstr>
      <vt:lpstr>Design implications</vt:lpstr>
      <vt:lpstr>Memory</vt:lpstr>
      <vt:lpstr>Processing in memory</vt:lpstr>
      <vt:lpstr>Context is important</vt:lpstr>
      <vt:lpstr>Activity</vt:lpstr>
      <vt:lpstr>Recognition versus recall</vt:lpstr>
      <vt:lpstr>The problem with the classic ‘72’</vt:lpstr>
      <vt:lpstr>What some designers get up to…</vt:lpstr>
      <vt:lpstr>Why?</vt:lpstr>
      <vt:lpstr>Digital content management</vt:lpstr>
      <vt:lpstr>Digital content management</vt:lpstr>
      <vt:lpstr>Memory aids</vt:lpstr>
      <vt:lpstr>SenseCam</vt:lpstr>
      <vt:lpstr>Design implications</vt:lpstr>
      <vt:lpstr>Learning</vt:lpstr>
      <vt:lpstr>Cognitive prosthetic devices</vt:lpstr>
      <vt:lpstr>Design implications</vt:lpstr>
      <vt:lpstr>Reading, speaking, and listening </vt:lpstr>
      <vt:lpstr>Applications</vt:lpstr>
      <vt:lpstr>Design implications</vt:lpstr>
      <vt:lpstr>Problem-solving, planning, reasoning and decision-making  </vt:lpstr>
      <vt:lpstr>Design implications</vt:lpstr>
      <vt:lpstr>Dilemma</vt:lpstr>
      <vt:lpstr>Mental models</vt:lpstr>
      <vt:lpstr>Mental models</vt:lpstr>
      <vt:lpstr>Everyday reasoning and mental models</vt:lpstr>
      <vt:lpstr>Heating up a room or oven that is thermostat-controlled</vt:lpstr>
      <vt:lpstr>Heating up a room or oven that is thermostat-controlled</vt:lpstr>
      <vt:lpstr>Exercise: ATMs</vt:lpstr>
      <vt:lpstr>How did you fare?</vt:lpstr>
      <vt:lpstr>Gulfs of execution and evaluation </vt:lpstr>
      <vt:lpstr>Bridging the gulfs</vt:lpstr>
      <vt:lpstr>Distributed cognition</vt:lpstr>
      <vt:lpstr>How it differs from information processing</vt:lpstr>
      <vt:lpstr>PowerPoint Presentation</vt:lpstr>
      <vt:lpstr>Externalizing to reduce memory load</vt:lpstr>
      <vt:lpstr>Computational offloading</vt:lpstr>
      <vt:lpstr>Design implication</vt:lpstr>
      <vt:lpstr>Emotional Interactions</vt:lpstr>
      <vt:lpstr>Emotions</vt:lpstr>
      <vt:lpstr>Emotions and the user experience</vt:lpstr>
      <vt:lpstr>Is this form fun to fill in?</vt:lpstr>
      <vt:lpstr>Emotional interaction</vt:lpstr>
      <vt:lpstr>Activity</vt:lpstr>
      <vt:lpstr>Emotional design model</vt:lpstr>
      <vt:lpstr>Claims from model</vt:lpstr>
      <vt:lpstr>Activity</vt:lpstr>
      <vt:lpstr>Expressive interfaces</vt:lpstr>
      <vt:lpstr>Friendly interfaces</vt:lpstr>
      <vt:lpstr>Bob</vt:lpstr>
      <vt:lpstr>Clippy</vt:lpstr>
      <vt:lpstr>Frustrating interfaces</vt:lpstr>
      <vt:lpstr>Gimmicks</vt:lpstr>
      <vt:lpstr>Error messages</vt:lpstr>
      <vt:lpstr>Website error messages</vt:lpstr>
      <vt:lpstr>More helpful error message</vt:lpstr>
      <vt:lpstr>Should computers say they’re sorry?</vt:lpstr>
      <vt:lpstr>Detecting emotions and emotional technology</vt:lpstr>
      <vt:lpstr>Facial Coding</vt:lpstr>
      <vt:lpstr>PowerPoint Presentation</vt:lpstr>
      <vt:lpstr>How to use the emotional data?</vt:lpstr>
      <vt:lpstr>Indirect emotion detection</vt:lpstr>
      <vt:lpstr>Persuasive technologies and behavioral change</vt:lpstr>
      <vt:lpstr>Nintendo’s Pocket Pikachu / Pokemon Go</vt:lpstr>
      <vt:lpstr>How effective?</vt:lpstr>
      <vt:lpstr>Which is most effective?</vt:lpstr>
      <vt:lpstr>Tracking devices</vt:lpstr>
      <vt:lpstr>Energy reduction </vt:lpstr>
      <vt:lpstr>The Tidy Street project</vt:lpstr>
      <vt:lpstr>Phishing and trust</vt:lpstr>
      <vt:lpstr>Anthropomorphism</vt:lpstr>
      <vt:lpstr>Which do you prefer?</vt:lpstr>
      <vt:lpstr>Which do you prefer? </vt:lpstr>
      <vt:lpstr>Evidence to support anthropomorphism</vt:lpstr>
      <vt:lpstr>Criticism of anthropomorphism</vt:lpstr>
      <vt:lpstr>Virtual characters</vt:lpstr>
      <vt:lpstr>Disadvantages</vt:lpstr>
      <vt:lpstr>Virtual agents</vt:lpstr>
      <vt:lpstr>What makes a virtual agent believable?</vt:lpstr>
      <vt:lpstr>Robot-like or cuddly?</vt:lpstr>
      <vt:lpstr>Implications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Introduction</dc:title>
  <dc:creator>Sampath Jayarathna</dc:creator>
  <cp:lastModifiedBy>Sampath Jayarathna</cp:lastModifiedBy>
  <cp:revision>123</cp:revision>
  <dcterms:created xsi:type="dcterms:W3CDTF">2009-12-29T10:39:27Z</dcterms:created>
  <dcterms:modified xsi:type="dcterms:W3CDTF">2016-11-21T23:48:27Z</dcterms:modified>
</cp:coreProperties>
</file>