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27"/>
  </p:notesMasterIdLst>
  <p:handoutMasterIdLst>
    <p:handoutMasterId r:id="rId28"/>
  </p:handoutMasterIdLst>
  <p:sldIdLst>
    <p:sldId id="303" r:id="rId2"/>
    <p:sldId id="257" r:id="rId3"/>
    <p:sldId id="258" r:id="rId4"/>
    <p:sldId id="262" r:id="rId5"/>
    <p:sldId id="268" r:id="rId6"/>
    <p:sldId id="263" r:id="rId7"/>
    <p:sldId id="269" r:id="rId8"/>
    <p:sldId id="270" r:id="rId9"/>
    <p:sldId id="271" r:id="rId10"/>
    <p:sldId id="264" r:id="rId11"/>
    <p:sldId id="267" r:id="rId12"/>
    <p:sldId id="272" r:id="rId13"/>
    <p:sldId id="295" r:id="rId14"/>
    <p:sldId id="273" r:id="rId15"/>
    <p:sldId id="274" r:id="rId16"/>
    <p:sldId id="275" r:id="rId17"/>
    <p:sldId id="296" r:id="rId18"/>
    <p:sldId id="277" r:id="rId19"/>
    <p:sldId id="293" r:id="rId20"/>
    <p:sldId id="281" r:id="rId21"/>
    <p:sldId id="279" r:id="rId22"/>
    <p:sldId id="280" r:id="rId23"/>
    <p:sldId id="287" r:id="rId24"/>
    <p:sldId id="302" r:id="rId25"/>
    <p:sldId id="29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8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44062" y="2877271"/>
            <a:ext cx="7156938" cy="2387600"/>
          </a:xfrm>
        </p:spPr>
        <p:txBody>
          <a:bodyPr>
            <a:normAutofit/>
          </a:bodyPr>
          <a:lstStyle/>
          <a:p>
            <a:r>
              <a:rPr lang="en-US" sz="3600" dirty="0"/>
              <a:t>Lecture </a:t>
            </a:r>
            <a:r>
              <a:rPr lang="en-US" sz="3600" dirty="0" smtClean="0"/>
              <a:t>6- </a:t>
            </a:r>
            <a:r>
              <a:rPr lang="en-US" sz="3600" dirty="0"/>
              <a:t>NoSQL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380725"/>
            <a:ext cx="7605346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4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Larson (Berkeley), </a:t>
            </a:r>
            <a:r>
              <a:rPr lang="en-US" altLang="en-US" sz="1400" dirty="0" err="1">
                <a:solidFill>
                  <a:schemeClr val="accent2"/>
                </a:solidFill>
                <a:latin typeface="Arial" panose="020B0604020202020204" pitchFamily="34" charset="0"/>
              </a:rPr>
              <a:t>Pattersen</a:t>
            </a:r>
            <a:r>
              <a:rPr lang="en-US" altLang="en-US" sz="1400" dirty="0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1400" dirty="0" err="1">
                <a:solidFill>
                  <a:schemeClr val="accent2"/>
                </a:solidFill>
                <a:latin typeface="Arial" panose="020B0604020202020204" pitchFamily="34" charset="0"/>
              </a:rPr>
              <a:t>UiA</a:t>
            </a:r>
            <a:r>
              <a:rPr lang="en-US" altLang="en-US" sz="1400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  <a:r>
              <a:rPr lang="en-US" sz="1400" dirty="0" smtClean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NoSQL Distinguishing Characteristics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83637" y="1677211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data volumes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Scalable replication and distribution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thousands of machines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distributed around the world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need to return answers quickly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query, few updates</a:t>
            </a:r>
          </a:p>
          <a:p>
            <a:pPr>
              <a:lnSpc>
                <a:spcPct val="80000"/>
              </a:lnSpc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05203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Inserts &amp; Updates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Schema-less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transaction properties are not needed – BASE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 Theorem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development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NoSQL Database Types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/>
              <a:t>Discussing NoSQL databases is complicated </a:t>
            </a:r>
            <a:br>
              <a:rPr lang="en-US" altLang="en-US" dirty="0" smtClean="0"/>
            </a:br>
            <a:r>
              <a:rPr lang="en-US" altLang="en-US" dirty="0" smtClean="0"/>
              <a:t>because there are a variety of types: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/>
            <a:r>
              <a:rPr lang="en-US" altLang="en-US" dirty="0" smtClean="0"/>
              <a:t>Sorted ordered Column Store</a:t>
            </a:r>
          </a:p>
          <a:p>
            <a:pPr marL="342900" lvl="1" indent="0"/>
            <a:r>
              <a:rPr lang="en-US" dirty="0" smtClean="0"/>
              <a:t>Optimized </a:t>
            </a:r>
            <a:r>
              <a:rPr lang="en-US" dirty="0"/>
              <a:t>for queries over large datasets, and store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columns </a:t>
            </a:r>
            <a:r>
              <a:rPr lang="en-US" dirty="0"/>
              <a:t>of data together, instead of rows</a:t>
            </a:r>
            <a:endParaRPr lang="en-US" altLang="en-US" dirty="0" smtClean="0"/>
          </a:p>
          <a:p>
            <a:pPr marL="0" indent="0"/>
            <a:r>
              <a:rPr lang="en-US" altLang="en-US" dirty="0" smtClean="0"/>
              <a:t>Document databases: </a:t>
            </a:r>
          </a:p>
          <a:p>
            <a:pPr marL="342900" lvl="1" indent="0"/>
            <a:r>
              <a:rPr lang="en-US" dirty="0" smtClean="0"/>
              <a:t>pair </a:t>
            </a:r>
            <a:r>
              <a:rPr lang="en-US" dirty="0"/>
              <a:t>each key with a complex data structure known as a document.</a:t>
            </a:r>
            <a:r>
              <a:rPr lang="en-US" altLang="en-US" dirty="0" smtClean="0"/>
              <a:t> </a:t>
            </a:r>
          </a:p>
          <a:p>
            <a:pPr marL="0" indent="0"/>
            <a:r>
              <a:rPr lang="en-US" altLang="en-US" dirty="0" smtClean="0"/>
              <a:t>Key-Value Store : </a:t>
            </a:r>
          </a:p>
          <a:p>
            <a:pPr marL="342900" lvl="1" indent="0"/>
            <a:r>
              <a:rPr lang="en-US" dirty="0" smtClean="0"/>
              <a:t>are </a:t>
            </a:r>
            <a:r>
              <a:rPr lang="en-US" dirty="0"/>
              <a:t>the simplest NoSQL databases. Every single item in the database is stored as an attribute name (or 'key'), together with its value. </a:t>
            </a:r>
            <a:endParaRPr lang="en-US" altLang="en-US" dirty="0" smtClean="0"/>
          </a:p>
          <a:p>
            <a:pPr marL="0" indent="0"/>
            <a:r>
              <a:rPr lang="en-US" altLang="en-US" dirty="0" smtClean="0"/>
              <a:t>Graph Databases :</a:t>
            </a:r>
          </a:p>
          <a:p>
            <a:pPr marL="342900" lvl="1" indent="0"/>
            <a:r>
              <a:rPr lang="en-US" dirty="0" smtClean="0"/>
              <a:t>are </a:t>
            </a:r>
            <a:r>
              <a:rPr lang="en-US" dirty="0"/>
              <a:t>used to store information about networks of data, such as social connections.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24" y="1483565"/>
            <a:ext cx="2508769" cy="25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Document Databases (Document Store)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</a:t>
            </a:r>
            <a:endParaRPr lang="en-US" dirty="0" smtClean="0"/>
          </a:p>
          <a:p>
            <a:pPr lvl="1"/>
            <a:r>
              <a:rPr lang="en-US" dirty="0" smtClean="0"/>
              <a:t>Loosely </a:t>
            </a:r>
            <a:r>
              <a:rPr lang="en-US" dirty="0"/>
              <a:t>structured sets of key/value pairs in documents, e.g., XML, JSON, BSON </a:t>
            </a:r>
          </a:p>
          <a:p>
            <a:pPr lvl="1"/>
            <a:r>
              <a:rPr lang="en-US" dirty="0" smtClean="0"/>
              <a:t>Encapsulate </a:t>
            </a:r>
            <a:r>
              <a:rPr lang="en-US" dirty="0"/>
              <a:t>and encode data in some standard formats or encodings 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addressed in the database via a unique key </a:t>
            </a:r>
          </a:p>
          <a:p>
            <a:pPr lvl="1"/>
            <a:r>
              <a:rPr lang="en-US" dirty="0" smtClean="0"/>
              <a:t>Documents </a:t>
            </a:r>
            <a:r>
              <a:rPr lang="en-US" dirty="0"/>
              <a:t>are treated as a whole, avoiding splitting a document into its constituent name/value pairs </a:t>
            </a:r>
            <a:endParaRPr lang="en-US" dirty="0" smtClean="0"/>
          </a:p>
          <a:p>
            <a:r>
              <a:rPr lang="en-US" dirty="0" smtClean="0"/>
              <a:t>Allow </a:t>
            </a:r>
            <a:r>
              <a:rPr lang="en-US" dirty="0"/>
              <a:t>documents retrieving by keys or contents </a:t>
            </a:r>
          </a:p>
          <a:p>
            <a:r>
              <a:rPr lang="en-US" dirty="0" smtClean="0"/>
              <a:t>Notable </a:t>
            </a:r>
            <a:r>
              <a:rPr lang="en-US" dirty="0"/>
              <a:t>for: </a:t>
            </a:r>
          </a:p>
          <a:p>
            <a:pPr lvl="1"/>
            <a:r>
              <a:rPr lang="en-US" dirty="0" smtClean="0"/>
              <a:t>MongoDB </a:t>
            </a:r>
            <a:r>
              <a:rPr lang="en-US" dirty="0"/>
              <a:t>(used in </a:t>
            </a:r>
            <a:r>
              <a:rPr lang="en-US" dirty="0" err="1"/>
              <a:t>FourSquare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and more) </a:t>
            </a:r>
          </a:p>
          <a:p>
            <a:pPr lvl="1"/>
            <a:r>
              <a:rPr lang="en-US" dirty="0" err="1" smtClean="0"/>
              <a:t>CouchDB</a:t>
            </a:r>
            <a:r>
              <a:rPr lang="en-US" dirty="0" smtClean="0"/>
              <a:t> </a:t>
            </a:r>
            <a:r>
              <a:rPr lang="en-US" dirty="0"/>
              <a:t>(used in Apple, BBC, Canonical, </a:t>
            </a:r>
            <a:r>
              <a:rPr lang="en-US" dirty="0" err="1"/>
              <a:t>Cern</a:t>
            </a:r>
            <a:r>
              <a:rPr lang="en-US" dirty="0"/>
              <a:t>, and more)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7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2813"/>
            <a:ext cx="8532813" cy="49996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Garamond" panose="02020404030301010803" pitchFamily="18" charset="0"/>
              </a:rPr>
              <a:t>Document Databases (Document Store)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875880"/>
            <a:ext cx="8138746" cy="4845596"/>
          </a:xfrm>
        </p:spPr>
        <p:txBody>
          <a:bodyPr/>
          <a:lstStyle/>
          <a:p>
            <a:r>
              <a:rPr lang="en-US" sz="2000" dirty="0"/>
              <a:t>The central concept </a:t>
            </a:r>
            <a:r>
              <a:rPr lang="en-US" sz="2000" dirty="0" smtClean="0"/>
              <a:t>is </a:t>
            </a:r>
            <a:r>
              <a:rPr lang="en-US" sz="2000" dirty="0"/>
              <a:t>the notion of a "</a:t>
            </a:r>
            <a:r>
              <a:rPr lang="en-US" sz="2000" dirty="0" smtClean="0"/>
              <a:t>document“ which corresponds to a row in RDBMS.</a:t>
            </a:r>
            <a:endParaRPr lang="en-US" sz="1000" dirty="0" smtClean="0"/>
          </a:p>
          <a:p>
            <a:r>
              <a:rPr lang="en-US" sz="2000" dirty="0" smtClean="0"/>
              <a:t>A document comes in some </a:t>
            </a:r>
            <a:r>
              <a:rPr lang="en-US" sz="2000" dirty="0"/>
              <a:t>standard </a:t>
            </a:r>
            <a:r>
              <a:rPr lang="en-US" sz="2000" dirty="0" smtClean="0"/>
              <a:t>formats like JSON (BSON). </a:t>
            </a:r>
            <a:endParaRPr lang="en-US" sz="1000" dirty="0"/>
          </a:p>
          <a:p>
            <a:r>
              <a:rPr lang="en-US" sz="2000" dirty="0" smtClean="0"/>
              <a:t>Documents </a:t>
            </a:r>
            <a:r>
              <a:rPr lang="en-US" sz="2000" dirty="0"/>
              <a:t>are addressed in the database via a unique </a:t>
            </a:r>
            <a:r>
              <a:rPr lang="en-US" sz="2000" i="1" dirty="0"/>
              <a:t>key</a:t>
            </a:r>
            <a:r>
              <a:rPr lang="en-US" sz="2000" dirty="0"/>
              <a:t> that represents that </a:t>
            </a:r>
            <a:r>
              <a:rPr lang="en-US" sz="2000" dirty="0" smtClean="0"/>
              <a:t>document</a:t>
            </a:r>
            <a:r>
              <a:rPr lang="en-US" sz="2000" dirty="0"/>
              <a:t>.</a:t>
            </a:r>
            <a:endParaRPr lang="en-US" sz="1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database offers an API or query language that retrieves documents based on their contents</a:t>
            </a:r>
            <a:r>
              <a:rPr lang="en-US" sz="2000" dirty="0" smtClean="0"/>
              <a:t>.</a:t>
            </a:r>
            <a:endParaRPr lang="en-US" sz="1000" dirty="0" smtClean="0"/>
          </a:p>
          <a:p>
            <a:r>
              <a:rPr lang="en-US" sz="2000" dirty="0" smtClean="0"/>
              <a:t>Documents </a:t>
            </a:r>
            <a:r>
              <a:rPr lang="en-US" sz="2000" dirty="0"/>
              <a:t>are schema free, i.e., different documents can have structures and schema that differ from one another. </a:t>
            </a:r>
            <a:r>
              <a:rPr lang="en-US" sz="2000" dirty="0" smtClean="0"/>
              <a:t>(An RDBMS requires </a:t>
            </a:r>
            <a:r>
              <a:rPr lang="en-US" sz="2000" dirty="0"/>
              <a:t>that each row contain the same columns</a:t>
            </a:r>
            <a:r>
              <a:rPr lang="en-US" sz="2000" dirty="0" smtClean="0"/>
              <a:t>.)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0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Document Databases, JSON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668" y="1701316"/>
            <a:ext cx="72440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_id: </a:t>
            </a:r>
            <a:r>
              <a:rPr lang="en-US" dirty="0" err="1" smtClean="0"/>
              <a:t>ObjectId</a:t>
            </a:r>
            <a:r>
              <a:rPr lang="en-US" dirty="0" smtClean="0"/>
              <a:t>("51156a1e056d6f966f268f81"),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type: "Article",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author: "Derick </a:t>
            </a:r>
            <a:r>
              <a:rPr lang="en-US" dirty="0" err="1" smtClean="0"/>
              <a:t>Rethans</a:t>
            </a:r>
            <a:r>
              <a:rPr lang="en-US" dirty="0" smtClean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title: "Introduction to Document Databases with MongoDB",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date: </a:t>
            </a:r>
            <a:r>
              <a:rPr lang="en-US" dirty="0" err="1" smtClean="0"/>
              <a:t>ISODate</a:t>
            </a:r>
            <a:r>
              <a:rPr lang="en-US" dirty="0" smtClean="0"/>
              <a:t>("2013-04-24T16:26:31.911Z"),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body: "This </a:t>
            </a:r>
            <a:r>
              <a:rPr lang="en-US" dirty="0" err="1" smtClean="0"/>
              <a:t>arti</a:t>
            </a:r>
            <a:r>
              <a:rPr lang="en-US" dirty="0" smtClean="0"/>
              <a:t>…"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},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_id: </a:t>
            </a:r>
            <a:r>
              <a:rPr lang="en-US" dirty="0" err="1" smtClean="0"/>
              <a:t>ObjectId</a:t>
            </a:r>
            <a:r>
              <a:rPr lang="en-US" dirty="0" smtClean="0"/>
              <a:t>("51156a1e056d6f966f268f82"),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type: "Book",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author: "Derick </a:t>
            </a:r>
            <a:r>
              <a:rPr lang="en-US" dirty="0" err="1" smtClean="0"/>
              <a:t>Rethans</a:t>
            </a:r>
            <a:r>
              <a:rPr lang="en-US" dirty="0" smtClean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title: "</a:t>
            </a:r>
            <a:r>
              <a:rPr lang="en-US" dirty="0" err="1" smtClean="0"/>
              <a:t>php|architect's</a:t>
            </a:r>
            <a:r>
              <a:rPr lang="en-US" dirty="0" smtClean="0"/>
              <a:t> Guide to Date and Time Programming with PHP",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isbn</a:t>
            </a:r>
            <a:r>
              <a:rPr lang="en-US" dirty="0" smtClean="0"/>
              <a:t>: "978-0-9738621-5-7"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Key/Value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Store data in a schema-less way </a:t>
            </a:r>
          </a:p>
          <a:p>
            <a:r>
              <a:rPr lang="en-US" dirty="0" smtClean="0"/>
              <a:t>Store </a:t>
            </a:r>
            <a:r>
              <a:rPr lang="en-US" dirty="0"/>
              <a:t>data as maps </a:t>
            </a:r>
          </a:p>
          <a:p>
            <a:pPr lvl="1"/>
            <a:r>
              <a:rPr lang="en-US" dirty="0" err="1" smtClean="0"/>
              <a:t>HashMaps</a:t>
            </a:r>
            <a:r>
              <a:rPr lang="en-US" dirty="0" smtClean="0"/>
              <a:t> </a:t>
            </a:r>
            <a:r>
              <a:rPr lang="en-US" dirty="0"/>
              <a:t>or associative arrays 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a very </a:t>
            </a:r>
            <a:r>
              <a:rPr lang="en-US" dirty="0" smtClean="0"/>
              <a:t>efficient </a:t>
            </a:r>
            <a:r>
              <a:rPr lang="en-US" dirty="0"/>
              <a:t>average running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algorithm for accessing data </a:t>
            </a:r>
          </a:p>
          <a:p>
            <a:r>
              <a:rPr lang="en-US" dirty="0" smtClean="0"/>
              <a:t>Notable </a:t>
            </a:r>
            <a:r>
              <a:rPr lang="en-US" dirty="0"/>
              <a:t>for: </a:t>
            </a:r>
          </a:p>
          <a:p>
            <a:pPr lvl="1"/>
            <a:r>
              <a:rPr lang="en-US" dirty="0" err="1" smtClean="0"/>
              <a:t>Couchbase</a:t>
            </a:r>
            <a:r>
              <a:rPr lang="en-US" dirty="0" smtClean="0"/>
              <a:t> </a:t>
            </a:r>
            <a:r>
              <a:rPr lang="en-US" dirty="0"/>
              <a:t>(Zynga, Vimeo, NAVTEQ, ...) </a:t>
            </a:r>
          </a:p>
          <a:p>
            <a:pPr lvl="1"/>
            <a:r>
              <a:rPr lang="en-US" dirty="0" err="1" smtClean="0"/>
              <a:t>Redis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Craiglist</a:t>
            </a:r>
            <a:r>
              <a:rPr lang="en-US" dirty="0"/>
              <a:t>, Instagram, </a:t>
            </a:r>
            <a:r>
              <a:rPr lang="en-US" dirty="0" err="1"/>
              <a:t>StackOverfow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flickr</a:t>
            </a:r>
            <a:r>
              <a:rPr lang="en-US" dirty="0"/>
              <a:t>, ...) </a:t>
            </a:r>
          </a:p>
          <a:p>
            <a:pPr lvl="1"/>
            <a:r>
              <a:rPr lang="en-US" dirty="0" smtClean="0"/>
              <a:t>Amazon </a:t>
            </a:r>
            <a:r>
              <a:rPr lang="en-US" dirty="0"/>
              <a:t>Dynamo (Amazon, Elsevier,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IMDb</a:t>
            </a:r>
            <a:r>
              <a:rPr lang="en-US" dirty="0"/>
              <a:t>, ...) </a:t>
            </a:r>
          </a:p>
          <a:p>
            <a:pPr lvl="1"/>
            <a:r>
              <a:rPr lang="en-US" dirty="0" smtClean="0"/>
              <a:t>Apache </a:t>
            </a:r>
            <a:r>
              <a:rPr lang="en-US" dirty="0"/>
              <a:t>Cassandra (Facebook, Digg,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Reddit</a:t>
            </a:r>
            <a:r>
              <a:rPr lang="en-US" dirty="0"/>
              <a:t>, Twitter,...) </a:t>
            </a:r>
          </a:p>
          <a:p>
            <a:pPr lvl="1"/>
            <a:r>
              <a:rPr lang="en-US" dirty="0" smtClean="0"/>
              <a:t>Voldemort </a:t>
            </a:r>
            <a:r>
              <a:rPr lang="en-US" dirty="0"/>
              <a:t>(LinkedIn, eBay, …) </a:t>
            </a:r>
          </a:p>
          <a:p>
            <a:pPr lvl="1"/>
            <a:r>
              <a:rPr lang="en-US" dirty="0" err="1" smtClean="0"/>
              <a:t>Riak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Github</a:t>
            </a:r>
            <a:r>
              <a:rPr lang="en-US" dirty="0"/>
              <a:t>, Comcast, </a:t>
            </a:r>
            <a:r>
              <a:rPr lang="en-US" dirty="0" err="1"/>
              <a:t>Mochi</a:t>
            </a:r>
            <a:r>
              <a:rPr lang="en-US" dirty="0"/>
              <a:t>, ...)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997319"/>
            <a:ext cx="2857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Sorted Ordered Column-Oriented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Data are stored in a column-oriented way </a:t>
            </a:r>
          </a:p>
          <a:p>
            <a:pPr lvl="1"/>
            <a:r>
              <a:rPr lang="en-US" dirty="0" smtClean="0"/>
              <a:t>Data efficiently </a:t>
            </a:r>
            <a:r>
              <a:rPr lang="en-US" dirty="0"/>
              <a:t>stored </a:t>
            </a:r>
          </a:p>
          <a:p>
            <a:pPr lvl="1"/>
            <a:r>
              <a:rPr lang="en-US" dirty="0" smtClean="0"/>
              <a:t>Avoids </a:t>
            </a:r>
            <a:r>
              <a:rPr lang="en-US" dirty="0"/>
              <a:t>consuming space for storing </a:t>
            </a:r>
            <a:r>
              <a:rPr lang="en-US" dirty="0" smtClean="0"/>
              <a:t>nulls</a:t>
            </a:r>
          </a:p>
          <a:p>
            <a:pPr lvl="1"/>
            <a:r>
              <a:rPr lang="en-US" dirty="0" smtClean="0"/>
              <a:t>Columns </a:t>
            </a:r>
            <a:r>
              <a:rPr lang="en-US" dirty="0"/>
              <a:t>are grouped in column-families 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isn’t stored as a single table but is stored by </a:t>
            </a:r>
            <a:r>
              <a:rPr lang="en-US" dirty="0" smtClean="0"/>
              <a:t>column families</a:t>
            </a:r>
          </a:p>
          <a:p>
            <a:pPr lvl="1"/>
            <a:r>
              <a:rPr lang="en-US" dirty="0" smtClean="0"/>
              <a:t>Unit </a:t>
            </a:r>
            <a:r>
              <a:rPr lang="en-US" dirty="0"/>
              <a:t>of data is a set of key/value pairs </a:t>
            </a:r>
          </a:p>
          <a:p>
            <a:pPr lvl="2"/>
            <a:r>
              <a:rPr lang="en-US" dirty="0" smtClean="0"/>
              <a:t>Identified </a:t>
            </a:r>
            <a:r>
              <a:rPr lang="en-US" dirty="0"/>
              <a:t>by “row-key” </a:t>
            </a:r>
          </a:p>
          <a:p>
            <a:pPr lvl="2"/>
            <a:r>
              <a:rPr lang="en-US" dirty="0" smtClean="0"/>
              <a:t>Ordered </a:t>
            </a:r>
            <a:r>
              <a:rPr lang="en-US" dirty="0"/>
              <a:t>and sorted based on </a:t>
            </a:r>
            <a:r>
              <a:rPr lang="en-US" dirty="0" smtClean="0"/>
              <a:t>row-key</a:t>
            </a:r>
          </a:p>
          <a:p>
            <a:r>
              <a:rPr lang="en-US" dirty="0" smtClean="0"/>
              <a:t>Notable for: </a:t>
            </a:r>
          </a:p>
          <a:p>
            <a:pPr lvl="1"/>
            <a:r>
              <a:rPr lang="en-US" dirty="0" smtClean="0"/>
              <a:t>Google's </a:t>
            </a:r>
            <a:r>
              <a:rPr lang="en-US" dirty="0" err="1"/>
              <a:t>Bigtable</a:t>
            </a:r>
            <a:r>
              <a:rPr lang="en-US" dirty="0"/>
              <a:t> (used in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Google's </a:t>
            </a:r>
            <a:r>
              <a:rPr lang="en-US" dirty="0"/>
              <a:t>services) </a:t>
            </a:r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(Facebook, </a:t>
            </a:r>
            <a:r>
              <a:rPr lang="en-US" dirty="0" err="1"/>
              <a:t>StumbleUpon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Hulu</a:t>
            </a:r>
            <a:r>
              <a:rPr lang="en-US" dirty="0"/>
              <a:t>, Yahoo!, ...)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3919537"/>
            <a:ext cx="3894146" cy="25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Graph Databases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Graph-oriented</a:t>
            </a:r>
          </a:p>
          <a:p>
            <a:r>
              <a:rPr lang="en-US" dirty="0" smtClean="0"/>
              <a:t>Everything </a:t>
            </a:r>
            <a:r>
              <a:rPr lang="en-US" dirty="0"/>
              <a:t>is stored </a:t>
            </a:r>
            <a:r>
              <a:rPr lang="en-US" dirty="0" smtClean="0"/>
              <a:t>as an </a:t>
            </a:r>
            <a:r>
              <a:rPr lang="en-US" dirty="0"/>
              <a:t>edge, a node or an attribute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node and edge can have any number of attributes.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the nodes and edges can be labelled</a:t>
            </a:r>
            <a:r>
              <a:rPr lang="en-US" dirty="0" smtClean="0"/>
              <a:t>.</a:t>
            </a:r>
          </a:p>
          <a:p>
            <a:r>
              <a:rPr lang="en-US" dirty="0"/>
              <a:t>Labels can be used to narrow searches.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67" y="4073470"/>
            <a:ext cx="4002689" cy="26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Dealing with Big Data and Scalability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altLang="en-US" dirty="0"/>
              <a:t>Issues with scaling up when the dataset is just too big</a:t>
            </a:r>
          </a:p>
          <a:p>
            <a:r>
              <a:rPr lang="en-US" altLang="en-US" dirty="0"/>
              <a:t>RDBMS were not designed to be </a:t>
            </a:r>
            <a:r>
              <a:rPr lang="en-US" altLang="en-US" dirty="0" smtClean="0"/>
              <a:t>distributed</a:t>
            </a:r>
            <a:endParaRPr lang="en-US" dirty="0" smtClean="0"/>
          </a:p>
          <a:p>
            <a:r>
              <a:rPr lang="en-US" dirty="0" smtClean="0"/>
              <a:t>Traditional </a:t>
            </a:r>
            <a:r>
              <a:rPr lang="en-US" dirty="0"/>
              <a:t>DBMSs are best designed to run well on a “single” machine 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volumes of data/operations requires to upgrade the server with faster CPUs or more memory </a:t>
            </a:r>
            <a:r>
              <a:rPr lang="en-US" dirty="0" smtClean="0"/>
              <a:t>known as  ‘scaling up’ or ‘Vertical scaling’</a:t>
            </a:r>
            <a:endParaRPr lang="en-US" dirty="0"/>
          </a:p>
          <a:p>
            <a:r>
              <a:rPr lang="en-US" dirty="0" smtClean="0"/>
              <a:t>NoSQL </a:t>
            </a:r>
            <a:r>
              <a:rPr lang="en-US" dirty="0"/>
              <a:t>solutions are designed to run on clusters </a:t>
            </a:r>
            <a:r>
              <a:rPr lang="en-US" dirty="0" smtClean="0"/>
              <a:t>or multi-node database solutions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volumes of data/operations requires to add more machines to the </a:t>
            </a:r>
            <a:r>
              <a:rPr lang="en-US" dirty="0" smtClean="0"/>
              <a:t>cluster, Known </a:t>
            </a:r>
            <a:r>
              <a:rPr lang="en-US" dirty="0"/>
              <a:t>as ‘scaling out’ or ‘horizontal scaling</a:t>
            </a:r>
            <a:r>
              <a:rPr lang="en-US" dirty="0" smtClean="0"/>
              <a:t>’</a:t>
            </a:r>
          </a:p>
          <a:p>
            <a:pPr lvl="1"/>
            <a:r>
              <a:rPr lang="en-US" altLang="en-US" dirty="0"/>
              <a:t>Different approaches include:</a:t>
            </a:r>
          </a:p>
          <a:p>
            <a:pPr lvl="2"/>
            <a:r>
              <a:rPr lang="en-US" altLang="en-US" sz="1900" dirty="0"/>
              <a:t>Master-slave</a:t>
            </a:r>
          </a:p>
          <a:p>
            <a:pPr lvl="2"/>
            <a:r>
              <a:rPr lang="en-US" altLang="en-US" sz="1900" dirty="0" err="1" smtClean="0"/>
              <a:t>Sharding</a:t>
            </a:r>
            <a:r>
              <a:rPr lang="en-US" altLang="en-US" sz="1900" dirty="0" smtClean="0"/>
              <a:t> (partitioning)</a:t>
            </a:r>
            <a:endParaRPr lang="en-US" altLang="en-US" sz="19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4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Scaling </a:t>
            </a:r>
            <a:r>
              <a:rPr lang="en-US" altLang="en-US" dirty="0" smtClean="0"/>
              <a:t>RDBMS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Master-Slave</a:t>
            </a:r>
          </a:p>
          <a:p>
            <a:pPr lvl="1"/>
            <a:r>
              <a:rPr lang="en-US" altLang="en-US" sz="2200" dirty="0"/>
              <a:t>All writes are written to the master. All reads performed against the replicated slave databases</a:t>
            </a:r>
          </a:p>
          <a:p>
            <a:pPr lvl="1"/>
            <a:r>
              <a:rPr lang="en-US" altLang="en-US" sz="2200" dirty="0"/>
              <a:t>Critical reads may be incorrect as writes may not have been propagated down</a:t>
            </a:r>
          </a:p>
          <a:p>
            <a:pPr lvl="1"/>
            <a:r>
              <a:rPr lang="en-US" altLang="en-US" sz="2200" dirty="0"/>
              <a:t>Large data sets can pose problems as master needs to duplicate data </a:t>
            </a:r>
            <a:r>
              <a:rPr lang="en-US" altLang="en-US" sz="2200" dirty="0" smtClean="0"/>
              <a:t>to</a:t>
            </a:r>
          </a:p>
          <a:p>
            <a:r>
              <a:rPr lang="en-US" altLang="en-US" dirty="0" err="1" smtClean="0"/>
              <a:t>Sharding</a:t>
            </a:r>
            <a:endParaRPr lang="en-US" altLang="en-US" dirty="0"/>
          </a:p>
          <a:p>
            <a:pPr lvl="1"/>
            <a:r>
              <a:rPr lang="en-US" sz="2400" dirty="0"/>
              <a:t>Any DB distributed across multiple machines needs to know in what machine a piece of data is stored or must be stored 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 err="1"/>
              <a:t>sharding</a:t>
            </a:r>
            <a:r>
              <a:rPr lang="en-US" sz="2400" dirty="0"/>
              <a:t> system makes this decision for each row, using its key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87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NoSQL!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26013" y="1564367"/>
            <a:ext cx="7886700" cy="4351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/>
              <a:t>NoSQL databases are currently a hot topic in some parts of computing, with over a hundred </a:t>
            </a:r>
            <a:br>
              <a:rPr lang="en-US" altLang="en-US" dirty="0" smtClean="0"/>
            </a:br>
            <a:r>
              <a:rPr lang="en-US" altLang="en-US" dirty="0" smtClean="0"/>
              <a:t>different NoSQL databases.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63" y="2379306"/>
            <a:ext cx="2842810" cy="42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NoSQL, No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RDBMSs </a:t>
            </a:r>
            <a:r>
              <a:rPr lang="en-US" dirty="0"/>
              <a:t>are based on ACID (Atomicity, Consistency, Isolation, and Durability) </a:t>
            </a:r>
            <a:r>
              <a:rPr lang="en-US" dirty="0" smtClean="0"/>
              <a:t>properties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</a:t>
            </a:r>
            <a:r>
              <a:rPr lang="en-US" dirty="0"/>
              <a:t>NoSQL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Does </a:t>
            </a:r>
            <a:r>
              <a:rPr lang="en-US" sz="2000" dirty="0"/>
              <a:t>not give importance to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some cases completely ignores them </a:t>
            </a:r>
            <a:endParaRPr lang="en-US" sz="2000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In </a:t>
            </a:r>
            <a:r>
              <a:rPr lang="en-US" dirty="0"/>
              <a:t>distributed parallel systems it is </a:t>
            </a:r>
            <a:r>
              <a:rPr lang="en-US" dirty="0" smtClean="0"/>
              <a:t>difficult/impossible </a:t>
            </a:r>
            <a:r>
              <a:rPr lang="en-US" dirty="0"/>
              <a:t>to ensure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Long-running </a:t>
            </a:r>
            <a:r>
              <a:rPr lang="en-US" sz="2000" dirty="0"/>
              <a:t>transactions don't work because keeping resources blocked for a long time is not practical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64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BASE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sz="2800" dirty="0" smtClean="0"/>
              <a:t>Acronym contrived to be the opposite of ACID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 smtClean="0"/>
              <a:t>B</a:t>
            </a:r>
            <a:r>
              <a:rPr lang="en-US" altLang="en-US" sz="2400" dirty="0" smtClean="0"/>
              <a:t>asically </a:t>
            </a:r>
            <a:r>
              <a:rPr lang="en-US" altLang="en-US" sz="2400" b="1" dirty="0" smtClean="0"/>
              <a:t>A</a:t>
            </a:r>
            <a:r>
              <a:rPr lang="en-US" altLang="en-US" sz="2400" dirty="0" smtClean="0"/>
              <a:t>vailable, 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 smtClean="0"/>
              <a:t>S</a:t>
            </a:r>
            <a:r>
              <a:rPr lang="en-US" altLang="en-US" sz="2400" dirty="0" smtClean="0"/>
              <a:t>oft state,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 smtClean="0"/>
              <a:t>E</a:t>
            </a:r>
            <a:r>
              <a:rPr lang="en-US" altLang="en-US" sz="2400" dirty="0" smtClean="0"/>
              <a:t>ventually Consistent</a:t>
            </a:r>
          </a:p>
          <a:p>
            <a:pPr>
              <a:lnSpc>
                <a:spcPct val="70000"/>
              </a:lnSpc>
            </a:pPr>
            <a:r>
              <a:rPr lang="en-US" altLang="en-US" sz="2800" dirty="0" smtClean="0"/>
              <a:t>Characteristics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Weak consistency – stale data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Availability first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Best effort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Approximate answers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Aggressive (optimistic)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Simpler and faster</a:t>
            </a:r>
          </a:p>
        </p:txBody>
      </p:sp>
    </p:spTree>
    <p:extLst>
      <p:ext uri="{BB962C8B-B14F-4D97-AF65-F5344CB8AC3E}">
        <p14:creationId xmlns:p14="http://schemas.microsoft.com/office/powerpoint/2010/main" val="39124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CAP Theorem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 congruent and logical way for assessing the problems involved in assuring ACID-like guarantees in distributed systems is provided by the CAP theorem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At </a:t>
            </a:r>
            <a:r>
              <a:rPr lang="en-US" dirty="0"/>
              <a:t>most two of the following three can be maximized at one time </a:t>
            </a:r>
          </a:p>
          <a:p>
            <a:r>
              <a:rPr lang="en-US" dirty="0" smtClean="0"/>
              <a:t>Consistency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client has the same view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</a:t>
            </a:r>
          </a:p>
          <a:p>
            <a:r>
              <a:rPr lang="en-US" dirty="0" smtClean="0"/>
              <a:t>Availability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client can always read and </a:t>
            </a:r>
            <a:r>
              <a:rPr lang="en-US" dirty="0" smtClean="0"/>
              <a:t>write </a:t>
            </a:r>
          </a:p>
          <a:p>
            <a:r>
              <a:rPr lang="en-US" dirty="0" smtClean="0"/>
              <a:t>Partition </a:t>
            </a:r>
            <a:r>
              <a:rPr lang="en-US" dirty="0"/>
              <a:t>tolerance </a:t>
            </a:r>
            <a:endParaRPr lang="en-US" dirty="0" smtClean="0"/>
          </a:p>
          <a:p>
            <a:pPr lvl="1"/>
            <a:r>
              <a:rPr lang="en-US" dirty="0" smtClean="0"/>
              <a:t>System </a:t>
            </a:r>
            <a:r>
              <a:rPr lang="en-US" dirty="0"/>
              <a:t>works well across distributed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</a:t>
            </a:r>
            <a:r>
              <a:rPr lang="en-US" dirty="0"/>
              <a:t>networks</a:t>
            </a:r>
            <a:endParaRPr lang="en-US" alt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904" y="3192082"/>
            <a:ext cx="4135499" cy="3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CAP Theorem: Two out of Three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CAP theorem – At most two properties on three can be addressed </a:t>
            </a:r>
          </a:p>
          <a:p>
            <a:r>
              <a:rPr lang="en-US" dirty="0" smtClean="0"/>
              <a:t>The </a:t>
            </a:r>
            <a:r>
              <a:rPr lang="en-US" dirty="0"/>
              <a:t>choices could be 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Availability </a:t>
            </a:r>
            <a:r>
              <a:rPr lang="en-US" dirty="0"/>
              <a:t>is compromised but consistency and partition tolerance are preferred over it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system has little or no partition tolerance. Consistency and availability are preferred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Consistency </a:t>
            </a:r>
            <a:r>
              <a:rPr lang="en-US" dirty="0"/>
              <a:t>is compromised but systems are always available and can work when parts of it are partitioned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187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76" y="427486"/>
            <a:ext cx="8529052" cy="955257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 or Availability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16570" y="1940113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A</a:t>
              </a:r>
              <a:endParaRPr lang="en-US" sz="60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P</a:t>
              </a:r>
              <a:endParaRPr lang="en-US" sz="6000" b="1" dirty="0"/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158" y="1482701"/>
            <a:ext cx="4892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and Availability is not “binary” decision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systems relax consistency in favor of availability – but are not inconsistent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 systems sacrifice availability for consistency- but are not unavailable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both AP and CP systems can offer a degree of consistency, and availability, as well as partition tolerance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42219" y="365126"/>
            <a:ext cx="8073131" cy="1325563"/>
          </a:xfrm>
        </p:spPr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Performance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There is no perfect NoSQL database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database has its advantages and disadvantages 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the type of tasks (and preferences) to </a:t>
            </a:r>
            <a:r>
              <a:rPr lang="en-US" dirty="0" smtClean="0"/>
              <a:t>accomplish</a:t>
            </a:r>
          </a:p>
          <a:p>
            <a:r>
              <a:rPr lang="en-US" dirty="0" smtClean="0"/>
              <a:t>NoSQL </a:t>
            </a:r>
            <a:r>
              <a:rPr lang="en-US" dirty="0"/>
              <a:t>is a set of concepts, ideas, technologies, and software dealing with </a:t>
            </a:r>
          </a:p>
          <a:p>
            <a:pPr lvl="1"/>
            <a:r>
              <a:rPr lang="en-US" dirty="0" smtClean="0"/>
              <a:t>Big </a:t>
            </a:r>
            <a:r>
              <a:rPr lang="en-US" dirty="0"/>
              <a:t>data </a:t>
            </a:r>
          </a:p>
          <a:p>
            <a:pPr lvl="1"/>
            <a:r>
              <a:rPr lang="en-US" dirty="0" smtClean="0"/>
              <a:t>Sparse </a:t>
            </a:r>
            <a:r>
              <a:rPr lang="en-US" dirty="0"/>
              <a:t>un/semi-structured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horizontal scalability </a:t>
            </a:r>
          </a:p>
          <a:p>
            <a:pPr lvl="1"/>
            <a:r>
              <a:rPr lang="en-US" dirty="0" smtClean="0"/>
              <a:t>Massive </a:t>
            </a:r>
            <a:r>
              <a:rPr lang="en-US" dirty="0"/>
              <a:t>parallel processing </a:t>
            </a:r>
            <a:endParaRPr lang="en-US" dirty="0" smtClean="0"/>
          </a:p>
          <a:p>
            <a:r>
              <a:rPr lang="en-US" dirty="0" smtClean="0"/>
              <a:t> Different </a:t>
            </a:r>
            <a:r>
              <a:rPr lang="en-US" dirty="0"/>
              <a:t>applications, goals, targets, approaches need </a:t>
            </a:r>
            <a:r>
              <a:rPr lang="en-US" dirty="0" smtClean="0"/>
              <a:t>different </a:t>
            </a:r>
            <a:r>
              <a:rPr lang="en-US" dirty="0"/>
              <a:t>NoSQL solutions </a:t>
            </a:r>
            <a:endParaRPr lang="en-US" altLang="en-US" sz="600" dirty="0" smtClean="0"/>
          </a:p>
        </p:txBody>
      </p:sp>
    </p:spTree>
    <p:extLst>
      <p:ext uri="{BB962C8B-B14F-4D97-AF65-F5344CB8AC3E}">
        <p14:creationId xmlns:p14="http://schemas.microsoft.com/office/powerpoint/2010/main" val="22168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RDBMS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Data stored in columns and tables</a:t>
            </a:r>
          </a:p>
          <a:p>
            <a:pPr>
              <a:defRPr/>
            </a:pPr>
            <a:r>
              <a:rPr lang="en-US" dirty="0">
                <a:ea typeface="+mn-ea"/>
              </a:rPr>
              <a:t>Relationships represented by data</a:t>
            </a:r>
          </a:p>
          <a:p>
            <a:pPr>
              <a:defRPr/>
            </a:pPr>
            <a:r>
              <a:rPr lang="en-US" dirty="0">
                <a:ea typeface="+mn-ea"/>
              </a:rPr>
              <a:t>Data Manipulation Language</a:t>
            </a:r>
          </a:p>
          <a:p>
            <a:pPr>
              <a:defRPr/>
            </a:pPr>
            <a:r>
              <a:rPr lang="en-US" dirty="0">
                <a:ea typeface="+mn-ea"/>
              </a:rPr>
              <a:t>Data Definition Language 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Transactions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Abstraction from physical layer</a:t>
            </a:r>
          </a:p>
          <a:p>
            <a:pPr>
              <a:defRPr/>
            </a:pPr>
            <a:r>
              <a:rPr lang="en-US" dirty="0"/>
              <a:t>Applications specify what, not how</a:t>
            </a:r>
          </a:p>
          <a:p>
            <a:pPr>
              <a:defRPr/>
            </a:pPr>
            <a:r>
              <a:rPr lang="en-US" dirty="0"/>
              <a:t>Physical layer can change without modifying applications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Create indexes to support queries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In Memory databases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44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Transactions – ACID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348"/>
            <a:ext cx="7886700" cy="46056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Atomic – All of the work in a transaction completes (commit) or none of it completes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transaction to transfer funds from one account to another involves making a withdrawal operation from the first account and a deposit operation on the second. If the deposit operation failed, you don’t want the withdrawal operation to happen either.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Consistent – A transaction transforms the database from one consistent state to another consistent state. Consistency is defined in terms of constraints.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database tracking a checking account may only allow unique check numbers to exist for each transaction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Isolated – The results of any changes made during a transaction are not visible until the transaction has committed.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teller looking up a balance must be isolated from a concurrent transaction involving a withdrawal from the same account. Only when the withdrawal transaction commits successfully and the teller looks at the balance again will the new balance be reported.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Durable – The results of a committed transaction survive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system crash or any other failure must not be allowed to lose the results of a transaction or the contents of the database. Durability is often achieved through separate transaction logs that can "re-create" all transactions from some picked point in time (like a backup).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5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 SQL?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stands for: </a:t>
            </a:r>
          </a:p>
          <a:p>
            <a:pPr lvl="1"/>
            <a:r>
              <a:rPr lang="en-US" dirty="0" smtClean="0"/>
              <a:t>No Relational</a:t>
            </a:r>
          </a:p>
          <a:p>
            <a:pPr lvl="1"/>
            <a:r>
              <a:rPr lang="en-US" dirty="0" smtClean="0"/>
              <a:t>No RDBMS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Only SQL </a:t>
            </a:r>
          </a:p>
          <a:p>
            <a:r>
              <a:rPr lang="en-US" dirty="0" smtClean="0"/>
              <a:t>NoSQL </a:t>
            </a:r>
            <a:r>
              <a:rPr lang="en-US" dirty="0"/>
              <a:t>is </a:t>
            </a:r>
            <a:r>
              <a:rPr lang="en-US" dirty="0" smtClean="0"/>
              <a:t>an </a:t>
            </a:r>
            <a:r>
              <a:rPr lang="en-US" dirty="0"/>
              <a:t>umbrella term for all databases and data stores that don’t follow the RDBMS principles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class of products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collection of several (related) concepts about data storage and </a:t>
            </a:r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related to large data sets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48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7" y="1606714"/>
            <a:ext cx="3664947" cy="5185264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NoSQL Definition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0030" y="1536376"/>
            <a:ext cx="5221643" cy="4351338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Garamond" panose="02020404030301010803" pitchFamily="18" charset="0"/>
              </a:rPr>
              <a:t>From www.nosql-database.org: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Garamond" panose="02020404030301010803" pitchFamily="18" charset="0"/>
              </a:rPr>
              <a:t>Next Generation Databases mostly addressing some of the points: being non-relational, distributed, open-source and horizontal scalable. The original intention has been modern web-scale databases. The movement began early 2009 and is growing rapidly. Often more characteristics apply as: schema-free, easy replication support, simple API, eventually consistent / BASE (not ACID), a huge data amount, and more. </a:t>
            </a:r>
          </a:p>
        </p:txBody>
      </p:sp>
    </p:spTree>
    <p:extLst>
      <p:ext uri="{BB962C8B-B14F-4D97-AF65-F5344CB8AC3E}">
        <p14:creationId xmlns:p14="http://schemas.microsoft.com/office/powerpoint/2010/main" val="30331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Where</a:t>
            </a:r>
            <a:r>
              <a:rPr lang="es-ES_tradnl" dirty="0" smtClean="0"/>
              <a:t>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NoSQL</a:t>
            </a:r>
            <a:r>
              <a:rPr lang="es-ES_tradnl" dirty="0" smtClean="0"/>
              <a:t> come </a:t>
            </a:r>
            <a:r>
              <a:rPr lang="es-ES_tradnl" dirty="0" err="1" smtClean="0"/>
              <a:t>from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Non-relational DBMSs are not new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NoSQL represents a new incarnation 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to massively scalable Internet applications 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distributed and parallel computing </a:t>
            </a:r>
            <a:endParaRPr lang="en-US" dirty="0" smtClean="0"/>
          </a:p>
          <a:p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Starts </a:t>
            </a:r>
            <a:r>
              <a:rPr lang="en-US" dirty="0"/>
              <a:t>with Google 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research paper published in 2003 </a:t>
            </a:r>
          </a:p>
          <a:p>
            <a:pPr lvl="1"/>
            <a:r>
              <a:rPr lang="en-US" dirty="0" smtClean="0"/>
              <a:t>Continues </a:t>
            </a:r>
            <a:r>
              <a:rPr lang="en-US" dirty="0"/>
              <a:t>also thanks to Lucene's developers/Apache (Hadoop) and Amazon (Dynamo) 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a lot of products and interests came from Facebook, </a:t>
            </a:r>
            <a:r>
              <a:rPr lang="en-US" dirty="0" err="1"/>
              <a:t>Netfix</a:t>
            </a:r>
            <a:r>
              <a:rPr lang="en-US" dirty="0"/>
              <a:t>, Yahoo, eBay, Hulu, IBM, and many more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6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NoSQL</a:t>
            </a:r>
            <a:r>
              <a:rPr lang="es-ES_tradnl" dirty="0" smtClean="0"/>
              <a:t> and Big Data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NoSQL comes from Internet, thus it is often related to the “big data” concept </a:t>
            </a:r>
          </a:p>
          <a:p>
            <a:r>
              <a:rPr lang="en-US" dirty="0" smtClean="0"/>
              <a:t>How </a:t>
            </a:r>
            <a:r>
              <a:rPr lang="en-US" dirty="0"/>
              <a:t>much big are “big data”? 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few terabytes </a:t>
            </a:r>
            <a:r>
              <a:rPr lang="en-US" dirty="0" smtClean="0"/>
              <a:t>Enough </a:t>
            </a:r>
            <a:r>
              <a:rPr lang="en-US" dirty="0"/>
              <a:t>to start spanning multiple storage units </a:t>
            </a:r>
            <a:endParaRPr lang="en-US" dirty="0" smtClean="0"/>
          </a:p>
          <a:p>
            <a:r>
              <a:rPr lang="en-US" dirty="0" smtClean="0"/>
              <a:t>Challenges  </a:t>
            </a:r>
          </a:p>
          <a:p>
            <a:pPr lvl="1"/>
            <a:r>
              <a:rPr lang="en-US" dirty="0" smtClean="0"/>
              <a:t>Efficiently </a:t>
            </a:r>
            <a:r>
              <a:rPr lang="en-US" dirty="0"/>
              <a:t>storing and accessing large amounts of data is </a:t>
            </a:r>
            <a:r>
              <a:rPr lang="en-US" dirty="0" smtClean="0"/>
              <a:t>difficult, </a:t>
            </a:r>
            <a:r>
              <a:rPr lang="en-US" dirty="0"/>
              <a:t>even more considering fault tolerance and backups </a:t>
            </a:r>
          </a:p>
          <a:p>
            <a:pPr lvl="1"/>
            <a:r>
              <a:rPr lang="en-US" dirty="0" smtClean="0"/>
              <a:t>Manipulating </a:t>
            </a:r>
            <a:r>
              <a:rPr lang="en-US" dirty="0"/>
              <a:t>large data sets involves running immensely parallel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Managing </a:t>
            </a:r>
            <a:r>
              <a:rPr lang="en-US" dirty="0"/>
              <a:t>continuously </a:t>
            </a:r>
            <a:r>
              <a:rPr lang="en-US" i="1" dirty="0"/>
              <a:t>evolving schema </a:t>
            </a:r>
            <a:r>
              <a:rPr lang="en-US" dirty="0"/>
              <a:t>and metadata for </a:t>
            </a:r>
            <a:r>
              <a:rPr lang="en-US" i="1" dirty="0"/>
              <a:t>semi-structured and un-structured</a:t>
            </a:r>
            <a:r>
              <a:rPr lang="en-US" dirty="0"/>
              <a:t> data is </a:t>
            </a:r>
            <a:r>
              <a:rPr lang="en-US" dirty="0" smtClean="0"/>
              <a:t>difficult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13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Why</a:t>
            </a:r>
            <a:r>
              <a:rPr lang="es-ES_tradnl" dirty="0" smtClean="0"/>
              <a:t> are RDBMS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suitable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Big Data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context is Internet </a:t>
            </a:r>
          </a:p>
          <a:p>
            <a:r>
              <a:rPr lang="en-US" dirty="0" smtClean="0"/>
              <a:t>RDBMSs </a:t>
            </a:r>
            <a:r>
              <a:rPr lang="en-US" dirty="0"/>
              <a:t>assume that data are </a:t>
            </a:r>
          </a:p>
          <a:p>
            <a:pPr lvl="1"/>
            <a:r>
              <a:rPr lang="en-US" dirty="0" smtClean="0"/>
              <a:t>Dense </a:t>
            </a:r>
          </a:p>
          <a:p>
            <a:pPr lvl="1"/>
            <a:r>
              <a:rPr lang="en-US" dirty="0" smtClean="0"/>
              <a:t>Largely </a:t>
            </a:r>
            <a:r>
              <a:rPr lang="en-US" dirty="0"/>
              <a:t>uniform (structured data) </a:t>
            </a:r>
          </a:p>
          <a:p>
            <a:r>
              <a:rPr lang="en-US" dirty="0" smtClean="0"/>
              <a:t>Data </a:t>
            </a:r>
            <a:r>
              <a:rPr lang="en-US" dirty="0"/>
              <a:t>coming from Internet are </a:t>
            </a:r>
          </a:p>
          <a:p>
            <a:pPr lvl="1"/>
            <a:r>
              <a:rPr lang="en-US" dirty="0" smtClean="0"/>
              <a:t>Massive </a:t>
            </a:r>
            <a:r>
              <a:rPr lang="en-US" dirty="0"/>
              <a:t>and sparse </a:t>
            </a:r>
          </a:p>
          <a:p>
            <a:pPr lvl="1"/>
            <a:r>
              <a:rPr lang="en-US" dirty="0" smtClean="0"/>
              <a:t>Semi-structured </a:t>
            </a:r>
            <a:r>
              <a:rPr lang="en-US" dirty="0"/>
              <a:t>or unstructured </a:t>
            </a:r>
          </a:p>
          <a:p>
            <a:r>
              <a:rPr lang="en-US" dirty="0" smtClean="0"/>
              <a:t>With </a:t>
            </a:r>
            <a:r>
              <a:rPr lang="en-US" dirty="0"/>
              <a:t>massive sparse data sets, the typical storage mechanisms and access methods get stretched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68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14418</TotalTime>
  <Words>1631</Words>
  <Application>Microsoft Office PowerPoint</Application>
  <PresentationFormat>On-screen Show (4:3)</PresentationFormat>
  <Paragraphs>233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Garamond</vt:lpstr>
      <vt:lpstr>Times New Roman</vt:lpstr>
      <vt:lpstr>Wingdings</vt:lpstr>
      <vt:lpstr>Office Theme</vt:lpstr>
      <vt:lpstr>Lecture 6- NoSQL </vt:lpstr>
      <vt:lpstr>NoSQL!</vt:lpstr>
      <vt:lpstr>RDBMS Characteristics</vt:lpstr>
      <vt:lpstr>Transactions – ACID Properties</vt:lpstr>
      <vt:lpstr>No SQL?</vt:lpstr>
      <vt:lpstr>NoSQL Definition</vt:lpstr>
      <vt:lpstr>Where does NoSQL come from?</vt:lpstr>
      <vt:lpstr>NoSQL and Big Data</vt:lpstr>
      <vt:lpstr>Why are RDBMS not suitable for Big Data</vt:lpstr>
      <vt:lpstr>NoSQL Distinguishing Characteristics</vt:lpstr>
      <vt:lpstr>NoSQL Database Types</vt:lpstr>
      <vt:lpstr>Document Databases (Document Store)</vt:lpstr>
      <vt:lpstr>Document Databases (Document Store)</vt:lpstr>
      <vt:lpstr>Document Databases, JSON</vt:lpstr>
      <vt:lpstr>Key/Value stores</vt:lpstr>
      <vt:lpstr>Sorted Ordered Column-Oriented Stores</vt:lpstr>
      <vt:lpstr>Graph Databases</vt:lpstr>
      <vt:lpstr>Dealing with Big Data and Scalability</vt:lpstr>
      <vt:lpstr>Scaling RDBMS</vt:lpstr>
      <vt:lpstr>NoSQL, No ACID</vt:lpstr>
      <vt:lpstr>BASE Transactions</vt:lpstr>
      <vt:lpstr>CAP Theorem</vt:lpstr>
      <vt:lpstr>CAP Theorem: Two out of Three</vt:lpstr>
      <vt:lpstr>Consistency or Availability</vt:lpstr>
      <vt:lpstr>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451</cp:revision>
  <dcterms:created xsi:type="dcterms:W3CDTF">2009-12-29T10:39:27Z</dcterms:created>
  <dcterms:modified xsi:type="dcterms:W3CDTF">2018-10-04T21:05:16Z</dcterms:modified>
</cp:coreProperties>
</file>