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44"/>
  </p:notesMasterIdLst>
  <p:handoutMasterIdLst>
    <p:handoutMasterId r:id="rId45"/>
  </p:handoutMasterIdLst>
  <p:sldIdLst>
    <p:sldId id="308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9" r:id="rId22"/>
    <p:sldId id="280" r:id="rId23"/>
    <p:sldId id="281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306" r:id="rId33"/>
    <p:sldId id="293" r:id="rId34"/>
    <p:sldId id="294" r:id="rId35"/>
    <p:sldId id="295" r:id="rId36"/>
    <p:sldId id="296" r:id="rId37"/>
    <p:sldId id="302" r:id="rId38"/>
    <p:sldId id="303" r:id="rId39"/>
    <p:sldId id="304" r:id="rId40"/>
    <p:sldId id="305" r:id="rId41"/>
    <p:sldId id="297" r:id="rId42"/>
    <p:sldId id="307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1549" autoAdjust="0"/>
  </p:normalViewPr>
  <p:slideViewPr>
    <p:cSldViewPr snapToGrid="0" snapToObjects="1">
      <p:cViewPr varScale="1">
        <p:scale>
          <a:sx n="106" d="100"/>
          <a:sy n="106" d="100"/>
        </p:scale>
        <p:origin x="172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8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90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AD963F-1561-4D1D-BB2D-63272477735F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371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523C4B8-7F2E-4F65-90E9-712A6231648C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38935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38D155-38AC-45F5-9471-E36B2E13ADDD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25760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A07C8C-59BD-46C9-9186-4C0F0BF7E30E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3533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4E3C8C-36C6-49F1-BA96-AF67B50C46B0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9285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4D231F2-87E7-4BCF-BB6C-BCFFD0C21321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48327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E39D2FE-A015-40E1-8602-90EE484618A7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9923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E40B62-88C1-4810-8DC1-229CA612E73F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03385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B616AED-CB40-462C-8959-683866C7339B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643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2B94C4E-AC22-411F-BEBA-532E5EA807D5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3594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68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24E6DA-6B33-4F6F-8BC7-A7072821044E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147594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18B33E-173B-48F3-A013-4EE1C403EF49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138046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75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42536F5-649F-40F5-98C5-83DD6A4D3423}" type="slidenum">
              <a:rPr lang="en-US" altLang="en-US" sz="1200"/>
              <a:pPr eaLnBrk="1" hangingPunct="1"/>
              <a:t>33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34420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CDA1484-2FBD-455B-8731-833698798540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271180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02335D-BE21-40A8-8C86-EBF097F9036F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63848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D770CFA-3551-4211-8790-93FE71263A3B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965296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14EB268-6DA2-4C9B-B86A-A23CDC2680C4}" type="slidenum">
              <a:rPr lang="en-US" altLang="en-US" sz="1200"/>
              <a:pPr eaLnBrk="1" hangingPunct="1"/>
              <a:t>41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349596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02335D-BE21-40A8-8C86-EBF097F9036F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7536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C3364-9691-4DBD-916C-495BA31E2ED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6194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81784-1B46-483F-B291-212D06C6500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Why not simply categorize by hand?  Too time and resource intensive.</a:t>
            </a:r>
          </a:p>
        </p:txBody>
      </p:sp>
    </p:spTree>
    <p:extLst>
      <p:ext uri="{BB962C8B-B14F-4D97-AF65-F5344CB8AC3E}">
        <p14:creationId xmlns:p14="http://schemas.microsoft.com/office/powerpoint/2010/main" val="1208886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17A84C-AAAC-4C90-8EC3-8399AD8F4F5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777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EE958-24E7-46EE-B4F5-EEB82B43F67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6480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2847CA-3CA7-4EAB-8984-6B64D5FE8DC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8817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D3AF5-ED85-4785-8A14-EE6C4D27F3E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586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86672-426F-44C6-B3E9-48F4D768F59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424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ethunter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59597" y="2877271"/>
            <a:ext cx="8581203" cy="2387600"/>
          </a:xfrm>
        </p:spPr>
        <p:txBody>
          <a:bodyPr/>
          <a:lstStyle/>
          <a:p>
            <a:r>
              <a:rPr lang="en-US" dirty="0" smtClean="0"/>
              <a:t>Machine Learning on Data </a:t>
            </a:r>
            <a:br>
              <a:rPr lang="en-US" dirty="0" smtClean="0"/>
            </a:br>
            <a:r>
              <a:rPr lang="en-US" sz="3200" dirty="0" smtClean="0"/>
              <a:t>Lecture 9a- Classification</a:t>
            </a:r>
            <a:endParaRPr lang="en-US" sz="32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4994" y="15144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795/895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Prof. Ray Mooney at UT Austin  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63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Rule-based Approach to TC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Text in a Web Page</a:t>
            </a:r>
            <a:br>
              <a:rPr lang="en-US" altLang="en-US" sz="2800" dirty="0"/>
            </a:br>
            <a:r>
              <a:rPr lang="en-US" altLang="en-US" sz="2000" dirty="0"/>
              <a:t>“</a:t>
            </a:r>
            <a:r>
              <a:rPr lang="en-US" altLang="en-US" sz="2000" dirty="0" err="1"/>
              <a:t>Saeco</a:t>
            </a:r>
            <a:r>
              <a:rPr lang="en-US" altLang="en-US" sz="2000" dirty="0"/>
              <a:t> revolutionized </a:t>
            </a:r>
            <a:r>
              <a:rPr lang="en-US" altLang="en-US" sz="2000" i="1" dirty="0"/>
              <a:t>espresso</a:t>
            </a:r>
            <a:r>
              <a:rPr lang="en-US" altLang="en-US" sz="2000" dirty="0"/>
              <a:t> brewing a decade ago by introducing </a:t>
            </a:r>
            <a:r>
              <a:rPr lang="en-US" altLang="en-US" sz="2000" dirty="0" err="1"/>
              <a:t>Saeco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Super Automatic </a:t>
            </a:r>
            <a:r>
              <a:rPr lang="en-US" altLang="en-US" sz="2000" i="1" dirty="0"/>
              <a:t>machines</a:t>
            </a:r>
            <a:r>
              <a:rPr lang="en-US" altLang="en-US" sz="2000" dirty="0"/>
              <a:t>, which go from bean to </a:t>
            </a:r>
            <a:r>
              <a:rPr lang="en-US" altLang="en-US" sz="2000" i="1" dirty="0"/>
              <a:t>coffee</a:t>
            </a:r>
            <a:r>
              <a:rPr lang="en-US" altLang="en-US" sz="2000" dirty="0"/>
              <a:t> at the touch of a button.  The all-new </a:t>
            </a:r>
            <a:r>
              <a:rPr lang="en-US" altLang="en-US" sz="2000" dirty="0" err="1"/>
              <a:t>Saeco</a:t>
            </a:r>
            <a:r>
              <a:rPr lang="en-US" altLang="en-US" sz="2000" dirty="0"/>
              <a:t> Vienna Super-Automatic home coffee and </a:t>
            </a:r>
            <a:r>
              <a:rPr lang="en-US" altLang="en-US" sz="2000" i="1" dirty="0" smtClean="0"/>
              <a:t>cappuccino </a:t>
            </a:r>
            <a:r>
              <a:rPr lang="en-US" altLang="en-US" sz="2000" i="1" dirty="0"/>
              <a:t>machine </a:t>
            </a:r>
            <a:r>
              <a:rPr lang="en-US" altLang="en-US" sz="2000" dirty="0"/>
              <a:t>combines top quality with low price!”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Rule 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(</a:t>
            </a:r>
            <a:r>
              <a:rPr lang="en-US" altLang="en-US" sz="2000" i="1" dirty="0"/>
              <a:t>espresso </a:t>
            </a:r>
            <a:r>
              <a:rPr lang="en-US" altLang="en-US" sz="2000" b="1" dirty="0"/>
              <a:t>or </a:t>
            </a:r>
            <a:r>
              <a:rPr lang="en-US" altLang="en-US" sz="2000" i="1" dirty="0"/>
              <a:t>coffee </a:t>
            </a:r>
            <a:r>
              <a:rPr lang="en-US" altLang="en-US" sz="2000" b="1" dirty="0"/>
              <a:t>or </a:t>
            </a:r>
            <a:r>
              <a:rPr lang="en-US" altLang="en-US" sz="2000" i="1" dirty="0" smtClean="0"/>
              <a:t>cappuccino </a:t>
            </a:r>
            <a:r>
              <a:rPr lang="en-US" altLang="en-US" sz="2000" dirty="0"/>
              <a:t>) </a:t>
            </a:r>
            <a:r>
              <a:rPr lang="en-US" altLang="en-US" sz="2000" b="1" dirty="0"/>
              <a:t>and </a:t>
            </a:r>
            <a:r>
              <a:rPr lang="en-US" altLang="en-US" sz="2000" i="1" dirty="0"/>
              <a:t>machine*      </a:t>
            </a:r>
            <a:r>
              <a:rPr lang="en-US" altLang="en-US" sz="2000" i="1" dirty="0" smtClean="0"/>
              <a:t>   Coffee Maker</a:t>
            </a:r>
            <a:endParaRPr lang="en-US" altLang="en-US" sz="2000" i="1" dirty="0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6457950" y="4178948"/>
            <a:ext cx="304800" cy="152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9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88691" y="834165"/>
            <a:ext cx="7886700" cy="571016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Predicting Topics of News Stories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Given: Collection of example news stories already labeled with a category (topic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Task: Predict category for news stories not yet labeled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For our example, we’ll only get to see the headline of the news story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We’ll represent categories using colors.  (All examples with the same color belong to the same category.)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28588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32610" y="849086"/>
            <a:ext cx="7340600" cy="46517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Our Labeled Examples</a:t>
            </a:r>
          </a:p>
        </p:txBody>
      </p:sp>
      <p:grpSp>
        <p:nvGrpSpPr>
          <p:cNvPr id="24589" name="Group 13"/>
          <p:cNvGrpSpPr>
            <a:grpSpLocks/>
          </p:cNvGrpSpPr>
          <p:nvPr/>
        </p:nvGrpSpPr>
        <p:grpSpPr bwMode="auto">
          <a:xfrm>
            <a:off x="247650" y="1695450"/>
            <a:ext cx="8610600" cy="4876800"/>
            <a:chOff x="144" y="816"/>
            <a:chExt cx="5424" cy="3312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144" y="816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Amatil Proposes Two-for-Five Bonus Share Issue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4560" y="816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2000"/>
                <a:t>Jardine Matheson Said It Sets Two-for-Five Bonus Issue Replacing “B” Shares</a:t>
              </a: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4560" y="2544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Bowater Industries Profit Exceed </a:t>
              </a:r>
              <a:r>
                <a:rPr lang="en-US" altLang="en-US" sz="2000"/>
                <a:t>Expectations</a:t>
              </a: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1248" y="816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Citibank Norway Unit Loses Six Mln Crowns in 1986</a:t>
              </a: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3456" y="816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Vieille Montagne Says 1986 Conditions</a:t>
              </a:r>
              <a:r>
                <a:rPr lang="en-US" altLang="en-US" sz="2000"/>
                <a:t> Unfavourable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2352" y="2544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Isuzu Plans No Interim Dividend</a:t>
              </a: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144" y="2544"/>
              <a:ext cx="1008" cy="15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Anheuser-Busch Joins Bid for San Miguel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248" y="2544"/>
              <a:ext cx="1008" cy="15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/>
                <a:t>Italy’s La Fondiaria to Report Higher 1986 Profits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2352" y="816"/>
              <a:ext cx="1008" cy="158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2000"/>
                <a:t>Japan Ministry Says Open Farm Trade Would Hit U.S.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3456" y="2544"/>
              <a:ext cx="1008" cy="1584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2000"/>
                <a:t>Senator Defends U.S. Mandatory Farm Control Bill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643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22514" y="827315"/>
            <a:ext cx="8350898" cy="505408"/>
          </a:xfrm>
        </p:spPr>
        <p:txBody>
          <a:bodyPr>
            <a:noAutofit/>
          </a:bodyPr>
          <a:lstStyle/>
          <a:p>
            <a:r>
              <a:rPr lang="en-US" altLang="en-US" sz="3200" dirty="0"/>
              <a:t>What to predict before seeing the document?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771900" y="1828800"/>
            <a:ext cx="1600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4400"/>
              <a:t>?</a:t>
            </a: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2057400" y="4876800"/>
            <a:ext cx="5334000" cy="1676400"/>
            <a:chOff x="1296" y="3072"/>
            <a:chExt cx="3360" cy="1056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1296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 dirty="0"/>
                <a:t>Amatil Proposes Two-for-Five Bonus Share Issue</a:t>
              </a: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4032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Jardine Matheson Said It Sets Two-for-Five Bonus Issue Replacing “B” Shares</a:t>
              </a:r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4032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Bowater Industries Profit Exceed Expectations</a:t>
              </a: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1980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Citibank Norway Unit Loses Six Mln Crowns in 1986</a:t>
              </a: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3348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Vieille Montagne Says 1986 Conditions Unfavourable</a:t>
              </a: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2664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Isuzu Plans No Interim Dividend</a:t>
              </a: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1296" y="3623"/>
              <a:ext cx="624" cy="50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Anheuser-Busch Joins Bid for San Miguel</a:t>
              </a: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1980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Italy’s La Fondiaria to Report Higher 1986 Profits</a:t>
              </a: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2664" y="3072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Japan Ministry Says Open Farm Trade Would Hit U.S.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3348" y="3623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Senator Defends U.S. Mandatory Farm Control Bill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380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42038" y="778182"/>
            <a:ext cx="7886700" cy="608338"/>
          </a:xfrm>
        </p:spPr>
        <p:txBody>
          <a:bodyPr/>
          <a:lstStyle/>
          <a:p>
            <a:r>
              <a:rPr lang="en-US" altLang="en-US" sz="3600" dirty="0"/>
              <a:t>Predict with Evidence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771900" y="1828800"/>
            <a:ext cx="1600200" cy="251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/>
              <a:t>Senate Panel Studies Loan Rate, Set Aside Plans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057400" y="4876800"/>
            <a:ext cx="5334000" cy="1676400"/>
            <a:chOff x="1296" y="3072"/>
            <a:chExt cx="3360" cy="1056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1296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Amatil Proposes Two-for-Five Bonus Share Issue</a:t>
              </a: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4032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Jardine Matheson Said It Sets Two-for-Five Bonus Issue Replacing “B” Shares</a:t>
              </a: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4032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Bowater Industries Profit Exceed Expectations</a:t>
              </a: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1980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Citibank Norway Unit Loses Six Mln Crowns in 1986</a:t>
              </a:r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3348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Vieille Montagne Says 1986 Conditions Unfavourable</a:t>
              </a: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2664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Isuzu Plans No Interim Dividend</a:t>
              </a: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1296" y="3623"/>
              <a:ext cx="624" cy="50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Anheuser-Busch Joins Bid for San Miguel</a:t>
              </a: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1980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Italy’s La Fondiaria to Report Higher 1986 Profits</a:t>
              </a: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2664" y="3072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Japan Ministry Says Open Farm Trade Would Hit U.S.</a:t>
              </a:r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3348" y="3623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Senator Defends U.S. Mandatory Farm Control Bill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070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The Actual Topic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771900" y="1828800"/>
            <a:ext cx="1600200" cy="2514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/>
              <a:t>Senate Panel Studies Loan Rate, Set Aside Plans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057400" y="4876800"/>
            <a:ext cx="5334000" cy="1676400"/>
            <a:chOff x="1296" y="3072"/>
            <a:chExt cx="3360" cy="1056"/>
          </a:xfrm>
        </p:grpSpPr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1296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Amatil Proposes Two-for-Five Bonus Share Issue</a:t>
              </a:r>
            </a:p>
          </p:txBody>
        </p:sp>
        <p:sp>
          <p:nvSpPr>
            <p:cNvPr id="30726" name="Rectangle 6"/>
            <p:cNvSpPr>
              <a:spLocks noChangeArrowheads="1"/>
            </p:cNvSpPr>
            <p:nvPr/>
          </p:nvSpPr>
          <p:spPr bwMode="auto">
            <a:xfrm>
              <a:off x="4032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Jardine Matheson Said It Sets Two-for-Five Bonus Issue Replacing “B” Shares</a:t>
              </a: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4032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Bowater Industries Profit Exceed Expectations</a:t>
              </a: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1980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Citibank Norway Unit Loses Six Mln Crowns in 1986</a:t>
              </a: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3348" y="3072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Vieille Montagne Says 1986 Conditions Unfavourable</a:t>
              </a: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2664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Isuzu Plans No Interim Dividend</a:t>
              </a: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1296" y="3623"/>
              <a:ext cx="624" cy="50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Anheuser-Busch Joins Bid for San Miguel</a:t>
              </a: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1980" y="3623"/>
              <a:ext cx="624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Italy’s La Fondiaria to Report Higher 1986 Profits</a:t>
              </a:r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2664" y="3072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Japan Ministry Says Open Farm Trade Would Hit U.S.</a:t>
              </a:r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3348" y="3623"/>
              <a:ext cx="624" cy="505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800"/>
                <a:t>Senator Defends U.S. Mandatory Farm Control Bill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255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80527" y="732421"/>
            <a:ext cx="7315200" cy="561392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Representing Documents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1974850"/>
            <a:ext cx="7340600" cy="4092575"/>
          </a:xfrm>
        </p:spPr>
        <p:txBody>
          <a:bodyPr/>
          <a:lstStyle/>
          <a:p>
            <a:r>
              <a:rPr lang="en-US" altLang="en-US" sz="2000" dirty="0"/>
              <a:t>Usually, an example is represented as a series of feature-value pairs.  The features can be arbitrarily abstract (as long as they are easily computable) or very simple.</a:t>
            </a:r>
            <a:br>
              <a:rPr lang="en-US" altLang="en-US" sz="2000" dirty="0"/>
            </a:br>
            <a:endParaRPr lang="en-US" altLang="en-US" sz="2000" dirty="0"/>
          </a:p>
          <a:p>
            <a:r>
              <a:rPr lang="en-US" altLang="en-US" sz="2000" dirty="0"/>
              <a:t>For example, the features could be the set of all words and the values, their number of occurrences in a particular document.</a:t>
            </a:r>
            <a:endParaRPr lang="en-US" altLang="en-US" dirty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057400" y="3886200"/>
            <a:ext cx="1600200" cy="2514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800"/>
              <a:t>Japan Firm Plans to Sell U.S. Farmland to Japanese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562600" y="3886200"/>
            <a:ext cx="1600200" cy="2514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1800"/>
              <a:t>Farmland:1</a:t>
            </a:r>
          </a:p>
          <a:p>
            <a:pPr algn="ctr"/>
            <a:r>
              <a:rPr lang="en-US" altLang="en-US" sz="1800"/>
              <a:t>Firm:1</a:t>
            </a:r>
          </a:p>
          <a:p>
            <a:pPr algn="ctr"/>
            <a:r>
              <a:rPr lang="en-US" altLang="en-US" sz="1800"/>
              <a:t>Japan:1</a:t>
            </a:r>
          </a:p>
          <a:p>
            <a:pPr algn="ctr"/>
            <a:r>
              <a:rPr lang="en-US" altLang="en-US" sz="1800"/>
              <a:t>Japanese:1</a:t>
            </a:r>
          </a:p>
          <a:p>
            <a:pPr algn="ctr"/>
            <a:r>
              <a:rPr lang="en-US" altLang="en-US" sz="1800"/>
              <a:t>Plans:1</a:t>
            </a:r>
          </a:p>
          <a:p>
            <a:pPr algn="ctr"/>
            <a:r>
              <a:rPr lang="en-US" altLang="en-US" sz="1800"/>
              <a:t>Sell:1</a:t>
            </a:r>
          </a:p>
          <a:p>
            <a:pPr algn="ctr"/>
            <a:r>
              <a:rPr lang="en-US" altLang="en-US" sz="1800"/>
              <a:t>To:2</a:t>
            </a:r>
          </a:p>
          <a:p>
            <a:pPr algn="ctr"/>
            <a:r>
              <a:rPr lang="en-US" altLang="en-US" sz="1800"/>
              <a:t>U.S.:1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810000" y="4900613"/>
            <a:ext cx="1676400" cy="485775"/>
          </a:xfrm>
          <a:prstGeom prst="rightArrow">
            <a:avLst>
              <a:gd name="adj1" fmla="val 50000"/>
              <a:gd name="adj2" fmla="val 86275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/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91750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1-Nearest Neighbor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Looking back at our example</a:t>
            </a:r>
            <a:br>
              <a:rPr lang="en-US" altLang="en-US" sz="2800"/>
            </a:br>
            <a:endParaRPr lang="en-US" altLang="en-US" sz="2800"/>
          </a:p>
          <a:p>
            <a:pPr lvl="1">
              <a:lnSpc>
                <a:spcPct val="90000"/>
              </a:lnSpc>
            </a:pPr>
            <a:r>
              <a:rPr lang="en-US" altLang="en-US"/>
              <a:t>Did anyone try to find the </a:t>
            </a:r>
            <a:br>
              <a:rPr lang="en-US" altLang="en-US"/>
            </a:br>
            <a:r>
              <a:rPr lang="en-US" altLang="en-US"/>
              <a:t>most similar labeled item </a:t>
            </a:r>
            <a:br>
              <a:rPr lang="en-US" altLang="en-US"/>
            </a:br>
            <a:r>
              <a:rPr lang="en-US" altLang="en-US"/>
              <a:t>and then just guess the </a:t>
            </a:r>
            <a:br>
              <a:rPr lang="en-US" altLang="en-US"/>
            </a:br>
            <a:r>
              <a:rPr lang="en-US" altLang="en-US"/>
              <a:t>same color?</a:t>
            </a:r>
            <a:br>
              <a:rPr lang="en-US" altLang="en-US"/>
            </a:b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This is </a:t>
            </a:r>
            <a:br>
              <a:rPr lang="en-US" altLang="en-US"/>
            </a:br>
            <a:r>
              <a:rPr lang="en-US" altLang="en-US"/>
              <a:t>1-Nearest </a:t>
            </a:r>
            <a:br>
              <a:rPr lang="en-US" altLang="en-US"/>
            </a:br>
            <a:r>
              <a:rPr lang="en-US" altLang="en-US"/>
              <a:t>Neighbor</a:t>
            </a:r>
          </a:p>
        </p:txBody>
      </p:sp>
      <p:grpSp>
        <p:nvGrpSpPr>
          <p:cNvPr id="64528" name="Group 16"/>
          <p:cNvGrpSpPr>
            <a:grpSpLocks/>
          </p:cNvGrpSpPr>
          <p:nvPr/>
        </p:nvGrpSpPr>
        <p:grpSpPr bwMode="auto">
          <a:xfrm>
            <a:off x="4038600" y="2286000"/>
            <a:ext cx="4343400" cy="3352800"/>
            <a:chOff x="1296" y="1152"/>
            <a:chExt cx="3360" cy="2976"/>
          </a:xfrm>
        </p:grpSpPr>
        <p:sp>
          <p:nvSpPr>
            <p:cNvPr id="64516" name="Rectangle 4"/>
            <p:cNvSpPr>
              <a:spLocks noChangeArrowheads="1"/>
            </p:cNvSpPr>
            <p:nvPr/>
          </p:nvSpPr>
          <p:spPr bwMode="auto">
            <a:xfrm>
              <a:off x="2376" y="1152"/>
              <a:ext cx="1008" cy="15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en-US" altLang="en-US" sz="1800"/>
                <a:t>Senate Panel Studies Loan Rate, Set Aside Plans</a:t>
              </a:r>
            </a:p>
          </p:txBody>
        </p:sp>
        <p:grpSp>
          <p:nvGrpSpPr>
            <p:cNvPr id="64517" name="Group 5"/>
            <p:cNvGrpSpPr>
              <a:grpSpLocks/>
            </p:cNvGrpSpPr>
            <p:nvPr/>
          </p:nvGrpSpPr>
          <p:grpSpPr bwMode="auto">
            <a:xfrm>
              <a:off x="1296" y="3072"/>
              <a:ext cx="3360" cy="1056"/>
              <a:chOff x="1296" y="3072"/>
              <a:chExt cx="3360" cy="1056"/>
            </a:xfrm>
          </p:grpSpPr>
          <p:sp>
            <p:nvSpPr>
              <p:cNvPr id="64518" name="Rectangle 6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Amatil Proposes Two-for-Five Bonus Share Issue</a:t>
                </a:r>
              </a:p>
            </p:txBody>
          </p:sp>
          <p:sp>
            <p:nvSpPr>
              <p:cNvPr id="64519" name="Rectangle 7"/>
              <p:cNvSpPr>
                <a:spLocks noChangeArrowheads="1"/>
              </p:cNvSpPr>
              <p:nvPr/>
            </p:nvSpPr>
            <p:spPr bwMode="auto">
              <a:xfrm>
                <a:off x="4032" y="3072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600"/>
                  <a:t>Jardine Matheson Said It Sets Two-for-Five Bonus Issue Replacing “B” Shares</a:t>
                </a:r>
              </a:p>
            </p:txBody>
          </p:sp>
          <p:sp>
            <p:nvSpPr>
              <p:cNvPr id="64520" name="Rectangle 8"/>
              <p:cNvSpPr>
                <a:spLocks noChangeArrowheads="1"/>
              </p:cNvSpPr>
              <p:nvPr/>
            </p:nvSpPr>
            <p:spPr bwMode="auto">
              <a:xfrm>
                <a:off x="4032" y="3623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Bowater Industries Profit Exceed Expectations</a:t>
                </a:r>
              </a:p>
            </p:txBody>
          </p:sp>
          <p:sp>
            <p:nvSpPr>
              <p:cNvPr id="64521" name="Rectangle 9"/>
              <p:cNvSpPr>
                <a:spLocks noChangeArrowheads="1"/>
              </p:cNvSpPr>
              <p:nvPr/>
            </p:nvSpPr>
            <p:spPr bwMode="auto">
              <a:xfrm>
                <a:off x="1980" y="3072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Citibank Norway Unit Loses Six Mln Crowns in 1986</a:t>
                </a:r>
              </a:p>
            </p:txBody>
          </p:sp>
          <p:sp>
            <p:nvSpPr>
              <p:cNvPr id="64522" name="Rectangle 10"/>
              <p:cNvSpPr>
                <a:spLocks noChangeArrowheads="1"/>
              </p:cNvSpPr>
              <p:nvPr/>
            </p:nvSpPr>
            <p:spPr bwMode="auto">
              <a:xfrm>
                <a:off x="3348" y="3072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Vieille Montagne Says 1986 Conditions Unfavourable</a:t>
                </a:r>
              </a:p>
            </p:txBody>
          </p:sp>
          <p:sp>
            <p:nvSpPr>
              <p:cNvPr id="64523" name="Rectangle 11"/>
              <p:cNvSpPr>
                <a:spLocks noChangeArrowheads="1"/>
              </p:cNvSpPr>
              <p:nvPr/>
            </p:nvSpPr>
            <p:spPr bwMode="auto">
              <a:xfrm>
                <a:off x="2664" y="3623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Isuzu Plans No Interim Dividend</a:t>
                </a:r>
              </a:p>
            </p:txBody>
          </p:sp>
          <p:sp>
            <p:nvSpPr>
              <p:cNvPr id="64524" name="Rectangle 12"/>
              <p:cNvSpPr>
                <a:spLocks noChangeArrowheads="1"/>
              </p:cNvSpPr>
              <p:nvPr/>
            </p:nvSpPr>
            <p:spPr bwMode="auto">
              <a:xfrm>
                <a:off x="1296" y="3623"/>
                <a:ext cx="624" cy="505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Anheuser-Busch Joins Bid for San Miguel</a:t>
                </a:r>
              </a:p>
            </p:txBody>
          </p:sp>
          <p:sp>
            <p:nvSpPr>
              <p:cNvPr id="64525" name="Rectangle 13"/>
              <p:cNvSpPr>
                <a:spLocks noChangeArrowheads="1"/>
              </p:cNvSpPr>
              <p:nvPr/>
            </p:nvSpPr>
            <p:spPr bwMode="auto">
              <a:xfrm>
                <a:off x="1980" y="3623"/>
                <a:ext cx="624" cy="50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Italy’s La Fondiaria to Report Higher 1986 Profits</a:t>
                </a:r>
              </a:p>
            </p:txBody>
          </p:sp>
          <p:sp>
            <p:nvSpPr>
              <p:cNvPr id="64526" name="Rectangle 14"/>
              <p:cNvSpPr>
                <a:spLocks noChangeArrowheads="1"/>
              </p:cNvSpPr>
              <p:nvPr/>
            </p:nvSpPr>
            <p:spPr bwMode="auto">
              <a:xfrm>
                <a:off x="2664" y="3072"/>
                <a:ext cx="624" cy="505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Japan Ministry Says Open Farm Trade Would Hit U.S.</a:t>
                </a:r>
              </a:p>
            </p:txBody>
          </p:sp>
          <p:sp>
            <p:nvSpPr>
              <p:cNvPr id="64527" name="Rectangle 15"/>
              <p:cNvSpPr>
                <a:spLocks noChangeArrowheads="1"/>
              </p:cNvSpPr>
              <p:nvPr/>
            </p:nvSpPr>
            <p:spPr bwMode="auto">
              <a:xfrm>
                <a:off x="3348" y="3623"/>
                <a:ext cx="624" cy="505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r>
                  <a:rPr lang="en-US" altLang="en-US" sz="800"/>
                  <a:t>Senator Defends U.S. Mandatory Farm Control Bill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801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6173"/>
            <a:ext cx="7886700" cy="589677"/>
          </a:xfrm>
        </p:spPr>
        <p:txBody>
          <a:bodyPr/>
          <a:lstStyle/>
          <a:p>
            <a:r>
              <a:rPr lang="en-US" altLang="en-US" sz="3200" dirty="0" smtClean="0"/>
              <a:t>Example of Classification Learning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6887"/>
            <a:ext cx="8229600" cy="5148470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 smtClean="0"/>
              <a:t>Instance language: &lt;size, color, shape&gt;</a:t>
            </a:r>
          </a:p>
          <a:p>
            <a:pPr lvl="1"/>
            <a:r>
              <a:rPr lang="en-US" altLang="en-US" sz="2000" dirty="0" smtClean="0"/>
              <a:t>size </a:t>
            </a:r>
            <a:r>
              <a:rPr lang="en-US" altLang="en-US" sz="2000" dirty="0" smtClean="0">
                <a:sym typeface="Symbol" pitchFamily="18" charset="2"/>
              </a:rPr>
              <a:t> {small, medium, large}</a:t>
            </a:r>
          </a:p>
          <a:p>
            <a:pPr lvl="1"/>
            <a:r>
              <a:rPr lang="en-US" altLang="en-US" sz="2000" dirty="0" smtClean="0">
                <a:sym typeface="Symbol" pitchFamily="18" charset="2"/>
              </a:rPr>
              <a:t>color  {red, blue, green}</a:t>
            </a:r>
          </a:p>
          <a:p>
            <a:pPr lvl="1"/>
            <a:r>
              <a:rPr lang="en-US" altLang="en-US" sz="2000" dirty="0" smtClean="0"/>
              <a:t>shape </a:t>
            </a:r>
            <a:r>
              <a:rPr lang="en-US" altLang="en-US" sz="2000" dirty="0" smtClean="0">
                <a:sym typeface="Symbol" pitchFamily="18" charset="2"/>
              </a:rPr>
              <a:t> {square, circle, triangle}</a:t>
            </a:r>
          </a:p>
          <a:p>
            <a:r>
              <a:rPr lang="en-US" altLang="en-US" sz="2400" i="1" dirty="0" smtClean="0">
                <a:sym typeface="Symbol" pitchFamily="18" charset="2"/>
              </a:rPr>
              <a:t>Category C </a:t>
            </a:r>
            <a:r>
              <a:rPr lang="en-US" altLang="en-US" sz="2400" dirty="0" smtClean="0">
                <a:sym typeface="Symbol" pitchFamily="18" charset="2"/>
              </a:rPr>
              <a:t>= {positive, negative}</a:t>
            </a:r>
          </a:p>
          <a:p>
            <a:endParaRPr lang="en-US" altLang="en-US" sz="1400" dirty="0" smtClean="0">
              <a:sym typeface="Symbol" pitchFamily="18" charset="2"/>
            </a:endParaRPr>
          </a:p>
          <a:p>
            <a:r>
              <a:rPr lang="en-US" altLang="en-US" sz="2400" i="1" dirty="0" smtClean="0">
                <a:sym typeface="Symbol" pitchFamily="18" charset="2"/>
              </a:rPr>
              <a:t>D</a:t>
            </a:r>
            <a:r>
              <a:rPr lang="en-US" altLang="en-US" sz="2400" dirty="0" smtClean="0">
                <a:sym typeface="Symbol" pitchFamily="18" charset="2"/>
              </a:rPr>
              <a:t>:</a:t>
            </a:r>
          </a:p>
          <a:p>
            <a:endParaRPr lang="en-US" altLang="en-US" sz="2400" dirty="0" smtClean="0">
              <a:sym typeface="Symbol" pitchFamily="18" charset="2"/>
            </a:endParaRPr>
          </a:p>
          <a:p>
            <a:endParaRPr lang="en-US" altLang="en-US" sz="2400" dirty="0" smtClean="0">
              <a:sym typeface="Symbol" pitchFamily="18" charset="2"/>
            </a:endParaRPr>
          </a:p>
          <a:p>
            <a:endParaRPr lang="en-US" altLang="en-US" sz="2400" dirty="0" smtClean="0">
              <a:sym typeface="Symbol" pitchFamily="18" charset="2"/>
            </a:endParaRPr>
          </a:p>
          <a:p>
            <a:endParaRPr lang="en-US" altLang="en-US" sz="3200" dirty="0" smtClean="0">
              <a:sym typeface="Symbol" pitchFamily="18" charset="2"/>
            </a:endParaRPr>
          </a:p>
          <a:p>
            <a:r>
              <a:rPr lang="en-US" altLang="en-US" sz="2400" dirty="0" smtClean="0">
                <a:sym typeface="Symbol" pitchFamily="18" charset="2"/>
              </a:rPr>
              <a:t>Hypotheses?  </a:t>
            </a:r>
          </a:p>
          <a:p>
            <a:pPr lvl="1"/>
            <a:r>
              <a:rPr lang="en-US" altLang="en-US" sz="1800" dirty="0" smtClean="0">
                <a:sym typeface="Symbol" pitchFamily="18" charset="2"/>
              </a:rPr>
              <a:t>Small, red, circle </a:t>
            </a:r>
            <a:r>
              <a:rPr lang="en-US" altLang="en-US" sz="1800" dirty="0" smtClean="0">
                <a:sym typeface="Wingdings" pitchFamily="2" charset="2"/>
              </a:rPr>
              <a:t> positive?     </a:t>
            </a:r>
          </a:p>
          <a:p>
            <a:pPr lvl="1"/>
            <a:r>
              <a:rPr lang="en-US" altLang="en-US" sz="1800" dirty="0" smtClean="0">
                <a:sym typeface="Wingdings" pitchFamily="2" charset="2"/>
              </a:rPr>
              <a:t>Large, blue, circle  negative?</a:t>
            </a:r>
            <a:endParaRPr lang="en-US" altLang="en-US" sz="1800" dirty="0" smtClean="0">
              <a:sym typeface="Symbol" pitchFamily="18" charset="2"/>
            </a:endParaRPr>
          </a:p>
        </p:txBody>
      </p:sp>
      <p:graphicFrame>
        <p:nvGraphicFramePr>
          <p:cNvPr id="558126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042819"/>
              </p:ext>
            </p:extLst>
          </p:nvPr>
        </p:nvGraphicFramePr>
        <p:xfrm>
          <a:off x="1454430" y="3381616"/>
          <a:ext cx="5218113" cy="1941513"/>
        </p:xfrm>
        <a:graphic>
          <a:graphicData uri="http://schemas.openxmlformats.org/drawingml/2006/table">
            <a:tbl>
              <a:tblPr/>
              <a:tblGrid>
                <a:gridCol w="1103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6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Example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Size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Shape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small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positive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large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positive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small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triangle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negative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large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blue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circle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arlett" pitchFamily="2" charset="2"/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Marlett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Marlett" pitchFamily="2" charset="2"/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FF9900"/>
                        </a:buClr>
                        <a:buFont typeface="Marlett" pitchFamily="2" charset="2"/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arlett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negative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56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General Learning Issues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Many hypotheses are usually consistent with the training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Classification accuracy (% of instances classified correctly).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Measured on independent test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Training time (efficiency of training algorithm).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Testing time (efficiency of subsequent classification).</a:t>
            </a:r>
          </a:p>
        </p:txBody>
      </p:sp>
    </p:spTree>
    <p:extLst>
      <p:ext uri="{BB962C8B-B14F-4D97-AF65-F5344CB8AC3E}">
        <p14:creationId xmlns:p14="http://schemas.microsoft.com/office/powerpoint/2010/main" val="211543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Classification Vs Clustering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In general, in classification you have a set of predefined </a:t>
            </a:r>
            <a:r>
              <a:rPr lang="en-US" dirty="0" smtClean="0"/>
              <a:t>classes (categories) </a:t>
            </a:r>
            <a:r>
              <a:rPr lang="en-US" dirty="0"/>
              <a:t>and want to know which class a new object belongs to.</a:t>
            </a:r>
          </a:p>
          <a:p>
            <a:pPr fontAlgn="base"/>
            <a:r>
              <a:rPr lang="en-US" dirty="0"/>
              <a:t>Clustering tries to group a set of </a:t>
            </a:r>
            <a:r>
              <a:rPr lang="en-US" dirty="0" smtClean="0"/>
              <a:t>objects (no pre-existing labels) </a:t>
            </a:r>
            <a:r>
              <a:rPr lang="en-US" dirty="0"/>
              <a:t>and find whether there is </a:t>
            </a:r>
            <a:r>
              <a:rPr lang="en-US" i="1" dirty="0"/>
              <a:t>some</a:t>
            </a:r>
            <a:r>
              <a:rPr lang="en-US" dirty="0"/>
              <a:t> relationship between the objects.</a:t>
            </a:r>
          </a:p>
          <a:p>
            <a:pPr fontAlgn="base"/>
            <a:r>
              <a:rPr lang="en-US" dirty="0"/>
              <a:t>In the context of machine learning, classification is </a:t>
            </a:r>
            <a:r>
              <a:rPr lang="en-US" i="1" dirty="0"/>
              <a:t>supervised learning</a:t>
            </a:r>
            <a:r>
              <a:rPr lang="en-US" dirty="0"/>
              <a:t> and clustering is </a:t>
            </a:r>
            <a:r>
              <a:rPr lang="en-US" i="1" dirty="0"/>
              <a:t>unsupervised learning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altLang="en-US" sz="1700" dirty="0"/>
          </a:p>
        </p:txBody>
      </p:sp>
    </p:spTree>
    <p:extLst>
      <p:ext uri="{BB962C8B-B14F-4D97-AF65-F5344CB8AC3E}">
        <p14:creationId xmlns:p14="http://schemas.microsoft.com/office/powerpoint/2010/main" val="125614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Generalization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Hypotheses must generalize to correctly classify instances not in the training data.</a:t>
            </a:r>
          </a:p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Simply memorizing training examples is a consistent hypothesis that does not generalize.</a:t>
            </a:r>
          </a:p>
        </p:txBody>
      </p:sp>
    </p:spTree>
    <p:extLst>
      <p:ext uri="{BB962C8B-B14F-4D97-AF65-F5344CB8AC3E}">
        <p14:creationId xmlns:p14="http://schemas.microsoft.com/office/powerpoint/2010/main" val="297416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690" y="886408"/>
            <a:ext cx="7886700" cy="468379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Learning for Text Categorization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 smtClean="0"/>
              <a:t>Manual development of text categorization functions is difficult.</a:t>
            </a:r>
          </a:p>
          <a:p>
            <a:r>
              <a:rPr lang="en-US" altLang="en-US" sz="2800" dirty="0" smtClean="0"/>
              <a:t>Learning Algorithms:</a:t>
            </a:r>
          </a:p>
          <a:p>
            <a:pPr lvl="1"/>
            <a:r>
              <a:rPr lang="en-US" altLang="en-US" sz="2000" dirty="0" smtClean="0"/>
              <a:t>Neural network</a:t>
            </a:r>
          </a:p>
          <a:p>
            <a:pPr lvl="1"/>
            <a:r>
              <a:rPr lang="en-US" altLang="en-US" sz="2000" b="1" dirty="0" smtClean="0"/>
              <a:t>Relevance Feedback (Rocchio)</a:t>
            </a:r>
          </a:p>
          <a:p>
            <a:pPr lvl="1"/>
            <a:r>
              <a:rPr lang="en-US" altLang="en-US" sz="2000" dirty="0" smtClean="0"/>
              <a:t>Rule based (Ripper)</a:t>
            </a:r>
          </a:p>
          <a:p>
            <a:pPr lvl="1"/>
            <a:r>
              <a:rPr lang="en-US" altLang="en-US" sz="2000" b="1" dirty="0" smtClean="0"/>
              <a:t>Nearest Neighbor (case based)</a:t>
            </a:r>
          </a:p>
          <a:p>
            <a:pPr lvl="1"/>
            <a:r>
              <a:rPr lang="en-US" altLang="en-US" sz="2000" dirty="0" smtClean="0"/>
              <a:t>Support Vector Machines (SVM)</a:t>
            </a:r>
          </a:p>
          <a:p>
            <a:pPr lvl="1"/>
            <a:r>
              <a:rPr lang="en-US" altLang="en-US" sz="2000" dirty="0"/>
              <a:t>Bayesian (naïve)</a:t>
            </a:r>
          </a:p>
          <a:p>
            <a:pPr marL="342900" lvl="1" indent="0">
              <a:buNone/>
            </a:pPr>
            <a:endParaRPr lang="en-US" altLang="en-US" sz="2000" dirty="0" smtClean="0"/>
          </a:p>
          <a:p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481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98022" y="699796"/>
            <a:ext cx="7886700" cy="729636"/>
          </a:xfrm>
        </p:spPr>
        <p:txBody>
          <a:bodyPr/>
          <a:lstStyle/>
          <a:p>
            <a:r>
              <a:rPr lang="en-US" altLang="en-US" dirty="0" smtClean="0"/>
              <a:t>Using Relevance Feedback (Rocchio)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Relevance feedback methods can be adapted for text categorization.</a:t>
            </a:r>
          </a:p>
          <a:p>
            <a:r>
              <a:rPr lang="en-US" altLang="en-US" dirty="0" smtClean="0"/>
              <a:t>Use standard TF/IDF weighted vectors to represent text documents (normalized by maximum term frequency).</a:t>
            </a:r>
          </a:p>
          <a:p>
            <a:r>
              <a:rPr lang="en-US" altLang="en-US" dirty="0" smtClean="0"/>
              <a:t>For each category, compute a </a:t>
            </a:r>
            <a:r>
              <a:rPr lang="en-US" altLang="en-US" i="1" dirty="0" smtClean="0"/>
              <a:t>prototype</a:t>
            </a:r>
            <a:r>
              <a:rPr lang="en-US" altLang="en-US" dirty="0" smtClean="0"/>
              <a:t> vector by summing the vectors of the training documents in the category.</a:t>
            </a:r>
          </a:p>
          <a:p>
            <a:r>
              <a:rPr lang="en-US" altLang="en-US" dirty="0" smtClean="0"/>
              <a:t>Assign test documents to the category with the closest prototype vector based on cosine similarity.</a:t>
            </a:r>
          </a:p>
        </p:txBody>
      </p:sp>
    </p:spTree>
    <p:extLst>
      <p:ext uri="{BB962C8B-B14F-4D97-AF65-F5344CB8AC3E}">
        <p14:creationId xmlns:p14="http://schemas.microsoft.com/office/powerpoint/2010/main" val="105326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648"/>
            <a:ext cx="8305800" cy="64070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Illustration of Rocchio Text Categorization</a:t>
            </a:r>
          </a:p>
        </p:txBody>
      </p:sp>
      <p:grpSp>
        <p:nvGrpSpPr>
          <p:cNvPr id="34820" name="Group 21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34832" name="Line 3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4833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4821" name="Line 9"/>
          <p:cNvSpPr>
            <a:spLocks noChangeShapeType="1"/>
          </p:cNvSpPr>
          <p:nvPr/>
        </p:nvSpPr>
        <p:spPr bwMode="auto">
          <a:xfrm flipV="1">
            <a:off x="976313" y="4208463"/>
            <a:ext cx="501650" cy="15652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4822" name="Line 10"/>
          <p:cNvSpPr>
            <a:spLocks noChangeShapeType="1"/>
          </p:cNvSpPr>
          <p:nvPr/>
        </p:nvSpPr>
        <p:spPr bwMode="auto">
          <a:xfrm flipV="1">
            <a:off x="965200" y="4822825"/>
            <a:ext cx="587375" cy="950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4823" name="Line 11"/>
          <p:cNvSpPr>
            <a:spLocks noChangeShapeType="1"/>
          </p:cNvSpPr>
          <p:nvPr/>
        </p:nvSpPr>
        <p:spPr bwMode="auto">
          <a:xfrm flipV="1">
            <a:off x="965200" y="4876800"/>
            <a:ext cx="1397000" cy="9096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4824" name="Line 12"/>
          <p:cNvSpPr>
            <a:spLocks noChangeShapeType="1"/>
          </p:cNvSpPr>
          <p:nvPr/>
        </p:nvSpPr>
        <p:spPr bwMode="auto">
          <a:xfrm flipV="1">
            <a:off x="965200" y="5624513"/>
            <a:ext cx="1614488" cy="161925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4825" name="Line 13"/>
          <p:cNvSpPr>
            <a:spLocks noChangeShapeType="1"/>
          </p:cNvSpPr>
          <p:nvPr/>
        </p:nvSpPr>
        <p:spPr bwMode="auto">
          <a:xfrm flipV="1">
            <a:off x="965200" y="5360988"/>
            <a:ext cx="1163638" cy="412750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V="1">
            <a:off x="976313" y="2514600"/>
            <a:ext cx="2605087" cy="325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 flipV="1">
            <a:off x="976313" y="5210175"/>
            <a:ext cx="2655887" cy="576263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 flipV="1">
            <a:off x="976313" y="4876800"/>
            <a:ext cx="1843087" cy="909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4" name="Freeform 18"/>
          <p:cNvSpPr>
            <a:spLocks/>
          </p:cNvSpPr>
          <p:nvPr/>
        </p:nvSpPr>
        <p:spPr bwMode="auto">
          <a:xfrm>
            <a:off x="2057400" y="4419600"/>
            <a:ext cx="598488" cy="528638"/>
          </a:xfrm>
          <a:custGeom>
            <a:avLst/>
            <a:gdLst>
              <a:gd name="T0" fmla="*/ 0 w 425"/>
              <a:gd name="T1" fmla="*/ 0 h 285"/>
              <a:gd name="T2" fmla="*/ 513609756 w 425"/>
              <a:gd name="T3" fmla="*/ 137622092 h 285"/>
              <a:gd name="T4" fmla="*/ 763473672 w 425"/>
              <a:gd name="T5" fmla="*/ 491996916 h 285"/>
              <a:gd name="T6" fmla="*/ 842795136 w 425"/>
              <a:gd name="T7" fmla="*/ 980554904 h 285"/>
              <a:gd name="T8" fmla="*/ 0 60000 65536"/>
              <a:gd name="T9" fmla="*/ 0 60000 65536"/>
              <a:gd name="T10" fmla="*/ 0 60000 65536"/>
              <a:gd name="T11" fmla="*/ 0 60000 65536"/>
              <a:gd name="T12" fmla="*/ 0 w 425"/>
              <a:gd name="T13" fmla="*/ 0 h 285"/>
              <a:gd name="T14" fmla="*/ 425 w 425"/>
              <a:gd name="T15" fmla="*/ 285 h 2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5" h="285">
                <a:moveTo>
                  <a:pt x="0" y="0"/>
                </a:moveTo>
                <a:cubicBezTo>
                  <a:pt x="97" y="8"/>
                  <a:pt x="195" y="16"/>
                  <a:pt x="259" y="40"/>
                </a:cubicBezTo>
                <a:cubicBezTo>
                  <a:pt x="323" y="64"/>
                  <a:pt x="357" y="102"/>
                  <a:pt x="385" y="143"/>
                </a:cubicBezTo>
                <a:cubicBezTo>
                  <a:pt x="413" y="184"/>
                  <a:pt x="419" y="234"/>
                  <a:pt x="425" y="285"/>
                </a:cubicBez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5" name="Freeform 19"/>
          <p:cNvSpPr>
            <a:spLocks/>
          </p:cNvSpPr>
          <p:nvPr/>
        </p:nvSpPr>
        <p:spPr bwMode="auto">
          <a:xfrm>
            <a:off x="2471738" y="5053013"/>
            <a:ext cx="185737" cy="371475"/>
          </a:xfrm>
          <a:custGeom>
            <a:avLst/>
            <a:gdLst>
              <a:gd name="T0" fmla="*/ 0 w 138"/>
              <a:gd name="T1" fmla="*/ 0 h 249"/>
              <a:gd name="T2" fmla="*/ 204699665 w 138"/>
              <a:gd name="T3" fmla="*/ 131314189 h 249"/>
              <a:gd name="T4" fmla="*/ 248175563 w 138"/>
              <a:gd name="T5" fmla="*/ 342753577 h 249"/>
              <a:gd name="T6" fmla="*/ 219191182 w 138"/>
              <a:gd name="T7" fmla="*/ 554191519 h 249"/>
              <a:gd name="T8" fmla="*/ 0 60000 65536"/>
              <a:gd name="T9" fmla="*/ 0 60000 65536"/>
              <a:gd name="T10" fmla="*/ 0 60000 65536"/>
              <a:gd name="T11" fmla="*/ 0 60000 65536"/>
              <a:gd name="T12" fmla="*/ 0 w 138"/>
              <a:gd name="T13" fmla="*/ 0 h 249"/>
              <a:gd name="T14" fmla="*/ 138 w 138"/>
              <a:gd name="T15" fmla="*/ 249 h 2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8" h="249">
                <a:moveTo>
                  <a:pt x="0" y="0"/>
                </a:moveTo>
                <a:cubicBezTo>
                  <a:pt x="45" y="16"/>
                  <a:pt x="90" y="33"/>
                  <a:pt x="113" y="59"/>
                </a:cubicBezTo>
                <a:cubicBezTo>
                  <a:pt x="136" y="85"/>
                  <a:pt x="136" y="122"/>
                  <a:pt x="137" y="154"/>
                </a:cubicBezTo>
                <a:cubicBezTo>
                  <a:pt x="138" y="186"/>
                  <a:pt x="129" y="217"/>
                  <a:pt x="121" y="249"/>
                </a:cubicBezTo>
              </a:path>
            </a:pathLst>
          </a:custGeom>
          <a:noFill/>
          <a:ln w="1270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 flipV="1">
            <a:off x="981075" y="4876800"/>
            <a:ext cx="1843088" cy="909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12512" y="3463484"/>
            <a:ext cx="3604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Unknown (test) sample category. </a:t>
            </a:r>
          </a:p>
          <a:p>
            <a:r>
              <a:rPr lang="en-US" dirty="0" smtClean="0"/>
              <a:t>Category: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6"/>
                </a:solidFill>
              </a:rPr>
              <a:t>Green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4" name="Straight Arrow Connector 3"/>
          <p:cNvCxnSpPr>
            <a:stCxn id="2" idx="1"/>
          </p:cNvCxnSpPr>
          <p:nvPr/>
        </p:nvCxnSpPr>
        <p:spPr>
          <a:xfrm flipH="1">
            <a:off x="2824164" y="3786650"/>
            <a:ext cx="1588348" cy="1036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78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0" grpId="0" animBg="1"/>
      <p:bldP spid="91151" grpId="0" animBg="1"/>
      <p:bldP spid="91152" grpId="0" animBg="1"/>
      <p:bldP spid="91154" grpId="0" animBg="1"/>
      <p:bldP spid="91155" grpId="0" animBg="1"/>
      <p:bldP spid="91156" grpId="0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1369" y="806173"/>
            <a:ext cx="7886700" cy="589677"/>
          </a:xfrm>
        </p:spPr>
        <p:txBody>
          <a:bodyPr/>
          <a:lstStyle/>
          <a:p>
            <a:r>
              <a:rPr lang="en-US" altLang="en-US" dirty="0" smtClean="0"/>
              <a:t>Rocchio Properties 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Does not guarantee a consistent hypothesis.</a:t>
            </a:r>
          </a:p>
          <a:p>
            <a:r>
              <a:rPr lang="en-US" altLang="en-US" dirty="0" smtClean="0"/>
              <a:t>Forms a simple generalization of the examples in each class (a </a:t>
            </a:r>
            <a:r>
              <a:rPr lang="en-US" altLang="en-US" i="1" dirty="0" smtClean="0"/>
              <a:t>prototype</a:t>
            </a:r>
            <a:r>
              <a:rPr lang="en-US" altLang="en-US" dirty="0" smtClean="0"/>
              <a:t>).</a:t>
            </a:r>
          </a:p>
          <a:p>
            <a:r>
              <a:rPr lang="en-US" altLang="en-US" dirty="0" smtClean="0"/>
              <a:t>Prototype vector does not need to be averaged or otherwise normalized for length since cosine similarity is insensitive to vector length.</a:t>
            </a:r>
          </a:p>
          <a:p>
            <a:r>
              <a:rPr lang="en-US" altLang="en-US" dirty="0" smtClean="0"/>
              <a:t>Classification is based on similarity to class prototypes.</a:t>
            </a:r>
          </a:p>
        </p:txBody>
      </p:sp>
    </p:spTree>
    <p:extLst>
      <p:ext uri="{BB962C8B-B14F-4D97-AF65-F5344CB8AC3E}">
        <p14:creationId xmlns:p14="http://schemas.microsoft.com/office/powerpoint/2010/main" val="44128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Also known as</a:t>
            </a:r>
            <a:r>
              <a:rPr lang="en-US" altLang="en-US" sz="2800" i="1" dirty="0" smtClean="0"/>
              <a:t>, Instance-Based, </a:t>
            </a:r>
            <a:r>
              <a:rPr lang="en-US" altLang="en-US" sz="2800" i="1" dirty="0"/>
              <a:t>Lazy </a:t>
            </a:r>
            <a:r>
              <a:rPr lang="en-US" altLang="en-US" sz="2800" i="1" dirty="0" smtClean="0"/>
              <a:t>Learning, Memory-based, Case-based learning</a:t>
            </a:r>
            <a:endParaRPr lang="en-US" altLang="en-US" sz="2800" i="1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well-known approach to pattern recognition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initially by Fix and Hodges (1951)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applied </a:t>
            </a:r>
            <a:r>
              <a:rPr lang="en-US" altLang="en-US" sz="2800" dirty="0"/>
              <a:t>to text categorization in early 90’s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strong baseline in benchmark evaluations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among top-performing methods in TC evaluations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scalable to large TC applications</a:t>
            </a:r>
          </a:p>
        </p:txBody>
      </p:sp>
    </p:spTree>
    <p:extLst>
      <p:ext uri="{BB962C8B-B14F-4D97-AF65-F5344CB8AC3E}">
        <p14:creationId xmlns:p14="http://schemas.microsoft.com/office/powerpoint/2010/main" val="373248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0699" y="862158"/>
            <a:ext cx="7886700" cy="552354"/>
          </a:xfrm>
        </p:spPr>
        <p:txBody>
          <a:bodyPr/>
          <a:lstStyle/>
          <a:p>
            <a:r>
              <a:rPr lang="en-US" altLang="en-US" dirty="0" smtClean="0"/>
              <a:t>Nearest-Neighbor Learning Algorithm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Learning is just storing the representations of the training examples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Testing instance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:</a:t>
            </a:r>
          </a:p>
          <a:p>
            <a:pPr lvl="1"/>
            <a:r>
              <a:rPr lang="en-US" altLang="en-US" dirty="0" smtClean="0"/>
              <a:t>Compute similarity between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all examples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smtClean="0"/>
              <a:t>Assign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the category of the most similar example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Does not explicitly compute a generalization or category prototypes.</a:t>
            </a:r>
          </a:p>
        </p:txBody>
      </p:sp>
    </p:spTree>
    <p:extLst>
      <p:ext uri="{BB962C8B-B14F-4D97-AF65-F5344CB8AC3E}">
        <p14:creationId xmlns:p14="http://schemas.microsoft.com/office/powerpoint/2010/main" val="125473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Key Components of Nearest Neighbor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“</a:t>
            </a:r>
            <a:r>
              <a:rPr lang="en-US" altLang="en-US" sz="2800" dirty="0"/>
              <a:t>Similar” item:  We need a functional definition of “similarity” if we want to apply this automatically.</a:t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How many neighbors do we consider?</a:t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Does each neighbor get the same weight?</a:t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All categories in neighborhood?   Most frequent only?  How do we make the final decision?</a:t>
            </a:r>
          </a:p>
        </p:txBody>
      </p:sp>
    </p:spTree>
    <p:extLst>
      <p:ext uri="{BB962C8B-B14F-4D97-AF65-F5344CB8AC3E}">
        <p14:creationId xmlns:p14="http://schemas.microsoft.com/office/powerpoint/2010/main" val="389094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361" y="848161"/>
            <a:ext cx="7886700" cy="561685"/>
          </a:xfrm>
        </p:spPr>
        <p:txBody>
          <a:bodyPr/>
          <a:lstStyle/>
          <a:p>
            <a:r>
              <a:rPr lang="en-US" altLang="en-US" dirty="0" smtClean="0"/>
              <a:t>K Nearest-Neighbor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Using only the closest example to determine categorization is subject to errors due to:</a:t>
            </a:r>
          </a:p>
          <a:p>
            <a:pPr lvl="1"/>
            <a:r>
              <a:rPr lang="en-US" altLang="en-US" dirty="0" smtClean="0"/>
              <a:t>A single atypical example. </a:t>
            </a:r>
          </a:p>
          <a:p>
            <a:pPr lvl="1"/>
            <a:r>
              <a:rPr lang="en-US" altLang="en-US" dirty="0" smtClean="0"/>
              <a:t>Noise (i.e. error) in the category label of a single training example.</a:t>
            </a:r>
          </a:p>
          <a:p>
            <a:r>
              <a:rPr lang="en-US" altLang="en-US" dirty="0" smtClean="0"/>
              <a:t>More robust alternative is to find the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most-similar examples and return the majority category of these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examples.</a:t>
            </a:r>
          </a:p>
          <a:p>
            <a:r>
              <a:rPr lang="en-US" altLang="en-US" dirty="0" smtClean="0"/>
              <a:t>Value of</a:t>
            </a:r>
            <a:r>
              <a:rPr lang="en-US" altLang="en-US" i="1" dirty="0" smtClean="0"/>
              <a:t> k</a:t>
            </a:r>
            <a:r>
              <a:rPr lang="en-US" altLang="en-US" dirty="0" smtClean="0"/>
              <a:t> is typically odd to avoid ties, 3 and 5 are most common.</a:t>
            </a:r>
          </a:p>
        </p:txBody>
      </p:sp>
    </p:spTree>
    <p:extLst>
      <p:ext uri="{BB962C8B-B14F-4D97-AF65-F5344CB8AC3E}">
        <p14:creationId xmlns:p14="http://schemas.microsoft.com/office/powerpoint/2010/main" val="410230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70030" y="890149"/>
            <a:ext cx="7886700" cy="533693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Similarity Metrics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Nearest neighbor method depends on a similarity (or distance) metric.</a:t>
            </a:r>
          </a:p>
          <a:p>
            <a:r>
              <a:rPr lang="en-US" altLang="en-US" dirty="0" smtClean="0"/>
              <a:t>Simplest for continuous </a:t>
            </a:r>
            <a:r>
              <a:rPr lang="en-US" altLang="en-US" i="1" dirty="0" smtClean="0"/>
              <a:t>m</a:t>
            </a:r>
            <a:r>
              <a:rPr lang="en-US" altLang="en-US" dirty="0" smtClean="0"/>
              <a:t>-dimensional instance space is </a:t>
            </a:r>
            <a:r>
              <a:rPr lang="en-US" altLang="en-US" i="1" dirty="0" smtClean="0"/>
              <a:t>Euclidian distance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For text, cosine similarity of TF-IDF weighted vectors is typically most effective.</a:t>
            </a:r>
          </a:p>
        </p:txBody>
      </p:sp>
    </p:spTree>
    <p:extLst>
      <p:ext uri="{BB962C8B-B14F-4D97-AF65-F5344CB8AC3E}">
        <p14:creationId xmlns:p14="http://schemas.microsoft.com/office/powerpoint/2010/main" val="347592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Shopping on the Web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Suppose you want to buy a cappuccino maker as a gift</a:t>
            </a:r>
          </a:p>
          <a:p>
            <a:pPr lvl="1"/>
            <a:endParaRPr lang="en-US" altLang="en-US" sz="2000" dirty="0"/>
          </a:p>
          <a:p>
            <a:pPr lvl="1"/>
            <a:r>
              <a:rPr lang="en-US" altLang="en-US" sz="2400" dirty="0"/>
              <a:t>try Google for “cappuccino maker”</a:t>
            </a:r>
          </a:p>
          <a:p>
            <a:pPr lvl="1"/>
            <a:r>
              <a:rPr lang="en-US" altLang="en-US" sz="2400" dirty="0" smtClean="0"/>
              <a:t>What do you expect to see? </a:t>
            </a:r>
          </a:p>
          <a:p>
            <a:pPr lvl="2"/>
            <a:r>
              <a:rPr lang="en-US" altLang="en-US" sz="1800" dirty="0" smtClean="0"/>
              <a:t>Search List….</a:t>
            </a:r>
          </a:p>
          <a:p>
            <a:pPr lvl="2"/>
            <a:r>
              <a:rPr lang="en-US" altLang="en-US" sz="1800" dirty="0" smtClean="0"/>
              <a:t>Anything else?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5417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3 Nearest Neighbor Illustration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z="3200" smtClean="0">
                <a:ea typeface="ＭＳ Ｐゴシック" panose="020B0600070205080204" pitchFamily="34" charset="-128"/>
              </a:rPr>
              <a:t>(Euclidian Distance)</a:t>
            </a:r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43025" name="Line 5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3026" name="Line 6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1557338" y="2420938"/>
            <a:ext cx="390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3014" name="Text Box 9"/>
          <p:cNvSpPr txBox="1">
            <a:spLocks noChangeArrowheads="1"/>
          </p:cNvSpPr>
          <p:nvPr/>
        </p:nvSpPr>
        <p:spPr bwMode="auto">
          <a:xfrm>
            <a:off x="1524000" y="1905000"/>
            <a:ext cx="390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3015" name="Text Box 10"/>
          <p:cNvSpPr txBox="1">
            <a:spLocks noChangeArrowheads="1"/>
          </p:cNvSpPr>
          <p:nvPr/>
        </p:nvSpPr>
        <p:spPr bwMode="auto">
          <a:xfrm>
            <a:off x="2362200" y="2819400"/>
            <a:ext cx="390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3016" name="Text Box 11"/>
          <p:cNvSpPr txBox="1">
            <a:spLocks noChangeArrowheads="1"/>
          </p:cNvSpPr>
          <p:nvPr/>
        </p:nvSpPr>
        <p:spPr bwMode="auto">
          <a:xfrm>
            <a:off x="2057400" y="1905000"/>
            <a:ext cx="390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3017" name="Text Box 15"/>
          <p:cNvSpPr txBox="1">
            <a:spLocks noChangeArrowheads="1"/>
          </p:cNvSpPr>
          <p:nvPr/>
        </p:nvSpPr>
        <p:spPr bwMode="auto">
          <a:xfrm>
            <a:off x="2133600" y="3429000"/>
            <a:ext cx="393354" cy="11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43018" name="Text Box 16"/>
          <p:cNvSpPr txBox="1">
            <a:spLocks noChangeArrowheads="1"/>
          </p:cNvSpPr>
          <p:nvPr/>
        </p:nvSpPr>
        <p:spPr bwMode="auto">
          <a:xfrm>
            <a:off x="3352800" y="3505200"/>
            <a:ext cx="393354" cy="11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43019" name="Text Box 17"/>
          <p:cNvSpPr txBox="1">
            <a:spLocks noChangeArrowheads="1"/>
          </p:cNvSpPr>
          <p:nvPr/>
        </p:nvSpPr>
        <p:spPr bwMode="auto">
          <a:xfrm>
            <a:off x="2743200" y="4191000"/>
            <a:ext cx="393354" cy="11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43020" name="Text Box 18"/>
          <p:cNvSpPr txBox="1">
            <a:spLocks noChangeArrowheads="1"/>
          </p:cNvSpPr>
          <p:nvPr/>
        </p:nvSpPr>
        <p:spPr bwMode="auto">
          <a:xfrm>
            <a:off x="3962400" y="3886200"/>
            <a:ext cx="393354" cy="11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43021" name="Text Box 19"/>
          <p:cNvSpPr txBox="1">
            <a:spLocks noChangeArrowheads="1"/>
          </p:cNvSpPr>
          <p:nvPr/>
        </p:nvSpPr>
        <p:spPr bwMode="auto">
          <a:xfrm>
            <a:off x="3124200" y="2819400"/>
            <a:ext cx="393354" cy="111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43022" name="Text Box 20"/>
          <p:cNvSpPr txBox="1">
            <a:spLocks noChangeArrowheads="1"/>
          </p:cNvSpPr>
          <p:nvPr/>
        </p:nvSpPr>
        <p:spPr bwMode="auto">
          <a:xfrm>
            <a:off x="2667000" y="3124200"/>
            <a:ext cx="390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/>
              <a:t>.</a:t>
            </a:r>
          </a:p>
        </p:txBody>
      </p:sp>
      <p:sp>
        <p:nvSpPr>
          <p:cNvPr id="99349" name="Oval 21"/>
          <p:cNvSpPr>
            <a:spLocks noChangeArrowheads="1"/>
          </p:cNvSpPr>
          <p:nvPr/>
        </p:nvSpPr>
        <p:spPr bwMode="auto">
          <a:xfrm>
            <a:off x="2173288" y="3287713"/>
            <a:ext cx="12954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2668588" y="3125788"/>
            <a:ext cx="393354" cy="1110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6600" dirty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55754" y="2265143"/>
            <a:ext cx="3604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Unknown (test) sample category. </a:t>
            </a:r>
          </a:p>
          <a:p>
            <a:r>
              <a:rPr lang="en-US" dirty="0" smtClean="0"/>
              <a:t>Category: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6"/>
                </a:solidFill>
              </a:rPr>
              <a:t>Green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>
          <a:xfrm flipH="1">
            <a:off x="2892772" y="2588309"/>
            <a:ext cx="1462982" cy="1242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24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9" grpId="0" animBg="1"/>
      <p:bldP spid="99350" grpId="0" autoUpdateAnimBg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49425" y="643812"/>
            <a:ext cx="8229600" cy="74178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Illustration of 3 Nearest Neighbor for Text</a:t>
            </a:r>
          </a:p>
        </p:txBody>
      </p:sp>
      <p:grpSp>
        <p:nvGrpSpPr>
          <p:cNvPr id="44036" name="Group 3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44048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049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4037" name="Line 6"/>
          <p:cNvSpPr>
            <a:spLocks noChangeShapeType="1"/>
          </p:cNvSpPr>
          <p:nvPr/>
        </p:nvSpPr>
        <p:spPr bwMode="auto">
          <a:xfrm flipV="1">
            <a:off x="976313" y="4208463"/>
            <a:ext cx="501650" cy="15652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038" name="Line 7"/>
          <p:cNvSpPr>
            <a:spLocks noChangeShapeType="1"/>
          </p:cNvSpPr>
          <p:nvPr/>
        </p:nvSpPr>
        <p:spPr bwMode="auto">
          <a:xfrm flipV="1">
            <a:off x="965200" y="4822825"/>
            <a:ext cx="587375" cy="950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039" name="Line 8"/>
          <p:cNvSpPr>
            <a:spLocks noChangeShapeType="1"/>
          </p:cNvSpPr>
          <p:nvPr/>
        </p:nvSpPr>
        <p:spPr bwMode="auto">
          <a:xfrm flipV="1">
            <a:off x="965200" y="4876800"/>
            <a:ext cx="1397000" cy="9096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040" name="Line 9"/>
          <p:cNvSpPr>
            <a:spLocks noChangeShapeType="1"/>
          </p:cNvSpPr>
          <p:nvPr/>
        </p:nvSpPr>
        <p:spPr bwMode="auto">
          <a:xfrm flipV="1">
            <a:off x="965200" y="5624513"/>
            <a:ext cx="1614488" cy="161925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4041" name="Line 10"/>
          <p:cNvSpPr>
            <a:spLocks noChangeShapeType="1"/>
          </p:cNvSpPr>
          <p:nvPr/>
        </p:nvSpPr>
        <p:spPr bwMode="auto">
          <a:xfrm flipV="1">
            <a:off x="965200" y="5360988"/>
            <a:ext cx="1163638" cy="412750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V="1">
            <a:off x="976313" y="4876800"/>
            <a:ext cx="1843087" cy="909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 flipV="1">
            <a:off x="981075" y="4876800"/>
            <a:ext cx="1843088" cy="909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838325" y="5178425"/>
            <a:ext cx="576263" cy="469900"/>
            <a:chOff x="1158" y="3262"/>
            <a:chExt cx="363" cy="296"/>
          </a:xfrm>
        </p:grpSpPr>
        <p:sp>
          <p:nvSpPr>
            <p:cNvPr id="44045" name="Freeform 18"/>
            <p:cNvSpPr>
              <a:spLocks/>
            </p:cNvSpPr>
            <p:nvPr/>
          </p:nvSpPr>
          <p:spPr bwMode="auto">
            <a:xfrm>
              <a:off x="1158" y="3375"/>
              <a:ext cx="14" cy="66"/>
            </a:xfrm>
            <a:custGeom>
              <a:avLst/>
              <a:gdLst>
                <a:gd name="T0" fmla="*/ 0 w 14"/>
                <a:gd name="T1" fmla="*/ 0 h 66"/>
                <a:gd name="T2" fmla="*/ 12 w 14"/>
                <a:gd name="T3" fmla="*/ 18 h 66"/>
                <a:gd name="T4" fmla="*/ 12 w 14"/>
                <a:gd name="T5" fmla="*/ 66 h 66"/>
                <a:gd name="T6" fmla="*/ 0 60000 65536"/>
                <a:gd name="T7" fmla="*/ 0 60000 65536"/>
                <a:gd name="T8" fmla="*/ 0 60000 65536"/>
                <a:gd name="T9" fmla="*/ 0 w 14"/>
                <a:gd name="T10" fmla="*/ 0 h 66"/>
                <a:gd name="T11" fmla="*/ 14 w 14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66">
                  <a:moveTo>
                    <a:pt x="0" y="0"/>
                  </a:moveTo>
                  <a:lnTo>
                    <a:pt x="12" y="18"/>
                  </a:lnTo>
                  <a:cubicBezTo>
                    <a:pt x="14" y="29"/>
                    <a:pt x="13" y="47"/>
                    <a:pt x="12" y="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046" name="Freeform 19"/>
            <p:cNvSpPr>
              <a:spLocks/>
            </p:cNvSpPr>
            <p:nvPr/>
          </p:nvSpPr>
          <p:spPr bwMode="auto">
            <a:xfrm>
              <a:off x="1200" y="3262"/>
              <a:ext cx="66" cy="65"/>
            </a:xfrm>
            <a:custGeom>
              <a:avLst/>
              <a:gdLst>
                <a:gd name="T0" fmla="*/ 0 w 66"/>
                <a:gd name="T1" fmla="*/ 2 h 65"/>
                <a:gd name="T2" fmla="*/ 39 w 66"/>
                <a:gd name="T3" fmla="*/ 5 h 65"/>
                <a:gd name="T4" fmla="*/ 63 w 66"/>
                <a:gd name="T5" fmla="*/ 29 h 65"/>
                <a:gd name="T6" fmla="*/ 57 w 66"/>
                <a:gd name="T7" fmla="*/ 65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5"/>
                <a:gd name="T14" fmla="*/ 66 w 66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5">
                  <a:moveTo>
                    <a:pt x="0" y="2"/>
                  </a:moveTo>
                  <a:cubicBezTo>
                    <a:pt x="14" y="1"/>
                    <a:pt x="28" y="0"/>
                    <a:pt x="39" y="5"/>
                  </a:cubicBezTo>
                  <a:cubicBezTo>
                    <a:pt x="50" y="10"/>
                    <a:pt x="60" y="19"/>
                    <a:pt x="63" y="29"/>
                  </a:cubicBezTo>
                  <a:cubicBezTo>
                    <a:pt x="66" y="39"/>
                    <a:pt x="61" y="52"/>
                    <a:pt x="57" y="6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4047" name="Freeform 23"/>
            <p:cNvSpPr>
              <a:spLocks/>
            </p:cNvSpPr>
            <p:nvPr/>
          </p:nvSpPr>
          <p:spPr bwMode="auto">
            <a:xfrm>
              <a:off x="1392" y="3264"/>
              <a:ext cx="129" cy="294"/>
            </a:xfrm>
            <a:custGeom>
              <a:avLst/>
              <a:gdLst>
                <a:gd name="T0" fmla="*/ 0 w 129"/>
                <a:gd name="T1" fmla="*/ 0 h 294"/>
                <a:gd name="T2" fmla="*/ 81 w 129"/>
                <a:gd name="T3" fmla="*/ 42 h 294"/>
                <a:gd name="T4" fmla="*/ 123 w 129"/>
                <a:gd name="T5" fmla="*/ 123 h 294"/>
                <a:gd name="T6" fmla="*/ 117 w 129"/>
                <a:gd name="T7" fmla="*/ 216 h 294"/>
                <a:gd name="T8" fmla="*/ 84 w 129"/>
                <a:gd name="T9" fmla="*/ 294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294"/>
                <a:gd name="T17" fmla="*/ 129 w 129"/>
                <a:gd name="T18" fmla="*/ 294 h 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294">
                  <a:moveTo>
                    <a:pt x="0" y="0"/>
                  </a:moveTo>
                  <a:cubicBezTo>
                    <a:pt x="30" y="11"/>
                    <a:pt x="61" y="22"/>
                    <a:pt x="81" y="42"/>
                  </a:cubicBezTo>
                  <a:cubicBezTo>
                    <a:pt x="101" y="62"/>
                    <a:pt x="117" y="94"/>
                    <a:pt x="123" y="123"/>
                  </a:cubicBezTo>
                  <a:cubicBezTo>
                    <a:pt x="129" y="152"/>
                    <a:pt x="123" y="188"/>
                    <a:pt x="117" y="216"/>
                  </a:cubicBezTo>
                  <a:cubicBezTo>
                    <a:pt x="111" y="244"/>
                    <a:pt x="97" y="269"/>
                    <a:pt x="84" y="29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9394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7" grpId="0" animBg="1"/>
      <p:bldP spid="10344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55" y="1607274"/>
            <a:ext cx="8330610" cy="4999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Suppose, you have given the following data where x and y are the 2 input variables and Class is the dependent variable.</a:t>
            </a:r>
          </a:p>
          <a:p>
            <a:pPr marL="0" indent="0">
              <a:buNone/>
            </a:pPr>
            <a:endParaRPr lang="en-US" altLang="zh-TW" sz="2000" dirty="0" smtClean="0">
              <a:ea typeface="新細明體" pitchFamily="2" charset="-120"/>
            </a:endParaRPr>
          </a:p>
          <a:p>
            <a:r>
              <a:rPr lang="en-US" sz="2000" dirty="0" smtClean="0"/>
              <a:t>Suppose, you want to predict the class of new data point x=1 and y=1 using Euclidian distance in 3-NN. In which class this data point belong to?</a:t>
            </a:r>
          </a:p>
          <a:p>
            <a:r>
              <a:rPr lang="en-US" sz="2000" dirty="0" smtClean="0"/>
              <a:t>You are now want use 7-NN instead of 3-KNN which of the following x=1 and y=1 will belong to?</a:t>
            </a:r>
            <a:endParaRPr lang="en-US" altLang="zh-TW" sz="2000" dirty="0">
              <a:ea typeface="新細明體" pitchFamily="2" charset="-12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9" y="4177413"/>
            <a:ext cx="2085975" cy="260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Rocchio Anomoly   </a:t>
            </a:r>
          </a:p>
        </p:txBody>
      </p:sp>
      <p:sp>
        <p:nvSpPr>
          <p:cNvPr id="4608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28650" y="1530220"/>
            <a:ext cx="7886700" cy="464674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Prototype models have problems with polymorphic (disjunctive) categories.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In this example, the category of the new document will be </a:t>
            </a:r>
            <a:r>
              <a:rPr lang="en-US" altLang="en-US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red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based on cosine similarity between document and prototypes (big red arrow and big green arrow)</a:t>
            </a:r>
          </a:p>
        </p:txBody>
      </p:sp>
      <p:grpSp>
        <p:nvGrpSpPr>
          <p:cNvPr id="46085" name="Group 3"/>
          <p:cNvGrpSpPr>
            <a:grpSpLocks/>
          </p:cNvGrpSpPr>
          <p:nvPr/>
        </p:nvGrpSpPr>
        <p:grpSpPr bwMode="auto">
          <a:xfrm>
            <a:off x="914400" y="2286000"/>
            <a:ext cx="7353300" cy="4046538"/>
            <a:chOff x="623" y="1104"/>
            <a:chExt cx="4632" cy="2549"/>
          </a:xfrm>
        </p:grpSpPr>
        <p:sp>
          <p:nvSpPr>
            <p:cNvPr id="46099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6100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901700" y="4767263"/>
            <a:ext cx="414338" cy="1552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901700" y="5118100"/>
            <a:ext cx="565150" cy="12017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914400" y="5505450"/>
            <a:ext cx="588963" cy="827088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V="1">
            <a:off x="901700" y="5486400"/>
            <a:ext cx="1309688" cy="846138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V="1">
            <a:off x="901700" y="5743575"/>
            <a:ext cx="1290638" cy="5889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V="1">
            <a:off x="901700" y="6032500"/>
            <a:ext cx="1616075" cy="2873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 flipV="1">
            <a:off x="901700" y="4366727"/>
            <a:ext cx="2513304" cy="1959461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 flipV="1">
            <a:off x="901700" y="3432175"/>
            <a:ext cx="2943225" cy="29067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V="1">
            <a:off x="901700" y="5122863"/>
            <a:ext cx="1052513" cy="1190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76400" y="5257800"/>
            <a:ext cx="371475" cy="190500"/>
            <a:chOff x="1056" y="3312"/>
            <a:chExt cx="234" cy="120"/>
          </a:xfrm>
        </p:grpSpPr>
        <p:sp>
          <p:nvSpPr>
            <p:cNvPr id="46097" name="Freeform 20"/>
            <p:cNvSpPr>
              <a:spLocks/>
            </p:cNvSpPr>
            <p:nvPr/>
          </p:nvSpPr>
          <p:spPr bwMode="auto">
            <a:xfrm>
              <a:off x="1056" y="3395"/>
              <a:ext cx="69" cy="37"/>
            </a:xfrm>
            <a:custGeom>
              <a:avLst/>
              <a:gdLst>
                <a:gd name="T0" fmla="*/ 0 w 69"/>
                <a:gd name="T1" fmla="*/ 13 h 37"/>
                <a:gd name="T2" fmla="*/ 48 w 69"/>
                <a:gd name="T3" fmla="*/ 4 h 37"/>
                <a:gd name="T4" fmla="*/ 69 w 69"/>
                <a:gd name="T5" fmla="*/ 37 h 37"/>
                <a:gd name="T6" fmla="*/ 0 60000 65536"/>
                <a:gd name="T7" fmla="*/ 0 60000 65536"/>
                <a:gd name="T8" fmla="*/ 0 60000 65536"/>
                <a:gd name="T9" fmla="*/ 0 w 69"/>
                <a:gd name="T10" fmla="*/ 0 h 37"/>
                <a:gd name="T11" fmla="*/ 69 w 69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" h="37">
                  <a:moveTo>
                    <a:pt x="0" y="13"/>
                  </a:moveTo>
                  <a:cubicBezTo>
                    <a:pt x="18" y="6"/>
                    <a:pt x="37" y="0"/>
                    <a:pt x="48" y="4"/>
                  </a:cubicBezTo>
                  <a:cubicBezTo>
                    <a:pt x="59" y="8"/>
                    <a:pt x="64" y="22"/>
                    <a:pt x="69" y="37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6098" name="Freeform 21"/>
            <p:cNvSpPr>
              <a:spLocks/>
            </p:cNvSpPr>
            <p:nvPr/>
          </p:nvSpPr>
          <p:spPr bwMode="auto">
            <a:xfrm>
              <a:off x="1134" y="3312"/>
              <a:ext cx="156" cy="105"/>
            </a:xfrm>
            <a:custGeom>
              <a:avLst/>
              <a:gdLst>
                <a:gd name="T0" fmla="*/ 18 w 156"/>
                <a:gd name="T1" fmla="*/ 0 h 105"/>
                <a:gd name="T2" fmla="*/ 0 w 156"/>
                <a:gd name="T3" fmla="*/ 21 h 105"/>
                <a:gd name="T4" fmla="*/ 66 w 156"/>
                <a:gd name="T5" fmla="*/ 15 h 105"/>
                <a:gd name="T6" fmla="*/ 135 w 156"/>
                <a:gd name="T7" fmla="*/ 39 h 105"/>
                <a:gd name="T8" fmla="*/ 156 w 156"/>
                <a:gd name="T9" fmla="*/ 105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05"/>
                <a:gd name="T17" fmla="*/ 156 w 156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05">
                  <a:moveTo>
                    <a:pt x="18" y="0"/>
                  </a:moveTo>
                  <a:lnTo>
                    <a:pt x="0" y="21"/>
                  </a:lnTo>
                  <a:cubicBezTo>
                    <a:pt x="8" y="24"/>
                    <a:pt x="44" y="12"/>
                    <a:pt x="66" y="15"/>
                  </a:cubicBezTo>
                  <a:cubicBezTo>
                    <a:pt x="88" y="18"/>
                    <a:pt x="120" y="24"/>
                    <a:pt x="135" y="39"/>
                  </a:cubicBezTo>
                  <a:cubicBezTo>
                    <a:pt x="150" y="54"/>
                    <a:pt x="153" y="79"/>
                    <a:pt x="156" y="10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4471" name="Line 23"/>
          <p:cNvSpPr>
            <a:spLocks noChangeShapeType="1"/>
          </p:cNvSpPr>
          <p:nvPr/>
        </p:nvSpPr>
        <p:spPr bwMode="auto">
          <a:xfrm flipV="1">
            <a:off x="901700" y="5122863"/>
            <a:ext cx="1052513" cy="1190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3" grpId="0" animBg="1"/>
      <p:bldP spid="104464" grpId="0" animBg="1"/>
      <p:bldP spid="104467" grpId="0" animBg="1"/>
      <p:bldP spid="10447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3 Nearest Neighbor Comparison</a:t>
            </a:r>
          </a:p>
        </p:txBody>
      </p:sp>
      <p:sp>
        <p:nvSpPr>
          <p:cNvPr id="4710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28650" y="1595535"/>
            <a:ext cx="7886700" cy="458142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Nearest Neighbor tends to handle polymorphic categories better. 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This will assign </a:t>
            </a:r>
            <a:r>
              <a:rPr lang="en-US" altLang="en-US" i="1" dirty="0" smtClean="0">
                <a:ea typeface="ＭＳ Ｐゴシック" panose="020B0600070205080204" pitchFamily="34" charset="-128"/>
              </a:rPr>
              <a:t>black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to the document category because 2 closest neighbors among 3 Nearest Neighbors are in black category. </a:t>
            </a:r>
          </a:p>
        </p:txBody>
      </p:sp>
      <p:grpSp>
        <p:nvGrpSpPr>
          <p:cNvPr id="47109" name="Group 3"/>
          <p:cNvGrpSpPr>
            <a:grpSpLocks/>
          </p:cNvGrpSpPr>
          <p:nvPr/>
        </p:nvGrpSpPr>
        <p:grpSpPr bwMode="auto">
          <a:xfrm>
            <a:off x="990600" y="2362200"/>
            <a:ext cx="7353300" cy="4046538"/>
            <a:chOff x="623" y="1104"/>
            <a:chExt cx="4632" cy="2549"/>
          </a:xfrm>
        </p:grpSpPr>
        <p:sp>
          <p:nvSpPr>
            <p:cNvPr id="47122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23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47110" name="Line 6"/>
          <p:cNvSpPr>
            <a:spLocks noChangeShapeType="1"/>
          </p:cNvSpPr>
          <p:nvPr/>
        </p:nvSpPr>
        <p:spPr bwMode="auto">
          <a:xfrm flipV="1">
            <a:off x="977900" y="4843463"/>
            <a:ext cx="414338" cy="1552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V="1">
            <a:off x="977900" y="5194300"/>
            <a:ext cx="565150" cy="12017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990600" y="5581650"/>
            <a:ext cx="588963" cy="827088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 flipV="1">
            <a:off x="977900" y="5562600"/>
            <a:ext cx="1309688" cy="846138"/>
          </a:xfrm>
          <a:prstGeom prst="line">
            <a:avLst/>
          </a:prstGeom>
          <a:noFill/>
          <a:ln w="12700">
            <a:solidFill>
              <a:schemeClr val="accent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V="1">
            <a:off x="977900" y="5819775"/>
            <a:ext cx="1290638" cy="5889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V="1">
            <a:off x="977900" y="6108700"/>
            <a:ext cx="1616075" cy="2873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V="1">
            <a:off x="992188" y="5181600"/>
            <a:ext cx="1052512" cy="1190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flipV="1">
            <a:off x="992188" y="5181600"/>
            <a:ext cx="1052512" cy="1190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406525" y="5432425"/>
            <a:ext cx="376238" cy="458788"/>
            <a:chOff x="885" y="3038"/>
            <a:chExt cx="237" cy="289"/>
          </a:xfrm>
        </p:grpSpPr>
        <p:sp>
          <p:nvSpPr>
            <p:cNvPr id="47119" name="Freeform 18"/>
            <p:cNvSpPr>
              <a:spLocks/>
            </p:cNvSpPr>
            <p:nvPr/>
          </p:nvSpPr>
          <p:spPr bwMode="auto">
            <a:xfrm>
              <a:off x="912" y="3239"/>
              <a:ext cx="33" cy="22"/>
            </a:xfrm>
            <a:custGeom>
              <a:avLst/>
              <a:gdLst>
                <a:gd name="T0" fmla="*/ 0 w 33"/>
                <a:gd name="T1" fmla="*/ 16 h 22"/>
                <a:gd name="T2" fmla="*/ 18 w 33"/>
                <a:gd name="T3" fmla="*/ 1 h 22"/>
                <a:gd name="T4" fmla="*/ 33 w 33"/>
                <a:gd name="T5" fmla="*/ 22 h 22"/>
                <a:gd name="T6" fmla="*/ 0 60000 65536"/>
                <a:gd name="T7" fmla="*/ 0 60000 65536"/>
                <a:gd name="T8" fmla="*/ 0 60000 65536"/>
                <a:gd name="T9" fmla="*/ 0 w 33"/>
                <a:gd name="T10" fmla="*/ 0 h 22"/>
                <a:gd name="T11" fmla="*/ 33 w 33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" h="22">
                  <a:moveTo>
                    <a:pt x="0" y="16"/>
                  </a:moveTo>
                  <a:cubicBezTo>
                    <a:pt x="6" y="8"/>
                    <a:pt x="13" y="0"/>
                    <a:pt x="18" y="1"/>
                  </a:cubicBezTo>
                  <a:cubicBezTo>
                    <a:pt x="23" y="2"/>
                    <a:pt x="28" y="12"/>
                    <a:pt x="33" y="2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20" name="Freeform 22"/>
            <p:cNvSpPr>
              <a:spLocks/>
            </p:cNvSpPr>
            <p:nvPr/>
          </p:nvSpPr>
          <p:spPr bwMode="auto">
            <a:xfrm>
              <a:off x="981" y="3219"/>
              <a:ext cx="141" cy="108"/>
            </a:xfrm>
            <a:custGeom>
              <a:avLst/>
              <a:gdLst>
                <a:gd name="T0" fmla="*/ 0 w 162"/>
                <a:gd name="T1" fmla="*/ 3 h 114"/>
                <a:gd name="T2" fmla="*/ 18 w 162"/>
                <a:gd name="T3" fmla="*/ 6 h 114"/>
                <a:gd name="T4" fmla="*/ 75 w 162"/>
                <a:gd name="T5" fmla="*/ 3 h 114"/>
                <a:gd name="T6" fmla="*/ 97 w 162"/>
                <a:gd name="T7" fmla="*/ 22 h 114"/>
                <a:gd name="T8" fmla="*/ 116 w 162"/>
                <a:gd name="T9" fmla="*/ 57 h 114"/>
                <a:gd name="T10" fmla="*/ 123 w 162"/>
                <a:gd name="T11" fmla="*/ 102 h 1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2"/>
                <a:gd name="T19" fmla="*/ 0 h 114"/>
                <a:gd name="T20" fmla="*/ 162 w 162"/>
                <a:gd name="T21" fmla="*/ 114 h 1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2" h="114">
                  <a:moveTo>
                    <a:pt x="0" y="3"/>
                  </a:moveTo>
                  <a:lnTo>
                    <a:pt x="24" y="6"/>
                  </a:lnTo>
                  <a:cubicBezTo>
                    <a:pt x="40" y="6"/>
                    <a:pt x="82" y="0"/>
                    <a:pt x="99" y="3"/>
                  </a:cubicBezTo>
                  <a:cubicBezTo>
                    <a:pt x="116" y="6"/>
                    <a:pt x="120" y="14"/>
                    <a:pt x="129" y="24"/>
                  </a:cubicBezTo>
                  <a:cubicBezTo>
                    <a:pt x="138" y="34"/>
                    <a:pt x="148" y="48"/>
                    <a:pt x="153" y="63"/>
                  </a:cubicBezTo>
                  <a:cubicBezTo>
                    <a:pt x="158" y="78"/>
                    <a:pt x="160" y="96"/>
                    <a:pt x="162" y="11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7121" name="Freeform 24"/>
            <p:cNvSpPr>
              <a:spLocks/>
            </p:cNvSpPr>
            <p:nvPr/>
          </p:nvSpPr>
          <p:spPr bwMode="auto">
            <a:xfrm>
              <a:off x="885" y="3038"/>
              <a:ext cx="174" cy="91"/>
            </a:xfrm>
            <a:custGeom>
              <a:avLst/>
              <a:gdLst>
                <a:gd name="T0" fmla="*/ 0 w 195"/>
                <a:gd name="T1" fmla="*/ 34 h 91"/>
                <a:gd name="T2" fmla="*/ 64 w 195"/>
                <a:gd name="T3" fmla="*/ 4 h 91"/>
                <a:gd name="T4" fmla="*/ 112 w 195"/>
                <a:gd name="T5" fmla="*/ 7 h 91"/>
                <a:gd name="T6" fmla="*/ 144 w 195"/>
                <a:gd name="T7" fmla="*/ 34 h 91"/>
                <a:gd name="T8" fmla="*/ 155 w 195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5"/>
                <a:gd name="T16" fmla="*/ 0 h 91"/>
                <a:gd name="T17" fmla="*/ 195 w 195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5" h="91">
                  <a:moveTo>
                    <a:pt x="0" y="34"/>
                  </a:moveTo>
                  <a:cubicBezTo>
                    <a:pt x="29" y="21"/>
                    <a:pt x="58" y="8"/>
                    <a:pt x="81" y="4"/>
                  </a:cubicBezTo>
                  <a:cubicBezTo>
                    <a:pt x="104" y="0"/>
                    <a:pt x="125" y="2"/>
                    <a:pt x="141" y="7"/>
                  </a:cubicBezTo>
                  <a:cubicBezTo>
                    <a:pt x="157" y="12"/>
                    <a:pt x="171" y="20"/>
                    <a:pt x="180" y="34"/>
                  </a:cubicBezTo>
                  <a:cubicBezTo>
                    <a:pt x="189" y="48"/>
                    <a:pt x="192" y="69"/>
                    <a:pt x="195" y="9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514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4" grpId="0" animBg="1"/>
      <p:bldP spid="10548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70029" y="778182"/>
            <a:ext cx="7886700" cy="608338"/>
          </a:xfrm>
        </p:spPr>
        <p:txBody>
          <a:bodyPr/>
          <a:lstStyle/>
          <a:p>
            <a:r>
              <a:rPr lang="en-US" altLang="en-US" dirty="0" smtClean="0"/>
              <a:t>Nearest Neighbor with Inverted Index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Determining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nearest neighbors is the same as determining the </a:t>
            </a:r>
            <a:r>
              <a:rPr lang="en-US" altLang="en-US" i="1" dirty="0" smtClean="0"/>
              <a:t>k </a:t>
            </a:r>
            <a:r>
              <a:rPr lang="en-US" altLang="en-US" dirty="0" smtClean="0"/>
              <a:t>best retrievals using the test document as a query to a database of training documents.</a:t>
            </a:r>
          </a:p>
          <a:p>
            <a:r>
              <a:rPr lang="en-US" altLang="en-US" dirty="0" smtClean="0"/>
              <a:t>Use standard VSR inverted index methods to find the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nearest neighbors.</a:t>
            </a:r>
          </a:p>
        </p:txBody>
      </p:sp>
    </p:spTree>
    <p:extLst>
      <p:ext uri="{BB962C8B-B14F-4D97-AF65-F5344CB8AC3E}">
        <p14:creationId xmlns:p14="http://schemas.microsoft.com/office/powerpoint/2010/main" val="403356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470029" y="862158"/>
            <a:ext cx="7886700" cy="552354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Evaluating Categorization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Evaluation must be done on test data that are independent of the training data (usually a disjoint set of instances).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Classification accuracy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sz="2800" i="1" dirty="0" err="1" smtClean="0">
                <a:ea typeface="ＭＳ Ｐゴシック" panose="020B0600070205080204" pitchFamily="34" charset="-128"/>
              </a:rPr>
              <a:t>c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/</a:t>
            </a:r>
            <a:r>
              <a:rPr lang="en-US" altLang="en-US" sz="2800" i="1" dirty="0" err="1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where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is the total number of test instances and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c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is the number of test instances correctly classified by the system.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Results can vary based on sampling error due to different training and test sets.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Average results over multiple training and test sets (splits of the overall data) for the best results.</a:t>
            </a:r>
          </a:p>
        </p:txBody>
      </p:sp>
    </p:spTree>
    <p:extLst>
      <p:ext uri="{BB962C8B-B14F-4D97-AF65-F5344CB8AC3E}">
        <p14:creationId xmlns:p14="http://schemas.microsoft.com/office/powerpoint/2010/main" val="41689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9226"/>
            <a:ext cx="7886700" cy="3615929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b="1" dirty="0" smtClean="0"/>
              <a:t>How </a:t>
            </a:r>
            <a:r>
              <a:rPr lang="en-US" b="1" dirty="0"/>
              <a:t>should the sample be split?</a:t>
            </a:r>
          </a:p>
          <a:p>
            <a:pPr marL="0" indent="0">
              <a:buNone/>
              <a:defRPr/>
            </a:pPr>
            <a:r>
              <a:rPr lang="en-US" dirty="0"/>
              <a:t>The most common approach is to divide the </a:t>
            </a:r>
            <a:r>
              <a:rPr lang="en-US" dirty="0" smtClean="0"/>
              <a:t>sample randomly</a:t>
            </a:r>
            <a:r>
              <a:rPr lang="en-US" dirty="0"/>
              <a:t>, thus theoretically eliminating </a:t>
            </a:r>
            <a:r>
              <a:rPr lang="en-US" dirty="0" smtClean="0"/>
              <a:t>any systematic </a:t>
            </a:r>
            <a:r>
              <a:rPr lang="en-US" dirty="0"/>
              <a:t>differences. </a:t>
            </a:r>
          </a:p>
          <a:p>
            <a:pPr>
              <a:defRPr/>
            </a:pPr>
            <a:r>
              <a:rPr lang="en-US" dirty="0"/>
              <a:t>Modeling of the data uses one part only. The model selected for this part is then used to predict the values in the other part of the data. A valid model should show good predictive accuracy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170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Cross Validation – The Ideal Procedure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28650" y="2125266"/>
            <a:ext cx="7886700" cy="42436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 smtClean="0"/>
              <a:t>1.Divide data into three sets, training, validation and test sets 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2.Find the optimal model on the training set, and use the test set to check its predictive capability 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3.See how well the model can predict the test set 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4.The validation error gives an unbiased estimate of the predictive power of a model 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pic>
        <p:nvPicPr>
          <p:cNvPr id="1331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3" y="2453879"/>
            <a:ext cx="4657725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897" y="3727377"/>
            <a:ext cx="6005513" cy="81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2" y="5171604"/>
            <a:ext cx="3339704" cy="44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1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N</a:t>
            </a:r>
            <a:r>
              <a:rPr lang="en-US" altLang="en-US" dirty="0" smtClean="0"/>
              <a:t>-fold Cross Validation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Since </a:t>
            </a:r>
            <a:r>
              <a:rPr lang="en-US" dirty="0"/>
              <a:t>data </a:t>
            </a:r>
            <a:r>
              <a:rPr lang="en-US" dirty="0" smtClean="0"/>
              <a:t>are </a:t>
            </a:r>
            <a:r>
              <a:rPr lang="en-US" dirty="0"/>
              <a:t>often scarce, there might not be enough to set aside for a validation sample </a:t>
            </a:r>
          </a:p>
          <a:p>
            <a:pPr>
              <a:defRPr/>
            </a:pPr>
            <a:r>
              <a:rPr lang="en-US" dirty="0" smtClean="0"/>
              <a:t>To </a:t>
            </a:r>
            <a:r>
              <a:rPr lang="en-US" dirty="0"/>
              <a:t>work around this issue </a:t>
            </a:r>
            <a:r>
              <a:rPr lang="en-US" dirty="0" smtClean="0"/>
              <a:t>N-fold </a:t>
            </a:r>
            <a:r>
              <a:rPr lang="en-US" dirty="0"/>
              <a:t>CV works as follows: </a:t>
            </a:r>
          </a:p>
          <a:p>
            <a:pPr marL="0" indent="0">
              <a:buNone/>
              <a:defRPr/>
            </a:pPr>
            <a:r>
              <a:rPr lang="en-US" dirty="0" smtClean="0"/>
              <a:t>     1. Split </a:t>
            </a:r>
            <a:r>
              <a:rPr lang="en-US" dirty="0"/>
              <a:t>the sample into </a:t>
            </a:r>
            <a:r>
              <a:rPr lang="en-US" dirty="0" smtClean="0"/>
              <a:t>N </a:t>
            </a:r>
            <a:r>
              <a:rPr lang="en-US" dirty="0"/>
              <a:t>subsets of equal size </a:t>
            </a:r>
          </a:p>
          <a:p>
            <a:pPr marL="0" indent="0">
              <a:buNone/>
              <a:defRPr/>
            </a:pPr>
            <a:r>
              <a:rPr lang="en-US" dirty="0" smtClean="0"/>
              <a:t>     2. For </a:t>
            </a:r>
            <a:r>
              <a:rPr lang="en-US" dirty="0"/>
              <a:t>each fold estimate a model on all the subsets except one </a:t>
            </a:r>
          </a:p>
          <a:p>
            <a:pPr marL="0" indent="0">
              <a:buNone/>
              <a:defRPr/>
            </a:pPr>
            <a:r>
              <a:rPr lang="en-US" dirty="0" smtClean="0"/>
              <a:t>     3. Use </a:t>
            </a:r>
            <a:r>
              <a:rPr lang="en-US" dirty="0"/>
              <a:t>the left out subset to test the model, by calculating a CV metric of choice </a:t>
            </a:r>
          </a:p>
          <a:p>
            <a:pPr marL="0" indent="0">
              <a:buNone/>
              <a:defRPr/>
            </a:pPr>
            <a:r>
              <a:rPr lang="en-US" dirty="0" smtClean="0"/>
              <a:t>     4. Average </a:t>
            </a:r>
            <a:r>
              <a:rPr lang="en-US" dirty="0"/>
              <a:t>the CV metric across subsets to get the CV error </a:t>
            </a:r>
          </a:p>
          <a:p>
            <a:pPr>
              <a:defRPr/>
            </a:pPr>
            <a:r>
              <a:rPr lang="en-US" dirty="0" smtClean="0"/>
              <a:t>This </a:t>
            </a:r>
            <a:r>
              <a:rPr lang="en-US" dirty="0"/>
              <a:t>has the advantage of using all data for estimating the model, however finding a good value for </a:t>
            </a:r>
            <a:r>
              <a:rPr lang="en-US" i="1" dirty="0" smtClean="0"/>
              <a:t>N </a:t>
            </a:r>
            <a:r>
              <a:rPr lang="en-US" dirty="0"/>
              <a:t>can be tricky 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24" y="295955"/>
            <a:ext cx="8466752" cy="631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49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N</a:t>
            </a:r>
            <a:r>
              <a:rPr lang="en-US" dirty="0" smtClean="0"/>
              <a:t>-fold </a:t>
            </a:r>
            <a:r>
              <a:rPr lang="en-US" dirty="0"/>
              <a:t>Cross Validation Example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0" y="2226469"/>
            <a:ext cx="3576638" cy="3263504"/>
          </a:xfrm>
        </p:spPr>
        <p:txBody>
          <a:bodyPr rtlCol="0">
            <a:normAutofit fontScale="92500" lnSpcReduction="10000"/>
          </a:bodyPr>
          <a:lstStyle/>
          <a:p>
            <a:pPr marL="385763" indent="-385763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Split </a:t>
            </a:r>
            <a:r>
              <a:rPr lang="en-US" dirty="0"/>
              <a:t>the data into 5 samples </a:t>
            </a:r>
            <a:endParaRPr lang="en-US" dirty="0" smtClean="0"/>
          </a:p>
          <a:p>
            <a:pPr marL="385763" indent="-385763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Fit </a:t>
            </a:r>
            <a:r>
              <a:rPr lang="en-US" dirty="0"/>
              <a:t>a model to the training samples </a:t>
            </a:r>
            <a:r>
              <a:rPr lang="en-US" dirty="0" smtClean="0"/>
              <a:t>and </a:t>
            </a:r>
            <a:r>
              <a:rPr lang="en-US" dirty="0"/>
              <a:t>use the test sample to calculate </a:t>
            </a:r>
            <a:r>
              <a:rPr lang="en-US" dirty="0" smtClean="0"/>
              <a:t>a </a:t>
            </a:r>
            <a:r>
              <a:rPr lang="en-US" dirty="0"/>
              <a:t>CV metric. </a:t>
            </a:r>
            <a:endParaRPr lang="en-US" dirty="0" smtClean="0"/>
          </a:p>
          <a:p>
            <a:pPr marL="385763" indent="-385763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Repeat </a:t>
            </a:r>
            <a:r>
              <a:rPr lang="en-US" dirty="0"/>
              <a:t>the process for the next sample, until all samples have been used to either train or test the model </a:t>
            </a:r>
          </a:p>
        </p:txBody>
      </p:sp>
      <p:pic>
        <p:nvPicPr>
          <p:cNvPr id="2970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03" y="2125267"/>
            <a:ext cx="4071938" cy="2772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25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8691" y="737119"/>
            <a:ext cx="7886700" cy="692313"/>
          </a:xfrm>
        </p:spPr>
        <p:txBody>
          <a:bodyPr/>
          <a:lstStyle/>
          <a:p>
            <a:pPr eaLnBrk="1" hangingPunct="1"/>
            <a:r>
              <a:rPr lang="en-US" altLang="en-US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-Fold Cross-Validation Process</a:t>
            </a:r>
          </a:p>
        </p:txBody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87059"/>
            <a:ext cx="8001000" cy="4687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Partition data into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equal-sized disjoint segments.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Run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trials, each time using a different segment of the data for testing, and training on the remaining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  <a:sym typeface="Symbol" panose="05050102010706020507" pitchFamily="18" charset="2"/>
              </a:rPr>
              <a:t>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1 segments.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This way, at least test-sets are independent.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Report average classification accuracy over the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trials.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ea typeface="ＭＳ Ｐゴシック" panose="020B0600070205080204" pitchFamily="34" charset="-128"/>
              </a:rPr>
              <a:t>Typically, </a:t>
            </a:r>
            <a:r>
              <a:rPr lang="en-US" altLang="en-US" sz="2800" i="1" dirty="0" smtClean="0">
                <a:ea typeface="ＭＳ Ｐゴシック" panose="020B0600070205080204" pitchFamily="34" charset="-128"/>
              </a:rPr>
              <a:t>N</a:t>
            </a:r>
            <a:r>
              <a:rPr lang="en-US" altLang="en-US" sz="2800" dirty="0" smtClean="0">
                <a:ea typeface="ＭＳ Ｐゴシック" panose="020B0600070205080204" pitchFamily="34" charset="-128"/>
              </a:rPr>
              <a:t> = 10.</a:t>
            </a:r>
          </a:p>
        </p:txBody>
      </p:sp>
    </p:spTree>
    <p:extLst>
      <p:ext uri="{BB962C8B-B14F-4D97-AF65-F5344CB8AC3E}">
        <p14:creationId xmlns:p14="http://schemas.microsoft.com/office/powerpoint/2010/main" val="28668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70029" y="778182"/>
            <a:ext cx="7886700" cy="608338"/>
          </a:xfrm>
        </p:spPr>
        <p:txBody>
          <a:bodyPr/>
          <a:lstStyle/>
          <a:p>
            <a:r>
              <a:rPr lang="en-US" altLang="en-US" dirty="0" smtClean="0"/>
              <a:t>Nearest Neighbor Python Example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029" y="1619250"/>
            <a:ext cx="8045321" cy="517207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en-US" dirty="0"/>
              <a:t>import </a:t>
            </a:r>
            <a:r>
              <a:rPr lang="en-US" altLang="en-US" dirty="0" err="1"/>
              <a:t>numpy</a:t>
            </a:r>
            <a:r>
              <a:rPr lang="en-US" altLang="en-US" dirty="0"/>
              <a:t> as np  </a:t>
            </a:r>
          </a:p>
          <a:p>
            <a:pPr marL="0" indent="0">
              <a:buNone/>
            </a:pPr>
            <a:r>
              <a:rPr lang="en-US" altLang="en-US" dirty="0"/>
              <a:t>import </a:t>
            </a:r>
            <a:r>
              <a:rPr lang="en-US" altLang="en-US" dirty="0" err="1"/>
              <a:t>matplotlib.pyplot</a:t>
            </a:r>
            <a:r>
              <a:rPr lang="en-US" altLang="en-US" dirty="0"/>
              <a:t> as </a:t>
            </a:r>
            <a:r>
              <a:rPr lang="en-US" altLang="en-US" dirty="0" err="1"/>
              <a:t>plt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import pandas as </a:t>
            </a:r>
            <a:r>
              <a:rPr lang="en-US" altLang="en-US" dirty="0" err="1"/>
              <a:t>pd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 err="1"/>
              <a:t>url</a:t>
            </a:r>
            <a:r>
              <a:rPr lang="en-US" altLang="en-US" dirty="0"/>
              <a:t> = "https://archive.ics.uci.edu/ml/machine-learning-databases/iris/</a:t>
            </a:r>
            <a:r>
              <a:rPr lang="en-US" altLang="en-US" dirty="0" err="1"/>
              <a:t>iris.data</a:t>
            </a:r>
            <a:r>
              <a:rPr lang="en-US" altLang="en-US" dirty="0" smtClean="0"/>
              <a:t>"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names </a:t>
            </a:r>
            <a:r>
              <a:rPr lang="en-US" altLang="en-US" dirty="0"/>
              <a:t>= ['sepal-length', 'sepal-width', 'petal-length', 'petal-width', 'Class</a:t>
            </a:r>
            <a:r>
              <a:rPr lang="en-US" altLang="en-US" dirty="0" smtClean="0"/>
              <a:t>'] </a:t>
            </a:r>
            <a:r>
              <a:rPr lang="en-US" altLang="en-US" dirty="0"/>
              <a:t># Assign </a:t>
            </a:r>
            <a:r>
              <a:rPr lang="en-US" altLang="en-US" dirty="0" smtClean="0"/>
              <a:t>column </a:t>
            </a:r>
            <a:r>
              <a:rPr lang="en-US" altLang="en-US" dirty="0"/>
              <a:t>names to the </a:t>
            </a:r>
            <a:r>
              <a:rPr lang="en-US" altLang="en-US" dirty="0" smtClean="0"/>
              <a:t>dataset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dataset </a:t>
            </a:r>
            <a:r>
              <a:rPr lang="en-US" altLang="en-US" dirty="0"/>
              <a:t>= </a:t>
            </a:r>
            <a:r>
              <a:rPr lang="en-US" altLang="en-US" dirty="0" err="1"/>
              <a:t>pd.read_csv</a:t>
            </a:r>
            <a:r>
              <a:rPr lang="en-US" altLang="en-US" dirty="0"/>
              <a:t>(</a:t>
            </a:r>
            <a:r>
              <a:rPr lang="en-US" altLang="en-US" dirty="0" err="1"/>
              <a:t>url</a:t>
            </a:r>
            <a:r>
              <a:rPr lang="en-US" altLang="en-US" dirty="0"/>
              <a:t>, names=names) # Read dataset to pandas </a:t>
            </a:r>
            <a:r>
              <a:rPr lang="en-US" altLang="en-US" dirty="0" err="1" smtClean="0"/>
              <a:t>dataframe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X </a:t>
            </a:r>
            <a:r>
              <a:rPr lang="en-US" altLang="en-US" dirty="0"/>
              <a:t>= </a:t>
            </a:r>
            <a:r>
              <a:rPr lang="en-US" altLang="en-US" dirty="0" err="1"/>
              <a:t>dataset.iloc</a:t>
            </a:r>
            <a:r>
              <a:rPr lang="en-US" altLang="en-US" dirty="0"/>
              <a:t>[:, :-1].values  </a:t>
            </a:r>
          </a:p>
          <a:p>
            <a:pPr marL="0" indent="0">
              <a:buNone/>
            </a:pPr>
            <a:r>
              <a:rPr lang="en-US" altLang="en-US" dirty="0"/>
              <a:t>y = </a:t>
            </a:r>
            <a:r>
              <a:rPr lang="en-US" altLang="en-US" dirty="0" err="1"/>
              <a:t>dataset.iloc</a:t>
            </a:r>
            <a:r>
              <a:rPr lang="en-US" altLang="en-US" dirty="0"/>
              <a:t>[:, 4].values </a:t>
            </a:r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sklearn.model_selection</a:t>
            </a:r>
            <a:r>
              <a:rPr lang="en-US" altLang="en-US" dirty="0"/>
              <a:t> import </a:t>
            </a:r>
            <a:r>
              <a:rPr lang="en-US" altLang="en-US" dirty="0" err="1"/>
              <a:t>train_test_split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 err="1"/>
              <a:t>X_train</a:t>
            </a:r>
            <a:r>
              <a:rPr lang="en-US" altLang="en-US" dirty="0"/>
              <a:t>, </a:t>
            </a:r>
            <a:r>
              <a:rPr lang="en-US" altLang="en-US" dirty="0" err="1"/>
              <a:t>X_test</a:t>
            </a:r>
            <a:r>
              <a:rPr lang="en-US" altLang="en-US" dirty="0"/>
              <a:t>, </a:t>
            </a:r>
            <a:r>
              <a:rPr lang="en-US" altLang="en-US" dirty="0" err="1"/>
              <a:t>y_train</a:t>
            </a:r>
            <a:r>
              <a:rPr lang="en-US" altLang="en-US" dirty="0"/>
              <a:t>, </a:t>
            </a:r>
            <a:r>
              <a:rPr lang="en-US" altLang="en-US" dirty="0" err="1"/>
              <a:t>y_test</a:t>
            </a:r>
            <a:r>
              <a:rPr lang="en-US" altLang="en-US" dirty="0"/>
              <a:t> = </a:t>
            </a:r>
            <a:r>
              <a:rPr lang="en-US" altLang="en-US" dirty="0" err="1"/>
              <a:t>train_test_split</a:t>
            </a:r>
            <a:r>
              <a:rPr lang="en-US" altLang="en-US" dirty="0"/>
              <a:t>(X, y, </a:t>
            </a:r>
            <a:r>
              <a:rPr lang="en-US" altLang="en-US" dirty="0" err="1"/>
              <a:t>test_size</a:t>
            </a:r>
            <a:r>
              <a:rPr lang="en-US" altLang="en-US" dirty="0"/>
              <a:t>=0.20)  </a:t>
            </a:r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sklearn.preprocessing</a:t>
            </a:r>
            <a:r>
              <a:rPr lang="en-US" altLang="en-US" dirty="0"/>
              <a:t> import </a:t>
            </a:r>
            <a:r>
              <a:rPr lang="en-US" altLang="en-US" dirty="0" err="1"/>
              <a:t>StandardScaler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scaler = </a:t>
            </a:r>
            <a:r>
              <a:rPr lang="en-US" altLang="en-US" dirty="0" err="1"/>
              <a:t>StandardScaler</a:t>
            </a:r>
            <a:r>
              <a:rPr lang="en-US" altLang="en-US" dirty="0"/>
              <a:t>()  </a:t>
            </a:r>
          </a:p>
          <a:p>
            <a:pPr marL="0" indent="0">
              <a:buNone/>
            </a:pPr>
            <a:r>
              <a:rPr lang="en-US" altLang="en-US" dirty="0" err="1"/>
              <a:t>scaler.fit</a:t>
            </a:r>
            <a:r>
              <a:rPr lang="en-US" altLang="en-US" dirty="0"/>
              <a:t>(</a:t>
            </a:r>
            <a:r>
              <a:rPr lang="en-US" altLang="en-US" dirty="0" err="1"/>
              <a:t>X_train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err="1"/>
              <a:t>X_train</a:t>
            </a:r>
            <a:r>
              <a:rPr lang="en-US" altLang="en-US" dirty="0"/>
              <a:t> = </a:t>
            </a:r>
            <a:r>
              <a:rPr lang="en-US" altLang="en-US" dirty="0" err="1"/>
              <a:t>scaler.transform</a:t>
            </a:r>
            <a:r>
              <a:rPr lang="en-US" altLang="en-US" dirty="0"/>
              <a:t>(</a:t>
            </a:r>
            <a:r>
              <a:rPr lang="en-US" altLang="en-US" dirty="0" err="1"/>
              <a:t>X_train</a:t>
            </a:r>
            <a:r>
              <a:rPr lang="en-US" altLang="en-US" dirty="0"/>
              <a:t>)  </a:t>
            </a:r>
          </a:p>
          <a:p>
            <a:pPr marL="0" indent="0">
              <a:buNone/>
            </a:pPr>
            <a:r>
              <a:rPr lang="en-US" altLang="en-US" dirty="0" err="1"/>
              <a:t>X_test</a:t>
            </a:r>
            <a:r>
              <a:rPr lang="en-US" altLang="en-US" dirty="0"/>
              <a:t> = </a:t>
            </a:r>
            <a:r>
              <a:rPr lang="en-US" altLang="en-US" dirty="0" err="1"/>
              <a:t>scaler.transform</a:t>
            </a:r>
            <a:r>
              <a:rPr lang="en-US" altLang="en-US" dirty="0"/>
              <a:t>(</a:t>
            </a:r>
            <a:r>
              <a:rPr lang="en-US" altLang="en-US" dirty="0" err="1"/>
              <a:t>X_test</a:t>
            </a:r>
            <a:r>
              <a:rPr lang="en-US" altLang="en-US" dirty="0"/>
              <a:t>)  </a:t>
            </a:r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sklearn.neighbors</a:t>
            </a:r>
            <a:r>
              <a:rPr lang="en-US" altLang="en-US" dirty="0"/>
              <a:t> import </a:t>
            </a:r>
            <a:r>
              <a:rPr lang="en-US" altLang="en-US" dirty="0" err="1"/>
              <a:t>KNeighborsClassifier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classifier = </a:t>
            </a:r>
            <a:r>
              <a:rPr lang="en-US" altLang="en-US" dirty="0" err="1"/>
              <a:t>KNeighborsClassifier</a:t>
            </a:r>
            <a:r>
              <a:rPr lang="en-US" altLang="en-US" dirty="0"/>
              <a:t>(</a:t>
            </a:r>
            <a:r>
              <a:rPr lang="en-US" altLang="en-US" dirty="0" err="1"/>
              <a:t>n_neighbors</a:t>
            </a:r>
            <a:r>
              <a:rPr lang="en-US" altLang="en-US" dirty="0"/>
              <a:t>=5)  </a:t>
            </a:r>
          </a:p>
          <a:p>
            <a:pPr marL="0" indent="0">
              <a:buNone/>
            </a:pPr>
            <a:r>
              <a:rPr lang="en-US" altLang="en-US" dirty="0" err="1"/>
              <a:t>classifier.fit</a:t>
            </a:r>
            <a:r>
              <a:rPr lang="en-US" altLang="en-US" dirty="0"/>
              <a:t>(</a:t>
            </a:r>
            <a:r>
              <a:rPr lang="en-US" altLang="en-US" dirty="0" err="1"/>
              <a:t>X_train</a:t>
            </a:r>
            <a:r>
              <a:rPr lang="en-US" altLang="en-US" dirty="0"/>
              <a:t>, </a:t>
            </a:r>
            <a:r>
              <a:rPr lang="en-US" altLang="en-US" dirty="0" err="1"/>
              <a:t>y_train</a:t>
            </a:r>
            <a:r>
              <a:rPr lang="en-US" altLang="en-US" dirty="0"/>
              <a:t>)</a:t>
            </a:r>
          </a:p>
          <a:p>
            <a:pPr marL="0" indent="0">
              <a:buNone/>
            </a:pPr>
            <a:r>
              <a:rPr lang="en-US" altLang="en-US" dirty="0" err="1"/>
              <a:t>y_pred</a:t>
            </a:r>
            <a:r>
              <a:rPr lang="en-US" altLang="en-US" dirty="0"/>
              <a:t> = </a:t>
            </a:r>
            <a:r>
              <a:rPr lang="en-US" altLang="en-US" dirty="0" err="1"/>
              <a:t>classifier.predict</a:t>
            </a:r>
            <a:r>
              <a:rPr lang="en-US" altLang="en-US" dirty="0"/>
              <a:t>(</a:t>
            </a:r>
            <a:r>
              <a:rPr lang="en-US" altLang="en-US" dirty="0" err="1"/>
              <a:t>X_test</a:t>
            </a:r>
            <a:r>
              <a:rPr lang="en-US" altLang="en-US" dirty="0"/>
              <a:t>)  </a:t>
            </a:r>
          </a:p>
          <a:p>
            <a:pPr marL="0" indent="0">
              <a:buNone/>
            </a:pPr>
            <a:r>
              <a:rPr lang="en-US" altLang="en-US" dirty="0"/>
              <a:t>from </a:t>
            </a:r>
            <a:r>
              <a:rPr lang="en-US" altLang="en-US" dirty="0" err="1"/>
              <a:t>sklearn.metrics</a:t>
            </a:r>
            <a:r>
              <a:rPr lang="en-US" altLang="en-US" dirty="0"/>
              <a:t> import </a:t>
            </a:r>
            <a:r>
              <a:rPr lang="en-US" altLang="en-US" dirty="0" err="1"/>
              <a:t>classification_report</a:t>
            </a:r>
            <a:r>
              <a:rPr lang="en-US" altLang="en-US" dirty="0"/>
              <a:t>, </a:t>
            </a:r>
            <a:r>
              <a:rPr lang="en-US" altLang="en-US" dirty="0" err="1"/>
              <a:t>confusion_matrix</a:t>
            </a:r>
            <a:r>
              <a:rPr lang="en-US" altLang="en-US" dirty="0"/>
              <a:t>  </a:t>
            </a:r>
          </a:p>
          <a:p>
            <a:pPr marL="0" indent="0">
              <a:buNone/>
            </a:pPr>
            <a:r>
              <a:rPr lang="en-US" altLang="en-US" dirty="0"/>
              <a:t>print(</a:t>
            </a:r>
            <a:r>
              <a:rPr lang="en-US" altLang="en-US" dirty="0" err="1"/>
              <a:t>confusion_matrix</a:t>
            </a:r>
            <a:r>
              <a:rPr lang="en-US" altLang="en-US" dirty="0"/>
              <a:t>(</a:t>
            </a:r>
            <a:r>
              <a:rPr lang="en-US" altLang="en-US" dirty="0" err="1"/>
              <a:t>y_test</a:t>
            </a:r>
            <a:r>
              <a:rPr lang="en-US" altLang="en-US" dirty="0"/>
              <a:t>, </a:t>
            </a:r>
            <a:r>
              <a:rPr lang="en-US" altLang="en-US" dirty="0" err="1"/>
              <a:t>y_pred</a:t>
            </a:r>
            <a:r>
              <a:rPr lang="en-US" altLang="en-US" dirty="0"/>
              <a:t>))  </a:t>
            </a:r>
          </a:p>
          <a:p>
            <a:pPr marL="0" indent="0">
              <a:buNone/>
            </a:pPr>
            <a:r>
              <a:rPr lang="en-US" altLang="en-US" dirty="0"/>
              <a:t>print(</a:t>
            </a:r>
            <a:r>
              <a:rPr lang="en-US" altLang="en-US" dirty="0" err="1"/>
              <a:t>classification_report</a:t>
            </a:r>
            <a:r>
              <a:rPr lang="en-US" altLang="en-US" dirty="0"/>
              <a:t>(</a:t>
            </a:r>
            <a:r>
              <a:rPr lang="en-US" altLang="en-US" dirty="0" err="1"/>
              <a:t>y_test</a:t>
            </a:r>
            <a:r>
              <a:rPr lang="en-US" altLang="en-US" dirty="0"/>
              <a:t>, </a:t>
            </a:r>
            <a:r>
              <a:rPr lang="en-US" altLang="en-US" dirty="0" err="1"/>
              <a:t>y_pred</a:t>
            </a:r>
            <a:r>
              <a:rPr lang="en-US" altLang="en-US" dirty="0"/>
              <a:t>))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241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60699" y="750190"/>
            <a:ext cx="7886700" cy="626999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Observations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Broad indexing &amp; speedy search alone are not enough.</a:t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Organizational view of data is </a:t>
            </a:r>
            <a:r>
              <a:rPr lang="en-US" altLang="en-US" sz="2800" dirty="0" smtClean="0"/>
              <a:t>critical need.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Categorized data are easy for user to browse.</a:t>
            </a:r>
            <a:br>
              <a:rPr lang="en-US" altLang="en-US" sz="2800" dirty="0"/>
            </a:b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Category taxonomies become most central in well-known web </a:t>
            </a:r>
            <a:r>
              <a:rPr lang="en-US" altLang="en-US" sz="2800" dirty="0" smtClean="0"/>
              <a:t>sites.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544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42037" y="848161"/>
            <a:ext cx="7886700" cy="561685"/>
          </a:xfrm>
        </p:spPr>
        <p:txBody>
          <a:bodyPr/>
          <a:lstStyle/>
          <a:p>
            <a:r>
              <a:rPr lang="en-US" altLang="en-US" dirty="0"/>
              <a:t>Text Categorization Applications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Web pages organized into category hierarchies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Journal articles indexed by subject categories (e.g., the Library of Congress, MEDLINE, etc.)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Responses to Census Bureau occupations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Patents archived using </a:t>
            </a:r>
            <a:r>
              <a:rPr lang="en-US" altLang="en-US" sz="2800" i="1" dirty="0"/>
              <a:t>International Patent Classification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Patient records coded using international insurance categories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E-mail message filtering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News events tracked and filtered by topics</a:t>
            </a:r>
          </a:p>
        </p:txBody>
      </p:sp>
    </p:spTree>
    <p:extLst>
      <p:ext uri="{BB962C8B-B14F-4D97-AF65-F5344CB8AC3E}">
        <p14:creationId xmlns:p14="http://schemas.microsoft.com/office/powerpoint/2010/main" val="363757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88302" y="681133"/>
            <a:ext cx="7772400" cy="695131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Cost of Manual Text Categorization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967" y="1600200"/>
            <a:ext cx="7571792" cy="44958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altLang="en-US" sz="2400" dirty="0" smtClean="0"/>
              <a:t>MEDLINE </a:t>
            </a:r>
            <a:r>
              <a:rPr lang="en-US" altLang="en-US" sz="2400" dirty="0"/>
              <a:t>(National Library of Medicine)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$2 million/year for manual indexing of journal articles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using </a:t>
            </a:r>
            <a:r>
              <a:rPr lang="en-US" altLang="en-US" sz="1800" dirty="0" err="1"/>
              <a:t>MEdical</a:t>
            </a:r>
            <a:r>
              <a:rPr lang="en-US" altLang="en-US" sz="1800" dirty="0"/>
              <a:t> Subject Headings (18,000 categories)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Mayo Clinic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$1.4 million annually for coding patient-record events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using the International Classification of Diseases (ICD) for billing insurance companies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US Census Bureau decennial census (1990: 22 million responses)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232 industry categories and 504 occupation categories</a:t>
            </a:r>
          </a:p>
          <a:p>
            <a:pPr lvl="3">
              <a:lnSpc>
                <a:spcPct val="90000"/>
              </a:lnSpc>
            </a:pPr>
            <a:r>
              <a:rPr lang="en-US" altLang="en-US" sz="1800" dirty="0"/>
              <a:t>$15 </a:t>
            </a:r>
            <a:r>
              <a:rPr lang="en-US" altLang="en-US" sz="1800" dirty="0" smtClean="0"/>
              <a:t>million </a:t>
            </a:r>
            <a:r>
              <a:rPr lang="en-US" altLang="en-US" sz="1800" dirty="0"/>
              <a:t>if fully done by </a:t>
            </a:r>
            <a:r>
              <a:rPr lang="en-US" altLang="en-US" sz="1800" dirty="0" smtClean="0"/>
              <a:t>hand</a:t>
            </a:r>
          </a:p>
        </p:txBody>
      </p:sp>
    </p:spTree>
    <p:extLst>
      <p:ext uri="{BB962C8B-B14F-4D97-AF65-F5344CB8AC3E}">
        <p14:creationId xmlns:p14="http://schemas.microsoft.com/office/powerpoint/2010/main" val="200858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60698" y="680211"/>
            <a:ext cx="7886700" cy="673652"/>
          </a:xfrm>
        </p:spPr>
        <p:txBody>
          <a:bodyPr/>
          <a:lstStyle/>
          <a:p>
            <a:r>
              <a:rPr lang="en-US" altLang="en-US" dirty="0"/>
              <a:t>What does it take to compete?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Suppose you were starting a web search company, what would it take to compete with established engines?</a:t>
            </a:r>
            <a:br>
              <a:rPr lang="en-US" altLang="en-US" sz="2800"/>
            </a:br>
            <a:endParaRPr lang="en-US" altLang="en-US" sz="2800"/>
          </a:p>
          <a:p>
            <a:pPr lvl="1"/>
            <a:r>
              <a:rPr lang="en-US" altLang="en-US" sz="2400"/>
              <a:t>You need to be able to establish a competing hierarchy </a:t>
            </a:r>
            <a:r>
              <a:rPr lang="en-US" altLang="en-US" sz="2400" i="1"/>
              <a:t>fast.</a:t>
            </a:r>
            <a:br>
              <a:rPr lang="en-US" altLang="en-US" sz="2400" i="1"/>
            </a:br>
            <a:endParaRPr lang="en-US" altLang="en-US" sz="2400" i="1"/>
          </a:p>
          <a:p>
            <a:pPr lvl="1"/>
            <a:r>
              <a:rPr lang="en-US" altLang="en-US" sz="2400"/>
              <a:t>You will need a relatively </a:t>
            </a:r>
            <a:r>
              <a:rPr lang="en-US" altLang="en-US" sz="2400" i="1"/>
              <a:t>cheap</a:t>
            </a:r>
            <a:r>
              <a:rPr lang="en-US" altLang="en-US" sz="2400"/>
              <a:t> solution.  (Unless you have investors that want to pay millions of dollars just to get off the ground.) </a:t>
            </a:r>
          </a:p>
        </p:txBody>
      </p:sp>
    </p:spTree>
    <p:extLst>
      <p:ext uri="{BB962C8B-B14F-4D97-AF65-F5344CB8AC3E}">
        <p14:creationId xmlns:p14="http://schemas.microsoft.com/office/powerpoint/2010/main" val="121434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01216" y="671803"/>
            <a:ext cx="8114134" cy="738967"/>
          </a:xfrm>
        </p:spPr>
        <p:txBody>
          <a:bodyPr>
            <a:normAutofit fontScale="90000"/>
          </a:bodyPr>
          <a:lstStyle/>
          <a:p>
            <a:r>
              <a:rPr lang="en-US" altLang="en-US" sz="3200" dirty="0"/>
              <a:t>Why not a </a:t>
            </a:r>
            <a:r>
              <a:rPr lang="en-US" altLang="en-US" sz="3200" i="1" dirty="0"/>
              <a:t>semi</a:t>
            </a:r>
            <a:r>
              <a:rPr lang="en-US" altLang="en-US" sz="3200" dirty="0"/>
              <a:t>-automatic text categorization tool?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Humans can encode knowledge of what constitutes membership in a category.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This encoding can then be automatically applied by a machine to categorize new examples.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For example</a:t>
            </a:r>
            <a:r>
              <a:rPr lang="en-US" altLang="en-US" dirty="0" smtClean="0"/>
              <a:t>...</a:t>
            </a:r>
          </a:p>
          <a:p>
            <a:pPr lvl="1"/>
            <a:r>
              <a:rPr lang="en-US" altLang="en-US" sz="2400" dirty="0">
                <a:hlinkClick r:id="rId2"/>
              </a:rPr>
              <a:t>https://</a:t>
            </a:r>
            <a:r>
              <a:rPr lang="en-US" altLang="en-US" sz="2400" dirty="0" smtClean="0">
                <a:hlinkClick r:id="rId2"/>
              </a:rPr>
              <a:t>www.planethunters.org</a:t>
            </a:r>
            <a:r>
              <a:rPr lang="en-US" altLang="en-US" sz="2400" dirty="0"/>
              <a:t> </a:t>
            </a:r>
          </a:p>
          <a:p>
            <a:pPr lvl="1"/>
            <a:r>
              <a:rPr lang="en-US" altLang="en-US" sz="2400" dirty="0" smtClean="0"/>
              <a:t>Open </a:t>
            </a:r>
            <a:r>
              <a:rPr lang="en-US" altLang="en-US" sz="2400" dirty="0"/>
              <a:t>Directory Project?</a:t>
            </a:r>
          </a:p>
          <a:p>
            <a:pPr lvl="2"/>
            <a:r>
              <a:rPr lang="en-US" dirty="0"/>
              <a:t>DMOZ </a:t>
            </a:r>
            <a:r>
              <a:rPr lang="en-US" dirty="0" smtClean="0"/>
              <a:t>was </a:t>
            </a:r>
            <a:r>
              <a:rPr lang="en-US" dirty="0"/>
              <a:t>the largest, most comprehensive human-edited directory of the </a:t>
            </a:r>
            <a:r>
              <a:rPr lang="en-US" dirty="0" smtClean="0"/>
              <a:t>Web until 2017. </a:t>
            </a:r>
            <a:r>
              <a:rPr lang="en-US" dirty="0"/>
              <a:t>It </a:t>
            </a:r>
            <a:r>
              <a:rPr lang="en-US" dirty="0" smtClean="0"/>
              <a:t>was </a:t>
            </a:r>
            <a:r>
              <a:rPr lang="en-US" dirty="0"/>
              <a:t>constructed and maintained by a passionate, global community of volunteer editors. It was historically known as the Open Directory Project (ODP).</a:t>
            </a:r>
          </a:p>
          <a:p>
            <a:pPr marL="685800" lvl="2" indent="0"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025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9367</TotalTime>
  <Words>2376</Words>
  <Application>Microsoft Office PowerPoint</Application>
  <PresentationFormat>On-screen Show (4:3)</PresentationFormat>
  <Paragraphs>356</Paragraphs>
  <Slides>42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ＭＳ Ｐゴシック</vt:lpstr>
      <vt:lpstr>Arial</vt:lpstr>
      <vt:lpstr>Calibri</vt:lpstr>
      <vt:lpstr>Marlett</vt:lpstr>
      <vt:lpstr>新細明體</vt:lpstr>
      <vt:lpstr>Symbol</vt:lpstr>
      <vt:lpstr>Times New Roman</vt:lpstr>
      <vt:lpstr>Wingdings</vt:lpstr>
      <vt:lpstr>Office Theme</vt:lpstr>
      <vt:lpstr>Machine Learning on Data  Lecture 9a- Classification</vt:lpstr>
      <vt:lpstr>Classification Vs Clustering</vt:lpstr>
      <vt:lpstr>Shopping on the Web</vt:lpstr>
      <vt:lpstr>PowerPoint Presentation</vt:lpstr>
      <vt:lpstr>Observations</vt:lpstr>
      <vt:lpstr>Text Categorization Applications</vt:lpstr>
      <vt:lpstr>Cost of Manual Text Categorization</vt:lpstr>
      <vt:lpstr>What does it take to compete?</vt:lpstr>
      <vt:lpstr>Why not a semi-automatic text categorization tool?</vt:lpstr>
      <vt:lpstr>Rule-based Approach to TC</vt:lpstr>
      <vt:lpstr>Predicting Topics of News Stories</vt:lpstr>
      <vt:lpstr>Our Labeled Examples</vt:lpstr>
      <vt:lpstr>What to predict before seeing the document?</vt:lpstr>
      <vt:lpstr>Predict with Evidence</vt:lpstr>
      <vt:lpstr>The Actual Topic</vt:lpstr>
      <vt:lpstr>Representing Documents</vt:lpstr>
      <vt:lpstr>1-Nearest Neighbor</vt:lpstr>
      <vt:lpstr>Example of Classification Learning</vt:lpstr>
      <vt:lpstr>General Learning Issues</vt:lpstr>
      <vt:lpstr>Generalization</vt:lpstr>
      <vt:lpstr>Learning for Text Categorization</vt:lpstr>
      <vt:lpstr>Using Relevance Feedback (Rocchio)</vt:lpstr>
      <vt:lpstr>Illustration of Rocchio Text Categorization</vt:lpstr>
      <vt:lpstr>Rocchio Properties </vt:lpstr>
      <vt:lpstr>Nearest Neighbor Classification</vt:lpstr>
      <vt:lpstr>Nearest-Neighbor Learning Algorithm</vt:lpstr>
      <vt:lpstr>Key Components of Nearest Neighbor</vt:lpstr>
      <vt:lpstr>K Nearest-Neighbor</vt:lpstr>
      <vt:lpstr>Similarity Metrics</vt:lpstr>
      <vt:lpstr>3 Nearest Neighbor Illustration (Euclidian Distance)</vt:lpstr>
      <vt:lpstr>Illustration of 3 Nearest Neighbor for Text</vt:lpstr>
      <vt:lpstr>Activity 15</vt:lpstr>
      <vt:lpstr>Rocchio Anomoly   </vt:lpstr>
      <vt:lpstr>3 Nearest Neighbor Comparison</vt:lpstr>
      <vt:lpstr>Nearest Neighbor with Inverted Index</vt:lpstr>
      <vt:lpstr>Evaluating Categorization</vt:lpstr>
      <vt:lpstr>Cross-validation</vt:lpstr>
      <vt:lpstr>Cross Validation – The Ideal Procedure </vt:lpstr>
      <vt:lpstr>N-fold Cross Validation </vt:lpstr>
      <vt:lpstr> N-fold Cross Validation Example  </vt:lpstr>
      <vt:lpstr>N-Fold Cross-Validation Process</vt:lpstr>
      <vt:lpstr>Nearest Neighbor Python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332</cp:revision>
  <dcterms:created xsi:type="dcterms:W3CDTF">2009-12-29T10:39:27Z</dcterms:created>
  <dcterms:modified xsi:type="dcterms:W3CDTF">2018-10-30T16:21:04Z</dcterms:modified>
</cp:coreProperties>
</file>