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0" r:id="rId3"/>
    <p:sldId id="341" r:id="rId4"/>
    <p:sldId id="340" r:id="rId5"/>
    <p:sldId id="351" r:id="rId6"/>
    <p:sldId id="352" r:id="rId7"/>
    <p:sldId id="342" r:id="rId8"/>
    <p:sldId id="356" r:id="rId9"/>
    <p:sldId id="363" r:id="rId10"/>
    <p:sldId id="343" r:id="rId11"/>
    <p:sldId id="364" r:id="rId12"/>
    <p:sldId id="353" r:id="rId13"/>
    <p:sldId id="358" r:id="rId14"/>
    <p:sldId id="359" r:id="rId15"/>
    <p:sldId id="362" r:id="rId16"/>
    <p:sldId id="360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du.edu/content/dam/odu/offices/occs/docs/attendance-management-student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ikato.ac.nz/ml/weka/downloading.html" TargetMode="External"/><Relationship Id="rId2" Type="http://schemas.openxmlformats.org/officeDocument/2006/relationships/hyperlink" Target="https://www.anaconda.com/downloa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ngodb.com/download-center?jmp=nav#community" TargetMode="External"/><Relationship Id="rId4" Type="http://schemas.openxmlformats.org/officeDocument/2006/relationships/hyperlink" Target="http://www.jedit.org/index.php?page=downloa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odu.edu/~sampa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odu/fall2019/cs620/home" TargetMode="External"/><Relationship Id="rId2" Type="http://schemas.openxmlformats.org/officeDocument/2006/relationships/hyperlink" Target="http://www.cs.odu.edu/~sampath/courses/f19/cs6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ackboard.odu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1a- Introduction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620 / DASC 600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 &amp; Analytics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Required Materials </a:t>
            </a:r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No textbook is required. All the key course content will be documented in slides, which will be available in the course website after each lecture.</a:t>
            </a:r>
          </a:p>
          <a:p>
            <a:pPr lvl="1"/>
            <a:r>
              <a:rPr lang="en-US" b="1" dirty="0" smtClean="0"/>
              <a:t>Bring </a:t>
            </a:r>
            <a:r>
              <a:rPr lang="en-US" b="1" dirty="0"/>
              <a:t>Your Own Device (BYOD)</a:t>
            </a:r>
            <a:r>
              <a:rPr lang="en-US" dirty="0"/>
              <a:t>.  </a:t>
            </a:r>
          </a:p>
          <a:p>
            <a:pPr lvl="1"/>
            <a:endParaRPr lang="en-US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35" y="2487922"/>
            <a:ext cx="7727821" cy="24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Attendance Management Tools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Each time you attend class in one of the classrooms with attendance management (see list below) you should check in </a:t>
            </a:r>
            <a:r>
              <a:rPr lang="en-US" dirty="0" smtClean="0"/>
              <a:t>using </a:t>
            </a:r>
            <a:r>
              <a:rPr lang="en-US" dirty="0"/>
              <a:t>a mobile app on your phone or by swiping your student ID card. It's easy:</a:t>
            </a:r>
          </a:p>
          <a:p>
            <a:pPr fontAlgn="base"/>
            <a:r>
              <a:rPr lang="en-US" b="1" dirty="0"/>
              <a:t>Swipe your ID card.</a:t>
            </a:r>
            <a:endParaRPr lang="en-US" dirty="0"/>
          </a:p>
          <a:p>
            <a:pPr lvl="1" fontAlgn="base"/>
            <a:r>
              <a:rPr lang="en-US" dirty="0"/>
              <a:t>Pull out your student ID card and swipe in at the device on the wall.</a:t>
            </a:r>
          </a:p>
          <a:p>
            <a:pPr lvl="1" fontAlgn="base"/>
            <a:r>
              <a:rPr lang="en-US" dirty="0"/>
              <a:t>Watch the screen to validate that your swipe was successful.</a:t>
            </a:r>
          </a:p>
          <a:p>
            <a:pPr fontAlgn="base"/>
            <a:r>
              <a:rPr lang="en-US" b="1" dirty="0"/>
              <a:t>Tap your ID card.</a:t>
            </a:r>
            <a:endParaRPr lang="en-US" dirty="0"/>
          </a:p>
          <a:p>
            <a:pPr lvl="1" fontAlgn="base"/>
            <a:r>
              <a:rPr lang="en-US" dirty="0"/>
              <a:t>Pull out your student ID card and tap the check-in device on the wall.</a:t>
            </a:r>
          </a:p>
          <a:p>
            <a:pPr lvl="1" fontAlgn="base"/>
            <a:r>
              <a:rPr lang="en-US" dirty="0"/>
              <a:t>Watch the screen to validate that your tap was successful.</a:t>
            </a:r>
          </a:p>
          <a:p>
            <a:pPr fontAlgn="base"/>
            <a:r>
              <a:rPr lang="en-US" b="1" dirty="0"/>
              <a:t>Use the ODU Attendance app.</a:t>
            </a:r>
            <a:endParaRPr lang="en-US" dirty="0"/>
          </a:p>
          <a:p>
            <a:pPr lvl="1" fontAlgn="base"/>
            <a:r>
              <a:rPr lang="en-US" dirty="0"/>
              <a:t>Download ODU Attendance from your Apple or Android app store.</a:t>
            </a:r>
          </a:p>
          <a:p>
            <a:pPr lvl="1" fontAlgn="base"/>
            <a:r>
              <a:rPr lang="en-US" dirty="0"/>
              <a:t>Scan a QR code each time you arrive to class.</a:t>
            </a:r>
            <a:br>
              <a:rPr lang="en-US" dirty="0"/>
            </a:br>
            <a:r>
              <a:rPr lang="en-US" dirty="0"/>
              <a:t>Codes are unique to each class session, and will be refreshed and displayed in the room from 7:45 a.m. to 10 p.m. daily.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www.odu.edu/content/dam/odu/offices/occs/docs/attendance-management-students.pdf</a:t>
            </a:r>
            <a:r>
              <a:rPr lang="en-US" smtClean="0"/>
              <a:t> </a:t>
            </a:r>
            <a:endParaRPr lang="en-US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Data Project</a:t>
            </a:r>
            <a:r>
              <a:rPr lang="en-US" sz="2000" b="1" dirty="0"/>
              <a:t>: </a:t>
            </a:r>
            <a:r>
              <a:rPr lang="en-US" sz="2000" dirty="0"/>
              <a:t>More in the next couple of slides…</a:t>
            </a:r>
          </a:p>
          <a:p>
            <a:r>
              <a:rPr lang="en-US" sz="2000" b="1" dirty="0"/>
              <a:t>Final Exam:</a:t>
            </a:r>
            <a:r>
              <a:rPr lang="en-US" sz="2000" dirty="0"/>
              <a:t> The final exam is comprehensive, closed books and will be held on </a:t>
            </a:r>
            <a:r>
              <a:rPr lang="en-US" sz="2000" b="1" dirty="0"/>
              <a:t>Tuesday, December 03 from 5.00 pm to 7.00 PM</a:t>
            </a:r>
            <a:r>
              <a:rPr lang="en-US" sz="2000" dirty="0"/>
              <a:t>. You may bring one standard 8.5" by 11" piece of paper with any notes you deem appropriate or significant (front and back). </a:t>
            </a:r>
          </a:p>
          <a:p>
            <a:r>
              <a:rPr lang="en-US" sz="2000" b="1" dirty="0"/>
              <a:t>Midterm Exam:</a:t>
            </a:r>
            <a:r>
              <a:rPr lang="en-US" sz="2000" dirty="0"/>
              <a:t> The midterm exam will be held on </a:t>
            </a:r>
            <a:r>
              <a:rPr lang="en-US" sz="2000" b="1" dirty="0"/>
              <a:t>Tuesday during class time</a:t>
            </a:r>
            <a:r>
              <a:rPr lang="en-US" sz="2000" dirty="0"/>
              <a:t>. For both exams, no iPads, iPhones, Blackberries, Android phones/tablets are allowed. Standard calculators are allowed. </a:t>
            </a:r>
          </a:p>
          <a:p>
            <a:r>
              <a:rPr lang="en-US" sz="2000" b="1" dirty="0"/>
              <a:t>Homework: </a:t>
            </a:r>
            <a:r>
              <a:rPr lang="en-US" sz="2000" dirty="0"/>
              <a:t>We will have 5 homework assignments, each worth 5% of your overall grade</a:t>
            </a:r>
            <a:r>
              <a:rPr lang="en-US" sz="2000" dirty="0" smtClean="0"/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Activities and Attendance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ungraded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Project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data project is an opportunity to tackle a more challenging data science activity.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project, you are required to </a:t>
            </a:r>
            <a:r>
              <a:rPr lang="en-US" i="1" dirty="0"/>
              <a:t>individually</a:t>
            </a:r>
            <a:r>
              <a:rPr lang="en-US" dirty="0"/>
              <a:t> work on a dataset of your choosing that is interesting, significant, and relevant to Data Science.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ultimate goal of your data project is to apply the techniques learn in each week of the class towards your dataset (exploration, wrangling, machine learning, visualization).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are going to use Google </a:t>
            </a:r>
            <a:r>
              <a:rPr lang="en-US" dirty="0" err="1"/>
              <a:t>Colab</a:t>
            </a:r>
            <a:r>
              <a:rPr lang="en-US" dirty="0"/>
              <a:t> (</a:t>
            </a:r>
            <a:r>
              <a:rPr lang="en-US" dirty="0" err="1"/>
              <a:t>Colaboratory</a:t>
            </a:r>
            <a:r>
              <a:rPr lang="en-US" dirty="0"/>
              <a:t>) (</a:t>
            </a:r>
            <a:r>
              <a:rPr lang="en-US" u="sng" dirty="0">
                <a:hlinkClick r:id="rId2"/>
              </a:rPr>
              <a:t>https://colab.research.google.com/</a:t>
            </a:r>
            <a:r>
              <a:rPr lang="en-US" dirty="0"/>
              <a:t>), a free </a:t>
            </a:r>
            <a:r>
              <a:rPr lang="en-US" dirty="0" err="1"/>
              <a:t>Jupyter</a:t>
            </a:r>
            <a:r>
              <a:rPr lang="en-US" dirty="0"/>
              <a:t> notebook environment that requires no setup and runs entirely in the cloud.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Milestones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Google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Colab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Abstract, 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Sep. 17</a:t>
            </a:r>
          </a:p>
          <a:p>
            <a:pPr lvl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Milestone checks, </a:t>
            </a:r>
            <a:r>
              <a:rPr lang="en-US" sz="2200" dirty="0">
                <a:solidFill>
                  <a:srgbClr val="FF0000"/>
                </a:solidFill>
              </a:rPr>
              <a:t>Oct. </a:t>
            </a:r>
            <a:r>
              <a:rPr lang="en-US" sz="2200" dirty="0" smtClean="0">
                <a:solidFill>
                  <a:srgbClr val="FF0000"/>
                </a:solidFill>
              </a:rPr>
              <a:t>1 </a:t>
            </a:r>
            <a:r>
              <a:rPr lang="en-US" sz="2200" dirty="0">
                <a:solidFill>
                  <a:srgbClr val="FF0000"/>
                </a:solidFill>
              </a:rPr>
              <a:t>&amp; Nov. </a:t>
            </a:r>
            <a:r>
              <a:rPr lang="en-US" sz="2200" dirty="0" smtClean="0">
                <a:solidFill>
                  <a:srgbClr val="FF0000"/>
                </a:solidFill>
              </a:rPr>
              <a:t>05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Report </a:t>
            </a:r>
            <a:r>
              <a:rPr lang="en-US" altLang="en-US" sz="2200" dirty="0" smtClean="0">
                <a:solidFill>
                  <a:srgbClr val="FF0000"/>
                </a:solidFill>
              </a:rPr>
              <a:t>Dec 06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devices – Software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54" y="1694991"/>
            <a:ext cx="8405446" cy="4351338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Windows/Mac/Linux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/>
              <a:t>Anaconda (or any other IDE)</a:t>
            </a:r>
          </a:p>
          <a:p>
            <a:pPr lvl="2"/>
            <a:r>
              <a:rPr lang="en-US" altLang="en-US" sz="2100" dirty="0" smtClean="0"/>
              <a:t>Python 3.6 version</a:t>
            </a:r>
          </a:p>
          <a:p>
            <a:pPr lvl="2"/>
            <a:r>
              <a:rPr lang="en-US" altLang="en-US" sz="2100" dirty="0" smtClean="0">
                <a:hlinkClick r:id="rId2"/>
              </a:rPr>
              <a:t>https</a:t>
            </a:r>
            <a:r>
              <a:rPr lang="en-US" altLang="en-US" sz="2100" dirty="0">
                <a:hlinkClick r:id="rId2"/>
              </a:rPr>
              <a:t>://www.anaconda.com/download</a:t>
            </a:r>
            <a:r>
              <a:rPr lang="en-US" altLang="en-US" sz="2100" dirty="0" smtClean="0">
                <a:hlinkClick r:id="rId2"/>
              </a:rPr>
              <a:t>/</a:t>
            </a:r>
            <a:r>
              <a:rPr lang="en-US" altLang="en-US" sz="2100" dirty="0" smtClean="0"/>
              <a:t>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sz="2400" dirty="0" smtClean="0"/>
              <a:t>Weka 3.8 </a:t>
            </a:r>
            <a:endParaRPr lang="en-US" altLang="en-US" sz="2400" dirty="0"/>
          </a:p>
          <a:p>
            <a:pPr lvl="2"/>
            <a:r>
              <a:rPr lang="en-US" altLang="en-US" sz="2100" dirty="0">
                <a:hlinkClick r:id="rId3"/>
              </a:rPr>
              <a:t>https://</a:t>
            </a:r>
            <a:r>
              <a:rPr lang="en-US" altLang="en-US" sz="2100" dirty="0" smtClean="0">
                <a:hlinkClick r:id="rId3"/>
              </a:rPr>
              <a:t>www.cs.waikato.ac.nz/ml/weka/downloading.html</a:t>
            </a:r>
            <a:endParaRPr lang="en-US" altLang="en-US" sz="2100" dirty="0" smtClean="0"/>
          </a:p>
          <a:p>
            <a:pPr lvl="1"/>
            <a:r>
              <a:rPr lang="en-US" altLang="en-US" sz="2400" dirty="0" err="1" smtClean="0"/>
              <a:t>jEdit</a:t>
            </a:r>
            <a:endParaRPr lang="en-US" altLang="en-US" sz="2400" dirty="0" smtClean="0"/>
          </a:p>
          <a:p>
            <a:pPr lvl="2"/>
            <a:r>
              <a:rPr lang="en-US" altLang="en-US" sz="2100" dirty="0">
                <a:hlinkClick r:id="rId4"/>
              </a:rPr>
              <a:t>http://</a:t>
            </a:r>
            <a:r>
              <a:rPr lang="en-US" altLang="en-US" sz="2100" dirty="0" smtClean="0">
                <a:hlinkClick r:id="rId4"/>
              </a:rPr>
              <a:t>www.jedit.org/index.php?page=download</a:t>
            </a:r>
            <a:r>
              <a:rPr lang="en-US" altLang="en-US" sz="2100" dirty="0" smtClean="0"/>
              <a:t> </a:t>
            </a:r>
            <a:endParaRPr lang="en-US" altLang="en-US" sz="2100" dirty="0"/>
          </a:p>
          <a:p>
            <a:pPr lvl="1"/>
            <a:r>
              <a:rPr lang="en-US" altLang="en-US" sz="2400" dirty="0" err="1" smtClean="0"/>
              <a:t>mongoDB</a:t>
            </a:r>
            <a:r>
              <a:rPr lang="en-US" altLang="en-US" sz="2400" dirty="0" smtClean="0"/>
              <a:t> community server</a:t>
            </a:r>
          </a:p>
          <a:p>
            <a:pPr lvl="2"/>
            <a:r>
              <a:rPr lang="en-US" altLang="en-US" sz="2100" dirty="0" smtClean="0">
                <a:hlinkClick r:id="rId5"/>
              </a:rPr>
              <a:t>https</a:t>
            </a:r>
            <a:r>
              <a:rPr lang="en-US" altLang="en-US" sz="2100" dirty="0">
                <a:hlinkClick r:id="rId5"/>
              </a:rPr>
              <a:t>://</a:t>
            </a:r>
            <a:r>
              <a:rPr lang="en-US" altLang="en-US" sz="2100" dirty="0" smtClean="0">
                <a:hlinkClick r:id="rId5"/>
              </a:rPr>
              <a:t>www.mongodb.com/download-center?jmp=nav#community</a:t>
            </a:r>
            <a:r>
              <a:rPr lang="en-US" altLang="en-US" sz="210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cs typeface="Times New Roman" panose="02020603050405020304" pitchFamily="18" charset="0"/>
              </a:rPr>
              <a:t>To-do and Next </a:t>
            </a:r>
            <a:r>
              <a:rPr lang="en-US" altLang="en-US" sz="3200" dirty="0"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>
                <a:cs typeface="Times New Roman" panose="02020603050405020304" pitchFamily="18" charset="0"/>
              </a:rPr>
              <a:t>Sign up for the Piazza</a:t>
            </a:r>
          </a:p>
          <a:p>
            <a:r>
              <a:rPr lang="en-US" altLang="en-US" dirty="0" smtClean="0"/>
              <a:t>Choose a dataset for your Data Project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/>
              <a:t>HW1 is out!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Due, Sep 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620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objectives (and why)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65881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Sampath Jayarathna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(Assistant Professor Cal Poly 2016-2018)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Eye tracking, Brain EEG,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neuro-IR, Machine Learning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hlinkClick r:id="rId2"/>
              </a:rPr>
              <a:t>http://www.cs.odu.edu/~sampath/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E&amp;CS 3109, sampath@cs.odu.edu, (757) 683-7787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3pm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/>
              <a:t>4pm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email me for an appointment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84146" y="3950856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648" y="2312619"/>
            <a:ext cx="2288454" cy="11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</a:t>
            </a:r>
            <a:r>
              <a:rPr lang="en-US" dirty="0" smtClean="0"/>
              <a:t>Tuesday, Time</a:t>
            </a:r>
            <a:r>
              <a:rPr lang="en-US" dirty="0"/>
              <a:t>: </a:t>
            </a:r>
            <a:r>
              <a:rPr lang="en-US" dirty="0" smtClean="0"/>
              <a:t>4.20 </a:t>
            </a:r>
            <a:r>
              <a:rPr lang="en-US" dirty="0"/>
              <a:t>PM – 7.00 </a:t>
            </a:r>
            <a:r>
              <a:rPr lang="en-US" dirty="0" smtClean="0"/>
              <a:t>PM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hlinkClick r:id="rId2"/>
              </a:rPr>
              <a:t>http://www.cs.odu.edu/~sampath/courses/f19/cs620</a:t>
            </a:r>
            <a:r>
              <a:rPr lang="en-US" dirty="0" smtClean="0"/>
              <a:t> </a:t>
            </a:r>
            <a:r>
              <a:rPr lang="en-US" u="sng" dirty="0">
                <a:hlinkClick r:id="rId3"/>
              </a:rPr>
              <a:t>https://piazza.com/odu/fall2019/cs620/home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u="sng" dirty="0" smtClean="0">
                <a:hlinkClick r:id="rId4"/>
              </a:rPr>
              <a:t>https://www.blackboard.odu.edu/</a:t>
            </a: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There are no specific course prerequisites for this course. But, I expect you to be comfortable </a:t>
            </a:r>
            <a:r>
              <a:rPr lang="en-US" dirty="0" smtClean="0"/>
              <a:t>learning </a:t>
            </a:r>
            <a:r>
              <a:rPr lang="en-US" dirty="0"/>
              <a:t>new programming languages/tools/APIs, and knowledge in </a:t>
            </a:r>
            <a:r>
              <a:rPr lang="en-US" dirty="0" smtClean="0"/>
              <a:t>linear algebra </a:t>
            </a:r>
            <a:r>
              <a:rPr lang="en-US" dirty="0"/>
              <a:t>and  </a:t>
            </a:r>
            <a:r>
              <a:rPr lang="en-US" dirty="0" smtClean="0"/>
              <a:t>statistics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lecture: do reading slides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projects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  <a:endParaRPr lang="en-US" sz="2000" dirty="0"/>
          </a:p>
          <a:p>
            <a:pPr lvl="0"/>
            <a:r>
              <a:rPr lang="en-US" dirty="0"/>
              <a:t>Define and explain the key concepts and models relevant to data science. </a:t>
            </a:r>
          </a:p>
          <a:p>
            <a:pPr lvl="0"/>
            <a:r>
              <a:rPr lang="en-US" dirty="0"/>
              <a:t>Understand the processes of data science: identifying the problem to be solved, data collection, preparation, modeling, evaluation and visualization. </a:t>
            </a:r>
          </a:p>
          <a:p>
            <a:pPr lvl="0"/>
            <a:r>
              <a:rPr lang="en-US" dirty="0"/>
              <a:t>Develop an appreciation of the many techniques for data modeling </a:t>
            </a:r>
          </a:p>
          <a:p>
            <a:pPr lvl="0"/>
            <a:r>
              <a:rPr lang="en-US" dirty="0"/>
              <a:t>Be comfortable using commercial and open source tool such as python and associated libraries for data analytics and visualization.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questions will be fielded through Piazza.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questions everyone can see the answer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post private messages that can only be seen by the instructor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will be used primarily for assignments/homework submission,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Piazza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522" y="1526094"/>
            <a:ext cx="1254052" cy="1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8E060FE-8133-4B73-807F-2ECD43C80EA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6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776"/>
            <a:ext cx="7697755" cy="4525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Except for the work you hand in as individual contributions, I </a:t>
            </a:r>
            <a:r>
              <a:rPr lang="en-US" b="1" i="1" dirty="0">
                <a:ea typeface="ＭＳ Ｐゴシック" pitchFamily="34" charset="-128"/>
              </a:rPr>
              <a:t>strongly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encourage you to collaborate and help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If in doubt if a collaboration is legitimate: ask!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claim to have written code that you copied from others or online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give anyone else your code (to hand in for a grade)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When you rely on the work of others, explicitly list all of your sources – i.e. give credit to those who did the work</a:t>
            </a:r>
            <a:endParaRPr lang="en-US" sz="2400" dirty="0">
              <a:solidFill>
                <a:schemeClr val="fol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study alone when you 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have to 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Form study groups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Do help each other (without plagiarizing)</a:t>
            </a:r>
          </a:p>
        </p:txBody>
      </p:sp>
    </p:spTree>
    <p:extLst>
      <p:ext uri="{BB962C8B-B14F-4D97-AF65-F5344CB8AC3E}">
        <p14:creationId xmlns:p14="http://schemas.microsoft.com/office/powerpoint/2010/main" val="5417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– Tentative Schedule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Week 1 (Aug 27): Syllabus and Introductions, Python Workshop</a:t>
            </a:r>
            <a:endParaRPr lang="en-US" sz="2800" dirty="0"/>
          </a:p>
          <a:p>
            <a:r>
              <a:rPr lang="en-US" dirty="0"/>
              <a:t>Week 2 (Sep 3): Pandas</a:t>
            </a:r>
            <a:endParaRPr lang="en-US" sz="2800" dirty="0"/>
          </a:p>
          <a:p>
            <a:r>
              <a:rPr lang="en-US" dirty="0"/>
              <a:t>Week 3 (Sep 10): </a:t>
            </a:r>
            <a:r>
              <a:rPr lang="en-US" dirty="0" err="1"/>
              <a:t>NumPy</a:t>
            </a:r>
            <a:endParaRPr lang="en-US" sz="2800" dirty="0"/>
          </a:p>
          <a:p>
            <a:r>
              <a:rPr lang="en-US" dirty="0"/>
              <a:t>Week 4 (Sep 17): Data Wrangling</a:t>
            </a:r>
            <a:endParaRPr lang="en-US" sz="2800" dirty="0"/>
          </a:p>
          <a:p>
            <a:r>
              <a:rPr lang="en-US" dirty="0"/>
              <a:t>Week 5 (Sep 24): Unstructured and Semi-Structured Data</a:t>
            </a:r>
            <a:endParaRPr lang="en-US" sz="2800" dirty="0"/>
          </a:p>
          <a:p>
            <a:r>
              <a:rPr lang="en-US" dirty="0"/>
              <a:t>Week 6 (Oct 1): NoSQL</a:t>
            </a:r>
            <a:endParaRPr lang="en-US" sz="2800" dirty="0"/>
          </a:p>
          <a:p>
            <a:r>
              <a:rPr lang="en-US" dirty="0">
                <a:solidFill>
                  <a:srgbClr val="FF0000"/>
                </a:solidFill>
              </a:rPr>
              <a:t>Week 7 (Oct 8): Mid-Term Exam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Week 8 (Oct 15): </a:t>
            </a:r>
            <a:r>
              <a:rPr lang="en-US" i="1" dirty="0">
                <a:solidFill>
                  <a:srgbClr val="FF0000"/>
                </a:solidFill>
              </a:rPr>
              <a:t>No Class – Fall Break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dirty="0"/>
              <a:t>Week 9 (Oct 22): Text Data Analysis and Inference</a:t>
            </a:r>
            <a:endParaRPr lang="en-US" sz="2800" dirty="0"/>
          </a:p>
          <a:p>
            <a:r>
              <a:rPr lang="en-US" dirty="0"/>
              <a:t>Week 10 (Oct 29): Machine Learning on Data  </a:t>
            </a:r>
            <a:endParaRPr lang="en-US" sz="2800" dirty="0"/>
          </a:p>
          <a:p>
            <a:r>
              <a:rPr lang="en-US" dirty="0"/>
              <a:t>Week 11 (Nov 5): Machine Learning on Data  </a:t>
            </a:r>
            <a:endParaRPr lang="en-US" sz="2800" dirty="0"/>
          </a:p>
          <a:p>
            <a:r>
              <a:rPr lang="en-US" dirty="0"/>
              <a:t>Week 12 (Nov 12): Evaluations</a:t>
            </a:r>
            <a:endParaRPr lang="en-US" sz="2800" dirty="0"/>
          </a:p>
          <a:p>
            <a:r>
              <a:rPr lang="en-US" dirty="0"/>
              <a:t>Week 13 (Nov 19): Delivering Results</a:t>
            </a:r>
            <a:endParaRPr lang="en-US" sz="2800" dirty="0"/>
          </a:p>
          <a:p>
            <a:r>
              <a:rPr lang="en-US" dirty="0"/>
              <a:t>Week 14 (Nov 26): Recommender Systems + Final Revision</a:t>
            </a:r>
            <a:endParaRPr lang="en-US" sz="2800" dirty="0"/>
          </a:p>
          <a:p>
            <a:r>
              <a:rPr lang="en-US" dirty="0">
                <a:solidFill>
                  <a:srgbClr val="FF0000"/>
                </a:solidFill>
              </a:rPr>
              <a:t>Week 15 (Dec 3): Final Exam</a:t>
            </a:r>
            <a:endParaRPr lang="en-US" sz="28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4118</TotalTime>
  <Words>838</Words>
  <Application>Microsoft Office PowerPoint</Application>
  <PresentationFormat>On-screen Show (4:3)</PresentationFormat>
  <Paragraphs>150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Office Theme</vt:lpstr>
      <vt:lpstr>Lecture 1a- Introduction </vt:lpstr>
      <vt:lpstr>Today</vt:lpstr>
      <vt:lpstr>Who am I?</vt:lpstr>
      <vt:lpstr>Course Information </vt:lpstr>
      <vt:lpstr>Student Learning Outcomes</vt:lpstr>
      <vt:lpstr>Communication </vt:lpstr>
      <vt:lpstr>The Rules </vt:lpstr>
      <vt:lpstr>Cooperate on Learning</vt:lpstr>
      <vt:lpstr>Course Organization – Tentative Schedule</vt:lpstr>
      <vt:lpstr>Course Organization</vt:lpstr>
      <vt:lpstr>New Attendance Management Tools</vt:lpstr>
      <vt:lpstr>Course Organization </vt:lpstr>
      <vt:lpstr>Data Project</vt:lpstr>
      <vt:lpstr>Team Project - Milestones</vt:lpstr>
      <vt:lpstr>Personal devices – Software Setup</vt:lpstr>
      <vt:lpstr>To-do and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105</cp:revision>
  <dcterms:created xsi:type="dcterms:W3CDTF">2009-12-29T10:39:27Z</dcterms:created>
  <dcterms:modified xsi:type="dcterms:W3CDTF">2019-08-27T16:33:20Z</dcterms:modified>
</cp:coreProperties>
</file>