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43"/>
  </p:notesMasterIdLst>
  <p:handoutMasterIdLst>
    <p:handoutMasterId r:id="rId44"/>
  </p:handoutMasterIdLst>
  <p:sldIdLst>
    <p:sldId id="306" r:id="rId2"/>
    <p:sldId id="297" r:id="rId3"/>
    <p:sldId id="261" r:id="rId4"/>
    <p:sldId id="293" r:id="rId5"/>
    <p:sldId id="298" r:id="rId6"/>
    <p:sldId id="303" r:id="rId7"/>
    <p:sldId id="299" r:id="rId8"/>
    <p:sldId id="300" r:id="rId9"/>
    <p:sldId id="291" r:id="rId10"/>
    <p:sldId id="302" r:id="rId11"/>
    <p:sldId id="294" r:id="rId12"/>
    <p:sldId id="295" r:id="rId13"/>
    <p:sldId id="296" r:id="rId14"/>
    <p:sldId id="262" r:id="rId15"/>
    <p:sldId id="263" r:id="rId16"/>
    <p:sldId id="289" r:id="rId17"/>
    <p:sldId id="290" r:id="rId18"/>
    <p:sldId id="264" r:id="rId19"/>
    <p:sldId id="304" r:id="rId20"/>
    <p:sldId id="265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305" r:id="rId34"/>
    <p:sldId id="282" r:id="rId35"/>
    <p:sldId id="283" r:id="rId36"/>
    <p:sldId id="284" r:id="rId37"/>
    <p:sldId id="285" r:id="rId38"/>
    <p:sldId id="286" r:id="rId39"/>
    <p:sldId id="287" r:id="rId40"/>
    <p:sldId id="301" r:id="rId41"/>
    <p:sldId id="288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9486" autoAdjust="0"/>
  </p:normalViewPr>
  <p:slideViewPr>
    <p:cSldViewPr snapToGrid="0" snapToObjects="1">
      <p:cViewPr varScale="1">
        <p:scale>
          <a:sx n="99" d="100"/>
          <a:sy n="99" d="100"/>
        </p:scale>
        <p:origin x="182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8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16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 = open('metamorphosis.txt')</a:t>
            </a:r>
          </a:p>
          <a:p>
            <a:r>
              <a:rPr lang="en-US" dirty="0" err="1" smtClean="0"/>
              <a:t>sample_text</a:t>
            </a:r>
            <a:r>
              <a:rPr lang="en-US" dirty="0" smtClean="0"/>
              <a:t> = </a:t>
            </a:r>
            <a:r>
              <a:rPr lang="en-US" dirty="0" err="1" smtClean="0"/>
              <a:t>file.read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8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D68745BC-94E7-493C-9882-02CFEE5AFFF7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9981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AFA2B7F-2FE2-4A0C-B2D0-C73142559C03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40709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258D7BAC-DF5F-4EEB-A664-4B5D05B61462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63409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11310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6159ECF-341A-468E-9A7B-E962B56A4483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73237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11A1421-34A4-4878-B23A-52CD36E6C4D3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41759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F8EBDD4E-0D24-42A8-BAF0-FB0BB6F3D08A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01371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C9B9179-23D4-4D22-B500-A96F3D08CEA7}" type="slidenum">
              <a:rPr lang="en-US" altLang="en-US" sz="1200" smtClean="0"/>
              <a:pPr eaLnBrk="1" hangingPunct="1"/>
              <a:t>30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2603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Log(Y)</a:t>
            </a:r>
            <a:r>
              <a:rPr lang="en-US" baseline="0" dirty="0" smtClean="0"/>
              <a:t> of base 2 = log(y)/log(2)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4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85476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2177021-D919-4F16-B977-0AE7FC1EE8C4}" type="slidenum">
              <a:rPr lang="en-US" altLang="en-US" sz="1200" smtClean="0"/>
              <a:pPr eaLnBrk="1" hangingPunct="1"/>
              <a:t>34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67250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233FB19-66D3-4FCA-8551-B2C4A1AB776A}" type="slidenum">
              <a:rPr lang="en-US" altLang="en-US" sz="1200" smtClean="0"/>
              <a:pPr eaLnBrk="1" hangingPunct="1"/>
              <a:t>35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71083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[0:1],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  <a:p>
            <a:pPr eaLnBrk="1" hangingPunct="1"/>
            <a:r>
              <a:rPr lang="en-US" altLang="en-US" dirty="0" smtClean="0"/>
              <a:t>To compare</a:t>
            </a:r>
            <a:r>
              <a:rPr lang="en-US" altLang="en-US" baseline="0" dirty="0" smtClean="0"/>
              <a:t> a document from </a:t>
            </a:r>
            <a:r>
              <a:rPr lang="en-US" altLang="en-US" baseline="0" dirty="0" err="1" smtClean="0"/>
              <a:t>tfidf</a:t>
            </a:r>
            <a:r>
              <a:rPr lang="en-US" altLang="en-US" baseline="0" dirty="0" smtClean="0"/>
              <a:t> matrix with all the other documents</a:t>
            </a:r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40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369575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E8379CA-B240-499E-8BCB-B3C712101508}" type="slidenum">
              <a:rPr lang="en-US" altLang="en-US" sz="1200" smtClean="0"/>
              <a:pPr eaLnBrk="1" hangingPunct="1"/>
              <a:t>41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14450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4319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7520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28034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22831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11310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22831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A19ED-C8BC-4706-8CC0-7C0AE602CC26}" type="slidenum">
              <a:rPr lang="en-US"/>
              <a:pPr/>
              <a:t>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Porter, Lancaster, Snowball</a:t>
            </a:r>
          </a:p>
          <a:p>
            <a:r>
              <a:rPr lang="en-US" dirty="0" smtClean="0"/>
              <a:t>Lemmatization:</a:t>
            </a:r>
            <a:r>
              <a:rPr lang="en-US" baseline="0" dirty="0" smtClean="0"/>
              <a:t> produce-&gt; producing, product….. Stem: </a:t>
            </a:r>
            <a:r>
              <a:rPr lang="en-US" baseline="0" dirty="0" err="1" smtClean="0"/>
              <a:t>produc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607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f19/cs620/files/data/metamorphosis.tx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tk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8014188" cy="2387600"/>
          </a:xfrm>
        </p:spPr>
        <p:txBody>
          <a:bodyPr>
            <a:normAutofit/>
          </a:bodyPr>
          <a:lstStyle/>
          <a:p>
            <a:r>
              <a:rPr lang="en-US" sz="3600" dirty="0"/>
              <a:t>Lecture </a:t>
            </a:r>
            <a:r>
              <a:rPr lang="en-US" sz="3600" dirty="0" smtClean="0"/>
              <a:t>7- </a:t>
            </a:r>
            <a:r>
              <a:rPr lang="en-US" sz="3600" dirty="0"/>
              <a:t>Text </a:t>
            </a:r>
            <a:r>
              <a:rPr lang="en-US" sz="3600" dirty="0" smtClean="0"/>
              <a:t>Data Analysis &amp; Inference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80725"/>
            <a:ext cx="7605346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4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to Prof. Ray Mooney at UT Austin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92594" y="136203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620 / DASC 600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Science &amp; Analytics</a:t>
            </a:r>
          </a:p>
        </p:txBody>
      </p:sp>
    </p:spTree>
    <p:extLst>
      <p:ext uri="{BB962C8B-B14F-4D97-AF65-F5344CB8AC3E}">
        <p14:creationId xmlns:p14="http://schemas.microsoft.com/office/powerpoint/2010/main" val="9012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Download the metamorphosis.txt file </a:t>
            </a:r>
            <a:r>
              <a:rPr lang="en-US" dirty="0" smtClean="0"/>
              <a:t>or </a:t>
            </a:r>
            <a:r>
              <a:rPr lang="en-US" dirty="0"/>
              <a:t>load it to your python module.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https://www.cs.odu.edu/~</a:t>
            </a:r>
            <a:r>
              <a:rPr lang="en-US" dirty="0" smtClean="0">
                <a:hlinkClick r:id="rId3"/>
              </a:rPr>
              <a:t>sampath/courses/f19/cs620/files/data/metamorphosis.txt</a:t>
            </a:r>
            <a:r>
              <a:rPr lang="en-US" dirty="0" smtClean="0"/>
              <a:t> 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 a small pipeline of text preparation including the following steps for the given file</a:t>
            </a:r>
          </a:p>
          <a:p>
            <a:pPr lvl="1" fontAlgn="base"/>
            <a:r>
              <a:rPr lang="en-US" sz="2000" dirty="0"/>
              <a:t>Load the raw text.</a:t>
            </a:r>
          </a:p>
          <a:p>
            <a:pPr lvl="1" fontAlgn="base"/>
            <a:r>
              <a:rPr lang="en-US" sz="2000" dirty="0"/>
              <a:t>Split into tokens.</a:t>
            </a:r>
          </a:p>
          <a:p>
            <a:pPr lvl="1" fontAlgn="base"/>
            <a:r>
              <a:rPr lang="en-US" sz="2000" dirty="0"/>
              <a:t>Convert to lowercase.</a:t>
            </a:r>
          </a:p>
          <a:p>
            <a:pPr lvl="1" fontAlgn="base"/>
            <a:r>
              <a:rPr lang="en-US" sz="2000" dirty="0" smtClean="0"/>
              <a:t>Filter </a:t>
            </a:r>
            <a:r>
              <a:rPr lang="en-US" sz="2000" dirty="0"/>
              <a:t>out </a:t>
            </a:r>
            <a:r>
              <a:rPr lang="en-US" sz="2000" dirty="0" smtClean="0"/>
              <a:t>tokens </a:t>
            </a:r>
            <a:r>
              <a:rPr lang="en-US" sz="2000" dirty="0"/>
              <a:t>that are not alphabetic.</a:t>
            </a:r>
          </a:p>
          <a:p>
            <a:pPr lvl="1" fontAlgn="base"/>
            <a:r>
              <a:rPr lang="en-US" sz="2000" dirty="0"/>
              <a:t>Filter out tokens that are stop words</a:t>
            </a:r>
            <a:r>
              <a:rPr lang="en-US" sz="2000" dirty="0" smtClean="0"/>
              <a:t>.</a:t>
            </a:r>
          </a:p>
          <a:p>
            <a:pPr lvl="1" fontAlgn="base"/>
            <a:r>
              <a:rPr lang="en-US" sz="2000" dirty="0" smtClean="0"/>
              <a:t>Display the first 100 terms of the file after preprocessing. </a:t>
            </a:r>
          </a:p>
          <a:p>
            <a:pPr lvl="1" fontAlgn="base"/>
            <a:r>
              <a:rPr lang="en-US" sz="2000" dirty="0" smtClean="0"/>
              <a:t>Stem the tokens using Porter's Stemmer</a:t>
            </a:r>
          </a:p>
          <a:p>
            <a:pPr lvl="1" fontAlgn="base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7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6250" y="541867"/>
            <a:ext cx="7886700" cy="8440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i="1" dirty="0" smtClean="0"/>
              <a:t>Retrieval</a:t>
            </a:r>
            <a:r>
              <a:rPr lang="en-US" altLang="en-US" sz="3600" dirty="0" smtClean="0"/>
              <a:t> Models</a:t>
            </a:r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A retrieval model specifies the details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Document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Query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Retrieval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Determines a notion of relevance to the user.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2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42383" y="533399"/>
            <a:ext cx="7886700" cy="9032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Classes of Retrieval Models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44676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Boolean models  </a:t>
            </a: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Vector space models (statistical/algebraic)</a:t>
            </a:r>
            <a:r>
              <a:rPr lang="en-US" altLang="zh-TW" sz="1800" dirty="0" smtClean="0">
                <a:ea typeface="新細明體" pitchFamily="2" charset="-120"/>
              </a:rPr>
              <a:t> </a:t>
            </a:r>
          </a:p>
          <a:p>
            <a:pPr lvl="1" eaLnBrk="1" hangingPunct="1"/>
            <a:r>
              <a:rPr lang="en-US" altLang="zh-TW" sz="2400" dirty="0" smtClean="0">
                <a:ea typeface="新細明體" pitchFamily="2" charset="-120"/>
              </a:rPr>
              <a:t>Latent Semantic Indexing</a:t>
            </a: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Probabilistic models</a:t>
            </a:r>
          </a:p>
          <a:p>
            <a:pPr lvl="1"/>
            <a:r>
              <a:rPr lang="en-US" altLang="en-US" sz="2400" dirty="0" smtClean="0"/>
              <a:t>Basic </a:t>
            </a:r>
            <a:r>
              <a:rPr lang="en-US" altLang="en-US" sz="2400" dirty="0"/>
              <a:t>probabilistic model</a:t>
            </a:r>
          </a:p>
          <a:p>
            <a:pPr lvl="1"/>
            <a:r>
              <a:rPr lang="en-US" altLang="en-US" sz="2400" dirty="0"/>
              <a:t>Bayesian inference networks</a:t>
            </a:r>
          </a:p>
          <a:p>
            <a:pPr lvl="1"/>
            <a:r>
              <a:rPr lang="en-US" altLang="en-US" sz="2400" dirty="0"/>
              <a:t>Language models</a:t>
            </a:r>
          </a:p>
          <a:p>
            <a:pPr lvl="1"/>
            <a:endParaRPr lang="en-US" altLang="zh-TW" sz="2800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1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440-8267-4D8E-B375-75E2B860F5E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3" y="347134"/>
            <a:ext cx="7886700" cy="1199622"/>
          </a:xfrm>
        </p:spPr>
        <p:txBody>
          <a:bodyPr/>
          <a:lstStyle/>
          <a:p>
            <a:r>
              <a:rPr lang="en-US" altLang="en-US" dirty="0"/>
              <a:t>Types of Retrieval Models:</a:t>
            </a:r>
            <a:br>
              <a:rPr lang="en-US" altLang="en-US" dirty="0"/>
            </a:br>
            <a:r>
              <a:rPr lang="en-US" altLang="en-US" dirty="0"/>
              <a:t>Exact Match vs. Best Match Retrieval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aco" charset="0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Exact </a:t>
            </a:r>
            <a:r>
              <a:rPr lang="en-US" altLang="en-US" dirty="0" smtClean="0">
                <a:solidFill>
                  <a:schemeClr val="accent2"/>
                </a:solidFill>
              </a:rPr>
              <a:t>Match (Boolean models)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b="0" dirty="0"/>
              <a:t>Query specifies precise retrieval criteria</a:t>
            </a:r>
          </a:p>
          <a:p>
            <a:r>
              <a:rPr lang="en-US" altLang="en-US" b="0" dirty="0"/>
              <a:t>Every document either matches or fails to match query</a:t>
            </a:r>
          </a:p>
          <a:p>
            <a:r>
              <a:rPr lang="en-US" altLang="en-US" b="0" dirty="0"/>
              <a:t>Result is a set of documents</a:t>
            </a:r>
          </a:p>
          <a:p>
            <a:pPr lvl="1"/>
            <a:r>
              <a:rPr lang="en-US" altLang="en-US" dirty="0"/>
              <a:t>Usually in no particular </a:t>
            </a:r>
            <a:r>
              <a:rPr lang="en-US" altLang="en-US" dirty="0" smtClean="0"/>
              <a:t>order</a:t>
            </a:r>
          </a:p>
          <a:p>
            <a:pPr marL="342900" lvl="1" indent="0">
              <a:buNone/>
            </a:pPr>
            <a:endParaRPr lang="en-US" altLang="en-US" dirty="0" smtClean="0"/>
          </a:p>
          <a:p>
            <a:pPr>
              <a:buFont typeface="Monaco" charset="0"/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Best Match (Vector Space models, Probabilistic models)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b="0" dirty="0"/>
              <a:t>Query describes retrieval criteria for desired documents</a:t>
            </a:r>
          </a:p>
          <a:p>
            <a:r>
              <a:rPr lang="en-US" altLang="en-US" b="0" dirty="0"/>
              <a:t>Every document matches a query </a:t>
            </a:r>
            <a:r>
              <a:rPr lang="en-US" altLang="en-US" b="0" u="sng" dirty="0"/>
              <a:t>to some degree</a:t>
            </a:r>
          </a:p>
          <a:p>
            <a:r>
              <a:rPr lang="en-US" altLang="en-US" b="0" dirty="0"/>
              <a:t>Result is a ranked list of documents, “best” first</a:t>
            </a:r>
          </a:p>
        </p:txBody>
      </p:sp>
    </p:spTree>
    <p:extLst>
      <p:ext uri="{BB962C8B-B14F-4D97-AF65-F5344CB8AC3E}">
        <p14:creationId xmlns:p14="http://schemas.microsoft.com/office/powerpoint/2010/main" val="42801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491067"/>
            <a:ext cx="7886700" cy="928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Boolean Model</a:t>
            </a:r>
            <a:endParaRPr lang="en-US" altLang="en-US" sz="36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A document is represented as a 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itchFamily="2" charset="-120"/>
              </a:rPr>
              <a:t>set</a:t>
            </a:r>
            <a:r>
              <a:rPr lang="en-US" altLang="zh-TW" sz="2800" dirty="0" smtClean="0">
                <a:ea typeface="新細明體" pitchFamily="2" charset="-120"/>
              </a:rPr>
              <a:t> of keywords.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Queries are Boolean expressions of keywords, connected by AND, OR, and NOT, including the use of brackets to indicate scope.</a:t>
            </a:r>
          </a:p>
          <a:p>
            <a:pPr lvl="1" eaLnBrk="1" hangingPunct="1"/>
            <a:r>
              <a:rPr lang="en-US" altLang="zh-TW" dirty="0" smtClean="0">
                <a:ea typeface="新細明體" pitchFamily="2" charset="-120"/>
              </a:rPr>
              <a:t>[[Rio &amp; Brazil] | [Hilo &amp; Hawaii]] &amp; hotel &amp; !Hilton]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Output: Document is relevant or not. No partial matches or ranking.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Boolean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67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Boolean query</a:t>
            </a:r>
          </a:p>
          <a:p>
            <a:pPr lvl="1"/>
            <a:r>
              <a:rPr lang="en-US" sz="2000" dirty="0" smtClean="0"/>
              <a:t>E.g., “</a:t>
            </a:r>
            <a:r>
              <a:rPr lang="en-US" sz="2000" dirty="0" err="1" smtClean="0"/>
              <a:t>obama</a:t>
            </a:r>
            <a:r>
              <a:rPr lang="en-US" sz="2000" dirty="0" smtClean="0"/>
              <a:t>” AND “healthcare” NOT “news”</a:t>
            </a:r>
          </a:p>
          <a:p>
            <a:r>
              <a:rPr lang="en-US" sz="2800" dirty="0" smtClean="0"/>
              <a:t>Procedures</a:t>
            </a:r>
          </a:p>
          <a:p>
            <a:pPr lvl="1"/>
            <a:r>
              <a:rPr lang="en-US" sz="2000" dirty="0" smtClean="0"/>
              <a:t>Lookup query term in the dictionary</a:t>
            </a:r>
          </a:p>
          <a:p>
            <a:pPr lvl="1"/>
            <a:r>
              <a:rPr lang="en-US" sz="2000" dirty="0" smtClean="0"/>
              <a:t>Retrieve the posting lists</a:t>
            </a:r>
          </a:p>
          <a:p>
            <a:pPr lvl="1"/>
            <a:r>
              <a:rPr lang="en-US" sz="2000" dirty="0" smtClean="0"/>
              <a:t>Operation</a:t>
            </a:r>
          </a:p>
          <a:p>
            <a:pPr lvl="2"/>
            <a:r>
              <a:rPr lang="en-US" sz="1600" dirty="0" smtClean="0"/>
              <a:t>AND: intersect the posting lists</a:t>
            </a:r>
          </a:p>
          <a:p>
            <a:pPr lvl="2"/>
            <a:r>
              <a:rPr lang="en-US" sz="1600" dirty="0" smtClean="0"/>
              <a:t>OR: union the posting list</a:t>
            </a:r>
          </a:p>
          <a:p>
            <a:pPr lvl="2"/>
            <a:r>
              <a:rPr lang="en-US" sz="1600" dirty="0" smtClean="0"/>
              <a:t>NOT: diff the posting list</a:t>
            </a:r>
          </a:p>
          <a:p>
            <a:pPr lvl="2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681846"/>
            <a:ext cx="7886700" cy="73896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Indexer steps: Token sequence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781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itchFamily="34" charset="-128"/>
              </a:rPr>
              <a:t>Sequence of (Modified token, Document ID) pairs.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04775" y="4324350"/>
            <a:ext cx="2838450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latin typeface="Arial" charset="0"/>
              </a:rPr>
              <a:t>I did enact Julius</a:t>
            </a:r>
          </a:p>
          <a:p>
            <a:pPr algn="ctr"/>
            <a:r>
              <a:rPr lang="en-US" altLang="en-US" dirty="0">
                <a:latin typeface="Arial" charset="0"/>
              </a:rPr>
              <a:t>Caesar I was killed </a:t>
            </a:r>
          </a:p>
          <a:p>
            <a:pPr algn="ctr"/>
            <a:r>
              <a:rPr lang="en-US" altLang="en-US" dirty="0">
                <a:latin typeface="Arial" charset="0"/>
              </a:rPr>
              <a:t>i’ the Capitol; </a:t>
            </a:r>
          </a:p>
          <a:p>
            <a:pPr algn="ctr"/>
            <a:r>
              <a:rPr lang="en-US" altLang="en-US" dirty="0">
                <a:latin typeface="Arial" charset="0"/>
              </a:rPr>
              <a:t>Brutus killed me.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latin typeface="Arial" charset="0"/>
                <a:ea typeface="ＭＳ Ｐゴシック" pitchFamily="34" charset="-128"/>
                <a:cs typeface="Arial Unicode MS" pitchFamily="34" charset="-128"/>
              </a:rPr>
              <a:t>Doc 1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165475" y="4400550"/>
            <a:ext cx="3195638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latin typeface="Arial" charset="0"/>
              </a:rPr>
              <a:t>So let it be with</a:t>
            </a:r>
          </a:p>
          <a:p>
            <a:pPr algn="ctr"/>
            <a:r>
              <a:rPr lang="en-US" altLang="en-US" dirty="0">
                <a:latin typeface="Arial" charset="0"/>
              </a:rPr>
              <a:t>Caesar. The noble</a:t>
            </a:r>
          </a:p>
          <a:p>
            <a:pPr algn="ctr"/>
            <a:r>
              <a:rPr lang="en-US" altLang="en-US" dirty="0">
                <a:latin typeface="Arial" charset="0"/>
              </a:rPr>
              <a:t>Brutus hath told you</a:t>
            </a:r>
          </a:p>
          <a:p>
            <a:pPr algn="ctr"/>
            <a:r>
              <a:rPr lang="en-US" altLang="en-US" dirty="0">
                <a:latin typeface="Arial" charset="0"/>
              </a:rPr>
              <a:t>Caesar was ambitious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latin typeface="Arial" charset="0"/>
                <a:ea typeface="ＭＳ Ｐゴシック" pitchFamily="34" charset="-128"/>
                <a:cs typeface="Arial Unicode MS" pitchFamily="34" charset="-128"/>
              </a:rPr>
              <a:t>Doc 2</a:t>
            </a:r>
          </a:p>
        </p:txBody>
      </p:sp>
      <p:graphicFrame>
        <p:nvGraphicFramePr>
          <p:cNvPr id="5128" name="Object 4"/>
          <p:cNvGraphicFramePr>
            <a:graphicFrameLocks noChangeAspect="1"/>
          </p:cNvGraphicFramePr>
          <p:nvPr/>
        </p:nvGraphicFramePr>
        <p:xfrm>
          <a:off x="7327900" y="1782763"/>
          <a:ext cx="1319213" cy="492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2717460" imgH="10158730" progId="Excel.Sheet.8">
                  <p:embed/>
                </p:oleObj>
              </mc:Choice>
              <mc:Fallback>
                <p:oleObj name="Worksheet" r:id="rId3" imgW="2717460" imgH="101587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900" y="1782763"/>
                        <a:ext cx="1319213" cy="49291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1600">
                <a:solidFill>
                  <a:srgbClr val="FBFCFF"/>
                </a:solidFill>
                <a:latin typeface="Lucida Sans" pitchFamily="34" charset="0"/>
                <a:ea typeface="ＭＳ Ｐゴシック" pitchFamily="34" charset="-128"/>
                <a:cs typeface="Arial Unicode MS" pitchFamily="34" charset="-128"/>
              </a:rPr>
              <a:t>Sec. 1.2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9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>
          <a:xfrm>
            <a:off x="483637" y="713790"/>
            <a:ext cx="8229600" cy="66402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Indexer steps: Dictionary &amp; Postings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3429000" cy="2590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Multiple term entries in a single document are merged.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Split into Dictionary and Postings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Doc. frequency information is added.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3340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3" name="Object 35"/>
          <p:cNvGraphicFramePr>
            <a:graphicFrameLocks noChangeAspect="1"/>
          </p:cNvGraphicFramePr>
          <p:nvPr/>
        </p:nvGraphicFramePr>
        <p:xfrm>
          <a:off x="3962400" y="1827213"/>
          <a:ext cx="1217613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2717460" imgH="10844444" progId="Excel.Sheet.8">
                  <p:embed/>
                </p:oleObj>
              </mc:Choice>
              <mc:Fallback>
                <p:oleObj name="Worksheet" r:id="rId3" imgW="2717460" imgH="1084444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7213"/>
                        <a:ext cx="1217613" cy="4921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685800" y="4648200"/>
            <a:ext cx="2317750" cy="1241425"/>
          </a:xfrm>
          <a:prstGeom prst="upArrowCallout">
            <a:avLst>
              <a:gd name="adj1" fmla="val 57860"/>
              <a:gd name="adj2" fmla="val 57860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Why frequency?</a:t>
            </a:r>
          </a:p>
          <a:p>
            <a:pPr algn="ctr"/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Will discuss later.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1600">
                <a:solidFill>
                  <a:srgbClr val="FBFCFF"/>
                </a:solidFill>
                <a:latin typeface="Lucida Sans" pitchFamily="34" charset="0"/>
                <a:ea typeface="ＭＳ Ｐゴシック" pitchFamily="34" charset="-128"/>
                <a:cs typeface="Arial Unicode MS" pitchFamily="34" charset="-128"/>
              </a:rPr>
              <a:t>Sec. 1.2</a:t>
            </a:r>
          </a:p>
        </p:txBody>
      </p:sp>
      <p:pic>
        <p:nvPicPr>
          <p:cNvPr id="7176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600200"/>
            <a:ext cx="28019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4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Boolean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AND operation</a:t>
            </a:r>
            <a:endParaRPr lang="en-US" dirty="0"/>
          </a:p>
        </p:txBody>
      </p:sp>
      <p:sp>
        <p:nvSpPr>
          <p:cNvPr id="4" name="Text Box 2058"/>
          <p:cNvSpPr txBox="1">
            <a:spLocks noChangeArrowheads="1"/>
          </p:cNvSpPr>
          <p:nvPr/>
        </p:nvSpPr>
        <p:spPr bwMode="auto">
          <a:xfrm>
            <a:off x="6726238" y="3276600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Arial Unicode MS" pitchFamily="34" charset="-128"/>
                <a:ea typeface="ＭＳ Ｐゴシック" pitchFamily="34" charset="-128"/>
                <a:cs typeface="Arial Unicode MS" pitchFamily="34" charset="-128"/>
              </a:rPr>
              <a:t>128</a:t>
            </a:r>
          </a:p>
        </p:txBody>
      </p:sp>
      <p:sp>
        <p:nvSpPr>
          <p:cNvPr id="5" name="Text Box 2065"/>
          <p:cNvSpPr txBox="1">
            <a:spLocks noChangeArrowheads="1"/>
          </p:cNvSpPr>
          <p:nvPr/>
        </p:nvSpPr>
        <p:spPr bwMode="auto">
          <a:xfrm>
            <a:off x="7010400" y="3810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Arial Unicode MS" pitchFamily="34" charset="-128"/>
                <a:ea typeface="ＭＳ Ｐゴシック" pitchFamily="34" charset="-128"/>
                <a:cs typeface="Arial Unicode MS" pitchFamily="34" charset="-128"/>
              </a:rPr>
              <a:t>34</a:t>
            </a:r>
          </a:p>
        </p:txBody>
      </p:sp>
      <p:grpSp>
        <p:nvGrpSpPr>
          <p:cNvPr id="6" name="Group 2083"/>
          <p:cNvGrpSpPr>
            <a:grpSpLocks/>
          </p:cNvGrpSpPr>
          <p:nvPr/>
        </p:nvGrpSpPr>
        <p:grpSpPr bwMode="auto">
          <a:xfrm>
            <a:off x="2362200" y="3276600"/>
            <a:ext cx="647700" cy="466725"/>
            <a:chOff x="1584" y="3162"/>
            <a:chExt cx="408" cy="294"/>
          </a:xfrm>
        </p:grpSpPr>
        <p:sp>
          <p:nvSpPr>
            <p:cNvPr id="7" name="Text Box 2052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8" name="AutoShape 2066"/>
            <p:cNvCxnSpPr>
              <a:cxnSpLocks noChangeShapeType="1"/>
              <a:stCxn id="7" idx="3"/>
              <a:endCxn id="10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2084"/>
          <p:cNvGrpSpPr>
            <a:grpSpLocks/>
          </p:cNvGrpSpPr>
          <p:nvPr/>
        </p:nvGrpSpPr>
        <p:grpSpPr bwMode="auto">
          <a:xfrm>
            <a:off x="3009900" y="3276600"/>
            <a:ext cx="668338" cy="466725"/>
            <a:chOff x="1992" y="3162"/>
            <a:chExt cx="421" cy="294"/>
          </a:xfrm>
        </p:grpSpPr>
        <p:sp>
          <p:nvSpPr>
            <p:cNvPr id="10" name="Text Box 2053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4</a:t>
              </a:r>
            </a:p>
          </p:txBody>
        </p:sp>
        <p:cxnSp>
          <p:nvCxnSpPr>
            <p:cNvPr id="11" name="AutoShape 2067"/>
            <p:cNvCxnSpPr>
              <a:cxnSpLocks noChangeShapeType="1"/>
              <a:stCxn id="10" idx="3"/>
              <a:endCxn id="13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2085"/>
          <p:cNvGrpSpPr>
            <a:grpSpLocks/>
          </p:cNvGrpSpPr>
          <p:nvPr/>
        </p:nvGrpSpPr>
        <p:grpSpPr bwMode="auto">
          <a:xfrm>
            <a:off x="3678238" y="3276600"/>
            <a:ext cx="609600" cy="466725"/>
            <a:chOff x="2413" y="3162"/>
            <a:chExt cx="384" cy="294"/>
          </a:xfrm>
        </p:grpSpPr>
        <p:sp>
          <p:nvSpPr>
            <p:cNvPr id="13" name="Text Box 2054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14" name="AutoShape 2068"/>
            <p:cNvCxnSpPr>
              <a:cxnSpLocks noChangeShapeType="1"/>
              <a:stCxn id="13" idx="3"/>
              <a:endCxn id="16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2086"/>
          <p:cNvGrpSpPr>
            <a:grpSpLocks/>
          </p:cNvGrpSpPr>
          <p:nvPr/>
        </p:nvGrpSpPr>
        <p:grpSpPr bwMode="auto">
          <a:xfrm>
            <a:off x="4287838" y="3276600"/>
            <a:ext cx="762000" cy="466725"/>
            <a:chOff x="2797" y="3162"/>
            <a:chExt cx="480" cy="294"/>
          </a:xfrm>
        </p:grpSpPr>
        <p:sp>
          <p:nvSpPr>
            <p:cNvPr id="16" name="Text Box 2055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16</a:t>
              </a:r>
            </a:p>
          </p:txBody>
        </p:sp>
        <p:cxnSp>
          <p:nvCxnSpPr>
            <p:cNvPr id="17" name="AutoShape 2069"/>
            <p:cNvCxnSpPr>
              <a:cxnSpLocks noChangeShapeType="1"/>
              <a:stCxn id="16" idx="3"/>
              <a:endCxn id="19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2087"/>
          <p:cNvGrpSpPr>
            <a:grpSpLocks/>
          </p:cNvGrpSpPr>
          <p:nvPr/>
        </p:nvGrpSpPr>
        <p:grpSpPr bwMode="auto">
          <a:xfrm>
            <a:off x="5049838" y="3276600"/>
            <a:ext cx="838200" cy="466725"/>
            <a:chOff x="3277" y="3162"/>
            <a:chExt cx="528" cy="294"/>
          </a:xfrm>
        </p:grpSpPr>
        <p:sp>
          <p:nvSpPr>
            <p:cNvPr id="19" name="Text Box 2056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32</a:t>
              </a:r>
            </a:p>
          </p:txBody>
        </p:sp>
        <p:cxnSp>
          <p:nvCxnSpPr>
            <p:cNvPr id="20" name="AutoShape 2070"/>
            <p:cNvCxnSpPr>
              <a:cxnSpLocks noChangeShapeType="1"/>
              <a:stCxn id="19" idx="3"/>
              <a:endCxn id="22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2088"/>
          <p:cNvGrpSpPr>
            <a:grpSpLocks/>
          </p:cNvGrpSpPr>
          <p:nvPr/>
        </p:nvGrpSpPr>
        <p:grpSpPr bwMode="auto">
          <a:xfrm>
            <a:off x="5888038" y="3276600"/>
            <a:ext cx="838200" cy="466725"/>
            <a:chOff x="3805" y="3162"/>
            <a:chExt cx="528" cy="294"/>
          </a:xfrm>
        </p:grpSpPr>
        <p:sp>
          <p:nvSpPr>
            <p:cNvPr id="22" name="Text Box 2057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64</a:t>
              </a:r>
            </a:p>
          </p:txBody>
        </p:sp>
        <p:cxnSp>
          <p:nvCxnSpPr>
            <p:cNvPr id="23" name="AutoShape 2071"/>
            <p:cNvCxnSpPr>
              <a:cxnSpLocks noChangeShapeType="1"/>
              <a:stCxn id="22" idx="3"/>
              <a:endCxn id="4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2089"/>
          <p:cNvGrpSpPr>
            <a:grpSpLocks/>
          </p:cNvGrpSpPr>
          <p:nvPr/>
        </p:nvGrpSpPr>
        <p:grpSpPr bwMode="auto">
          <a:xfrm>
            <a:off x="2362200" y="3810000"/>
            <a:ext cx="647700" cy="466725"/>
            <a:chOff x="1597" y="3498"/>
            <a:chExt cx="408" cy="294"/>
          </a:xfrm>
        </p:grpSpPr>
        <p:sp>
          <p:nvSpPr>
            <p:cNvPr id="25" name="Text Box 2072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</a:t>
              </a:r>
            </a:p>
          </p:txBody>
        </p:sp>
        <p:cxnSp>
          <p:nvCxnSpPr>
            <p:cNvPr id="26" name="AutoShape 2073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Group 2090"/>
          <p:cNvGrpSpPr>
            <a:grpSpLocks/>
          </p:cNvGrpSpPr>
          <p:nvPr/>
        </p:nvGrpSpPr>
        <p:grpSpPr bwMode="auto">
          <a:xfrm>
            <a:off x="3009900" y="3810000"/>
            <a:ext cx="647700" cy="466725"/>
            <a:chOff x="2005" y="3498"/>
            <a:chExt cx="408" cy="294"/>
          </a:xfrm>
        </p:grpSpPr>
        <p:sp>
          <p:nvSpPr>
            <p:cNvPr id="28" name="Text Box 2059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29" name="AutoShape 2074"/>
            <p:cNvCxnSpPr>
              <a:cxnSpLocks noChangeShapeType="1"/>
              <a:stCxn id="28" idx="3"/>
              <a:endCxn id="31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Group 2091"/>
          <p:cNvGrpSpPr>
            <a:grpSpLocks/>
          </p:cNvGrpSpPr>
          <p:nvPr/>
        </p:nvGrpSpPr>
        <p:grpSpPr bwMode="auto">
          <a:xfrm>
            <a:off x="3657600" y="3810000"/>
            <a:ext cx="630237" cy="466725"/>
            <a:chOff x="2413" y="3498"/>
            <a:chExt cx="397" cy="294"/>
          </a:xfrm>
        </p:grpSpPr>
        <p:sp>
          <p:nvSpPr>
            <p:cNvPr id="31" name="Text Box 2060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</a:t>
              </a:r>
            </a:p>
          </p:txBody>
        </p:sp>
        <p:cxnSp>
          <p:nvCxnSpPr>
            <p:cNvPr id="32" name="AutoShape 2075"/>
            <p:cNvCxnSpPr>
              <a:cxnSpLocks noChangeShapeType="1"/>
              <a:stCxn id="31" idx="3"/>
              <a:endCxn id="34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2092"/>
          <p:cNvGrpSpPr>
            <a:grpSpLocks/>
          </p:cNvGrpSpPr>
          <p:nvPr/>
        </p:nvGrpSpPr>
        <p:grpSpPr bwMode="auto">
          <a:xfrm>
            <a:off x="4287837" y="3810000"/>
            <a:ext cx="606425" cy="466725"/>
            <a:chOff x="2810" y="3498"/>
            <a:chExt cx="382" cy="294"/>
          </a:xfrm>
        </p:grpSpPr>
        <p:sp>
          <p:nvSpPr>
            <p:cNvPr id="34" name="Text Box 2061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5</a:t>
              </a:r>
            </a:p>
          </p:txBody>
        </p:sp>
        <p:cxnSp>
          <p:nvCxnSpPr>
            <p:cNvPr id="35" name="AutoShape 2076"/>
            <p:cNvCxnSpPr>
              <a:cxnSpLocks noChangeShapeType="1"/>
              <a:stCxn id="34" idx="3"/>
              <a:endCxn id="37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2093"/>
          <p:cNvGrpSpPr>
            <a:grpSpLocks/>
          </p:cNvGrpSpPr>
          <p:nvPr/>
        </p:nvGrpSpPr>
        <p:grpSpPr bwMode="auto">
          <a:xfrm>
            <a:off x="4894262" y="3810000"/>
            <a:ext cx="592138" cy="466725"/>
            <a:chOff x="3192" y="3498"/>
            <a:chExt cx="373" cy="294"/>
          </a:xfrm>
        </p:grpSpPr>
        <p:sp>
          <p:nvSpPr>
            <p:cNvPr id="37" name="Text Box 2062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38" name="AutoShape 2077"/>
            <p:cNvCxnSpPr>
              <a:cxnSpLocks noChangeShapeType="1"/>
              <a:stCxn id="37" idx="3"/>
              <a:endCxn id="40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" name="Group 2094"/>
          <p:cNvGrpSpPr>
            <a:grpSpLocks/>
          </p:cNvGrpSpPr>
          <p:nvPr/>
        </p:nvGrpSpPr>
        <p:grpSpPr bwMode="auto">
          <a:xfrm>
            <a:off x="5486400" y="3810000"/>
            <a:ext cx="762000" cy="466725"/>
            <a:chOff x="3565" y="3498"/>
            <a:chExt cx="480" cy="294"/>
          </a:xfrm>
        </p:grpSpPr>
        <p:sp>
          <p:nvSpPr>
            <p:cNvPr id="40" name="Text Box 2063"/>
            <p:cNvSpPr txBox="1">
              <a:spLocks noChangeArrowheads="1"/>
            </p:cNvSpPr>
            <p:nvPr/>
          </p:nvSpPr>
          <p:spPr bwMode="auto">
            <a:xfrm>
              <a:off x="356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13</a:t>
              </a:r>
            </a:p>
          </p:txBody>
        </p:sp>
        <p:cxnSp>
          <p:nvCxnSpPr>
            <p:cNvPr id="41" name="AutoShape 2078"/>
            <p:cNvCxnSpPr>
              <a:cxnSpLocks noChangeShapeType="1"/>
              <a:stCxn id="40" idx="3"/>
              <a:endCxn id="43" idx="1"/>
            </p:cNvCxnSpPr>
            <p:nvPr/>
          </p:nvCxnSpPr>
          <p:spPr bwMode="auto">
            <a:xfrm>
              <a:off x="390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2" name="Group 2095"/>
          <p:cNvGrpSpPr>
            <a:grpSpLocks/>
          </p:cNvGrpSpPr>
          <p:nvPr/>
        </p:nvGrpSpPr>
        <p:grpSpPr bwMode="auto">
          <a:xfrm>
            <a:off x="6248408" y="3810000"/>
            <a:ext cx="762001" cy="466725"/>
            <a:chOff x="4045" y="3498"/>
            <a:chExt cx="480" cy="294"/>
          </a:xfrm>
        </p:grpSpPr>
        <p:sp>
          <p:nvSpPr>
            <p:cNvPr id="43" name="Text Box 2064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21</a:t>
              </a:r>
            </a:p>
          </p:txBody>
        </p:sp>
        <p:cxnSp>
          <p:nvCxnSpPr>
            <p:cNvPr id="44" name="AutoShape 2079"/>
            <p:cNvCxnSpPr>
              <a:cxnSpLocks noChangeShapeType="1"/>
              <a:stCxn id="43" idx="3"/>
              <a:endCxn id="5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TextBox 48"/>
          <p:cNvSpPr txBox="1"/>
          <p:nvPr/>
        </p:nvSpPr>
        <p:spPr>
          <a:xfrm>
            <a:off x="914400" y="3333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Term1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" y="385869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Term2</a:t>
            </a:r>
            <a:endParaRPr lang="en-US" sz="2000" dirty="0"/>
          </a:p>
        </p:txBody>
      </p:sp>
      <p:cxnSp>
        <p:nvCxnSpPr>
          <p:cNvPr id="52" name="Straight Arrow Connector 51"/>
          <p:cNvCxnSpPr>
            <a:endCxn id="7" idx="1"/>
          </p:cNvCxnSpPr>
          <p:nvPr/>
        </p:nvCxnSpPr>
        <p:spPr>
          <a:xfrm>
            <a:off x="1828800" y="3509962"/>
            <a:ext cx="53340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5" idx="1"/>
          </p:cNvCxnSpPr>
          <p:nvPr/>
        </p:nvCxnSpPr>
        <p:spPr>
          <a:xfrm>
            <a:off x="1828800" y="4043361"/>
            <a:ext cx="5334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n Arrow 56"/>
          <p:cNvSpPr/>
          <p:nvPr/>
        </p:nvSpPr>
        <p:spPr>
          <a:xfrm>
            <a:off x="2453084" y="2819400"/>
            <a:ext cx="18176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 rot="10800000">
            <a:off x="2455019" y="4343400"/>
            <a:ext cx="179833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725738" y="30099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725738" y="46482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29000" y="2514600"/>
            <a:ext cx="223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scan the postings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9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Inverted Index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99288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Text preprocessing, tokenizing and filtering of </a:t>
            </a:r>
            <a:r>
              <a:rPr lang="en-US" dirty="0" err="1"/>
              <a:t>stopwords</a:t>
            </a:r>
            <a:r>
              <a:rPr lang="en-US" dirty="0"/>
              <a:t> are included </a:t>
            </a:r>
            <a:r>
              <a:rPr lang="en-US" dirty="0" smtClean="0"/>
              <a:t>in </a:t>
            </a:r>
            <a:r>
              <a:rPr lang="en-US" dirty="0" err="1" smtClean="0"/>
              <a:t>scikit</a:t>
            </a:r>
            <a:r>
              <a:rPr lang="en-US" dirty="0" smtClean="0"/>
              <a:t>-learn, </a:t>
            </a:r>
            <a:r>
              <a:rPr lang="en-US" dirty="0"/>
              <a:t>a high level component that is able to build a dictionary of features and transform documents to feature vectors:</a:t>
            </a: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3916" y="3131720"/>
            <a:ext cx="82137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sklearn.feature_extraction.text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CountVectorizer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from pandas import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DataFrame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documents = (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"""I did enact Julius Caesar I was killed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’ the Capitol; Brutus killed me.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""",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"""So let it be with Caesar. The noble Brutus hath told you Caesar was ambitious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""")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CountVectorizer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inverted_index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vect.fit_transform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(documents) # fit calculates the mean and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stdev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and transform them to rescale</a:t>
            </a:r>
          </a:p>
          <a:p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df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DataFrame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inverted_index.A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columns=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vect.get_feature_names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(), index=['doc1', 'doc2'])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df.T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94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Preprocessing (Cleaning) Text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Cleaning text is really hard, problem specific, and full of tradeoffs.</a:t>
            </a:r>
          </a:p>
          <a:p>
            <a:pPr fontAlgn="base"/>
            <a:r>
              <a:rPr lang="en-US" dirty="0"/>
              <a:t>Remember, simple is better.</a:t>
            </a:r>
          </a:p>
          <a:p>
            <a:pPr fontAlgn="base"/>
            <a:r>
              <a:rPr lang="en-US" dirty="0"/>
              <a:t>Simpler text data, simpler models, smaller vocabularies. You can always make things more complex later to see if it results in better </a:t>
            </a:r>
            <a:r>
              <a:rPr lang="en-US" dirty="0" smtClean="0"/>
              <a:t>model.</a:t>
            </a:r>
          </a:p>
          <a:p>
            <a:pPr fontAlgn="base"/>
            <a:r>
              <a:rPr lang="en-US" dirty="0" smtClean="0"/>
              <a:t>Hopefully</a:t>
            </a:r>
            <a:r>
              <a:rPr lang="en-US" dirty="0"/>
              <a:t>, you can see that getting truly clean text is impossible, that we are really doing the best we can based on the time, resources, and knowledge we have.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2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2763"/>
            <a:ext cx="7772400" cy="42767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Popular retrieval model because:</a:t>
            </a:r>
          </a:p>
          <a:p>
            <a:pPr marL="819150" lvl="1" eaLnBrk="1" hangingPunct="1"/>
            <a:r>
              <a:rPr lang="en-US" altLang="zh-TW" sz="2400" dirty="0" smtClean="0">
                <a:ea typeface="新細明體" pitchFamily="2" charset="-120"/>
              </a:rPr>
              <a:t>Easy to understand for simple queries.</a:t>
            </a:r>
          </a:p>
          <a:p>
            <a:pPr marL="819150" lvl="1" eaLnBrk="1" hangingPunct="1"/>
            <a:r>
              <a:rPr lang="en-US" altLang="zh-TW" sz="2400" dirty="0" smtClean="0">
                <a:ea typeface="新細明體" pitchFamily="2" charset="-120"/>
              </a:rPr>
              <a:t>Clean formalism.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Reasonably efficient implementations possible for normal queries.</a:t>
            </a: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484717" y="558800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Boolean Retrieval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3" y="805656"/>
            <a:ext cx="7886700" cy="590022"/>
          </a:xfrm>
        </p:spPr>
        <p:txBody>
          <a:bodyPr/>
          <a:lstStyle/>
          <a:p>
            <a:r>
              <a:rPr lang="en-US" altLang="en-US" dirty="0"/>
              <a:t>Vector </a:t>
            </a:r>
            <a:r>
              <a:rPr lang="en-US" altLang="en-US" dirty="0" smtClean="0"/>
              <a:t>space model</a:t>
            </a:r>
            <a:endParaRPr lang="en-US" altLang="en-US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Represent </a:t>
            </a:r>
            <a:r>
              <a:rPr lang="en-US" altLang="en-US" sz="2800" dirty="0" smtClean="0"/>
              <a:t>both doc and query </a:t>
            </a:r>
            <a:r>
              <a:rPr lang="en-US" altLang="en-US" sz="2800" dirty="0"/>
              <a:t>by </a:t>
            </a:r>
            <a:r>
              <a:rPr lang="en-US" altLang="en-US" sz="2800" u="sng" dirty="0" smtClean="0"/>
              <a:t>concept</a:t>
            </a:r>
            <a:r>
              <a:rPr lang="en-US" altLang="en-US" sz="2800" dirty="0" smtClean="0"/>
              <a:t> vectors</a:t>
            </a:r>
            <a:endParaRPr lang="en-US" altLang="en-US" sz="2800" dirty="0"/>
          </a:p>
          <a:p>
            <a:pPr lvl="1"/>
            <a:r>
              <a:rPr lang="en-US" altLang="en-US" sz="2000" dirty="0" smtClean="0"/>
              <a:t>Each concept defines </a:t>
            </a:r>
            <a:r>
              <a:rPr lang="en-US" altLang="en-US" sz="2000" dirty="0"/>
              <a:t>one dimension</a:t>
            </a:r>
          </a:p>
          <a:p>
            <a:pPr lvl="1"/>
            <a:r>
              <a:rPr lang="en-US" altLang="en-US" sz="2000" i="1" dirty="0" smtClean="0"/>
              <a:t>K</a:t>
            </a:r>
            <a:r>
              <a:rPr lang="en-US" altLang="en-US" sz="2000" dirty="0" smtClean="0"/>
              <a:t> concepts define </a:t>
            </a:r>
            <a:r>
              <a:rPr lang="en-US" altLang="en-US" sz="2000" dirty="0"/>
              <a:t>a high-dimensional space</a:t>
            </a:r>
          </a:p>
          <a:p>
            <a:r>
              <a:rPr lang="en-US" altLang="en-US" sz="2800" dirty="0" smtClean="0"/>
              <a:t>Measure </a:t>
            </a:r>
            <a:r>
              <a:rPr lang="en-US" altLang="en-US" sz="2800" dirty="0"/>
              <a:t>relevance </a:t>
            </a:r>
            <a:r>
              <a:rPr lang="en-US" altLang="en-US" sz="2800" dirty="0" smtClean="0"/>
              <a:t>	</a:t>
            </a:r>
          </a:p>
          <a:p>
            <a:pPr lvl="1"/>
            <a:r>
              <a:rPr lang="en-US" altLang="en-US" sz="2000" dirty="0" smtClean="0"/>
              <a:t>Distance </a:t>
            </a:r>
            <a:r>
              <a:rPr lang="en-US" altLang="en-US" sz="2000" dirty="0"/>
              <a:t>between the query vector and document vector in </a:t>
            </a:r>
            <a:r>
              <a:rPr lang="en-US" altLang="en-US" sz="2000" dirty="0" smtClean="0"/>
              <a:t>this concept space</a:t>
            </a: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3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D5BC-DAA5-4295-892B-26D4648A7A4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457200"/>
            <a:ext cx="7886700" cy="937156"/>
          </a:xfrm>
        </p:spPr>
        <p:txBody>
          <a:bodyPr/>
          <a:lstStyle/>
          <a:p>
            <a:r>
              <a:rPr lang="en-US" altLang="en-US" dirty="0"/>
              <a:t>Vector Space Retrieval </a:t>
            </a:r>
            <a:r>
              <a:rPr lang="en-US" altLang="en-US" dirty="0" smtClean="0"/>
              <a:t>Model: Introduction</a:t>
            </a:r>
            <a:endParaRPr lang="en-US" alt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2"/>
                </a:solidFill>
              </a:rPr>
              <a:t>How are documents represented in the binary vector model?</a:t>
            </a:r>
          </a:p>
          <a:p>
            <a:pPr>
              <a:buFont typeface="Monaco" charset="0"/>
              <a:buNone/>
            </a:pPr>
            <a:r>
              <a:rPr lang="en-US" altLang="en-US" dirty="0"/>
              <a:t>		</a:t>
            </a:r>
            <a:r>
              <a:rPr lang="en-US" altLang="en-US" b="0" dirty="0"/>
              <a:t>          Term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    Term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     Term</a:t>
            </a:r>
            <a:r>
              <a:rPr lang="en-US" altLang="en-US" b="0" baseline="-25000" dirty="0"/>
              <a:t>3      </a:t>
            </a:r>
            <a:r>
              <a:rPr lang="en-US" altLang="en-US" b="0" dirty="0"/>
              <a:t>Term</a:t>
            </a:r>
            <a:r>
              <a:rPr lang="en-US" altLang="en-US" b="0" baseline="-25000" dirty="0"/>
              <a:t>4</a:t>
            </a:r>
            <a:r>
              <a:rPr lang="en-US" altLang="en-US" b="0" dirty="0"/>
              <a:t>	…     </a:t>
            </a:r>
            <a:r>
              <a:rPr lang="en-US" altLang="en-US" b="0" dirty="0" err="1"/>
              <a:t>Term</a:t>
            </a:r>
            <a:r>
              <a:rPr lang="en-US" altLang="en-US" b="0" baseline="-25000" dirty="0" err="1"/>
              <a:t>n</a:t>
            </a:r>
            <a:endParaRPr lang="en-US" altLang="en-US" b="0" baseline="-25000" dirty="0"/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		1	0	0	1	…	1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		0	1	1	0	…	0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3</a:t>
            </a:r>
            <a:r>
              <a:rPr lang="en-US" altLang="en-US" b="0" dirty="0"/>
              <a:t>		1	0	1	0	…	0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   :		:	:	:	:	  :	:</a:t>
            </a:r>
          </a:p>
          <a:p>
            <a:r>
              <a:rPr lang="en-US" altLang="en-US" dirty="0"/>
              <a:t>A document is represented as a vector of binary values</a:t>
            </a:r>
          </a:p>
          <a:p>
            <a:pPr lvl="1"/>
            <a:r>
              <a:rPr lang="en-US" altLang="en-US" dirty="0"/>
              <a:t>One dimension per term in the corpus vocabulary</a:t>
            </a:r>
          </a:p>
          <a:p>
            <a:r>
              <a:rPr lang="en-US" altLang="en-US" dirty="0"/>
              <a:t>An unstructured query can also be represented as a vector</a:t>
            </a:r>
          </a:p>
          <a:p>
            <a:pPr>
              <a:buFont typeface="Monaco" charset="0"/>
              <a:buNone/>
            </a:pPr>
            <a:r>
              <a:rPr lang="en-US" altLang="en-US" dirty="0"/>
              <a:t>	</a:t>
            </a:r>
            <a:r>
              <a:rPr lang="en-US" altLang="en-US" b="0" dirty="0"/>
              <a:t>Query	</a:t>
            </a:r>
            <a:r>
              <a:rPr lang="en-US" altLang="en-US" b="0" dirty="0" smtClean="0"/>
              <a:t>	0</a:t>
            </a:r>
            <a:r>
              <a:rPr lang="en-US" altLang="en-US" b="0" dirty="0"/>
              <a:t>	0	1	0	…	</a:t>
            </a:r>
            <a:r>
              <a:rPr lang="en-US" altLang="en-US" b="0" dirty="0" smtClean="0"/>
              <a:t>1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6113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8CE3-CE88-4E6F-9AF6-0EB372BA2B9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58800"/>
            <a:ext cx="7886700" cy="818622"/>
          </a:xfrm>
        </p:spPr>
        <p:txBody>
          <a:bodyPr/>
          <a:lstStyle/>
          <a:p>
            <a:r>
              <a:rPr lang="en-US" altLang="en-US" dirty="0"/>
              <a:t>Vector Space </a:t>
            </a:r>
            <a:r>
              <a:rPr lang="en-US" altLang="en-US" dirty="0" smtClean="0"/>
              <a:t>Representation: Linear Algebra</a:t>
            </a:r>
            <a:endParaRPr lang="en-US" alt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315200" cy="2514600"/>
          </a:xfrm>
        </p:spPr>
        <p:txBody>
          <a:bodyPr/>
          <a:lstStyle/>
          <a:p>
            <a:r>
              <a:rPr lang="en-US" altLang="en-US" dirty="0"/>
              <a:t>Formally, </a:t>
            </a:r>
            <a:r>
              <a:rPr lang="en-US" altLang="en-US" dirty="0">
                <a:solidFill>
                  <a:schemeClr val="accent2"/>
                </a:solidFill>
              </a:rPr>
              <a:t>a </a:t>
            </a:r>
            <a:r>
              <a:rPr lang="en-US" altLang="en-US" i="1" dirty="0">
                <a:solidFill>
                  <a:schemeClr val="accent2"/>
                </a:solidFill>
              </a:rPr>
              <a:t>vector space</a:t>
            </a:r>
            <a:r>
              <a:rPr lang="en-US" altLang="en-US" dirty="0">
                <a:solidFill>
                  <a:schemeClr val="accent2"/>
                </a:solidFill>
              </a:rPr>
              <a:t> is defined by a set of </a:t>
            </a:r>
            <a:r>
              <a:rPr lang="en-US" altLang="en-US" i="1" dirty="0">
                <a:solidFill>
                  <a:schemeClr val="accent2"/>
                </a:solidFill>
              </a:rPr>
              <a:t>linearly independent </a:t>
            </a:r>
            <a:r>
              <a:rPr lang="en-US" altLang="en-US" dirty="0">
                <a:solidFill>
                  <a:schemeClr val="accent2"/>
                </a:solidFill>
              </a:rPr>
              <a:t>basis vectors.</a:t>
            </a:r>
          </a:p>
          <a:p>
            <a:r>
              <a:rPr lang="en-US" altLang="en-US" dirty="0"/>
              <a:t>Basis vectors:</a:t>
            </a:r>
          </a:p>
          <a:p>
            <a:pPr lvl="1"/>
            <a:r>
              <a:rPr lang="en-US" altLang="en-US" dirty="0"/>
              <a:t>correspond to the </a:t>
            </a:r>
            <a:r>
              <a:rPr lang="en-US" altLang="en-US" i="1" dirty="0"/>
              <a:t>dimensions</a:t>
            </a:r>
            <a:r>
              <a:rPr lang="en-US" altLang="en-US" dirty="0"/>
              <a:t> or </a:t>
            </a:r>
            <a:r>
              <a:rPr lang="en-US" altLang="en-US" i="1" dirty="0"/>
              <a:t>directions</a:t>
            </a:r>
            <a:r>
              <a:rPr lang="en-US" altLang="en-US" dirty="0"/>
              <a:t> in the vector space;</a:t>
            </a:r>
            <a:endParaRPr lang="en-US" altLang="en-US" b="1" dirty="0"/>
          </a:p>
          <a:p>
            <a:pPr lvl="1"/>
            <a:r>
              <a:rPr lang="en-US" altLang="en-US" dirty="0"/>
              <a:t>determine what can be described in the vector space; and</a:t>
            </a:r>
          </a:p>
          <a:p>
            <a:pPr lvl="1"/>
            <a:r>
              <a:rPr lang="en-US" altLang="en-US" dirty="0"/>
              <a:t>must be </a:t>
            </a:r>
            <a:r>
              <a:rPr lang="en-US" altLang="en-US" i="1" dirty="0"/>
              <a:t>orthogonal,</a:t>
            </a:r>
            <a:r>
              <a:rPr lang="en-US" altLang="en-US" dirty="0"/>
              <a:t> or </a:t>
            </a:r>
            <a:r>
              <a:rPr lang="en-US" altLang="en-US" i="1" dirty="0"/>
              <a:t>linearly independent</a:t>
            </a:r>
            <a:r>
              <a:rPr lang="en-US" altLang="en-US" i="1" dirty="0" smtClean="0"/>
              <a:t>, </a:t>
            </a:r>
            <a:r>
              <a:rPr lang="en-US" altLang="en-US" dirty="0" smtClean="0"/>
              <a:t>i.e</a:t>
            </a:r>
            <a:r>
              <a:rPr lang="en-US" altLang="en-US" dirty="0"/>
              <a:t>. a value along one dimension implies nothing about a value along another.</a:t>
            </a:r>
            <a:endParaRPr lang="en-US" altLang="en-US" i="1" dirty="0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1981200" y="4419600"/>
            <a:ext cx="1874838" cy="1936750"/>
            <a:chOff x="1248" y="2784"/>
            <a:chExt cx="1181" cy="1220"/>
          </a:xfrm>
        </p:grpSpPr>
        <p:grpSp>
          <p:nvGrpSpPr>
            <p:cNvPr id="198661" name="Group 5"/>
            <p:cNvGrpSpPr>
              <a:grpSpLocks/>
            </p:cNvGrpSpPr>
            <p:nvPr/>
          </p:nvGrpSpPr>
          <p:grpSpPr bwMode="auto">
            <a:xfrm>
              <a:off x="1392" y="2784"/>
              <a:ext cx="864" cy="768"/>
              <a:chOff x="1632" y="2880"/>
              <a:chExt cx="864" cy="768"/>
            </a:xfrm>
          </p:grpSpPr>
          <p:sp>
            <p:nvSpPr>
              <p:cNvPr id="198662" name="Line 6"/>
              <p:cNvSpPr>
                <a:spLocks noChangeShapeType="1"/>
              </p:cNvSpPr>
              <p:nvPr/>
            </p:nvSpPr>
            <p:spPr bwMode="auto">
              <a:xfrm flipV="1">
                <a:off x="1632" y="2880"/>
                <a:ext cx="0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98663" name="Line 7"/>
              <p:cNvSpPr>
                <a:spLocks noChangeShapeType="1"/>
              </p:cNvSpPr>
              <p:nvPr/>
            </p:nvSpPr>
            <p:spPr bwMode="auto">
              <a:xfrm>
                <a:off x="1632" y="3648"/>
                <a:ext cx="8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198664" name="Text Box 8"/>
            <p:cNvSpPr txBox="1">
              <a:spLocks noChangeArrowheads="1"/>
            </p:cNvSpPr>
            <p:nvPr/>
          </p:nvSpPr>
          <p:spPr bwMode="auto">
            <a:xfrm>
              <a:off x="1248" y="3600"/>
              <a:ext cx="11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b="0"/>
                <a:t>Basis vectors</a:t>
              </a:r>
            </a:p>
            <a:p>
              <a:pPr algn="ctr"/>
              <a:r>
                <a:rPr lang="en-US" altLang="en-US" b="0"/>
                <a:t>for 2 dimensions</a:t>
              </a:r>
            </a:p>
          </p:txBody>
        </p:sp>
      </p:grpSp>
      <p:grpSp>
        <p:nvGrpSpPr>
          <p:cNvPr id="198665" name="Group 9"/>
          <p:cNvGrpSpPr>
            <a:grpSpLocks/>
          </p:cNvGrpSpPr>
          <p:nvPr/>
        </p:nvGrpSpPr>
        <p:grpSpPr bwMode="auto">
          <a:xfrm>
            <a:off x="4114800" y="4343400"/>
            <a:ext cx="2408238" cy="1936750"/>
            <a:chOff x="2400" y="2784"/>
            <a:chExt cx="1517" cy="1220"/>
          </a:xfrm>
        </p:grpSpPr>
        <p:sp>
          <p:nvSpPr>
            <p:cNvPr id="198666" name="Line 10"/>
            <p:cNvSpPr>
              <a:spLocks noChangeShapeType="1"/>
            </p:cNvSpPr>
            <p:nvPr/>
          </p:nvSpPr>
          <p:spPr bwMode="auto">
            <a:xfrm flipV="1">
              <a:off x="2832" y="278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7" name="Line 11"/>
            <p:cNvSpPr>
              <a:spLocks noChangeShapeType="1"/>
            </p:cNvSpPr>
            <p:nvPr/>
          </p:nvSpPr>
          <p:spPr bwMode="auto">
            <a:xfrm>
              <a:off x="2832" y="355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8" name="Line 12"/>
            <p:cNvSpPr>
              <a:spLocks noChangeShapeType="1"/>
            </p:cNvSpPr>
            <p:nvPr/>
          </p:nvSpPr>
          <p:spPr bwMode="auto">
            <a:xfrm flipV="1">
              <a:off x="2400" y="3552"/>
              <a:ext cx="43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9" name="Text Box 13"/>
            <p:cNvSpPr txBox="1">
              <a:spLocks noChangeArrowheads="1"/>
            </p:cNvSpPr>
            <p:nvPr/>
          </p:nvSpPr>
          <p:spPr bwMode="auto">
            <a:xfrm>
              <a:off x="2736" y="3600"/>
              <a:ext cx="11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b="0"/>
                <a:t>Basis vectors</a:t>
              </a:r>
            </a:p>
            <a:p>
              <a:pPr algn="ctr"/>
              <a:r>
                <a:rPr lang="en-US" altLang="en-US" b="0"/>
                <a:t>for 3 dimensions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498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609600"/>
            <a:ext cx="7886700" cy="776289"/>
          </a:xfrm>
        </p:spPr>
        <p:txBody>
          <a:bodyPr/>
          <a:lstStyle/>
          <a:p>
            <a:r>
              <a:rPr lang="en-US" altLang="en-US" dirty="0"/>
              <a:t>VS Model: </a:t>
            </a:r>
            <a:r>
              <a:rPr lang="en-US" altLang="en-US" dirty="0" smtClean="0"/>
              <a:t>an illustration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document is closer to the query?</a:t>
            </a:r>
            <a:endParaRPr lang="en-US" dirty="0"/>
          </a:p>
        </p:txBody>
      </p:sp>
      <p:grpSp>
        <p:nvGrpSpPr>
          <p:cNvPr id="315422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31539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5421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315396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7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8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03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5404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CC0000"/>
                    </a:solidFill>
                  </a:rPr>
                  <a:t>Education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315405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315428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315402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4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5423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315399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6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315427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6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315425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315400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315434" name="Group 42"/>
          <p:cNvGrpSpPr>
            <a:grpSpLocks/>
          </p:cNvGrpSpPr>
          <p:nvPr/>
        </p:nvGrpSpPr>
        <p:grpSpPr bwMode="auto">
          <a:xfrm>
            <a:off x="3352800" y="5029200"/>
            <a:ext cx="2559050" cy="533400"/>
            <a:chOff x="2112" y="2880"/>
            <a:chExt cx="1612" cy="336"/>
          </a:xfrm>
        </p:grpSpPr>
        <p:sp>
          <p:nvSpPr>
            <p:cNvPr id="315431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2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dirty="0">
                  <a:solidFill>
                    <a:srgbClr val="CC0000"/>
                  </a:solidFill>
                </a:rPr>
                <a:t>Query</a:t>
              </a:r>
              <a:endParaRPr lang="en-US" altLang="en-US" sz="1800" b="1" baseline="-25000" dirty="0">
                <a:solidFill>
                  <a:srgbClr val="CC0000"/>
                </a:solidFill>
              </a:endParaRPr>
            </a:p>
          </p:txBody>
        </p:sp>
      </p:grpSp>
      <p:sp>
        <p:nvSpPr>
          <p:cNvPr id="315433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xfrm>
            <a:off x="459317" y="465667"/>
            <a:ext cx="7886700" cy="928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What the VS model doesn’t say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How to define/select the “basic concept”</a:t>
            </a:r>
          </a:p>
          <a:p>
            <a:pPr lvl="1"/>
            <a:r>
              <a:rPr lang="en-US" altLang="en-US" sz="2000" dirty="0"/>
              <a:t>Concepts are assumed to be </a:t>
            </a:r>
            <a:r>
              <a:rPr lang="en-US" altLang="en-US" sz="2000" u="sng" dirty="0"/>
              <a:t>orthogonal</a:t>
            </a:r>
          </a:p>
          <a:p>
            <a:r>
              <a:rPr lang="en-US" altLang="en-US" sz="2800" dirty="0"/>
              <a:t>How to assign weights</a:t>
            </a:r>
          </a:p>
          <a:p>
            <a:pPr lvl="1"/>
            <a:r>
              <a:rPr lang="en-US" altLang="en-US" sz="2000" dirty="0"/>
              <a:t>Weight in query indicates importance of the concept</a:t>
            </a:r>
          </a:p>
          <a:p>
            <a:pPr lvl="1"/>
            <a:r>
              <a:rPr lang="en-US" altLang="en-US" sz="2000" dirty="0"/>
              <a:t>Weight in doc indicates how well the concept characterizes the doc</a:t>
            </a:r>
          </a:p>
          <a:p>
            <a:r>
              <a:rPr lang="en-US" altLang="en-US" sz="2800" dirty="0"/>
              <a:t>How to define the similarity/distance measure</a:t>
            </a:r>
          </a:p>
          <a:p>
            <a:pPr eaLnBrk="1" hangingPunct="1">
              <a:buFontTx/>
              <a:buNone/>
            </a:pPr>
            <a:endParaRPr lang="zh-TW" altLang="en-US" sz="2800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4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75733"/>
            <a:ext cx="7886700" cy="7847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Graphic Representation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54150"/>
            <a:ext cx="2519363" cy="1528763"/>
          </a:xfrm>
          <a:solidFill>
            <a:srgbClr val="CC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000" dirty="0" smtClean="0">
                <a:ea typeface="新細明體" pitchFamily="2" charset="-120"/>
              </a:rPr>
              <a:t>Example</a:t>
            </a:r>
            <a:r>
              <a:rPr lang="en-US" altLang="zh-TW" sz="2000" i="1" dirty="0" smtClean="0">
                <a:ea typeface="新細明體" pitchFamily="2" charset="-12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D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= 2T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3T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5T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D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= 3T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7T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  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Q = 0T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, 0T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,  2T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479925" y="4419600"/>
            <a:ext cx="3597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1828800"/>
            <a:ext cx="7037388" cy="4176713"/>
            <a:chOff x="816" y="1248"/>
            <a:chExt cx="4433" cy="2631"/>
          </a:xfrm>
        </p:grpSpPr>
        <p:sp>
          <p:nvSpPr>
            <p:cNvPr id="28680" name="Text Box 6"/>
            <p:cNvSpPr txBox="1">
              <a:spLocks noChangeArrowheads="1"/>
            </p:cNvSpPr>
            <p:nvPr/>
          </p:nvSpPr>
          <p:spPr bwMode="auto">
            <a:xfrm>
              <a:off x="3216" y="125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143" y="2871"/>
              <a:ext cx="1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 flipH="1">
              <a:off x="1543" y="2869"/>
              <a:ext cx="1587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 flipV="1">
              <a:off x="3130" y="1248"/>
              <a:ext cx="0" cy="1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>
              <a:off x="2784" y="2862"/>
              <a:ext cx="73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2352" y="3360"/>
              <a:ext cx="475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 flipV="1">
              <a:off x="2784" y="211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H="1" flipV="1">
              <a:off x="2784" y="2016"/>
              <a:ext cx="346" cy="82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 flipH="1">
              <a:off x="2371" y="2880"/>
              <a:ext cx="133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H="1" flipV="1">
              <a:off x="1839" y="3701"/>
              <a:ext cx="55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V="1">
              <a:off x="2419" y="350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 flipH="1">
              <a:off x="2408" y="2858"/>
              <a:ext cx="710" cy="666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 flipV="1">
              <a:off x="3130" y="2496"/>
              <a:ext cx="0" cy="37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1305" y="359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1248" y="2112"/>
              <a:ext cx="141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D</a:t>
              </a:r>
              <a:r>
                <a:rPr kumimoji="1" lang="en-US" altLang="zh-TW" sz="1800" baseline="-25000" dirty="0"/>
                <a:t>1</a:t>
              </a:r>
              <a:r>
                <a:rPr kumimoji="1" lang="en-US" altLang="zh-TW" sz="1800" dirty="0"/>
                <a:t> = </a:t>
              </a:r>
              <a:r>
                <a:rPr kumimoji="1" lang="en-US" altLang="zh-TW" sz="1800" dirty="0" smtClean="0"/>
                <a:t>(2T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, </a:t>
              </a:r>
              <a:r>
                <a:rPr kumimoji="1" lang="en-US" altLang="zh-TW" sz="1800" dirty="0"/>
                <a:t>3T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5T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 smtClean="0"/>
                <a:t> </a:t>
              </a:r>
              <a:r>
                <a:rPr kumimoji="1" lang="en-US" altLang="zh-TW" sz="1800" dirty="0"/>
                <a:t>)</a:t>
              </a:r>
              <a:endParaRPr kumimoji="1" lang="en-US" altLang="zh-TW" sz="1800" baseline="-25000" dirty="0"/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816" y="3120"/>
              <a:ext cx="13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D</a:t>
              </a:r>
              <a:r>
                <a:rPr kumimoji="1" lang="en-US" altLang="zh-TW" sz="1800" baseline="-25000" dirty="0"/>
                <a:t>2 </a:t>
              </a:r>
              <a:r>
                <a:rPr kumimoji="1" lang="en-US" altLang="zh-TW" sz="1800" dirty="0"/>
                <a:t>= </a:t>
              </a:r>
              <a:r>
                <a:rPr kumimoji="1" lang="en-US" altLang="zh-TW" sz="1800" dirty="0" smtClean="0"/>
                <a:t>(3T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 , </a:t>
              </a:r>
              <a:r>
                <a:rPr kumimoji="1" lang="en-US" altLang="zh-TW" sz="1800" dirty="0"/>
                <a:t>7T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 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/>
                <a:t> )</a:t>
              </a:r>
              <a:endParaRPr kumimoji="1" lang="en-US" altLang="zh-TW" sz="1800" baseline="-25000" dirty="0"/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3168" y="2400"/>
              <a:ext cx="13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Q = </a:t>
              </a:r>
              <a:r>
                <a:rPr kumimoji="1" lang="en-US" altLang="zh-TW" sz="1800" dirty="0" smtClean="0"/>
                <a:t>(0T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 , </a:t>
              </a:r>
              <a:r>
                <a:rPr kumimoji="1" lang="en-US" altLang="zh-TW" sz="1800" dirty="0"/>
                <a:t>0T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2T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/>
                <a:t> )</a:t>
              </a:r>
              <a:endParaRPr kumimoji="1" lang="en-US" altLang="zh-TW" sz="1800" baseline="-25000" dirty="0"/>
            </a:p>
          </p:txBody>
        </p:sp>
        <p:sp>
          <p:nvSpPr>
            <p:cNvPr id="28698" name="Line 24"/>
            <p:cNvSpPr>
              <a:spLocks noChangeShapeType="1"/>
            </p:cNvSpPr>
            <p:nvPr/>
          </p:nvSpPr>
          <p:spPr bwMode="auto">
            <a:xfrm flipH="1">
              <a:off x="2784" y="1824"/>
              <a:ext cx="336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9" name="Freeform 26"/>
            <p:cNvSpPr>
              <a:spLocks/>
            </p:cNvSpPr>
            <p:nvPr/>
          </p:nvSpPr>
          <p:spPr bwMode="auto">
            <a:xfrm>
              <a:off x="2448" y="2016"/>
              <a:ext cx="288" cy="104"/>
            </a:xfrm>
            <a:custGeom>
              <a:avLst/>
              <a:gdLst>
                <a:gd name="T0" fmla="*/ 0 w 288"/>
                <a:gd name="T1" fmla="*/ 104 h 104"/>
                <a:gd name="T2" fmla="*/ 48 w 288"/>
                <a:gd name="T3" fmla="*/ 8 h 104"/>
                <a:gd name="T4" fmla="*/ 192 w 288"/>
                <a:gd name="T5" fmla="*/ 56 h 104"/>
                <a:gd name="T6" fmla="*/ 288 w 288"/>
                <a:gd name="T7" fmla="*/ 56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04"/>
                <a:gd name="T14" fmla="*/ 288 w 288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04">
                  <a:moveTo>
                    <a:pt x="0" y="104"/>
                  </a:moveTo>
                  <a:cubicBezTo>
                    <a:pt x="8" y="60"/>
                    <a:pt x="16" y="16"/>
                    <a:pt x="48" y="8"/>
                  </a:cubicBezTo>
                  <a:cubicBezTo>
                    <a:pt x="80" y="0"/>
                    <a:pt x="152" y="48"/>
                    <a:pt x="192" y="56"/>
                  </a:cubicBezTo>
                  <a:cubicBezTo>
                    <a:pt x="232" y="64"/>
                    <a:pt x="260" y="60"/>
                    <a:pt x="288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8700" name="Freeform 27"/>
            <p:cNvSpPr>
              <a:spLocks/>
            </p:cNvSpPr>
            <p:nvPr/>
          </p:nvSpPr>
          <p:spPr bwMode="auto">
            <a:xfrm>
              <a:off x="2116" y="3244"/>
              <a:ext cx="284" cy="212"/>
            </a:xfrm>
            <a:custGeom>
              <a:avLst/>
              <a:gdLst>
                <a:gd name="T0" fmla="*/ 0 w 284"/>
                <a:gd name="T1" fmla="*/ 13 h 212"/>
                <a:gd name="T2" fmla="*/ 139 w 284"/>
                <a:gd name="T3" fmla="*/ 33 h 212"/>
                <a:gd name="T4" fmla="*/ 284 w 284"/>
                <a:gd name="T5" fmla="*/ 212 h 212"/>
                <a:gd name="T6" fmla="*/ 0 60000 65536"/>
                <a:gd name="T7" fmla="*/ 0 60000 65536"/>
                <a:gd name="T8" fmla="*/ 0 60000 65536"/>
                <a:gd name="T9" fmla="*/ 0 w 284"/>
                <a:gd name="T10" fmla="*/ 0 h 212"/>
                <a:gd name="T11" fmla="*/ 284 w 284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4" h="212">
                  <a:moveTo>
                    <a:pt x="0" y="13"/>
                  </a:moveTo>
                  <a:cubicBezTo>
                    <a:pt x="23" y="16"/>
                    <a:pt x="92" y="0"/>
                    <a:pt x="139" y="33"/>
                  </a:cubicBezTo>
                  <a:cubicBezTo>
                    <a:pt x="186" y="66"/>
                    <a:pt x="254" y="175"/>
                    <a:pt x="284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8701" name="Text Box 28"/>
            <p:cNvSpPr txBox="1">
              <a:spLocks noChangeArrowheads="1"/>
            </p:cNvSpPr>
            <p:nvPr/>
          </p:nvSpPr>
          <p:spPr bwMode="auto">
            <a:xfrm>
              <a:off x="1680" y="350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7</a:t>
              </a:r>
              <a:endParaRPr kumimoji="1" lang="zh-TW" altLang="en-US" sz="2400" i="0"/>
            </a:p>
          </p:txBody>
        </p:sp>
        <p:sp>
          <p:nvSpPr>
            <p:cNvPr id="28702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3</a:t>
              </a:r>
              <a:endParaRPr kumimoji="1" lang="zh-TW" altLang="en-US" sz="2400" i="0"/>
            </a:p>
          </p:txBody>
        </p:sp>
        <p:sp>
          <p:nvSpPr>
            <p:cNvPr id="28703" name="Text Box 30"/>
            <p:cNvSpPr txBox="1">
              <a:spLocks noChangeArrowheads="1"/>
            </p:cNvSpPr>
            <p:nvPr/>
          </p:nvSpPr>
          <p:spPr bwMode="auto">
            <a:xfrm>
              <a:off x="3408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2</a:t>
              </a:r>
              <a:endParaRPr kumimoji="1" lang="zh-TW" altLang="en-US" sz="2400" i="0"/>
            </a:p>
          </p:txBody>
        </p:sp>
        <p:sp>
          <p:nvSpPr>
            <p:cNvPr id="28704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5</a:t>
              </a:r>
              <a:endParaRPr kumimoji="1" lang="zh-TW" altLang="en-US" sz="2400" i="0"/>
            </a:p>
          </p:txBody>
        </p:sp>
      </p:grp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5181600" y="4953000"/>
            <a:ext cx="3352800" cy="11906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>
              <a:buFontTx/>
              <a:buChar char="•"/>
            </a:pPr>
            <a:r>
              <a:rPr kumimoji="1" lang="en-US" altLang="zh-TW" sz="1800" i="0"/>
              <a:t>Is </a:t>
            </a:r>
            <a:r>
              <a:rPr kumimoji="1" lang="en-US" altLang="zh-TW" sz="1800"/>
              <a:t>D</a:t>
            </a:r>
            <a:r>
              <a:rPr kumimoji="1" lang="en-US" altLang="zh-TW" sz="1800" baseline="-25000"/>
              <a:t>1</a:t>
            </a:r>
            <a:r>
              <a:rPr kumimoji="1" lang="en-US" altLang="zh-TW" sz="1800" i="0"/>
              <a:t> or </a:t>
            </a:r>
            <a:r>
              <a:rPr kumimoji="1" lang="en-US" altLang="zh-TW" sz="1800"/>
              <a:t>D</a:t>
            </a:r>
            <a:r>
              <a:rPr kumimoji="1" lang="en-US" altLang="zh-TW" sz="1800" baseline="-25000"/>
              <a:t>2</a:t>
            </a:r>
            <a:r>
              <a:rPr kumimoji="1" lang="en-US" altLang="zh-TW" sz="1800" i="0"/>
              <a:t> more similar to Q?</a:t>
            </a:r>
          </a:p>
          <a:p>
            <a:pPr algn="l" eaLnBrk="1" hangingPunct="1">
              <a:buFontTx/>
              <a:buChar char="•"/>
            </a:pPr>
            <a:r>
              <a:rPr kumimoji="1" lang="en-US" altLang="zh-TW" sz="1800" i="0"/>
              <a:t>How to measure the degree of similarity? Distance? Angle? Projection?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7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20711"/>
            <a:ext cx="7886700" cy="7508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Document Collection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95450"/>
            <a:ext cx="7629525" cy="1809750"/>
          </a:xfrm>
        </p:spPr>
        <p:txBody>
          <a:bodyPr>
            <a:normAutofit fontScale="92500"/>
          </a:bodyPr>
          <a:lstStyle/>
          <a:p>
            <a:pPr marL="188913" indent="-18891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 dirty="0" smtClean="0">
                <a:ea typeface="新細明體" pitchFamily="2" charset="-120"/>
              </a:rPr>
              <a:t>A collection of </a:t>
            </a:r>
            <a:r>
              <a:rPr lang="en-US" altLang="zh-TW" sz="2400" i="1" dirty="0" smtClean="0">
                <a:ea typeface="新細明體" pitchFamily="2" charset="-120"/>
              </a:rPr>
              <a:t>n</a:t>
            </a:r>
            <a:r>
              <a:rPr lang="en-US" altLang="zh-TW" sz="2400" dirty="0" smtClean="0">
                <a:ea typeface="新細明體" pitchFamily="2" charset="-120"/>
              </a:rPr>
              <a:t> documents can be represented in the vector space model by a term-document matrix.</a:t>
            </a:r>
          </a:p>
          <a:p>
            <a:pPr marL="188913" indent="-18891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 dirty="0" smtClean="0">
                <a:ea typeface="新細明體" pitchFamily="2" charset="-120"/>
              </a:rPr>
              <a:t>An entry in the matrix corresponds to the </a:t>
            </a:r>
            <a:r>
              <a:rPr lang="en-US" altLang="zh-TW" sz="2400" dirty="0" smtClean="0">
                <a:solidFill>
                  <a:srgbClr val="FF0000"/>
                </a:solidFill>
                <a:ea typeface="新細明體" pitchFamily="2" charset="-120"/>
              </a:rPr>
              <a:t>“weight” of a term in the document</a:t>
            </a:r>
            <a:r>
              <a:rPr lang="en-US" altLang="zh-TW" sz="2400" dirty="0" smtClean="0">
                <a:ea typeface="新細明體" pitchFamily="2" charset="-120"/>
              </a:rPr>
              <a:t>; zero means the term has no significance in the document or it simply doesn’t exist in the document.</a:t>
            </a:r>
            <a:endParaRPr lang="en-US" altLang="zh-TW" sz="2400" i="1" baseline="-25000" dirty="0" smtClean="0">
              <a:ea typeface="新細明體" pitchFamily="2" charset="-120"/>
            </a:endParaRPr>
          </a:p>
        </p:txBody>
      </p:sp>
      <p:grpSp>
        <p:nvGrpSpPr>
          <p:cNvPr id="29701" name="Group 8"/>
          <p:cNvGrpSpPr>
            <a:grpSpLocks/>
          </p:cNvGrpSpPr>
          <p:nvPr/>
        </p:nvGrpSpPr>
        <p:grpSpPr bwMode="auto">
          <a:xfrm>
            <a:off x="2895600" y="3505200"/>
            <a:ext cx="3352800" cy="2647950"/>
            <a:chOff x="1632" y="1776"/>
            <a:chExt cx="2046" cy="1668"/>
          </a:xfrm>
        </p:grpSpPr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1632" y="1776"/>
              <a:ext cx="2026" cy="1575"/>
              <a:chOff x="1824" y="1296"/>
              <a:chExt cx="1930" cy="1575"/>
            </a:xfrm>
          </p:grpSpPr>
          <p:sp>
            <p:nvSpPr>
              <p:cNvPr id="29704" name="AutoShape 4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05" name="AutoShape 5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1732" y="1776"/>
              <a:ext cx="1946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        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1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   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2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    ….      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t</a:t>
              </a:r>
              <a:endParaRPr kumimoji="1" lang="en-US" altLang="zh-TW" sz="2400">
                <a:solidFill>
                  <a:srgbClr val="FF0000"/>
                </a:solidFill>
              </a:endParaRPr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1</a:t>
              </a:r>
              <a:r>
                <a:rPr kumimoji="1" lang="en-US" altLang="zh-TW" sz="2400"/>
                <a:t>    w</a:t>
              </a:r>
              <a:r>
                <a:rPr kumimoji="1" lang="en-US" altLang="zh-TW" sz="2400" baseline="-25000"/>
                <a:t>11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21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t1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2</a:t>
              </a:r>
              <a:r>
                <a:rPr kumimoji="1" lang="en-US" altLang="zh-TW" sz="2400" baseline="-25000"/>
                <a:t> </a:t>
              </a:r>
              <a:r>
                <a:rPr kumimoji="1" lang="en-US" altLang="zh-TW" sz="2400"/>
                <a:t>   w</a:t>
              </a:r>
              <a:r>
                <a:rPr kumimoji="1" lang="en-US" altLang="zh-TW" sz="2400" baseline="-25000"/>
                <a:t>12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22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t2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/>
                <a:t> </a:t>
              </a:r>
              <a:r>
                <a:rPr kumimoji="1" lang="en-US" altLang="zh-TW" sz="2400" i="0">
                  <a:solidFill>
                    <a:srgbClr val="FF0000"/>
                  </a:solidFill>
                </a:rPr>
                <a:t>:</a:t>
              </a:r>
              <a:r>
                <a:rPr kumimoji="1" lang="en-US" altLang="zh-TW" sz="2400" i="0"/>
                <a:t>       :      :               :</a:t>
              </a:r>
            </a:p>
            <a:p>
              <a:pPr algn="l" eaLnBrk="1" hangingPunct="1"/>
              <a:r>
                <a:rPr kumimoji="1" lang="en-US" altLang="zh-TW" sz="2400" i="0"/>
                <a:t> </a:t>
              </a:r>
              <a:r>
                <a:rPr kumimoji="1" lang="en-US" altLang="zh-TW" sz="2400" i="0">
                  <a:solidFill>
                    <a:srgbClr val="FF0000"/>
                  </a:solidFill>
                </a:rPr>
                <a:t>:</a:t>
              </a:r>
              <a:r>
                <a:rPr kumimoji="1" lang="en-US" altLang="zh-TW" sz="2400" i="0"/>
                <a:t>       :      :               :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n</a:t>
              </a:r>
              <a:r>
                <a:rPr kumimoji="1" lang="en-US" altLang="zh-TW" sz="2400"/>
                <a:t>    w</a:t>
              </a:r>
              <a:r>
                <a:rPr kumimoji="1" lang="en-US" altLang="zh-TW" sz="2400" baseline="-25000"/>
                <a:t>1n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2n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tn</a:t>
              </a:r>
            </a:p>
            <a:p>
              <a:pPr algn="l" eaLnBrk="1" hangingPunct="1"/>
              <a:endParaRPr kumimoji="1" lang="zh-TW" altLang="en-US" sz="2400" i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to </a:t>
            </a:r>
            <a:r>
              <a:rPr lang="en-US" altLang="en-US" dirty="0" smtClean="0"/>
              <a:t>assign weights</a:t>
            </a:r>
            <a:r>
              <a:rPr lang="en-US" altLang="en-US" dirty="0"/>
              <a:t>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u="sng" dirty="0" smtClean="0"/>
              <a:t>Important</a:t>
            </a:r>
            <a:r>
              <a:rPr lang="en-US" altLang="en-US" sz="2800" dirty="0"/>
              <a:t>!</a:t>
            </a:r>
          </a:p>
          <a:p>
            <a:r>
              <a:rPr lang="en-US" altLang="en-US" sz="2800" dirty="0" smtClean="0"/>
              <a:t>Why?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Query side: </a:t>
            </a:r>
            <a:r>
              <a:rPr lang="en-US" altLang="ja-JP" sz="2000" dirty="0" smtClean="0">
                <a:ea typeface="ＭＳ Ｐゴシック" charset="-128"/>
              </a:rPr>
              <a:t>not </a:t>
            </a:r>
            <a:r>
              <a:rPr lang="en-US" altLang="ja-JP" sz="2000" dirty="0">
                <a:ea typeface="ＭＳ Ｐゴシック" charset="-128"/>
              </a:rPr>
              <a:t>all terms are equally important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Doc side: </a:t>
            </a:r>
            <a:r>
              <a:rPr lang="en-US" altLang="ja-JP" sz="2000" dirty="0" smtClean="0">
                <a:ea typeface="ＭＳ Ｐゴシック" charset="-128"/>
              </a:rPr>
              <a:t>some </a:t>
            </a:r>
            <a:r>
              <a:rPr lang="en-US" altLang="ja-JP" sz="2000" dirty="0">
                <a:ea typeface="ＭＳ Ｐゴシック" charset="-128"/>
              </a:rPr>
              <a:t>terms carry more information about </a:t>
            </a:r>
            <a:r>
              <a:rPr lang="en-US" altLang="ja-JP" sz="2000" dirty="0" smtClean="0">
                <a:ea typeface="ＭＳ Ｐゴシック" charset="-128"/>
              </a:rPr>
              <a:t>the content</a:t>
            </a:r>
            <a:endParaRPr lang="en-US" altLang="ja-JP" sz="2000" dirty="0">
              <a:ea typeface="ＭＳ Ｐゴシック" charset="-128"/>
            </a:endParaRPr>
          </a:p>
          <a:p>
            <a:r>
              <a:rPr lang="en-US" altLang="en-US" sz="2800" dirty="0"/>
              <a:t>How? </a:t>
            </a:r>
          </a:p>
          <a:p>
            <a:pPr lvl="1"/>
            <a:r>
              <a:rPr lang="en-US" altLang="en-US" sz="2000" dirty="0" smtClean="0"/>
              <a:t>Two </a:t>
            </a:r>
            <a:r>
              <a:rPr lang="en-US" altLang="en-US" sz="2000" dirty="0"/>
              <a:t>basic </a:t>
            </a:r>
            <a:r>
              <a:rPr lang="en-US" altLang="en-US" sz="2000" u="sng" dirty="0"/>
              <a:t>heuristics</a:t>
            </a:r>
          </a:p>
          <a:p>
            <a:pPr lvl="2"/>
            <a:r>
              <a:rPr lang="en-US" altLang="en-US" sz="1600" dirty="0"/>
              <a:t>TF (Term Frequency) = Within-doc-frequency</a:t>
            </a:r>
          </a:p>
          <a:p>
            <a:pPr lvl="2"/>
            <a:r>
              <a:rPr lang="en-US" altLang="en-US" sz="1600" dirty="0"/>
              <a:t>IDF (Inverse Document Frequency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1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524934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Term Weights: Term Frequency</a:t>
            </a:r>
            <a:endParaRPr lang="en-US" altLang="zh-TW" sz="3600" dirty="0" smtClean="0">
              <a:latin typeface="Courier New" pitchFamily="49" charset="0"/>
              <a:ea typeface="新細明體" pitchFamily="2" charset="-12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266" y="1784351"/>
            <a:ext cx="76962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More frequent terms in a document are more important, i.e. more indicative of the topic.</a:t>
            </a:r>
          </a:p>
          <a:p>
            <a:pPr lvl="1"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        </a:t>
            </a:r>
            <a:r>
              <a:rPr lang="en-US" altLang="zh-TW" sz="2800" i="1" dirty="0" err="1" smtClean="0">
                <a:ea typeface="新細明體" pitchFamily="2" charset="-120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</a:t>
            </a:r>
            <a:r>
              <a:rPr lang="en-US" altLang="zh-TW" sz="2800" dirty="0" smtClean="0">
                <a:ea typeface="新細明體" pitchFamily="2" charset="-120"/>
              </a:rPr>
              <a:t>= frequency of term </a:t>
            </a:r>
            <a:r>
              <a:rPr lang="en-US" altLang="zh-TW" sz="2800" i="1" dirty="0" err="1" smtClean="0">
                <a:ea typeface="新細明體" pitchFamily="2" charset="-120"/>
              </a:rPr>
              <a:t>i</a:t>
            </a:r>
            <a:r>
              <a:rPr lang="en-US" altLang="zh-TW" sz="2800" dirty="0" smtClean="0">
                <a:ea typeface="新細明體" pitchFamily="2" charset="-120"/>
              </a:rPr>
              <a:t> in document </a:t>
            </a:r>
            <a:r>
              <a:rPr lang="en-US" altLang="zh-TW" sz="2800" i="1" dirty="0" smtClean="0">
                <a:ea typeface="新細明體" pitchFamily="2" charset="-120"/>
              </a:rPr>
              <a:t>j</a:t>
            </a:r>
            <a:r>
              <a:rPr lang="en-US" altLang="zh-TW" dirty="0" smtClean="0">
                <a:ea typeface="新細明體" pitchFamily="2" charset="-120"/>
              </a:rPr>
              <a:t> </a:t>
            </a:r>
          </a:p>
          <a:p>
            <a:pPr lvl="1" eaLnBrk="1" hangingPunct="1">
              <a:buFontTx/>
              <a:buNone/>
            </a:pPr>
            <a:endParaRPr lang="en-US" altLang="zh-TW" dirty="0" smtClean="0">
              <a:ea typeface="新細明體" pitchFamily="2" charset="-120"/>
            </a:endParaRPr>
          </a:p>
          <a:p>
            <a:r>
              <a:rPr lang="en-US" altLang="en-US" dirty="0"/>
              <a:t>Raw TF is inaccurate</a:t>
            </a:r>
          </a:p>
          <a:p>
            <a:pPr lvl="1"/>
            <a:r>
              <a:rPr lang="en-US" altLang="en-US" dirty="0"/>
              <a:t>Document length variation</a:t>
            </a:r>
          </a:p>
          <a:p>
            <a:pPr lvl="1"/>
            <a:r>
              <a:rPr lang="en-US" altLang="en-US" dirty="0"/>
              <a:t>“Repeated occurrences” are less informative than the “first occurrence”</a:t>
            </a:r>
          </a:p>
          <a:p>
            <a:pPr lvl="1"/>
            <a:r>
              <a:rPr lang="en-US" altLang="en-US" dirty="0"/>
              <a:t>Relevance does not increase proportionally with number of term </a:t>
            </a:r>
            <a:r>
              <a:rPr lang="en-US" altLang="en-US" dirty="0" smtClean="0"/>
              <a:t>occurrence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May want to normalize </a:t>
            </a:r>
            <a:r>
              <a:rPr lang="en-US" altLang="zh-TW" i="1" dirty="0" smtClean="0">
                <a:ea typeface="新細明體" pitchFamily="2" charset="-120"/>
              </a:rPr>
              <a:t>term frequency</a:t>
            </a:r>
            <a:r>
              <a:rPr lang="en-US" altLang="zh-TW" dirty="0" smtClean="0">
                <a:ea typeface="新細明體" pitchFamily="2" charset="-120"/>
              </a:rPr>
              <a:t> (</a:t>
            </a:r>
            <a:r>
              <a:rPr lang="en-US" altLang="zh-TW" i="1" dirty="0" err="1" smtClean="0">
                <a:ea typeface="新細明體" pitchFamily="2" charset="-120"/>
              </a:rPr>
              <a:t>tf</a:t>
            </a:r>
            <a:r>
              <a:rPr lang="en-US" altLang="zh-TW" dirty="0" smtClean="0">
                <a:ea typeface="新細明體" pitchFamily="2" charset="-120"/>
              </a:rPr>
              <a:t>)  by dividing by the frequency of the most common term in the document:</a:t>
            </a:r>
          </a:p>
          <a:p>
            <a:pPr lvl="1"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        </a:t>
            </a:r>
            <a:r>
              <a:rPr lang="en-US" altLang="zh-TW" sz="2800" i="1" dirty="0" err="1" smtClean="0">
                <a:ea typeface="新細明體" pitchFamily="2" charset="-120"/>
              </a:rPr>
              <a:t>tf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</a:t>
            </a:r>
            <a:r>
              <a:rPr lang="en-US" altLang="zh-TW" sz="2800" i="1" dirty="0" smtClean="0">
                <a:ea typeface="新細明體" pitchFamily="2" charset="-120"/>
              </a:rPr>
              <a:t>=</a:t>
            </a:r>
            <a:r>
              <a:rPr lang="en-US" altLang="zh-TW" sz="2800" i="1" baseline="-25000" dirty="0" smtClean="0">
                <a:ea typeface="新細明體" pitchFamily="2" charset="-120"/>
              </a:rPr>
              <a:t>  </a:t>
            </a:r>
            <a:r>
              <a:rPr lang="en-US" altLang="zh-TW" sz="2800" i="1" dirty="0" err="1" smtClean="0">
                <a:ea typeface="新細明體" pitchFamily="2" charset="-120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 </a:t>
            </a:r>
            <a:r>
              <a:rPr lang="en-US" altLang="zh-TW" sz="2800" i="1" dirty="0" smtClean="0">
                <a:ea typeface="新細明體" pitchFamily="2" charset="-120"/>
                <a:sym typeface="Symbol" pitchFamily="18" charset="2"/>
              </a:rPr>
              <a:t>/ max</a:t>
            </a:r>
            <a:r>
              <a:rPr lang="en-US" altLang="zh-TW" sz="2800" i="1" baseline="-25000" dirty="0" smtClean="0">
                <a:ea typeface="新細明體" pitchFamily="2" charset="-120"/>
                <a:sym typeface="Symbol" pitchFamily="18" charset="2"/>
              </a:rPr>
              <a:t>i</a:t>
            </a:r>
            <a:r>
              <a:rPr lang="en-US" altLang="zh-TW" sz="2800" dirty="0" smtClean="0">
                <a:ea typeface="新細明體" pitchFamily="2" charset="-120"/>
                <a:sym typeface="Symbol" pitchFamily="18" charset="2"/>
              </a:rPr>
              <a:t>{</a:t>
            </a:r>
            <a:r>
              <a:rPr lang="en-US" altLang="zh-TW" sz="2800" i="1" dirty="0" err="1" smtClean="0">
                <a:ea typeface="新細明體" pitchFamily="2" charset="-120"/>
                <a:sym typeface="Symbol" pitchFamily="18" charset="2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dirty="0" smtClean="0">
                <a:ea typeface="新細明體" pitchFamily="2" charset="-120"/>
                <a:sym typeface="Symbol" pitchFamily="18" charset="2"/>
              </a:rPr>
              <a:t>}</a:t>
            </a:r>
            <a:endParaRPr lang="en-US" altLang="zh-TW" sz="2800" dirty="0" smtClean="0">
              <a:ea typeface="新細明體" pitchFamily="2" charset="-120"/>
            </a:endParaRPr>
          </a:p>
          <a:p>
            <a:pPr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Common Preprocessing Steps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Break into tokens (keywords) on whitespace.</a:t>
            </a:r>
          </a:p>
          <a:p>
            <a:r>
              <a:rPr lang="en-US" altLang="zh-TW" dirty="0">
                <a:ea typeface="新細明體" pitchFamily="2" charset="-120"/>
              </a:rPr>
              <a:t>Strip unwanted characters/markup  (e.g. HTML tags, punctuation, numbers, etc</a:t>
            </a:r>
            <a:r>
              <a:rPr lang="en-US" altLang="zh-TW" dirty="0" smtClean="0">
                <a:ea typeface="新細明體" pitchFamily="2" charset="-120"/>
              </a:rPr>
              <a:t>.).</a:t>
            </a:r>
          </a:p>
          <a:p>
            <a:r>
              <a:rPr lang="en-US" altLang="zh-TW" dirty="0">
                <a:ea typeface="新細明體" pitchFamily="2" charset="-120"/>
              </a:rPr>
              <a:t>Remove common </a:t>
            </a:r>
            <a:r>
              <a:rPr lang="en-US" altLang="zh-TW" dirty="0" err="1">
                <a:ea typeface="新細明體" pitchFamily="2" charset="-120"/>
              </a:rPr>
              <a:t>stopwords</a:t>
            </a:r>
            <a:r>
              <a:rPr lang="en-US" altLang="zh-TW" dirty="0">
                <a:ea typeface="新細明體" pitchFamily="2" charset="-120"/>
              </a:rPr>
              <a:t> (e.g. a, the, it, etc</a:t>
            </a:r>
            <a:r>
              <a:rPr lang="en-US" altLang="zh-TW" dirty="0" smtClean="0">
                <a:ea typeface="新細明體" pitchFamily="2" charset="-120"/>
              </a:rPr>
              <a:t>.).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Stem tokens to “root” words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Detect common word/phrases (possibly using a domain specific dictionary).</a:t>
            </a:r>
          </a:p>
          <a:p>
            <a:pPr lvl="1"/>
            <a:r>
              <a:rPr lang="en-US" altLang="zh-TW" dirty="0" smtClean="0">
                <a:ea typeface="新細明體" pitchFamily="2" charset="-120"/>
              </a:rPr>
              <a:t>WordNet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Build inverted index (keyword </a:t>
            </a:r>
            <a:r>
              <a:rPr lang="en-US" altLang="zh-TW" dirty="0" smtClean="0">
                <a:ea typeface="新細明體" pitchFamily="2" charset="-120"/>
                <a:sym typeface="Wingdings" pitchFamily="2" charset="2"/>
              </a:rPr>
              <a:t> list of docs containing it).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40266" y="532342"/>
            <a:ext cx="7924800" cy="8731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Term Weights: </a:t>
            </a:r>
            <a:r>
              <a:rPr lang="en-US" altLang="en-US" sz="3200" dirty="0" smtClean="0"/>
              <a:t>Inverse Document 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ja-JP" dirty="0">
                    <a:ea typeface="ＭＳ Ｐゴシック" charset="-128"/>
                  </a:rPr>
                  <a:t>Idea: a term is more discriminative if it occurs only in fewer </a:t>
                </a:r>
                <a:r>
                  <a:rPr lang="en-US" altLang="ja-JP" dirty="0" smtClean="0">
                    <a:ea typeface="ＭＳ Ｐゴシック" charset="-128"/>
                  </a:rPr>
                  <a:t>documents</a:t>
                </a:r>
                <a:endParaRPr lang="en-US" altLang="zh-TW" dirty="0" smtClean="0">
                  <a:ea typeface="新細明體" pitchFamily="2" charset="-120"/>
                </a:endParaRP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Terms that appear in many </a:t>
                </a:r>
                <a:r>
                  <a:rPr lang="en-US" altLang="zh-TW" i="1" dirty="0" smtClean="0">
                    <a:ea typeface="新細明體" pitchFamily="2" charset="-120"/>
                  </a:rPr>
                  <a:t>different </a:t>
                </a:r>
                <a:r>
                  <a:rPr lang="en-US" altLang="zh-TW" dirty="0" smtClean="0">
                    <a:ea typeface="新細明體" pitchFamily="2" charset="-120"/>
                  </a:rPr>
                  <a:t>documents are </a:t>
                </a:r>
                <a:r>
                  <a:rPr lang="en-US" altLang="zh-TW" i="1" dirty="0" smtClean="0">
                    <a:ea typeface="新細明體" pitchFamily="2" charset="-120"/>
                  </a:rPr>
                  <a:t>less</a:t>
                </a:r>
                <a:r>
                  <a:rPr lang="en-US" altLang="zh-TW" dirty="0" smtClean="0">
                    <a:ea typeface="新細明體" pitchFamily="2" charset="-120"/>
                  </a:rPr>
                  <a:t> indicative of overall topic.</a:t>
                </a:r>
                <a:endParaRPr lang="en-US" altLang="zh-TW" i="1" dirty="0" smtClean="0">
                  <a:ea typeface="新細明體" pitchFamily="2" charset="-120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Assign higher weights to the rare terms	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Formula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𝐼𝐷𝐹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</m:e>
                    </m:d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dirty="0">
                        <a:latin typeface="Cambria Math"/>
                        <a:ea typeface="ＭＳ Ｐゴシック" charset="-128"/>
                      </a:rPr>
                      <m:t>log</m:t>
                    </m:r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⁡(</m:t>
                    </m:r>
                    <m:f>
                      <m:f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fPr>
                      <m:num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𝑁</m:t>
                        </m:r>
                      </m:num>
                      <m:den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𝑑𝑓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(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)</m:t>
                        </m:r>
                      </m:den>
                    </m:f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ja-JP" dirty="0">
                    <a:ea typeface="ＭＳ Ｐゴシック" charset="-128"/>
                  </a:rPr>
                  <a:t>	</a:t>
                </a:r>
              </a:p>
              <a:p>
                <a:pPr lvl="1"/>
                <a:r>
                  <a:rPr lang="en-US" altLang="en-US" dirty="0"/>
                  <a:t>A corpus-specific property</a:t>
                </a:r>
              </a:p>
              <a:p>
                <a:pPr lvl="2"/>
                <a:r>
                  <a:rPr lang="en-US" altLang="en-US" dirty="0"/>
                  <a:t>Independent of a single document</a:t>
                </a: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An indication of a term’s </a:t>
                </a:r>
                <a:r>
                  <a:rPr lang="en-US" altLang="zh-TW" i="1" dirty="0" smtClean="0">
                    <a:ea typeface="新細明體" pitchFamily="2" charset="-120"/>
                  </a:rPr>
                  <a:t>discrimination</a:t>
                </a:r>
                <a:r>
                  <a:rPr lang="en-US" altLang="zh-TW" dirty="0" smtClean="0">
                    <a:ea typeface="新細明體" pitchFamily="2" charset="-120"/>
                  </a:rPr>
                  <a:t> power.</a:t>
                </a: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Log used to dampen the effect of N relative to </a:t>
                </a:r>
                <a:r>
                  <a:rPr lang="en-US" altLang="zh-TW" i="1" dirty="0" err="1" smtClean="0">
                    <a:ea typeface="新細明體" pitchFamily="2" charset="-120"/>
                  </a:rPr>
                  <a:t>df</a:t>
                </a:r>
                <a:r>
                  <a:rPr lang="en-US" altLang="zh-TW" dirty="0" smtClean="0">
                    <a:ea typeface="新細明體" pitchFamily="2" charset="-120"/>
                  </a:rPr>
                  <a:t>.</a:t>
                </a:r>
              </a:p>
              <a:p>
                <a:pPr eaLnBrk="1" hangingPunct="1"/>
                <a:endParaRPr lang="en-US" altLang="en-US" dirty="0" smtClean="0"/>
              </a:p>
            </p:txBody>
          </p:sp>
        </mc:Choice>
        <mc:Fallback xmlns="">
          <p:sp>
            <p:nvSpPr>
              <p:cNvPr id="307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54852" y="3488281"/>
            <a:ext cx="5243983" cy="465650"/>
            <a:chOff x="3557117" y="2819400"/>
            <a:chExt cx="5243983" cy="46565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557117" y="3048000"/>
              <a:ext cx="1357783" cy="2370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914900" y="2819400"/>
              <a:ext cx="3886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Total number of docs in collection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41107" y="4057497"/>
            <a:ext cx="5273929" cy="381000"/>
            <a:chOff x="3527171" y="4076700"/>
            <a:chExt cx="5273929" cy="381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Number of docs containing term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𝑡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413" t="-8065" b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 flipH="1">
              <a:off x="3527171" y="4230624"/>
              <a:ext cx="138773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523049" y="3086955"/>
            <a:ext cx="4622614" cy="833128"/>
            <a:chOff x="3395150" y="2672072"/>
            <a:chExt cx="4622614" cy="833128"/>
          </a:xfrm>
        </p:grpSpPr>
        <p:cxnSp>
          <p:nvCxnSpPr>
            <p:cNvPr id="12" name="Straight Arrow Connector 11"/>
            <p:cNvCxnSpPr>
              <a:stCxn id="13" idx="1"/>
            </p:cNvCxnSpPr>
            <p:nvPr/>
          </p:nvCxnSpPr>
          <p:spPr>
            <a:xfrm flipH="1">
              <a:off x="3395150" y="2856738"/>
              <a:ext cx="1498414" cy="6484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93564" y="2672072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Non-linear scaling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787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document frequency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about total term frequency?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𝑡𝑡𝑓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Cannot recognize words frequently occurring in a subset of documents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53496"/>
              </p:ext>
            </p:extLst>
          </p:nvPr>
        </p:nvGraphicFramePr>
        <p:xfrm>
          <a:off x="2256365" y="3680670"/>
          <a:ext cx="39497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2819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1. Example total term frequency </a:t>
            </a:r>
            <a:r>
              <a:rPr lang="en-US" dirty="0" err="1" smtClean="0"/>
              <a:t>v.s</a:t>
            </a:r>
            <a:r>
              <a:rPr lang="en-US" dirty="0" smtClean="0"/>
              <a:t>. document frequency in Reuters-RCV1 collection.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0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TF-IDF </a:t>
            </a:r>
            <a:r>
              <a:rPr lang="en-US" altLang="en-US" dirty="0" smtClean="0"/>
              <a:t>weighting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66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ja-JP" dirty="0" smtClean="0">
                    <a:ea typeface="ＭＳ Ｐゴシック" charset="-128"/>
                  </a:rPr>
                  <a:t>Combining TF and IDF </a:t>
                </a:r>
                <a:endParaRPr lang="en-US" altLang="ja-JP" b="0" dirty="0">
                  <a:ea typeface="ＭＳ Ｐゴシック" charset="-128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Common in doc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tf</a:t>
                </a:r>
                <a:r>
                  <a:rPr lang="en-US" altLang="ja-JP" dirty="0">
                    <a:ea typeface="ＭＳ Ｐゴシック" charset="-128"/>
                  </a:rPr>
                  <a:t>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weight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Rare in collection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idf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</a:t>
                </a:r>
                <a:r>
                  <a:rPr lang="en-US" altLang="ja-JP" dirty="0" smtClean="0">
                    <a:ea typeface="ＭＳ Ｐゴシック" charset="-128"/>
                    <a:sym typeface="Wingdings" pitchFamily="2" charset="2"/>
                  </a:rPr>
                  <a:t>weight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𝑤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=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𝑇𝐹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×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𝐼𝐷𝐹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𝑡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ja-JP" dirty="0">
                  <a:ea typeface="ＭＳ Ｐゴシック" charset="-128"/>
                </a:endParaRPr>
              </a:p>
              <a:p>
                <a:r>
                  <a:rPr lang="en-US" altLang="zh-TW" dirty="0">
                    <a:ea typeface="新細明體" pitchFamily="2" charset="-120"/>
                  </a:rPr>
                  <a:t>A typical combined term importance indicator is </a:t>
                </a:r>
                <a:r>
                  <a:rPr lang="en-US" altLang="zh-TW" i="1" dirty="0" err="1">
                    <a:ea typeface="新細明體" pitchFamily="2" charset="-120"/>
                  </a:rPr>
                  <a:t>tf-idf</a:t>
                </a:r>
                <a:r>
                  <a:rPr lang="en-US" altLang="zh-TW" i="1" dirty="0">
                    <a:ea typeface="新細明體" pitchFamily="2" charset="-120"/>
                  </a:rPr>
                  <a:t> weighting</a:t>
                </a:r>
                <a:r>
                  <a:rPr lang="en-US" altLang="zh-TW" dirty="0">
                    <a:ea typeface="新細明體" pitchFamily="2" charset="-120"/>
                  </a:rPr>
                  <a:t>:</a:t>
                </a:r>
              </a:p>
              <a:p>
                <a:pPr algn="ctr">
                  <a:buNone/>
                </a:pP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w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= 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tf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idf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</a:t>
                </a:r>
                <a:r>
                  <a:rPr lang="en-US" altLang="zh-TW" i="1" baseline="-25000" dirty="0">
                    <a:solidFill>
                      <a:srgbClr val="000099"/>
                    </a:solidFill>
                    <a:ea typeface="新細明體" pitchFamily="2" charset="-120"/>
                  </a:rPr>
                  <a:t>  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= 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tf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log</a:t>
                </a:r>
                <a:r>
                  <a:rPr lang="en-US" altLang="zh-TW" baseline="-25000" dirty="0">
                    <a:solidFill>
                      <a:srgbClr val="000099"/>
                    </a:solidFill>
                    <a:ea typeface="新細明體" pitchFamily="2" charset="-120"/>
                  </a:rPr>
                  <a:t>2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 (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N/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df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) 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A term occurring frequently in the document but rarely in the rest of the collection is given high weight.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Many other ways of determining term weights have been proposed.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Experimentally, </a:t>
                </a:r>
                <a:r>
                  <a:rPr lang="en-US" altLang="zh-TW" i="1" dirty="0" err="1">
                    <a:ea typeface="新細明體" pitchFamily="2" charset="-120"/>
                  </a:rPr>
                  <a:t>tf-idf</a:t>
                </a:r>
                <a:r>
                  <a:rPr lang="en-US" altLang="zh-TW" dirty="0">
                    <a:ea typeface="新細明體" pitchFamily="2" charset="-120"/>
                  </a:rPr>
                  <a:t> has been found to work well</a:t>
                </a:r>
                <a:r>
                  <a:rPr lang="en-US" altLang="zh-TW" dirty="0" smtClean="0">
                    <a:ea typeface="新細明體" pitchFamily="2" charset="-120"/>
                  </a:rPr>
                  <a:t>.</a:t>
                </a:r>
                <a:endParaRPr lang="en-US" altLang="ja-JP" dirty="0" smtClean="0">
                  <a:ea typeface="ＭＳ Ｐゴシック" charset="-128"/>
                </a:endParaRPr>
              </a:p>
              <a:p>
                <a:endParaRPr lang="en-US" altLang="ja-JP" dirty="0"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3266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280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09" y="1607274"/>
            <a:ext cx="8701238" cy="4999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Given a </a:t>
            </a:r>
            <a:r>
              <a:rPr lang="en-US" altLang="zh-TW" dirty="0" smtClean="0">
                <a:ea typeface="新細明體" pitchFamily="2" charset="-120"/>
              </a:rPr>
              <a:t>document X </a:t>
            </a:r>
            <a:r>
              <a:rPr lang="en-US" altLang="zh-TW" dirty="0">
                <a:ea typeface="新細明體" pitchFamily="2" charset="-120"/>
              </a:rPr>
              <a:t>containing </a:t>
            </a:r>
            <a:r>
              <a:rPr lang="en-US" altLang="zh-TW" dirty="0" smtClean="0">
                <a:ea typeface="新細明體" pitchFamily="2" charset="-120"/>
              </a:rPr>
              <a:t>terms A,B,C </a:t>
            </a:r>
            <a:r>
              <a:rPr lang="en-US" altLang="zh-TW" dirty="0">
                <a:ea typeface="新細明體" pitchFamily="2" charset="-120"/>
              </a:rPr>
              <a:t>with given frequencies: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    </a:t>
            </a:r>
            <a:r>
              <a:rPr lang="en-US" altLang="zh-TW" dirty="0">
                <a:solidFill>
                  <a:srgbClr val="000099"/>
                </a:solidFill>
                <a:ea typeface="新細明體" pitchFamily="2" charset="-120"/>
              </a:rPr>
              <a:t>A(3), B(2), C(1)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Assume collection contains 10,000 documents and 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document frequencies of these terms are:</a:t>
            </a:r>
          </a:p>
          <a:p>
            <a:pPr>
              <a:buNone/>
            </a:pPr>
            <a:r>
              <a:rPr lang="en-US" altLang="zh-TW" dirty="0">
                <a:ea typeface="新細明體" pitchFamily="2" charset="-120"/>
              </a:rPr>
              <a:t>    </a:t>
            </a:r>
            <a:r>
              <a:rPr lang="en-US" altLang="zh-TW" dirty="0">
                <a:solidFill>
                  <a:srgbClr val="000099"/>
                </a:solidFill>
                <a:ea typeface="新細明體" pitchFamily="2" charset="-120"/>
              </a:rPr>
              <a:t>A(50), B(1300), C(250</a:t>
            </a:r>
            <a:r>
              <a:rPr lang="en-US" altLang="zh-TW" dirty="0" smtClean="0">
                <a:solidFill>
                  <a:srgbClr val="000099"/>
                </a:solidFill>
                <a:ea typeface="新細明體" pitchFamily="2" charset="-120"/>
              </a:rPr>
              <a:t>)</a:t>
            </a:r>
            <a:endParaRPr lang="en-US" altLang="zh-TW" sz="2000" dirty="0"/>
          </a:p>
          <a:p>
            <a:pPr>
              <a:buNone/>
            </a:pPr>
            <a:endParaRPr lang="en-US" altLang="zh-TW" sz="2000" dirty="0">
              <a:solidFill>
                <a:srgbClr val="000099"/>
              </a:solidFill>
              <a:ea typeface="新細明體" pitchFamily="2" charset="-120"/>
            </a:endParaRPr>
          </a:p>
          <a:p>
            <a:pPr>
              <a:buNone/>
            </a:pPr>
            <a:r>
              <a:rPr lang="en-US" altLang="zh-TW" dirty="0" smtClean="0">
                <a:ea typeface="新細明體" pitchFamily="2" charset="-120"/>
              </a:rPr>
              <a:t>Calculate the </a:t>
            </a:r>
            <a:r>
              <a:rPr lang="en-US" altLang="zh-TW" dirty="0" err="1" smtClean="0">
                <a:ea typeface="新細明體" pitchFamily="2" charset="-120"/>
              </a:rPr>
              <a:t>tfidf</a:t>
            </a:r>
            <a:r>
              <a:rPr lang="en-US" altLang="zh-TW" dirty="0" smtClean="0">
                <a:ea typeface="新細明體" pitchFamily="2" charset="-120"/>
              </a:rPr>
              <a:t> of each term A,B and C in this document. </a:t>
            </a:r>
            <a:endParaRPr lang="en-US" altLang="zh-TW" dirty="0" smtClean="0">
              <a:ea typeface="新細明體" pitchFamily="2" charset="-120"/>
            </a:endParaRPr>
          </a:p>
          <a:p>
            <a:pPr>
              <a:buNone/>
            </a:pPr>
            <a:endParaRPr lang="en-US" altLang="zh-TW" sz="2000" dirty="0">
              <a:ea typeface="新細明體" pitchFamily="2" charset="-120"/>
            </a:endParaRPr>
          </a:p>
          <a:p>
            <a:pPr>
              <a:buNone/>
            </a:pPr>
            <a:r>
              <a:rPr lang="en-US" altLang="zh-TW" sz="2000" dirty="0" smtClean="0">
                <a:ea typeface="新細明體" pitchFamily="2" charset="-120"/>
              </a:rPr>
              <a:t>Answer:</a:t>
            </a:r>
          </a:p>
          <a:p>
            <a:pPr>
              <a:buNone/>
            </a:pPr>
            <a:r>
              <a:rPr lang="en-US" altLang="zh-TW" sz="2000" dirty="0" smtClean="0">
                <a:ea typeface="新細明體" pitchFamily="2" charset="-120"/>
              </a:rPr>
              <a:t>                               A                B                C</a:t>
            </a:r>
            <a:endParaRPr lang="en-US" altLang="zh-TW" sz="2000" dirty="0">
              <a:ea typeface="新細明體" pitchFamily="2" charset="-120"/>
            </a:endParaRPr>
          </a:p>
          <a:p>
            <a:pPr>
              <a:buNone/>
            </a:pPr>
            <a:r>
              <a:rPr lang="en-US" altLang="zh-TW" sz="2000" dirty="0" smtClean="0">
                <a:ea typeface="新細明體" pitchFamily="2" charset="-120"/>
              </a:rPr>
              <a:t>Document X          7.6              2.0              1.8</a:t>
            </a:r>
            <a:endParaRPr lang="en-US" altLang="zh-TW" sz="2000" dirty="0">
              <a:ea typeface="新細明體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8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>
          <a:xfrm>
            <a:off x="450850" y="533400"/>
            <a:ext cx="7886700" cy="852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Query Vector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Query vector is typically treated as a document and also </a:t>
            </a:r>
            <a:r>
              <a:rPr lang="en-US" altLang="zh-TW" sz="3200" dirty="0" err="1" smtClean="0">
                <a:ea typeface="新細明體" pitchFamily="2" charset="-120"/>
                <a:sym typeface="Symbol" pitchFamily="18" charset="2"/>
              </a:rPr>
              <a:t>tf-idf</a:t>
            </a:r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 weighted.</a:t>
            </a:r>
          </a:p>
          <a:p>
            <a:pPr eaLnBrk="1" hangingPunct="1"/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Alternative is for the user to supply weights for the given query terms.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6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93183" y="635000"/>
            <a:ext cx="7886700" cy="7762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Similarity Measure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0688"/>
            <a:ext cx="7848600" cy="432911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A 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itchFamily="2" charset="-120"/>
              </a:rPr>
              <a:t>similarity measure</a:t>
            </a:r>
            <a:r>
              <a:rPr lang="en-US" altLang="zh-TW" sz="2800" dirty="0" smtClean="0">
                <a:ea typeface="新細明體" pitchFamily="2" charset="-120"/>
              </a:rPr>
              <a:t> is a function that computes the </a:t>
            </a:r>
            <a:r>
              <a:rPr lang="en-US" altLang="zh-TW" sz="2800" i="1" dirty="0" smtClean="0">
                <a:solidFill>
                  <a:srgbClr val="FF0000"/>
                </a:solidFill>
                <a:ea typeface="新細明體" pitchFamily="2" charset="-120"/>
              </a:rPr>
              <a:t>degree of similarity</a:t>
            </a:r>
            <a:r>
              <a:rPr lang="en-US" altLang="zh-TW" sz="2800" dirty="0" smtClean="0">
                <a:ea typeface="新細明體" pitchFamily="2" charset="-120"/>
              </a:rPr>
              <a:t> between two vectors.</a:t>
            </a:r>
          </a:p>
          <a:p>
            <a:pPr eaLnBrk="1" hangingPunct="1"/>
            <a:endParaRPr lang="en-US" altLang="zh-TW" sz="2800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Using a similarity measure between the query and each document: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3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How to define </a:t>
            </a:r>
            <a:r>
              <a:rPr lang="en-US" altLang="en-US" sz="3600" dirty="0" smtClean="0"/>
              <a:t>a good similarity measure?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Euclidean distance?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CC0000"/>
                    </a:solidFill>
                  </a:rPr>
                  <a:t>Education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24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3352800" y="5029200"/>
            <a:ext cx="2559050" cy="533400"/>
            <a:chOff x="2112" y="2880"/>
            <a:chExt cx="1612" cy="336"/>
          </a:xfrm>
        </p:grpSpPr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CC0000"/>
                  </a:solidFill>
                </a:rPr>
                <a:t>Query</a:t>
              </a:r>
              <a:endParaRPr lang="en-US" altLang="en-US" sz="1800" b="1" baseline="-25000">
                <a:solidFill>
                  <a:srgbClr val="CC0000"/>
                </a:solidFill>
              </a:endParaRPr>
            </a:p>
          </p:txBody>
        </p:sp>
      </p:grpSp>
      <p:sp>
        <p:nvSpPr>
          <p:cNvPr id="30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635626" y="2151102"/>
            <a:ext cx="2717800" cy="915949"/>
            <a:chOff x="5635626" y="2151102"/>
            <a:chExt cx="2717800" cy="915949"/>
          </a:xfrm>
        </p:grpSpPr>
        <p:sp>
          <p:nvSpPr>
            <p:cNvPr id="31" name="TextBox 30"/>
            <p:cNvSpPr txBox="1"/>
            <p:nvPr/>
          </p:nvSpPr>
          <p:spPr>
            <a:xfrm>
              <a:off x="6372227" y="215110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Arc 31"/>
            <p:cNvSpPr/>
            <p:nvPr/>
          </p:nvSpPr>
          <p:spPr>
            <a:xfrm>
              <a:off x="5635626" y="232410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How to define a good similarity measure?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Euclidean distance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𝑑𝑖𝑠𝑡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Longer documents will be penalized by the extra words</a:t>
                </a:r>
              </a:p>
              <a:p>
                <a:pPr marL="342900" lvl="1" indent="0">
                  <a:buNone/>
                </a:pPr>
                <a:endParaRPr lang="en-US" sz="2000" dirty="0" smtClean="0"/>
              </a:p>
              <a:p>
                <a:r>
                  <a:rPr lang="en-US" dirty="0" smtClean="0"/>
                  <a:t>Angle</a:t>
                </a:r>
                <a:r>
                  <a:rPr lang="en-US" dirty="0"/>
                  <a:t>: how vectors are </a:t>
                </a:r>
                <a:r>
                  <a:rPr lang="en-US" dirty="0" smtClean="0"/>
                  <a:t>overlapped</a:t>
                </a:r>
              </a:p>
              <a:p>
                <a:pPr marL="171450" lvl="1">
                  <a:spcBef>
                    <a:spcPts val="750"/>
                  </a:spcBef>
                </a:pPr>
                <a:r>
                  <a:rPr lang="en-US" sz="2400" dirty="0"/>
                  <a:t>We care more about how these two vectors are </a:t>
                </a:r>
                <a:r>
                  <a:rPr lang="en-US" sz="2400" dirty="0" smtClean="0"/>
                  <a:t>overlapped</a:t>
                </a:r>
                <a:endParaRPr lang="en-US" sz="2000" dirty="0"/>
              </a:p>
              <a:p>
                <a:pPr lvl="1"/>
                <a:r>
                  <a:rPr lang="en-US" sz="2000" dirty="0"/>
                  <a:t>Cosine similarity – projection of one vector onto </a:t>
                </a:r>
                <a:r>
                  <a:rPr lang="en-US" sz="2000" dirty="0" smtClean="0"/>
                  <a:t>another</a:t>
                </a:r>
              </a:p>
              <a:p>
                <a:pPr lvl="1"/>
                <a:endParaRPr lang="en-US" dirty="0"/>
              </a:p>
              <a:p>
                <a:pPr lvl="1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14" t="-238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8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Angle between two vectors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𝑐𝑜𝑠𝑖𝑛𝑒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2990216" y="6638330"/>
            <a:ext cx="23774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2990216" y="4251960"/>
            <a:ext cx="0" cy="23774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491109" y="6296480"/>
            <a:ext cx="979488" cy="4619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dirty="0" smtClean="0">
                <a:solidFill>
                  <a:srgbClr val="3333FF"/>
                </a:solidFill>
              </a:rPr>
              <a:t>Sports</a:t>
            </a:r>
            <a:endParaRPr lang="en-US" altLang="en-US" sz="2400" dirty="0">
              <a:solidFill>
                <a:srgbClr val="00800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456816" y="3793571"/>
            <a:ext cx="992188" cy="4000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solidFill>
                  <a:srgbClr val="CC0000"/>
                </a:solidFill>
              </a:rPr>
              <a:t>Finance</a:t>
            </a:r>
            <a:endParaRPr lang="en-US" altLang="en-US" sz="2400" dirty="0">
              <a:solidFill>
                <a:srgbClr val="CC0000"/>
              </a:solidFill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2987038" y="5459322"/>
            <a:ext cx="2057402" cy="1151931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954905" y="5082579"/>
            <a:ext cx="4095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 smtClean="0"/>
              <a:t>D</a:t>
            </a:r>
            <a:r>
              <a:rPr lang="en-US" altLang="en-US" sz="1800" b="1" baseline="-25000" dirty="0" smtClean="0"/>
              <a:t>1</a:t>
            </a:r>
            <a:endParaRPr lang="en-US" altLang="en-US" sz="2400" dirty="0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2990215" y="4285435"/>
            <a:ext cx="376194" cy="235289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397750" y="4180717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/>
              <a:t>D</a:t>
            </a:r>
            <a:r>
              <a:rPr lang="en-US" altLang="en-US" sz="1800" b="1" baseline="-25000" dirty="0"/>
              <a:t>2</a:t>
            </a:r>
            <a:endParaRPr lang="en-US" altLang="en-US" sz="2400" dirty="0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 flipV="1">
            <a:off x="2987038" y="6019799"/>
            <a:ext cx="2289179" cy="611979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5307558" y="5749863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CC0000"/>
                </a:solidFill>
              </a:rPr>
              <a:t>Query</a:t>
            </a:r>
            <a:endParaRPr lang="en-US" altLang="en-US" sz="1800" b="1" baseline="-25000" dirty="0">
              <a:solidFill>
                <a:srgbClr val="CC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41835" y="4112437"/>
            <a:ext cx="2717800" cy="915949"/>
            <a:chOff x="4645024" y="3760232"/>
            <a:chExt cx="2717800" cy="915949"/>
          </a:xfrm>
        </p:grpSpPr>
        <p:sp>
          <p:nvSpPr>
            <p:cNvPr id="22" name="TextBox 21"/>
            <p:cNvSpPr txBox="1"/>
            <p:nvPr/>
          </p:nvSpPr>
          <p:spPr>
            <a:xfrm>
              <a:off x="5381625" y="376023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Arc 22"/>
            <p:cNvSpPr/>
            <p:nvPr/>
          </p:nvSpPr>
          <p:spPr>
            <a:xfrm>
              <a:off x="4645024" y="393323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Arc 23"/>
          <p:cNvSpPr/>
          <p:nvPr/>
        </p:nvSpPr>
        <p:spPr>
          <a:xfrm rot="1349298">
            <a:off x="3549389" y="6097351"/>
            <a:ext cx="418305" cy="433389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609600" y="4261485"/>
            <a:ext cx="4754880" cy="4754880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423008">
            <a:off x="1969783" y="4987912"/>
            <a:ext cx="2313432" cy="231675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0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6" y="516467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Cosine Similarity Measure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0043"/>
            <a:ext cx="5638800" cy="12334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Cosine similarity measures the cosine of the angle between two vectors.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Inner product normalized by the vector lengths.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   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8276122" cy="10156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= 2T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3T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5T</a:t>
            </a:r>
            <a:r>
              <a:rPr kumimoji="1" lang="en-US" altLang="zh-TW" sz="2000" baseline="-25000" dirty="0"/>
              <a:t>3     </a:t>
            </a:r>
            <a:r>
              <a:rPr kumimoji="1" lang="en-US" altLang="zh-TW" sz="2000" i="0" dirty="0" err="1"/>
              <a:t>CosSim</a:t>
            </a:r>
            <a:r>
              <a:rPr kumimoji="1" lang="en-US" altLang="zh-TW" sz="2000" i="0" dirty="0"/>
              <a:t>(</a:t>
            </a:r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i="0" dirty="0"/>
              <a:t>, </a:t>
            </a:r>
            <a:r>
              <a:rPr kumimoji="1" lang="en-US" altLang="zh-TW" sz="2000" dirty="0"/>
              <a:t>Q</a:t>
            </a:r>
            <a:r>
              <a:rPr kumimoji="1" lang="en-US" altLang="zh-TW" sz="2000" i="0" dirty="0"/>
              <a:t>) = </a:t>
            </a:r>
            <a:r>
              <a:rPr kumimoji="1" lang="en-US" altLang="zh-TW" sz="2000" i="0" dirty="0" smtClean="0"/>
              <a:t>(0+0+10) </a:t>
            </a:r>
            <a:r>
              <a:rPr kumimoji="1" lang="en-US" altLang="zh-TW" sz="2000" i="0" dirty="0"/>
              <a:t>/ </a:t>
            </a:r>
            <a:r>
              <a:rPr kumimoji="1" lang="en-US" altLang="zh-TW" sz="2000" i="0" dirty="0">
                <a:sym typeface="Symbol" pitchFamily="18" charset="2"/>
              </a:rPr>
              <a:t>(4+9+25)(0+0+4) = 0.81</a:t>
            </a:r>
            <a:endParaRPr kumimoji="1" lang="en-US" altLang="zh-TW" sz="2000" baseline="-25000" dirty="0"/>
          </a:p>
          <a:p>
            <a:pPr algn="l" eaLnBrk="1" hangingPunct="1"/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= 3T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7T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1T</a:t>
            </a:r>
            <a:r>
              <a:rPr kumimoji="1" lang="en-US" altLang="zh-TW" sz="2000" baseline="-25000" dirty="0"/>
              <a:t>3     </a:t>
            </a:r>
            <a:r>
              <a:rPr kumimoji="1" lang="en-US" altLang="zh-TW" sz="2000" i="0" dirty="0" err="1"/>
              <a:t>CosSim</a:t>
            </a:r>
            <a:r>
              <a:rPr kumimoji="1" lang="en-US" altLang="zh-TW" sz="2000" i="0" dirty="0"/>
              <a:t>(</a:t>
            </a:r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i="0" dirty="0"/>
              <a:t>, </a:t>
            </a:r>
            <a:r>
              <a:rPr kumimoji="1" lang="en-US" altLang="zh-TW" sz="2000" dirty="0"/>
              <a:t>Q</a:t>
            </a:r>
            <a:r>
              <a:rPr kumimoji="1" lang="en-US" altLang="zh-TW" sz="2000" i="0" dirty="0"/>
              <a:t>) =  </a:t>
            </a:r>
            <a:r>
              <a:rPr kumimoji="1" lang="en-US" altLang="zh-TW" sz="2000" i="0" dirty="0" smtClean="0"/>
              <a:t>(0+0+2) </a:t>
            </a:r>
            <a:r>
              <a:rPr kumimoji="1" lang="en-US" altLang="zh-TW" sz="2000" i="0" dirty="0"/>
              <a:t>/ </a:t>
            </a:r>
            <a:r>
              <a:rPr kumimoji="1" lang="en-US" altLang="zh-TW" sz="2000" i="0" dirty="0">
                <a:sym typeface="Symbol" pitchFamily="18" charset="2"/>
              </a:rPr>
              <a:t>(9+49+1)(0+0+4) = 0.13</a:t>
            </a:r>
            <a:endParaRPr kumimoji="1" lang="en-US" altLang="zh-TW" sz="2000" baseline="-25000" dirty="0"/>
          </a:p>
          <a:p>
            <a:pPr algn="l" eaLnBrk="1" hangingPunct="1"/>
            <a:r>
              <a:rPr kumimoji="1" lang="en-US" altLang="zh-TW" sz="2000" baseline="-25000" dirty="0"/>
              <a:t> </a:t>
            </a:r>
            <a:r>
              <a:rPr kumimoji="1" lang="en-US" altLang="zh-TW" sz="2000" dirty="0"/>
              <a:t>Q = 0T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0T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2T</a:t>
            </a:r>
            <a:r>
              <a:rPr kumimoji="1" lang="en-US" altLang="zh-TW" sz="2000" baseline="-25000" dirty="0"/>
              <a:t>3</a:t>
            </a:r>
            <a:endParaRPr kumimoji="1" lang="en-US" altLang="zh-TW" sz="2000" i="0" dirty="0"/>
          </a:p>
        </p:txBody>
      </p:sp>
      <p:grpSp>
        <p:nvGrpSpPr>
          <p:cNvPr id="3079" name="Group 22"/>
          <p:cNvGrpSpPr>
            <a:grpSpLocks/>
          </p:cNvGrpSpPr>
          <p:nvPr/>
        </p:nvGrpSpPr>
        <p:grpSpPr bwMode="auto">
          <a:xfrm>
            <a:off x="6096000" y="1295400"/>
            <a:ext cx="2487613" cy="3033713"/>
            <a:chOff x="3978" y="2152"/>
            <a:chExt cx="1567" cy="1911"/>
          </a:xfrm>
        </p:grpSpPr>
        <p:sp>
          <p:nvSpPr>
            <p:cNvPr id="3084" name="Text Box 6"/>
            <p:cNvSpPr txBox="1">
              <a:spLocks noChangeArrowheads="1"/>
            </p:cNvSpPr>
            <p:nvPr/>
          </p:nvSpPr>
          <p:spPr bwMode="auto">
            <a:xfrm>
              <a:off x="4445" y="3222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latin typeface="Symbol" pitchFamily="18" charset="2"/>
                  <a:sym typeface="Symbol" pitchFamily="18" charset="2"/>
                </a:rPr>
                <a:t></a:t>
              </a:r>
              <a:r>
                <a:rPr kumimoji="1" lang="zh-TW" altLang="en-US" sz="2000" i="0" baseline="-25000">
                  <a:latin typeface="Symbol" pitchFamily="18" charset="2"/>
                  <a:sym typeface="Symbol" pitchFamily="18" charset="2"/>
                </a:rPr>
                <a:t>2</a:t>
              </a:r>
              <a:endParaRPr kumimoji="1" lang="zh-TW" altLang="en-US" sz="2000" i="0"/>
            </a:p>
          </p:txBody>
        </p:sp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4808" y="2159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3086" name="Line 8"/>
            <p:cNvSpPr>
              <a:spLocks noChangeShapeType="1"/>
            </p:cNvSpPr>
            <p:nvPr/>
          </p:nvSpPr>
          <p:spPr bwMode="auto">
            <a:xfrm>
              <a:off x="4789" y="3331"/>
              <a:ext cx="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7" name="Line 9"/>
            <p:cNvSpPr>
              <a:spLocks noChangeShapeType="1"/>
            </p:cNvSpPr>
            <p:nvPr/>
          </p:nvSpPr>
          <p:spPr bwMode="auto">
            <a:xfrm flipH="1">
              <a:off x="4103" y="3329"/>
              <a:ext cx="681" cy="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8" name="Line 10"/>
            <p:cNvSpPr>
              <a:spLocks noChangeShapeType="1"/>
            </p:cNvSpPr>
            <p:nvPr/>
          </p:nvSpPr>
          <p:spPr bwMode="auto">
            <a:xfrm flipV="1">
              <a:off x="4784" y="2152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9" name="Line 11"/>
            <p:cNvSpPr>
              <a:spLocks noChangeShapeType="1"/>
            </p:cNvSpPr>
            <p:nvPr/>
          </p:nvSpPr>
          <p:spPr bwMode="auto">
            <a:xfrm flipH="1" flipV="1">
              <a:off x="4481" y="2843"/>
              <a:ext cx="294" cy="4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0" name="Line 12"/>
            <p:cNvSpPr>
              <a:spLocks noChangeShapeType="1"/>
            </p:cNvSpPr>
            <p:nvPr/>
          </p:nvSpPr>
          <p:spPr bwMode="auto">
            <a:xfrm flipH="1">
              <a:off x="4416" y="3321"/>
              <a:ext cx="363" cy="734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V="1">
              <a:off x="4784" y="2938"/>
              <a:ext cx="0" cy="3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5333" y="32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3093" name="Text Box 15"/>
            <p:cNvSpPr txBox="1">
              <a:spLocks noChangeArrowheads="1"/>
            </p:cNvSpPr>
            <p:nvPr/>
          </p:nvSpPr>
          <p:spPr bwMode="auto">
            <a:xfrm>
              <a:off x="3978" y="373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3094" name="Text Box 16"/>
            <p:cNvSpPr txBox="1">
              <a:spLocks noChangeArrowheads="1"/>
            </p:cNvSpPr>
            <p:nvPr/>
          </p:nvSpPr>
          <p:spPr bwMode="auto">
            <a:xfrm>
              <a:off x="4273" y="2911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1</a:t>
              </a:r>
            </a:p>
          </p:txBody>
        </p:sp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4498" y="3764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2</a:t>
              </a:r>
            </a:p>
          </p:txBody>
        </p:sp>
        <p:sp>
          <p:nvSpPr>
            <p:cNvPr id="3096" name="Text Box 18"/>
            <p:cNvSpPr txBox="1">
              <a:spLocks noChangeArrowheads="1"/>
            </p:cNvSpPr>
            <p:nvPr/>
          </p:nvSpPr>
          <p:spPr bwMode="auto">
            <a:xfrm>
              <a:off x="4824" y="301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Q</a:t>
              </a:r>
              <a:endParaRPr kumimoji="1" lang="en-US" altLang="zh-TW" sz="2000" i="0"/>
            </a:p>
          </p:txBody>
        </p:sp>
        <p:sp>
          <p:nvSpPr>
            <p:cNvPr id="3097" name="Arc 19"/>
            <p:cNvSpPr>
              <a:spLocks/>
            </p:cNvSpPr>
            <p:nvPr/>
          </p:nvSpPr>
          <p:spPr bwMode="auto">
            <a:xfrm>
              <a:off x="4576" y="2921"/>
              <a:ext cx="196" cy="96"/>
            </a:xfrm>
            <a:custGeom>
              <a:avLst/>
              <a:gdLst>
                <a:gd name="T0" fmla="*/ 0 w 29671"/>
                <a:gd name="T1" fmla="*/ 0 h 21600"/>
                <a:gd name="T2" fmla="*/ 1 w 29671"/>
                <a:gd name="T3" fmla="*/ 0 h 21600"/>
                <a:gd name="T4" fmla="*/ 0 w 296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71"/>
                <a:gd name="T10" fmla="*/ 0 h 21600"/>
                <a:gd name="T11" fmla="*/ 29671 w 29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71" h="21600" fill="none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</a:path>
                <a:path w="29671" h="21600" stroke="0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  <a:lnTo>
                    <a:pt x="807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8" name="Arc 20"/>
            <p:cNvSpPr>
              <a:spLocks/>
            </p:cNvSpPr>
            <p:nvPr/>
          </p:nvSpPr>
          <p:spPr bwMode="auto">
            <a:xfrm flipH="1">
              <a:off x="4627" y="3102"/>
              <a:ext cx="125" cy="51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2 h 21600"/>
                <a:gd name="T4" fmla="*/ 0 w 21600"/>
                <a:gd name="T5" fmla="*/ 1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9" name="Text Box 21"/>
            <p:cNvSpPr txBox="1">
              <a:spLocks noChangeArrowheads="1"/>
            </p:cNvSpPr>
            <p:nvPr/>
          </p:nvSpPr>
          <p:spPr bwMode="auto">
            <a:xfrm>
              <a:off x="4512" y="2598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latin typeface="Symbol" pitchFamily="18" charset="2"/>
                  <a:sym typeface="Symbol" pitchFamily="18" charset="2"/>
                </a:rPr>
                <a:t></a:t>
              </a:r>
              <a:r>
                <a:rPr kumimoji="1" lang="zh-TW" altLang="en-US" sz="2000" i="0" baseline="-25000">
                  <a:latin typeface="Symbol" pitchFamily="18" charset="2"/>
                  <a:sym typeface="Symbol" pitchFamily="18" charset="2"/>
                </a:rPr>
                <a:t>1</a:t>
              </a:r>
              <a:endParaRPr kumimoji="1" lang="zh-TW" altLang="en-US" sz="2000" i="0"/>
            </a:p>
          </p:txBody>
        </p:sp>
      </p:grpSp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762000" y="3048000"/>
            <a:ext cx="2430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1800" i="0"/>
              <a:t>CosSim(</a:t>
            </a:r>
            <a:r>
              <a:rPr kumimoji="1" lang="en-US" altLang="zh-TW" sz="1800" b="1"/>
              <a:t>d</a:t>
            </a:r>
            <a:r>
              <a:rPr kumimoji="1" lang="en-US" altLang="zh-TW" sz="1800" baseline="-25000"/>
              <a:t>j</a:t>
            </a:r>
            <a:r>
              <a:rPr kumimoji="1" lang="en-US" altLang="zh-TW" sz="1800" i="0"/>
              <a:t>, </a:t>
            </a:r>
            <a:r>
              <a:rPr kumimoji="1" lang="en-US" altLang="zh-TW" sz="1800" b="1"/>
              <a:t>q</a:t>
            </a:r>
            <a:r>
              <a:rPr kumimoji="1" lang="en-US" altLang="zh-TW" sz="1800" i="0"/>
              <a:t>) =</a:t>
            </a:r>
            <a:endParaRPr kumimoji="1" lang="zh-TW" altLang="en-US" sz="1800" i="0"/>
          </a:p>
        </p:txBody>
      </p:sp>
      <p:sp>
        <p:nvSpPr>
          <p:cNvPr id="3082" name="Line 29"/>
          <p:cNvSpPr>
            <a:spLocks noChangeShapeType="1"/>
          </p:cNvSpPr>
          <p:nvPr/>
        </p:nvSpPr>
        <p:spPr bwMode="auto">
          <a:xfrm>
            <a:off x="6205888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3083" name="Line 30"/>
          <p:cNvSpPr>
            <a:spLocks noChangeShapeType="1"/>
          </p:cNvSpPr>
          <p:nvPr/>
        </p:nvSpPr>
        <p:spPr bwMode="auto">
          <a:xfrm>
            <a:off x="6148934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2616200" y="2667000"/>
          <a:ext cx="3695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3" imgW="1866600" imgH="888840" progId="Equation.3">
                  <p:embed/>
                </p:oleObj>
              </mc:Choice>
              <mc:Fallback>
                <p:oleObj name="Equation" r:id="rId3" imgW="1866600" imgH="888840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667000"/>
                        <a:ext cx="3695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07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Install NLTK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The </a:t>
            </a:r>
            <a:r>
              <a:rPr lang="en-US" dirty="0">
                <a:hlinkClick r:id="rId3"/>
              </a:rPr>
              <a:t>Natural Language Toolkit</a:t>
            </a:r>
            <a:r>
              <a:rPr lang="en-US" dirty="0"/>
              <a:t>, or NLTK for short, is a Python library written for working and modeling text.</a:t>
            </a:r>
          </a:p>
          <a:p>
            <a:pPr fontAlgn="base"/>
            <a:r>
              <a:rPr lang="en-US" dirty="0"/>
              <a:t>It provides good tools for loading and cleaning text that we can use to get our data ready for working with machine learning and deep learning algorithms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are few ways to do this, such as from within a script</a:t>
            </a:r>
            <a:r>
              <a:rPr lang="en-US" dirty="0" smtClean="0"/>
              <a:t>:</a:t>
            </a:r>
          </a:p>
          <a:p>
            <a:pPr marL="1887538" indent="0" fontAlgn="base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nltk</a:t>
            </a:r>
            <a:endParaRPr lang="en-US" dirty="0" smtClean="0"/>
          </a:p>
          <a:p>
            <a:pPr marL="1887538" indent="0" fontAlgn="base">
              <a:buNone/>
            </a:pPr>
            <a:r>
              <a:rPr lang="en-US" dirty="0" err="1" smtClean="0"/>
              <a:t>nltk.download</a:t>
            </a:r>
            <a:r>
              <a:rPr lang="en-US" dirty="0" smtClean="0"/>
              <a:t>()</a:t>
            </a:r>
          </a:p>
          <a:p>
            <a:pPr fontAlgn="base"/>
            <a:r>
              <a:rPr lang="en-US" dirty="0" smtClean="0"/>
              <a:t>from </a:t>
            </a:r>
            <a:r>
              <a:rPr lang="en-US" dirty="0"/>
              <a:t>the command </a:t>
            </a:r>
            <a:r>
              <a:rPr lang="en-US" dirty="0" smtClean="0"/>
              <a:t>line (anaconda prompt)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python </a:t>
            </a:r>
            <a:r>
              <a:rPr lang="en-US" dirty="0"/>
              <a:t>-m </a:t>
            </a:r>
            <a:r>
              <a:rPr lang="en-US" dirty="0" err="1"/>
              <a:t>nltk.downloader</a:t>
            </a:r>
            <a:r>
              <a:rPr lang="en-US" dirty="0"/>
              <a:t> all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Vector Space Model using </a:t>
            </a:r>
            <a:r>
              <a:rPr lang="en-US" altLang="zh-TW" sz="3600" dirty="0" err="1" smtClean="0">
                <a:ea typeface="新細明體" pitchFamily="2" charset="-120"/>
              </a:rPr>
              <a:t>scikit</a:t>
            </a:r>
            <a:r>
              <a:rPr lang="en-US" altLang="zh-TW" sz="3600" dirty="0">
                <a:ea typeface="新細明體" pitchFamily="2" charset="-120"/>
              </a:rPr>
              <a:t>-</a:t>
            </a:r>
            <a:r>
              <a:rPr lang="en-US" altLang="zh-TW" sz="3600" dirty="0" smtClean="0">
                <a:ea typeface="新細明體" pitchFamily="2" charset="-120"/>
              </a:rPr>
              <a:t>learn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This </a:t>
            </a:r>
            <a:r>
              <a:rPr lang="en-US" dirty="0" smtClean="0"/>
              <a:t>code will </a:t>
            </a:r>
            <a:r>
              <a:rPr lang="en-US" dirty="0"/>
              <a:t>explain the generation of a term-document matrix out of </a:t>
            </a:r>
            <a:r>
              <a:rPr lang="en-US" dirty="0" smtClean="0"/>
              <a:t>4 </a:t>
            </a:r>
            <a:r>
              <a:rPr lang="en-US" dirty="0"/>
              <a:t>documents using the machine learning python library, </a:t>
            </a:r>
            <a:r>
              <a:rPr lang="en-US" dirty="0" smtClean="0"/>
              <a:t>scikit-learn and then compare it with a query in a same vector space using cosine similarity. </a:t>
            </a: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8" y="3032364"/>
            <a:ext cx="82137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sklearn.feature_extraction.text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TfidfVectorizer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sklearn.metrics.pairwise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documents = (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sky is blue",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sun is bright",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"The sun in the sky is bright",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"We can see the shining sun, the bright sun"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query = ("the bright sun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")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TfidfVectorizer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tfidf_vectorizer.fit_transform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(documents)</a:t>
            </a:r>
          </a:p>
          <a:p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query_matrix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tfidf_vectorizer.transform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([query])</a:t>
            </a:r>
          </a:p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print(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cosine_similarity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query_matrix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tfidf_matrix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))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97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595310"/>
            <a:ext cx="7886700" cy="8355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Comments on Vector Space Models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0332"/>
            <a:ext cx="7772400" cy="4044421"/>
          </a:xfrm>
        </p:spPr>
        <p:txBody>
          <a:bodyPr/>
          <a:lstStyle/>
          <a:p>
            <a:r>
              <a:rPr lang="en-US" altLang="en-US" dirty="0">
                <a:cs typeface="Arial" charset="0"/>
              </a:rPr>
              <a:t>Empirically effective! </a:t>
            </a:r>
            <a:r>
              <a:rPr lang="en-US" altLang="en-US" dirty="0" smtClean="0">
                <a:cs typeface="Arial" charset="0"/>
              </a:rPr>
              <a:t> </a:t>
            </a:r>
            <a:endParaRPr lang="en-US" altLang="en-US" dirty="0">
              <a:cs typeface="Arial" charset="0"/>
            </a:endParaRPr>
          </a:p>
          <a:p>
            <a:r>
              <a:rPr lang="en-US" altLang="en-US" dirty="0">
                <a:cs typeface="Arial" charset="0"/>
              </a:rPr>
              <a:t>Intuitive</a:t>
            </a:r>
          </a:p>
          <a:p>
            <a:r>
              <a:rPr lang="en-US" altLang="en-US" dirty="0">
                <a:cs typeface="Arial" charset="0"/>
              </a:rPr>
              <a:t>Easy to implement</a:t>
            </a:r>
          </a:p>
          <a:p>
            <a:r>
              <a:rPr lang="en-US" altLang="en-US" dirty="0">
                <a:cs typeface="Arial" charset="0"/>
              </a:rPr>
              <a:t>Well-studied/Mostly </a:t>
            </a:r>
            <a:r>
              <a:rPr lang="en-US" altLang="en-US" dirty="0" smtClean="0">
                <a:cs typeface="Arial" charset="0"/>
              </a:rPr>
              <a:t>evaluated</a:t>
            </a:r>
            <a:endParaRPr lang="en-US" altLang="en-US" dirty="0">
              <a:cs typeface="Arial" charset="0"/>
            </a:endParaRPr>
          </a:p>
          <a:p>
            <a:r>
              <a:rPr lang="en-US" altLang="en-US" dirty="0">
                <a:solidFill>
                  <a:srgbClr val="CC0000"/>
                </a:solidFill>
                <a:cs typeface="Arial" charset="0"/>
              </a:rPr>
              <a:t>Warning: Many variants of TF-IDF!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endParaRPr kumimoji="1" lang="en-US" altLang="zh-TW" sz="2400" i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2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Tokenize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NLTK provides a function called </a:t>
            </a:r>
            <a:r>
              <a:rPr lang="en-US" i="1" dirty="0" err="1"/>
              <a:t>word_tokenize</a:t>
            </a:r>
            <a:r>
              <a:rPr lang="en-US" i="1" dirty="0"/>
              <a:t>()</a:t>
            </a:r>
            <a:r>
              <a:rPr lang="en-US" dirty="0"/>
              <a:t> for splitting strings into </a:t>
            </a:r>
            <a:r>
              <a:rPr lang="en-US" dirty="0" smtClean="0"/>
              <a:t>tokens.</a:t>
            </a:r>
            <a:endParaRPr lang="en-US" dirty="0"/>
          </a:p>
          <a:p>
            <a:pPr fontAlgn="base"/>
            <a:r>
              <a:rPr lang="en-US" dirty="0"/>
              <a:t>It splits tokens based on white space and punctuation. For example, commas and periods are taken as separate tokens. Contractions are split apart (e.g. “</a:t>
            </a:r>
            <a:r>
              <a:rPr lang="en-US" i="1" dirty="0"/>
              <a:t>What’s</a:t>
            </a:r>
            <a:r>
              <a:rPr lang="en-US" dirty="0"/>
              <a:t>” becomes “</a:t>
            </a:r>
            <a:r>
              <a:rPr lang="en-US" i="1" dirty="0"/>
              <a:t>What</a:t>
            </a:r>
            <a:r>
              <a:rPr lang="en-US" dirty="0"/>
              <a:t>” “‘</a:t>
            </a:r>
            <a:r>
              <a:rPr lang="en-US" i="1" dirty="0"/>
              <a:t>s</a:t>
            </a:r>
            <a:r>
              <a:rPr lang="en-US" dirty="0"/>
              <a:t>“). Quotes are kept, and so on.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49" y="4018960"/>
            <a:ext cx="8213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nltk.tokenize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word_tokenize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sample_text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"""Success? I don’t know what that word means. I’m happy. But success, that goes back 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somebody’s eyes success means. For me, success is inner peace. That’s a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good day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 me.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"""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tokens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word_tokenize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sample_text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print(tokens)</a:t>
            </a:r>
          </a:p>
        </p:txBody>
      </p:sp>
    </p:spTree>
    <p:extLst>
      <p:ext uri="{BB962C8B-B14F-4D97-AF65-F5344CB8AC3E}">
        <p14:creationId xmlns:p14="http://schemas.microsoft.com/office/powerpoint/2010/main" val="11020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Normalizing Case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It is common to convert all words to one case.</a:t>
            </a:r>
          </a:p>
          <a:p>
            <a:pPr lvl="1" fontAlgn="base"/>
            <a:r>
              <a:rPr lang="en-US" dirty="0"/>
              <a:t>This means that the vocabulary will shrink in size, but some distinctions are lost (e.g. “</a:t>
            </a:r>
            <a:r>
              <a:rPr lang="en-US" i="1" dirty="0"/>
              <a:t>Apple</a:t>
            </a:r>
            <a:r>
              <a:rPr lang="en-US" dirty="0"/>
              <a:t>” the company vs “</a:t>
            </a:r>
            <a:r>
              <a:rPr lang="en-US" i="1" dirty="0"/>
              <a:t>apple</a:t>
            </a:r>
            <a:r>
              <a:rPr lang="en-US" dirty="0"/>
              <a:t>” the fruit is a commonly used example).</a:t>
            </a:r>
          </a:p>
          <a:p>
            <a:pPr fontAlgn="base"/>
            <a:r>
              <a:rPr lang="en-US" dirty="0"/>
              <a:t>We can convert all words to lowercase by calling the lower() function on each word.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7" y="3780681"/>
            <a:ext cx="821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tokens = [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word.lower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 for word in tokens]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print(tokens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</a:t>
            </a:r>
            <a:r>
              <a:rPr lang="en-US" dirty="0" err="1"/>
              <a:t>i</a:t>
            </a:r>
            <a:r>
              <a:rPr lang="en-US" dirty="0"/>
              <a:t>', 'don', 't', 'know', 'what', 'that', 'word', 'means', '</a:t>
            </a:r>
            <a:r>
              <a:rPr lang="en-US" dirty="0" err="1"/>
              <a:t>i</a:t>
            </a:r>
            <a:r>
              <a:rPr lang="en-US" dirty="0"/>
              <a:t>', 'm', 'happy', 'but', 'success', 'that', 'goes', 'back', 'to', 'what', 'in', 'somebody', 's', 'eyes', 'success', 'means', 'for', 'me', 'success', 'is', 'inner', 'peace', 'that', 's', 'a', 'good', 'day', 'for', 'me']</a:t>
            </a:r>
          </a:p>
        </p:txBody>
      </p:sp>
    </p:spTree>
    <p:extLst>
      <p:ext uri="{BB962C8B-B14F-4D97-AF65-F5344CB8AC3E}">
        <p14:creationId xmlns:p14="http://schemas.microsoft.com/office/powerpoint/2010/main" val="169096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Filter out Punctuations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Running </a:t>
            </a:r>
            <a:r>
              <a:rPr lang="en-US" dirty="0" smtClean="0"/>
              <a:t>the previous </a:t>
            </a:r>
            <a:r>
              <a:rPr lang="en-US" dirty="0"/>
              <a:t>code, we can see that punctuation are now tokens that we could then decide to specifically filter out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This can be done by iterating over all tokens and only keeping those tokens that are all alphabetic. Python has the function isalpha() that can be used.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8649" y="4018960"/>
            <a:ext cx="82137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tokens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[word for word in tokens if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word.isalpha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()]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print(tokens)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'I', 'don', 't', 'know', 'what', 'that', 'word', 'means', 'I', 'm', 'happy', 'But', 'success', 'that', 'goes', 'back', 'to', 'what', 'in', 'somebody', 's', 'eyes', 'success', 'means', 'For', 'me', 'success', 'is', 'inner', 'peace', 'That', 's', 'a', 'good', 'day', 'for', 'me']</a:t>
            </a:r>
          </a:p>
        </p:txBody>
      </p:sp>
    </p:spTree>
    <p:extLst>
      <p:ext uri="{BB962C8B-B14F-4D97-AF65-F5344CB8AC3E}">
        <p14:creationId xmlns:p14="http://schemas.microsoft.com/office/powerpoint/2010/main" val="30610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Filter out </a:t>
            </a:r>
            <a:r>
              <a:rPr lang="en-US" altLang="zh-TW" sz="3600" dirty="0" err="1" smtClean="0">
                <a:ea typeface="新細明體" pitchFamily="2" charset="-120"/>
              </a:rPr>
              <a:t>Stopwords</a:t>
            </a:r>
            <a:endParaRPr lang="en-US" altLang="zh-TW" sz="3600" dirty="0" smtClean="0">
              <a:ea typeface="新細明體" pitchFamily="2" charset="-120"/>
            </a:endParaRP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717" y="1537225"/>
            <a:ext cx="7886700" cy="4351338"/>
          </a:xfrm>
        </p:spPr>
        <p:txBody>
          <a:bodyPr/>
          <a:lstStyle/>
          <a:p>
            <a:pPr fontAlgn="base"/>
            <a:r>
              <a:rPr lang="en-US" dirty="0"/>
              <a:t>Stop words are those words that do not contribute to the deeper meaning of the </a:t>
            </a:r>
            <a:r>
              <a:rPr lang="en-US" dirty="0" smtClean="0"/>
              <a:t>phrase.</a:t>
            </a:r>
          </a:p>
          <a:p>
            <a:pPr lvl="1" fontAlgn="base"/>
            <a:r>
              <a:rPr lang="en-US" dirty="0" smtClean="0"/>
              <a:t>They </a:t>
            </a:r>
            <a:r>
              <a:rPr lang="en-US" dirty="0"/>
              <a:t>are the most common words such as: “</a:t>
            </a:r>
            <a:r>
              <a:rPr lang="en-US" i="1" dirty="0"/>
              <a:t>the</a:t>
            </a:r>
            <a:r>
              <a:rPr lang="en-US" dirty="0"/>
              <a:t>“, “</a:t>
            </a:r>
            <a:r>
              <a:rPr lang="en-US" i="1" dirty="0"/>
              <a:t>a</a:t>
            </a:r>
            <a:r>
              <a:rPr lang="en-US" dirty="0"/>
              <a:t>“, and “</a:t>
            </a:r>
            <a:r>
              <a:rPr lang="en-US" i="1" dirty="0"/>
              <a:t>is</a:t>
            </a:r>
            <a:r>
              <a:rPr lang="en-US" dirty="0"/>
              <a:t>“.</a:t>
            </a:r>
          </a:p>
          <a:p>
            <a:pPr fontAlgn="base"/>
            <a:r>
              <a:rPr lang="en-US" dirty="0" smtClean="0"/>
              <a:t>NLTK </a:t>
            </a:r>
            <a:r>
              <a:rPr lang="en-US" dirty="0"/>
              <a:t>provides a list of commonly agreed upon stop words for a variety of languages, such as English.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198" y="3454756"/>
            <a:ext cx="8213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nltk.corpus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stopwords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stop_words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stopwords.words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('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english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')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words = [w for w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tokens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not w 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stop_words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print(words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['Success', 'I', 'know', 'word', 'means', 'I', 'happy', 'But', 'success', 'goes', 'back', 'somebody', 'eyes', 'success', 'means', 'For', 'success', 'inner', 'peace', 'That', 'good', 'day']</a:t>
            </a:r>
          </a:p>
        </p:txBody>
      </p:sp>
    </p:spTree>
    <p:extLst>
      <p:ext uri="{BB962C8B-B14F-4D97-AF65-F5344CB8AC3E}">
        <p14:creationId xmlns:p14="http://schemas.microsoft.com/office/powerpoint/2010/main" val="295369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400800"/>
            <a:ext cx="1905000" cy="228600"/>
          </a:xfrm>
          <a:prstGeom prst="rect">
            <a:avLst/>
          </a:prstGeom>
          <a:noFill/>
        </p:spPr>
        <p:txBody>
          <a:bodyPr/>
          <a:lstStyle/>
          <a:p>
            <a:fld id="{D2C42FFF-29C6-4D29-95A4-63CDED3B8634}" type="slidenum">
              <a:rPr lang="en-US"/>
              <a:pPr/>
              <a:t>9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80" y="763555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Stemming 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7847"/>
            <a:ext cx="7772400" cy="487680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Stemming refers to the process of reducing each word to its root or </a:t>
            </a:r>
            <a:r>
              <a:rPr lang="en-US" dirty="0" smtClean="0"/>
              <a:t>base.</a:t>
            </a:r>
          </a:p>
          <a:p>
            <a:pPr lvl="1" fontAlgn="base"/>
            <a:r>
              <a:rPr lang="en-US" dirty="0" smtClean="0"/>
              <a:t>For </a:t>
            </a:r>
            <a:r>
              <a:rPr lang="en-US" dirty="0"/>
              <a:t>example “</a:t>
            </a:r>
            <a:r>
              <a:rPr lang="en-US" i="1" dirty="0"/>
              <a:t>fishing</a:t>
            </a:r>
            <a:r>
              <a:rPr lang="en-US" dirty="0"/>
              <a:t>,” “</a:t>
            </a:r>
            <a:r>
              <a:rPr lang="en-US" i="1" dirty="0"/>
              <a:t>fished</a:t>
            </a:r>
            <a:r>
              <a:rPr lang="en-US" dirty="0"/>
              <a:t>,” “</a:t>
            </a:r>
            <a:r>
              <a:rPr lang="en-US" i="1" dirty="0"/>
              <a:t>fisher</a:t>
            </a:r>
            <a:r>
              <a:rPr lang="en-US" dirty="0"/>
              <a:t>” all reduce to the stem “</a:t>
            </a:r>
            <a:r>
              <a:rPr lang="en-US" i="1" dirty="0"/>
              <a:t>fish</a:t>
            </a:r>
            <a:r>
              <a:rPr lang="en-US" dirty="0"/>
              <a:t>.”</a:t>
            </a:r>
          </a:p>
          <a:p>
            <a:pPr fontAlgn="base"/>
            <a:r>
              <a:rPr lang="en-US" dirty="0" smtClean="0"/>
              <a:t>There </a:t>
            </a:r>
            <a:r>
              <a:rPr lang="en-US" dirty="0"/>
              <a:t>are many stemming algorithms, although a popular and long-standing method is the Porter Stemming algorithm.</a:t>
            </a:r>
          </a:p>
          <a:p>
            <a:endParaRPr lang="en-US" sz="20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02532" y="3797784"/>
            <a:ext cx="82137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nltk.stem.porter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PorterStemmer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porter =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PorterStemmer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stemmed = [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porter.stem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(word) for word in words]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print(stemmed)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0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8905</TotalTime>
  <Words>2353</Words>
  <Application>Microsoft Office PowerPoint</Application>
  <PresentationFormat>On-screen Show (4:3)</PresentationFormat>
  <Paragraphs>475</Paragraphs>
  <Slides>41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6" baseType="lpstr">
      <vt:lpstr>ＭＳ Ｐゴシック</vt:lpstr>
      <vt:lpstr>Arial</vt:lpstr>
      <vt:lpstr>Arial Unicode MS</vt:lpstr>
      <vt:lpstr>Calibri</vt:lpstr>
      <vt:lpstr>Cambria Math</vt:lpstr>
      <vt:lpstr>Courier New</vt:lpstr>
      <vt:lpstr>Lucida Sans</vt:lpstr>
      <vt:lpstr>Monaco</vt:lpstr>
      <vt:lpstr>新細明體</vt:lpstr>
      <vt:lpstr>Symbol</vt:lpstr>
      <vt:lpstr>Times New Roman</vt:lpstr>
      <vt:lpstr>Wingdings</vt:lpstr>
      <vt:lpstr>Office Theme</vt:lpstr>
      <vt:lpstr>Worksheet</vt:lpstr>
      <vt:lpstr>Equation</vt:lpstr>
      <vt:lpstr>Lecture 7- Text Data Analysis &amp; Inference</vt:lpstr>
      <vt:lpstr>Preprocessing (Cleaning) Text</vt:lpstr>
      <vt:lpstr>Common Preprocessing Steps</vt:lpstr>
      <vt:lpstr>Install NLTK</vt:lpstr>
      <vt:lpstr>Tokenize</vt:lpstr>
      <vt:lpstr>Normalizing Case</vt:lpstr>
      <vt:lpstr>Filter out Punctuations</vt:lpstr>
      <vt:lpstr>Filter out Stopwords</vt:lpstr>
      <vt:lpstr>Stemming  </vt:lpstr>
      <vt:lpstr>Activity 13</vt:lpstr>
      <vt:lpstr>Retrieval Models</vt:lpstr>
      <vt:lpstr>Classes of Retrieval Models</vt:lpstr>
      <vt:lpstr>Types of Retrieval Models: Exact Match vs. Best Match Retrieval</vt:lpstr>
      <vt:lpstr>Boolean Model</vt:lpstr>
      <vt:lpstr>Search with Boolean query</vt:lpstr>
      <vt:lpstr>Indexer steps: Token sequence</vt:lpstr>
      <vt:lpstr>Indexer steps: Dictionary &amp; Postings</vt:lpstr>
      <vt:lpstr>Search with Boolean query</vt:lpstr>
      <vt:lpstr>Inverted Index</vt:lpstr>
      <vt:lpstr>Boolean Retrieval Model</vt:lpstr>
      <vt:lpstr>Vector space model</vt:lpstr>
      <vt:lpstr>Vector Space Retrieval Model: Introduction</vt:lpstr>
      <vt:lpstr>Vector Space Representation: Linear Algebra</vt:lpstr>
      <vt:lpstr>VS Model: an illustration</vt:lpstr>
      <vt:lpstr>What the VS model doesn’t say</vt:lpstr>
      <vt:lpstr>Graphic Representation</vt:lpstr>
      <vt:lpstr>Document Collection</vt:lpstr>
      <vt:lpstr>How to assign weights?</vt:lpstr>
      <vt:lpstr>Term Weights: Term Frequency</vt:lpstr>
      <vt:lpstr>Term Weights: Inverse Document Frequency</vt:lpstr>
      <vt:lpstr>Why document frequency</vt:lpstr>
      <vt:lpstr>TF-IDF weighting</vt:lpstr>
      <vt:lpstr>Activity 14</vt:lpstr>
      <vt:lpstr>Query Vector</vt:lpstr>
      <vt:lpstr>Similarity Measure</vt:lpstr>
      <vt:lpstr>How to define a good similarity measure?</vt:lpstr>
      <vt:lpstr>How to define a good similarity measure?</vt:lpstr>
      <vt:lpstr>Cosine similarity</vt:lpstr>
      <vt:lpstr>Cosine Similarity Measure</vt:lpstr>
      <vt:lpstr>Vector Space Model using scikit-learn</vt:lpstr>
      <vt:lpstr>Comments on Vector Space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Jayarathna, Sampath</cp:lastModifiedBy>
  <cp:revision>316</cp:revision>
  <dcterms:created xsi:type="dcterms:W3CDTF">2009-12-29T10:39:27Z</dcterms:created>
  <dcterms:modified xsi:type="dcterms:W3CDTF">2019-10-22T15:34:44Z</dcterms:modified>
</cp:coreProperties>
</file>