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tags/tag1.xml" ContentType="application/vnd.openxmlformats-officedocument.presentationml.tags+xml"/>
  <Override PartName="/ppt/notesSlides/notesSlide22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64"/>
  </p:notesMasterIdLst>
  <p:handoutMasterIdLst>
    <p:handoutMasterId r:id="rId65"/>
  </p:handoutMasterIdLst>
  <p:sldIdLst>
    <p:sldId id="256" r:id="rId2"/>
    <p:sldId id="258" r:id="rId3"/>
    <p:sldId id="259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2" r:id="rId18"/>
    <p:sldId id="324" r:id="rId19"/>
    <p:sldId id="262" r:id="rId20"/>
    <p:sldId id="301" r:id="rId21"/>
    <p:sldId id="263" r:id="rId22"/>
    <p:sldId id="264" r:id="rId23"/>
    <p:sldId id="265" r:id="rId24"/>
    <p:sldId id="302" r:id="rId25"/>
    <p:sldId id="323" r:id="rId26"/>
    <p:sldId id="267" r:id="rId27"/>
    <p:sldId id="268" r:id="rId28"/>
    <p:sldId id="269" r:id="rId29"/>
    <p:sldId id="274" r:id="rId30"/>
    <p:sldId id="275" r:id="rId31"/>
    <p:sldId id="276" r:id="rId32"/>
    <p:sldId id="277" r:id="rId33"/>
    <p:sldId id="278" r:id="rId34"/>
    <p:sldId id="279" r:id="rId35"/>
    <p:sldId id="280" r:id="rId36"/>
    <p:sldId id="281" r:id="rId37"/>
    <p:sldId id="425" r:id="rId38"/>
    <p:sldId id="368" r:id="rId39"/>
    <p:sldId id="369" r:id="rId40"/>
    <p:sldId id="410" r:id="rId41"/>
    <p:sldId id="416" r:id="rId42"/>
    <p:sldId id="417" r:id="rId43"/>
    <p:sldId id="421" r:id="rId44"/>
    <p:sldId id="422" r:id="rId45"/>
    <p:sldId id="423" r:id="rId46"/>
    <p:sldId id="424" r:id="rId47"/>
    <p:sldId id="257" r:id="rId48"/>
    <p:sldId id="426" r:id="rId49"/>
    <p:sldId id="427" r:id="rId50"/>
    <p:sldId id="428" r:id="rId51"/>
    <p:sldId id="429" r:id="rId52"/>
    <p:sldId id="284" r:id="rId53"/>
    <p:sldId id="285" r:id="rId54"/>
    <p:sldId id="325" r:id="rId55"/>
    <p:sldId id="303" r:id="rId56"/>
    <p:sldId id="304" r:id="rId57"/>
    <p:sldId id="295" r:id="rId58"/>
    <p:sldId id="305" r:id="rId59"/>
    <p:sldId id="306" r:id="rId60"/>
    <p:sldId id="296" r:id="rId61"/>
    <p:sldId id="297" r:id="rId62"/>
    <p:sldId id="307" r:id="rId6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8693"/>
    <a:srgbClr val="464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5ECC85F-2841-49A1-831B-049C60054A7C}" v="52" dt="2019-11-05T05:28:20.58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82171" autoAdjust="0"/>
  </p:normalViewPr>
  <p:slideViewPr>
    <p:cSldViewPr snapToGrid="0" snapToObjects="1">
      <p:cViewPr varScale="1">
        <p:scale>
          <a:sx n="91" d="100"/>
          <a:sy n="91" d="100"/>
        </p:scale>
        <p:origin x="20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472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mpath Jayarathna" userId="aa7a8714-7736-4927-8c16-9ff815108838" providerId="ADAL" clId="{499EBE74-92CE-4708-B4D0-D68D5EA82886}"/>
    <pc:docChg chg="custSel addSld delSld modSld sldOrd">
      <pc:chgData name="Sampath Jayarathna" userId="aa7a8714-7736-4927-8c16-9ff815108838" providerId="ADAL" clId="{499EBE74-92CE-4708-B4D0-D68D5EA82886}" dt="2017-09-24T18:01:35.321" v="430"/>
      <pc:docMkLst>
        <pc:docMk/>
      </pc:docMkLst>
      <pc:sldChg chg="modSp">
        <pc:chgData name="Sampath Jayarathna" userId="aa7a8714-7736-4927-8c16-9ff815108838" providerId="ADAL" clId="{499EBE74-92CE-4708-B4D0-D68D5EA82886}" dt="2017-09-24T16:46:30.011" v="37" actId="20577"/>
        <pc:sldMkLst>
          <pc:docMk/>
          <pc:sldMk cId="0" sldId="256"/>
        </pc:sldMkLst>
        <pc:spChg chg="mod">
          <ac:chgData name="Sampath Jayarathna" userId="aa7a8714-7736-4927-8c16-9ff815108838" providerId="ADAL" clId="{499EBE74-92CE-4708-B4D0-D68D5EA82886}" dt="2017-09-24T16:46:12.246" v="36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Sampath Jayarathna" userId="aa7a8714-7736-4927-8c16-9ff815108838" providerId="ADAL" clId="{499EBE74-92CE-4708-B4D0-D68D5EA82886}" dt="2017-09-24T16:46:30.011" v="37" actId="20577"/>
          <ac:spMkLst>
            <pc:docMk/>
            <pc:sldMk cId="0" sldId="256"/>
            <ac:spMk id="13314" creationId="{00000000-0000-0000-0000-000000000000}"/>
          </ac:spMkLst>
        </pc:spChg>
      </pc:sldChg>
      <pc:sldChg chg="modSp">
        <pc:chgData name="Sampath Jayarathna" userId="aa7a8714-7736-4927-8c16-9ff815108838" providerId="ADAL" clId="{499EBE74-92CE-4708-B4D0-D68D5EA82886}" dt="2017-09-24T16:47:41.258" v="48"/>
        <pc:sldMkLst>
          <pc:docMk/>
          <pc:sldMk cId="450086219" sldId="340"/>
        </pc:sldMkLst>
        <pc:spChg chg="mod">
          <ac:chgData name="Sampath Jayarathna" userId="aa7a8714-7736-4927-8c16-9ff815108838" providerId="ADAL" clId="{499EBE74-92CE-4708-B4D0-D68D5EA82886}" dt="2017-09-24T16:47:41.258" v="48"/>
          <ac:spMkLst>
            <pc:docMk/>
            <pc:sldMk cId="450086219" sldId="340"/>
            <ac:spMk id="3" creationId="{00000000-0000-0000-0000-000000000000}"/>
          </ac:spMkLst>
        </pc:spChg>
      </pc:sldChg>
      <pc:sldChg chg="modAnim">
        <pc:chgData name="Sampath Jayarathna" userId="aa7a8714-7736-4927-8c16-9ff815108838" providerId="ADAL" clId="{499EBE74-92CE-4708-B4D0-D68D5EA82886}" dt="2017-09-24T17:25:22.242" v="406"/>
        <pc:sldMkLst>
          <pc:docMk/>
          <pc:sldMk cId="265880121" sldId="343"/>
        </pc:sldMkLst>
      </pc:sldChg>
      <pc:sldChg chg="modSp">
        <pc:chgData name="Sampath Jayarathna" userId="aa7a8714-7736-4927-8c16-9ff815108838" providerId="ADAL" clId="{499EBE74-92CE-4708-B4D0-D68D5EA82886}" dt="2017-09-24T16:59:45.445" v="86"/>
        <pc:sldMkLst>
          <pc:docMk/>
          <pc:sldMk cId="858178701" sldId="353"/>
        </pc:sldMkLst>
        <pc:spChg chg="mod">
          <ac:chgData name="Sampath Jayarathna" userId="aa7a8714-7736-4927-8c16-9ff815108838" providerId="ADAL" clId="{499EBE74-92CE-4708-B4D0-D68D5EA82886}" dt="2017-09-24T16:59:45.445" v="86"/>
          <ac:spMkLst>
            <pc:docMk/>
            <pc:sldMk cId="858178701" sldId="353"/>
            <ac:spMk id="3" creationId="{00000000-0000-0000-0000-000000000000}"/>
          </ac:spMkLst>
        </pc:spChg>
      </pc:sldChg>
      <pc:sldChg chg="del">
        <pc:chgData name="Sampath Jayarathna" userId="aa7a8714-7736-4927-8c16-9ff815108838" providerId="ADAL" clId="{499EBE74-92CE-4708-B4D0-D68D5EA82886}" dt="2017-09-12T15:04:08.729" v="1" actId="2696"/>
        <pc:sldMkLst>
          <pc:docMk/>
          <pc:sldMk cId="3814497085" sldId="372"/>
        </pc:sldMkLst>
      </pc:sldChg>
      <pc:sldChg chg="del">
        <pc:chgData name="Sampath Jayarathna" userId="aa7a8714-7736-4927-8c16-9ff815108838" providerId="ADAL" clId="{499EBE74-92CE-4708-B4D0-D68D5EA82886}" dt="2017-09-12T15:04:09.166" v="2" actId="2696"/>
        <pc:sldMkLst>
          <pc:docMk/>
          <pc:sldMk cId="410254146" sldId="373"/>
        </pc:sldMkLst>
      </pc:sldChg>
      <pc:sldChg chg="del">
        <pc:chgData name="Sampath Jayarathna" userId="aa7a8714-7736-4927-8c16-9ff815108838" providerId="ADAL" clId="{499EBE74-92CE-4708-B4D0-D68D5EA82886}" dt="2017-09-12T15:04:10.197" v="5" actId="2696"/>
        <pc:sldMkLst>
          <pc:docMk/>
          <pc:sldMk cId="2465032117" sldId="416"/>
        </pc:sldMkLst>
      </pc:sldChg>
      <pc:sldChg chg="del">
        <pc:chgData name="Sampath Jayarathna" userId="aa7a8714-7736-4927-8c16-9ff815108838" providerId="ADAL" clId="{499EBE74-92CE-4708-B4D0-D68D5EA82886}" dt="2017-09-12T15:04:10.431" v="6" actId="2696"/>
        <pc:sldMkLst>
          <pc:docMk/>
          <pc:sldMk cId="560557113" sldId="417"/>
        </pc:sldMkLst>
      </pc:sldChg>
      <pc:sldChg chg="del">
        <pc:chgData name="Sampath Jayarathna" userId="aa7a8714-7736-4927-8c16-9ff815108838" providerId="ADAL" clId="{499EBE74-92CE-4708-B4D0-D68D5EA82886}" dt="2017-09-12T15:04:10.931" v="7" actId="2696"/>
        <pc:sldMkLst>
          <pc:docMk/>
          <pc:sldMk cId="604490762" sldId="419"/>
        </pc:sldMkLst>
      </pc:sldChg>
      <pc:sldChg chg="del">
        <pc:chgData name="Sampath Jayarathna" userId="aa7a8714-7736-4927-8c16-9ff815108838" providerId="ADAL" clId="{499EBE74-92CE-4708-B4D0-D68D5EA82886}" dt="2017-09-12T15:04:11.227" v="8" actId="2696"/>
        <pc:sldMkLst>
          <pc:docMk/>
          <pc:sldMk cId="1281587551" sldId="420"/>
        </pc:sldMkLst>
      </pc:sldChg>
      <pc:sldChg chg="del">
        <pc:chgData name="Sampath Jayarathna" userId="aa7a8714-7736-4927-8c16-9ff815108838" providerId="ADAL" clId="{499EBE74-92CE-4708-B4D0-D68D5EA82886}" dt="2017-09-12T15:04:11.603" v="9" actId="2696"/>
        <pc:sldMkLst>
          <pc:docMk/>
          <pc:sldMk cId="1504104208" sldId="421"/>
        </pc:sldMkLst>
      </pc:sldChg>
      <pc:sldChg chg="del">
        <pc:chgData name="Sampath Jayarathna" userId="aa7a8714-7736-4927-8c16-9ff815108838" providerId="ADAL" clId="{499EBE74-92CE-4708-B4D0-D68D5EA82886}" dt="2017-09-12T15:04:11.994" v="10" actId="2696"/>
        <pc:sldMkLst>
          <pc:docMk/>
          <pc:sldMk cId="3480587755" sldId="422"/>
        </pc:sldMkLst>
      </pc:sldChg>
      <pc:sldChg chg="del">
        <pc:chgData name="Sampath Jayarathna" userId="aa7a8714-7736-4927-8c16-9ff815108838" providerId="ADAL" clId="{499EBE74-92CE-4708-B4D0-D68D5EA82886}" dt="2017-09-12T15:04:12.446" v="11" actId="2696"/>
        <pc:sldMkLst>
          <pc:docMk/>
          <pc:sldMk cId="1631321762" sldId="423"/>
        </pc:sldMkLst>
      </pc:sldChg>
      <pc:sldChg chg="del">
        <pc:chgData name="Sampath Jayarathna" userId="aa7a8714-7736-4927-8c16-9ff815108838" providerId="ADAL" clId="{499EBE74-92CE-4708-B4D0-D68D5EA82886}" dt="2017-09-12T15:04:12.821" v="12" actId="2696"/>
        <pc:sldMkLst>
          <pc:docMk/>
          <pc:sldMk cId="3371586983" sldId="424"/>
        </pc:sldMkLst>
      </pc:sldChg>
      <pc:sldChg chg="del">
        <pc:chgData name="Sampath Jayarathna" userId="aa7a8714-7736-4927-8c16-9ff815108838" providerId="ADAL" clId="{499EBE74-92CE-4708-B4D0-D68D5EA82886}" dt="2017-09-12T15:04:13.180" v="13" actId="2696"/>
        <pc:sldMkLst>
          <pc:docMk/>
          <pc:sldMk cId="617484425" sldId="426"/>
        </pc:sldMkLst>
      </pc:sldChg>
      <pc:sldChg chg="del">
        <pc:chgData name="Sampath Jayarathna" userId="aa7a8714-7736-4927-8c16-9ff815108838" providerId="ADAL" clId="{499EBE74-92CE-4708-B4D0-D68D5EA82886}" dt="2017-09-12T15:04:13.477" v="14" actId="2696"/>
        <pc:sldMkLst>
          <pc:docMk/>
          <pc:sldMk cId="2443456539" sldId="427"/>
        </pc:sldMkLst>
      </pc:sldChg>
      <pc:sldChg chg="del">
        <pc:chgData name="Sampath Jayarathna" userId="aa7a8714-7736-4927-8c16-9ff815108838" providerId="ADAL" clId="{499EBE74-92CE-4708-B4D0-D68D5EA82886}" dt="2017-09-12T15:04:13.743" v="15" actId="2696"/>
        <pc:sldMkLst>
          <pc:docMk/>
          <pc:sldMk cId="2385046714" sldId="428"/>
        </pc:sldMkLst>
      </pc:sldChg>
      <pc:sldChg chg="del">
        <pc:chgData name="Sampath Jayarathna" userId="aa7a8714-7736-4927-8c16-9ff815108838" providerId="ADAL" clId="{499EBE74-92CE-4708-B4D0-D68D5EA82886}" dt="2017-09-12T15:04:14.008" v="16" actId="2696"/>
        <pc:sldMkLst>
          <pc:docMk/>
          <pc:sldMk cId="2459958421" sldId="429"/>
        </pc:sldMkLst>
      </pc:sldChg>
      <pc:sldChg chg="del">
        <pc:chgData name="Sampath Jayarathna" userId="aa7a8714-7736-4927-8c16-9ff815108838" providerId="ADAL" clId="{499EBE74-92CE-4708-B4D0-D68D5EA82886}" dt="2017-09-12T15:04:14.523" v="17" actId="2696"/>
        <pc:sldMkLst>
          <pc:docMk/>
          <pc:sldMk cId="2604325515" sldId="430"/>
        </pc:sldMkLst>
      </pc:sldChg>
      <pc:sldChg chg="del">
        <pc:chgData name="Sampath Jayarathna" userId="aa7a8714-7736-4927-8c16-9ff815108838" providerId="ADAL" clId="{499EBE74-92CE-4708-B4D0-D68D5EA82886}" dt="2017-09-12T15:04:14.962" v="18" actId="2696"/>
        <pc:sldMkLst>
          <pc:docMk/>
          <pc:sldMk cId="4287012752" sldId="431"/>
        </pc:sldMkLst>
      </pc:sldChg>
      <pc:sldChg chg="del">
        <pc:chgData name="Sampath Jayarathna" userId="aa7a8714-7736-4927-8c16-9ff815108838" providerId="ADAL" clId="{499EBE74-92CE-4708-B4D0-D68D5EA82886}" dt="2017-09-12T15:04:15.523" v="19" actId="2696"/>
        <pc:sldMkLst>
          <pc:docMk/>
          <pc:sldMk cId="3254873868" sldId="432"/>
        </pc:sldMkLst>
      </pc:sldChg>
      <pc:sldChg chg="del">
        <pc:chgData name="Sampath Jayarathna" userId="aa7a8714-7736-4927-8c16-9ff815108838" providerId="ADAL" clId="{499EBE74-92CE-4708-B4D0-D68D5EA82886}" dt="2017-09-12T15:04:15.958" v="20" actId="2696"/>
        <pc:sldMkLst>
          <pc:docMk/>
          <pc:sldMk cId="2149540359" sldId="433"/>
        </pc:sldMkLst>
      </pc:sldChg>
      <pc:sldChg chg="del">
        <pc:chgData name="Sampath Jayarathna" userId="aa7a8714-7736-4927-8c16-9ff815108838" providerId="ADAL" clId="{499EBE74-92CE-4708-B4D0-D68D5EA82886}" dt="2017-09-12T15:04:16.368" v="21" actId="2696"/>
        <pc:sldMkLst>
          <pc:docMk/>
          <pc:sldMk cId="1431824454" sldId="434"/>
        </pc:sldMkLst>
      </pc:sldChg>
      <pc:sldChg chg="del">
        <pc:chgData name="Sampath Jayarathna" userId="aa7a8714-7736-4927-8c16-9ff815108838" providerId="ADAL" clId="{499EBE74-92CE-4708-B4D0-D68D5EA82886}" dt="2017-09-12T15:04:16.802" v="22" actId="2696"/>
        <pc:sldMkLst>
          <pc:docMk/>
          <pc:sldMk cId="177052231" sldId="436"/>
        </pc:sldMkLst>
      </pc:sldChg>
      <pc:sldChg chg="del">
        <pc:chgData name="Sampath Jayarathna" userId="aa7a8714-7736-4927-8c16-9ff815108838" providerId="ADAL" clId="{499EBE74-92CE-4708-B4D0-D68D5EA82886}" dt="2017-09-12T15:04:17.192" v="23" actId="2696"/>
        <pc:sldMkLst>
          <pc:docMk/>
          <pc:sldMk cId="237875402" sldId="437"/>
        </pc:sldMkLst>
      </pc:sldChg>
      <pc:sldChg chg="del">
        <pc:chgData name="Sampath Jayarathna" userId="aa7a8714-7736-4927-8c16-9ff815108838" providerId="ADAL" clId="{499EBE74-92CE-4708-B4D0-D68D5EA82886}" dt="2017-09-12T15:04:17.717" v="24" actId="2696"/>
        <pc:sldMkLst>
          <pc:docMk/>
          <pc:sldMk cId="4022589867" sldId="438"/>
        </pc:sldMkLst>
      </pc:sldChg>
      <pc:sldChg chg="del">
        <pc:chgData name="Sampath Jayarathna" userId="aa7a8714-7736-4927-8c16-9ff815108838" providerId="ADAL" clId="{499EBE74-92CE-4708-B4D0-D68D5EA82886}" dt="2017-09-12T15:04:18.371" v="25" actId="2696"/>
        <pc:sldMkLst>
          <pc:docMk/>
          <pc:sldMk cId="2877326565" sldId="441"/>
        </pc:sldMkLst>
      </pc:sldChg>
      <pc:sldChg chg="del">
        <pc:chgData name="Sampath Jayarathna" userId="aa7a8714-7736-4927-8c16-9ff815108838" providerId="ADAL" clId="{499EBE74-92CE-4708-B4D0-D68D5EA82886}" dt="2017-09-12T15:04:18.723" v="26" actId="2696"/>
        <pc:sldMkLst>
          <pc:docMk/>
          <pc:sldMk cId="1634963024" sldId="443"/>
        </pc:sldMkLst>
      </pc:sldChg>
      <pc:sldChg chg="del">
        <pc:chgData name="Sampath Jayarathna" userId="aa7a8714-7736-4927-8c16-9ff815108838" providerId="ADAL" clId="{499EBE74-92CE-4708-B4D0-D68D5EA82886}" dt="2017-09-12T15:04:19.163" v="27" actId="2696"/>
        <pc:sldMkLst>
          <pc:docMk/>
          <pc:sldMk cId="674464450" sldId="444"/>
        </pc:sldMkLst>
      </pc:sldChg>
      <pc:sldChg chg="del">
        <pc:chgData name="Sampath Jayarathna" userId="aa7a8714-7736-4927-8c16-9ff815108838" providerId="ADAL" clId="{499EBE74-92CE-4708-B4D0-D68D5EA82886}" dt="2017-09-12T15:04:19.523" v="28" actId="2696"/>
        <pc:sldMkLst>
          <pc:docMk/>
          <pc:sldMk cId="1103648532" sldId="445"/>
        </pc:sldMkLst>
      </pc:sldChg>
      <pc:sldChg chg="del">
        <pc:chgData name="Sampath Jayarathna" userId="aa7a8714-7736-4927-8c16-9ff815108838" providerId="ADAL" clId="{499EBE74-92CE-4708-B4D0-D68D5EA82886}" dt="2017-09-12T15:04:19.965" v="29" actId="2696"/>
        <pc:sldMkLst>
          <pc:docMk/>
          <pc:sldMk cId="2310452793" sldId="446"/>
        </pc:sldMkLst>
      </pc:sldChg>
      <pc:sldChg chg="del">
        <pc:chgData name="Sampath Jayarathna" userId="aa7a8714-7736-4927-8c16-9ff815108838" providerId="ADAL" clId="{499EBE74-92CE-4708-B4D0-D68D5EA82886}" dt="2017-09-12T15:04:20.408" v="30" actId="2696"/>
        <pc:sldMkLst>
          <pc:docMk/>
          <pc:sldMk cId="2034690977" sldId="447"/>
        </pc:sldMkLst>
      </pc:sldChg>
      <pc:sldChg chg="del">
        <pc:chgData name="Sampath Jayarathna" userId="aa7a8714-7736-4927-8c16-9ff815108838" providerId="ADAL" clId="{499EBE74-92CE-4708-B4D0-D68D5EA82886}" dt="2017-09-12T15:04:20.804" v="31" actId="2696"/>
        <pc:sldMkLst>
          <pc:docMk/>
          <pc:sldMk cId="1558320191" sldId="448"/>
        </pc:sldMkLst>
      </pc:sldChg>
      <pc:sldChg chg="del">
        <pc:chgData name="Sampath Jayarathna" userId="aa7a8714-7736-4927-8c16-9ff815108838" providerId="ADAL" clId="{499EBE74-92CE-4708-B4D0-D68D5EA82886}" dt="2017-09-12T15:04:21.274" v="32" actId="2696"/>
        <pc:sldMkLst>
          <pc:docMk/>
          <pc:sldMk cId="3719010250" sldId="449"/>
        </pc:sldMkLst>
      </pc:sldChg>
      <pc:sldChg chg="del">
        <pc:chgData name="Sampath Jayarathna" userId="aa7a8714-7736-4927-8c16-9ff815108838" providerId="ADAL" clId="{499EBE74-92CE-4708-B4D0-D68D5EA82886}" dt="2017-09-12T15:04:21.916" v="33" actId="2696"/>
        <pc:sldMkLst>
          <pc:docMk/>
          <pc:sldMk cId="364204776" sldId="450"/>
        </pc:sldMkLst>
      </pc:sldChg>
      <pc:sldChg chg="del">
        <pc:chgData name="Sampath Jayarathna" userId="aa7a8714-7736-4927-8c16-9ff815108838" providerId="ADAL" clId="{499EBE74-92CE-4708-B4D0-D68D5EA82886}" dt="2017-09-12T15:04:09.696" v="3" actId="2696"/>
        <pc:sldMkLst>
          <pc:docMk/>
          <pc:sldMk cId="314550613" sldId="451"/>
        </pc:sldMkLst>
      </pc:sldChg>
      <pc:sldChg chg="del">
        <pc:chgData name="Sampath Jayarathna" userId="aa7a8714-7736-4927-8c16-9ff815108838" providerId="ADAL" clId="{499EBE74-92CE-4708-B4D0-D68D5EA82886}" dt="2017-09-12T15:04:09.994" v="4" actId="2696"/>
        <pc:sldMkLst>
          <pc:docMk/>
          <pc:sldMk cId="1882339211" sldId="452"/>
        </pc:sldMkLst>
      </pc:sldChg>
      <pc:sldChg chg="modAnim">
        <pc:chgData name="Sampath Jayarathna" userId="aa7a8714-7736-4927-8c16-9ff815108838" providerId="ADAL" clId="{499EBE74-92CE-4708-B4D0-D68D5EA82886}" dt="2017-09-24T17:59:08.893" v="413"/>
        <pc:sldMkLst>
          <pc:docMk/>
          <pc:sldMk cId="2324434147" sldId="459"/>
        </pc:sldMkLst>
      </pc:sldChg>
      <pc:sldChg chg="modSp modAnim">
        <pc:chgData name="Sampath Jayarathna" userId="aa7a8714-7736-4927-8c16-9ff815108838" providerId="ADAL" clId="{499EBE74-92CE-4708-B4D0-D68D5EA82886}" dt="2017-09-24T17:59:28.132" v="417"/>
        <pc:sldMkLst>
          <pc:docMk/>
          <pc:sldMk cId="2673305904" sldId="460"/>
        </pc:sldMkLst>
        <pc:spChg chg="mod">
          <ac:chgData name="Sampath Jayarathna" userId="aa7a8714-7736-4927-8c16-9ff815108838" providerId="ADAL" clId="{499EBE74-92CE-4708-B4D0-D68D5EA82886}" dt="2017-09-24T17:59:28.132" v="417"/>
          <ac:spMkLst>
            <pc:docMk/>
            <pc:sldMk cId="2673305904" sldId="460"/>
            <ac:spMk id="27652" creationId="{60C014B1-9F59-4E24-8530-CDDA149C3C8F}"/>
          </ac:spMkLst>
        </pc:spChg>
      </pc:sldChg>
      <pc:sldChg chg="modAnim">
        <pc:chgData name="Sampath Jayarathna" userId="aa7a8714-7736-4927-8c16-9ff815108838" providerId="ADAL" clId="{499EBE74-92CE-4708-B4D0-D68D5EA82886}" dt="2017-09-24T18:01:35.321" v="430"/>
        <pc:sldMkLst>
          <pc:docMk/>
          <pc:sldMk cId="3569340784" sldId="462"/>
        </pc:sldMkLst>
      </pc:sldChg>
      <pc:sldChg chg="modAnim">
        <pc:chgData name="Sampath Jayarathna" userId="aa7a8714-7736-4927-8c16-9ff815108838" providerId="ADAL" clId="{499EBE74-92CE-4708-B4D0-D68D5EA82886}" dt="2017-09-24T18:01:26.949" v="428"/>
        <pc:sldMkLst>
          <pc:docMk/>
          <pc:sldMk cId="1650374584" sldId="463"/>
        </pc:sldMkLst>
      </pc:sldChg>
      <pc:sldChg chg="modAnim">
        <pc:chgData name="Sampath Jayarathna" userId="aa7a8714-7736-4927-8c16-9ff815108838" providerId="ADAL" clId="{499EBE74-92CE-4708-B4D0-D68D5EA82886}" dt="2017-09-24T18:01:21.010" v="427"/>
        <pc:sldMkLst>
          <pc:docMk/>
          <pc:sldMk cId="1732650775" sldId="464"/>
        </pc:sldMkLst>
      </pc:sldChg>
      <pc:sldChg chg="modAnim">
        <pc:chgData name="Sampath Jayarathna" userId="aa7a8714-7736-4927-8c16-9ff815108838" providerId="ADAL" clId="{499EBE74-92CE-4708-B4D0-D68D5EA82886}" dt="2017-09-24T18:01:06.897" v="424"/>
        <pc:sldMkLst>
          <pc:docMk/>
          <pc:sldMk cId="2381656722" sldId="465"/>
        </pc:sldMkLst>
      </pc:sldChg>
      <pc:sldChg chg="modAnim">
        <pc:chgData name="Sampath Jayarathna" userId="aa7a8714-7736-4927-8c16-9ff815108838" providerId="ADAL" clId="{499EBE74-92CE-4708-B4D0-D68D5EA82886}" dt="2017-09-24T18:00:51.651" v="422"/>
        <pc:sldMkLst>
          <pc:docMk/>
          <pc:sldMk cId="2743797303" sldId="467"/>
        </pc:sldMkLst>
      </pc:sldChg>
      <pc:sldChg chg="modSp modAnim">
        <pc:chgData name="Sampath Jayarathna" userId="aa7a8714-7736-4927-8c16-9ff815108838" providerId="ADAL" clId="{499EBE74-92CE-4708-B4D0-D68D5EA82886}" dt="2017-09-24T18:00:31.868" v="420"/>
        <pc:sldMkLst>
          <pc:docMk/>
          <pc:sldMk cId="647630597" sldId="468"/>
        </pc:sldMkLst>
        <pc:spChg chg="mod">
          <ac:chgData name="Sampath Jayarathna" userId="aa7a8714-7736-4927-8c16-9ff815108838" providerId="ADAL" clId="{499EBE74-92CE-4708-B4D0-D68D5EA82886}" dt="2017-09-24T17:02:08.052" v="127" actId="20577"/>
          <ac:spMkLst>
            <pc:docMk/>
            <pc:sldMk cId="647630597" sldId="468"/>
            <ac:spMk id="43012" creationId="{3529B49F-5AB4-48C2-9A75-A588B51ABD5C}"/>
          </ac:spMkLst>
        </pc:spChg>
      </pc:sldChg>
      <pc:sldChg chg="addSp delSp modSp add">
        <pc:chgData name="Sampath Jayarathna" userId="aa7a8714-7736-4927-8c16-9ff815108838" providerId="ADAL" clId="{499EBE74-92CE-4708-B4D0-D68D5EA82886}" dt="2017-09-24T17:27:30.949" v="411" actId="20577"/>
        <pc:sldMkLst>
          <pc:docMk/>
          <pc:sldMk cId="4004224794" sldId="469"/>
        </pc:sldMkLst>
        <pc:spChg chg="mod">
          <ac:chgData name="Sampath Jayarathna" userId="aa7a8714-7736-4927-8c16-9ff815108838" providerId="ADAL" clId="{499EBE74-92CE-4708-B4D0-D68D5EA82886}" dt="2017-09-24T17:27:30.949" v="411" actId="20577"/>
          <ac:spMkLst>
            <pc:docMk/>
            <pc:sldMk cId="4004224794" sldId="469"/>
            <ac:spMk id="25603" creationId="{404F4243-B8BE-49AD-AB14-0FE369C1E4E1}"/>
          </ac:spMkLst>
        </pc:spChg>
        <pc:spChg chg="mod">
          <ac:chgData name="Sampath Jayarathna" userId="aa7a8714-7736-4927-8c16-9ff815108838" providerId="ADAL" clId="{499EBE74-92CE-4708-B4D0-D68D5EA82886}" dt="2017-09-24T17:14:17.076" v="370" actId="20577"/>
          <ac:spMkLst>
            <pc:docMk/>
            <pc:sldMk cId="4004224794" sldId="469"/>
            <ac:spMk id="25604" creationId="{1CC20BDA-0ECE-4A4D-AC80-A330D20FA7FE}"/>
          </ac:spMkLst>
        </pc:spChg>
        <pc:picChg chg="add del">
          <ac:chgData name="Sampath Jayarathna" userId="aa7a8714-7736-4927-8c16-9ff815108838" providerId="ADAL" clId="{499EBE74-92CE-4708-B4D0-D68D5EA82886}" dt="2017-09-24T17:12:44.421" v="141"/>
          <ac:picMkLst>
            <pc:docMk/>
            <pc:sldMk cId="4004224794" sldId="469"/>
            <ac:picMk id="2" creationId="{03D96066-6314-495A-8146-11942B0FA05C}"/>
          </ac:picMkLst>
        </pc:picChg>
        <pc:picChg chg="add mod">
          <ac:chgData name="Sampath Jayarathna" userId="aa7a8714-7736-4927-8c16-9ff815108838" providerId="ADAL" clId="{499EBE74-92CE-4708-B4D0-D68D5EA82886}" dt="2017-09-24T17:14:27.741" v="373" actId="1076"/>
          <ac:picMkLst>
            <pc:docMk/>
            <pc:sldMk cId="4004224794" sldId="469"/>
            <ac:picMk id="3" creationId="{4725EAB6-2D18-4526-928D-3B26207B0606}"/>
          </ac:picMkLst>
        </pc:picChg>
      </pc:sldChg>
      <pc:sldChg chg="addSp delSp modSp add ord">
        <pc:chgData name="Sampath Jayarathna" userId="aa7a8714-7736-4927-8c16-9ff815108838" providerId="ADAL" clId="{499EBE74-92CE-4708-B4D0-D68D5EA82886}" dt="2017-09-24T18:00:02.718" v="418"/>
        <pc:sldMkLst>
          <pc:docMk/>
          <pc:sldMk cId="1414251485" sldId="470"/>
        </pc:sldMkLst>
        <pc:spChg chg="mod">
          <ac:chgData name="Sampath Jayarathna" userId="aa7a8714-7736-4927-8c16-9ff815108838" providerId="ADAL" clId="{499EBE74-92CE-4708-B4D0-D68D5EA82886}" dt="2017-09-24T17:18:45.910" v="396" actId="20577"/>
          <ac:spMkLst>
            <pc:docMk/>
            <pc:sldMk cId="1414251485" sldId="470"/>
            <ac:spMk id="30723" creationId="{A129D506-3C2C-43FF-BD16-BE75B2E53A0C}"/>
          </ac:spMkLst>
        </pc:spChg>
        <pc:spChg chg="del">
          <ac:chgData name="Sampath Jayarathna" userId="aa7a8714-7736-4927-8c16-9ff815108838" providerId="ADAL" clId="{499EBE74-92CE-4708-B4D0-D68D5EA82886}" dt="2017-09-24T17:18:56.117" v="397" actId="478"/>
          <ac:spMkLst>
            <pc:docMk/>
            <pc:sldMk cId="1414251485" sldId="470"/>
            <ac:spMk id="30724" creationId="{87DAD555-A649-4C13-83C9-C3BF924892F5}"/>
          </ac:spMkLst>
        </pc:spChg>
        <pc:spChg chg="del">
          <ac:chgData name="Sampath Jayarathna" userId="aa7a8714-7736-4927-8c16-9ff815108838" providerId="ADAL" clId="{499EBE74-92CE-4708-B4D0-D68D5EA82886}" dt="2017-09-24T17:18:59.349" v="399" actId="478"/>
          <ac:spMkLst>
            <pc:docMk/>
            <pc:sldMk cId="1414251485" sldId="470"/>
            <ac:spMk id="30725" creationId="{36DAF2DE-B4D8-41C2-8C63-0D9B2D79EEA4}"/>
          </ac:spMkLst>
        </pc:spChg>
        <pc:spChg chg="del">
          <ac:chgData name="Sampath Jayarathna" userId="aa7a8714-7736-4927-8c16-9ff815108838" providerId="ADAL" clId="{499EBE74-92CE-4708-B4D0-D68D5EA82886}" dt="2017-09-24T17:18:58.037" v="398" actId="478"/>
          <ac:spMkLst>
            <pc:docMk/>
            <pc:sldMk cId="1414251485" sldId="470"/>
            <ac:spMk id="30726" creationId="{B4C2DF14-6451-4456-B87E-AEBD23AB83EB}"/>
          </ac:spMkLst>
        </pc:spChg>
        <pc:picChg chg="add mod">
          <ac:chgData name="Sampath Jayarathna" userId="aa7a8714-7736-4927-8c16-9ff815108838" providerId="ADAL" clId="{499EBE74-92CE-4708-B4D0-D68D5EA82886}" dt="2017-09-24T17:19:11.941" v="404" actId="14100"/>
          <ac:picMkLst>
            <pc:docMk/>
            <pc:sldMk cId="1414251485" sldId="470"/>
            <ac:picMk id="2" creationId="{B4CE6886-46EB-4299-9974-3F2D9C270AE2}"/>
          </ac:picMkLst>
        </pc:picChg>
      </pc:sldChg>
      <pc:sldChg chg="add del">
        <pc:chgData name="Sampath Jayarathna" userId="aa7a8714-7736-4927-8c16-9ff815108838" providerId="ADAL" clId="{499EBE74-92CE-4708-B4D0-D68D5EA82886}" dt="2017-09-24T17:12:20.886" v="137"/>
        <pc:sldMkLst>
          <pc:docMk/>
          <pc:sldMk cId="2815770532" sldId="470"/>
        </pc:sldMkLst>
      </pc:sldChg>
      <pc:sldChg chg="add del">
        <pc:chgData name="Sampath Jayarathna" userId="aa7a8714-7736-4927-8c16-9ff815108838" providerId="ADAL" clId="{499EBE74-92CE-4708-B4D0-D68D5EA82886}" dt="2017-09-24T17:12:28.891" v="139"/>
        <pc:sldMkLst>
          <pc:docMk/>
          <pc:sldMk cId="3299962109" sldId="470"/>
        </pc:sldMkLst>
      </pc:sldChg>
    </pc:docChg>
  </pc:docChgLst>
  <pc:docChgLst>
    <pc:chgData name="Sampath Jayarathna" userId="aa7a8714-7736-4927-8c16-9ff815108838" providerId="ADAL" clId="{A92EAB33-BCFD-4A00-BA77-E8E0E1C63E4A}"/>
    <pc:docChg chg="modSld">
      <pc:chgData name="Sampath Jayarathna" userId="aa7a8714-7736-4927-8c16-9ff815108838" providerId="ADAL" clId="{A92EAB33-BCFD-4A00-BA77-E8E0E1C63E4A}" dt="2017-09-12T02:28:40.084" v="0" actId="20577"/>
      <pc:docMkLst>
        <pc:docMk/>
      </pc:docMkLst>
      <pc:sldChg chg="modSp">
        <pc:chgData name="Sampath Jayarathna" userId="aa7a8714-7736-4927-8c16-9ff815108838" providerId="ADAL" clId="{A92EAB33-BCFD-4A00-BA77-E8E0E1C63E4A}" dt="2017-09-12T02:28:40.084" v="0" actId="20577"/>
        <pc:sldMkLst>
          <pc:docMk/>
          <pc:sldMk cId="0" sldId="256"/>
        </pc:sldMkLst>
        <pc:spChg chg="mod">
          <ac:chgData name="Sampath Jayarathna" userId="aa7a8714-7736-4927-8c16-9ff815108838" providerId="ADAL" clId="{A92EAB33-BCFD-4A00-BA77-E8E0E1C63E4A}" dt="2017-09-12T02:28:40.084" v="0" actId="20577"/>
          <ac:spMkLst>
            <pc:docMk/>
            <pc:sldMk cId="0" sldId="256"/>
            <ac:spMk id="13314" creationId="{00000000-0000-0000-0000-000000000000}"/>
          </ac:spMkLst>
        </pc:spChg>
      </pc:sldChg>
    </pc:docChg>
  </pc:docChgLst>
  <pc:docChgLst>
    <pc:chgData name="Jayarathna, Sampath" userId="10951a6d-3610-4a87-8b75-8e5b3ed3f097" providerId="ADAL" clId="{95ECC85F-2841-49A1-831B-049C60054A7C}"/>
    <pc:docChg chg="custSel addSld delSld modSld">
      <pc:chgData name="Jayarathna, Sampath" userId="10951a6d-3610-4a87-8b75-8e5b3ed3f097" providerId="ADAL" clId="{95ECC85F-2841-49A1-831B-049C60054A7C}" dt="2019-11-05T05:28:20.586" v="404"/>
      <pc:docMkLst>
        <pc:docMk/>
      </pc:docMkLst>
      <pc:sldChg chg="add">
        <pc:chgData name="Jayarathna, Sampath" userId="10951a6d-3610-4a87-8b75-8e5b3ed3f097" providerId="ADAL" clId="{95ECC85F-2841-49A1-831B-049C60054A7C}" dt="2019-11-05T03:36:11.767" v="1"/>
        <pc:sldMkLst>
          <pc:docMk/>
          <pc:sldMk cId="539031163" sldId="257"/>
        </pc:sldMkLst>
      </pc:sldChg>
      <pc:sldChg chg="add">
        <pc:chgData name="Jayarathna, Sampath" userId="10951a6d-3610-4a87-8b75-8e5b3ed3f097" providerId="ADAL" clId="{95ECC85F-2841-49A1-831B-049C60054A7C}" dt="2019-11-05T03:35:52.737" v="0"/>
        <pc:sldMkLst>
          <pc:docMk/>
          <pc:sldMk cId="1424596491" sldId="284"/>
        </pc:sldMkLst>
      </pc:sldChg>
      <pc:sldChg chg="add">
        <pc:chgData name="Jayarathna, Sampath" userId="10951a6d-3610-4a87-8b75-8e5b3ed3f097" providerId="ADAL" clId="{95ECC85F-2841-49A1-831B-049C60054A7C}" dt="2019-11-05T03:35:52.737" v="0"/>
        <pc:sldMkLst>
          <pc:docMk/>
          <pc:sldMk cId="978160055" sldId="285"/>
        </pc:sldMkLst>
      </pc:sldChg>
      <pc:sldChg chg="add">
        <pc:chgData name="Jayarathna, Sampath" userId="10951a6d-3610-4a87-8b75-8e5b3ed3f097" providerId="ADAL" clId="{95ECC85F-2841-49A1-831B-049C60054A7C}" dt="2019-11-05T03:35:52.737" v="0"/>
        <pc:sldMkLst>
          <pc:docMk/>
          <pc:sldMk cId="235368715" sldId="325"/>
        </pc:sldMkLst>
      </pc:sldChg>
      <pc:sldChg chg="add">
        <pc:chgData name="Jayarathna, Sampath" userId="10951a6d-3610-4a87-8b75-8e5b3ed3f097" providerId="ADAL" clId="{95ECC85F-2841-49A1-831B-049C60054A7C}" dt="2019-11-05T04:16:04.821" v="2"/>
        <pc:sldMkLst>
          <pc:docMk/>
          <pc:sldMk cId="0" sldId="368"/>
        </pc:sldMkLst>
      </pc:sldChg>
      <pc:sldChg chg="delSp modSp add">
        <pc:chgData name="Jayarathna, Sampath" userId="10951a6d-3610-4a87-8b75-8e5b3ed3f097" providerId="ADAL" clId="{95ECC85F-2841-49A1-831B-049C60054A7C}" dt="2019-11-05T04:20:34.817" v="89" actId="20577"/>
        <pc:sldMkLst>
          <pc:docMk/>
          <pc:sldMk cId="0" sldId="369"/>
        </pc:sldMkLst>
        <pc:spChg chg="mod">
          <ac:chgData name="Jayarathna, Sampath" userId="10951a6d-3610-4a87-8b75-8e5b3ed3f097" providerId="ADAL" clId="{95ECC85F-2841-49A1-831B-049C60054A7C}" dt="2019-11-05T04:20:34.817" v="89" actId="20577"/>
          <ac:spMkLst>
            <pc:docMk/>
            <pc:sldMk cId="0" sldId="369"/>
            <ac:spMk id="33796" creationId="{6A1A7D20-A067-41A2-8CA2-E4862EEA70CF}"/>
          </ac:spMkLst>
        </pc:spChg>
        <pc:picChg chg="del">
          <ac:chgData name="Jayarathna, Sampath" userId="10951a6d-3610-4a87-8b75-8e5b3ed3f097" providerId="ADAL" clId="{95ECC85F-2841-49A1-831B-049C60054A7C}" dt="2019-11-05T04:20:01.460" v="61" actId="478"/>
          <ac:picMkLst>
            <pc:docMk/>
            <pc:sldMk cId="0" sldId="369"/>
            <ac:picMk id="33797" creationId="{244303C4-F599-49D6-9DC7-E1B6C4F97761}"/>
          </ac:picMkLst>
        </pc:picChg>
      </pc:sldChg>
      <pc:sldChg chg="add del">
        <pc:chgData name="Jayarathna, Sampath" userId="10951a6d-3610-4a87-8b75-8e5b3ed3f097" providerId="ADAL" clId="{95ECC85F-2841-49A1-831B-049C60054A7C}" dt="2019-11-05T04:20:55.517" v="90" actId="2696"/>
        <pc:sldMkLst>
          <pc:docMk/>
          <pc:sldMk cId="0" sldId="370"/>
        </pc:sldMkLst>
      </pc:sldChg>
      <pc:sldChg chg="add">
        <pc:chgData name="Jayarathna, Sampath" userId="10951a6d-3610-4a87-8b75-8e5b3ed3f097" providerId="ADAL" clId="{95ECC85F-2841-49A1-831B-049C60054A7C}" dt="2019-11-05T04:16:04.821" v="2"/>
        <pc:sldMkLst>
          <pc:docMk/>
          <pc:sldMk cId="0" sldId="410"/>
        </pc:sldMkLst>
      </pc:sldChg>
      <pc:sldChg chg="add">
        <pc:chgData name="Jayarathna, Sampath" userId="10951a6d-3610-4a87-8b75-8e5b3ed3f097" providerId="ADAL" clId="{95ECC85F-2841-49A1-831B-049C60054A7C}" dt="2019-11-05T04:16:04.821" v="2"/>
        <pc:sldMkLst>
          <pc:docMk/>
          <pc:sldMk cId="0" sldId="416"/>
        </pc:sldMkLst>
      </pc:sldChg>
      <pc:sldChg chg="add">
        <pc:chgData name="Jayarathna, Sampath" userId="10951a6d-3610-4a87-8b75-8e5b3ed3f097" providerId="ADAL" clId="{95ECC85F-2841-49A1-831B-049C60054A7C}" dt="2019-11-05T04:16:04.821" v="2"/>
        <pc:sldMkLst>
          <pc:docMk/>
          <pc:sldMk cId="0" sldId="417"/>
        </pc:sldMkLst>
      </pc:sldChg>
      <pc:sldChg chg="add">
        <pc:chgData name="Jayarathna, Sampath" userId="10951a6d-3610-4a87-8b75-8e5b3ed3f097" providerId="ADAL" clId="{95ECC85F-2841-49A1-831B-049C60054A7C}" dt="2019-11-05T04:16:04.821" v="2"/>
        <pc:sldMkLst>
          <pc:docMk/>
          <pc:sldMk cId="0" sldId="421"/>
        </pc:sldMkLst>
      </pc:sldChg>
      <pc:sldChg chg="add">
        <pc:chgData name="Jayarathna, Sampath" userId="10951a6d-3610-4a87-8b75-8e5b3ed3f097" providerId="ADAL" clId="{95ECC85F-2841-49A1-831B-049C60054A7C}" dt="2019-11-05T04:16:04.821" v="2"/>
        <pc:sldMkLst>
          <pc:docMk/>
          <pc:sldMk cId="0" sldId="422"/>
        </pc:sldMkLst>
      </pc:sldChg>
      <pc:sldChg chg="add">
        <pc:chgData name="Jayarathna, Sampath" userId="10951a6d-3610-4a87-8b75-8e5b3ed3f097" providerId="ADAL" clId="{95ECC85F-2841-49A1-831B-049C60054A7C}" dt="2019-11-05T04:16:04.821" v="2"/>
        <pc:sldMkLst>
          <pc:docMk/>
          <pc:sldMk cId="0" sldId="423"/>
        </pc:sldMkLst>
      </pc:sldChg>
      <pc:sldChg chg="add">
        <pc:chgData name="Jayarathna, Sampath" userId="10951a6d-3610-4a87-8b75-8e5b3ed3f097" providerId="ADAL" clId="{95ECC85F-2841-49A1-831B-049C60054A7C}" dt="2019-11-05T04:16:04.821" v="2"/>
        <pc:sldMkLst>
          <pc:docMk/>
          <pc:sldMk cId="0" sldId="424"/>
        </pc:sldMkLst>
      </pc:sldChg>
      <pc:sldChg chg="add del">
        <pc:chgData name="Jayarathna, Sampath" userId="10951a6d-3610-4a87-8b75-8e5b3ed3f097" providerId="ADAL" clId="{95ECC85F-2841-49A1-831B-049C60054A7C}" dt="2019-11-05T04:16:59.028" v="4" actId="2696"/>
        <pc:sldMkLst>
          <pc:docMk/>
          <pc:sldMk cId="258373937" sldId="425"/>
        </pc:sldMkLst>
      </pc:sldChg>
      <pc:sldChg chg="delSp modSp add">
        <pc:chgData name="Jayarathna, Sampath" userId="10951a6d-3610-4a87-8b75-8e5b3ed3f097" providerId="ADAL" clId="{95ECC85F-2841-49A1-831B-049C60054A7C}" dt="2019-11-05T04:19:31.565" v="60" actId="403"/>
        <pc:sldMkLst>
          <pc:docMk/>
          <pc:sldMk cId="1253319254" sldId="425"/>
        </pc:sldMkLst>
        <pc:spChg chg="mod">
          <ac:chgData name="Jayarathna, Sampath" userId="10951a6d-3610-4a87-8b75-8e5b3ed3f097" providerId="ADAL" clId="{95ECC85F-2841-49A1-831B-049C60054A7C}" dt="2019-11-05T04:17:12.934" v="29" actId="20577"/>
          <ac:spMkLst>
            <pc:docMk/>
            <pc:sldMk cId="1253319254" sldId="425"/>
            <ac:spMk id="33795" creationId="{6EE0F5B3-C305-4DB4-AA22-45AD152AB188}"/>
          </ac:spMkLst>
        </pc:spChg>
        <pc:spChg chg="mod">
          <ac:chgData name="Jayarathna, Sampath" userId="10951a6d-3610-4a87-8b75-8e5b3ed3f097" providerId="ADAL" clId="{95ECC85F-2841-49A1-831B-049C60054A7C}" dt="2019-11-05T04:19:31.565" v="60" actId="403"/>
          <ac:spMkLst>
            <pc:docMk/>
            <pc:sldMk cId="1253319254" sldId="425"/>
            <ac:spMk id="33796" creationId="{6A1A7D20-A067-41A2-8CA2-E4862EEA70CF}"/>
          </ac:spMkLst>
        </pc:spChg>
        <pc:picChg chg="del">
          <ac:chgData name="Jayarathna, Sampath" userId="10951a6d-3610-4a87-8b75-8e5b3ed3f097" providerId="ADAL" clId="{95ECC85F-2841-49A1-831B-049C60054A7C}" dt="2019-11-05T04:17:17.548" v="30" actId="478"/>
          <ac:picMkLst>
            <pc:docMk/>
            <pc:sldMk cId="1253319254" sldId="425"/>
            <ac:picMk id="33797" creationId="{244303C4-F599-49D6-9DC7-E1B6C4F97761}"/>
          </ac:picMkLst>
        </pc:picChg>
      </pc:sldChg>
      <pc:sldChg chg="modSp add">
        <pc:chgData name="Jayarathna, Sampath" userId="10951a6d-3610-4a87-8b75-8e5b3ed3f097" providerId="ADAL" clId="{95ECC85F-2841-49A1-831B-049C60054A7C}" dt="2019-11-05T05:04:01.647" v="129" actId="20577"/>
        <pc:sldMkLst>
          <pc:docMk/>
          <pc:sldMk cId="371389618" sldId="426"/>
        </pc:sldMkLst>
        <pc:spChg chg="mod">
          <ac:chgData name="Jayarathna, Sampath" userId="10951a6d-3610-4a87-8b75-8e5b3ed3f097" providerId="ADAL" clId="{95ECC85F-2841-49A1-831B-049C60054A7C}" dt="2019-11-05T05:03:15.968" v="101" actId="20577"/>
          <ac:spMkLst>
            <pc:docMk/>
            <pc:sldMk cId="371389618" sldId="426"/>
            <ac:spMk id="153602" creationId="{00000000-0000-0000-0000-000000000000}"/>
          </ac:spMkLst>
        </pc:spChg>
        <pc:spChg chg="mod">
          <ac:chgData name="Jayarathna, Sampath" userId="10951a6d-3610-4a87-8b75-8e5b3ed3f097" providerId="ADAL" clId="{95ECC85F-2841-49A1-831B-049C60054A7C}" dt="2019-11-05T05:04:01.647" v="129" actId="20577"/>
          <ac:spMkLst>
            <pc:docMk/>
            <pc:sldMk cId="371389618" sldId="426"/>
            <ac:spMk id="153603" creationId="{00000000-0000-0000-0000-000000000000}"/>
          </ac:spMkLst>
        </pc:spChg>
      </pc:sldChg>
      <pc:sldChg chg="addSp delSp modSp add">
        <pc:chgData name="Jayarathna, Sampath" userId="10951a6d-3610-4a87-8b75-8e5b3ed3f097" providerId="ADAL" clId="{95ECC85F-2841-49A1-831B-049C60054A7C}" dt="2019-11-05T05:11:22.907" v="295" actId="1076"/>
        <pc:sldMkLst>
          <pc:docMk/>
          <pc:sldMk cId="185321187" sldId="427"/>
        </pc:sldMkLst>
        <pc:spChg chg="add del mod">
          <ac:chgData name="Jayarathna, Sampath" userId="10951a6d-3610-4a87-8b75-8e5b3ed3f097" providerId="ADAL" clId="{95ECC85F-2841-49A1-831B-049C60054A7C}" dt="2019-11-05T05:05:35.247" v="134" actId="478"/>
          <ac:spMkLst>
            <pc:docMk/>
            <pc:sldMk cId="185321187" sldId="427"/>
            <ac:spMk id="3" creationId="{C1593554-8824-4EBF-B5CB-EF7D7FC9B03E}"/>
          </ac:spMkLst>
        </pc:spChg>
        <pc:spChg chg="add mod">
          <ac:chgData name="Jayarathna, Sampath" userId="10951a6d-3610-4a87-8b75-8e5b3ed3f097" providerId="ADAL" clId="{95ECC85F-2841-49A1-831B-049C60054A7C}" dt="2019-11-05T05:11:22.907" v="295" actId="1076"/>
          <ac:spMkLst>
            <pc:docMk/>
            <pc:sldMk cId="185321187" sldId="427"/>
            <ac:spMk id="10" creationId="{CA37D04E-6F3C-49AA-A182-E8F44AE57AA8}"/>
          </ac:spMkLst>
        </pc:spChg>
        <pc:spChg chg="add mod">
          <ac:chgData name="Jayarathna, Sampath" userId="10951a6d-3610-4a87-8b75-8e5b3ed3f097" providerId="ADAL" clId="{95ECC85F-2841-49A1-831B-049C60054A7C}" dt="2019-11-05T05:10:55.435" v="290" actId="20577"/>
          <ac:spMkLst>
            <pc:docMk/>
            <pc:sldMk cId="185321187" sldId="427"/>
            <ac:spMk id="11" creationId="{9BAC289E-81F2-44F8-AB80-8C6B2C5FA063}"/>
          </ac:spMkLst>
        </pc:spChg>
        <pc:spChg chg="del mod">
          <ac:chgData name="Jayarathna, Sampath" userId="10951a6d-3610-4a87-8b75-8e5b3ed3f097" providerId="ADAL" clId="{95ECC85F-2841-49A1-831B-049C60054A7C}" dt="2019-11-05T05:05:32.917" v="133" actId="478"/>
          <ac:spMkLst>
            <pc:docMk/>
            <pc:sldMk cId="185321187" sldId="427"/>
            <ac:spMk id="153603" creationId="{00000000-0000-0000-0000-000000000000}"/>
          </ac:spMkLst>
        </pc:spChg>
        <pc:picChg chg="add mod">
          <ac:chgData name="Jayarathna, Sampath" userId="10951a6d-3610-4a87-8b75-8e5b3ed3f097" providerId="ADAL" clId="{95ECC85F-2841-49A1-831B-049C60054A7C}" dt="2019-11-05T05:09:22.830" v="249" actId="1035"/>
          <ac:picMkLst>
            <pc:docMk/>
            <pc:sldMk cId="185321187" sldId="427"/>
            <ac:picMk id="4" creationId="{45305D86-FF3B-4D66-B4FF-1FB67B148A11}"/>
          </ac:picMkLst>
        </pc:picChg>
        <pc:picChg chg="add mod">
          <ac:chgData name="Jayarathna, Sampath" userId="10951a6d-3610-4a87-8b75-8e5b3ed3f097" providerId="ADAL" clId="{95ECC85F-2841-49A1-831B-049C60054A7C}" dt="2019-11-05T05:09:22.830" v="249" actId="1035"/>
          <ac:picMkLst>
            <pc:docMk/>
            <pc:sldMk cId="185321187" sldId="427"/>
            <ac:picMk id="5" creationId="{523B5814-3EA9-4583-B495-DBBCFA60E79D}"/>
          </ac:picMkLst>
        </pc:picChg>
        <pc:picChg chg="add del mod">
          <ac:chgData name="Jayarathna, Sampath" userId="10951a6d-3610-4a87-8b75-8e5b3ed3f097" providerId="ADAL" clId="{95ECC85F-2841-49A1-831B-049C60054A7C}" dt="2019-11-05T05:11:10.174" v="291" actId="478"/>
          <ac:picMkLst>
            <pc:docMk/>
            <pc:sldMk cId="185321187" sldId="427"/>
            <ac:picMk id="6" creationId="{49E0F534-BFB0-4B84-A24E-0AEE9327BE8C}"/>
          </ac:picMkLst>
        </pc:picChg>
        <pc:picChg chg="add mod">
          <ac:chgData name="Jayarathna, Sampath" userId="10951a6d-3610-4a87-8b75-8e5b3ed3f097" providerId="ADAL" clId="{95ECC85F-2841-49A1-831B-049C60054A7C}" dt="2019-11-05T05:11:13.436" v="292" actId="1076"/>
          <ac:picMkLst>
            <pc:docMk/>
            <pc:sldMk cId="185321187" sldId="427"/>
            <ac:picMk id="7170" creationId="{C727E96F-2492-404A-B2E5-95E9B80AF510}"/>
          </ac:picMkLst>
        </pc:picChg>
      </pc:sldChg>
      <pc:sldChg chg="addSp modSp add">
        <pc:chgData name="Jayarathna, Sampath" userId="10951a6d-3610-4a87-8b75-8e5b3ed3f097" providerId="ADAL" clId="{95ECC85F-2841-49A1-831B-049C60054A7C}" dt="2019-11-05T05:23:37.068" v="332" actId="14100"/>
        <pc:sldMkLst>
          <pc:docMk/>
          <pc:sldMk cId="2718537115" sldId="428"/>
        </pc:sldMkLst>
        <pc:spChg chg="mod">
          <ac:chgData name="Jayarathna, Sampath" userId="10951a6d-3610-4a87-8b75-8e5b3ed3f097" providerId="ADAL" clId="{95ECC85F-2841-49A1-831B-049C60054A7C}" dt="2019-11-05T05:16:40.784" v="315" actId="20577"/>
          <ac:spMkLst>
            <pc:docMk/>
            <pc:sldMk cId="2718537115" sldId="428"/>
            <ac:spMk id="153602" creationId="{00000000-0000-0000-0000-000000000000}"/>
          </ac:spMkLst>
        </pc:spChg>
        <pc:spChg chg="mod">
          <ac:chgData name="Jayarathna, Sampath" userId="10951a6d-3610-4a87-8b75-8e5b3ed3f097" providerId="ADAL" clId="{95ECC85F-2841-49A1-831B-049C60054A7C}" dt="2019-11-05T05:17:05.121" v="328" actId="20577"/>
          <ac:spMkLst>
            <pc:docMk/>
            <pc:sldMk cId="2718537115" sldId="428"/>
            <ac:spMk id="153603" creationId="{00000000-0000-0000-0000-000000000000}"/>
          </ac:spMkLst>
        </pc:spChg>
        <pc:picChg chg="add mod">
          <ac:chgData name="Jayarathna, Sampath" userId="10951a6d-3610-4a87-8b75-8e5b3ed3f097" providerId="ADAL" clId="{95ECC85F-2841-49A1-831B-049C60054A7C}" dt="2019-11-05T05:23:37.068" v="332" actId="14100"/>
          <ac:picMkLst>
            <pc:docMk/>
            <pc:sldMk cId="2718537115" sldId="428"/>
            <ac:picMk id="2" creationId="{C884EB2B-8E67-48FA-B6E7-2982092B7760}"/>
          </ac:picMkLst>
        </pc:picChg>
      </pc:sldChg>
      <pc:sldChg chg="delSp modSp add">
        <pc:chgData name="Jayarathna, Sampath" userId="10951a6d-3610-4a87-8b75-8e5b3ed3f097" providerId="ADAL" clId="{95ECC85F-2841-49A1-831B-049C60054A7C}" dt="2019-11-05T05:28:20.586" v="404"/>
        <pc:sldMkLst>
          <pc:docMk/>
          <pc:sldMk cId="578902885" sldId="429"/>
        </pc:sldMkLst>
        <pc:spChg chg="mod">
          <ac:chgData name="Jayarathna, Sampath" userId="10951a6d-3610-4a87-8b75-8e5b3ed3f097" providerId="ADAL" clId="{95ECC85F-2841-49A1-831B-049C60054A7C}" dt="2019-11-05T05:24:15.197" v="364" actId="20577"/>
          <ac:spMkLst>
            <pc:docMk/>
            <pc:sldMk cId="578902885" sldId="429"/>
            <ac:spMk id="153602" creationId="{00000000-0000-0000-0000-000000000000}"/>
          </ac:spMkLst>
        </pc:spChg>
        <pc:spChg chg="mod">
          <ac:chgData name="Jayarathna, Sampath" userId="10951a6d-3610-4a87-8b75-8e5b3ed3f097" providerId="ADAL" clId="{95ECC85F-2841-49A1-831B-049C60054A7C}" dt="2019-11-05T05:28:20.586" v="404"/>
          <ac:spMkLst>
            <pc:docMk/>
            <pc:sldMk cId="578902885" sldId="429"/>
            <ac:spMk id="153603" creationId="{00000000-0000-0000-0000-000000000000}"/>
          </ac:spMkLst>
        </pc:spChg>
        <pc:picChg chg="del">
          <ac:chgData name="Jayarathna, Sampath" userId="10951a6d-3610-4a87-8b75-8e5b3ed3f097" providerId="ADAL" clId="{95ECC85F-2841-49A1-831B-049C60054A7C}" dt="2019-11-05T05:24:17.342" v="365" actId="478"/>
          <ac:picMkLst>
            <pc:docMk/>
            <pc:sldMk cId="578902885" sldId="429"/>
            <ac:picMk id="2" creationId="{C884EB2B-8E67-48FA-B6E7-2982092B7760}"/>
          </ac:picMkLst>
        </pc:pic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11/5/2019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5716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0E3326-8EBD-4C04-BF05-5F14A1549399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0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164642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576609-29F9-4214-BA8B-09A33B74E592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346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6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52747921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011B324-9A5D-4D77-B213-AA9B00F129A4}" type="slidenum">
              <a:rPr lang="en-US" altLang="en-US" sz="1300" smtClean="0"/>
              <a:pPr>
                <a:spcBef>
                  <a:spcPct val="0"/>
                </a:spcBef>
              </a:pPr>
              <a:t>14</a:t>
            </a:fld>
            <a:endParaRPr lang="en-US" altLang="en-US" sz="130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AU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3476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4F63CC31-C2C0-484E-B0C3-BBE90B66246F}" type="slidenum">
              <a:rPr lang="en-US" altLang="en-US" sz="1300" smtClean="0"/>
              <a:pPr>
                <a:spcBef>
                  <a:spcPct val="0"/>
                </a:spcBef>
              </a:pPr>
              <a:t>15</a:t>
            </a:fld>
            <a:endParaRPr lang="en-US" altLang="en-US" sz="130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10437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FFD3E3-6454-4BE5-A4B6-6BE69B9A39B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362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2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2395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A6AA4-3A5B-4571-8697-B4CFAEE3D8A8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60860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1A6AA4-3A5B-4571-8697-B4CFAEE3D8A8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451299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DED5EC9-FA54-40A3-B440-E58FDC850F30}" type="slidenum">
              <a:rPr lang="en-US" altLang="en-US" sz="1200" i="0"/>
              <a:pPr eaLnBrk="1" hangingPunct="1"/>
              <a:t>19</a:t>
            </a:fld>
            <a:endParaRPr lang="en-US" altLang="en-US" sz="1200" i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1951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8DED5EC9-FA54-40A3-B440-E58FDC850F30}" type="slidenum">
              <a:rPr lang="en-US" altLang="en-US" sz="1200" i="0"/>
              <a:pPr eaLnBrk="1" hangingPunct="1"/>
              <a:t>20</a:t>
            </a:fld>
            <a:endParaRPr lang="en-US" altLang="en-US" sz="1200" i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62195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7B861-937D-445C-A38C-B9790BE566D4}" type="slidenum">
              <a:rPr lang="en-US" altLang="en-US" sz="1200" i="0"/>
              <a:pPr eaLnBrk="1" hangingPunct="1"/>
              <a:t>21</a:t>
            </a:fld>
            <a:endParaRPr lang="en-US" altLang="en-US" sz="1200" i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154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E6D99FA6-8430-4A81-99B0-529194EB252F}" type="slidenum">
              <a:rPr lang="en-US" altLang="en-US" sz="1200" i="0"/>
              <a:pPr eaLnBrk="1" hangingPunct="1"/>
              <a:t>3</a:t>
            </a:fld>
            <a:endParaRPr lang="en-US" altLang="en-US" sz="1200" i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5154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F3C7B861-937D-445C-A38C-B9790BE566D4}" type="slidenum">
              <a:rPr lang="en-US" altLang="en-US" sz="1200" i="0"/>
              <a:pPr eaLnBrk="1" hangingPunct="1"/>
              <a:t>24</a:t>
            </a:fld>
            <a:endParaRPr lang="en-US" altLang="en-US" sz="1200" i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Resampling: Over sample / </a:t>
            </a:r>
            <a:r>
              <a:rPr lang="en-US" altLang="en-US">
                <a:latin typeface="Arial" panose="020B0604020202020204" pitchFamily="34" charset="0"/>
              </a:rPr>
              <a:t>Under</a:t>
            </a:r>
            <a:r>
              <a:rPr lang="en-US" altLang="en-US" baseline="0">
                <a:latin typeface="Arial" panose="020B0604020202020204" pitchFamily="34" charset="0"/>
              </a:rPr>
              <a:t> sample</a:t>
            </a:r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44154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42231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19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819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 i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DFFBE3F2-BE4B-45E8-A306-F1246D7803D2}" type="slidenum">
              <a:rPr lang="en-US" altLang="en-US" sz="1200" i="0"/>
              <a:pPr eaLnBrk="1" hangingPunct="1"/>
              <a:t>29</a:t>
            </a:fld>
            <a:endParaRPr lang="en-US" altLang="en-US" sz="1200" i="0"/>
          </a:p>
        </p:txBody>
      </p:sp>
    </p:spTree>
    <p:extLst>
      <p:ext uri="{BB962C8B-B14F-4D97-AF65-F5344CB8AC3E}">
        <p14:creationId xmlns:p14="http://schemas.microsoft.com/office/powerpoint/2010/main" val="396459140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E8838-9307-4EEB-9F99-2E565B830F98}" type="slidenum">
              <a:rPr lang="en-US" altLang="en-US"/>
              <a:pPr/>
              <a:t>47</a:t>
            </a:fld>
            <a:endParaRPr lang="en-US" altLang="en-US"/>
          </a:p>
        </p:txBody>
      </p:sp>
      <p:sp>
        <p:nvSpPr>
          <p:cNvPr id="413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3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572000"/>
            <a:ext cx="5715000" cy="4649788"/>
          </a:xfrm>
        </p:spPr>
        <p:txBody>
          <a:bodyPr/>
          <a:lstStyle/>
          <a:p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0216307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AUC ROC indicates how well the probabilities from the positive classes are separated from the negative classes.</a:t>
            </a:r>
          </a:p>
          <a:p>
            <a:endParaRPr lang="en-US" dirty="0" smtClean="0"/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When we decrease the threshold, we get more positive values thus increasing the sensitivity. Meanwhile, this will decrease the specificity.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Similarly, when we increase the threshold, we get more negative values thus increasing the specificity and decreasing sensitivity.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Specificity gives us the True Negative Rate and (1 — Specificity) gives us the False Positive Rate.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18745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27CDD5-DD15-44F9-A740-0F837F424E94}" type="slidenum">
              <a:rPr lang="en-US" altLang="en-US"/>
              <a:pPr/>
              <a:t>54</a:t>
            </a:fld>
            <a:endParaRPr lang="en-US" altLang="en-US"/>
          </a:p>
        </p:txBody>
      </p:sp>
      <p:sp>
        <p:nvSpPr>
          <p:cNvPr id="425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25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0174630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HS 67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9D2C1A8A-3088-4CE5-9BF2-1F420B759DAF}" type="datetime2">
              <a:rPr lang="en-US" altLang="en-US" smtClean="0"/>
              <a:pPr/>
              <a:t>Tuesday, November 5, 2019</a:t>
            </a:fld>
            <a:endParaRPr lang="en-US" altLang="en-US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en-US" altLang="en-US"/>
              <a:t>The Basics of Significance Testing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400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02756" indent="-270291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081164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13629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46095" indent="-216233" defTabSz="934005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378560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11026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243491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675957" indent="-216233" defTabSz="93400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fld id="{6E9A1349-2C64-4DDF-92A8-2EC5099973D2}" type="slidenum">
              <a:rPr lang="en-US" altLang="en-US" smtClean="0"/>
              <a:pPr/>
              <a:t>56</a:t>
            </a:fld>
            <a:endParaRPr lang="en-US" altLang="en-US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68825" cy="3427413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6098" y="4342191"/>
            <a:ext cx="5485805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The first step in the procedure is to state the hypotheses null and alternative forms. The null hypothesis (abbreviate “H naught”) is a statement of no difference. The alternative hypothesis (“H sub a”) is a statement of difference. Seek evidence against the claim of </a:t>
            </a:r>
            <a:r>
              <a:rPr lang="en-US" altLang="en-US" i="1" dirty="0">
                <a:sym typeface="Symbol" pitchFamily="18" charset="2"/>
              </a:rPr>
              <a:t>H</a:t>
            </a:r>
            <a:r>
              <a:rPr lang="en-US" altLang="en-US" baseline="-25000" dirty="0">
                <a:sym typeface="Symbol" pitchFamily="18" charset="2"/>
              </a:rPr>
              <a:t>0 </a:t>
            </a:r>
            <a:r>
              <a:rPr lang="en-US" altLang="en-US" dirty="0"/>
              <a:t>as a way of bolstering </a:t>
            </a:r>
            <a:r>
              <a:rPr lang="en-US" altLang="en-US" i="1" dirty="0">
                <a:sym typeface="Symbol" pitchFamily="18" charset="2"/>
              </a:rPr>
              <a:t>H</a:t>
            </a:r>
            <a:r>
              <a:rPr lang="en-US" altLang="en-US" baseline="-25000" dirty="0">
                <a:sym typeface="Symbol" pitchFamily="18" charset="2"/>
              </a:rPr>
              <a:t>a. </a:t>
            </a:r>
          </a:p>
          <a:p>
            <a:r>
              <a:rPr lang="en-US" altLang="en-US" dirty="0">
                <a:sym typeface="Symbol" pitchFamily="18" charset="2"/>
              </a:rPr>
              <a:t>The next slide offers an illustrative example on setting up the hypotheses.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22289183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384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CF14D48E-85A2-4F85-A8A9-5CB223382494}" type="slidenum">
              <a:rPr lang="en-US" altLang="en-US" sz="1300" smtClean="0"/>
              <a:pPr>
                <a:spcBef>
                  <a:spcPct val="0"/>
                </a:spcBef>
              </a:pPr>
              <a:t>5</a:t>
            </a:fld>
            <a:endParaRPr lang="en-US" altLang="en-US" sz="130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4343400"/>
            <a:ext cx="5778500" cy="4392613"/>
          </a:xfrm>
          <a:noFill/>
        </p:spPr>
        <p:txBody>
          <a:bodyPr/>
          <a:lstStyle/>
          <a:p>
            <a:endParaRPr lang="en-AU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1777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Bias is the difference between the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av</a:t>
            </a:r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Variance is the amount that the estimate of the target function will change if different training data was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used.erage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prediction of model and the correct value which we are trying to predict.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370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E32DA8AC-1212-426E-B7CA-F5EFC1DCC896}" type="slidenum">
              <a:rPr lang="en-US" altLang="en-US" sz="1300" smtClean="0"/>
              <a:pPr>
                <a:spcBef>
                  <a:spcPct val="0"/>
                </a:spcBef>
              </a:pPr>
              <a:t>7</a:t>
            </a:fld>
            <a:endParaRPr lang="en-US" altLang="en-US" sz="130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754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D79EA84A-5BE3-4B2E-ABC7-21A4B1A4DFD1}" type="slidenum">
              <a:rPr lang="en-US" altLang="en-US" sz="1300" smtClean="0"/>
              <a:pPr>
                <a:spcBef>
                  <a:spcPct val="0"/>
                </a:spcBef>
              </a:pPr>
              <a:t>8</a:t>
            </a:fld>
            <a:endParaRPr lang="en-US" altLang="en-US" sz="130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w="12700" cap="flat">
            <a:solidFill>
              <a:schemeClr val="tx1"/>
            </a:solidFill>
          </a:ln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</p:spPr>
        <p:txBody>
          <a:bodyPr lIns="92075" tIns="46038" rIns="92075" bIns="46038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172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FEB823D-019C-4958-AC60-D80839DF463B}" type="slidenum">
              <a:rPr lang="en-US" altLang="en-US" sz="1300" smtClean="0"/>
              <a:pPr>
                <a:spcBef>
                  <a:spcPct val="0"/>
                </a:spcBef>
              </a:pPr>
              <a:t>9</a:t>
            </a:fld>
            <a:endParaRPr lang="en-US" altLang="en-US" sz="130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w="12700" cap="flat">
            <a:solidFill>
              <a:schemeClr val="tx1"/>
            </a:solidFill>
          </a:ln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</p:spPr>
        <p:txBody>
          <a:bodyPr lIns="92075" tIns="46038" rIns="92075" bIns="46038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57111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AB9D3F4F-058E-4B89-B90B-8867B70DDC71}" type="slidenum">
              <a:rPr lang="en-US" altLang="en-US" sz="1300" smtClean="0"/>
              <a:pPr>
                <a:spcBef>
                  <a:spcPct val="0"/>
                </a:spcBef>
              </a:pPr>
              <a:t>10</a:t>
            </a:fld>
            <a:endParaRPr lang="en-US" altLang="en-US" sz="130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93738"/>
            <a:ext cx="4552950" cy="3414712"/>
          </a:xfrm>
          <a:ln w="12700" cap="flat">
            <a:solidFill>
              <a:schemeClr val="tx1"/>
            </a:solidFill>
          </a:ln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4800"/>
          </a:xfrm>
          <a:noFill/>
        </p:spPr>
        <p:txBody>
          <a:bodyPr lIns="92075" tIns="46038" rIns="92075" bIns="46038"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38981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1pPr>
            <a:lvl2pPr marL="742950" indent="-28575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2pPr>
            <a:lvl3pPr marL="11430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3pPr>
            <a:lvl4pPr marL="16002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4pPr>
            <a:lvl5pPr marL="2057400" indent="-228600" defTabSz="9667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5pPr>
            <a:lvl6pPr marL="25146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6pPr>
            <a:lvl7pPr marL="29718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7pPr>
            <a:lvl8pPr marL="34290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8pPr>
            <a:lvl9pPr marL="3886200" indent="-228600" defTabSz="9667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SimSun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5C29551B-5CA5-4AE3-BAAC-02174DFC1C7F}" type="slidenum">
              <a:rPr lang="en-US" altLang="en-US" sz="1300" smtClean="0"/>
              <a:pPr>
                <a:spcBef>
                  <a:spcPct val="0"/>
                </a:spcBef>
              </a:pPr>
              <a:t>11</a:t>
            </a:fld>
            <a:endParaRPr lang="en-US" altLang="en-US" sz="130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06986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11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.xml"/><Relationship Id="rId4" Type="http://schemas.openxmlformats.org/officeDocument/2006/relationships/image" Target="../media/image1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1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Relationship Id="rId4" Type="http://schemas.openxmlformats.org/officeDocument/2006/relationships/image" Target="../media/image12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14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359597" y="2877271"/>
            <a:ext cx="8581203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8- Performance Evaluation</a:t>
            </a: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 Poly Pomona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277" y="202873"/>
            <a:ext cx="3435183" cy="1159162"/>
          </a:xfrm>
          <a:prstGeom prst="rect">
            <a:avLst/>
          </a:prstGeom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387803" y="6342747"/>
            <a:ext cx="836839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Credit for some of the slides in this lecture goes to Prof. Ray Mooney at UT Austin &amp; Prof. </a:t>
            </a:r>
            <a:r>
              <a:rPr lang="en-US" altLang="en-US" sz="1200" dirty="0" err="1">
                <a:solidFill>
                  <a:schemeClr val="accent2"/>
                </a:solidFill>
                <a:latin typeface="Arial" panose="020B0604020202020204" pitchFamily="34" charset="0"/>
              </a:rPr>
              <a:t>Rong</a:t>
            </a:r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 </a:t>
            </a:r>
            <a:r>
              <a:rPr lang="en-US" altLang="en-US" sz="1200" dirty="0" err="1">
                <a:solidFill>
                  <a:schemeClr val="accent2"/>
                </a:solidFill>
                <a:latin typeface="Arial" panose="020B0604020202020204" pitchFamily="34" charset="0"/>
              </a:rPr>
              <a:t>Jin</a:t>
            </a:r>
            <a:r>
              <a:rPr lang="en-US" altLang="en-US" sz="1200" dirty="0">
                <a:solidFill>
                  <a:schemeClr val="accent2"/>
                </a:solidFill>
                <a:latin typeface="Arial" panose="020B0604020202020204" pitchFamily="34" charset="0"/>
              </a:rPr>
              <a:t> at MSU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392594" y="1362035"/>
            <a:ext cx="635881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620 / DASC 600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Science &amp; Analytics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82322" y="291402"/>
            <a:ext cx="8269792" cy="1618361"/>
          </a:xfrm>
        </p:spPr>
        <p:txBody>
          <a:bodyPr vert="horz" lIns="69056" tIns="34529" rIns="69056" bIns="34529" rtlCol="0" anchor="ctr">
            <a:normAutofit/>
          </a:bodyPr>
          <a:lstStyle/>
          <a:p>
            <a:pPr defTabSz="688181"/>
            <a:r>
              <a:rPr lang="en-US" altLang="en-US" dirty="0"/>
              <a:t>Model Evaluation Step 3:</a:t>
            </a:r>
            <a:br>
              <a:rPr lang="en-US" altLang="en-US" dirty="0"/>
            </a:br>
            <a:r>
              <a:rPr lang="en-US" altLang="en-US" dirty="0"/>
              <a:t> Evaluate on test set</a:t>
            </a:r>
          </a:p>
        </p:txBody>
      </p:sp>
      <p:sp>
        <p:nvSpPr>
          <p:cNvPr id="29700" name="Line 3"/>
          <p:cNvSpPr>
            <a:spLocks noChangeShapeType="1"/>
          </p:cNvSpPr>
          <p:nvPr/>
        </p:nvSpPr>
        <p:spPr bwMode="auto">
          <a:xfrm flipV="1">
            <a:off x="3429000" y="4171950"/>
            <a:ext cx="514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01" name="Group 4"/>
          <p:cNvGrpSpPr>
            <a:grpSpLocks/>
          </p:cNvGrpSpPr>
          <p:nvPr/>
        </p:nvGrpSpPr>
        <p:grpSpPr bwMode="auto">
          <a:xfrm>
            <a:off x="1529953" y="2363391"/>
            <a:ext cx="870347" cy="1009650"/>
            <a:chOff x="325" y="1265"/>
            <a:chExt cx="731" cy="848"/>
          </a:xfrm>
        </p:grpSpPr>
        <p:sp>
          <p:nvSpPr>
            <p:cNvPr id="29758" name="Oval 5"/>
            <p:cNvSpPr>
              <a:spLocks noChangeArrowheads="1"/>
            </p:cNvSpPr>
            <p:nvPr/>
          </p:nvSpPr>
          <p:spPr bwMode="auto">
            <a:xfrm>
              <a:off x="325" y="1833"/>
              <a:ext cx="727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59" name="Oval 6" descr="Dotted diamond"/>
            <p:cNvSpPr>
              <a:spLocks noChangeArrowheads="1"/>
            </p:cNvSpPr>
            <p:nvPr/>
          </p:nvSpPr>
          <p:spPr bwMode="auto">
            <a:xfrm>
              <a:off x="325" y="1265"/>
              <a:ext cx="727" cy="280"/>
            </a:xfrm>
            <a:prstGeom prst="ellipse">
              <a:avLst/>
            </a:prstGeom>
            <a:pattFill prst="dotDmnd">
              <a:fgClr>
                <a:srgbClr val="51DC00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60" name="Oval 7"/>
            <p:cNvSpPr>
              <a:spLocks noChangeArrowheads="1"/>
            </p:cNvSpPr>
            <p:nvPr/>
          </p:nvSpPr>
          <p:spPr bwMode="auto">
            <a:xfrm>
              <a:off x="325" y="1805"/>
              <a:ext cx="731" cy="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61" name="Line 8"/>
            <p:cNvSpPr>
              <a:spLocks noChangeShapeType="1"/>
            </p:cNvSpPr>
            <p:nvPr/>
          </p:nvSpPr>
          <p:spPr bwMode="auto">
            <a:xfrm>
              <a:off x="1056" y="1405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62" name="Rectangle 9"/>
            <p:cNvSpPr>
              <a:spLocks noChangeArrowheads="1"/>
            </p:cNvSpPr>
            <p:nvPr/>
          </p:nvSpPr>
          <p:spPr bwMode="auto">
            <a:xfrm>
              <a:off x="454" y="1682"/>
              <a:ext cx="4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 b="1">
                  <a:solidFill>
                    <a:srgbClr val="000000"/>
                  </a:solidFill>
                  <a:latin typeface="Arial" panose="020B0604020202020204" pitchFamily="34" charset="0"/>
                </a:rPr>
                <a:t>Data</a:t>
              </a:r>
            </a:p>
          </p:txBody>
        </p:sp>
        <p:sp>
          <p:nvSpPr>
            <p:cNvPr id="29763" name="Line 10"/>
            <p:cNvSpPr>
              <a:spLocks noChangeShapeType="1"/>
            </p:cNvSpPr>
            <p:nvPr/>
          </p:nvSpPr>
          <p:spPr bwMode="auto">
            <a:xfrm>
              <a:off x="325" y="1413"/>
              <a:ext cx="0" cy="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02" name="Line 11"/>
          <p:cNvSpPr>
            <a:spLocks noChangeShapeType="1"/>
          </p:cNvSpPr>
          <p:nvPr/>
        </p:nvSpPr>
        <p:spPr bwMode="auto">
          <a:xfrm>
            <a:off x="4743450" y="4229100"/>
            <a:ext cx="142994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03" name="Rectangle 12"/>
          <p:cNvSpPr>
            <a:spLocks noChangeArrowheads="1"/>
          </p:cNvSpPr>
          <p:nvPr/>
        </p:nvSpPr>
        <p:spPr bwMode="auto">
          <a:xfrm>
            <a:off x="6343650" y="3600451"/>
            <a:ext cx="995464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Arial" panose="020B0604020202020204" pitchFamily="34" charset="0"/>
              </a:rPr>
              <a:t>Predictions</a:t>
            </a:r>
          </a:p>
        </p:txBody>
      </p:sp>
      <p:grpSp>
        <p:nvGrpSpPr>
          <p:cNvPr id="29704" name="Group 13"/>
          <p:cNvGrpSpPr>
            <a:grpSpLocks/>
          </p:cNvGrpSpPr>
          <p:nvPr/>
        </p:nvGrpSpPr>
        <p:grpSpPr bwMode="auto">
          <a:xfrm>
            <a:off x="4000500" y="4057650"/>
            <a:ext cx="790575" cy="423863"/>
            <a:chOff x="2136" y="2818"/>
            <a:chExt cx="664" cy="356"/>
          </a:xfrm>
        </p:grpSpPr>
        <p:sp>
          <p:nvSpPr>
            <p:cNvPr id="29744" name="AutoShape 14"/>
            <p:cNvSpPr>
              <a:spLocks noChangeArrowheads="1"/>
            </p:cNvSpPr>
            <p:nvPr/>
          </p:nvSpPr>
          <p:spPr bwMode="auto">
            <a:xfrm flipV="1">
              <a:off x="2136" y="2818"/>
              <a:ext cx="664" cy="356"/>
            </a:xfrm>
            <a:custGeom>
              <a:avLst/>
              <a:gdLst>
                <a:gd name="T0" fmla="*/ 1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4489 w 21600"/>
                <a:gd name="T13" fmla="*/ 4490 h 21600"/>
                <a:gd name="T14" fmla="*/ 17111 w 21600"/>
                <a:gd name="T15" fmla="*/ 1711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5399" y="21600"/>
                  </a:lnTo>
                  <a:lnTo>
                    <a:pt x="16201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CC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5" name="Rectangle 15"/>
            <p:cNvSpPr>
              <a:spLocks noChangeArrowheads="1"/>
            </p:cNvSpPr>
            <p:nvPr/>
          </p:nvSpPr>
          <p:spPr bwMode="auto">
            <a:xfrm>
              <a:off x="2499" y="2916"/>
              <a:ext cx="80" cy="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46" name="Rectangle 16"/>
            <p:cNvSpPr>
              <a:spLocks noChangeArrowheads="1"/>
            </p:cNvSpPr>
            <p:nvPr/>
          </p:nvSpPr>
          <p:spPr bwMode="auto">
            <a:xfrm>
              <a:off x="2219" y="3103"/>
              <a:ext cx="80" cy="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47" name="Rectangle 17"/>
            <p:cNvSpPr>
              <a:spLocks noChangeArrowheads="1"/>
            </p:cNvSpPr>
            <p:nvPr/>
          </p:nvSpPr>
          <p:spPr bwMode="auto">
            <a:xfrm>
              <a:off x="2639" y="2998"/>
              <a:ext cx="79" cy="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48" name="Rectangle 18"/>
            <p:cNvSpPr>
              <a:spLocks noChangeArrowheads="1"/>
            </p:cNvSpPr>
            <p:nvPr/>
          </p:nvSpPr>
          <p:spPr bwMode="auto">
            <a:xfrm>
              <a:off x="2534" y="3103"/>
              <a:ext cx="80" cy="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49" name="Line 19"/>
            <p:cNvSpPr>
              <a:spLocks noChangeShapeType="1"/>
            </p:cNvSpPr>
            <p:nvPr/>
          </p:nvSpPr>
          <p:spPr bwMode="auto">
            <a:xfrm flipH="1">
              <a:off x="2426" y="2953"/>
              <a:ext cx="65" cy="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0" name="Line 20"/>
            <p:cNvSpPr>
              <a:spLocks noChangeShapeType="1"/>
            </p:cNvSpPr>
            <p:nvPr/>
          </p:nvSpPr>
          <p:spPr bwMode="auto">
            <a:xfrm>
              <a:off x="2583" y="2958"/>
              <a:ext cx="52" cy="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1" name="Line 21"/>
            <p:cNvSpPr>
              <a:spLocks noChangeShapeType="1"/>
            </p:cNvSpPr>
            <p:nvPr/>
          </p:nvSpPr>
          <p:spPr bwMode="auto">
            <a:xfrm flipH="1">
              <a:off x="2303" y="3031"/>
              <a:ext cx="76" cy="6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2" name="Line 22"/>
            <p:cNvSpPr>
              <a:spLocks noChangeShapeType="1"/>
            </p:cNvSpPr>
            <p:nvPr/>
          </p:nvSpPr>
          <p:spPr bwMode="auto">
            <a:xfrm>
              <a:off x="2457" y="3039"/>
              <a:ext cx="91" cy="6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3" name="Rectangle 23"/>
            <p:cNvSpPr>
              <a:spLocks noChangeArrowheads="1"/>
            </p:cNvSpPr>
            <p:nvPr/>
          </p:nvSpPr>
          <p:spPr bwMode="auto">
            <a:xfrm>
              <a:off x="2350" y="2864"/>
              <a:ext cx="182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00">
                  <a:latin typeface="Arial" panose="020B0604020202020204" pitchFamily="34" charset="0"/>
                </a:rPr>
                <a:t>Y</a:t>
              </a:r>
            </a:p>
          </p:txBody>
        </p:sp>
        <p:sp>
          <p:nvSpPr>
            <p:cNvPr id="29754" name="Rectangle 24"/>
            <p:cNvSpPr>
              <a:spLocks noChangeArrowheads="1"/>
            </p:cNvSpPr>
            <p:nvPr/>
          </p:nvSpPr>
          <p:spPr bwMode="auto">
            <a:xfrm>
              <a:off x="2559" y="2884"/>
              <a:ext cx="187" cy="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900">
                  <a:latin typeface="Arial" panose="020B0604020202020204" pitchFamily="34" charset="0"/>
                </a:rPr>
                <a:t>N</a:t>
              </a:r>
            </a:p>
          </p:txBody>
        </p:sp>
        <p:sp>
          <p:nvSpPr>
            <p:cNvPr id="29755" name="Rectangle 25"/>
            <p:cNvSpPr>
              <a:spLocks noChangeArrowheads="1"/>
            </p:cNvSpPr>
            <p:nvPr/>
          </p:nvSpPr>
          <p:spPr bwMode="auto">
            <a:xfrm>
              <a:off x="2394" y="3103"/>
              <a:ext cx="80" cy="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56" name="Line 26"/>
            <p:cNvSpPr>
              <a:spLocks noChangeShapeType="1"/>
            </p:cNvSpPr>
            <p:nvPr/>
          </p:nvSpPr>
          <p:spPr bwMode="auto">
            <a:xfrm>
              <a:off x="2408" y="3052"/>
              <a:ext cx="18" cy="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57" name="AutoShape 27"/>
            <p:cNvSpPr>
              <a:spLocks noChangeArrowheads="1"/>
            </p:cNvSpPr>
            <p:nvPr/>
          </p:nvSpPr>
          <p:spPr bwMode="auto">
            <a:xfrm>
              <a:off x="2370" y="2991"/>
              <a:ext cx="85" cy="66"/>
            </a:xfrm>
            <a:prstGeom prst="diamond">
              <a:avLst/>
            </a:prstGeom>
            <a:solidFill>
              <a:srgbClr val="FF9933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</p:grpSp>
      <p:sp>
        <p:nvSpPr>
          <p:cNvPr id="29705" name="Rectangle 28"/>
          <p:cNvSpPr>
            <a:spLocks noChangeArrowheads="1"/>
          </p:cNvSpPr>
          <p:nvPr/>
        </p:nvSpPr>
        <p:spPr bwMode="auto">
          <a:xfrm>
            <a:off x="2628900" y="2000251"/>
            <a:ext cx="1293623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Arial" panose="020B0604020202020204" pitchFamily="34" charset="0"/>
              </a:rPr>
              <a:t>Results Known</a:t>
            </a:r>
          </a:p>
        </p:txBody>
      </p:sp>
      <p:sp>
        <p:nvSpPr>
          <p:cNvPr id="29706" name="Rectangle 29"/>
          <p:cNvSpPr>
            <a:spLocks noChangeArrowheads="1"/>
          </p:cNvSpPr>
          <p:nvPr/>
        </p:nvSpPr>
        <p:spPr bwMode="auto">
          <a:xfrm>
            <a:off x="4577953" y="2400301"/>
            <a:ext cx="1037142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FF5008"/>
                </a:solidFill>
                <a:latin typeface="Arial" panose="020B0604020202020204" pitchFamily="34" charset="0"/>
              </a:rPr>
              <a:t>Training set</a:t>
            </a:r>
          </a:p>
        </p:txBody>
      </p:sp>
      <p:sp>
        <p:nvSpPr>
          <p:cNvPr id="29707" name="Rectangle 30"/>
          <p:cNvSpPr>
            <a:spLocks noChangeArrowheads="1"/>
          </p:cNvSpPr>
          <p:nvPr/>
        </p:nvSpPr>
        <p:spPr bwMode="auto">
          <a:xfrm>
            <a:off x="2571750" y="4343401"/>
            <a:ext cx="966675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60C900"/>
                </a:solidFill>
                <a:latin typeface="Arial" panose="020B0604020202020204" pitchFamily="34" charset="0"/>
              </a:rPr>
              <a:t>Testing set</a:t>
            </a:r>
          </a:p>
        </p:txBody>
      </p:sp>
      <p:sp>
        <p:nvSpPr>
          <p:cNvPr id="29708" name="Rectangle 31"/>
          <p:cNvSpPr>
            <a:spLocks noChangeArrowheads="1"/>
          </p:cNvSpPr>
          <p:nvPr/>
        </p:nvSpPr>
        <p:spPr bwMode="auto">
          <a:xfrm>
            <a:off x="2738438" y="2412206"/>
            <a:ext cx="857250" cy="94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9709" name="Line 32"/>
          <p:cNvSpPr>
            <a:spLocks noChangeShapeType="1"/>
          </p:cNvSpPr>
          <p:nvPr/>
        </p:nvSpPr>
        <p:spPr bwMode="auto">
          <a:xfrm>
            <a:off x="2733675" y="276463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Line 33"/>
          <p:cNvSpPr>
            <a:spLocks noChangeShapeType="1"/>
          </p:cNvSpPr>
          <p:nvPr/>
        </p:nvSpPr>
        <p:spPr bwMode="auto">
          <a:xfrm>
            <a:off x="2733675" y="252650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Line 34"/>
          <p:cNvSpPr>
            <a:spLocks noChangeShapeType="1"/>
          </p:cNvSpPr>
          <p:nvPr/>
        </p:nvSpPr>
        <p:spPr bwMode="auto">
          <a:xfrm>
            <a:off x="2733675" y="265033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35"/>
          <p:cNvSpPr>
            <a:spLocks noChangeShapeType="1"/>
          </p:cNvSpPr>
          <p:nvPr/>
        </p:nvSpPr>
        <p:spPr bwMode="auto">
          <a:xfrm>
            <a:off x="2733675" y="288845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3" name="Line 36"/>
          <p:cNvSpPr>
            <a:spLocks noChangeShapeType="1"/>
          </p:cNvSpPr>
          <p:nvPr/>
        </p:nvSpPr>
        <p:spPr bwMode="auto">
          <a:xfrm>
            <a:off x="2733675" y="324088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4" name="Line 37"/>
          <p:cNvSpPr>
            <a:spLocks noChangeShapeType="1"/>
          </p:cNvSpPr>
          <p:nvPr/>
        </p:nvSpPr>
        <p:spPr bwMode="auto">
          <a:xfrm>
            <a:off x="2733675" y="312658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Line 38"/>
          <p:cNvSpPr>
            <a:spLocks noChangeShapeType="1"/>
          </p:cNvSpPr>
          <p:nvPr/>
        </p:nvSpPr>
        <p:spPr bwMode="auto">
          <a:xfrm>
            <a:off x="2733675" y="300275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16" name="Line 39"/>
          <p:cNvSpPr>
            <a:spLocks noChangeShapeType="1"/>
          </p:cNvSpPr>
          <p:nvPr/>
        </p:nvSpPr>
        <p:spPr bwMode="auto">
          <a:xfrm flipV="1">
            <a:off x="3462338" y="2407444"/>
            <a:ext cx="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9722" name="Group 45"/>
          <p:cNvGrpSpPr>
            <a:grpSpLocks/>
          </p:cNvGrpSpPr>
          <p:nvPr/>
        </p:nvGrpSpPr>
        <p:grpSpPr bwMode="auto">
          <a:xfrm>
            <a:off x="2971800" y="4057650"/>
            <a:ext cx="400050" cy="200025"/>
            <a:chOff x="1812" y="2352"/>
            <a:chExt cx="336" cy="168"/>
          </a:xfrm>
        </p:grpSpPr>
        <p:sp>
          <p:nvSpPr>
            <p:cNvPr id="29740" name="Rectangle 46"/>
            <p:cNvSpPr>
              <a:spLocks noChangeArrowheads="1"/>
            </p:cNvSpPr>
            <p:nvPr/>
          </p:nvSpPr>
          <p:spPr bwMode="auto">
            <a:xfrm>
              <a:off x="1812" y="2352"/>
              <a:ext cx="336" cy="1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41" name="Line 47"/>
            <p:cNvSpPr>
              <a:spLocks noChangeShapeType="1"/>
            </p:cNvSpPr>
            <p:nvPr/>
          </p:nvSpPr>
          <p:spPr bwMode="auto">
            <a:xfrm>
              <a:off x="1872" y="2416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2" name="Line 48"/>
            <p:cNvSpPr>
              <a:spLocks noChangeShapeType="1"/>
            </p:cNvSpPr>
            <p:nvPr/>
          </p:nvSpPr>
          <p:spPr bwMode="auto">
            <a:xfrm>
              <a:off x="1872" y="2448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43" name="Line 49"/>
            <p:cNvSpPr>
              <a:spLocks noChangeShapeType="1"/>
            </p:cNvSpPr>
            <p:nvPr/>
          </p:nvSpPr>
          <p:spPr bwMode="auto">
            <a:xfrm>
              <a:off x="1872" y="2480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9723" name="Group 50"/>
          <p:cNvGrpSpPr>
            <a:grpSpLocks/>
          </p:cNvGrpSpPr>
          <p:nvPr/>
        </p:nvGrpSpPr>
        <p:grpSpPr bwMode="auto">
          <a:xfrm>
            <a:off x="4167188" y="2408635"/>
            <a:ext cx="400050" cy="333375"/>
            <a:chOff x="2540" y="1303"/>
            <a:chExt cx="336" cy="280"/>
          </a:xfrm>
        </p:grpSpPr>
        <p:sp>
          <p:nvSpPr>
            <p:cNvPr id="29734" name="Rectangle 51"/>
            <p:cNvSpPr>
              <a:spLocks noChangeArrowheads="1"/>
            </p:cNvSpPr>
            <p:nvPr/>
          </p:nvSpPr>
          <p:spPr bwMode="auto">
            <a:xfrm>
              <a:off x="2540" y="1303"/>
              <a:ext cx="336" cy="2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9735" name="Line 52"/>
            <p:cNvSpPr>
              <a:spLocks noChangeShapeType="1"/>
            </p:cNvSpPr>
            <p:nvPr/>
          </p:nvSpPr>
          <p:spPr bwMode="auto">
            <a:xfrm>
              <a:off x="2600" y="146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6" name="Line 53"/>
            <p:cNvSpPr>
              <a:spLocks noChangeShapeType="1"/>
            </p:cNvSpPr>
            <p:nvPr/>
          </p:nvSpPr>
          <p:spPr bwMode="auto">
            <a:xfrm>
              <a:off x="2600" y="150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7" name="Line 54"/>
            <p:cNvSpPr>
              <a:spLocks noChangeShapeType="1"/>
            </p:cNvSpPr>
            <p:nvPr/>
          </p:nvSpPr>
          <p:spPr bwMode="auto">
            <a:xfrm>
              <a:off x="2600" y="154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8" name="Line 55"/>
            <p:cNvSpPr>
              <a:spLocks noChangeShapeType="1"/>
            </p:cNvSpPr>
            <p:nvPr/>
          </p:nvSpPr>
          <p:spPr bwMode="auto">
            <a:xfrm>
              <a:off x="2600" y="1391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739" name="Line 56"/>
            <p:cNvSpPr>
              <a:spLocks noChangeShapeType="1"/>
            </p:cNvSpPr>
            <p:nvPr/>
          </p:nvSpPr>
          <p:spPr bwMode="auto">
            <a:xfrm>
              <a:off x="2608" y="142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724" name="Line 57"/>
          <p:cNvSpPr>
            <a:spLocks noChangeShapeType="1"/>
          </p:cNvSpPr>
          <p:nvPr/>
        </p:nvSpPr>
        <p:spPr bwMode="auto">
          <a:xfrm>
            <a:off x="3692128" y="2605088"/>
            <a:ext cx="479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5" name="Rectangle 58"/>
          <p:cNvSpPr>
            <a:spLocks noChangeArrowheads="1"/>
          </p:cNvSpPr>
          <p:nvPr/>
        </p:nvSpPr>
        <p:spPr bwMode="auto">
          <a:xfrm>
            <a:off x="3829051" y="3200401"/>
            <a:ext cx="1435894" cy="350044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9726" name="Rectangle 59"/>
          <p:cNvSpPr>
            <a:spLocks noChangeArrowheads="1"/>
          </p:cNvSpPr>
          <p:nvPr/>
        </p:nvSpPr>
        <p:spPr bwMode="auto">
          <a:xfrm>
            <a:off x="3988595" y="3200400"/>
            <a:ext cx="1360885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latin typeface="Arial" panose="020B0604020202020204" pitchFamily="34" charset="0"/>
              </a:rPr>
              <a:t>Model Builder</a:t>
            </a:r>
          </a:p>
        </p:txBody>
      </p:sp>
      <p:sp>
        <p:nvSpPr>
          <p:cNvPr id="29727" name="Line 60"/>
          <p:cNvSpPr>
            <a:spLocks noChangeShapeType="1"/>
          </p:cNvSpPr>
          <p:nvPr/>
        </p:nvSpPr>
        <p:spPr bwMode="auto">
          <a:xfrm flipH="1">
            <a:off x="4400550" y="28575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8" name="Line 61"/>
          <p:cNvSpPr>
            <a:spLocks noChangeShapeType="1"/>
          </p:cNvSpPr>
          <p:nvPr/>
        </p:nvSpPr>
        <p:spPr bwMode="auto">
          <a:xfrm>
            <a:off x="4400550" y="3600450"/>
            <a:ext cx="0" cy="3429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29" name="Line 62"/>
          <p:cNvSpPr>
            <a:spLocks noChangeShapeType="1"/>
          </p:cNvSpPr>
          <p:nvPr/>
        </p:nvSpPr>
        <p:spPr bwMode="auto">
          <a:xfrm flipV="1">
            <a:off x="2400301" y="2902745"/>
            <a:ext cx="330994" cy="1190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0" name="Rectangle 63"/>
          <p:cNvSpPr>
            <a:spLocks noChangeArrowheads="1"/>
          </p:cNvSpPr>
          <p:nvPr/>
        </p:nvSpPr>
        <p:spPr bwMode="auto">
          <a:xfrm>
            <a:off x="5543550" y="3429001"/>
            <a:ext cx="812722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Arial" panose="020B0604020202020204" pitchFamily="34" charset="0"/>
              </a:rPr>
              <a:t>Evaluate</a:t>
            </a:r>
          </a:p>
        </p:txBody>
      </p:sp>
      <p:sp>
        <p:nvSpPr>
          <p:cNvPr id="29731" name="Line 64"/>
          <p:cNvSpPr>
            <a:spLocks noChangeShapeType="1"/>
          </p:cNvSpPr>
          <p:nvPr/>
        </p:nvSpPr>
        <p:spPr bwMode="auto">
          <a:xfrm>
            <a:off x="3143250" y="3429000"/>
            <a:ext cx="0" cy="51435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9732" name="Rectangle 65"/>
          <p:cNvSpPr>
            <a:spLocks noChangeArrowheads="1"/>
          </p:cNvSpPr>
          <p:nvPr/>
        </p:nvSpPr>
        <p:spPr bwMode="auto">
          <a:xfrm>
            <a:off x="6115050" y="3829050"/>
            <a:ext cx="171450" cy="85725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b="1" dirty="0">
                <a:latin typeface="Arial" panose="020B0604020202020204" pitchFamily="34" charset="0"/>
              </a:rPr>
              <a:t>3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b="1" dirty="0">
                <a:latin typeface="Arial" panose="020B0604020202020204" pitchFamily="34" charset="0"/>
              </a:rPr>
              <a:t>4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b="1" dirty="0">
                <a:latin typeface="Arial" panose="020B0604020202020204" pitchFamily="34" charset="0"/>
              </a:rPr>
              <a:t>1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 b="1" dirty="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9733" name="Line 66"/>
          <p:cNvSpPr>
            <a:spLocks noChangeShapeType="1"/>
          </p:cNvSpPr>
          <p:nvPr/>
        </p:nvSpPr>
        <p:spPr bwMode="auto">
          <a:xfrm flipH="1" flipV="1">
            <a:off x="5372100" y="3600450"/>
            <a:ext cx="685800" cy="45720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8" name="Rectangle 13"/>
          <p:cNvSpPr>
            <a:spLocks noChangeArrowheads="1"/>
          </p:cNvSpPr>
          <p:nvPr/>
        </p:nvSpPr>
        <p:spPr bwMode="auto">
          <a:xfrm>
            <a:off x="3429000" y="2362201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69" name="Rectangle 14"/>
          <p:cNvSpPr>
            <a:spLocks noChangeArrowheads="1"/>
          </p:cNvSpPr>
          <p:nvPr/>
        </p:nvSpPr>
        <p:spPr bwMode="auto">
          <a:xfrm>
            <a:off x="3429000" y="2476501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70" name="Rectangle 15"/>
          <p:cNvSpPr>
            <a:spLocks noChangeArrowheads="1"/>
          </p:cNvSpPr>
          <p:nvPr/>
        </p:nvSpPr>
        <p:spPr bwMode="auto">
          <a:xfrm>
            <a:off x="3429000" y="26003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71" name="Rectangle 16"/>
          <p:cNvSpPr>
            <a:spLocks noChangeArrowheads="1"/>
          </p:cNvSpPr>
          <p:nvPr/>
        </p:nvSpPr>
        <p:spPr bwMode="auto">
          <a:xfrm>
            <a:off x="3429000" y="27146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72" name="Rectangle 17"/>
          <p:cNvSpPr>
            <a:spLocks noChangeArrowheads="1"/>
          </p:cNvSpPr>
          <p:nvPr/>
        </p:nvSpPr>
        <p:spPr bwMode="auto">
          <a:xfrm>
            <a:off x="3429000" y="28289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19991055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 note on parameter tuning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It is important that the test data is not used </a:t>
            </a:r>
            <a:r>
              <a:rPr lang="en-US" altLang="en-US" i="1" dirty="0"/>
              <a:t>in any way</a:t>
            </a:r>
            <a:r>
              <a:rPr lang="en-US" altLang="en-US" dirty="0"/>
              <a:t> to build the model</a:t>
            </a:r>
          </a:p>
          <a:p>
            <a:r>
              <a:rPr lang="en-US" altLang="en-US" dirty="0"/>
              <a:t>Some learning schemes operate in two stages:</a:t>
            </a:r>
          </a:p>
          <a:p>
            <a:pPr lvl="1"/>
            <a:r>
              <a:rPr lang="en-US" altLang="en-US" dirty="0"/>
              <a:t>Stage 1: builds the basic structure</a:t>
            </a:r>
          </a:p>
          <a:p>
            <a:pPr lvl="1"/>
            <a:r>
              <a:rPr lang="en-US" altLang="en-US" dirty="0"/>
              <a:t>Stage 2: optimizes parameter settings</a:t>
            </a:r>
          </a:p>
          <a:p>
            <a:r>
              <a:rPr lang="en-US" altLang="en-US" dirty="0"/>
              <a:t>The test data can’t be used for parameter tuning!</a:t>
            </a:r>
          </a:p>
          <a:p>
            <a:r>
              <a:rPr lang="en-US" altLang="en-US" dirty="0"/>
              <a:t>Proper procedure uses three sets: </a:t>
            </a:r>
            <a:r>
              <a:rPr lang="en-US" altLang="en-US" b="1" dirty="0"/>
              <a:t>training data, validation data, and test data</a:t>
            </a:r>
          </a:p>
          <a:p>
            <a:pPr lvl="1"/>
            <a:r>
              <a:rPr lang="en-US" altLang="en-US" dirty="0"/>
              <a:t>Validation data is used to optimize parameters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0646165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Evaluation on “small” data, 1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The </a:t>
            </a:r>
            <a:r>
              <a:rPr lang="en-US" altLang="en-US" i="1"/>
              <a:t>holdout</a:t>
            </a:r>
            <a:r>
              <a:rPr lang="en-US" altLang="en-US"/>
              <a:t> method reserves a certain amount for testing and uses the remainder for training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Usually: one third for testing, the rest for training</a:t>
            </a:r>
          </a:p>
          <a:p>
            <a:pPr>
              <a:lnSpc>
                <a:spcPct val="90000"/>
              </a:lnSpc>
            </a:pPr>
            <a:r>
              <a:rPr lang="en-US" altLang="en-US"/>
              <a:t>For “unbalanced” datasets, samples might not be representative</a:t>
            </a:r>
          </a:p>
          <a:p>
            <a:pPr lvl="1">
              <a:lnSpc>
                <a:spcPct val="90000"/>
              </a:lnSpc>
            </a:pPr>
            <a:r>
              <a:rPr lang="en-US" altLang="en-US"/>
              <a:t>Few or none instances of some classes</a:t>
            </a:r>
          </a:p>
          <a:p>
            <a:pPr>
              <a:lnSpc>
                <a:spcPct val="90000"/>
              </a:lnSpc>
            </a:pPr>
            <a:r>
              <a:rPr lang="en-US" altLang="en-US" i="1"/>
              <a:t>Stratified sample: advanced version of balancing  the data</a:t>
            </a:r>
            <a:endParaRPr lang="en-US" altLang="en-US"/>
          </a:p>
          <a:p>
            <a:pPr lvl="1">
              <a:lnSpc>
                <a:spcPct val="90000"/>
              </a:lnSpc>
            </a:pPr>
            <a:r>
              <a:rPr lang="en-US" altLang="en-US"/>
              <a:t>Make sure that each class is represented with approximately equal proportions in both subsets</a:t>
            </a:r>
          </a:p>
        </p:txBody>
      </p:sp>
    </p:spTree>
    <p:extLst>
      <p:ext uri="{BB962C8B-B14F-4D97-AF65-F5344CB8AC3E}">
        <p14:creationId xmlns:p14="http://schemas.microsoft.com/office/powerpoint/2010/main" val="34292582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on “small” data, 2</a:t>
            </a:r>
          </a:p>
        </p:txBody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What if we have a small data set?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chosen 2/3 for training may not be representative.</a:t>
            </a:r>
          </a:p>
          <a:p>
            <a:pPr>
              <a:lnSpc>
                <a:spcPct val="90000"/>
              </a:lnSpc>
            </a:pPr>
            <a:r>
              <a:rPr lang="en-US" altLang="en-US"/>
              <a:t>The chosen 1/3 for testing may not be representative. </a:t>
            </a:r>
          </a:p>
        </p:txBody>
      </p:sp>
    </p:spTree>
    <p:extLst>
      <p:ext uri="{BB962C8B-B14F-4D97-AF65-F5344CB8AC3E}">
        <p14:creationId xmlns:p14="http://schemas.microsoft.com/office/powerpoint/2010/main" val="369689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Cross-validation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i="1" dirty="0"/>
              <a:t>Cross-validation more useful in small datasets</a:t>
            </a:r>
            <a:endParaRPr lang="en-US" altLang="en-US" dirty="0"/>
          </a:p>
          <a:p>
            <a:pPr lvl="1"/>
            <a:r>
              <a:rPr lang="en-US" altLang="en-US" dirty="0"/>
              <a:t>First step: data is split into </a:t>
            </a:r>
            <a:r>
              <a:rPr lang="en-US" altLang="en-US" i="1" dirty="0"/>
              <a:t>k</a:t>
            </a:r>
            <a:r>
              <a:rPr lang="en-US" altLang="en-US" dirty="0"/>
              <a:t> subsets of equal size</a:t>
            </a:r>
          </a:p>
          <a:p>
            <a:pPr lvl="1"/>
            <a:r>
              <a:rPr lang="en-US" altLang="en-US" dirty="0"/>
              <a:t>Second step: each subset in turn is used for testing and the remainder for training</a:t>
            </a:r>
          </a:p>
          <a:p>
            <a:r>
              <a:rPr lang="en-US" altLang="en-US" dirty="0"/>
              <a:t>This is called </a:t>
            </a:r>
            <a:r>
              <a:rPr lang="en-US" altLang="en-US" i="1" dirty="0"/>
              <a:t>k-fold cross-validation</a:t>
            </a:r>
            <a:endParaRPr lang="en-US" altLang="en-US" dirty="0"/>
          </a:p>
          <a:p>
            <a:r>
              <a:rPr lang="en-US" altLang="en-US" dirty="0"/>
              <a:t>For classification, often the subsets are stratified before the cross-validation is performed</a:t>
            </a:r>
          </a:p>
          <a:p>
            <a:r>
              <a:rPr lang="en-US" altLang="en-US" dirty="0"/>
              <a:t>The error estimates are averaged to yield an overall error estimate</a:t>
            </a:r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929482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Text Box 2"/>
          <p:cNvSpPr txBox="1">
            <a:spLocks noChangeArrowheads="1"/>
          </p:cNvSpPr>
          <p:nvPr/>
        </p:nvSpPr>
        <p:spPr bwMode="auto">
          <a:xfrm>
            <a:off x="7510463" y="5655469"/>
            <a:ext cx="342900" cy="2308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fld id="{A70800C4-3659-4DD6-B291-9FD0043D7EB2}" type="slidenum">
              <a:rPr lang="zh-TW" altLang="en-US" sz="9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r>
              <a:rPr lang="en-US" altLang="zh-TW" sz="900">
                <a:solidFill>
                  <a:schemeClr val="bg1"/>
                </a:solidFill>
                <a:latin typeface="Arial" panose="020B060402020202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37892" name="Rectangle 3"/>
          <p:cNvSpPr>
            <a:spLocks noChangeArrowheads="1"/>
          </p:cNvSpPr>
          <p:nvPr/>
        </p:nvSpPr>
        <p:spPr bwMode="auto">
          <a:xfrm>
            <a:off x="5795963" y="5657850"/>
            <a:ext cx="74295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pic>
        <p:nvPicPr>
          <p:cNvPr id="37893" name="Picture 4" descr="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8020" y="2355058"/>
            <a:ext cx="2270522" cy="25657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4" name="Rectangle 5"/>
          <p:cNvSpPr>
            <a:spLocks noChangeArrowheads="1"/>
          </p:cNvSpPr>
          <p:nvPr/>
        </p:nvSpPr>
        <p:spPr bwMode="auto">
          <a:xfrm>
            <a:off x="347663" y="760155"/>
            <a:ext cx="58197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8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3000" dirty="0">
                <a:solidFill>
                  <a:srgbClr val="CC3300"/>
                </a:solidFill>
                <a:latin typeface="Tahoma" panose="020B060403050404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Cross-validation example:</a:t>
            </a:r>
          </a:p>
        </p:txBody>
      </p:sp>
      <p:sp>
        <p:nvSpPr>
          <p:cNvPr id="37895" name="Rectangle 6"/>
          <p:cNvSpPr>
            <a:spLocks noChangeArrowheads="1"/>
          </p:cNvSpPr>
          <p:nvPr/>
        </p:nvSpPr>
        <p:spPr bwMode="auto">
          <a:xfrm>
            <a:off x="1314450" y="2055019"/>
            <a:ext cx="5654279" cy="31920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lnSpc>
                <a:spcPct val="70000"/>
              </a:lnSpc>
              <a:spcBef>
                <a:spcPct val="50000"/>
              </a:spcBef>
              <a:buClr>
                <a:srgbClr val="E2007F"/>
              </a:buClr>
              <a:buSzTx/>
              <a:buFontTx/>
              <a:buChar char="—"/>
            </a:pPr>
            <a:r>
              <a:rPr lang="en-US" altLang="zh-TW" sz="1425" dirty="0">
                <a:solidFill>
                  <a:srgbClr val="FF0000"/>
                </a:solidFill>
                <a:latin typeface="Tahoma" panose="020B060403050404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Break up data into groups of the same size</a:t>
            </a:r>
          </a:p>
          <a:p>
            <a:pPr marL="0" indent="0">
              <a:lnSpc>
                <a:spcPct val="70000"/>
              </a:lnSpc>
              <a:spcBef>
                <a:spcPct val="50000"/>
              </a:spcBef>
              <a:buClr>
                <a:srgbClr val="E2007F"/>
              </a:buClr>
              <a:buSzTx/>
              <a:buNone/>
            </a:pPr>
            <a:r>
              <a:rPr lang="en-US" altLang="zh-TW" sz="1425" dirty="0">
                <a:solidFill>
                  <a:srgbClr val="FF0000"/>
                </a:solidFill>
                <a:latin typeface="Tahoma" panose="020B060403050404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  <a:p>
            <a:pPr marL="0" indent="0">
              <a:lnSpc>
                <a:spcPct val="90000"/>
              </a:lnSpc>
              <a:spcBef>
                <a:spcPct val="50000"/>
              </a:spcBef>
              <a:buClr>
                <a:srgbClr val="E2007F"/>
              </a:buClr>
              <a:buSzTx/>
              <a:buNone/>
            </a:pPr>
            <a:r>
              <a:rPr lang="en-US" altLang="zh-TW" sz="1425" dirty="0">
                <a:solidFill>
                  <a:srgbClr val="FF0000"/>
                </a:solidFill>
                <a:latin typeface="Tahoma" panose="020B060403050404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Clr>
                <a:srgbClr val="E2007F"/>
              </a:buClr>
              <a:buSzTx/>
              <a:buFontTx/>
              <a:buChar char="—"/>
            </a:pPr>
            <a:endParaRPr lang="en-US" altLang="zh-TW" sz="1425" dirty="0">
              <a:solidFill>
                <a:srgbClr val="FF0000"/>
              </a:solidFill>
              <a:latin typeface="Tahoma" panose="020B060403050404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E2007F"/>
              </a:buClr>
              <a:buSzTx/>
              <a:buFontTx/>
              <a:buChar char="—"/>
            </a:pPr>
            <a:r>
              <a:rPr lang="en-US" altLang="zh-TW" sz="1425" dirty="0">
                <a:solidFill>
                  <a:srgbClr val="FF0000"/>
                </a:solidFill>
                <a:latin typeface="Tahoma" panose="020B060403050404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Hold aside one group for testing and use the rest to build model</a:t>
            </a:r>
            <a:br>
              <a:rPr lang="en-US" altLang="zh-TW" sz="1425" dirty="0">
                <a:solidFill>
                  <a:srgbClr val="FF0000"/>
                </a:solidFill>
                <a:latin typeface="Tahoma" panose="020B0604030504040204" pitchFamily="34" charset="0"/>
                <a:ea typeface="PMingLiU" panose="02020500000000000000" pitchFamily="18" charset="-120"/>
                <a:cs typeface="Arial" panose="020B0604020202020204" pitchFamily="34" charset="0"/>
              </a:rPr>
            </a:br>
            <a:endParaRPr lang="en-US" altLang="zh-TW" sz="1425" dirty="0">
              <a:solidFill>
                <a:srgbClr val="FF0000"/>
              </a:solidFill>
              <a:latin typeface="Tahoma" panose="020B060403050404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spcBef>
                <a:spcPct val="50000"/>
              </a:spcBef>
              <a:buClr>
                <a:srgbClr val="E2007F"/>
              </a:buClr>
              <a:buSzTx/>
              <a:buNone/>
            </a:pPr>
            <a:r>
              <a:rPr lang="en-US" altLang="zh-TW" sz="1425" dirty="0">
                <a:solidFill>
                  <a:srgbClr val="FF0000"/>
                </a:solidFill>
                <a:latin typeface="Tahoma" panose="020B060403050404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 </a:t>
            </a:r>
          </a:p>
          <a:p>
            <a:pPr eaLnBrk="1" hangingPunct="1">
              <a:lnSpc>
                <a:spcPct val="120000"/>
              </a:lnSpc>
              <a:spcBef>
                <a:spcPct val="50000"/>
              </a:spcBef>
              <a:buClr>
                <a:srgbClr val="E2007F"/>
              </a:buClr>
              <a:buSzTx/>
              <a:buFontTx/>
              <a:buChar char="—"/>
            </a:pPr>
            <a:r>
              <a:rPr lang="en-US" altLang="zh-TW" sz="1425" dirty="0">
                <a:solidFill>
                  <a:srgbClr val="FF0000"/>
                </a:solidFill>
                <a:latin typeface="Tahoma" panose="020B0604030504040204" pitchFamily="34" charset="0"/>
                <a:ea typeface="PMingLiU" panose="02020500000000000000" pitchFamily="18" charset="-120"/>
                <a:cs typeface="Arial" panose="020B0604020202020204" pitchFamily="34" charset="0"/>
              </a:rPr>
              <a:t>Repeat</a:t>
            </a:r>
            <a:endParaRPr lang="en-US" altLang="zh-TW" sz="2100" dirty="0">
              <a:solidFill>
                <a:srgbClr val="FF0000"/>
              </a:solidFill>
              <a:latin typeface="Tahoma" panose="020B0604030504040204" pitchFamily="34" charset="0"/>
              <a:ea typeface="PMingLiU" panose="02020500000000000000" pitchFamily="18" charset="-120"/>
              <a:cs typeface="Arial" panose="020B0604020202020204" pitchFamily="34" charset="0"/>
            </a:endParaRPr>
          </a:p>
        </p:txBody>
      </p:sp>
      <p:sp>
        <p:nvSpPr>
          <p:cNvPr id="37896" name="Line 7"/>
          <p:cNvSpPr>
            <a:spLocks noChangeShapeType="1"/>
          </p:cNvSpPr>
          <p:nvPr/>
        </p:nvSpPr>
        <p:spPr bwMode="auto">
          <a:xfrm>
            <a:off x="3200400" y="4171950"/>
            <a:ext cx="22288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7" name="Line 8"/>
          <p:cNvSpPr>
            <a:spLocks noChangeShapeType="1"/>
          </p:cNvSpPr>
          <p:nvPr/>
        </p:nvSpPr>
        <p:spPr bwMode="auto">
          <a:xfrm flipV="1">
            <a:off x="2457450" y="3886200"/>
            <a:ext cx="571500" cy="285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7898" name="Text Box 9"/>
          <p:cNvSpPr txBox="1">
            <a:spLocks noChangeArrowheads="1"/>
          </p:cNvSpPr>
          <p:nvPr/>
        </p:nvSpPr>
        <p:spPr bwMode="auto">
          <a:xfrm>
            <a:off x="2000251" y="3771900"/>
            <a:ext cx="49398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1350">
                <a:latin typeface="Tahoma" panose="020B0604030504040204" pitchFamily="34" charset="0"/>
                <a:ea typeface="PMingLiU" panose="02020500000000000000" pitchFamily="18" charset="-120"/>
              </a:rPr>
              <a:t>Test</a:t>
            </a:r>
          </a:p>
        </p:txBody>
      </p:sp>
    </p:spTree>
    <p:extLst>
      <p:ext uri="{BB962C8B-B14F-4D97-AF65-F5344CB8AC3E}">
        <p14:creationId xmlns:p14="http://schemas.microsoft.com/office/powerpoint/2010/main" val="40474531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PMingLiU" panose="02020500000000000000" pitchFamily="18" charset="-120"/>
                <a:cs typeface="Arial" panose="020B0604020202020204" pitchFamily="34" charset="0"/>
              </a:rPr>
              <a:t>More on cross-validation</a:t>
            </a:r>
          </a:p>
        </p:txBody>
      </p:sp>
      <p:sp>
        <p:nvSpPr>
          <p:cNvPr id="283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Standard method for evaluation: stratified ten-fold cross-validation</a:t>
            </a:r>
          </a:p>
          <a:p>
            <a:r>
              <a:rPr lang="en-US" altLang="en-US"/>
              <a:t>Why ten? Extensive experiments have shown that this is the best choice to get an accurate estimate</a:t>
            </a:r>
          </a:p>
          <a:p>
            <a:r>
              <a:rPr lang="en-US" altLang="en-US"/>
              <a:t>Stratification reduces the estimate’s variance</a:t>
            </a:r>
          </a:p>
          <a:p>
            <a:r>
              <a:rPr lang="en-US" altLang="en-US"/>
              <a:t>Even better: repeated stratified cross-validation</a:t>
            </a:r>
          </a:p>
          <a:p>
            <a:pPr lvl="1"/>
            <a:r>
              <a:rPr lang="en-US" altLang="en-US"/>
              <a:t>E.g. ten-fold cross-validation is repeated ten times and results are averaged (reduces the variance)</a:t>
            </a:r>
          </a:p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64321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6354" y="3930425"/>
            <a:ext cx="4417646" cy="2571100"/>
          </a:xfrm>
          <a:prstGeom prst="rect">
            <a:avLst/>
          </a:prstGeom>
        </p:spPr>
      </p:pic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bootstrap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538" y="1520489"/>
            <a:ext cx="7676563" cy="3086100"/>
          </a:xfrm>
        </p:spPr>
        <p:txBody>
          <a:bodyPr>
            <a:noAutofit/>
          </a:bodyPr>
          <a:lstStyle/>
          <a:p>
            <a:pPr marL="257175" indent="-257175"/>
            <a:r>
              <a:rPr lang="en-US" altLang="en-US" sz="2800" dirty="0"/>
              <a:t>CV uses sampling </a:t>
            </a:r>
            <a:r>
              <a:rPr lang="en-US" altLang="en-US" sz="2800" i="1" dirty="0"/>
              <a:t>without replacement</a:t>
            </a:r>
          </a:p>
          <a:p>
            <a:pPr marL="557213" lvl="1" indent="-214313"/>
            <a:r>
              <a:rPr lang="en-US" altLang="en-US" sz="2000" dirty="0"/>
              <a:t>The same instance, once selected, can not be selected again for a particular training/test set</a:t>
            </a:r>
          </a:p>
          <a:p>
            <a:pPr marL="257175" indent="-257175"/>
            <a:r>
              <a:rPr lang="en-US" altLang="en-US" sz="2800" dirty="0"/>
              <a:t>The </a:t>
            </a:r>
            <a:r>
              <a:rPr lang="en-US" altLang="en-US" sz="2800" i="1" dirty="0"/>
              <a:t>bootstrap</a:t>
            </a:r>
            <a:r>
              <a:rPr lang="en-US" altLang="en-US" sz="2800" dirty="0"/>
              <a:t> uses sampling </a:t>
            </a:r>
            <a:r>
              <a:rPr lang="en-US" altLang="en-US" sz="2800" i="1" dirty="0"/>
              <a:t>with replacement</a:t>
            </a:r>
            <a:r>
              <a:rPr lang="en-US" altLang="en-US" sz="2800" dirty="0"/>
              <a:t> to form the training set</a:t>
            </a:r>
          </a:p>
          <a:p>
            <a:pPr marL="557213" lvl="1" indent="-214313"/>
            <a:r>
              <a:rPr lang="en-US" altLang="en-US" sz="2000" dirty="0"/>
              <a:t>Sample a dataset of </a:t>
            </a:r>
            <a:r>
              <a:rPr lang="en-US" altLang="en-US" sz="2000" i="1" dirty="0"/>
              <a:t>n </a:t>
            </a:r>
            <a:r>
              <a:rPr lang="en-US" altLang="en-US" sz="2000" dirty="0"/>
              <a:t>instances </a:t>
            </a:r>
            <a:r>
              <a:rPr lang="en-US" altLang="en-US" sz="2000" i="1" dirty="0"/>
              <a:t>n</a:t>
            </a:r>
            <a:r>
              <a:rPr lang="en-US" altLang="en-US" sz="2000" dirty="0"/>
              <a:t> times </a:t>
            </a:r>
            <a:r>
              <a:rPr lang="en-US" altLang="en-US" sz="2000" i="1" dirty="0"/>
              <a:t>with replacement</a:t>
            </a:r>
            <a:r>
              <a:rPr lang="en-US" altLang="en-US" sz="2000" dirty="0"/>
              <a:t> to form a new dataset</a:t>
            </a:r>
            <a:br>
              <a:rPr lang="en-US" altLang="en-US" sz="2000" dirty="0"/>
            </a:br>
            <a:r>
              <a:rPr lang="en-US" altLang="en-US" sz="2000" dirty="0"/>
              <a:t>of </a:t>
            </a:r>
            <a:r>
              <a:rPr lang="en-US" altLang="en-US" sz="2000" i="1" dirty="0"/>
              <a:t>n</a:t>
            </a:r>
            <a:r>
              <a:rPr lang="en-US" altLang="en-US" sz="2000" dirty="0"/>
              <a:t> </a:t>
            </a:r>
            <a:r>
              <a:rPr lang="en-US" altLang="en-US" sz="2400" dirty="0"/>
              <a:t>instances</a:t>
            </a:r>
            <a:endParaRPr lang="en-US" altLang="en-US" sz="2000" dirty="0"/>
          </a:p>
          <a:p>
            <a:pPr marL="557213" lvl="1" indent="-214313"/>
            <a:r>
              <a:rPr lang="en-US" altLang="en-US" sz="2000" dirty="0"/>
              <a:t>Use this data as the training set</a:t>
            </a:r>
          </a:p>
          <a:p>
            <a:pPr marL="557213" lvl="1" indent="-214313"/>
            <a:r>
              <a:rPr lang="en-US" altLang="en-US" sz="2000" dirty="0"/>
              <a:t>Use the instances from the original</a:t>
            </a:r>
            <a:br>
              <a:rPr lang="en-US" altLang="en-US" sz="2000" dirty="0"/>
            </a:br>
            <a:r>
              <a:rPr lang="en-US" altLang="en-US" sz="2000" dirty="0"/>
              <a:t>dataset that don’t occur in the new</a:t>
            </a:r>
            <a:br>
              <a:rPr lang="en-US" altLang="en-US" sz="2000" dirty="0"/>
            </a:br>
            <a:r>
              <a:rPr lang="en-US" altLang="en-US" sz="2000" dirty="0"/>
              <a:t>training set for testing</a:t>
            </a:r>
          </a:p>
        </p:txBody>
      </p:sp>
    </p:spTree>
    <p:extLst>
      <p:ext uri="{BB962C8B-B14F-4D97-AF65-F5344CB8AC3E}">
        <p14:creationId xmlns:p14="http://schemas.microsoft.com/office/powerpoint/2010/main" val="4836119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The bootstrap</a:t>
            </a:r>
          </a:p>
        </p:txBody>
      </p:sp>
      <p:sp>
        <p:nvSpPr>
          <p:cNvPr id="316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7538" y="1520488"/>
            <a:ext cx="7676563" cy="3776725"/>
          </a:xfrm>
        </p:spPr>
        <p:txBody>
          <a:bodyPr>
            <a:noAutofit/>
          </a:bodyPr>
          <a:lstStyle/>
          <a:p>
            <a:pPr marL="257175" indent="-257175"/>
            <a:r>
              <a:rPr lang="en-US" dirty="0"/>
              <a:t>The bootstrap approach allows us to use a computer to mimic the process of obtaining new data sets, so that we can estimate the variability of our estimate without generating additional samples. </a:t>
            </a:r>
          </a:p>
          <a:p>
            <a:pPr marL="257175" indent="-257175"/>
            <a:r>
              <a:rPr lang="en-US" dirty="0"/>
              <a:t>Rather than repeatedly obtaining independent data sets from the population, we instead obtain distinct data sets by repeatedly sampling observations from the original data set with replacement. </a:t>
            </a:r>
          </a:p>
          <a:p>
            <a:pPr marL="257175" indent="-257175"/>
            <a:r>
              <a:rPr lang="en-US" dirty="0"/>
              <a:t>Each of these “bootstrap data sets” is created by sampling with replacement, and is the same size as our original dataset. As a result some observations may appear more than once in a given bootstrap data set and some not at all.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4485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4754" name="Object 2"/>
          <p:cNvGraphicFramePr>
            <a:graphicFrameLocks noChangeAspect="1"/>
          </p:cNvGraphicFramePr>
          <p:nvPr/>
        </p:nvGraphicFramePr>
        <p:xfrm>
          <a:off x="584200" y="4524375"/>
          <a:ext cx="6477000" cy="869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4" imgW="3085920" imgH="419040" progId="Equation.3">
                  <p:embed/>
                </p:oleObj>
              </mc:Choice>
              <mc:Fallback>
                <p:oleObj name="Equation" r:id="rId4" imgW="3085920" imgH="419040" progId="Equation.3">
                  <p:embed/>
                  <p:pic>
                    <p:nvPicPr>
                      <p:cNvPr id="7475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4524375"/>
                        <a:ext cx="6477000" cy="869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4755" name="Object 3"/>
          <p:cNvGraphicFramePr>
            <a:graphicFrameLocks noChangeAspect="1"/>
          </p:cNvGraphicFramePr>
          <p:nvPr/>
        </p:nvGraphicFramePr>
        <p:xfrm>
          <a:off x="584200" y="5505450"/>
          <a:ext cx="6781800" cy="841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6" imgW="3378200" imgH="419100" progId="Equation.3">
                  <p:embed/>
                </p:oleObj>
              </mc:Choice>
              <mc:Fallback>
                <p:oleObj name="Equation" r:id="rId6" imgW="3378200" imgH="419100" progId="Equation.3">
                  <p:embed/>
                  <p:pic>
                    <p:nvPicPr>
                      <p:cNvPr id="7475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200" y="5505450"/>
                        <a:ext cx="6781800" cy="841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tx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bg2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1" name="Rectangle 29"/>
          <p:cNvSpPr>
            <a:spLocks noGrp="1" noChangeArrowheads="1"/>
          </p:cNvSpPr>
          <p:nvPr>
            <p:ph type="title"/>
          </p:nvPr>
        </p:nvSpPr>
        <p:spPr>
          <a:xfrm>
            <a:off x="451368" y="647700"/>
            <a:ext cx="7886700" cy="725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>
                <a:ea typeface="PMingLiU" panose="02020500000000000000" pitchFamily="18" charset="-120"/>
              </a:rPr>
              <a:t>Precision and Recall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2228850" y="1505129"/>
            <a:ext cx="3830041" cy="2584271"/>
            <a:chOff x="1981200" y="1447800"/>
            <a:chExt cx="6553200" cy="4724400"/>
          </a:xfrm>
        </p:grpSpPr>
        <p:sp>
          <p:nvSpPr>
            <p:cNvPr id="22" name="Rectangle 3"/>
            <p:cNvSpPr>
              <a:spLocks noChangeArrowheads="1"/>
            </p:cNvSpPr>
            <p:nvPr/>
          </p:nvSpPr>
          <p:spPr bwMode="auto">
            <a:xfrm>
              <a:off x="1981200" y="1447800"/>
              <a:ext cx="6553200" cy="4724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4"/>
            <p:cNvSpPr>
              <a:spLocks noChangeArrowheads="1"/>
            </p:cNvSpPr>
            <p:nvPr/>
          </p:nvSpPr>
          <p:spPr bwMode="auto">
            <a:xfrm>
              <a:off x="2895600" y="2286000"/>
              <a:ext cx="3048000" cy="3048000"/>
            </a:xfrm>
            <a:prstGeom prst="ellipse">
              <a:avLst/>
            </a:prstGeom>
            <a:solidFill>
              <a:srgbClr val="CC99FF">
                <a:alpha val="50000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"/>
            <p:cNvSpPr>
              <a:spLocks noChangeArrowheads="1"/>
            </p:cNvSpPr>
            <p:nvPr/>
          </p:nvSpPr>
          <p:spPr bwMode="auto">
            <a:xfrm>
              <a:off x="4419600" y="2286000"/>
              <a:ext cx="3048000" cy="3048000"/>
            </a:xfrm>
            <a:prstGeom prst="ellipse">
              <a:avLst/>
            </a:prstGeom>
            <a:solidFill>
              <a:schemeClr val="accent1">
                <a:alpha val="50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6"/>
            <p:cNvSpPr txBox="1">
              <a:spLocks noChangeArrowheads="1"/>
            </p:cNvSpPr>
            <p:nvPr/>
          </p:nvSpPr>
          <p:spPr bwMode="auto">
            <a:xfrm>
              <a:off x="2835453" y="3618127"/>
              <a:ext cx="1410317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Relevant</a:t>
              </a:r>
            </a:p>
          </p:txBody>
        </p:sp>
        <p:sp>
          <p:nvSpPr>
            <p:cNvPr id="26" name="Text Box 7"/>
            <p:cNvSpPr txBox="1">
              <a:spLocks noChangeArrowheads="1"/>
            </p:cNvSpPr>
            <p:nvPr/>
          </p:nvSpPr>
          <p:spPr bwMode="auto">
            <a:xfrm>
              <a:off x="6043110" y="3629445"/>
              <a:ext cx="1511797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Retrieved</a:t>
              </a:r>
            </a:p>
          </p:txBody>
        </p:sp>
        <p:sp>
          <p:nvSpPr>
            <p:cNvPr id="27" name="Text Box 8"/>
            <p:cNvSpPr txBox="1">
              <a:spLocks noChangeArrowheads="1"/>
            </p:cNvSpPr>
            <p:nvPr/>
          </p:nvSpPr>
          <p:spPr bwMode="auto">
            <a:xfrm>
              <a:off x="4365783" y="3290298"/>
              <a:ext cx="1637963" cy="8439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Relevant +</a:t>
              </a:r>
            </a:p>
            <a:p>
              <a:r>
                <a:rPr lang="en-US" altLang="en-US" sz="1200" b="1" dirty="0">
                  <a:latin typeface="Arial" panose="020B0604020202020204" pitchFamily="34" charset="0"/>
                </a:rPr>
                <a:t>Retrieved</a:t>
              </a:r>
            </a:p>
          </p:txBody>
        </p:sp>
        <p:sp>
          <p:nvSpPr>
            <p:cNvPr id="28" name="Text Box 9"/>
            <p:cNvSpPr txBox="1">
              <a:spLocks noChangeArrowheads="1"/>
            </p:cNvSpPr>
            <p:nvPr/>
          </p:nvSpPr>
          <p:spPr bwMode="auto">
            <a:xfrm>
              <a:off x="3217945" y="5499905"/>
              <a:ext cx="3933635" cy="5063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1200" b="1" dirty="0">
                  <a:latin typeface="Arial" panose="020B0604020202020204" pitchFamily="34" charset="0"/>
                </a:rPr>
                <a:t>Not Relevant + Not Retrieved</a:t>
              </a:r>
            </a:p>
          </p:txBody>
        </p:sp>
      </p:grp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6058891" y="1554868"/>
            <a:ext cx="190468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 b="1" dirty="0">
                <a:latin typeface="Arial" panose="020B0604020202020204" pitchFamily="34" charset="0"/>
              </a:rPr>
              <a:t>Space of all documents</a:t>
            </a:r>
          </a:p>
        </p:txBody>
      </p:sp>
    </p:spTree>
    <p:extLst>
      <p:ext uri="{BB962C8B-B14F-4D97-AF65-F5344CB8AC3E}">
        <p14:creationId xmlns:p14="http://schemas.microsoft.com/office/powerpoint/2010/main" val="198550633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7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Title 1"/>
          <p:cNvSpPr>
            <a:spLocks noGrp="1"/>
          </p:cNvSpPr>
          <p:nvPr>
            <p:ph type="title" idx="4294967295"/>
          </p:nvPr>
        </p:nvSpPr>
        <p:spPr>
          <a:xfrm>
            <a:off x="457200" y="883443"/>
            <a:ext cx="7886700" cy="538164"/>
          </a:xfrm>
        </p:spPr>
        <p:txBody>
          <a:bodyPr anchor="ctr">
            <a:noAutofit/>
          </a:bodyPr>
          <a:lstStyle/>
          <a:p>
            <a:pPr eaLnBrk="1" hangingPunct="1"/>
            <a:r>
              <a:rPr lang="en-US" altLang="zh-CN" sz="3600" dirty="0">
                <a:ea typeface="SimSun" panose="02010600030101010101" pitchFamily="2" charset="-122"/>
              </a:rPr>
              <a:t>Evaluation</a:t>
            </a:r>
          </a:p>
        </p:txBody>
      </p:sp>
      <p:sp>
        <p:nvSpPr>
          <p:cNvPr id="8196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3162300"/>
          </a:xfrm>
        </p:spPr>
        <p:txBody>
          <a:bodyPr>
            <a:normAutofit/>
          </a:bodyPr>
          <a:lstStyle/>
          <a:p>
            <a:r>
              <a:rPr lang="en-US" altLang="en-US" sz="2800" dirty="0"/>
              <a:t>Evaluation = Process of judging the merit or worth of something</a:t>
            </a:r>
            <a:endParaRPr lang="en-US" altLang="zh-CN" sz="28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Evaluation is key to building </a:t>
            </a:r>
            <a:r>
              <a:rPr lang="en-US" altLang="zh-CN" sz="2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effective</a:t>
            </a:r>
            <a:r>
              <a:rPr lang="en-US" altLang="zh-CN" sz="2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and </a:t>
            </a:r>
            <a:r>
              <a:rPr lang="en-US" altLang="zh-CN" sz="2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efficient</a:t>
            </a:r>
            <a:r>
              <a:rPr lang="en-US" altLang="zh-CN" sz="2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Data Science systems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usually carried out in controlled experiments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online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testing can also be done</a:t>
            </a:r>
          </a:p>
          <a:p>
            <a:pPr eaLnBrk="1" hangingPunct="1">
              <a:lnSpc>
                <a:spcPct val="90000"/>
              </a:lnSpc>
            </a:pPr>
            <a:endParaRPr lang="en-US" altLang="zh-CN" sz="28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6745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29"/>
          <p:cNvSpPr>
            <a:spLocks noGrp="1" noChangeArrowheads="1"/>
          </p:cNvSpPr>
          <p:nvPr>
            <p:ph type="title"/>
          </p:nvPr>
        </p:nvSpPr>
        <p:spPr>
          <a:xfrm>
            <a:off x="451368" y="647700"/>
            <a:ext cx="7886700" cy="725489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>
                <a:ea typeface="PMingLiU" panose="02020500000000000000" pitchFamily="18" charset="-120"/>
              </a:rPr>
              <a:t>Confusion Matrix</a:t>
            </a:r>
          </a:p>
        </p:txBody>
      </p:sp>
      <p:graphicFrame>
        <p:nvGraphicFramePr>
          <p:cNvPr id="15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1260545"/>
              </p:ext>
            </p:extLst>
          </p:nvPr>
        </p:nvGraphicFramePr>
        <p:xfrm>
          <a:off x="2422525" y="5081652"/>
          <a:ext cx="4343400" cy="1639824"/>
        </p:xfrm>
        <a:graphic>
          <a:graphicData uri="http://schemas.openxmlformats.org/drawingml/2006/table">
            <a:tbl>
              <a:tblPr/>
              <a:tblGrid>
                <a:gridCol w="175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Actual: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Actual: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Predicted: 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666750" y="1504950"/>
            <a:ext cx="7854950" cy="440690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2400" dirty="0"/>
              <a:t>A confusion matrix is a table that is often used to </a:t>
            </a:r>
            <a:r>
              <a:rPr lang="en-US" sz="2400" b="1" dirty="0"/>
              <a:t>describe the performance of a classification model</a:t>
            </a:r>
            <a:r>
              <a:rPr lang="en-US" sz="2400" dirty="0"/>
              <a:t> (or "classifier") on a set of test data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r>
              <a:rPr lang="en-US" sz="2400" dirty="0"/>
              <a:t>true positives (TP): These are cases in which we predicted positive (they have the disease), and they do have the disease.</a:t>
            </a:r>
          </a:p>
          <a:p>
            <a:r>
              <a:rPr lang="en-US" sz="2400" dirty="0"/>
              <a:t>true negatives (TN): We predicted negative, and they don't have the disease.</a:t>
            </a:r>
          </a:p>
          <a:p>
            <a:r>
              <a:rPr lang="en-US" sz="2400" dirty="0"/>
              <a:t>false positives (FP): We predicted positive, but they don't actually have the disease. (Also known as a "Type I error.")</a:t>
            </a:r>
          </a:p>
          <a:p>
            <a:r>
              <a:rPr lang="en-US" sz="2400" dirty="0"/>
              <a:t>false negatives (FN): We predicted negative, but they actually do have the disease. (Also known as a "Type II error.")</a:t>
            </a:r>
          </a:p>
          <a:p>
            <a:pPr marL="0" indent="0" fontAlgn="auto">
              <a:spcAft>
                <a:spcPts val="0"/>
              </a:spcAft>
              <a:buNone/>
            </a:pPr>
            <a:r>
              <a:rPr lang="en-US" altLang="zh-TW" sz="2400" dirty="0">
                <a:ea typeface="PMingLiU" panose="02020500000000000000" pitchFamily="18" charset="-120"/>
              </a:rPr>
              <a:t/>
            </a:r>
            <a:br>
              <a:rPr lang="en-US" altLang="zh-TW" sz="2400" dirty="0">
                <a:ea typeface="PMingLiU" panose="02020500000000000000" pitchFamily="18" charset="-120"/>
              </a:rPr>
            </a:br>
            <a:r>
              <a:rPr lang="en-US" altLang="zh-TW" sz="2400" dirty="0">
                <a:ea typeface="PMingLiU" panose="02020500000000000000" pitchFamily="18" charset="-120"/>
              </a:rPr>
              <a:t/>
            </a:r>
            <a:br>
              <a:rPr lang="en-US" altLang="zh-TW" sz="2400" dirty="0">
                <a:ea typeface="PMingLiU" panose="02020500000000000000" pitchFamily="18" charset="-120"/>
              </a:rPr>
            </a:br>
            <a:endParaRPr lang="en-US" altLang="zh-TW" sz="2400" dirty="0">
              <a:ea typeface="PMingLiU" panose="02020500000000000000" pitchFamily="18" charset="-120"/>
            </a:endParaRPr>
          </a:p>
          <a:p>
            <a:pPr lvl="1" fontAlgn="auto">
              <a:spcAft>
                <a:spcPts val="0"/>
              </a:spcAft>
            </a:pPr>
            <a:endParaRPr lang="en-US" altLang="zh-TW" sz="2400" dirty="0"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06819971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6293"/>
            <a:ext cx="7886700" cy="57626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3600" dirty="0">
                <a:ea typeface="PMingLiU" panose="02020500000000000000" pitchFamily="18" charset="-120"/>
              </a:rPr>
              <a:t>Precision and Recall in Text Retrieval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504950"/>
            <a:ext cx="7854950" cy="44069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200" dirty="0">
                <a:ea typeface="PMingLiU" panose="02020500000000000000" pitchFamily="18" charset="-120"/>
              </a:rPr>
              <a:t>Precision</a:t>
            </a:r>
          </a:p>
          <a:p>
            <a:pPr lvl="1" eaLnBrk="1" hangingPunct="1"/>
            <a:r>
              <a:rPr lang="en-US" altLang="zh-TW" sz="2400" dirty="0">
                <a:ea typeface="PMingLiU" panose="02020500000000000000" pitchFamily="18" charset="-120"/>
              </a:rPr>
              <a:t>The ability to retrieve</a:t>
            </a:r>
            <a:r>
              <a:rPr lang="en-US" altLang="zh-TW" sz="2400" b="1" i="1" dirty="0">
                <a:ea typeface="PMingLiU" panose="02020500000000000000" pitchFamily="18" charset="-120"/>
              </a:rPr>
              <a:t> </a:t>
            </a:r>
            <a:r>
              <a:rPr lang="en-US" altLang="zh-TW" sz="2400" dirty="0">
                <a:ea typeface="PMingLiU" panose="02020500000000000000" pitchFamily="18" charset="-120"/>
              </a:rPr>
              <a:t>top-ranked documents that are mostly relevant.</a:t>
            </a:r>
          </a:p>
          <a:p>
            <a:pPr lvl="1"/>
            <a:r>
              <a:rPr lang="en-US" altLang="en-US" sz="2400" dirty="0">
                <a:ea typeface="ＭＳ Ｐゴシック" charset="-128"/>
              </a:rPr>
              <a:t>Precision P = 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/(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fp</a:t>
            </a:r>
            <a:r>
              <a:rPr lang="en-US" altLang="en-US" sz="2400" dirty="0">
                <a:ea typeface="ＭＳ Ｐゴシック" charset="-128"/>
              </a:rPr>
              <a:t>)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eaLnBrk="1" hangingPunct="1"/>
            <a:r>
              <a:rPr lang="en-US" altLang="zh-TW" sz="3200" dirty="0">
                <a:ea typeface="PMingLiU" panose="02020500000000000000" pitchFamily="18" charset="-120"/>
              </a:rPr>
              <a:t>Recall</a:t>
            </a:r>
          </a:p>
          <a:p>
            <a:pPr lvl="1" eaLnBrk="1" hangingPunct="1"/>
            <a:r>
              <a:rPr lang="en-US" altLang="zh-TW" sz="2400" dirty="0">
                <a:ea typeface="PMingLiU" panose="02020500000000000000" pitchFamily="18" charset="-120"/>
              </a:rPr>
              <a:t>The ability of the search to find </a:t>
            </a:r>
            <a:r>
              <a:rPr lang="en-US" altLang="zh-TW" sz="2400" b="1" i="1" dirty="0">
                <a:ea typeface="PMingLiU" panose="02020500000000000000" pitchFamily="18" charset="-120"/>
              </a:rPr>
              <a:t>all</a:t>
            </a:r>
            <a:r>
              <a:rPr lang="en-US" altLang="zh-TW" sz="2400" dirty="0">
                <a:ea typeface="PMingLiU" panose="02020500000000000000" pitchFamily="18" charset="-120"/>
              </a:rPr>
              <a:t> of the relevant items in the corpus.</a:t>
            </a:r>
          </a:p>
          <a:p>
            <a:pPr lvl="1"/>
            <a:r>
              <a:rPr lang="en-US" altLang="en-US" sz="2400" dirty="0">
                <a:ea typeface="ＭＳ Ｐゴシック" charset="-128"/>
              </a:rPr>
              <a:t>Recall  </a:t>
            </a:r>
            <a:r>
              <a:rPr lang="en-US" altLang="en-US" sz="1600" dirty="0">
                <a:ea typeface="ＭＳ Ｐゴシック" charset="-128"/>
              </a:rPr>
              <a:t> </a:t>
            </a:r>
            <a:r>
              <a:rPr lang="en-US" altLang="en-US" sz="2400" dirty="0">
                <a:ea typeface="ＭＳ Ｐゴシック" charset="-128"/>
              </a:rPr>
              <a:t>   R = 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/(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fn</a:t>
            </a:r>
            <a:r>
              <a:rPr lang="en-US" altLang="en-US" sz="2400" dirty="0">
                <a:ea typeface="ＭＳ Ｐゴシック" charset="-128"/>
              </a:rPr>
              <a:t>)</a:t>
            </a:r>
            <a:r>
              <a:rPr lang="en-US" altLang="zh-TW" sz="2400" dirty="0">
                <a:ea typeface="PMingLiU" panose="02020500000000000000" pitchFamily="18" charset="-120"/>
              </a:rPr>
              <a:t/>
            </a:r>
            <a:br>
              <a:rPr lang="en-US" altLang="zh-TW" sz="2400" dirty="0">
                <a:ea typeface="PMingLiU" panose="02020500000000000000" pitchFamily="18" charset="-120"/>
              </a:rPr>
            </a:br>
            <a:r>
              <a:rPr lang="en-US" altLang="zh-TW" sz="2400" dirty="0">
                <a:ea typeface="PMingLiU" panose="02020500000000000000" pitchFamily="18" charset="-120"/>
              </a:rPr>
              <a:t/>
            </a:r>
            <a:br>
              <a:rPr lang="en-US" altLang="zh-TW" sz="2400" dirty="0">
                <a:ea typeface="PMingLiU" panose="02020500000000000000" pitchFamily="18" charset="-120"/>
              </a:rPr>
            </a:br>
            <a:endParaRPr lang="en-US" altLang="zh-TW" sz="2400" dirty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>
              <a:ea typeface="PMingLiU" panose="02020500000000000000" pitchFamily="18" charset="-120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9132450"/>
              </p:ext>
            </p:extLst>
          </p:nvPr>
        </p:nvGraphicFramePr>
        <p:xfrm>
          <a:off x="1838324" y="4923155"/>
          <a:ext cx="4962526" cy="1300480"/>
        </p:xfrm>
        <a:graphic>
          <a:graphicData uri="http://schemas.openxmlformats.org/drawingml/2006/table">
            <a:tbl>
              <a:tblPr/>
              <a:tblGrid>
                <a:gridCol w="177510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34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Nonrelevant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59919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itle 1"/>
          <p:cNvSpPr>
            <a:spLocks noGrp="1"/>
          </p:cNvSpPr>
          <p:nvPr>
            <p:ph type="title" idx="4294967295"/>
          </p:nvPr>
        </p:nvSpPr>
        <p:spPr>
          <a:xfrm>
            <a:off x="400050" y="666750"/>
            <a:ext cx="7886700" cy="738189"/>
          </a:xfrm>
        </p:spPr>
        <p:txBody>
          <a:bodyPr anchor="ctr"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Precision/Recall : Example</a:t>
            </a:r>
          </a:p>
        </p:txBody>
      </p:sp>
      <p:pic>
        <p:nvPicPr>
          <p:cNvPr id="19460" name="Picture 2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2/6 = 0.33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2/3 = 0.67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267200" y="3048000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19463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4572000"/>
          <a:ext cx="39322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4" imgW="2070100" imgH="812800" progId="Equation.3">
                  <p:embed/>
                </p:oleObj>
              </mc:Choice>
              <mc:Fallback>
                <p:oleObj name="Equation" r:id="rId4" imgW="2070100" imgH="812800" progId="Equation.3">
                  <p:embed/>
                  <p:pic>
                    <p:nvPicPr>
                      <p:cNvPr id="19463" name="Object 21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72000"/>
                        <a:ext cx="393223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59659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2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5/6 = 0.83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5/6 = 0.83</a:t>
            </a:r>
          </a:p>
        </p:txBody>
      </p:sp>
      <p:sp>
        <p:nvSpPr>
          <p:cNvPr id="4103" name="Rectangle 6"/>
          <p:cNvSpPr>
            <a:spLocks noChangeArrowheads="1"/>
          </p:cNvSpPr>
          <p:nvPr/>
        </p:nvSpPr>
        <p:spPr bwMode="auto">
          <a:xfrm>
            <a:off x="5622925" y="3094038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4098" name="Object 21">
            <a:hlinkClick r:id="" action="ppaction://ole?verb=0"/>
          </p:cNvPr>
          <p:cNvGraphicFramePr>
            <a:graphicFrameLocks/>
          </p:cNvGraphicFramePr>
          <p:nvPr/>
        </p:nvGraphicFramePr>
        <p:xfrm>
          <a:off x="4648200" y="4572000"/>
          <a:ext cx="3932238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4" imgW="2070000" imgH="812520" progId="Equation.3">
                  <p:embed/>
                </p:oleObj>
              </mc:Choice>
              <mc:Fallback>
                <p:oleObj name="Equation" r:id="rId4" imgW="2070000" imgH="812520" progId="Equation.3">
                  <p:embed/>
                  <p:pic>
                    <p:nvPicPr>
                      <p:cNvPr id="4098" name="Object 21">
                        <a:hlinkClick r:id="" action="ppaction://ole?verb=0"/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4572000"/>
                        <a:ext cx="3932238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itle 1"/>
          <p:cNvSpPr txBox="1">
            <a:spLocks/>
          </p:cNvSpPr>
          <p:nvPr/>
        </p:nvSpPr>
        <p:spPr>
          <a:xfrm>
            <a:off x="400050" y="666750"/>
            <a:ext cx="7886700" cy="73818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>
                <a:ea typeface="宋体" pitchFamily="2" charset="-122"/>
              </a:rPr>
              <a:t>Precision/Recall : Example</a:t>
            </a:r>
            <a:endParaRPr lang="en-US" altLang="zh-CN" dirty="0">
              <a:ea typeface="宋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72191402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826293"/>
            <a:ext cx="7886700" cy="576264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zh-TW" sz="3600" dirty="0">
                <a:ea typeface="PMingLiU" panose="02020500000000000000" pitchFamily="18" charset="-120"/>
              </a:rPr>
              <a:t>Accuracy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0" y="1504950"/>
            <a:ext cx="8229600" cy="5067300"/>
          </a:xfrm>
        </p:spPr>
        <p:txBody>
          <a:bodyPr>
            <a:normAutofit/>
          </a:bodyPr>
          <a:lstStyle/>
          <a:p>
            <a:r>
              <a:rPr lang="en-US" sz="2800" dirty="0"/>
              <a:t>Overall, how often is the classifier correct?</a:t>
            </a:r>
            <a:endParaRPr lang="en-US" altLang="zh-TW" sz="2000" dirty="0">
              <a:ea typeface="PMingLiU" panose="02020500000000000000" pitchFamily="18" charset="-120"/>
            </a:endParaRPr>
          </a:p>
          <a:p>
            <a:pPr lvl="1"/>
            <a:r>
              <a:rPr lang="en-US" altLang="en-US" sz="2400" dirty="0">
                <a:ea typeface="ＭＳ Ｐゴシック" charset="-128"/>
              </a:rPr>
              <a:t>Number of correct predictions / Total number of predictions </a:t>
            </a:r>
          </a:p>
          <a:p>
            <a:pPr lvl="1"/>
            <a:r>
              <a:rPr lang="en-US" altLang="en-US" sz="2400" dirty="0">
                <a:ea typeface="ＭＳ Ｐゴシック" charset="-128"/>
              </a:rPr>
              <a:t>Accuracy = </a:t>
            </a:r>
            <a:r>
              <a:rPr lang="en-US" altLang="en-US" sz="2400" dirty="0" err="1">
                <a:ea typeface="ＭＳ Ｐゴシック" charset="-128"/>
              </a:rPr>
              <a:t>tp+tn</a:t>
            </a:r>
            <a:r>
              <a:rPr lang="en-US" altLang="en-US" sz="2400" dirty="0">
                <a:ea typeface="ＭＳ Ｐゴシック" charset="-128"/>
              </a:rPr>
              <a:t>/(</a:t>
            </a:r>
            <a:r>
              <a:rPr lang="en-US" altLang="en-US" sz="2400" dirty="0" err="1">
                <a:ea typeface="ＭＳ Ｐゴシック" charset="-128"/>
              </a:rPr>
              <a:t>tp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fp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fn</a:t>
            </a:r>
            <a:r>
              <a:rPr lang="en-US" altLang="en-US" sz="2400" dirty="0">
                <a:ea typeface="ＭＳ Ｐゴシック" charset="-128"/>
              </a:rPr>
              <a:t> + </a:t>
            </a:r>
            <a:r>
              <a:rPr lang="en-US" altLang="en-US" sz="2400" dirty="0" err="1">
                <a:ea typeface="ＭＳ Ｐゴシック" charset="-128"/>
              </a:rPr>
              <a:t>tn</a:t>
            </a:r>
            <a:r>
              <a:rPr lang="en-US" altLang="en-US" sz="2400" dirty="0">
                <a:ea typeface="ＭＳ Ｐゴシック" charset="-128"/>
              </a:rPr>
              <a:t>)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marL="0" indent="0" eaLnBrk="1" hangingPunct="1">
              <a:buNone/>
            </a:pPr>
            <a:r>
              <a:rPr lang="en-US" altLang="zh-TW" sz="2400" dirty="0">
                <a:ea typeface="PMingLiU" panose="02020500000000000000" pitchFamily="18" charset="-120"/>
              </a:rPr>
              <a:t/>
            </a:r>
            <a:br>
              <a:rPr lang="en-US" altLang="zh-TW" sz="2400" dirty="0">
                <a:ea typeface="PMingLiU" panose="02020500000000000000" pitchFamily="18" charset="-120"/>
              </a:rPr>
            </a:br>
            <a:r>
              <a:rPr lang="en-US" altLang="zh-TW" sz="2400" dirty="0">
                <a:ea typeface="PMingLiU" panose="02020500000000000000" pitchFamily="18" charset="-120"/>
              </a:rPr>
              <a:t/>
            </a:r>
            <a:br>
              <a:rPr lang="en-US" altLang="zh-TW" sz="2400" dirty="0">
                <a:ea typeface="PMingLiU" panose="02020500000000000000" pitchFamily="18" charset="-120"/>
              </a:rPr>
            </a:br>
            <a:endParaRPr lang="en-US" altLang="zh-TW" sz="2400" dirty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>
              <a:ea typeface="PMingLiU" panose="02020500000000000000" pitchFamily="18" charset="-120"/>
            </a:endParaRPr>
          </a:p>
          <a:p>
            <a:pPr marL="342900" lvl="1" indent="0" eaLnBrk="1" hangingPunct="1">
              <a:buNone/>
            </a:pPr>
            <a:endParaRPr lang="en-US" altLang="zh-TW" sz="2400" dirty="0">
              <a:ea typeface="PMingLiU" panose="02020500000000000000" pitchFamily="18" charset="-120"/>
            </a:endParaRPr>
          </a:p>
          <a:p>
            <a:pPr lvl="1"/>
            <a:r>
              <a:rPr lang="en-US" altLang="en-US" sz="2400" dirty="0">
                <a:ea typeface="ＭＳ Ｐゴシック" charset="-128"/>
              </a:rPr>
              <a:t>Accuracy = 1+90/(1+1+8+90) = 0.91</a:t>
            </a:r>
          </a:p>
          <a:p>
            <a:pPr lvl="1"/>
            <a:r>
              <a:rPr lang="en-US" altLang="zh-TW" sz="2400" dirty="0">
                <a:ea typeface="ＭＳ Ｐゴシック" charset="-128"/>
              </a:rPr>
              <a:t>91 correct prediction out of 100 total examples</a:t>
            </a:r>
          </a:p>
          <a:p>
            <a:pPr lvl="1"/>
            <a:r>
              <a:rPr lang="en-US" altLang="zh-TW" sz="2400" dirty="0">
                <a:ea typeface="ＭＳ Ｐゴシック" charset="-128"/>
              </a:rPr>
              <a:t>Precision = 1/2 and Recall =1/9</a:t>
            </a:r>
          </a:p>
          <a:p>
            <a:pPr lvl="1"/>
            <a:r>
              <a:rPr lang="en-US" sz="2400" dirty="0"/>
              <a:t>Accuracy alone doesn't tell the full story when you're working with a </a:t>
            </a:r>
            <a:r>
              <a:rPr lang="en-US" sz="2400" b="1" dirty="0"/>
              <a:t>class-imbalanced data set</a:t>
            </a:r>
            <a:endParaRPr lang="en-US" altLang="zh-TW" sz="2400" dirty="0">
              <a:ea typeface="PMingLiU" panose="02020500000000000000" pitchFamily="18" charset="-120"/>
            </a:endParaRPr>
          </a:p>
          <a:p>
            <a:pPr lvl="1" eaLnBrk="1" hangingPunct="1"/>
            <a:endParaRPr lang="en-US" altLang="zh-TW" sz="2400" dirty="0">
              <a:ea typeface="PMingLiU" panose="02020500000000000000" pitchFamily="18" charset="-120"/>
            </a:endParaRPr>
          </a:p>
        </p:txBody>
      </p:sp>
      <p:graphicFrame>
        <p:nvGraphicFramePr>
          <p:cNvPr id="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4354559"/>
              </p:ext>
            </p:extLst>
          </p:nvPr>
        </p:nvGraphicFramePr>
        <p:xfrm>
          <a:off x="1619249" y="3009266"/>
          <a:ext cx="4962526" cy="1300480"/>
        </p:xfrm>
        <a:graphic>
          <a:graphicData uri="http://schemas.openxmlformats.org/drawingml/2006/table">
            <a:tbl>
              <a:tblPr/>
              <a:tblGrid>
                <a:gridCol w="1981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284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28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 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 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90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39093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15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517555" y="1607274"/>
                <a:ext cx="8330610" cy="4999714"/>
              </a:xfrm>
            </p:spPr>
            <p:txBody>
              <a:bodyPr>
                <a:normAutofit/>
              </a:bodyPr>
              <a:lstStyle/>
              <a:p>
                <a:pPr>
                  <a:buNone/>
                </a:pPr>
                <a:r>
                  <a:rPr lang="en-US" altLang="zh-TW" dirty="0">
                    <a:ea typeface="新細明體" pitchFamily="2" charset="-120"/>
                  </a:rPr>
                  <a:t>Accuracy of a retrieval model is defined by,</a:t>
                </a:r>
                <a:endParaRPr lang="en-US" altLang="zh-TW" sz="2000" dirty="0">
                  <a:ea typeface="新細明體" pitchFamily="2" charset="-120"/>
                </a:endParaRPr>
              </a:p>
              <a:p>
                <a:pPr>
                  <a:buNone/>
                </a:pPr>
                <a:r>
                  <a:rPr lang="en-US" altLang="zh-CN" kern="0" dirty="0">
                    <a:ea typeface="宋体" pitchFamily="2" charset="-122"/>
                  </a:rPr>
                  <a:t>Accuracy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kern="0" dirty="0" smtClean="0">
                            <a:latin typeface="Cambria Math" panose="02040503050406030204" pitchFamily="18" charset="0"/>
                            <a:ea typeface="宋体" pitchFamily="2" charset="-122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 + </m:t>
                        </m:r>
                        <m:r>
                          <m:rPr>
                            <m:sty m:val="p"/>
                          </m:rPr>
                          <a:rPr lang="en-US" altLang="zh-CN" i="0" kern="0" dirty="0" err="1">
                            <a:latin typeface="Cambria Math"/>
                            <a:ea typeface="宋体" pitchFamily="2" charset="-122"/>
                          </a:rPr>
                          <m:t>tn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tn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fp</m:t>
                        </m:r>
                        <m: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+</m:t>
                        </m:r>
                        <m:r>
                          <m:rPr>
                            <m:sty m:val="p"/>
                          </m:rPr>
                          <a:rPr lang="en-US" altLang="zh-CN" i="0" kern="0" dirty="0">
                            <a:latin typeface="Cambria Math"/>
                            <a:ea typeface="宋体" pitchFamily="2" charset="-122"/>
                          </a:rPr>
                          <m:t>fn</m:t>
                        </m:r>
                      </m:den>
                    </m:f>
                  </m:oMath>
                </a14:m>
                <a:endParaRPr lang="en-US" altLang="zh-CN" sz="1600" kern="0" dirty="0">
                  <a:ea typeface="宋体" pitchFamily="2" charset="-122"/>
                </a:endParaRPr>
              </a:p>
              <a:p>
                <a:pPr>
                  <a:buNone/>
                </a:pPr>
                <a:r>
                  <a:rPr lang="en-US" altLang="zh-TW" sz="2000" dirty="0">
                    <a:ea typeface="新細明體" pitchFamily="2" charset="-120"/>
                  </a:rPr>
                  <a:t>Calculate the  </a:t>
                </a:r>
                <a:r>
                  <a:rPr lang="en-US" altLang="zh-TW" sz="2000" dirty="0" err="1">
                    <a:ea typeface="新細明體" pitchFamily="2" charset="-120"/>
                  </a:rPr>
                  <a:t>tp</a:t>
                </a:r>
                <a:r>
                  <a:rPr lang="en-US" altLang="zh-TW" sz="2000" dirty="0">
                    <a:ea typeface="新細明體" pitchFamily="2" charset="-120"/>
                  </a:rPr>
                  <a:t>, </a:t>
                </a:r>
                <a:r>
                  <a:rPr lang="en-US" altLang="zh-TW" sz="2000" dirty="0" err="1">
                    <a:ea typeface="新細明體" pitchFamily="2" charset="-120"/>
                  </a:rPr>
                  <a:t>fp</a:t>
                </a:r>
                <a:r>
                  <a:rPr lang="en-US" altLang="zh-TW" sz="2000" dirty="0">
                    <a:ea typeface="新細明體" pitchFamily="2" charset="-120"/>
                  </a:rPr>
                  <a:t>, </a:t>
                </a:r>
                <a:r>
                  <a:rPr lang="en-US" altLang="zh-TW" sz="2000" dirty="0" err="1">
                    <a:ea typeface="新細明體" pitchFamily="2" charset="-120"/>
                  </a:rPr>
                  <a:t>fn</a:t>
                </a:r>
                <a:r>
                  <a:rPr lang="en-US" altLang="zh-TW" sz="2000" dirty="0">
                    <a:ea typeface="新細明體" pitchFamily="2" charset="-120"/>
                  </a:rPr>
                  <a:t>, </a:t>
                </a:r>
                <a:r>
                  <a:rPr lang="en-US" altLang="zh-TW" sz="2000" dirty="0" err="1">
                    <a:ea typeface="新細明體" pitchFamily="2" charset="-120"/>
                  </a:rPr>
                  <a:t>tn</a:t>
                </a:r>
                <a:r>
                  <a:rPr lang="en-US" altLang="zh-TW" sz="2000" dirty="0">
                    <a:ea typeface="新細明體" pitchFamily="2" charset="-120"/>
                  </a:rPr>
                  <a:t> and accuracy for Ranking algorithm #1 and #2 for the highlighted location in the ranking. 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17555" y="1607274"/>
                <a:ext cx="8330610" cy="4999714"/>
              </a:xfrm>
              <a:blipFill rotWithShape="1">
                <a:blip r:embed="rId3"/>
                <a:stretch>
                  <a:fillRect l="-1171" t="-1707"/>
                </a:stretch>
              </a:blipFill>
            </p:spPr>
            <p:txBody>
              <a:bodyPr/>
              <a:lstStyle/>
              <a:p>
                <a:r>
                  <a:rPr lang="es-ES_trad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2" descr="C:\Users\croft\Desktop\chap8-2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0" y="3355975"/>
            <a:ext cx="4976604" cy="305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305425" y="4131932"/>
            <a:ext cx="369344" cy="942644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5337697" y="5332082"/>
            <a:ext cx="369344" cy="942644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graphicFrame>
        <p:nvGraphicFramePr>
          <p:cNvPr id="7" name="Group 4"/>
          <p:cNvGraphicFramePr>
            <a:graphicFrameLocks noGrp="1"/>
          </p:cNvGraphicFramePr>
          <p:nvPr/>
        </p:nvGraphicFramePr>
        <p:xfrm>
          <a:off x="3254392" y="198755"/>
          <a:ext cx="5593773" cy="1126208"/>
        </p:xfrm>
        <a:graphic>
          <a:graphicData uri="http://schemas.openxmlformats.org/drawingml/2006/table">
            <a:tbl>
              <a:tblPr/>
              <a:tblGrid>
                <a:gridCol w="18645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45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45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619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Relevant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Nonrelevant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0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=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022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Not Retrieved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  =   ?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6210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itle 1"/>
          <p:cNvSpPr>
            <a:spLocks noGrp="1"/>
          </p:cNvSpPr>
          <p:nvPr>
            <p:ph type="title" idx="4294967295"/>
          </p:nvPr>
        </p:nvSpPr>
        <p:spPr>
          <a:xfrm>
            <a:off x="457200" y="590550"/>
            <a:ext cx="7886700" cy="785814"/>
          </a:xfrm>
        </p:spPr>
        <p:txBody>
          <a:bodyPr anchor="ctr"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F Measure (F1/Harmonic Mean)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One measure of performance that takes into account both recall and precision.</a:t>
            </a:r>
          </a:p>
          <a:p>
            <a:r>
              <a:rPr lang="en-US" alt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Harmonic mean of recall and precision:</a:t>
            </a:r>
          </a:p>
          <a:p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1450" lvl="1">
              <a:spcBef>
                <a:spcPts val="750"/>
              </a:spcBef>
            </a:pPr>
            <a:r>
              <a:rPr lang="en-US" altLang="zh-CN" sz="2800" dirty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Why harmonic mean?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harmonic mean emphasizes the importance of small values, whereas the arithmetic mean is affected more by outliers that are unusually large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宋体" pitchFamily="2" charset="-122"/>
                <a:cs typeface="Times New Roman" panose="02020603050405020304" pitchFamily="18" charset="0"/>
              </a:rPr>
              <a:t>Data are extremely skewed; over 99% documents are non-relevant. This is why accuracy is not an appropriate measure</a:t>
            </a:r>
          </a:p>
          <a:p>
            <a:pPr lvl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arithmetic mean, both need to be high for harmonic mean to be high.</a:t>
            </a:r>
          </a:p>
          <a:p>
            <a:pPr lvl="1" eaLnBrk="1" hangingPunct="1">
              <a:lnSpc>
                <a:spcPct val="90000"/>
              </a:lnSpc>
            </a:pPr>
            <a:endParaRPr lang="en-US" altLang="zh-CN" sz="2400" dirty="0">
              <a:latin typeface="Times New Roman" panose="02020603050405020304" pitchFamily="18" charset="0"/>
              <a:ea typeface="宋体" pitchFamily="2" charset="-122"/>
              <a:cs typeface="Times New Roman" panose="02020603050405020304" pitchFamily="18" charset="0"/>
            </a:endParaRPr>
          </a:p>
        </p:txBody>
      </p:sp>
      <p:pic>
        <p:nvPicPr>
          <p:cNvPr id="21509" name="Picture 4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3640" y="3233420"/>
            <a:ext cx="3805238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1600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2" descr="C:\Users\croft\Desktop\chap8-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205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Recall = 2/6 = 0.33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Precision = 2/3 = 0.67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F = 2*Recall*Precision/(Recall + Precision) </a:t>
            </a:r>
          </a:p>
          <a:p>
            <a:pPr marL="469900" indent="-469900" eaLnBrk="1" hangingPunct="1">
              <a:spcBef>
                <a:spcPct val="20000"/>
              </a:spcBef>
              <a:buClr>
                <a:schemeClr val="bg2"/>
              </a:buClr>
              <a:buSzPct val="70000"/>
              <a:defRPr/>
            </a:pPr>
            <a:r>
              <a:rPr lang="en-US" altLang="zh-CN" sz="2600" kern="0" dirty="0">
                <a:latin typeface="+mn-lt"/>
                <a:ea typeface="宋体" pitchFamily="2" charset="-122"/>
              </a:rPr>
              <a:t>   = 2*0.33*0.67/(0.33 + 0.67) =  0.44</a:t>
            </a:r>
          </a:p>
        </p:txBody>
      </p:sp>
      <p:sp>
        <p:nvSpPr>
          <p:cNvPr id="22534" name="Rectangle 6"/>
          <p:cNvSpPr>
            <a:spLocks noChangeArrowheads="1"/>
          </p:cNvSpPr>
          <p:nvPr/>
        </p:nvSpPr>
        <p:spPr bwMode="auto">
          <a:xfrm>
            <a:off x="4267200" y="3048000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90550"/>
            <a:ext cx="7886700" cy="785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dirty="0">
                <a:ea typeface="宋体" pitchFamily="2" charset="-122"/>
              </a:rPr>
              <a:t>F Measure (F1/Harmonic Mean) : example</a:t>
            </a:r>
          </a:p>
        </p:txBody>
      </p:sp>
    </p:spTree>
    <p:extLst>
      <p:ext uri="{BB962C8B-B14F-4D97-AF65-F5344CB8AC3E}">
        <p14:creationId xmlns:p14="http://schemas.microsoft.com/office/powerpoint/2010/main" val="12787394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6" name="Picture 2" descr="C:\Users\croft\Desktop\chap8-2.t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974850"/>
            <a:ext cx="6838950" cy="419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Content Placeholder 2"/>
          <p:cNvSpPr txBox="1">
            <a:spLocks/>
          </p:cNvSpPr>
          <p:nvPr/>
        </p:nvSpPr>
        <p:spPr bwMode="auto">
          <a:xfrm>
            <a:off x="228600" y="4495800"/>
            <a:ext cx="82296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69900" indent="-469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Recall = 5/6 =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Precision = 5/6 =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F = 2*Recall*Precision/(Recall + Precision) 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r>
              <a:rPr lang="en-US" altLang="zh-CN" sz="2600">
                <a:ea typeface="宋体" pitchFamily="2" charset="-122"/>
              </a:rPr>
              <a:t>   = 2*0.83*0.83/(0.83 + 0.83) =  0.83</a:t>
            </a:r>
          </a:p>
          <a:p>
            <a:pPr eaLnBrk="1" hangingPunct="1">
              <a:spcBef>
                <a:spcPct val="20000"/>
              </a:spcBef>
              <a:buClr>
                <a:schemeClr val="bg2"/>
              </a:buClr>
              <a:buSzPct val="70000"/>
            </a:pPr>
            <a:endParaRPr lang="en-US" altLang="zh-CN" sz="2600">
              <a:ea typeface="宋体" pitchFamily="2" charset="-122"/>
            </a:endParaRPr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622925" y="3094038"/>
            <a:ext cx="4572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590550"/>
            <a:ext cx="7886700" cy="7858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altLang="zh-CN" dirty="0">
                <a:ea typeface="宋体" pitchFamily="2" charset="-122"/>
              </a:rPr>
              <a:t>F Measure (F1/Harmonic Mean) : example</a:t>
            </a:r>
          </a:p>
        </p:txBody>
      </p:sp>
    </p:spTree>
    <p:extLst>
      <p:ext uri="{BB962C8B-B14F-4D97-AF65-F5344CB8AC3E}">
        <p14:creationId xmlns:p14="http://schemas.microsoft.com/office/powerpoint/2010/main" val="40283127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>
          <a:xfrm>
            <a:off x="438539" y="746449"/>
            <a:ext cx="8076811" cy="662474"/>
          </a:xfrm>
        </p:spPr>
        <p:txBody>
          <a:bodyPr/>
          <a:lstStyle/>
          <a:p>
            <a:pPr eaLnBrk="1" hangingPunct="1"/>
            <a:r>
              <a:rPr lang="en-US" altLang="en-US" dirty="0"/>
              <a:t>Mean Average Precision (MAP)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438539" y="1847461"/>
            <a:ext cx="7548465" cy="4687888"/>
          </a:xfrm>
        </p:spPr>
        <p:txBody>
          <a:bodyPr/>
          <a:lstStyle/>
          <a:p>
            <a:pPr eaLnBrk="1" hangingPunct="1"/>
            <a:r>
              <a:rPr lang="en-US" altLang="en-US" sz="2800" b="1" dirty="0"/>
              <a:t>Average Precision</a:t>
            </a:r>
            <a:r>
              <a:rPr lang="en-US" altLang="en-US" sz="2800" dirty="0"/>
              <a:t>: Average of the precision values at the points at which each relevant document is retrieved.</a:t>
            </a:r>
          </a:p>
          <a:p>
            <a:pPr lvl="1" eaLnBrk="1" hangingPunct="1"/>
            <a:r>
              <a:rPr lang="en-US" altLang="en-US" sz="2000" dirty="0"/>
              <a:t>Ex1: (1 + 1 + 0.75 + 0.667 + 0.38 + 0)/6 = 0.633</a:t>
            </a:r>
          </a:p>
          <a:p>
            <a:pPr lvl="1" eaLnBrk="1" hangingPunct="1"/>
            <a:r>
              <a:rPr lang="en-US" altLang="en-US" sz="2000" dirty="0"/>
              <a:t>Ex2: (1 + 0.667 + 0.6 + 0.5 + 0.556 + 0.429)/6 = 0.625</a:t>
            </a:r>
            <a:endParaRPr lang="en-US" altLang="en-US" sz="2000" b="1" dirty="0"/>
          </a:p>
          <a:p>
            <a:pPr lvl="1"/>
            <a:r>
              <a:rPr lang="en-US" altLang="zh-CN" sz="2000" dirty="0">
                <a:ea typeface="SimSun" panose="02010600030101010101" pitchFamily="2" charset="-122"/>
              </a:rPr>
              <a:t>Averaging the precision values from the rank positions where a relevant document was retrieved</a:t>
            </a:r>
          </a:p>
          <a:p>
            <a:pPr lvl="1"/>
            <a:r>
              <a:rPr lang="en-US" altLang="zh-CN" sz="2000" dirty="0">
                <a:ea typeface="SimSun" panose="02010600030101010101" pitchFamily="2" charset="-122"/>
              </a:rPr>
              <a:t>Set precision values to be zero for the not retrieved documents</a:t>
            </a:r>
          </a:p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88103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695325"/>
            <a:ext cx="7886700" cy="724777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3600" dirty="0">
                <a:ea typeface="PMingLiU" panose="02020500000000000000" pitchFamily="18" charset="-120"/>
              </a:rPr>
              <a:t>Why System Evaluation?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586204"/>
            <a:ext cx="8153400" cy="434498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zh-TW" sz="2800" dirty="0">
                <a:ea typeface="PMingLiU" panose="02020500000000000000" pitchFamily="18" charset="-120"/>
              </a:rPr>
              <a:t>There are many models/ algorithms/ systems, which one is the best?</a:t>
            </a:r>
          </a:p>
          <a:p>
            <a:pPr eaLnBrk="1" hangingPunct="1"/>
            <a:r>
              <a:rPr lang="en-US" altLang="zh-TW" sz="2800" dirty="0">
                <a:ea typeface="PMingLiU" panose="02020500000000000000" pitchFamily="18" charset="-120"/>
              </a:rPr>
              <a:t>What is the best component for:</a:t>
            </a:r>
          </a:p>
          <a:p>
            <a:pPr lvl="1" eaLnBrk="1" hangingPunct="1"/>
            <a:r>
              <a:rPr lang="en-US" altLang="zh-TW" sz="2000" dirty="0">
                <a:ea typeface="PMingLiU" panose="02020500000000000000" pitchFamily="18" charset="-120"/>
              </a:rPr>
              <a:t>similarity function (cosine, correlation,</a:t>
            </a:r>
            <a:r>
              <a:rPr lang="en-US" altLang="zh-TW" sz="2000" dirty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>
                <a:ea typeface="PMingLiU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2000" dirty="0">
                <a:ea typeface="PMingLiU" panose="02020500000000000000" pitchFamily="18" charset="-120"/>
              </a:rPr>
              <a:t>Term selection (</a:t>
            </a:r>
            <a:r>
              <a:rPr lang="en-US" altLang="zh-TW" sz="2000" dirty="0" err="1">
                <a:ea typeface="PMingLiU" panose="02020500000000000000" pitchFamily="18" charset="-120"/>
              </a:rPr>
              <a:t>stopword</a:t>
            </a:r>
            <a:r>
              <a:rPr lang="en-US" altLang="zh-TW" sz="2000" dirty="0">
                <a:ea typeface="PMingLiU" panose="02020500000000000000" pitchFamily="18" charset="-120"/>
              </a:rPr>
              <a:t> removal, stemming</a:t>
            </a:r>
            <a:r>
              <a:rPr lang="en-US" altLang="zh-TW" sz="2000" dirty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>
                <a:ea typeface="PMingLiU" panose="02020500000000000000" pitchFamily="18" charset="-120"/>
              </a:rPr>
              <a:t>)</a:t>
            </a:r>
          </a:p>
          <a:p>
            <a:pPr lvl="1" eaLnBrk="1" hangingPunct="1"/>
            <a:r>
              <a:rPr lang="en-US" altLang="zh-TW" sz="2000" dirty="0">
                <a:ea typeface="PMingLiU" panose="02020500000000000000" pitchFamily="18" charset="-120"/>
              </a:rPr>
              <a:t>Term weighting (TF, TF-IDF,</a:t>
            </a:r>
            <a:r>
              <a:rPr lang="en-US" altLang="zh-TW" sz="2000" dirty="0">
                <a:latin typeface="Arial" panose="020B0604020202020204" pitchFamily="34" charset="0"/>
                <a:ea typeface="PMingLiU" panose="02020500000000000000" pitchFamily="18" charset="-120"/>
              </a:rPr>
              <a:t>…</a:t>
            </a:r>
            <a:r>
              <a:rPr lang="en-US" altLang="zh-TW" sz="2000" dirty="0">
                <a:ea typeface="PMingLiU" panose="02020500000000000000" pitchFamily="18" charset="-120"/>
              </a:rPr>
              <a:t>)</a:t>
            </a:r>
          </a:p>
          <a:p>
            <a:pPr eaLnBrk="1" hangingPunct="1"/>
            <a:r>
              <a:rPr lang="en-US" altLang="zh-TW" sz="2800" dirty="0">
                <a:ea typeface="PMingLiU" panose="02020500000000000000" pitchFamily="18" charset="-120"/>
              </a:rPr>
              <a:t>How far down the list will a user need to look to find some/all relevant documents in text retrieval?</a:t>
            </a:r>
          </a:p>
        </p:txBody>
      </p:sp>
    </p:spTree>
    <p:extLst>
      <p:ext uri="{BB962C8B-B14F-4D97-AF65-F5344CB8AC3E}">
        <p14:creationId xmlns:p14="http://schemas.microsoft.com/office/powerpoint/2010/main" val="940659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dirty="0">
                <a:ea typeface="宋体" pitchFamily="2" charset="-122"/>
              </a:rPr>
              <a:t>Average Precision: Example</a:t>
            </a:r>
          </a:p>
        </p:txBody>
      </p:sp>
      <p:pic>
        <p:nvPicPr>
          <p:cNvPr id="25604" name="Picture 3" descr="C:\Users\croft\Desktop\chap8-2.t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78116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宋体" pitchFamily="2" charset="-122"/>
              </a:rPr>
              <a:t>Average Precision: Example</a:t>
            </a:r>
          </a:p>
        </p:txBody>
      </p:sp>
      <p:pic>
        <p:nvPicPr>
          <p:cNvPr id="26628" name="Picture 3" descr="C:\Users\croft\Desktop\chap8-2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419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685800" y="5638800"/>
            <a:ext cx="7772400" cy="685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1" name="Rectangle 6"/>
          <p:cNvSpPr>
            <a:spLocks noChangeArrowheads="1"/>
          </p:cNvSpPr>
          <p:nvPr/>
        </p:nvSpPr>
        <p:spPr bwMode="auto">
          <a:xfrm>
            <a:off x="3429000" y="25908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2" name="Rectangle 6"/>
          <p:cNvSpPr>
            <a:spLocks noChangeArrowheads="1"/>
          </p:cNvSpPr>
          <p:nvPr/>
        </p:nvSpPr>
        <p:spPr bwMode="auto">
          <a:xfrm>
            <a:off x="4114800" y="2590800"/>
            <a:ext cx="13716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3" name="Rectangle 6"/>
          <p:cNvSpPr>
            <a:spLocks noChangeArrowheads="1"/>
          </p:cNvSpPr>
          <p:nvPr/>
        </p:nvSpPr>
        <p:spPr bwMode="auto">
          <a:xfrm>
            <a:off x="6553200" y="25908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28815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宋体" pitchFamily="2" charset="-122"/>
              </a:rPr>
              <a:t>Average Precision: Example</a:t>
            </a:r>
          </a:p>
        </p:txBody>
      </p:sp>
      <p:pic>
        <p:nvPicPr>
          <p:cNvPr id="27652" name="Picture 3" descr="C:\Users\croft\Desktop\chap8-2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653" name="Picture 9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181600"/>
            <a:ext cx="7419975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3810000" y="3581400"/>
            <a:ext cx="3810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5" name="Rectangle 6"/>
          <p:cNvSpPr>
            <a:spLocks noChangeArrowheads="1"/>
          </p:cNvSpPr>
          <p:nvPr/>
        </p:nvSpPr>
        <p:spPr bwMode="auto">
          <a:xfrm>
            <a:off x="4816475" y="3657600"/>
            <a:ext cx="10668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656" name="Rectangle 6"/>
          <p:cNvSpPr>
            <a:spLocks noChangeArrowheads="1"/>
          </p:cNvSpPr>
          <p:nvPr/>
        </p:nvSpPr>
        <p:spPr bwMode="auto">
          <a:xfrm>
            <a:off x="6232525" y="3657600"/>
            <a:ext cx="685800" cy="12954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772894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Average Precision: Example</a:t>
            </a:r>
          </a:p>
        </p:txBody>
      </p:sp>
      <p:pic>
        <p:nvPicPr>
          <p:cNvPr id="28676" name="Picture 3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5867400" y="2590800"/>
            <a:ext cx="12192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8678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57800"/>
            <a:ext cx="68087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9" name="Rectangle 6"/>
          <p:cNvSpPr>
            <a:spLocks noChangeArrowheads="1"/>
          </p:cNvSpPr>
          <p:nvPr/>
        </p:nvSpPr>
        <p:spPr bwMode="auto">
          <a:xfrm>
            <a:off x="6477000" y="5105400"/>
            <a:ext cx="228600" cy="4572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8680" name="TextBox 10"/>
          <p:cNvSpPr txBox="1">
            <a:spLocks noChangeArrowheads="1"/>
          </p:cNvSpPr>
          <p:nvPr/>
        </p:nvSpPr>
        <p:spPr bwMode="auto">
          <a:xfrm>
            <a:off x="6172200" y="3886200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Miss one relevant document</a:t>
            </a:r>
          </a:p>
        </p:txBody>
      </p:sp>
      <p:cxnSp>
        <p:nvCxnSpPr>
          <p:cNvPr id="28681" name="Straight Arrow Connector 12"/>
          <p:cNvCxnSpPr>
            <a:cxnSpLocks noChangeShapeType="1"/>
            <a:stCxn id="28680" idx="2"/>
            <a:endCxn id="28679" idx="0"/>
          </p:cNvCxnSpPr>
          <p:nvPr/>
        </p:nvCxnSpPr>
        <p:spPr bwMode="auto">
          <a:xfrm flipH="1">
            <a:off x="6591300" y="4594225"/>
            <a:ext cx="647700" cy="5111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6120349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Average Precision: Example</a:t>
            </a:r>
          </a:p>
        </p:txBody>
      </p:sp>
      <p:pic>
        <p:nvPicPr>
          <p:cNvPr id="29700" name="Picture 3" descr="C:\Users\croft\Desktop\chap8-2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5000"/>
            <a:ext cx="5118100" cy="3141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5867400" y="2590800"/>
            <a:ext cx="1219200" cy="2286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pic>
        <p:nvPicPr>
          <p:cNvPr id="29702" name="Picture 6" descr="addin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5257800"/>
            <a:ext cx="6808788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3" name="Rectangle 6"/>
          <p:cNvSpPr>
            <a:spLocks noChangeArrowheads="1"/>
          </p:cNvSpPr>
          <p:nvPr/>
        </p:nvSpPr>
        <p:spPr bwMode="auto">
          <a:xfrm>
            <a:off x="5791200" y="5562600"/>
            <a:ext cx="609600" cy="457200"/>
          </a:xfrm>
          <a:prstGeom prst="rect">
            <a:avLst/>
          </a:prstGeom>
          <a:solidFill>
            <a:schemeClr val="accent1">
              <a:alpha val="30980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9704" name="TextBox 10"/>
          <p:cNvSpPr txBox="1">
            <a:spLocks noChangeArrowheads="1"/>
          </p:cNvSpPr>
          <p:nvPr/>
        </p:nvSpPr>
        <p:spPr bwMode="auto">
          <a:xfrm>
            <a:off x="6172200" y="3886200"/>
            <a:ext cx="21336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/>
              <a:t>Miss two relevant documents</a:t>
            </a:r>
          </a:p>
        </p:txBody>
      </p:sp>
      <p:cxnSp>
        <p:nvCxnSpPr>
          <p:cNvPr id="29705" name="Straight Arrow Connector 12"/>
          <p:cNvCxnSpPr>
            <a:cxnSpLocks noChangeShapeType="1"/>
            <a:stCxn id="29704" idx="2"/>
            <a:endCxn id="29703" idx="0"/>
          </p:cNvCxnSpPr>
          <p:nvPr/>
        </p:nvCxnSpPr>
        <p:spPr bwMode="auto">
          <a:xfrm flipH="1">
            <a:off x="6096000" y="4594225"/>
            <a:ext cx="1143000" cy="968375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  <p:extLst>
      <p:ext uri="{BB962C8B-B14F-4D97-AF65-F5344CB8AC3E}">
        <p14:creationId xmlns:p14="http://schemas.microsoft.com/office/powerpoint/2010/main" val="409849961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Mean Average Precision (MAP)</a:t>
            </a:r>
          </a:p>
        </p:txBody>
      </p:sp>
      <p:sp>
        <p:nvSpPr>
          <p:cNvPr id="31748" name="Content Placeholder 2"/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Summarize rankings from multiple queries by averaging average precision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Most commonly used measure in research papers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Assumes user is interested in finding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many 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relevant documents for each query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Requires </a:t>
            </a:r>
            <a:r>
              <a:rPr lang="en-US" altLang="zh-CN" sz="24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many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relevance judgments in text collection</a:t>
            </a:r>
          </a:p>
        </p:txBody>
      </p:sp>
    </p:spTree>
    <p:extLst>
      <p:ext uri="{BB962C8B-B14F-4D97-AF65-F5344CB8AC3E}">
        <p14:creationId xmlns:p14="http://schemas.microsoft.com/office/powerpoint/2010/main" val="14017585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Mean Average Precision (MAP)</a:t>
            </a:r>
          </a:p>
        </p:txBody>
      </p:sp>
      <p:pic>
        <p:nvPicPr>
          <p:cNvPr id="30724" name="Picture 2" descr="C:\Users\croft\Desktop\chap8-3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1822450"/>
            <a:ext cx="4465638" cy="343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5" name="Picture 6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400675"/>
            <a:ext cx="7685088" cy="1228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29186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63C600CA-ACD5-48B5-9BFE-E5C3FB19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D3298C-0ABB-43D8-943B-5F40F67A8E5B}" type="slidenum">
              <a:rPr lang="zh-CN" altLang="en-US">
                <a:latin typeface="Arial" panose="020B0604020202020204" pitchFamily="34" charset="0"/>
              </a:rPr>
              <a:pPr/>
              <a:t>37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3795" name="Title 1">
            <a:extLst>
              <a:ext uri="{FF2B5EF4-FFF2-40B4-BE49-F238E27FC236}">
                <a16:creationId xmlns:a16="http://schemas.microsoft.com/office/drawing/2014/main" id="{6EE0F5B3-C305-4DB4-AA22-45AD152AB18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Recall-Precision Graph</a:t>
            </a:r>
          </a:p>
        </p:txBody>
      </p:sp>
      <p:sp>
        <p:nvSpPr>
          <p:cNvPr id="33796" name="Content Placeholder 2">
            <a:extLst>
              <a:ext uri="{FF2B5EF4-FFF2-40B4-BE49-F238E27FC236}">
                <a16:creationId xmlns:a16="http://schemas.microsoft.com/office/drawing/2014/main" id="{6A1A7D20-A067-41A2-8CA2-E4862EEA70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Recall-Precision Graph is created using the standard Recall values from the Recall Level and Precision Averages.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these graphs slope downward from left to right, enforcing the notion that as more relevant documents are retrieved (recall increases), the more nonrelevant documents are retrieved (precision decreases).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This graph is the most commonly used method for comparing systems. The plots of different runs can be superimposed on the same graph to determine which run is superior.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Curves closest to the upper right-hand corner of the graph (where recall and precision are maximized) indicate the best performance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1925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>
            <a:extLst>
              <a:ext uri="{FF2B5EF4-FFF2-40B4-BE49-F238E27FC236}">
                <a16:creationId xmlns:a16="http://schemas.microsoft.com/office/drawing/2014/main" id="{657A6CBE-467B-4655-B5EC-E5A6E933F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3A2547-ECB5-4EFA-A13E-CC69B5C21798}" type="slidenum">
              <a:rPr lang="zh-CN" altLang="en-US">
                <a:latin typeface="Arial" panose="020B0604020202020204" pitchFamily="34" charset="0"/>
              </a:rPr>
              <a:pPr/>
              <a:t>38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2771" name="Title 1">
            <a:extLst>
              <a:ext uri="{FF2B5EF4-FFF2-40B4-BE49-F238E27FC236}">
                <a16:creationId xmlns:a16="http://schemas.microsoft.com/office/drawing/2014/main" id="{C1BA1520-FDA2-4DFB-B680-10229D060936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Recall-Precision Graph</a:t>
            </a:r>
          </a:p>
        </p:txBody>
      </p:sp>
      <p:pic>
        <p:nvPicPr>
          <p:cNvPr id="32772" name="Picture 2" descr="C:\Users\croft\Desktop\chap8-4.tif">
            <a:extLst>
              <a:ext uri="{FF2B5EF4-FFF2-40B4-BE49-F238E27FC236}">
                <a16:creationId xmlns:a16="http://schemas.microsoft.com/office/drawing/2014/main" id="{CF8F9FBE-9A92-4F8E-BCBA-C12CAEBE4DE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138363"/>
            <a:ext cx="4038600" cy="3805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2" descr="C:\Users\croft\Desktop\chap8-3.tif">
            <a:extLst>
              <a:ext uri="{FF2B5EF4-FFF2-40B4-BE49-F238E27FC236}">
                <a16:creationId xmlns:a16="http://schemas.microsoft.com/office/drawing/2014/main" id="{61A8948F-E98A-44CA-A1CC-6479261919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514600"/>
            <a:ext cx="3733800" cy="2871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6534" name="Text Box 6">
            <a:extLst>
              <a:ext uri="{FF2B5EF4-FFF2-40B4-BE49-F238E27FC236}">
                <a16:creationId xmlns:a16="http://schemas.microsoft.com/office/drawing/2014/main" id="{F9F01B11-93E0-49D5-9AD4-5487899AB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00800" y="1981200"/>
            <a:ext cx="2514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2400">
                <a:ea typeface="SimSun" panose="02010600030101010101" pitchFamily="2" charset="-122"/>
              </a:rPr>
              <a:t>Multiple precision for some recalls</a:t>
            </a:r>
          </a:p>
        </p:txBody>
      </p:sp>
      <p:cxnSp>
        <p:nvCxnSpPr>
          <p:cNvPr id="32775" name="Straight Arrow Connector 8">
            <a:extLst>
              <a:ext uri="{FF2B5EF4-FFF2-40B4-BE49-F238E27FC236}">
                <a16:creationId xmlns:a16="http://schemas.microsoft.com/office/drawing/2014/main" id="{99ACD742-2388-4926-BD2F-C2A92F84735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000" y="2971800"/>
            <a:ext cx="22860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32776" name="Straight Arrow Connector 10">
            <a:extLst>
              <a:ext uri="{FF2B5EF4-FFF2-40B4-BE49-F238E27FC236}">
                <a16:creationId xmlns:a16="http://schemas.microsoft.com/office/drawing/2014/main" id="{65C39F17-D1DC-4B97-AED5-61BC03EA2AD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3810000" y="4495800"/>
            <a:ext cx="2209800" cy="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308F2644-EF2F-444C-A1D6-51EEDF7BDA3F}"/>
              </a:ext>
            </a:extLst>
          </p:cNvPr>
          <p:cNvSpPr/>
          <p:nvPr/>
        </p:nvSpPr>
        <p:spPr bwMode="auto">
          <a:xfrm>
            <a:off x="6248400" y="3048000"/>
            <a:ext cx="838200" cy="1752600"/>
          </a:xfrm>
          <a:prstGeom prst="ellipse">
            <a:avLst/>
          </a:prstGeom>
          <a:noFill/>
          <a:ln w="25400" cap="flat" cmpd="sng" algn="ctr">
            <a:solidFill>
              <a:schemeClr val="bg2">
                <a:lumMod val="60000"/>
                <a:lumOff val="4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63C600CA-ACD5-48B5-9BFE-E5C3FB19C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2D3298C-0ABB-43D8-943B-5F40F67A8E5B}" type="slidenum">
              <a:rPr lang="zh-CN" altLang="en-US">
                <a:latin typeface="Arial" panose="020B0604020202020204" pitchFamily="34" charset="0"/>
              </a:rPr>
              <a:pPr/>
              <a:t>39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33795" name="Title 1">
            <a:extLst>
              <a:ext uri="{FF2B5EF4-FFF2-40B4-BE49-F238E27FC236}">
                <a16:creationId xmlns:a16="http://schemas.microsoft.com/office/drawing/2014/main" id="{6EE0F5B3-C305-4DB4-AA22-45AD152AB18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Interpolation</a:t>
            </a:r>
          </a:p>
        </p:txBody>
      </p:sp>
      <p:sp>
        <p:nvSpPr>
          <p:cNvPr id="33796" name="Content Placeholder 2">
            <a:extLst>
              <a:ext uri="{FF2B5EF4-FFF2-40B4-BE49-F238E27FC236}">
                <a16:creationId xmlns:a16="http://schemas.microsoft.com/office/drawing/2014/main" id="{6A1A7D20-A067-41A2-8CA2-E4862EEA70CF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457200" y="1752600"/>
            <a:ext cx="8229600" cy="4953000"/>
          </a:xfrm>
        </p:spPr>
        <p:txBody>
          <a:bodyPr>
            <a:normAutofit/>
          </a:bodyPr>
          <a:lstStyle/>
          <a:p>
            <a:pPr eaLnBrk="1" hangingPunct="1"/>
            <a:endParaRPr lang="en-US" altLang="zh-CN" sz="28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zh-CN" sz="2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Defines precision at any recall level as the </a:t>
            </a:r>
            <a:r>
              <a:rPr lang="en-US" altLang="zh-CN" sz="28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maximum</a:t>
            </a:r>
            <a:r>
              <a:rPr lang="en-US" altLang="zh-CN" sz="2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precision observed in any recall-precision point at a higher recall level</a:t>
            </a:r>
          </a:p>
          <a:p>
            <a:pPr lvl="1" eaLnBrk="1" hangingPunct="1"/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produces a step function</a:t>
            </a:r>
          </a:p>
          <a:p>
            <a:pPr lvl="1" eaLnBrk="1" hangingPunct="1"/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defines precision at recall 0.0, 0.1……1.0</a:t>
            </a:r>
          </a:p>
          <a:p>
            <a:pPr eaLnBrk="1" hangingPunct="1"/>
            <a:endParaRPr lang="en-US" altLang="zh-CN" sz="28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/ classification models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6922" y="1904927"/>
            <a:ext cx="7886700" cy="4385346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Predictive modeling / Supervised learning</a:t>
            </a:r>
          </a:p>
          <a:p>
            <a:r>
              <a:rPr lang="en-US" dirty="0"/>
              <a:t>A model is a specification of mathematical/probabilistic relationships that exist between different variables</a:t>
            </a:r>
          </a:p>
          <a:p>
            <a:r>
              <a:rPr lang="en-US" dirty="0"/>
              <a:t>The goal is usually to use existing data to develop models that we can use to predict outcomes for new data, such as</a:t>
            </a:r>
          </a:p>
          <a:p>
            <a:pPr lvl="1"/>
            <a:r>
              <a:rPr lang="en-US" dirty="0"/>
              <a:t>Predicting whether an email message is spam or not</a:t>
            </a:r>
          </a:p>
          <a:p>
            <a:pPr lvl="1"/>
            <a:r>
              <a:rPr lang="en-US" dirty="0"/>
              <a:t>Predicting whether a credit card transaction is fraudulent</a:t>
            </a:r>
          </a:p>
          <a:p>
            <a:pPr lvl="1"/>
            <a:r>
              <a:rPr lang="en-US" dirty="0"/>
              <a:t>Predicting which advertisement a shopper is most likely to click on</a:t>
            </a:r>
          </a:p>
          <a:p>
            <a:pPr lvl="1"/>
            <a:r>
              <a:rPr lang="en-US" dirty="0"/>
              <a:t>Predicting which football team is going to win the Super Bowl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Predicting stock price of a given company</a:t>
            </a:r>
          </a:p>
          <a:p>
            <a:pPr lvl="1"/>
            <a:r>
              <a:rPr lang="en-US" dirty="0"/>
              <a:t>Predicting number of buyers of a certain product</a:t>
            </a:r>
          </a:p>
          <a:p>
            <a:pPr lvl="1"/>
            <a:r>
              <a:rPr lang="en-US" dirty="0"/>
              <a:t>Predicting user ratings of a new movie</a:t>
            </a:r>
          </a:p>
          <a:p>
            <a:pPr lvl="1"/>
            <a:r>
              <a:rPr lang="en-US" dirty="0"/>
              <a:t>Predicting the grade of a disease</a:t>
            </a:r>
          </a:p>
        </p:txBody>
      </p:sp>
      <p:sp>
        <p:nvSpPr>
          <p:cNvPr id="4" name="Right Brace 3"/>
          <p:cNvSpPr/>
          <p:nvPr/>
        </p:nvSpPr>
        <p:spPr>
          <a:xfrm>
            <a:off x="6963508" y="3667648"/>
            <a:ext cx="242669" cy="110935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Brace 4"/>
          <p:cNvSpPr/>
          <p:nvPr/>
        </p:nvSpPr>
        <p:spPr>
          <a:xfrm>
            <a:off x="5596701" y="4971922"/>
            <a:ext cx="242670" cy="121584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7240730" y="3701095"/>
            <a:ext cx="19032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Nominal </a:t>
            </a:r>
          </a:p>
          <a:p>
            <a:r>
              <a:rPr lang="en-US" dirty="0"/>
              <a:t>(categorical with</a:t>
            </a:r>
          </a:p>
          <a:p>
            <a:r>
              <a:rPr lang="en-US" dirty="0"/>
              <a:t>No particular order)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7571" y="5395180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Continuous / ordinal</a:t>
            </a:r>
          </a:p>
        </p:txBody>
      </p:sp>
    </p:spTree>
    <p:extLst>
      <p:ext uri="{BB962C8B-B14F-4D97-AF65-F5344CB8AC3E}">
        <p14:creationId xmlns:p14="http://schemas.microsoft.com/office/powerpoint/2010/main" val="128281756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>
            <a:extLst>
              <a:ext uri="{FF2B5EF4-FFF2-40B4-BE49-F238E27FC236}">
                <a16:creationId xmlns:a16="http://schemas.microsoft.com/office/drawing/2014/main" id="{5107D684-BD01-4448-A898-24CF889C25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Interpolation</a:t>
            </a:r>
          </a:p>
        </p:txBody>
      </p:sp>
      <p:sp>
        <p:nvSpPr>
          <p:cNvPr id="34819" name="Slide Number Placeholder 3">
            <a:extLst>
              <a:ext uri="{FF2B5EF4-FFF2-40B4-BE49-F238E27FC236}">
                <a16:creationId xmlns:a16="http://schemas.microsoft.com/office/drawing/2014/main" id="{535E90CD-D71D-44D6-B64D-31EBD21EA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69449695-AE7A-40D2-8470-19E64843E10A}" type="slidenum">
              <a:rPr lang="zh-CN" altLang="en-US">
                <a:latin typeface="Arial" panose="020B0604020202020204" pitchFamily="34" charset="0"/>
              </a:rPr>
              <a:pPr/>
              <a:t>40</a:t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34820" name="Picture 2" descr="C:\Users\croft\Desktop\chap8-3.tif">
            <a:extLst>
              <a:ext uri="{FF2B5EF4-FFF2-40B4-BE49-F238E27FC236}">
                <a16:creationId xmlns:a16="http://schemas.microsoft.com/office/drawing/2014/main" id="{A4C8B507-A4BF-4375-815A-D603793954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2288"/>
            <a:ext cx="6858000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7">
            <a:extLst>
              <a:ext uri="{FF2B5EF4-FFF2-40B4-BE49-F238E27FC236}">
                <a16:creationId xmlns:a16="http://schemas.microsoft.com/office/drawing/2014/main" id="{C17E65F4-7BDE-4558-A687-D2902FA93B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57600"/>
            <a:ext cx="1905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Recall</a:t>
            </a:r>
          </a:p>
          <a:p>
            <a:endParaRPr lang="en-US" altLang="en-US"/>
          </a:p>
          <a:p>
            <a:r>
              <a:rPr lang="en-US" altLang="en-US"/>
              <a:t>Interpolated</a:t>
            </a:r>
          </a:p>
          <a:p>
            <a:r>
              <a:rPr lang="en-US" altLang="en-US"/>
              <a:t>Precision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4822" name="Rectangle 8">
            <a:extLst>
              <a:ext uri="{FF2B5EF4-FFF2-40B4-BE49-F238E27FC236}">
                <a16:creationId xmlns:a16="http://schemas.microsoft.com/office/drawing/2014/main" id="{0098FAA6-4079-4D8C-9926-72E89E8D749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92475"/>
            <a:ext cx="5029200" cy="304800"/>
          </a:xfrm>
          <a:prstGeom prst="rect">
            <a:avLst/>
          </a:prstGeom>
          <a:solidFill>
            <a:schemeClr val="accent1">
              <a:alpha val="3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4823" name="TextBox 9">
            <a:extLst>
              <a:ext uri="{FF2B5EF4-FFF2-40B4-BE49-F238E27FC236}">
                <a16:creationId xmlns:a16="http://schemas.microsoft.com/office/drawing/2014/main" id="{D486419C-A586-410A-992B-F87E7BEF2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3800"/>
            <a:ext cx="57150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0.0    0.1   0.2    0.3    0.4    0.5   0.6  0.7  0.8  0.9  1.0</a:t>
            </a:r>
          </a:p>
          <a:p>
            <a:endParaRPr lang="en-US" altLang="en-US"/>
          </a:p>
          <a:p>
            <a:r>
              <a:rPr lang="en-US" altLang="en-US"/>
              <a:t>1.0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>
            <a:extLst>
              <a:ext uri="{FF2B5EF4-FFF2-40B4-BE49-F238E27FC236}">
                <a16:creationId xmlns:a16="http://schemas.microsoft.com/office/drawing/2014/main" id="{C79EFE6D-7F35-48A3-A80E-B8C36A8C5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Interpolation</a:t>
            </a:r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CAEB8641-403F-4BE5-B036-B57E8DE72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96931B3-0C0C-4676-8984-50728DBA41DC}" type="slidenum">
              <a:rPr lang="zh-CN" altLang="en-US">
                <a:latin typeface="Arial" panose="020B0604020202020204" pitchFamily="34" charset="0"/>
              </a:rPr>
              <a:pPr/>
              <a:t>41</a:t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35844" name="Picture 2" descr="C:\Users\croft\Desktop\chap8-3.tif">
            <a:extLst>
              <a:ext uri="{FF2B5EF4-FFF2-40B4-BE49-F238E27FC236}">
                <a16:creationId xmlns:a16="http://schemas.microsoft.com/office/drawing/2014/main" id="{1CDD3367-6429-404F-B4CE-31EAC634C5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2288"/>
            <a:ext cx="6858000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845" name="TextBox 7">
            <a:extLst>
              <a:ext uri="{FF2B5EF4-FFF2-40B4-BE49-F238E27FC236}">
                <a16:creationId xmlns:a16="http://schemas.microsoft.com/office/drawing/2014/main" id="{D1A856E7-B53E-43CF-96AF-D020B88C7C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57600"/>
            <a:ext cx="1905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Recall</a:t>
            </a:r>
          </a:p>
          <a:p>
            <a:endParaRPr lang="en-US" altLang="en-US"/>
          </a:p>
          <a:p>
            <a:r>
              <a:rPr lang="en-US" altLang="en-US"/>
              <a:t>Interpolated</a:t>
            </a:r>
          </a:p>
          <a:p>
            <a:r>
              <a:rPr lang="en-US" altLang="en-US"/>
              <a:t>Precision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5846" name="TextBox 9">
            <a:extLst>
              <a:ext uri="{FF2B5EF4-FFF2-40B4-BE49-F238E27FC236}">
                <a16:creationId xmlns:a16="http://schemas.microsoft.com/office/drawing/2014/main" id="{6794498F-2D46-464C-981D-15D9FD6B3D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3800"/>
            <a:ext cx="57150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0.0    0.1   0.2    0.3    0.4    0.5   0.6  0.7  0.8  0.9  1.0</a:t>
            </a:r>
          </a:p>
          <a:p>
            <a:endParaRPr lang="en-US" altLang="en-US"/>
          </a:p>
          <a:p>
            <a:r>
              <a:rPr lang="en-US" altLang="en-US"/>
              <a:t>1.0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>
            <a:extLst>
              <a:ext uri="{FF2B5EF4-FFF2-40B4-BE49-F238E27FC236}">
                <a16:creationId xmlns:a16="http://schemas.microsoft.com/office/drawing/2014/main" id="{3817D726-D5AE-430D-A41B-D933BC7AA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Interpolation</a:t>
            </a:r>
          </a:p>
        </p:txBody>
      </p:sp>
      <p:sp>
        <p:nvSpPr>
          <p:cNvPr id="36867" name="Slide Number Placeholder 3">
            <a:extLst>
              <a:ext uri="{FF2B5EF4-FFF2-40B4-BE49-F238E27FC236}">
                <a16:creationId xmlns:a16="http://schemas.microsoft.com/office/drawing/2014/main" id="{D6FA2734-90CC-4B93-BAAD-B8525BAE3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BF6F748-1A57-45EB-A371-98B408D90D0D}" type="slidenum">
              <a:rPr lang="zh-CN" altLang="en-US">
                <a:latin typeface="Arial" panose="020B0604020202020204" pitchFamily="34" charset="0"/>
              </a:rPr>
              <a:pPr/>
              <a:t>42</a:t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36868" name="Picture 2" descr="C:\Users\croft\Desktop\chap8-3.tif">
            <a:extLst>
              <a:ext uri="{FF2B5EF4-FFF2-40B4-BE49-F238E27FC236}">
                <a16:creationId xmlns:a16="http://schemas.microsoft.com/office/drawing/2014/main" id="{FF7337DD-17D9-4CD6-9256-0B367CD261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2288"/>
            <a:ext cx="6858000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6869" name="TextBox 7">
            <a:extLst>
              <a:ext uri="{FF2B5EF4-FFF2-40B4-BE49-F238E27FC236}">
                <a16:creationId xmlns:a16="http://schemas.microsoft.com/office/drawing/2014/main" id="{2E5B93D0-3894-48A7-874E-6788B898C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57600"/>
            <a:ext cx="1905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Recall</a:t>
            </a:r>
          </a:p>
          <a:p>
            <a:endParaRPr lang="en-US" altLang="en-US"/>
          </a:p>
          <a:p>
            <a:r>
              <a:rPr lang="en-US" altLang="en-US"/>
              <a:t>Interpolated</a:t>
            </a:r>
          </a:p>
          <a:p>
            <a:r>
              <a:rPr lang="en-US" altLang="en-US"/>
              <a:t>Precision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6870" name="Rectangle 8">
            <a:extLst>
              <a:ext uri="{FF2B5EF4-FFF2-40B4-BE49-F238E27FC236}">
                <a16:creationId xmlns:a16="http://schemas.microsoft.com/office/drawing/2014/main" id="{FE258F93-0E60-4854-9D0B-ADF431D13F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92475"/>
            <a:ext cx="5029200" cy="304800"/>
          </a:xfrm>
          <a:prstGeom prst="rect">
            <a:avLst/>
          </a:prstGeom>
          <a:solidFill>
            <a:schemeClr val="accent1">
              <a:alpha val="3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6871" name="TextBox 9">
            <a:extLst>
              <a:ext uri="{FF2B5EF4-FFF2-40B4-BE49-F238E27FC236}">
                <a16:creationId xmlns:a16="http://schemas.microsoft.com/office/drawing/2014/main" id="{7D9E5D0D-D71F-4AFF-AC86-8DBB0424B9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3800"/>
            <a:ext cx="57150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0.0    0.1   0.2    0.3    0.4    0.5   0.6  0.7  0.8  0.9  1.0</a:t>
            </a:r>
          </a:p>
          <a:p>
            <a:endParaRPr lang="en-US" altLang="en-US"/>
          </a:p>
          <a:p>
            <a:r>
              <a:rPr lang="en-US" altLang="en-US"/>
              <a:t>1.0    1.0  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>
            <a:extLst>
              <a:ext uri="{FF2B5EF4-FFF2-40B4-BE49-F238E27FC236}">
                <a16:creationId xmlns:a16="http://schemas.microsoft.com/office/drawing/2014/main" id="{EBE4CF4B-4A43-4A12-9163-5C94F1A6F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Interpolation</a:t>
            </a:r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080C848C-F9BF-4386-B032-83C86CEBF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582B1A9-2C3A-41AA-9BF0-C65BE89D5303}" type="slidenum">
              <a:rPr lang="zh-CN" altLang="en-US">
                <a:latin typeface="Arial" panose="020B0604020202020204" pitchFamily="34" charset="0"/>
              </a:rPr>
              <a:pPr/>
              <a:t>43</a:t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37892" name="Picture 2" descr="C:\Users\croft\Desktop\chap8-3.tif">
            <a:extLst>
              <a:ext uri="{FF2B5EF4-FFF2-40B4-BE49-F238E27FC236}">
                <a16:creationId xmlns:a16="http://schemas.microsoft.com/office/drawing/2014/main" id="{A0AB20AF-303A-465E-BFA2-304FDA74DE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2288"/>
            <a:ext cx="6858000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3" name="TextBox 7">
            <a:extLst>
              <a:ext uri="{FF2B5EF4-FFF2-40B4-BE49-F238E27FC236}">
                <a16:creationId xmlns:a16="http://schemas.microsoft.com/office/drawing/2014/main" id="{D2D16E2F-9EE8-4450-8F3B-C5ECF9ABD6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57600"/>
            <a:ext cx="1905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Recall</a:t>
            </a:r>
          </a:p>
          <a:p>
            <a:endParaRPr lang="en-US" altLang="en-US"/>
          </a:p>
          <a:p>
            <a:r>
              <a:rPr lang="en-US" altLang="en-US"/>
              <a:t>Interpolated</a:t>
            </a:r>
          </a:p>
          <a:p>
            <a:r>
              <a:rPr lang="en-US" altLang="en-US"/>
              <a:t>Precision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7894" name="Rectangle 8">
            <a:extLst>
              <a:ext uri="{FF2B5EF4-FFF2-40B4-BE49-F238E27FC236}">
                <a16:creationId xmlns:a16="http://schemas.microsoft.com/office/drawing/2014/main" id="{CFA09C10-C578-4FF2-A1B8-915843501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3292475"/>
            <a:ext cx="5029200" cy="304800"/>
          </a:xfrm>
          <a:prstGeom prst="rect">
            <a:avLst/>
          </a:prstGeom>
          <a:solidFill>
            <a:schemeClr val="accent1">
              <a:alpha val="3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7895" name="TextBox 9">
            <a:extLst>
              <a:ext uri="{FF2B5EF4-FFF2-40B4-BE49-F238E27FC236}">
                <a16:creationId xmlns:a16="http://schemas.microsoft.com/office/drawing/2014/main" id="{CC23CF32-92EC-4C7F-81F6-16DFB8696F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3800"/>
            <a:ext cx="57150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0.0    0.1   0.2    0.3    0.4    0.5   0.6  0.7  0.8  0.9  1.0</a:t>
            </a:r>
          </a:p>
          <a:p>
            <a:endParaRPr lang="en-US" altLang="en-US"/>
          </a:p>
          <a:p>
            <a:r>
              <a:rPr lang="en-US" altLang="en-US"/>
              <a:t>1.0    1.0   1.0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>
            <a:extLst>
              <a:ext uri="{FF2B5EF4-FFF2-40B4-BE49-F238E27FC236}">
                <a16:creationId xmlns:a16="http://schemas.microsoft.com/office/drawing/2014/main" id="{F643029D-5E45-4494-BDFF-D2F9CDC02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Interpolation</a:t>
            </a:r>
          </a:p>
        </p:txBody>
      </p:sp>
      <p:sp>
        <p:nvSpPr>
          <p:cNvPr id="38915" name="Slide Number Placeholder 3">
            <a:extLst>
              <a:ext uri="{FF2B5EF4-FFF2-40B4-BE49-F238E27FC236}">
                <a16:creationId xmlns:a16="http://schemas.microsoft.com/office/drawing/2014/main" id="{BDDFFF6B-75A3-4FE7-A8D9-5F3584147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0F19DAA-5DB6-4427-94CB-C639F14FA0D9}" type="slidenum">
              <a:rPr lang="zh-CN" altLang="en-US">
                <a:latin typeface="Arial" panose="020B0604020202020204" pitchFamily="34" charset="0"/>
              </a:rPr>
              <a:pPr/>
              <a:t>44</a:t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38916" name="Picture 2" descr="C:\Users\croft\Desktop\chap8-3.tif">
            <a:extLst>
              <a:ext uri="{FF2B5EF4-FFF2-40B4-BE49-F238E27FC236}">
                <a16:creationId xmlns:a16="http://schemas.microsoft.com/office/drawing/2014/main" id="{1CBDCBA3-B3BA-4316-B3D7-CD1676E500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2288"/>
            <a:ext cx="6858000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7" name="TextBox 7">
            <a:extLst>
              <a:ext uri="{FF2B5EF4-FFF2-40B4-BE49-F238E27FC236}">
                <a16:creationId xmlns:a16="http://schemas.microsoft.com/office/drawing/2014/main" id="{8DEA37DD-0688-4202-9456-0FF8D28386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57600"/>
            <a:ext cx="1905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Recall</a:t>
            </a:r>
          </a:p>
          <a:p>
            <a:endParaRPr lang="en-US" altLang="en-US"/>
          </a:p>
          <a:p>
            <a:r>
              <a:rPr lang="en-US" altLang="en-US"/>
              <a:t>Interpolated</a:t>
            </a:r>
          </a:p>
          <a:p>
            <a:r>
              <a:rPr lang="en-US" altLang="en-US"/>
              <a:t>Precision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8918" name="Rectangle 8">
            <a:extLst>
              <a:ext uri="{FF2B5EF4-FFF2-40B4-BE49-F238E27FC236}">
                <a16:creationId xmlns:a16="http://schemas.microsoft.com/office/drawing/2014/main" id="{CCD22FC1-F031-42C7-A7A3-E739BC9436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92475"/>
            <a:ext cx="4038600" cy="288925"/>
          </a:xfrm>
          <a:prstGeom prst="rect">
            <a:avLst/>
          </a:prstGeom>
          <a:solidFill>
            <a:schemeClr val="accent1">
              <a:alpha val="3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8919" name="TextBox 9">
            <a:extLst>
              <a:ext uri="{FF2B5EF4-FFF2-40B4-BE49-F238E27FC236}">
                <a16:creationId xmlns:a16="http://schemas.microsoft.com/office/drawing/2014/main" id="{C03F629D-22B8-4623-9E5F-EFDE2D77F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3800"/>
            <a:ext cx="57150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0.0    0.1   0.2    0.3    0.4    0.5   0.6  0.7  0.8  0.9  1.0</a:t>
            </a:r>
          </a:p>
          <a:p>
            <a:endParaRPr lang="en-US" altLang="en-US"/>
          </a:p>
          <a:p>
            <a:r>
              <a:rPr lang="en-US" altLang="en-US"/>
              <a:t>1.0    1.0   1.0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>
            <a:extLst>
              <a:ext uri="{FF2B5EF4-FFF2-40B4-BE49-F238E27FC236}">
                <a16:creationId xmlns:a16="http://schemas.microsoft.com/office/drawing/2014/main" id="{3C870082-192C-4842-BE4A-ADBFDB3A3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Interpolation</a:t>
            </a:r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BBA409AC-DFF9-447D-A39E-762B4D863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93147B1-722F-4186-A91D-372F4C7FA3B2}" type="slidenum">
              <a:rPr lang="zh-CN" altLang="en-US">
                <a:latin typeface="Arial" panose="020B0604020202020204" pitchFamily="34" charset="0"/>
              </a:rPr>
              <a:pPr/>
              <a:t>45</a:t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39940" name="Picture 2" descr="C:\Users\croft\Desktop\chap8-3.tif">
            <a:extLst>
              <a:ext uri="{FF2B5EF4-FFF2-40B4-BE49-F238E27FC236}">
                <a16:creationId xmlns:a16="http://schemas.microsoft.com/office/drawing/2014/main" id="{5F75F572-586C-4FBA-9DD8-030274F05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2288"/>
            <a:ext cx="6858000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TextBox 7">
            <a:extLst>
              <a:ext uri="{FF2B5EF4-FFF2-40B4-BE49-F238E27FC236}">
                <a16:creationId xmlns:a16="http://schemas.microsoft.com/office/drawing/2014/main" id="{2175AB53-A09B-4D3D-8E23-09B0A04B4C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57600"/>
            <a:ext cx="1905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Recall</a:t>
            </a:r>
          </a:p>
          <a:p>
            <a:endParaRPr lang="en-US" altLang="en-US"/>
          </a:p>
          <a:p>
            <a:r>
              <a:rPr lang="en-US" altLang="en-US"/>
              <a:t>Interpolated</a:t>
            </a:r>
          </a:p>
          <a:p>
            <a:r>
              <a:rPr lang="en-US" altLang="en-US"/>
              <a:t>Precision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39942" name="Rectangle 8">
            <a:extLst>
              <a:ext uri="{FF2B5EF4-FFF2-40B4-BE49-F238E27FC236}">
                <a16:creationId xmlns:a16="http://schemas.microsoft.com/office/drawing/2014/main" id="{790D9CE7-26CF-4479-A86B-23729814B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92475"/>
            <a:ext cx="4038600" cy="288925"/>
          </a:xfrm>
          <a:prstGeom prst="rect">
            <a:avLst/>
          </a:prstGeom>
          <a:solidFill>
            <a:schemeClr val="accent1">
              <a:alpha val="3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9943" name="TextBox 9">
            <a:extLst>
              <a:ext uri="{FF2B5EF4-FFF2-40B4-BE49-F238E27FC236}">
                <a16:creationId xmlns:a16="http://schemas.microsoft.com/office/drawing/2014/main" id="{1D4CA16A-A488-47CC-98B3-E1D188CFDB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3800"/>
            <a:ext cx="57150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0.0    0.1   0.2    0.3    0.4    0.5   0.6  0.7  0.8  0.9  1.0</a:t>
            </a:r>
          </a:p>
          <a:p>
            <a:endParaRPr lang="en-US" altLang="en-US"/>
          </a:p>
          <a:p>
            <a:r>
              <a:rPr lang="en-US" altLang="en-US"/>
              <a:t>1.0    1.0   1.0    0.67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>
            <a:extLst>
              <a:ext uri="{FF2B5EF4-FFF2-40B4-BE49-F238E27FC236}">
                <a16:creationId xmlns:a16="http://schemas.microsoft.com/office/drawing/2014/main" id="{78904481-ED25-40E1-AA01-FB69B2D4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Interpolation</a:t>
            </a:r>
          </a:p>
        </p:txBody>
      </p:sp>
      <p:sp>
        <p:nvSpPr>
          <p:cNvPr id="40963" name="Slide Number Placeholder 3">
            <a:extLst>
              <a:ext uri="{FF2B5EF4-FFF2-40B4-BE49-F238E27FC236}">
                <a16:creationId xmlns:a16="http://schemas.microsoft.com/office/drawing/2014/main" id="{1B1B03EE-E44F-4E00-BF47-D5EA29482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4DAD34E-AFAB-4431-8F35-CF5D118E6EE3}" type="slidenum">
              <a:rPr lang="zh-CN" altLang="en-US">
                <a:latin typeface="Arial" panose="020B0604020202020204" pitchFamily="34" charset="0"/>
              </a:rPr>
              <a:pPr/>
              <a:t>46</a:t>
            </a:fld>
            <a:endParaRPr lang="en-US" altLang="zh-CN">
              <a:latin typeface="Arial" panose="020B0604020202020204" pitchFamily="34" charset="0"/>
            </a:endParaRPr>
          </a:p>
        </p:txBody>
      </p:sp>
      <p:pic>
        <p:nvPicPr>
          <p:cNvPr id="40964" name="Picture 2" descr="C:\Users\croft\Desktop\chap8-3.tif">
            <a:extLst>
              <a:ext uri="{FF2B5EF4-FFF2-40B4-BE49-F238E27FC236}">
                <a16:creationId xmlns:a16="http://schemas.microsoft.com/office/drawing/2014/main" id="{E6AD5CA9-6701-475F-9F14-3AC2855D11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792288"/>
            <a:ext cx="6858000" cy="3986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65" name="TextBox 7">
            <a:extLst>
              <a:ext uri="{FF2B5EF4-FFF2-40B4-BE49-F238E27FC236}">
                <a16:creationId xmlns:a16="http://schemas.microsoft.com/office/drawing/2014/main" id="{3977F6E7-3AD0-4888-842B-85D666403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6800" y="3657600"/>
            <a:ext cx="1905000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Recall</a:t>
            </a:r>
          </a:p>
          <a:p>
            <a:endParaRPr lang="en-US" altLang="en-US"/>
          </a:p>
          <a:p>
            <a:r>
              <a:rPr lang="en-US" altLang="en-US"/>
              <a:t>Interpolated</a:t>
            </a:r>
          </a:p>
          <a:p>
            <a:r>
              <a:rPr lang="en-US" altLang="en-US"/>
              <a:t>Precision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  <p:sp>
        <p:nvSpPr>
          <p:cNvPr id="40966" name="Rectangle 8">
            <a:extLst>
              <a:ext uri="{FF2B5EF4-FFF2-40B4-BE49-F238E27FC236}">
                <a16:creationId xmlns:a16="http://schemas.microsoft.com/office/drawing/2014/main" id="{6F878EF6-38B2-4D43-89FF-DEEE320921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3292475"/>
            <a:ext cx="4038600" cy="288925"/>
          </a:xfrm>
          <a:prstGeom prst="rect">
            <a:avLst/>
          </a:prstGeom>
          <a:solidFill>
            <a:schemeClr val="accent1">
              <a:alpha val="36078"/>
            </a:schemeClr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0967" name="TextBox 9">
            <a:extLst>
              <a:ext uri="{FF2B5EF4-FFF2-40B4-BE49-F238E27FC236}">
                <a16:creationId xmlns:a16="http://schemas.microsoft.com/office/drawing/2014/main" id="{E94E4705-39C5-4662-A5C6-AE165310D4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3733800"/>
            <a:ext cx="5715000" cy="20320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0.0    0.1   0.2    0.3    0.4    0.5   0.6  0.7  0.8  0.9  1.0</a:t>
            </a:r>
          </a:p>
          <a:p>
            <a:endParaRPr lang="en-US" altLang="en-US"/>
          </a:p>
          <a:p>
            <a:r>
              <a:rPr lang="en-US" altLang="en-US"/>
              <a:t>1.0    1.0   1.0    0.67  0.67  0.5   0.5  0.5  0.5  0.5  0.5</a:t>
            </a:r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altLang="en-US" dirty="0"/>
              <a:t>Recap: Confusion matrix</a:t>
            </a:r>
            <a:endParaRPr lang="en-AU" altLang="en-US" dirty="0"/>
          </a:p>
        </p:txBody>
      </p:sp>
      <p:sp>
        <p:nvSpPr>
          <p:cNvPr id="412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85900" y="2000250"/>
            <a:ext cx="6229350" cy="36004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altLang="en-US" sz="1800" dirty="0"/>
              <a:t>The confusion matrix (easily generalize to multi-class)</a:t>
            </a:r>
          </a:p>
          <a:p>
            <a:pPr>
              <a:lnSpc>
                <a:spcPct val="80000"/>
              </a:lnSpc>
            </a:pPr>
            <a:endParaRPr lang="en-NZ" altLang="en-US" sz="1800" dirty="0"/>
          </a:p>
          <a:p>
            <a:pPr>
              <a:lnSpc>
                <a:spcPct val="80000"/>
              </a:lnSpc>
            </a:pPr>
            <a:endParaRPr lang="en-NZ" altLang="en-US" sz="1800" dirty="0"/>
          </a:p>
          <a:p>
            <a:pPr>
              <a:lnSpc>
                <a:spcPct val="80000"/>
              </a:lnSpc>
            </a:pPr>
            <a:endParaRPr lang="en-NZ" altLang="en-US" sz="1800" dirty="0"/>
          </a:p>
          <a:p>
            <a:pPr>
              <a:lnSpc>
                <a:spcPct val="80000"/>
              </a:lnSpc>
            </a:pPr>
            <a:endParaRPr lang="en-NZ" altLang="en-US" sz="1800" dirty="0"/>
          </a:p>
          <a:p>
            <a:pPr>
              <a:lnSpc>
                <a:spcPct val="80000"/>
              </a:lnSpc>
            </a:pPr>
            <a:endParaRPr lang="en-NZ" altLang="en-US" sz="1800" dirty="0"/>
          </a:p>
          <a:p>
            <a:pPr>
              <a:lnSpc>
                <a:spcPct val="80000"/>
              </a:lnSpc>
            </a:pPr>
            <a:endParaRPr lang="en-NZ" altLang="en-US" sz="1800" dirty="0"/>
          </a:p>
          <a:p>
            <a:pPr>
              <a:lnSpc>
                <a:spcPct val="80000"/>
              </a:lnSpc>
            </a:pPr>
            <a:endParaRPr lang="en-NZ" altLang="en-US" sz="1800" dirty="0"/>
          </a:p>
          <a:p>
            <a:pPr>
              <a:lnSpc>
                <a:spcPct val="80000"/>
              </a:lnSpc>
            </a:pPr>
            <a:r>
              <a:rPr lang="en-NZ" altLang="en-US" sz="1800" dirty="0"/>
              <a:t>Machine Learning methods usually minimize FP+FN </a:t>
            </a:r>
          </a:p>
          <a:p>
            <a:pPr>
              <a:lnSpc>
                <a:spcPct val="80000"/>
              </a:lnSpc>
            </a:pPr>
            <a:r>
              <a:rPr lang="en-NZ" altLang="en-US" sz="1800" dirty="0"/>
              <a:t>TPR (True Positive Rate): TP / (TP + FN) = Recall</a:t>
            </a:r>
          </a:p>
          <a:p>
            <a:pPr>
              <a:lnSpc>
                <a:spcPct val="80000"/>
              </a:lnSpc>
            </a:pPr>
            <a:r>
              <a:rPr lang="en-NZ" altLang="en-US" sz="1800" dirty="0"/>
              <a:t>FPR (False Positive Rate): FP / (TN + FP)</a:t>
            </a:r>
          </a:p>
        </p:txBody>
      </p:sp>
      <p:graphicFrame>
        <p:nvGraphicFramePr>
          <p:cNvPr id="6" name="Group 4"/>
          <p:cNvGraphicFramePr>
            <a:graphicFrameLocks noGrp="1"/>
          </p:cNvGraphicFramePr>
          <p:nvPr/>
        </p:nvGraphicFramePr>
        <p:xfrm>
          <a:off x="2181365" y="2559516"/>
          <a:ext cx="4343400" cy="1639824"/>
        </p:xfrm>
        <a:graphic>
          <a:graphicData uri="http://schemas.openxmlformats.org/drawingml/2006/table">
            <a:tbl>
              <a:tblPr/>
              <a:tblGrid>
                <a:gridCol w="17517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8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38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Actual: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Actual: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Predicted: </a:t>
                      </a:r>
                      <a:b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Positive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fp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Predicted: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Negative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fn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60000"/>
                        <a:buFont typeface="Wingdings" charset="2"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tn</a:t>
                      </a:r>
                      <a:endParaRPr kumimoji="0" 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9031163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ROC Curves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receiver operating characteristic curve</a:t>
            </a:r>
            <a:r>
              <a:rPr lang="en-US" dirty="0"/>
              <a:t>, i.e. </a:t>
            </a:r>
            <a:r>
              <a:rPr lang="en-US" b="1" dirty="0"/>
              <a:t>ROC curve</a:t>
            </a:r>
            <a:r>
              <a:rPr lang="en-US" dirty="0"/>
              <a:t>, is a graphical plot that illustrates the diagnostic ability of a binary classifier system as its discrimination threshold is varied.</a:t>
            </a:r>
          </a:p>
          <a:p>
            <a:r>
              <a:rPr lang="en-US" dirty="0"/>
              <a:t>The diagnostic performance of a test, or the accuracy of a test to discriminate diseased cases from normal cases is evaluated using Receiver Operating Characteristic (ROC) curve analysis</a:t>
            </a:r>
          </a:p>
          <a:p>
            <a:r>
              <a:rPr lang="en-US" dirty="0"/>
              <a:t>A ROC Curve is a way to compare diagnostic tests. It is a plot of the true positive rate against the false positive rate.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389618"/>
      </p:ext>
    </p:extLst>
  </p:cSld>
  <p:clrMapOvr>
    <a:masterClrMapping/>
  </p:clrMapOvr>
  <p:transition advTm="48512"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ROC Curves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305D86-FF3B-4D66-B4FF-1FB67B148A1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369" y="1479482"/>
            <a:ext cx="2480984" cy="2256676"/>
          </a:xfrm>
          <a:prstGeom prst="rect">
            <a:avLst/>
          </a:prstGeom>
        </p:spPr>
      </p:pic>
      <p:pic>
        <p:nvPicPr>
          <p:cNvPr id="7170" name="Picture 2">
            <a:extLst>
              <a:ext uri="{FF2B5EF4-FFF2-40B4-BE49-F238E27FC236}">
                <a16:creationId xmlns:a16="http://schemas.microsoft.com/office/drawing/2014/main" id="{C727E96F-2492-404A-B2E5-95E9B80AF5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647" y="1479482"/>
            <a:ext cx="2480984" cy="2256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B5814-3EA9-4583-B495-DBBCFA60E7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4108" y="1479482"/>
            <a:ext cx="2480984" cy="2256676"/>
          </a:xfrm>
          <a:prstGeom prst="rect">
            <a:avLst/>
          </a:prstGeom>
        </p:spPr>
      </p:pic>
      <p:sp>
        <p:nvSpPr>
          <p:cNvPr id="10" name="Rectangle 3">
            <a:extLst>
              <a:ext uri="{FF2B5EF4-FFF2-40B4-BE49-F238E27FC236}">
                <a16:creationId xmlns:a16="http://schemas.microsoft.com/office/drawing/2014/main" id="{CA37D04E-6F3C-49AA-A182-E8F44AE57AA8}"/>
              </a:ext>
            </a:extLst>
          </p:cNvPr>
          <p:cNvSpPr txBox="1">
            <a:spLocks noChangeArrowheads="1"/>
          </p:cNvSpPr>
          <p:nvPr/>
        </p:nvSpPr>
        <p:spPr>
          <a:xfrm>
            <a:off x="3540955" y="3710469"/>
            <a:ext cx="2721692" cy="1678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This is the worst situation. When AUC is approximately 0.5, model has no discrimination capacity to distinguish between positive class and negative class</a:t>
            </a:r>
            <a:r>
              <a:rPr lang="en-US" sz="1600" dirty="0" smtClean="0"/>
              <a:t>. Random predictions. </a:t>
            </a:r>
            <a:endParaRPr lang="en-US" sz="1600" dirty="0"/>
          </a:p>
          <a:p>
            <a:pPr marL="0" indent="0" fontAlgn="auto">
              <a:spcAft>
                <a:spcPts val="0"/>
              </a:spcAft>
              <a:buNone/>
            </a:pPr>
            <a:endParaRPr lang="en-US" altLang="en-US" sz="1600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9BAC289E-81F2-44F8-AB80-8C6B2C5FA063}"/>
              </a:ext>
            </a:extLst>
          </p:cNvPr>
          <p:cNvSpPr txBox="1">
            <a:spLocks noChangeArrowheads="1"/>
          </p:cNvSpPr>
          <p:nvPr/>
        </p:nvSpPr>
        <p:spPr>
          <a:xfrm>
            <a:off x="281891" y="3700428"/>
            <a:ext cx="2327746" cy="11089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None/>
            </a:pPr>
            <a:r>
              <a:rPr lang="en-US" sz="1600" dirty="0"/>
              <a:t>This is an ideal situation. Model has an ideal measure of separability. It is perfectly able to distinguish between positive class and negative class.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85321187"/>
      </p:ext>
    </p:extLst>
  </p:cSld>
  <p:clrMapOvr>
    <a:masterClrMapping/>
  </p:clrMapOvr>
  <p:transition advTm="48512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Performance evaluation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How predictive is the model we learned?</a:t>
            </a:r>
          </a:p>
          <a:p>
            <a:pPr lvl="1"/>
            <a:r>
              <a:rPr lang="en-US" altLang="en-US" dirty="0"/>
              <a:t>For regression, usually R</a:t>
            </a:r>
            <a:r>
              <a:rPr lang="en-US" altLang="en-US" baseline="30000" dirty="0"/>
              <a:t>2</a:t>
            </a:r>
            <a:r>
              <a:rPr lang="en-US" altLang="en-US" dirty="0"/>
              <a:t> or MSE</a:t>
            </a:r>
          </a:p>
          <a:p>
            <a:pPr lvl="1"/>
            <a:r>
              <a:rPr lang="en-US" altLang="en-US" dirty="0"/>
              <a:t>For classification, many options (discuss later today) </a:t>
            </a:r>
          </a:p>
          <a:p>
            <a:pPr lvl="2"/>
            <a:r>
              <a:rPr lang="en-US" altLang="en-US" dirty="0"/>
              <a:t>Accuracy can be used, with caution</a:t>
            </a:r>
          </a:p>
          <a:p>
            <a:r>
              <a:rPr lang="en-US" altLang="en-US" dirty="0"/>
              <a:t>Performance on the training data (data used to build models) is </a:t>
            </a:r>
            <a:r>
              <a:rPr lang="en-US" altLang="en-US" i="1" dirty="0"/>
              <a:t>not</a:t>
            </a:r>
            <a:r>
              <a:rPr lang="en-US" altLang="en-US" dirty="0"/>
              <a:t> a good indicator of performance on future data</a:t>
            </a:r>
          </a:p>
          <a:p>
            <a:pPr lvl="1"/>
            <a:r>
              <a:rPr lang="en-US" altLang="en-US" b="1" i="1" dirty="0"/>
              <a:t>Q: Why?</a:t>
            </a:r>
            <a:r>
              <a:rPr lang="en-US" altLang="en-US" dirty="0"/>
              <a:t>  </a:t>
            </a:r>
          </a:p>
          <a:p>
            <a:pPr lvl="1"/>
            <a:r>
              <a:rPr lang="en-US" altLang="en-US" dirty="0"/>
              <a:t>A: Because new data will probably not be </a:t>
            </a:r>
            <a:r>
              <a:rPr lang="en-US" altLang="en-US" b="1" dirty="0"/>
              <a:t>exactly </a:t>
            </a:r>
            <a:r>
              <a:rPr lang="en-US" altLang="en-US" dirty="0"/>
              <a:t>the same as the training data!</a:t>
            </a:r>
          </a:p>
        </p:txBody>
      </p:sp>
    </p:spTree>
    <p:extLst>
      <p:ext uri="{BB962C8B-B14F-4D97-AF65-F5344CB8AC3E}">
        <p14:creationId xmlns:p14="http://schemas.microsoft.com/office/powerpoint/2010/main" val="119402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Multiple ROC Curves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Comparison of multiple classifiers is usually straight-forward especially when no curves cross each other. Curves close to the perfect ROC curve have a better performance level than the ones closes to the baseline.</a:t>
            </a:r>
            <a:endParaRPr lang="en-US" altLang="en-US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884EB2B-8E67-48FA-B6E7-2982092B7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28274" y="3428999"/>
            <a:ext cx="4144445" cy="3406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8537115"/>
      </p:ext>
    </p:extLst>
  </p:cSld>
  <p:clrMapOvr>
    <a:masterClrMapping/>
  </p:clrMapOvr>
  <p:transition advTm="48512"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PR Curves Vs ROC Curves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Remember, a ROC curve represents a relation between sensitivity (Recall) and False Positive Rate (Not Precision).</a:t>
            </a:r>
          </a:p>
          <a:p>
            <a:pPr lvl="1"/>
            <a:r>
              <a:rPr lang="en-US" dirty="0"/>
              <a:t>ROC curve plot True Positive Rate Vs. False Positive Rate; Whereas, PR curve plot Precision Vs. Recall.</a:t>
            </a:r>
          </a:p>
          <a:p>
            <a:r>
              <a:rPr lang="en-US" dirty="0"/>
              <a:t>If your question is, "How well can this classifier be expected to perform </a:t>
            </a:r>
            <a:r>
              <a:rPr lang="en-US" i="1" dirty="0"/>
              <a:t>in general</a:t>
            </a:r>
            <a:r>
              <a:rPr lang="en-US" dirty="0"/>
              <a:t>, go with a ROC curve</a:t>
            </a:r>
          </a:p>
          <a:p>
            <a:r>
              <a:rPr lang="en-US" dirty="0"/>
              <a:t>If true negative is not much valuable to the problem, or negative examples are abundant. Then, PR-curve is typically more appropriate. </a:t>
            </a:r>
          </a:p>
          <a:p>
            <a:pPr lvl="1"/>
            <a:r>
              <a:rPr lang="en-US" dirty="0"/>
              <a:t>For example, if the class is highly imbalanced and positive samples are very rare, then use PR-curve.</a:t>
            </a:r>
          </a:p>
          <a:p>
            <a:pPr lvl="1"/>
            <a:r>
              <a:rPr lang="en-US" dirty="0"/>
              <a:t>How meaningful is a positive result from my classifier</a:t>
            </a:r>
          </a:p>
        </p:txBody>
      </p:sp>
    </p:spTree>
    <p:extLst>
      <p:ext uri="{BB962C8B-B14F-4D97-AF65-F5344CB8AC3E}">
        <p14:creationId xmlns:p14="http://schemas.microsoft.com/office/powerpoint/2010/main" val="578902885"/>
      </p:ext>
    </p:extLst>
  </p:cSld>
  <p:clrMapOvr>
    <a:masterClrMapping/>
  </p:clrMapOvr>
  <p:transition advTm="48512"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Cost-Sensitive Learning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/>
              <a:t>Learning to minimize the </a:t>
            </a:r>
            <a:r>
              <a:rPr lang="en-US" altLang="en-US" i="1"/>
              <a:t>expected cost</a:t>
            </a:r>
            <a:r>
              <a:rPr lang="en-US" altLang="en-US"/>
              <a:t> of misclassifications</a:t>
            </a:r>
          </a:p>
          <a:p>
            <a:pPr>
              <a:lnSpc>
                <a:spcPct val="90000"/>
              </a:lnSpc>
            </a:pPr>
            <a:r>
              <a:rPr lang="en-US" altLang="en-US"/>
              <a:t>Most classification learning algorithms attempt to minimize the </a:t>
            </a:r>
            <a:r>
              <a:rPr lang="en-US" altLang="en-US" i="1"/>
              <a:t>expected number</a:t>
            </a:r>
            <a:r>
              <a:rPr lang="en-US" altLang="en-US"/>
              <a:t> of misclassification errors</a:t>
            </a:r>
          </a:p>
          <a:p>
            <a:pPr>
              <a:lnSpc>
                <a:spcPct val="90000"/>
              </a:lnSpc>
            </a:pPr>
            <a:r>
              <a:rPr lang="en-US" altLang="en-US"/>
              <a:t>In many applications, different kinds of classification errors have different costs, so we need cost-sensitive methods</a:t>
            </a:r>
          </a:p>
        </p:txBody>
      </p:sp>
    </p:spTree>
    <p:extLst>
      <p:ext uri="{BB962C8B-B14F-4D97-AF65-F5344CB8AC3E}">
        <p14:creationId xmlns:p14="http://schemas.microsoft.com/office/powerpoint/2010/main" val="1424596491"/>
      </p:ext>
    </p:extLst>
  </p:cSld>
  <p:clrMapOvr>
    <a:masterClrMapping/>
  </p:clrMapOvr>
  <p:transition advTm="48512"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Examples of Applications with Unequal Misclassification Costs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2800"/>
              <a:t>Medical Diagnosis: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Cost of false positive error: Unnecessary treatment; unnecessary worry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Cost of false negative error: Postponed treatment or failure to treat; death or injury</a:t>
            </a:r>
          </a:p>
          <a:p>
            <a:pPr>
              <a:lnSpc>
                <a:spcPct val="90000"/>
              </a:lnSpc>
            </a:pPr>
            <a:r>
              <a:rPr lang="en-US" altLang="en-US" sz="2800"/>
              <a:t>Fraud Detection: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False positive: resources wasted investigating non-fraud</a:t>
            </a:r>
          </a:p>
          <a:p>
            <a:pPr lvl="1">
              <a:lnSpc>
                <a:spcPct val="90000"/>
              </a:lnSpc>
            </a:pPr>
            <a:r>
              <a:rPr lang="en-US" altLang="en-US" sz="2400"/>
              <a:t>False negative: failure to detect fraud could be very expensive</a:t>
            </a:r>
          </a:p>
        </p:txBody>
      </p:sp>
    </p:spTree>
    <p:extLst>
      <p:ext uri="{BB962C8B-B14F-4D97-AF65-F5344CB8AC3E}">
        <p14:creationId xmlns:p14="http://schemas.microsoft.com/office/powerpoint/2010/main" val="978160055"/>
      </p:ext>
    </p:extLst>
  </p:cSld>
  <p:clrMapOvr>
    <a:masterClrMapping/>
  </p:clrMapOvr>
  <p:transition advTm="82448"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Cost Matrix</a:t>
            </a:r>
          </a:p>
        </p:txBody>
      </p:sp>
      <p:graphicFrame>
        <p:nvGraphicFramePr>
          <p:cNvPr id="424982" name="Group 22"/>
          <p:cNvGraphicFramePr>
            <a:graphicFrameLocks noGrp="1"/>
          </p:cNvGraphicFramePr>
          <p:nvPr/>
        </p:nvGraphicFramePr>
        <p:xfrm>
          <a:off x="1771650" y="1870894"/>
          <a:ext cx="1828800" cy="13716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41619735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35743177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1515031675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257212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6614837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60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98784"/>
                  </a:ext>
                </a:extLst>
              </a:tr>
            </a:tbl>
          </a:graphicData>
        </a:graphic>
      </p:graphicFrame>
      <p:sp>
        <p:nvSpPr>
          <p:cNvPr id="424983" name="Text Box 23"/>
          <p:cNvSpPr txBox="1">
            <a:spLocks noChangeArrowheads="1"/>
          </p:cNvSpPr>
          <p:nvPr/>
        </p:nvSpPr>
        <p:spPr bwMode="auto">
          <a:xfrm>
            <a:off x="2426045" y="3242494"/>
            <a:ext cx="1159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Predicted</a:t>
            </a:r>
          </a:p>
        </p:txBody>
      </p:sp>
      <p:sp>
        <p:nvSpPr>
          <p:cNvPr id="424984" name="Text Box 24"/>
          <p:cNvSpPr txBox="1">
            <a:spLocks noChangeArrowheads="1"/>
          </p:cNvSpPr>
          <p:nvPr/>
        </p:nvSpPr>
        <p:spPr bwMode="auto">
          <a:xfrm rot="16200000">
            <a:off x="1130117" y="2402390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Actual</a:t>
            </a:r>
          </a:p>
        </p:txBody>
      </p:sp>
      <p:graphicFrame>
        <p:nvGraphicFramePr>
          <p:cNvPr id="424985" name="Group 25"/>
          <p:cNvGraphicFramePr>
            <a:graphicFrameLocks noGrp="1"/>
          </p:cNvGraphicFramePr>
          <p:nvPr/>
        </p:nvGraphicFramePr>
        <p:xfrm>
          <a:off x="3600450" y="3871144"/>
          <a:ext cx="1828800" cy="13716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2201814551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6019970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272779841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9484791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-1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78500165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1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78240337"/>
                  </a:ext>
                </a:extLst>
              </a:tr>
            </a:tbl>
          </a:graphicData>
        </a:graphic>
      </p:graphicFrame>
      <p:sp>
        <p:nvSpPr>
          <p:cNvPr id="425005" name="Text Box 45"/>
          <p:cNvSpPr txBox="1">
            <a:spLocks noChangeArrowheads="1"/>
          </p:cNvSpPr>
          <p:nvPr/>
        </p:nvSpPr>
        <p:spPr bwMode="auto">
          <a:xfrm>
            <a:off x="1221546" y="1442202"/>
            <a:ext cx="2929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Model 1: Confusion matrix</a:t>
            </a:r>
          </a:p>
        </p:txBody>
      </p:sp>
      <p:sp>
        <p:nvSpPr>
          <p:cNvPr id="425006" name="Text Box 46"/>
          <p:cNvSpPr txBox="1">
            <a:spLocks noChangeArrowheads="1"/>
          </p:cNvSpPr>
          <p:nvPr/>
        </p:nvSpPr>
        <p:spPr bwMode="auto">
          <a:xfrm>
            <a:off x="3886200" y="3471094"/>
            <a:ext cx="135165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Cost matrix</a:t>
            </a:r>
          </a:p>
        </p:txBody>
      </p:sp>
      <p:graphicFrame>
        <p:nvGraphicFramePr>
          <p:cNvPr id="425007" name="Group 47"/>
          <p:cNvGraphicFramePr>
            <a:graphicFrameLocks noGrp="1"/>
          </p:cNvGraphicFramePr>
          <p:nvPr/>
        </p:nvGraphicFramePr>
        <p:xfrm>
          <a:off x="5143500" y="1870894"/>
          <a:ext cx="1828800" cy="1371600"/>
        </p:xfrm>
        <a:graphic>
          <a:graphicData uri="http://schemas.openxmlformats.org/drawingml/2006/table">
            <a:tbl>
              <a:tblPr/>
              <a:tblGrid>
                <a:gridCol w="609600">
                  <a:extLst>
                    <a:ext uri="{9D8B030D-6E8A-4147-A177-3AD203B41FA5}">
                      <a16:colId xmlns:a16="http://schemas.microsoft.com/office/drawing/2014/main" val="12387626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241138657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880974020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endParaRPr kumimoji="0" lang="en-US" alt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5320574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P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250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45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1366752"/>
                  </a:ext>
                </a:extLst>
              </a:tr>
              <a:tr h="457200"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N</a:t>
                      </a:r>
                    </a:p>
                  </a:txBody>
                  <a:tcPr marL="68580" marR="6858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5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50000"/>
                        </a:spcBef>
                        <a:buClr>
                          <a:srgbClr val="E2007F"/>
                        </a:buClr>
                        <a:buFont typeface="Wingdings" panose="05000000000000000000" pitchFamily="2" charset="2"/>
                        <a:defRPr sz="2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1pPr>
                      <a:lvl2pPr marL="341313">
                        <a:spcBef>
                          <a:spcPct val="50000"/>
                        </a:spcBef>
                        <a:buClr>
                          <a:srgbClr val="00C6BD"/>
                        </a:buClr>
                        <a:buFont typeface="Wingdings" panose="05000000000000000000" pitchFamily="2" charset="2"/>
                        <a:defRPr sz="2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2pPr>
                      <a:lvl3pPr marL="681038">
                        <a:spcBef>
                          <a:spcPct val="50000"/>
                        </a:spcBef>
                        <a:buClr>
                          <a:srgbClr val="00B2EB"/>
                        </a:buClr>
                        <a:buFont typeface="Wingdings" panose="05000000000000000000" pitchFamily="2" charset="2"/>
                        <a:defRPr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3pPr>
                      <a:lvl4pPr marL="1028700">
                        <a:spcBef>
                          <a:spcPct val="50000"/>
                        </a:spcBef>
                        <a:buClr>
                          <a:srgbClr val="009999"/>
                        </a:buClr>
                        <a:buFont typeface="Wingdings" panose="05000000000000000000" pitchFamily="2" charset="2"/>
                        <a:defRPr sz="14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4pPr>
                      <a:lvl5pPr marL="1368425">
                        <a:spcBef>
                          <a:spcPct val="50000"/>
                        </a:spcBef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5pPr>
                      <a:lvl6pPr marL="18256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6pPr>
                      <a:lvl7pPr marL="22828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7pPr>
                      <a:lvl8pPr marL="27400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8pPr>
                      <a:lvl9pPr marL="3197225" eaLnBrk="0" fontAlgn="base" hangingPunct="0"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33CC33"/>
                        </a:buClr>
                        <a:buFont typeface="Wingdings" panose="05000000000000000000" pitchFamily="2" charset="2"/>
                        <a:defRPr sz="1000">
                          <a:solidFill>
                            <a:schemeClr val="bg2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E2007F"/>
                        </a:buClr>
                        <a:buSzTx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en-US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</a:rPr>
                        <a:t>200</a:t>
                      </a:r>
                    </a:p>
                  </a:txBody>
                  <a:tcPr marL="68580" marR="6858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47729641"/>
                  </a:ext>
                </a:extLst>
              </a:tr>
            </a:tbl>
          </a:graphicData>
        </a:graphic>
      </p:graphicFrame>
      <p:sp>
        <p:nvSpPr>
          <p:cNvPr id="425025" name="Text Box 65"/>
          <p:cNvSpPr txBox="1">
            <a:spLocks noChangeArrowheads="1"/>
          </p:cNvSpPr>
          <p:nvPr/>
        </p:nvSpPr>
        <p:spPr bwMode="auto">
          <a:xfrm>
            <a:off x="5787856" y="3242494"/>
            <a:ext cx="115929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Predicted</a:t>
            </a:r>
          </a:p>
        </p:txBody>
      </p:sp>
      <p:sp>
        <p:nvSpPr>
          <p:cNvPr id="425026" name="Text Box 66"/>
          <p:cNvSpPr txBox="1">
            <a:spLocks noChangeArrowheads="1"/>
          </p:cNvSpPr>
          <p:nvPr/>
        </p:nvSpPr>
        <p:spPr bwMode="auto">
          <a:xfrm rot="16200000">
            <a:off x="4501967" y="2402390"/>
            <a:ext cx="82586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Actual</a:t>
            </a:r>
          </a:p>
        </p:txBody>
      </p:sp>
      <p:sp>
        <p:nvSpPr>
          <p:cNvPr id="425027" name="Text Box 67"/>
          <p:cNvSpPr txBox="1">
            <a:spLocks noChangeArrowheads="1"/>
          </p:cNvSpPr>
          <p:nvPr/>
        </p:nvSpPr>
        <p:spPr bwMode="auto">
          <a:xfrm>
            <a:off x="4730234" y="1480436"/>
            <a:ext cx="292900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dirty="0"/>
              <a:t>Model 2: Confusion matrix</a:t>
            </a:r>
          </a:p>
        </p:txBody>
      </p:sp>
      <p:sp>
        <p:nvSpPr>
          <p:cNvPr id="425029" name="Line 69"/>
          <p:cNvSpPr>
            <a:spLocks noChangeShapeType="1"/>
          </p:cNvSpPr>
          <p:nvPr/>
        </p:nvSpPr>
        <p:spPr bwMode="auto">
          <a:xfrm flipH="1">
            <a:off x="3371850" y="2499544"/>
            <a:ext cx="40005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30" name="Text Box 70"/>
          <p:cNvSpPr txBox="1">
            <a:spLocks noChangeArrowheads="1"/>
          </p:cNvSpPr>
          <p:nvPr/>
        </p:nvSpPr>
        <p:spPr bwMode="auto">
          <a:xfrm>
            <a:off x="3829050" y="2328094"/>
            <a:ext cx="49244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FN</a:t>
            </a:r>
          </a:p>
        </p:txBody>
      </p:sp>
      <p:sp>
        <p:nvSpPr>
          <p:cNvPr id="425031" name="Line 71"/>
          <p:cNvSpPr>
            <a:spLocks noChangeShapeType="1"/>
          </p:cNvSpPr>
          <p:nvPr/>
        </p:nvSpPr>
        <p:spPr bwMode="auto">
          <a:xfrm flipH="1">
            <a:off x="2057400" y="3071044"/>
            <a:ext cx="457200" cy="28575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25033" name="Text Box 73"/>
          <p:cNvSpPr txBox="1">
            <a:spLocks noChangeArrowheads="1"/>
          </p:cNvSpPr>
          <p:nvPr/>
        </p:nvSpPr>
        <p:spPr bwMode="auto">
          <a:xfrm>
            <a:off x="1714500" y="3216300"/>
            <a:ext cx="479618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/>
              <a:t>FP</a:t>
            </a:r>
          </a:p>
        </p:txBody>
      </p:sp>
      <p:sp>
        <p:nvSpPr>
          <p:cNvPr id="425034" name="Text Box 74"/>
          <p:cNvSpPr txBox="1">
            <a:spLocks noChangeArrowheads="1"/>
          </p:cNvSpPr>
          <p:nvPr/>
        </p:nvSpPr>
        <p:spPr bwMode="auto">
          <a:xfrm>
            <a:off x="200025" y="4200140"/>
            <a:ext cx="337185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400" dirty="0"/>
              <a:t>Accuracy: 80%</a:t>
            </a:r>
          </a:p>
          <a:p>
            <a:r>
              <a:rPr lang="en-US" altLang="en-US" sz="1400" dirty="0"/>
              <a:t>Cost: 150x-1 + 40x100 + 60x1=3910</a:t>
            </a:r>
          </a:p>
        </p:txBody>
      </p:sp>
      <p:sp>
        <p:nvSpPr>
          <p:cNvPr id="425035" name="Text Box 75"/>
          <p:cNvSpPr txBox="1">
            <a:spLocks noChangeArrowheads="1"/>
          </p:cNvSpPr>
          <p:nvPr/>
        </p:nvSpPr>
        <p:spPr bwMode="auto">
          <a:xfrm>
            <a:off x="5575083" y="4200140"/>
            <a:ext cx="334785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400" dirty="0"/>
              <a:t>Accuracy: 90%</a:t>
            </a:r>
          </a:p>
          <a:p>
            <a:r>
              <a:rPr lang="en-US" altLang="en-US" sz="1400" dirty="0"/>
              <a:t>Cost: 250x-1 + 45x100 +5x1 = 4255</a:t>
            </a:r>
          </a:p>
        </p:txBody>
      </p:sp>
      <p:sp>
        <p:nvSpPr>
          <p:cNvPr id="20" name="Rectangle 3"/>
          <p:cNvSpPr txBox="1">
            <a:spLocks noChangeArrowheads="1"/>
          </p:cNvSpPr>
          <p:nvPr/>
        </p:nvSpPr>
        <p:spPr>
          <a:xfrm>
            <a:off x="571500" y="5448536"/>
            <a:ext cx="7886700" cy="128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57175" indent="-257175" fontAlgn="auto">
              <a:spcAft>
                <a:spcPts val="0"/>
              </a:spcAft>
            </a:pPr>
            <a:r>
              <a:rPr lang="en-US" sz="2000" dirty="0"/>
              <a:t>If we are focusing on accuracy then we will go with the Model 2 (In this case we need to compromise on cost) , however if we are focusing on cost then we will go with the Model 1 (In this case we need to compromise on accuracy).</a:t>
            </a: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36871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Significance Testing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Also called “hypothesis testing”</a:t>
            </a:r>
          </a:p>
          <a:p>
            <a:pPr eaLnBrk="1" hangingPunct="1"/>
            <a:r>
              <a:rPr lang="en-US" altLang="en-US"/>
              <a:t>Objective: to test a claim about parameter </a:t>
            </a:r>
            <a:r>
              <a:rPr lang="el-GR" altLang="en-US">
                <a:cs typeface="Arial" charset="0"/>
              </a:rPr>
              <a:t>μ</a:t>
            </a:r>
          </a:p>
          <a:p>
            <a:pPr eaLnBrk="1" hangingPunct="1"/>
            <a:r>
              <a:rPr lang="en-US" altLang="en-US"/>
              <a:t>Procedure: 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/>
              <a:t>State hypotheses </a:t>
            </a:r>
            <a:r>
              <a:rPr lang="en-US" altLang="en-US" i="1"/>
              <a:t>H</a:t>
            </a:r>
            <a:r>
              <a:rPr lang="en-US" altLang="en-US" baseline="-25000"/>
              <a:t>0</a:t>
            </a:r>
            <a:r>
              <a:rPr lang="en-US" altLang="en-US"/>
              <a:t> and </a:t>
            </a:r>
            <a:r>
              <a:rPr lang="en-US" altLang="en-US" i="1"/>
              <a:t>H</a:t>
            </a:r>
            <a:r>
              <a:rPr lang="en-US" altLang="en-US" baseline="-25000"/>
              <a:t>a</a:t>
            </a:r>
            <a:r>
              <a:rPr lang="en-US" altLang="en-US"/>
              <a:t> 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/>
              <a:t>Calculate test statistic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/>
              <a:t>Convert test statistic to P-value and interpret</a:t>
            </a:r>
          </a:p>
          <a:p>
            <a:pPr lvl="1" eaLnBrk="1" hangingPunct="1">
              <a:buFontTx/>
              <a:buAutoNum type="alphaUcPeriod"/>
            </a:pPr>
            <a:r>
              <a:rPr lang="en-US" altLang="en-US"/>
              <a:t>Consider significance level (optional)</a:t>
            </a:r>
          </a:p>
        </p:txBody>
      </p:sp>
    </p:spTree>
    <p:extLst>
      <p:ext uri="{BB962C8B-B14F-4D97-AF65-F5344CB8AC3E}">
        <p14:creationId xmlns:p14="http://schemas.microsoft.com/office/powerpoint/2010/main" val="161014335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/>
              <a:t>Hypotheses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45038"/>
          </a:xfrm>
        </p:spPr>
        <p:txBody>
          <a:bodyPr/>
          <a:lstStyle/>
          <a:p>
            <a:pPr eaLnBrk="1" hangingPunct="1"/>
            <a:r>
              <a:rPr lang="en-US" altLang="en-US" sz="2800" b="1" i="1" dirty="0"/>
              <a:t>H</a:t>
            </a:r>
            <a:r>
              <a:rPr lang="en-US" altLang="en-US" sz="2800" b="1" baseline="-25000" dirty="0"/>
              <a:t>0</a:t>
            </a:r>
            <a:r>
              <a:rPr lang="en-US" altLang="en-US" sz="2800" dirty="0"/>
              <a:t> </a:t>
            </a:r>
            <a:r>
              <a:rPr lang="en-US" altLang="en-US" sz="2800" b="1" dirty="0"/>
              <a:t>(null hypothesis) </a:t>
            </a:r>
            <a:r>
              <a:rPr lang="en-US" altLang="en-US" sz="2800" dirty="0"/>
              <a:t>claims “no difference” </a:t>
            </a:r>
          </a:p>
          <a:p>
            <a:pPr eaLnBrk="1" hangingPunct="1"/>
            <a:r>
              <a:rPr lang="en-US" altLang="en-US" sz="2800" b="1" i="1" dirty="0"/>
              <a:t>H</a:t>
            </a:r>
            <a:r>
              <a:rPr lang="en-US" altLang="en-US" sz="2800" b="1" baseline="-25000" dirty="0"/>
              <a:t>a</a:t>
            </a:r>
            <a:r>
              <a:rPr lang="en-US" altLang="en-US" sz="2800" dirty="0"/>
              <a:t> </a:t>
            </a:r>
            <a:r>
              <a:rPr lang="en-US" altLang="en-US" sz="2800" b="1" dirty="0"/>
              <a:t>(alternative hypothesis) </a:t>
            </a:r>
            <a:r>
              <a:rPr lang="en-US" altLang="en-US" sz="2800" dirty="0"/>
              <a:t>contradicts the null</a:t>
            </a:r>
          </a:p>
          <a:p>
            <a:pPr eaLnBrk="1" hangingPunct="1"/>
            <a:r>
              <a:rPr lang="en-US" altLang="en-US" sz="2800" dirty="0"/>
              <a:t>Example: We test whether a population gained weight on average…</a:t>
            </a:r>
            <a:endParaRPr lang="en-US" altLang="en-US" sz="2800" b="1" i="1" dirty="0"/>
          </a:p>
          <a:p>
            <a:pPr lvl="1" eaLnBrk="1" hangingPunct="1">
              <a:buFontTx/>
              <a:buNone/>
            </a:pPr>
            <a:r>
              <a:rPr lang="en-US" altLang="en-US" b="1" i="1" dirty="0"/>
              <a:t>	</a:t>
            </a:r>
            <a:r>
              <a:rPr lang="en-US" altLang="en-US" i="1" dirty="0"/>
              <a:t>H</a:t>
            </a:r>
            <a:r>
              <a:rPr lang="en-US" altLang="en-US" baseline="-25000" dirty="0"/>
              <a:t>0</a:t>
            </a:r>
            <a:r>
              <a:rPr lang="en-US" altLang="en-US" dirty="0"/>
              <a:t>: no average weight gain </a:t>
            </a:r>
            <a:r>
              <a:rPr lang="en-US" altLang="en-US" i="1" dirty="0"/>
              <a:t>in population</a:t>
            </a:r>
            <a:r>
              <a:rPr lang="en-US" altLang="en-US" dirty="0"/>
              <a:t/>
            </a:r>
            <a:br>
              <a:rPr lang="en-US" altLang="en-US" dirty="0"/>
            </a:br>
            <a:r>
              <a:rPr lang="en-US" altLang="en-US" i="1" dirty="0">
                <a:sym typeface="Symbol" pitchFamily="18" charset="2"/>
              </a:rPr>
              <a:t>H</a:t>
            </a:r>
            <a:r>
              <a:rPr lang="en-US" altLang="en-US" baseline="-25000" dirty="0">
                <a:sym typeface="Symbol" pitchFamily="18" charset="2"/>
              </a:rPr>
              <a:t>a: </a:t>
            </a:r>
            <a:r>
              <a:rPr lang="en-US" altLang="en-US" i="1" dirty="0"/>
              <a:t>H</a:t>
            </a:r>
            <a:r>
              <a:rPr lang="en-US" altLang="en-US" baseline="-25000" dirty="0"/>
              <a:t>0</a:t>
            </a:r>
            <a:r>
              <a:rPr lang="en-US" altLang="en-US" dirty="0"/>
              <a:t> is wrong (i.e., “weight gain”)</a:t>
            </a:r>
          </a:p>
          <a:p>
            <a:pPr eaLnBrk="1" hangingPunct="1"/>
            <a:r>
              <a:rPr lang="en-US" altLang="en-US" sz="2800" dirty="0"/>
              <a:t>Next </a:t>
            </a:r>
            <a:r>
              <a:rPr lang="en-US" altLang="en-US" sz="2800" dirty="0">
                <a:sym typeface="Symbol" pitchFamily="18" charset="2"/>
              </a:rPr>
              <a:t> c</a:t>
            </a:r>
            <a:r>
              <a:rPr lang="en-US" altLang="en-US" sz="2800" dirty="0"/>
              <a:t>ollect data </a:t>
            </a:r>
            <a:r>
              <a:rPr lang="en-US" altLang="en-US" sz="2800" dirty="0">
                <a:sym typeface="Symbol" pitchFamily="18" charset="2"/>
              </a:rPr>
              <a:t> quantify the extent to which the </a:t>
            </a:r>
            <a:r>
              <a:rPr lang="en-US" altLang="en-US" sz="2800" dirty="0"/>
              <a:t>data provides evidence against </a:t>
            </a:r>
            <a:r>
              <a:rPr lang="en-US" altLang="en-US" sz="2800" i="1" dirty="0">
                <a:sym typeface="Symbol" pitchFamily="18" charset="2"/>
              </a:rPr>
              <a:t>H</a:t>
            </a:r>
            <a:r>
              <a:rPr lang="en-US" altLang="en-US" sz="2800" baseline="-25000" dirty="0">
                <a:sym typeface="Symbol" pitchFamily="18" charset="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67875284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Significance Tests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257675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Given the results from a number of queries, how can we conclude that ranking algorithm B is better than algorithm A?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sz="28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 significance test 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null hypothesis</a:t>
            </a:r>
            <a:r>
              <a:rPr lang="en-US" altLang="zh-CN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no difference between A and B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b="1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alternative hypothesis</a:t>
            </a:r>
            <a:r>
              <a:rPr lang="en-US" altLang="zh-CN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: 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 is better than A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400" i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power</a:t>
            </a:r>
            <a:r>
              <a:rPr lang="en-US" altLang="zh-CN" sz="24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of a test is the probability that the test will reject the null hypothesis correctly</a:t>
            </a:r>
          </a:p>
        </p:txBody>
      </p:sp>
    </p:spTree>
    <p:extLst>
      <p:ext uri="{BB962C8B-B14F-4D97-AF65-F5344CB8AC3E}">
        <p14:creationId xmlns:p14="http://schemas.microsoft.com/office/powerpoint/2010/main" val="734000537"/>
      </p:ext>
    </p:extLst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t-test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257675"/>
          </a:xfrm>
        </p:spPr>
        <p:txBody>
          <a:bodyPr>
            <a:normAutofit/>
          </a:bodyPr>
          <a:lstStyle/>
          <a:p>
            <a:r>
              <a:rPr lang="en-US" sz="2800" dirty="0"/>
              <a:t>The t test (also called Student’s T Test) compares two averages (means) and tells you if they are different from each other. </a:t>
            </a:r>
          </a:p>
          <a:p>
            <a:r>
              <a:rPr lang="en-US" sz="2800" dirty="0"/>
              <a:t>The t test also tells you how significant the differences are; In other words it lets you know if those differences could have happened by chance.</a:t>
            </a:r>
            <a:endParaRPr lang="en-US" altLang="zh-CN" sz="24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959804"/>
      </p:ext>
    </p:extLst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Title 1"/>
          <p:cNvSpPr>
            <a:spLocks noGrp="1"/>
          </p:cNvSpPr>
          <p:nvPr>
            <p:ph type="title" idx="4294967295"/>
          </p:nvPr>
        </p:nvSpPr>
        <p:spPr>
          <a:xfrm>
            <a:off x="457200" y="704850"/>
            <a:ext cx="7886700" cy="709614"/>
          </a:xfrm>
        </p:spPr>
        <p:txBody>
          <a:bodyPr anchor="ctr"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t-test</a:t>
            </a:r>
          </a:p>
        </p:txBody>
      </p:sp>
      <p:sp>
        <p:nvSpPr>
          <p:cNvPr id="53252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229600" cy="4892676"/>
          </a:xfrm>
        </p:spPr>
        <p:txBody>
          <a:bodyPr>
            <a:normAutofit lnSpcReduction="10000"/>
          </a:bodyPr>
          <a:lstStyle/>
          <a:p>
            <a:r>
              <a:rPr lang="en-US" sz="2800" b="1" dirty="0"/>
              <a:t>What are T-Values and P-values?</a:t>
            </a:r>
          </a:p>
          <a:p>
            <a:r>
              <a:rPr lang="en-US" sz="2800" dirty="0"/>
              <a:t>How big is “big enough”? Every t-value has a p-value to go with it. </a:t>
            </a:r>
          </a:p>
          <a:p>
            <a:pPr lvl="1"/>
            <a:r>
              <a:rPr lang="en-US" sz="2500" dirty="0"/>
              <a:t>A p-value is the probability that the results from your sample data occurred by chance. </a:t>
            </a:r>
          </a:p>
          <a:p>
            <a:pPr lvl="1"/>
            <a:r>
              <a:rPr lang="en-US" sz="2500" dirty="0"/>
              <a:t>P-values are from 0% to 100%. They are usually written as a decimal. For example, a p value of 5% is 0.05. </a:t>
            </a:r>
          </a:p>
          <a:p>
            <a:pPr lvl="1"/>
            <a:r>
              <a:rPr lang="en-US" sz="2500" b="1" dirty="0"/>
              <a:t>Low p-values are good</a:t>
            </a:r>
            <a:r>
              <a:rPr lang="en-US" sz="2500" dirty="0"/>
              <a:t>; They indicate your data did not occur by chance. </a:t>
            </a:r>
          </a:p>
          <a:p>
            <a:pPr lvl="1"/>
            <a:r>
              <a:rPr lang="en-US" sz="2500" dirty="0"/>
              <a:t>For example, a p-value of .01 means there is only a 1% probability that the results from an experiment happened by chance. In most cases, a p-value of 0.05 (5%) is accepted or 95% confidence that experiment didn’t happen by a chance.</a:t>
            </a:r>
          </a:p>
        </p:txBody>
      </p:sp>
    </p:spTree>
    <p:extLst>
      <p:ext uri="{BB962C8B-B14F-4D97-AF65-F5344CB8AC3E}">
        <p14:creationId xmlns:p14="http://schemas.microsoft.com/office/powerpoint/2010/main" val="3706769666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463" y="194681"/>
            <a:ext cx="3886537" cy="1512471"/>
          </a:xfrm>
          <a:prstGeom prst="rect">
            <a:avLst/>
          </a:prstGeom>
        </p:spPr>
      </p:pic>
      <p:pic>
        <p:nvPicPr>
          <p:cNvPr id="7170" name="Picture 2" descr="Image result for overfitting vs underfitting&quot;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729" y="2508825"/>
            <a:ext cx="8976031" cy="2564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Overfitting vs underfitting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624820" y="5053303"/>
            <a:ext cx="1364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Underfitting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634677" y="5053303"/>
            <a:ext cx="12362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Overfitting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350165" y="5338473"/>
            <a:ext cx="25571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High bias, low variance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6819" y="5296940"/>
            <a:ext cx="25955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Low bias, high variance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370158" y="5644114"/>
            <a:ext cx="18299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Increase # of features or complexity of model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00057" y="5587841"/>
            <a:ext cx="26343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Get more training data, or reduce # of features or  complexity of model</a:t>
            </a:r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>
          <a:xfrm>
            <a:off x="628650" y="1413657"/>
            <a:ext cx="7886700" cy="13295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altLang="en-US" dirty="0"/>
              <a:t>Overfitting – fitting the training data too precisely - usually leads to poor results on new data</a:t>
            </a:r>
          </a:p>
          <a:p>
            <a:pPr fontAlgn="auto">
              <a:spcAft>
                <a:spcPts val="0"/>
              </a:spcAft>
            </a:pPr>
            <a:r>
              <a:rPr lang="en-US" altLang="en-US" dirty="0" err="1"/>
              <a:t>Underfitting</a:t>
            </a:r>
            <a:r>
              <a:rPr lang="en-US" altLang="en-US" dirty="0"/>
              <a:t> – model does not fit training data well </a:t>
            </a:r>
          </a:p>
        </p:txBody>
      </p:sp>
    </p:spTree>
    <p:extLst>
      <p:ext uri="{BB962C8B-B14F-4D97-AF65-F5344CB8AC3E}">
        <p14:creationId xmlns:p14="http://schemas.microsoft.com/office/powerpoint/2010/main" val="688884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Experimental Results</a:t>
            </a:r>
          </a:p>
        </p:txBody>
      </p:sp>
      <p:pic>
        <p:nvPicPr>
          <p:cNvPr id="54276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057400"/>
            <a:ext cx="3124200" cy="3011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277" name="Text Box 9"/>
          <p:cNvSpPr txBox="1">
            <a:spLocks noChangeArrowheads="1"/>
          </p:cNvSpPr>
          <p:nvPr/>
        </p:nvSpPr>
        <p:spPr bwMode="auto">
          <a:xfrm>
            <a:off x="457200" y="5410200"/>
            <a:ext cx="4343400" cy="1169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</a:rPr>
              <a:t>Significance level: </a:t>
            </a:r>
            <a:r>
              <a:rPr lang="en-US" altLang="zh-CN" sz="2800">
                <a:ea typeface="SimSun" panose="02010600030101010101" pitchFamily="2" charset="-122"/>
                <a:sym typeface="Symbol" panose="05050102010706020507" pitchFamily="18" charset="2"/>
              </a:rPr>
              <a:t> = 0.05</a:t>
            </a:r>
          </a:p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  <a:sym typeface="Symbol" panose="05050102010706020507" pitchFamily="18" charset="2"/>
              </a:rPr>
              <a:t>Probability for B=A</a:t>
            </a:r>
          </a:p>
        </p:txBody>
      </p:sp>
    </p:spTree>
    <p:extLst>
      <p:ext uri="{BB962C8B-B14F-4D97-AF65-F5344CB8AC3E}">
        <p14:creationId xmlns:p14="http://schemas.microsoft.com/office/powerpoint/2010/main" val="2017923506"/>
      </p:ext>
    </p:extLst>
  </p:cSld>
  <p:clrMapOvr>
    <a:masterClrMapping/>
  </p:clrMapOvr>
  <p:transition/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>
                <a:ea typeface="SimSun" panose="02010600030101010101" pitchFamily="2" charset="-122"/>
              </a:rPr>
              <a:t>Example Experimental Results</a:t>
            </a:r>
          </a:p>
        </p:txBody>
      </p:sp>
      <p:pic>
        <p:nvPicPr>
          <p:cNvPr id="55300" name="Picture 3" descr="TP_tmp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1593273"/>
            <a:ext cx="2971800" cy="286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5303" name="Text Box 8"/>
          <p:cNvSpPr txBox="1">
            <a:spLocks noChangeArrowheads="1"/>
          </p:cNvSpPr>
          <p:nvPr/>
        </p:nvSpPr>
        <p:spPr bwMode="auto">
          <a:xfrm>
            <a:off x="4143375" y="2895600"/>
            <a:ext cx="50006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ea typeface="SimSun" panose="02010600030101010101" pitchFamily="2" charset="-122"/>
              </a:rPr>
              <a:t>p-value = 0.03 &lt; 0.05</a:t>
            </a: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457199" y="5339642"/>
            <a:ext cx="7626927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000" dirty="0">
                <a:ea typeface="SimSun" panose="02010600030101010101" pitchFamily="2" charset="-122"/>
              </a:rPr>
              <a:t>Significance level: </a:t>
            </a:r>
            <a:r>
              <a:rPr lang="en-US" altLang="zh-CN" sz="2000" dirty="0">
                <a:ea typeface="SimSun" panose="02010600030101010101" pitchFamily="2" charset="-122"/>
                <a:sym typeface="Symbol" panose="05050102010706020507" pitchFamily="18" charset="2"/>
              </a:rPr>
              <a:t> = 0.05, Probability for B=A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The p-value is less than the alpha level: p &lt; 0.05 We can be 95% sure to reject the null hypothesis that there is a significant difference between means.</a:t>
            </a:r>
            <a:endParaRPr lang="en-US" altLang="zh-CN" sz="2000" dirty="0"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55305" name="Text Box 10"/>
          <p:cNvSpPr txBox="1">
            <a:spLocks noChangeArrowheads="1"/>
          </p:cNvSpPr>
          <p:nvPr/>
        </p:nvSpPr>
        <p:spPr bwMode="auto">
          <a:xfrm>
            <a:off x="4876800" y="4662488"/>
            <a:ext cx="43434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>
                <a:ea typeface="SimSun" panose="02010600030101010101" pitchFamily="2" charset="-122"/>
                <a:sym typeface="Wingdings" panose="05000000000000000000" pitchFamily="2" charset="2"/>
              </a:rPr>
              <a:t> B is better than A</a:t>
            </a:r>
            <a:endParaRPr lang="en-US" altLang="zh-CN" sz="2800"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  <p:sp>
        <p:nvSpPr>
          <p:cNvPr id="55306" name="Text Box 8"/>
          <p:cNvSpPr txBox="1">
            <a:spLocks noChangeArrowheads="1"/>
          </p:cNvSpPr>
          <p:nvPr/>
        </p:nvSpPr>
        <p:spPr bwMode="auto">
          <a:xfrm>
            <a:off x="4229100" y="3543300"/>
            <a:ext cx="4191000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CN" sz="2800" dirty="0">
                <a:ea typeface="SimSun" panose="02010600030101010101" pitchFamily="2" charset="-122"/>
              </a:rPr>
              <a:t>Probability for B=A is 0.03</a:t>
            </a:r>
          </a:p>
          <a:p>
            <a:pPr>
              <a:spcBef>
                <a:spcPct val="50000"/>
              </a:spcBef>
            </a:pPr>
            <a:r>
              <a:rPr lang="en-US" altLang="zh-CN" sz="2800" dirty="0">
                <a:ea typeface="SimSun" panose="02010600030101010101" pitchFamily="2" charset="-122"/>
              </a:rPr>
              <a:t>Reject null hypothesis</a:t>
            </a:r>
          </a:p>
        </p:txBody>
      </p:sp>
      <p:sp>
        <p:nvSpPr>
          <p:cNvPr id="55307" name="TextBox 11"/>
          <p:cNvSpPr txBox="1">
            <a:spLocks noChangeArrowheads="1"/>
          </p:cNvSpPr>
          <p:nvPr/>
        </p:nvSpPr>
        <p:spPr bwMode="auto">
          <a:xfrm>
            <a:off x="533400" y="4527907"/>
            <a:ext cx="327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/>
              <a:t>Avg           41.1     62.5</a:t>
            </a:r>
          </a:p>
        </p:txBody>
      </p:sp>
    </p:spTree>
    <p:extLst>
      <p:ext uri="{BB962C8B-B14F-4D97-AF65-F5344CB8AC3E}">
        <p14:creationId xmlns:p14="http://schemas.microsoft.com/office/powerpoint/2010/main" val="3992297695"/>
      </p:ext>
    </p:extLst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9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pPr eaLnBrk="1" hangingPunct="1"/>
            <a:r>
              <a:rPr lang="en-US" altLang="zh-CN" dirty="0">
                <a:ea typeface="SimSun" panose="02010600030101010101" pitchFamily="2" charset="-122"/>
              </a:rPr>
              <a:t>T-test Python</a:t>
            </a:r>
          </a:p>
        </p:txBody>
      </p:sp>
      <p:sp>
        <p:nvSpPr>
          <p:cNvPr id="55304" name="Text Box 9"/>
          <p:cNvSpPr txBox="1">
            <a:spLocks noChangeArrowheads="1"/>
          </p:cNvSpPr>
          <p:nvPr/>
        </p:nvSpPr>
        <p:spPr bwMode="auto">
          <a:xfrm>
            <a:off x="457199" y="1607614"/>
            <a:ext cx="8520546" cy="3293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import </a:t>
            </a:r>
            <a:r>
              <a:rPr lang="en-US" altLang="zh-CN" sz="2400" dirty="0" err="1">
                <a:ea typeface="SimSun" panose="02010600030101010101" pitchFamily="2" charset="-122"/>
              </a:rPr>
              <a:t>scipy.stats</a:t>
            </a:r>
            <a:r>
              <a:rPr lang="en-US" altLang="zh-CN" sz="2400" dirty="0">
                <a:ea typeface="SimSun" panose="02010600030101010101" pitchFamily="2" charset="-122"/>
              </a:rPr>
              <a:t> as stats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import </a:t>
            </a:r>
            <a:r>
              <a:rPr lang="en-US" altLang="zh-CN" sz="2400" dirty="0" err="1">
                <a:ea typeface="SimSun" panose="02010600030101010101" pitchFamily="2" charset="-122"/>
              </a:rPr>
              <a:t>numpy</a:t>
            </a:r>
            <a:r>
              <a:rPr lang="en-US" altLang="zh-CN" sz="2400" dirty="0">
                <a:ea typeface="SimSun" panose="02010600030101010101" pitchFamily="2" charset="-122"/>
              </a:rPr>
              <a:t> as np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sample1 = [25, 43, 39, 75, 43, 15, 20, 52, 49, 50]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sample2 = [35, 84, 15, 75, 68, 85, 80, 50, 58, 75]</a:t>
            </a:r>
          </a:p>
          <a:p>
            <a:pPr>
              <a:spcBef>
                <a:spcPts val="0"/>
              </a:spcBef>
            </a:pPr>
            <a:r>
              <a:rPr lang="en-US" altLang="zh-CN" sz="2400" dirty="0" err="1">
                <a:ea typeface="SimSun" panose="02010600030101010101" pitchFamily="2" charset="-122"/>
              </a:rPr>
              <a:t>t_stat</a:t>
            </a:r>
            <a:r>
              <a:rPr lang="en-US" altLang="zh-CN" sz="2400" dirty="0">
                <a:ea typeface="SimSun" panose="02010600030101010101" pitchFamily="2" charset="-122"/>
              </a:rPr>
              <a:t>, </a:t>
            </a:r>
            <a:r>
              <a:rPr lang="en-US" altLang="zh-CN" sz="2400" dirty="0" err="1">
                <a:ea typeface="SimSun" panose="02010600030101010101" pitchFamily="2" charset="-122"/>
              </a:rPr>
              <a:t>p_val</a:t>
            </a:r>
            <a:r>
              <a:rPr lang="en-US" altLang="zh-CN" sz="2400" dirty="0">
                <a:ea typeface="SimSun" panose="02010600030101010101" pitchFamily="2" charset="-122"/>
              </a:rPr>
              <a:t> = </a:t>
            </a:r>
            <a:r>
              <a:rPr lang="en-US" altLang="zh-CN" sz="2400" dirty="0" err="1">
                <a:ea typeface="SimSun" panose="02010600030101010101" pitchFamily="2" charset="-122"/>
              </a:rPr>
              <a:t>stats.ttest_ind</a:t>
            </a:r>
            <a:r>
              <a:rPr lang="en-US" altLang="zh-CN" sz="2400" dirty="0">
                <a:ea typeface="SimSun" panose="02010600030101010101" pitchFamily="2" charset="-122"/>
              </a:rPr>
              <a:t>(sample1, sample2, </a:t>
            </a:r>
            <a:r>
              <a:rPr lang="en-US" altLang="zh-CN" sz="2400" dirty="0" err="1">
                <a:ea typeface="SimSun" panose="02010600030101010101" pitchFamily="2" charset="-122"/>
              </a:rPr>
              <a:t>equal_var</a:t>
            </a:r>
            <a:r>
              <a:rPr lang="en-US" altLang="zh-CN" sz="2400" dirty="0">
                <a:ea typeface="SimSun" panose="02010600030101010101" pitchFamily="2" charset="-122"/>
              </a:rPr>
              <a:t>=False)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print(</a:t>
            </a:r>
            <a:r>
              <a:rPr lang="en-US" altLang="zh-CN" sz="2400" dirty="0" err="1">
                <a:ea typeface="SimSun" panose="02010600030101010101" pitchFamily="2" charset="-122"/>
              </a:rPr>
              <a:t>t_stat</a:t>
            </a:r>
            <a:r>
              <a:rPr lang="en-US" altLang="zh-CN" sz="2400" dirty="0">
                <a:ea typeface="SimSun" panose="02010600030101010101" pitchFamily="2" charset="-122"/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altLang="zh-CN" sz="2400" dirty="0">
                <a:ea typeface="SimSun" panose="02010600030101010101" pitchFamily="2" charset="-122"/>
              </a:rPr>
              <a:t>print(</a:t>
            </a:r>
            <a:r>
              <a:rPr lang="en-US" altLang="zh-CN" sz="2400" dirty="0" err="1">
                <a:ea typeface="SimSun" panose="02010600030101010101" pitchFamily="2" charset="-122"/>
              </a:rPr>
              <a:t>p_val</a:t>
            </a:r>
            <a:r>
              <a:rPr lang="en-US" altLang="zh-CN" sz="2400" dirty="0">
                <a:ea typeface="SimSun" panose="02010600030101010101" pitchFamily="2" charset="-122"/>
              </a:rPr>
              <a:t>)</a:t>
            </a:r>
          </a:p>
          <a:p>
            <a:pPr>
              <a:spcBef>
                <a:spcPts val="0"/>
              </a:spcBef>
            </a:pPr>
            <a:endParaRPr lang="en-US" altLang="zh-CN" sz="2000" dirty="0">
              <a:solidFill>
                <a:srgbClr val="5B8693"/>
              </a:solidFill>
              <a:ea typeface="SimSun" panose="02010600030101010101" pitchFamily="2" charset="-122"/>
              <a:sym typeface="Symbol" panose="05050102010706020507" pitchFamily="18" charset="2"/>
            </a:endParaRPr>
          </a:p>
          <a:p>
            <a:pPr>
              <a:spcBef>
                <a:spcPts val="0"/>
              </a:spcBef>
            </a:pPr>
            <a:endParaRPr lang="en-US" altLang="zh-CN" sz="2000" dirty="0">
              <a:solidFill>
                <a:srgbClr val="5B8693"/>
              </a:solidFill>
              <a:ea typeface="SimSun" panose="02010600030101010101" pitchFamily="2" charset="-122"/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89864168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Evaluation on “LARGE” data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If many (thousands) of examples are available, then how can we evaluate our model?</a:t>
            </a:r>
          </a:p>
          <a:p>
            <a:r>
              <a:rPr lang="en-US" altLang="en-US" dirty="0"/>
              <a:t>A simple evaluation is sufficient</a:t>
            </a:r>
          </a:p>
          <a:p>
            <a:pPr lvl="1"/>
            <a:r>
              <a:rPr lang="en-US" altLang="en-US" dirty="0"/>
              <a:t>Randomly split data into training and test sets (e.g. 2/3 for train, 1/3 for test)</a:t>
            </a:r>
          </a:p>
          <a:p>
            <a:pPr lvl="1"/>
            <a:r>
              <a:rPr lang="en-US" altLang="en-US" dirty="0"/>
              <a:t>For classification, make sure training and testing have similar distribution of class labels</a:t>
            </a:r>
          </a:p>
          <a:p>
            <a:r>
              <a:rPr lang="en-US" altLang="zh-TW" dirty="0">
                <a:ea typeface="PMingLiU" panose="02020500000000000000" pitchFamily="18" charset="-120"/>
              </a:rPr>
              <a:t>Build a model using the </a:t>
            </a:r>
            <a:r>
              <a:rPr lang="en-US" altLang="zh-TW" i="1" dirty="0">
                <a:ea typeface="PMingLiU" panose="02020500000000000000" pitchFamily="18" charset="-120"/>
              </a:rPr>
              <a:t>train</a:t>
            </a:r>
            <a:r>
              <a:rPr lang="en-US" altLang="zh-TW" dirty="0">
                <a:ea typeface="PMingLiU" panose="02020500000000000000" pitchFamily="18" charset="-120"/>
              </a:rPr>
              <a:t> set and evaluate it using the </a:t>
            </a:r>
            <a:r>
              <a:rPr lang="en-US" altLang="zh-TW" i="1" dirty="0">
                <a:ea typeface="PMingLiU" panose="02020500000000000000" pitchFamily="18" charset="-120"/>
              </a:rPr>
              <a:t>test</a:t>
            </a:r>
            <a:r>
              <a:rPr lang="en-US" altLang="zh-TW" dirty="0">
                <a:ea typeface="PMingLiU" panose="02020500000000000000" pitchFamily="18" charset="-120"/>
              </a:rPr>
              <a:t> set. </a:t>
            </a:r>
            <a:endParaRPr lang="en-US" altLang="zh-TW" i="1" dirty="0">
              <a:ea typeface="PMingLiU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14774421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462224" y="488158"/>
            <a:ext cx="8470761" cy="1116806"/>
          </a:xfrm>
        </p:spPr>
        <p:txBody>
          <a:bodyPr vert="horz" lIns="69056" tIns="34529" rIns="69056" bIns="34529" rtlCol="0" anchor="ctr">
            <a:normAutofit/>
          </a:bodyPr>
          <a:lstStyle/>
          <a:p>
            <a:pPr defTabSz="688181"/>
            <a:r>
              <a:rPr lang="en-US" altLang="en-US" sz="2700" dirty="0"/>
              <a:t>Model Evaluation Step 1: </a:t>
            </a:r>
            <a:br>
              <a:rPr lang="en-US" altLang="en-US" sz="2700" dirty="0"/>
            </a:br>
            <a:r>
              <a:rPr lang="en-US" altLang="en-US" sz="2700" dirty="0"/>
              <a:t>Split data into train and test sets</a:t>
            </a:r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2571750" y="1943101"/>
            <a:ext cx="1293623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Arial" panose="020B0604020202020204" pitchFamily="34" charset="0"/>
              </a:rPr>
              <a:t>Results Known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2738438" y="2412206"/>
            <a:ext cx="857250" cy="94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2733675" y="276463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2733675" y="252650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8" name="Line 7"/>
          <p:cNvSpPr>
            <a:spLocks noChangeShapeType="1"/>
          </p:cNvSpPr>
          <p:nvPr/>
        </p:nvSpPr>
        <p:spPr bwMode="auto">
          <a:xfrm>
            <a:off x="2733675" y="265033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2733675" y="288845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0" name="Line 9"/>
          <p:cNvSpPr>
            <a:spLocks noChangeShapeType="1"/>
          </p:cNvSpPr>
          <p:nvPr/>
        </p:nvSpPr>
        <p:spPr bwMode="auto">
          <a:xfrm>
            <a:off x="2733675" y="324088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>
            <a:off x="2733675" y="312658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2" name="Line 11"/>
          <p:cNvSpPr>
            <a:spLocks noChangeShapeType="1"/>
          </p:cNvSpPr>
          <p:nvPr/>
        </p:nvSpPr>
        <p:spPr bwMode="auto">
          <a:xfrm>
            <a:off x="2733675" y="300275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V="1">
            <a:off x="3462338" y="2407444"/>
            <a:ext cx="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14" name="Rectangle 13"/>
          <p:cNvSpPr>
            <a:spLocks noChangeArrowheads="1"/>
          </p:cNvSpPr>
          <p:nvPr/>
        </p:nvSpPr>
        <p:spPr bwMode="auto">
          <a:xfrm>
            <a:off x="3429000" y="2362201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5615" name="Rectangle 14"/>
          <p:cNvSpPr>
            <a:spLocks noChangeArrowheads="1"/>
          </p:cNvSpPr>
          <p:nvPr/>
        </p:nvSpPr>
        <p:spPr bwMode="auto">
          <a:xfrm>
            <a:off x="3429000" y="2476501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25616" name="Rectangle 15"/>
          <p:cNvSpPr>
            <a:spLocks noChangeArrowheads="1"/>
          </p:cNvSpPr>
          <p:nvPr/>
        </p:nvSpPr>
        <p:spPr bwMode="auto">
          <a:xfrm>
            <a:off x="3429000" y="26003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5617" name="Rectangle 16"/>
          <p:cNvSpPr>
            <a:spLocks noChangeArrowheads="1"/>
          </p:cNvSpPr>
          <p:nvPr/>
        </p:nvSpPr>
        <p:spPr bwMode="auto">
          <a:xfrm>
            <a:off x="3429000" y="27146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25618" name="Rectangle 17"/>
          <p:cNvSpPr>
            <a:spLocks noChangeArrowheads="1"/>
          </p:cNvSpPr>
          <p:nvPr/>
        </p:nvSpPr>
        <p:spPr bwMode="auto">
          <a:xfrm>
            <a:off x="3429000" y="28289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  <p:sp>
        <p:nvSpPr>
          <p:cNvPr id="25619" name="Rectangle 18"/>
          <p:cNvSpPr>
            <a:spLocks noChangeArrowheads="1"/>
          </p:cNvSpPr>
          <p:nvPr/>
        </p:nvSpPr>
        <p:spPr bwMode="auto">
          <a:xfrm>
            <a:off x="2721769" y="1699022"/>
            <a:ext cx="973022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Arial" panose="020B0604020202020204" pitchFamily="34" charset="0"/>
              </a:rPr>
              <a:t>THE PAST</a:t>
            </a:r>
          </a:p>
        </p:txBody>
      </p:sp>
      <p:grpSp>
        <p:nvGrpSpPr>
          <p:cNvPr id="25620" name="Group 19"/>
          <p:cNvGrpSpPr>
            <a:grpSpLocks/>
          </p:cNvGrpSpPr>
          <p:nvPr/>
        </p:nvGrpSpPr>
        <p:grpSpPr bwMode="auto">
          <a:xfrm>
            <a:off x="1529953" y="2363391"/>
            <a:ext cx="870347" cy="1009650"/>
            <a:chOff x="325" y="1265"/>
            <a:chExt cx="731" cy="848"/>
          </a:xfrm>
        </p:grpSpPr>
        <p:sp>
          <p:nvSpPr>
            <p:cNvPr id="25638" name="Oval 20"/>
            <p:cNvSpPr>
              <a:spLocks noChangeArrowheads="1"/>
            </p:cNvSpPr>
            <p:nvPr/>
          </p:nvSpPr>
          <p:spPr bwMode="auto">
            <a:xfrm>
              <a:off x="325" y="1833"/>
              <a:ext cx="727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5639" name="Oval 21" descr="Dotted diamond"/>
            <p:cNvSpPr>
              <a:spLocks noChangeArrowheads="1"/>
            </p:cNvSpPr>
            <p:nvPr/>
          </p:nvSpPr>
          <p:spPr bwMode="auto">
            <a:xfrm>
              <a:off x="325" y="1265"/>
              <a:ext cx="727" cy="280"/>
            </a:xfrm>
            <a:prstGeom prst="ellipse">
              <a:avLst/>
            </a:prstGeom>
            <a:pattFill prst="dotDmnd">
              <a:fgClr>
                <a:srgbClr val="51DC00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5640" name="Oval 22"/>
            <p:cNvSpPr>
              <a:spLocks noChangeArrowheads="1"/>
            </p:cNvSpPr>
            <p:nvPr/>
          </p:nvSpPr>
          <p:spPr bwMode="auto">
            <a:xfrm>
              <a:off x="325" y="1805"/>
              <a:ext cx="731" cy="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5641" name="Line 23"/>
            <p:cNvSpPr>
              <a:spLocks noChangeShapeType="1"/>
            </p:cNvSpPr>
            <p:nvPr/>
          </p:nvSpPr>
          <p:spPr bwMode="auto">
            <a:xfrm>
              <a:off x="1056" y="1405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42" name="Rectangle 24"/>
            <p:cNvSpPr>
              <a:spLocks noChangeArrowheads="1"/>
            </p:cNvSpPr>
            <p:nvPr/>
          </p:nvSpPr>
          <p:spPr bwMode="auto">
            <a:xfrm>
              <a:off x="454" y="1682"/>
              <a:ext cx="4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 b="1">
                  <a:solidFill>
                    <a:srgbClr val="000000"/>
                  </a:solidFill>
                  <a:latin typeface="Arial" panose="020B0604020202020204" pitchFamily="34" charset="0"/>
                </a:rPr>
                <a:t>Data</a:t>
              </a:r>
            </a:p>
          </p:txBody>
        </p:sp>
        <p:sp>
          <p:nvSpPr>
            <p:cNvPr id="25643" name="Line 25"/>
            <p:cNvSpPr>
              <a:spLocks noChangeShapeType="1"/>
            </p:cNvSpPr>
            <p:nvPr/>
          </p:nvSpPr>
          <p:spPr bwMode="auto">
            <a:xfrm>
              <a:off x="325" y="1413"/>
              <a:ext cx="0" cy="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21" name="Line 26"/>
          <p:cNvSpPr>
            <a:spLocks noChangeShapeType="1"/>
          </p:cNvSpPr>
          <p:nvPr/>
        </p:nvSpPr>
        <p:spPr bwMode="auto">
          <a:xfrm flipV="1">
            <a:off x="2400301" y="2902745"/>
            <a:ext cx="330994" cy="1190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2" name="Rectangle 27"/>
          <p:cNvSpPr>
            <a:spLocks noChangeArrowheads="1"/>
          </p:cNvSpPr>
          <p:nvPr/>
        </p:nvSpPr>
        <p:spPr bwMode="auto">
          <a:xfrm>
            <a:off x="4577953" y="2408635"/>
            <a:ext cx="1037142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FF5008"/>
                </a:solidFill>
                <a:latin typeface="Arial" panose="020B0604020202020204" pitchFamily="34" charset="0"/>
              </a:rPr>
              <a:t>Training set</a:t>
            </a:r>
          </a:p>
        </p:txBody>
      </p:sp>
      <p:grpSp>
        <p:nvGrpSpPr>
          <p:cNvPr id="25623" name="Group 28"/>
          <p:cNvGrpSpPr>
            <a:grpSpLocks/>
          </p:cNvGrpSpPr>
          <p:nvPr/>
        </p:nvGrpSpPr>
        <p:grpSpPr bwMode="auto">
          <a:xfrm>
            <a:off x="4167188" y="2408635"/>
            <a:ext cx="400050" cy="333375"/>
            <a:chOff x="2540" y="1303"/>
            <a:chExt cx="336" cy="280"/>
          </a:xfrm>
        </p:grpSpPr>
        <p:sp>
          <p:nvSpPr>
            <p:cNvPr id="25632" name="Rectangle 29"/>
            <p:cNvSpPr>
              <a:spLocks noChangeArrowheads="1"/>
            </p:cNvSpPr>
            <p:nvPr/>
          </p:nvSpPr>
          <p:spPr bwMode="auto">
            <a:xfrm>
              <a:off x="2540" y="1303"/>
              <a:ext cx="336" cy="2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5633" name="Line 30"/>
            <p:cNvSpPr>
              <a:spLocks noChangeShapeType="1"/>
            </p:cNvSpPr>
            <p:nvPr/>
          </p:nvSpPr>
          <p:spPr bwMode="auto">
            <a:xfrm>
              <a:off x="2600" y="146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4" name="Line 31"/>
            <p:cNvSpPr>
              <a:spLocks noChangeShapeType="1"/>
            </p:cNvSpPr>
            <p:nvPr/>
          </p:nvSpPr>
          <p:spPr bwMode="auto">
            <a:xfrm>
              <a:off x="2600" y="150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5" name="Line 32"/>
            <p:cNvSpPr>
              <a:spLocks noChangeShapeType="1"/>
            </p:cNvSpPr>
            <p:nvPr/>
          </p:nvSpPr>
          <p:spPr bwMode="auto">
            <a:xfrm>
              <a:off x="2600" y="154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6" name="Line 33"/>
            <p:cNvSpPr>
              <a:spLocks noChangeShapeType="1"/>
            </p:cNvSpPr>
            <p:nvPr/>
          </p:nvSpPr>
          <p:spPr bwMode="auto">
            <a:xfrm>
              <a:off x="2600" y="1391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7" name="Line 34"/>
            <p:cNvSpPr>
              <a:spLocks noChangeShapeType="1"/>
            </p:cNvSpPr>
            <p:nvPr/>
          </p:nvSpPr>
          <p:spPr bwMode="auto">
            <a:xfrm>
              <a:off x="2608" y="142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24" name="Line 35"/>
          <p:cNvSpPr>
            <a:spLocks noChangeShapeType="1"/>
          </p:cNvSpPr>
          <p:nvPr/>
        </p:nvSpPr>
        <p:spPr bwMode="auto">
          <a:xfrm>
            <a:off x="3692128" y="2605088"/>
            <a:ext cx="479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5625" name="Rectangle 36"/>
          <p:cNvSpPr>
            <a:spLocks noChangeArrowheads="1"/>
          </p:cNvSpPr>
          <p:nvPr/>
        </p:nvSpPr>
        <p:spPr bwMode="auto">
          <a:xfrm>
            <a:off x="2686050" y="4343401"/>
            <a:ext cx="966675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60C900"/>
                </a:solidFill>
                <a:latin typeface="Arial" panose="020B0604020202020204" pitchFamily="34" charset="0"/>
              </a:rPr>
              <a:t>Testing set</a:t>
            </a:r>
          </a:p>
        </p:txBody>
      </p:sp>
      <p:grpSp>
        <p:nvGrpSpPr>
          <p:cNvPr id="25626" name="Group 37"/>
          <p:cNvGrpSpPr>
            <a:grpSpLocks/>
          </p:cNvGrpSpPr>
          <p:nvPr/>
        </p:nvGrpSpPr>
        <p:grpSpPr bwMode="auto">
          <a:xfrm>
            <a:off x="2971800" y="4057650"/>
            <a:ext cx="400050" cy="200025"/>
            <a:chOff x="1812" y="2352"/>
            <a:chExt cx="336" cy="168"/>
          </a:xfrm>
        </p:grpSpPr>
        <p:sp>
          <p:nvSpPr>
            <p:cNvPr id="25628" name="Rectangle 38"/>
            <p:cNvSpPr>
              <a:spLocks noChangeArrowheads="1"/>
            </p:cNvSpPr>
            <p:nvPr/>
          </p:nvSpPr>
          <p:spPr bwMode="auto">
            <a:xfrm>
              <a:off x="1812" y="2352"/>
              <a:ext cx="336" cy="168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5629" name="Line 39"/>
            <p:cNvSpPr>
              <a:spLocks noChangeShapeType="1"/>
            </p:cNvSpPr>
            <p:nvPr/>
          </p:nvSpPr>
          <p:spPr bwMode="auto">
            <a:xfrm>
              <a:off x="1872" y="2416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0" name="Line 40"/>
            <p:cNvSpPr>
              <a:spLocks noChangeShapeType="1"/>
            </p:cNvSpPr>
            <p:nvPr/>
          </p:nvSpPr>
          <p:spPr bwMode="auto">
            <a:xfrm>
              <a:off x="1872" y="2448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31" name="Line 41"/>
            <p:cNvSpPr>
              <a:spLocks noChangeShapeType="1"/>
            </p:cNvSpPr>
            <p:nvPr/>
          </p:nvSpPr>
          <p:spPr bwMode="auto">
            <a:xfrm>
              <a:off x="1872" y="2480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5627" name="Line 42"/>
          <p:cNvSpPr>
            <a:spLocks noChangeShapeType="1"/>
          </p:cNvSpPr>
          <p:nvPr/>
        </p:nvSpPr>
        <p:spPr bwMode="auto">
          <a:xfrm>
            <a:off x="3143250" y="3429000"/>
            <a:ext cx="0" cy="514350"/>
          </a:xfrm>
          <a:prstGeom prst="line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09780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2176" y="514351"/>
            <a:ext cx="8370277" cy="1090613"/>
          </a:xfrm>
        </p:spPr>
        <p:txBody>
          <a:bodyPr vert="horz" lIns="69056" tIns="34529" rIns="69056" bIns="34529" rtlCol="0" anchor="ctr">
            <a:normAutofit/>
          </a:bodyPr>
          <a:lstStyle/>
          <a:p>
            <a:pPr defTabSz="688181"/>
            <a:r>
              <a:rPr lang="en-US" altLang="en-US" sz="2700" dirty="0"/>
              <a:t>Model Evaluation Step 2: </a:t>
            </a:r>
            <a:br>
              <a:rPr lang="en-US" altLang="en-US" sz="2700" dirty="0"/>
            </a:br>
            <a:r>
              <a:rPr lang="en-US" altLang="en-US" sz="2700" dirty="0"/>
              <a:t>Build a model on a training set</a:t>
            </a:r>
          </a:p>
        </p:txBody>
      </p:sp>
      <p:grpSp>
        <p:nvGrpSpPr>
          <p:cNvPr id="27652" name="Group 3"/>
          <p:cNvGrpSpPr>
            <a:grpSpLocks/>
          </p:cNvGrpSpPr>
          <p:nvPr/>
        </p:nvGrpSpPr>
        <p:grpSpPr bwMode="auto">
          <a:xfrm>
            <a:off x="4572001" y="2408635"/>
            <a:ext cx="1042988" cy="620315"/>
            <a:chOff x="2880" y="1303"/>
            <a:chExt cx="876" cy="521"/>
          </a:xfrm>
        </p:grpSpPr>
        <p:sp>
          <p:nvSpPr>
            <p:cNvPr id="27697" name="Rectangle 4"/>
            <p:cNvSpPr>
              <a:spLocks noChangeArrowheads="1"/>
            </p:cNvSpPr>
            <p:nvPr/>
          </p:nvSpPr>
          <p:spPr bwMode="auto">
            <a:xfrm>
              <a:off x="2885" y="1303"/>
              <a:ext cx="871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>
                  <a:solidFill>
                    <a:srgbClr val="FF5008"/>
                  </a:solidFill>
                  <a:latin typeface="Arial" panose="020B0604020202020204" pitchFamily="34" charset="0"/>
                </a:rPr>
                <a:t>Training set</a:t>
              </a:r>
            </a:p>
          </p:txBody>
        </p:sp>
        <p:sp>
          <p:nvSpPr>
            <p:cNvPr id="27698" name="Rectangle 5"/>
            <p:cNvSpPr>
              <a:spLocks noChangeArrowheads="1"/>
            </p:cNvSpPr>
            <p:nvPr/>
          </p:nvSpPr>
          <p:spPr bwMode="auto">
            <a:xfrm>
              <a:off x="2880" y="1591"/>
              <a:ext cx="117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solidFill>
                  <a:srgbClr val="60C900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7653" name="Rectangle 6"/>
          <p:cNvSpPr>
            <a:spLocks noChangeArrowheads="1"/>
          </p:cNvSpPr>
          <p:nvPr/>
        </p:nvSpPr>
        <p:spPr bwMode="auto">
          <a:xfrm>
            <a:off x="1396603" y="3999310"/>
            <a:ext cx="138113" cy="275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7654" name="Rectangle 7"/>
          <p:cNvSpPr>
            <a:spLocks noChangeArrowheads="1"/>
          </p:cNvSpPr>
          <p:nvPr/>
        </p:nvSpPr>
        <p:spPr bwMode="auto">
          <a:xfrm>
            <a:off x="2571750" y="1943101"/>
            <a:ext cx="1293623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Arial" panose="020B0604020202020204" pitchFamily="34" charset="0"/>
              </a:rPr>
              <a:t>Results Known</a:t>
            </a:r>
          </a:p>
        </p:txBody>
      </p:sp>
      <p:sp>
        <p:nvSpPr>
          <p:cNvPr id="27655" name="Rectangle 8"/>
          <p:cNvSpPr>
            <a:spLocks noChangeArrowheads="1"/>
          </p:cNvSpPr>
          <p:nvPr/>
        </p:nvSpPr>
        <p:spPr bwMode="auto">
          <a:xfrm>
            <a:off x="2738438" y="2412206"/>
            <a:ext cx="857250" cy="94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7656" name="Line 9"/>
          <p:cNvSpPr>
            <a:spLocks noChangeShapeType="1"/>
          </p:cNvSpPr>
          <p:nvPr/>
        </p:nvSpPr>
        <p:spPr bwMode="auto">
          <a:xfrm>
            <a:off x="2733675" y="276463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7" name="Line 10"/>
          <p:cNvSpPr>
            <a:spLocks noChangeShapeType="1"/>
          </p:cNvSpPr>
          <p:nvPr/>
        </p:nvSpPr>
        <p:spPr bwMode="auto">
          <a:xfrm>
            <a:off x="2733675" y="252650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8" name="Line 11"/>
          <p:cNvSpPr>
            <a:spLocks noChangeShapeType="1"/>
          </p:cNvSpPr>
          <p:nvPr/>
        </p:nvSpPr>
        <p:spPr bwMode="auto">
          <a:xfrm>
            <a:off x="2733675" y="265033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59" name="Line 12"/>
          <p:cNvSpPr>
            <a:spLocks noChangeShapeType="1"/>
          </p:cNvSpPr>
          <p:nvPr/>
        </p:nvSpPr>
        <p:spPr bwMode="auto">
          <a:xfrm>
            <a:off x="2733675" y="288845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0" name="Line 13"/>
          <p:cNvSpPr>
            <a:spLocks noChangeShapeType="1"/>
          </p:cNvSpPr>
          <p:nvPr/>
        </p:nvSpPr>
        <p:spPr bwMode="auto">
          <a:xfrm>
            <a:off x="2733675" y="324088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1" name="Line 14"/>
          <p:cNvSpPr>
            <a:spLocks noChangeShapeType="1"/>
          </p:cNvSpPr>
          <p:nvPr/>
        </p:nvSpPr>
        <p:spPr bwMode="auto">
          <a:xfrm>
            <a:off x="2733675" y="3126581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2" name="Line 15"/>
          <p:cNvSpPr>
            <a:spLocks noChangeShapeType="1"/>
          </p:cNvSpPr>
          <p:nvPr/>
        </p:nvSpPr>
        <p:spPr bwMode="auto">
          <a:xfrm>
            <a:off x="2733675" y="3002756"/>
            <a:ext cx="85725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3" name="Line 16"/>
          <p:cNvSpPr>
            <a:spLocks noChangeShapeType="1"/>
          </p:cNvSpPr>
          <p:nvPr/>
        </p:nvSpPr>
        <p:spPr bwMode="auto">
          <a:xfrm flipV="1">
            <a:off x="3462338" y="2407444"/>
            <a:ext cx="0" cy="9525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69" name="Rectangle 22"/>
          <p:cNvSpPr>
            <a:spLocks noChangeArrowheads="1"/>
          </p:cNvSpPr>
          <p:nvPr/>
        </p:nvSpPr>
        <p:spPr bwMode="auto">
          <a:xfrm>
            <a:off x="2721769" y="1699022"/>
            <a:ext cx="973022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000000"/>
                </a:solidFill>
                <a:latin typeface="Arial" panose="020B0604020202020204" pitchFamily="34" charset="0"/>
              </a:rPr>
              <a:t>THE PAST</a:t>
            </a:r>
          </a:p>
        </p:txBody>
      </p:sp>
      <p:grpSp>
        <p:nvGrpSpPr>
          <p:cNvPr id="27670" name="Group 23"/>
          <p:cNvGrpSpPr>
            <a:grpSpLocks/>
          </p:cNvGrpSpPr>
          <p:nvPr/>
        </p:nvGrpSpPr>
        <p:grpSpPr bwMode="auto">
          <a:xfrm>
            <a:off x="4167188" y="2408635"/>
            <a:ext cx="400050" cy="333375"/>
            <a:chOff x="2540" y="1303"/>
            <a:chExt cx="336" cy="280"/>
          </a:xfrm>
        </p:grpSpPr>
        <p:sp>
          <p:nvSpPr>
            <p:cNvPr id="27691" name="Rectangle 24"/>
            <p:cNvSpPr>
              <a:spLocks noChangeArrowheads="1"/>
            </p:cNvSpPr>
            <p:nvPr/>
          </p:nvSpPr>
          <p:spPr bwMode="auto">
            <a:xfrm>
              <a:off x="2540" y="1303"/>
              <a:ext cx="336" cy="28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7692" name="Line 25"/>
            <p:cNvSpPr>
              <a:spLocks noChangeShapeType="1"/>
            </p:cNvSpPr>
            <p:nvPr/>
          </p:nvSpPr>
          <p:spPr bwMode="auto">
            <a:xfrm>
              <a:off x="2600" y="146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3" name="Line 26"/>
            <p:cNvSpPr>
              <a:spLocks noChangeShapeType="1"/>
            </p:cNvSpPr>
            <p:nvPr/>
          </p:nvSpPr>
          <p:spPr bwMode="auto">
            <a:xfrm>
              <a:off x="2600" y="150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4" name="Line 27"/>
            <p:cNvSpPr>
              <a:spLocks noChangeShapeType="1"/>
            </p:cNvSpPr>
            <p:nvPr/>
          </p:nvSpPr>
          <p:spPr bwMode="auto">
            <a:xfrm>
              <a:off x="2600" y="154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5" name="Line 28"/>
            <p:cNvSpPr>
              <a:spLocks noChangeShapeType="1"/>
            </p:cNvSpPr>
            <p:nvPr/>
          </p:nvSpPr>
          <p:spPr bwMode="auto">
            <a:xfrm>
              <a:off x="2600" y="1391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96" name="Line 29"/>
            <p:cNvSpPr>
              <a:spLocks noChangeShapeType="1"/>
            </p:cNvSpPr>
            <p:nvPr/>
          </p:nvSpPr>
          <p:spPr bwMode="auto">
            <a:xfrm>
              <a:off x="2608" y="1423"/>
              <a:ext cx="224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7671" name="Group 30"/>
          <p:cNvGrpSpPr>
            <a:grpSpLocks/>
          </p:cNvGrpSpPr>
          <p:nvPr/>
        </p:nvGrpSpPr>
        <p:grpSpPr bwMode="auto">
          <a:xfrm>
            <a:off x="1529953" y="2363391"/>
            <a:ext cx="870347" cy="1009650"/>
            <a:chOff x="325" y="1265"/>
            <a:chExt cx="731" cy="848"/>
          </a:xfrm>
        </p:grpSpPr>
        <p:sp>
          <p:nvSpPr>
            <p:cNvPr id="27685" name="Oval 31"/>
            <p:cNvSpPr>
              <a:spLocks noChangeArrowheads="1"/>
            </p:cNvSpPr>
            <p:nvPr/>
          </p:nvSpPr>
          <p:spPr bwMode="auto">
            <a:xfrm>
              <a:off x="325" y="1833"/>
              <a:ext cx="727" cy="280"/>
            </a:xfrm>
            <a:prstGeom prst="ellips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7686" name="Oval 32" descr="Dotted diamond"/>
            <p:cNvSpPr>
              <a:spLocks noChangeArrowheads="1"/>
            </p:cNvSpPr>
            <p:nvPr/>
          </p:nvSpPr>
          <p:spPr bwMode="auto">
            <a:xfrm>
              <a:off x="325" y="1265"/>
              <a:ext cx="727" cy="280"/>
            </a:xfrm>
            <a:prstGeom prst="ellipse">
              <a:avLst/>
            </a:prstGeom>
            <a:pattFill prst="dotDmnd">
              <a:fgClr>
                <a:srgbClr val="51DC00"/>
              </a:fgClr>
              <a:bgClr>
                <a:schemeClr val="bg1"/>
              </a:bgClr>
            </a:pattFill>
            <a:ln w="1270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7687" name="Oval 33"/>
            <p:cNvSpPr>
              <a:spLocks noChangeArrowheads="1"/>
            </p:cNvSpPr>
            <p:nvPr/>
          </p:nvSpPr>
          <p:spPr bwMode="auto">
            <a:xfrm>
              <a:off x="325" y="1805"/>
              <a:ext cx="731" cy="288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350">
                <a:latin typeface="Arial" panose="020B0604020202020204" pitchFamily="34" charset="0"/>
              </a:endParaRPr>
            </a:p>
          </p:txBody>
        </p:sp>
        <p:sp>
          <p:nvSpPr>
            <p:cNvPr id="27688" name="Line 34"/>
            <p:cNvSpPr>
              <a:spLocks noChangeShapeType="1"/>
            </p:cNvSpPr>
            <p:nvPr/>
          </p:nvSpPr>
          <p:spPr bwMode="auto">
            <a:xfrm>
              <a:off x="1056" y="1405"/>
              <a:ext cx="0" cy="56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689" name="Rectangle 35"/>
            <p:cNvSpPr>
              <a:spLocks noChangeArrowheads="1"/>
            </p:cNvSpPr>
            <p:nvPr/>
          </p:nvSpPr>
          <p:spPr bwMode="auto">
            <a:xfrm>
              <a:off x="454" y="1682"/>
              <a:ext cx="43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69056" tIns="34529" rIns="69056" bIns="34529">
              <a:spAutoFit/>
            </a:bodyPr>
            <a:lstStyle>
              <a:lvl1pPr>
                <a:spcBef>
                  <a:spcPct val="20000"/>
                </a:spcBef>
                <a:buClr>
                  <a:schemeClr val="bg2"/>
                </a:buClr>
                <a:buSzPct val="75000"/>
                <a:buFont typeface="Wingdings" panose="05000000000000000000" pitchFamily="2" charset="2"/>
                <a:buChar char="p"/>
                <a:defRPr sz="2800">
                  <a:solidFill>
                    <a:schemeClr val="tx1"/>
                  </a:solidFill>
                  <a:latin typeface="Verdana" panose="020B060403050404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anose="05000000000000000000" pitchFamily="2" charset="2"/>
                <a:buChar char="n"/>
                <a:defRPr sz="2400">
                  <a:solidFill>
                    <a:schemeClr val="tx1"/>
                  </a:solidFill>
                  <a:latin typeface="Verdana" panose="020B060403050404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rgbClr val="000099"/>
                </a:buClr>
                <a:buSzPct val="65000"/>
                <a:buFont typeface="Wingdings" panose="05000000000000000000" pitchFamily="2" charset="2"/>
                <a:buChar char="p"/>
                <a:defRPr sz="2000">
                  <a:solidFill>
                    <a:schemeClr val="tx1"/>
                  </a:solidFill>
                  <a:latin typeface="Verdana" panose="020B060403050404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bg2"/>
                </a:buClr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80000"/>
                <a:buFont typeface="Wingdings" panose="05000000000000000000" pitchFamily="2" charset="2"/>
                <a:buChar char="§"/>
                <a:defRPr>
                  <a:solidFill>
                    <a:schemeClr val="tx1"/>
                  </a:solidFill>
                  <a:latin typeface="Verdana" panose="020B060403050404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US" altLang="en-US" sz="1350" b="1">
                  <a:solidFill>
                    <a:srgbClr val="000000"/>
                  </a:solidFill>
                  <a:latin typeface="Arial" panose="020B0604020202020204" pitchFamily="34" charset="0"/>
                </a:rPr>
                <a:t>Data</a:t>
              </a:r>
            </a:p>
          </p:txBody>
        </p:sp>
        <p:sp>
          <p:nvSpPr>
            <p:cNvPr id="27690" name="Line 36"/>
            <p:cNvSpPr>
              <a:spLocks noChangeShapeType="1"/>
            </p:cNvSpPr>
            <p:nvPr/>
          </p:nvSpPr>
          <p:spPr bwMode="auto">
            <a:xfrm>
              <a:off x="325" y="1413"/>
              <a:ext cx="0" cy="56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7672" name="Line 37"/>
          <p:cNvSpPr>
            <a:spLocks noChangeShapeType="1"/>
          </p:cNvSpPr>
          <p:nvPr/>
        </p:nvSpPr>
        <p:spPr bwMode="auto">
          <a:xfrm flipV="1">
            <a:off x="2400301" y="2902745"/>
            <a:ext cx="330994" cy="11906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3" name="Line 38"/>
          <p:cNvSpPr>
            <a:spLocks noChangeShapeType="1"/>
          </p:cNvSpPr>
          <p:nvPr/>
        </p:nvSpPr>
        <p:spPr bwMode="auto">
          <a:xfrm>
            <a:off x="3692128" y="2605088"/>
            <a:ext cx="47982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4" name="Rectangle 39"/>
          <p:cNvSpPr>
            <a:spLocks noChangeArrowheads="1"/>
          </p:cNvSpPr>
          <p:nvPr/>
        </p:nvSpPr>
        <p:spPr bwMode="auto">
          <a:xfrm>
            <a:off x="3905251" y="3448051"/>
            <a:ext cx="1435894" cy="350044"/>
          </a:xfrm>
          <a:prstGeom prst="rect">
            <a:avLst/>
          </a:prstGeom>
          <a:solidFill>
            <a:schemeClr val="bg1"/>
          </a:solidFill>
          <a:ln w="508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1350">
              <a:latin typeface="Arial" panose="020B0604020202020204" pitchFamily="34" charset="0"/>
            </a:endParaRPr>
          </a:p>
        </p:txBody>
      </p:sp>
      <p:sp>
        <p:nvSpPr>
          <p:cNvPr id="27675" name="Rectangle 40"/>
          <p:cNvSpPr>
            <a:spLocks noChangeArrowheads="1"/>
          </p:cNvSpPr>
          <p:nvPr/>
        </p:nvSpPr>
        <p:spPr bwMode="auto">
          <a:xfrm>
            <a:off x="3988595" y="3429000"/>
            <a:ext cx="1360885" cy="3005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500">
                <a:latin typeface="Arial" panose="020B0604020202020204" pitchFamily="34" charset="0"/>
              </a:rPr>
              <a:t>Model Builder</a:t>
            </a:r>
          </a:p>
        </p:txBody>
      </p:sp>
      <p:sp>
        <p:nvSpPr>
          <p:cNvPr id="27676" name="Line 41"/>
          <p:cNvSpPr>
            <a:spLocks noChangeShapeType="1"/>
          </p:cNvSpPr>
          <p:nvPr/>
        </p:nvSpPr>
        <p:spPr bwMode="auto">
          <a:xfrm flipH="1">
            <a:off x="4400550" y="27432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7677" name="Rectangle 42"/>
          <p:cNvSpPr>
            <a:spLocks noChangeArrowheads="1"/>
          </p:cNvSpPr>
          <p:nvPr/>
        </p:nvSpPr>
        <p:spPr bwMode="auto">
          <a:xfrm>
            <a:off x="2686050" y="4343401"/>
            <a:ext cx="966675" cy="2774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350">
                <a:solidFill>
                  <a:srgbClr val="60C900"/>
                </a:solidFill>
                <a:latin typeface="Arial" panose="020B0604020202020204" pitchFamily="34" charset="0"/>
              </a:rPr>
              <a:t>Testing set</a:t>
            </a:r>
          </a:p>
        </p:txBody>
      </p:sp>
      <p:grpSp>
        <p:nvGrpSpPr>
          <p:cNvPr id="27678" name="Group 49"/>
          <p:cNvGrpSpPr>
            <a:grpSpLocks/>
          </p:cNvGrpSpPr>
          <p:nvPr/>
        </p:nvGrpSpPr>
        <p:grpSpPr bwMode="auto">
          <a:xfrm>
            <a:off x="2971800" y="3429000"/>
            <a:ext cx="400050" cy="828675"/>
            <a:chOff x="1632" y="2256"/>
            <a:chExt cx="336" cy="696"/>
          </a:xfrm>
        </p:grpSpPr>
        <p:grpSp>
          <p:nvGrpSpPr>
            <p:cNvPr id="27679" name="Group 43"/>
            <p:cNvGrpSpPr>
              <a:grpSpLocks/>
            </p:cNvGrpSpPr>
            <p:nvPr/>
          </p:nvGrpSpPr>
          <p:grpSpPr bwMode="auto">
            <a:xfrm>
              <a:off x="1632" y="2784"/>
              <a:ext cx="336" cy="168"/>
              <a:chOff x="1812" y="2352"/>
              <a:chExt cx="336" cy="168"/>
            </a:xfrm>
          </p:grpSpPr>
          <p:sp>
            <p:nvSpPr>
              <p:cNvPr id="27681" name="Rectangle 44"/>
              <p:cNvSpPr>
                <a:spLocks noChangeArrowheads="1"/>
              </p:cNvSpPr>
              <p:nvPr/>
            </p:nvSpPr>
            <p:spPr bwMode="auto">
              <a:xfrm>
                <a:off x="1812" y="2352"/>
                <a:ext cx="336" cy="168"/>
              </a:xfrm>
              <a:prstGeom prst="rect">
                <a:avLst/>
              </a:prstGeom>
              <a:noFill/>
              <a:ln w="12700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wrap="none" anchor="ctr"/>
              <a:lstStyle>
                <a:lvl1pPr>
                  <a:spcBef>
                    <a:spcPct val="20000"/>
                  </a:spcBef>
                  <a:buClr>
                    <a:schemeClr val="bg2"/>
                  </a:buClr>
                  <a:buSzPct val="75000"/>
                  <a:buFont typeface="Wingdings" panose="05000000000000000000" pitchFamily="2" charset="2"/>
                  <a:buChar char="p"/>
                  <a:defRPr sz="28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lr>
                    <a:schemeClr val="tx2"/>
                  </a:buClr>
                  <a:buSzPct val="75000"/>
                  <a:buFont typeface="Wingdings" panose="05000000000000000000" pitchFamily="2" charset="2"/>
                  <a:buChar char="n"/>
                  <a:defRPr sz="24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lr>
                    <a:srgbClr val="000099"/>
                  </a:buClr>
                  <a:buSzPct val="65000"/>
                  <a:buFont typeface="Wingdings" panose="05000000000000000000" pitchFamily="2" charset="2"/>
                  <a:buChar char="p"/>
                  <a:defRPr sz="2000"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lr>
                    <a:schemeClr val="bg2"/>
                  </a:buClr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tx2"/>
                  </a:buClr>
                  <a:buSzPct val="80000"/>
                  <a:buFont typeface="Wingdings" panose="05000000000000000000" pitchFamily="2" charset="2"/>
                  <a:buChar char="§"/>
                  <a:defRPr>
                    <a:solidFill>
                      <a:schemeClr val="tx1"/>
                    </a:solidFill>
                    <a:latin typeface="Verdana" panose="020B060403050404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ClrTx/>
                  <a:buSzTx/>
                  <a:buFontTx/>
                  <a:buNone/>
                </a:pPr>
                <a:endParaRPr lang="en-US" altLang="en-US" sz="1350">
                  <a:latin typeface="Arial" panose="020B0604020202020204" pitchFamily="34" charset="0"/>
                </a:endParaRPr>
              </a:p>
            </p:txBody>
          </p:sp>
          <p:sp>
            <p:nvSpPr>
              <p:cNvPr id="27682" name="Line 45"/>
              <p:cNvSpPr>
                <a:spLocks noChangeShapeType="1"/>
              </p:cNvSpPr>
              <p:nvPr/>
            </p:nvSpPr>
            <p:spPr bwMode="auto">
              <a:xfrm>
                <a:off x="1872" y="2416"/>
                <a:ext cx="22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3" name="Line 46"/>
              <p:cNvSpPr>
                <a:spLocks noChangeShapeType="1"/>
              </p:cNvSpPr>
              <p:nvPr/>
            </p:nvSpPr>
            <p:spPr bwMode="auto">
              <a:xfrm>
                <a:off x="1872" y="2448"/>
                <a:ext cx="22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7684" name="Line 47"/>
              <p:cNvSpPr>
                <a:spLocks noChangeShapeType="1"/>
              </p:cNvSpPr>
              <p:nvPr/>
            </p:nvSpPr>
            <p:spPr bwMode="auto">
              <a:xfrm>
                <a:off x="1872" y="2480"/>
                <a:ext cx="224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round/>
                <a:headEnd type="none" w="sm" len="sm"/>
                <a:tailEnd type="none" w="sm" len="sm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680" name="Line 48"/>
            <p:cNvSpPr>
              <a:spLocks noChangeShapeType="1"/>
            </p:cNvSpPr>
            <p:nvPr/>
          </p:nvSpPr>
          <p:spPr bwMode="auto">
            <a:xfrm>
              <a:off x="1776" y="2256"/>
              <a:ext cx="0" cy="4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stealth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51" name="Rectangle 13"/>
          <p:cNvSpPr>
            <a:spLocks noChangeArrowheads="1"/>
          </p:cNvSpPr>
          <p:nvPr/>
        </p:nvSpPr>
        <p:spPr bwMode="auto">
          <a:xfrm>
            <a:off x="3429000" y="2362201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2" name="Rectangle 14"/>
          <p:cNvSpPr>
            <a:spLocks noChangeArrowheads="1"/>
          </p:cNvSpPr>
          <p:nvPr/>
        </p:nvSpPr>
        <p:spPr bwMode="auto">
          <a:xfrm>
            <a:off x="3429000" y="2476501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</a:p>
        </p:txBody>
      </p:sp>
      <p:sp>
        <p:nvSpPr>
          <p:cNvPr id="53" name="Rectangle 15"/>
          <p:cNvSpPr>
            <a:spLocks noChangeArrowheads="1"/>
          </p:cNvSpPr>
          <p:nvPr/>
        </p:nvSpPr>
        <p:spPr bwMode="auto">
          <a:xfrm>
            <a:off x="3429000" y="26003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54" name="Rectangle 16"/>
          <p:cNvSpPr>
            <a:spLocks noChangeArrowheads="1"/>
          </p:cNvSpPr>
          <p:nvPr/>
        </p:nvSpPr>
        <p:spPr bwMode="auto">
          <a:xfrm>
            <a:off x="3429000" y="27146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</a:p>
        </p:txBody>
      </p:sp>
      <p:sp>
        <p:nvSpPr>
          <p:cNvPr id="55" name="Rectangle 17"/>
          <p:cNvSpPr>
            <a:spLocks noChangeArrowheads="1"/>
          </p:cNvSpPr>
          <p:nvPr/>
        </p:nvSpPr>
        <p:spPr bwMode="auto">
          <a:xfrm>
            <a:off x="3429000" y="2828926"/>
            <a:ext cx="214802" cy="231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9056" tIns="34529" rIns="69056" bIns="34529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p"/>
              <a:defRPr sz="2800"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lr>
                <a:srgbClr val="000099"/>
              </a:buClr>
              <a:buSzPct val="65000"/>
              <a:buFont typeface="Wingdings" panose="05000000000000000000" pitchFamily="2" charset="2"/>
              <a:buChar char="p"/>
              <a:defRPr sz="2000"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80000"/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50" b="1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146913923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template"/>
  <p:tag name="SOURCE" val="TPT1  equation F = \frac{1}{\frac{1}{2}(\frac{1}{R} + \frac{1}{P})} = \frac{2RP}{(R+P)}  template TPT1  env TPENV1  fore 0  back 16777215  eqnno 3"/>
  <p:tag name="FILENAME" val="TP_tmp"/>
  <p:tag name="ORIGWIDTH" val="96"/>
  <p:tag name="PICTUREFILESIZE" val="397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Ranking \#1:&#10;$(1.0 + 0.67 + 0.75 + 0.8 + 0.83 + 0.6)/6 = 0.78$\\ \\&#10;Ranking \#2: $ (0.5 + 0.4 + 0.5 + 0.57 + 0.56 + 0.6)/6 = 0.52 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2079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Ranking \#1:&#10;$(1.0 + 0.67 + 0.75 + 0.8 + 0.83 + 0.6)/6 = 0.78$\\ \\&#10;Ranking \#2: $ (0.5 + 0.4 + 0.5 + 0.57 + 0.56 + 0.6)/6 = 0.52 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62"/>
  <p:tag name="PICTUREFILESIZE" val="2079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color}&#10;\pagestyle{empty}&#10;\begin{document}&#10;\begin{eqnarray*}&#10;\mbox{Rank 1} &amp; = &amp; (1 + 0.67 + 0.75 + 0.8 + 0.83 + 0)/6 = 0.675 \\&#10;\mbox{Rank 2} &amp; = &amp; (0.5 + 0.4 + 0.5 + 0.57 + 0 + 0)/6 = 0.328 &#10;\end{eqnarray*}&#10;&#10;\end{document}"/>
  <p:tag name="IGUANATEXSIZE" val="2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TEXADDIN" val="\documentclass{article}&#10;\usepackage{amsmath, color}&#10;\pagestyle{empty}&#10;\begin{document}&#10;\begin{eqnarray*}&#10;\mbox{Rank 1} &amp; = &amp; (1 + 0.67 + 0.75 + 0.8 + 0.83 + 0)/6 = 0.675 \\&#10;\mbox{Rank 2} &amp; = &amp; (0.5 + 0.4 + 0.5 + 0.57 + 0 + 0)/6 = 0.328 &#10;\end{eqnarray*}&#10;&#10;\end{document}"/>
  <p:tag name="IGUANATEXSIZE" val="2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quote}&#10;\textit{average precision query 1} $= (1.0 + 0.67 + 0.5 + 0.44 + 0.5)/5 = 0.62$\\&#10;\textit{average precision query 2} $=(0.5 + 0.4 + 0.43)/3 = 0.44$\\ \\&#10;\textit{mean average precision} $= (0.62 + 0.44)/2 = 0.53$&#10;\end{quote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294"/>
  <p:tag name="PICTUREFILESIZE" val="34202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tabular*}{0.40\textwidth}{@{\extracolsep{\fill}}cccc} \hline&#10;      Query &amp; A &amp; B &amp; B-A \\ \hline&#10;      1 &amp; 25 &amp; 35 &amp; 10\\&#10;      2 &amp; 43 &amp; 84 &amp; 41\\&#10;      3 &amp; 39 &amp; 15 &amp; -24\\&#10;      4 &amp; 75 &amp; 75 &amp; 0\\&#10;      5 &amp; 43 &amp; 68 &amp; 25\\&#10;      6 &amp; 15 &amp; 85 &amp; 70\\&#10;      7 &amp; 20 &amp; 80 &amp; 60\\&#10;      8 &amp; 52 &amp; 50 &amp; -2\\&#10;      9 &amp; 49 &amp; 58 &amp; 9\\&#10;      10 &amp; 50 &amp; 75 &amp; 25\\ \hline&#10;    \end{tabular*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9"/>
  <p:tag name="PICTUREFILESIZE" val="2947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begin{tabular*}{0.40\textwidth}{@{\extracolsep{\fill}}cccc} \hline&#10;      Query &amp; A &amp; B &amp; B-A \\ \hline&#10;      1 &amp; 25 &amp; 35 &amp; 10\\&#10;      2 &amp; 43 &amp; 84 &amp; 41\\&#10;      3 &amp; 39 &amp; 15 &amp; -24\\&#10;      4 &amp; 75 &amp; 75 &amp; 0\\&#10;      5 &amp; 43 &amp; 68 &amp; 25\\&#10;      6 &amp; 15 &amp; 85 &amp; 70\\&#10;      7 &amp; 20 &amp; 80 &amp; 60\\&#10;      8 &amp; 52 &amp; 50 &amp; -2\\&#10;      9 &amp; 49 &amp; 58 &amp; 9\\&#10;      10 &amp; 50 &amp; 75 &amp; 25\\ \hline&#10;    \end{tabular*}&#10;\end{document}&#10;"/>
  <p:tag name="FILENAME" val="TP_tmp"/>
  <p:tag name="FORMAT" val="pngmono"/>
  <p:tag name="RES" val="1200"/>
  <p:tag name="BLEND" val="0"/>
  <p:tag name="TRANSPARENT" val="0"/>
  <p:tag name="TBUG" val="0"/>
  <p:tag name="ALLOWFS" val="0"/>
  <p:tag name="ORIGWIDTH" val="139"/>
  <p:tag name="PICTUREFILESIZE" val="2947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9241</TotalTime>
  <Words>2958</Words>
  <Application>Microsoft Office PowerPoint</Application>
  <PresentationFormat>On-screen Show (4:3)</PresentationFormat>
  <Paragraphs>553</Paragraphs>
  <Slides>62</Slides>
  <Notes>27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77" baseType="lpstr">
      <vt:lpstr>MS PGothic</vt:lpstr>
      <vt:lpstr>MS PGothic</vt:lpstr>
      <vt:lpstr>宋体</vt:lpstr>
      <vt:lpstr>宋体</vt:lpstr>
      <vt:lpstr>Arial</vt:lpstr>
      <vt:lpstr>Calibri</vt:lpstr>
      <vt:lpstr>Cambria Math</vt:lpstr>
      <vt:lpstr>PMingLiU</vt:lpstr>
      <vt:lpstr>PMingLiU</vt:lpstr>
      <vt:lpstr>Symbol</vt:lpstr>
      <vt:lpstr>Tahoma</vt:lpstr>
      <vt:lpstr>Times New Roman</vt:lpstr>
      <vt:lpstr>Wingdings</vt:lpstr>
      <vt:lpstr>Office Theme</vt:lpstr>
      <vt:lpstr>Equation</vt:lpstr>
      <vt:lpstr>Lecture 8- Performance Evaluation</vt:lpstr>
      <vt:lpstr>Evaluation</vt:lpstr>
      <vt:lpstr>Why System Evaluation?</vt:lpstr>
      <vt:lpstr>Regression / classification models</vt:lpstr>
      <vt:lpstr>Performance evaluation</vt:lpstr>
      <vt:lpstr>Overfitting vs underfitting</vt:lpstr>
      <vt:lpstr>Evaluation on “LARGE” data</vt:lpstr>
      <vt:lpstr>Model Evaluation Step 1:  Split data into train and test sets</vt:lpstr>
      <vt:lpstr>Model Evaluation Step 2:  Build a model on a training set</vt:lpstr>
      <vt:lpstr>Model Evaluation Step 3:  Evaluate on test set</vt:lpstr>
      <vt:lpstr>A note on parameter tuning</vt:lpstr>
      <vt:lpstr>Evaluation on “small” data, 1</vt:lpstr>
      <vt:lpstr>Evaluation on “small” data, 2</vt:lpstr>
      <vt:lpstr>Cross-validation</vt:lpstr>
      <vt:lpstr>PowerPoint Presentation</vt:lpstr>
      <vt:lpstr>More on cross-validation</vt:lpstr>
      <vt:lpstr>The bootstrap</vt:lpstr>
      <vt:lpstr>The bootstrap</vt:lpstr>
      <vt:lpstr>Precision and Recall</vt:lpstr>
      <vt:lpstr>Confusion Matrix</vt:lpstr>
      <vt:lpstr>Precision and Recall in Text Retrieval</vt:lpstr>
      <vt:lpstr>Precision/Recall : Example</vt:lpstr>
      <vt:lpstr>PowerPoint Presentation</vt:lpstr>
      <vt:lpstr>Accuracy</vt:lpstr>
      <vt:lpstr>Activity 15</vt:lpstr>
      <vt:lpstr>F Measure (F1/Harmonic Mean)</vt:lpstr>
      <vt:lpstr>PowerPoint Presentation</vt:lpstr>
      <vt:lpstr>PowerPoint Presentation</vt:lpstr>
      <vt:lpstr>Mean Average Precision (MAP)</vt:lpstr>
      <vt:lpstr>Average Precision: Example</vt:lpstr>
      <vt:lpstr>Average Precision: Example</vt:lpstr>
      <vt:lpstr>Average Precision: Example</vt:lpstr>
      <vt:lpstr>Average Precision: Example</vt:lpstr>
      <vt:lpstr>Average Precision: Example</vt:lpstr>
      <vt:lpstr>Mean Average Precision (MAP)</vt:lpstr>
      <vt:lpstr>Mean Average Precision (MAP)</vt:lpstr>
      <vt:lpstr>Recall-Precision Graph</vt:lpstr>
      <vt:lpstr>Recall-Precision Graph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Interpolation</vt:lpstr>
      <vt:lpstr>Recap: Confusion matrix</vt:lpstr>
      <vt:lpstr>ROC Curves</vt:lpstr>
      <vt:lpstr>ROC Curves</vt:lpstr>
      <vt:lpstr>Multiple ROC Curves</vt:lpstr>
      <vt:lpstr>PR Curves Vs ROC Curves</vt:lpstr>
      <vt:lpstr>Cost-Sensitive Learning</vt:lpstr>
      <vt:lpstr>Examples of Applications with Unequal Misclassification Costs</vt:lpstr>
      <vt:lpstr>Cost Matrix</vt:lpstr>
      <vt:lpstr>Significance Testing</vt:lpstr>
      <vt:lpstr>Hypotheses</vt:lpstr>
      <vt:lpstr>Significance Tests</vt:lpstr>
      <vt:lpstr>t-test</vt:lpstr>
      <vt:lpstr>t-test</vt:lpstr>
      <vt:lpstr>Example Experimental Results</vt:lpstr>
      <vt:lpstr>Example Experimental Results</vt:lpstr>
      <vt:lpstr>T-test Python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Sampath Jayarathna</dc:creator>
  <cp:lastModifiedBy>Jayarathna, Sampath</cp:lastModifiedBy>
  <cp:revision>337</cp:revision>
  <dcterms:created xsi:type="dcterms:W3CDTF">2009-12-29T10:39:27Z</dcterms:created>
  <dcterms:modified xsi:type="dcterms:W3CDTF">2019-11-05T20:30:28Z</dcterms:modified>
</cp:coreProperties>
</file>