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45"/>
  </p:notesMasterIdLst>
  <p:handoutMasterIdLst>
    <p:handoutMasterId r:id="rId46"/>
  </p:handoutMasterIdLst>
  <p:sldIdLst>
    <p:sldId id="301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91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74DA9-1113-41C9-A4D6-57A89AD1E9A9}" v="2" dt="2019-11-12T06:13:08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1549" autoAdjust="0"/>
  </p:normalViewPr>
  <p:slideViewPr>
    <p:cSldViewPr snapToGrid="0" snapToObjects="1">
      <p:cViewPr varScale="1">
        <p:scale>
          <a:sx n="102" d="100"/>
          <a:sy n="102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arathna, Sampath" userId="10951a6d-3610-4a87-8b75-8e5b3ed3f097" providerId="ADAL" clId="{33F74DA9-1113-41C9-A4D6-57A89AD1E9A9}"/>
    <pc:docChg chg="custSel modSld">
      <pc:chgData name="Jayarathna, Sampath" userId="10951a6d-3610-4a87-8b75-8e5b3ed3f097" providerId="ADAL" clId="{33F74DA9-1113-41C9-A4D6-57A89AD1E9A9}" dt="2019-11-12T06:13:08.815" v="4"/>
      <pc:docMkLst>
        <pc:docMk/>
      </pc:docMkLst>
      <pc:sldChg chg="addSp delSp modSp">
        <pc:chgData name="Jayarathna, Sampath" userId="10951a6d-3610-4a87-8b75-8e5b3ed3f097" providerId="ADAL" clId="{33F74DA9-1113-41C9-A4D6-57A89AD1E9A9}" dt="2019-11-12T06:13:08.815" v="4"/>
        <pc:sldMkLst>
          <pc:docMk/>
          <pc:sldMk cId="3026196318" sldId="301"/>
        </pc:sldMkLst>
        <pc:spChg chg="add del mod">
          <ac:chgData name="Jayarathna, Sampath" userId="10951a6d-3610-4a87-8b75-8e5b3ed3f097" providerId="ADAL" clId="{33F74DA9-1113-41C9-A4D6-57A89AD1E9A9}" dt="2019-11-12T06:12:59.489" v="2" actId="478"/>
          <ac:spMkLst>
            <pc:docMk/>
            <pc:sldMk cId="3026196318" sldId="301"/>
            <ac:spMk id="4" creationId="{EBCDB4BB-487E-4B18-B268-674FAE2904DD}"/>
          </ac:spMkLst>
        </pc:spChg>
        <pc:spChg chg="del">
          <ac:chgData name="Jayarathna, Sampath" userId="10951a6d-3610-4a87-8b75-8e5b3ed3f097" providerId="ADAL" clId="{33F74DA9-1113-41C9-A4D6-57A89AD1E9A9}" dt="2019-11-12T06:13:07.775" v="3" actId="478"/>
          <ac:spMkLst>
            <pc:docMk/>
            <pc:sldMk cId="3026196318" sldId="301"/>
            <ac:spMk id="7" creationId="{00000000-0000-0000-0000-000000000000}"/>
          </ac:spMkLst>
        </pc:spChg>
        <pc:spChg chg="del">
          <ac:chgData name="Jayarathna, Sampath" userId="10951a6d-3610-4a87-8b75-8e5b3ed3f097" providerId="ADAL" clId="{33F74DA9-1113-41C9-A4D6-57A89AD1E9A9}" dt="2019-11-12T06:12:55.312" v="0" actId="478"/>
          <ac:spMkLst>
            <pc:docMk/>
            <pc:sldMk cId="3026196318" sldId="301"/>
            <ac:spMk id="8" creationId="{00000000-0000-0000-0000-000000000000}"/>
          </ac:spMkLst>
        </pc:spChg>
        <pc:spChg chg="add">
          <ac:chgData name="Jayarathna, Sampath" userId="10951a6d-3610-4a87-8b75-8e5b3ed3f097" providerId="ADAL" clId="{33F74DA9-1113-41C9-A4D6-57A89AD1E9A9}" dt="2019-11-12T06:12:56.686" v="1"/>
          <ac:spMkLst>
            <pc:docMk/>
            <pc:sldMk cId="3026196318" sldId="301"/>
            <ac:spMk id="9" creationId="{8E7FE60A-2118-45CE-86CC-216A529AD7F7}"/>
          </ac:spMkLst>
        </pc:spChg>
        <pc:spChg chg="add">
          <ac:chgData name="Jayarathna, Sampath" userId="10951a6d-3610-4a87-8b75-8e5b3ed3f097" providerId="ADAL" clId="{33F74DA9-1113-41C9-A4D6-57A89AD1E9A9}" dt="2019-11-12T06:13:08.815" v="4"/>
          <ac:spMkLst>
            <pc:docMk/>
            <pc:sldMk cId="3026196318" sldId="301"/>
            <ac:spMk id="11" creationId="{042A1D8F-7983-4064-977B-6D4FC09D171A}"/>
          </ac:spMkLst>
        </pc:spChg>
      </pc:sldChg>
    </pc:docChg>
  </pc:docChgLst>
  <pc:docChgLst>
    <pc:chgData name="Sampath Jayarathna" userId="aa7a8714-7736-4927-8c16-9ff815108838" providerId="ADAL" clId="{A92EAB33-BCFD-4A00-BA77-E8E0E1C63E4A}"/>
    <pc:docChg chg="modSld">
      <pc:chgData name="Sampath Jayarathna" userId="aa7a8714-7736-4927-8c16-9ff815108838" providerId="ADAL" clId="{A92EAB33-BCFD-4A00-BA77-E8E0E1C63E4A}" dt="2017-09-12T02:28:40.084" v="0" actId="20577"/>
      <pc:docMkLst>
        <pc:docMk/>
      </pc:docMkLst>
      <pc:sldChg chg="modSp">
        <pc:chgData name="Sampath Jayarathna" userId="aa7a8714-7736-4927-8c16-9ff815108838" providerId="ADAL" clId="{A92EAB33-BCFD-4A00-BA77-E8E0E1C63E4A}" dt="2017-09-12T02:28:40.084" v="0" actId="20577"/>
        <pc:sldMkLst>
          <pc:docMk/>
          <pc:sldMk cId="0" sldId="256"/>
        </pc:sldMkLst>
        <pc:spChg chg="mod">
          <ac:chgData name="Sampath Jayarathna" userId="aa7a8714-7736-4927-8c16-9ff815108838" providerId="ADAL" clId="{A92EAB33-BCFD-4A00-BA77-E8E0E1C63E4A}" dt="2017-09-12T02:28:40.084" v="0" actId="20577"/>
          <ac:spMkLst>
            <pc:docMk/>
            <pc:sldMk cId="0" sldId="256"/>
            <ac:spMk id="13314" creationId="{00000000-0000-0000-0000-000000000000}"/>
          </ac:spMkLst>
        </pc:spChg>
      </pc:sldChg>
    </pc:docChg>
  </pc:docChgLst>
  <pc:docChgLst>
    <pc:chgData name="Sampath Jayarathna" userId="aa7a8714-7736-4927-8c16-9ff815108838" providerId="ADAL" clId="{499EBE74-92CE-4708-B4D0-D68D5EA82886}"/>
    <pc:docChg chg="custSel addSld delSld modSld sldOrd">
      <pc:chgData name="Sampath Jayarathna" userId="aa7a8714-7736-4927-8c16-9ff815108838" providerId="ADAL" clId="{499EBE74-92CE-4708-B4D0-D68D5EA82886}" dt="2017-09-24T18:01:35.321" v="430"/>
      <pc:docMkLst>
        <pc:docMk/>
      </pc:docMkLst>
      <pc:sldChg chg="modSp">
        <pc:chgData name="Sampath Jayarathna" userId="aa7a8714-7736-4927-8c16-9ff815108838" providerId="ADAL" clId="{499EBE74-92CE-4708-B4D0-D68D5EA82886}" dt="2017-09-24T16:46:30.011" v="37" actId="20577"/>
        <pc:sldMkLst>
          <pc:docMk/>
          <pc:sldMk cId="0" sldId="256"/>
        </pc:sldMkLst>
        <pc:spChg chg="mod">
          <ac:chgData name="Sampath Jayarathna" userId="aa7a8714-7736-4927-8c16-9ff815108838" providerId="ADAL" clId="{499EBE74-92CE-4708-B4D0-D68D5EA82886}" dt="2017-09-24T16:46:12.246" v="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path Jayarathna" userId="aa7a8714-7736-4927-8c16-9ff815108838" providerId="ADAL" clId="{499EBE74-92CE-4708-B4D0-D68D5EA82886}" dt="2017-09-24T16:46:30.011" v="37" actId="20577"/>
          <ac:spMkLst>
            <pc:docMk/>
            <pc:sldMk cId="0" sldId="256"/>
            <ac:spMk id="13314" creationId="{00000000-0000-0000-0000-000000000000}"/>
          </ac:spMkLst>
        </pc:spChg>
      </pc:sldChg>
      <pc:sldChg chg="modSp">
        <pc:chgData name="Sampath Jayarathna" userId="aa7a8714-7736-4927-8c16-9ff815108838" providerId="ADAL" clId="{499EBE74-92CE-4708-B4D0-D68D5EA82886}" dt="2017-09-24T16:47:41.258" v="48"/>
        <pc:sldMkLst>
          <pc:docMk/>
          <pc:sldMk cId="450086219" sldId="340"/>
        </pc:sldMkLst>
        <pc:spChg chg="mod">
          <ac:chgData name="Sampath Jayarathna" userId="aa7a8714-7736-4927-8c16-9ff815108838" providerId="ADAL" clId="{499EBE74-92CE-4708-B4D0-D68D5EA82886}" dt="2017-09-24T16:47:41.258" v="48"/>
          <ac:spMkLst>
            <pc:docMk/>
            <pc:sldMk cId="450086219" sldId="340"/>
            <ac:spMk id="3" creationId="{00000000-0000-0000-0000-000000000000}"/>
          </ac:spMkLst>
        </pc:spChg>
      </pc:sldChg>
      <pc:sldChg chg="modAnim">
        <pc:chgData name="Sampath Jayarathna" userId="aa7a8714-7736-4927-8c16-9ff815108838" providerId="ADAL" clId="{499EBE74-92CE-4708-B4D0-D68D5EA82886}" dt="2017-09-24T17:25:22.242" v="406"/>
        <pc:sldMkLst>
          <pc:docMk/>
          <pc:sldMk cId="265880121" sldId="343"/>
        </pc:sldMkLst>
      </pc:sldChg>
      <pc:sldChg chg="modSp">
        <pc:chgData name="Sampath Jayarathna" userId="aa7a8714-7736-4927-8c16-9ff815108838" providerId="ADAL" clId="{499EBE74-92CE-4708-B4D0-D68D5EA82886}" dt="2017-09-24T16:59:45.445" v="86"/>
        <pc:sldMkLst>
          <pc:docMk/>
          <pc:sldMk cId="858178701" sldId="353"/>
        </pc:sldMkLst>
        <pc:spChg chg="mod">
          <ac:chgData name="Sampath Jayarathna" userId="aa7a8714-7736-4927-8c16-9ff815108838" providerId="ADAL" clId="{499EBE74-92CE-4708-B4D0-D68D5EA82886}" dt="2017-09-24T16:59:45.445" v="86"/>
          <ac:spMkLst>
            <pc:docMk/>
            <pc:sldMk cId="858178701" sldId="353"/>
            <ac:spMk id="3" creationId="{00000000-0000-0000-0000-000000000000}"/>
          </ac:spMkLst>
        </pc:spChg>
      </pc:sldChg>
      <pc:sldChg chg="del">
        <pc:chgData name="Sampath Jayarathna" userId="aa7a8714-7736-4927-8c16-9ff815108838" providerId="ADAL" clId="{499EBE74-92CE-4708-B4D0-D68D5EA82886}" dt="2017-09-12T15:04:08.729" v="1" actId="2696"/>
        <pc:sldMkLst>
          <pc:docMk/>
          <pc:sldMk cId="3814497085" sldId="372"/>
        </pc:sldMkLst>
      </pc:sldChg>
      <pc:sldChg chg="del">
        <pc:chgData name="Sampath Jayarathna" userId="aa7a8714-7736-4927-8c16-9ff815108838" providerId="ADAL" clId="{499EBE74-92CE-4708-B4D0-D68D5EA82886}" dt="2017-09-12T15:04:09.166" v="2" actId="2696"/>
        <pc:sldMkLst>
          <pc:docMk/>
          <pc:sldMk cId="410254146" sldId="373"/>
        </pc:sldMkLst>
      </pc:sldChg>
      <pc:sldChg chg="del">
        <pc:chgData name="Sampath Jayarathna" userId="aa7a8714-7736-4927-8c16-9ff815108838" providerId="ADAL" clId="{499EBE74-92CE-4708-B4D0-D68D5EA82886}" dt="2017-09-12T15:04:10.197" v="5" actId="2696"/>
        <pc:sldMkLst>
          <pc:docMk/>
          <pc:sldMk cId="2465032117" sldId="416"/>
        </pc:sldMkLst>
      </pc:sldChg>
      <pc:sldChg chg="del">
        <pc:chgData name="Sampath Jayarathna" userId="aa7a8714-7736-4927-8c16-9ff815108838" providerId="ADAL" clId="{499EBE74-92CE-4708-B4D0-D68D5EA82886}" dt="2017-09-12T15:04:10.431" v="6" actId="2696"/>
        <pc:sldMkLst>
          <pc:docMk/>
          <pc:sldMk cId="560557113" sldId="417"/>
        </pc:sldMkLst>
      </pc:sldChg>
      <pc:sldChg chg="del">
        <pc:chgData name="Sampath Jayarathna" userId="aa7a8714-7736-4927-8c16-9ff815108838" providerId="ADAL" clId="{499EBE74-92CE-4708-B4D0-D68D5EA82886}" dt="2017-09-12T15:04:10.931" v="7" actId="2696"/>
        <pc:sldMkLst>
          <pc:docMk/>
          <pc:sldMk cId="604490762" sldId="419"/>
        </pc:sldMkLst>
      </pc:sldChg>
      <pc:sldChg chg="del">
        <pc:chgData name="Sampath Jayarathna" userId="aa7a8714-7736-4927-8c16-9ff815108838" providerId="ADAL" clId="{499EBE74-92CE-4708-B4D0-D68D5EA82886}" dt="2017-09-12T15:04:11.227" v="8" actId="2696"/>
        <pc:sldMkLst>
          <pc:docMk/>
          <pc:sldMk cId="1281587551" sldId="420"/>
        </pc:sldMkLst>
      </pc:sldChg>
      <pc:sldChg chg="del">
        <pc:chgData name="Sampath Jayarathna" userId="aa7a8714-7736-4927-8c16-9ff815108838" providerId="ADAL" clId="{499EBE74-92CE-4708-B4D0-D68D5EA82886}" dt="2017-09-12T15:04:11.603" v="9" actId="2696"/>
        <pc:sldMkLst>
          <pc:docMk/>
          <pc:sldMk cId="1504104208" sldId="421"/>
        </pc:sldMkLst>
      </pc:sldChg>
      <pc:sldChg chg="del">
        <pc:chgData name="Sampath Jayarathna" userId="aa7a8714-7736-4927-8c16-9ff815108838" providerId="ADAL" clId="{499EBE74-92CE-4708-B4D0-D68D5EA82886}" dt="2017-09-12T15:04:11.994" v="10" actId="2696"/>
        <pc:sldMkLst>
          <pc:docMk/>
          <pc:sldMk cId="3480587755" sldId="422"/>
        </pc:sldMkLst>
      </pc:sldChg>
      <pc:sldChg chg="del">
        <pc:chgData name="Sampath Jayarathna" userId="aa7a8714-7736-4927-8c16-9ff815108838" providerId="ADAL" clId="{499EBE74-92CE-4708-B4D0-D68D5EA82886}" dt="2017-09-12T15:04:12.446" v="11" actId="2696"/>
        <pc:sldMkLst>
          <pc:docMk/>
          <pc:sldMk cId="1631321762" sldId="423"/>
        </pc:sldMkLst>
      </pc:sldChg>
      <pc:sldChg chg="del">
        <pc:chgData name="Sampath Jayarathna" userId="aa7a8714-7736-4927-8c16-9ff815108838" providerId="ADAL" clId="{499EBE74-92CE-4708-B4D0-D68D5EA82886}" dt="2017-09-12T15:04:12.821" v="12" actId="2696"/>
        <pc:sldMkLst>
          <pc:docMk/>
          <pc:sldMk cId="3371586983" sldId="424"/>
        </pc:sldMkLst>
      </pc:sldChg>
      <pc:sldChg chg="del">
        <pc:chgData name="Sampath Jayarathna" userId="aa7a8714-7736-4927-8c16-9ff815108838" providerId="ADAL" clId="{499EBE74-92CE-4708-B4D0-D68D5EA82886}" dt="2017-09-12T15:04:13.180" v="13" actId="2696"/>
        <pc:sldMkLst>
          <pc:docMk/>
          <pc:sldMk cId="617484425" sldId="426"/>
        </pc:sldMkLst>
      </pc:sldChg>
      <pc:sldChg chg="del">
        <pc:chgData name="Sampath Jayarathna" userId="aa7a8714-7736-4927-8c16-9ff815108838" providerId="ADAL" clId="{499EBE74-92CE-4708-B4D0-D68D5EA82886}" dt="2017-09-12T15:04:13.477" v="14" actId="2696"/>
        <pc:sldMkLst>
          <pc:docMk/>
          <pc:sldMk cId="2443456539" sldId="427"/>
        </pc:sldMkLst>
      </pc:sldChg>
      <pc:sldChg chg="del">
        <pc:chgData name="Sampath Jayarathna" userId="aa7a8714-7736-4927-8c16-9ff815108838" providerId="ADAL" clId="{499EBE74-92CE-4708-B4D0-D68D5EA82886}" dt="2017-09-12T15:04:13.743" v="15" actId="2696"/>
        <pc:sldMkLst>
          <pc:docMk/>
          <pc:sldMk cId="2385046714" sldId="428"/>
        </pc:sldMkLst>
      </pc:sldChg>
      <pc:sldChg chg="del">
        <pc:chgData name="Sampath Jayarathna" userId="aa7a8714-7736-4927-8c16-9ff815108838" providerId="ADAL" clId="{499EBE74-92CE-4708-B4D0-D68D5EA82886}" dt="2017-09-12T15:04:14.008" v="16" actId="2696"/>
        <pc:sldMkLst>
          <pc:docMk/>
          <pc:sldMk cId="2459958421" sldId="429"/>
        </pc:sldMkLst>
      </pc:sldChg>
      <pc:sldChg chg="del">
        <pc:chgData name="Sampath Jayarathna" userId="aa7a8714-7736-4927-8c16-9ff815108838" providerId="ADAL" clId="{499EBE74-92CE-4708-B4D0-D68D5EA82886}" dt="2017-09-12T15:04:14.523" v="17" actId="2696"/>
        <pc:sldMkLst>
          <pc:docMk/>
          <pc:sldMk cId="2604325515" sldId="430"/>
        </pc:sldMkLst>
      </pc:sldChg>
      <pc:sldChg chg="del">
        <pc:chgData name="Sampath Jayarathna" userId="aa7a8714-7736-4927-8c16-9ff815108838" providerId="ADAL" clId="{499EBE74-92CE-4708-B4D0-D68D5EA82886}" dt="2017-09-12T15:04:14.962" v="18" actId="2696"/>
        <pc:sldMkLst>
          <pc:docMk/>
          <pc:sldMk cId="4287012752" sldId="431"/>
        </pc:sldMkLst>
      </pc:sldChg>
      <pc:sldChg chg="del">
        <pc:chgData name="Sampath Jayarathna" userId="aa7a8714-7736-4927-8c16-9ff815108838" providerId="ADAL" clId="{499EBE74-92CE-4708-B4D0-D68D5EA82886}" dt="2017-09-12T15:04:15.523" v="19" actId="2696"/>
        <pc:sldMkLst>
          <pc:docMk/>
          <pc:sldMk cId="3254873868" sldId="432"/>
        </pc:sldMkLst>
      </pc:sldChg>
      <pc:sldChg chg="del">
        <pc:chgData name="Sampath Jayarathna" userId="aa7a8714-7736-4927-8c16-9ff815108838" providerId="ADAL" clId="{499EBE74-92CE-4708-B4D0-D68D5EA82886}" dt="2017-09-12T15:04:15.958" v="20" actId="2696"/>
        <pc:sldMkLst>
          <pc:docMk/>
          <pc:sldMk cId="2149540359" sldId="433"/>
        </pc:sldMkLst>
      </pc:sldChg>
      <pc:sldChg chg="del">
        <pc:chgData name="Sampath Jayarathna" userId="aa7a8714-7736-4927-8c16-9ff815108838" providerId="ADAL" clId="{499EBE74-92CE-4708-B4D0-D68D5EA82886}" dt="2017-09-12T15:04:16.368" v="21" actId="2696"/>
        <pc:sldMkLst>
          <pc:docMk/>
          <pc:sldMk cId="1431824454" sldId="434"/>
        </pc:sldMkLst>
      </pc:sldChg>
      <pc:sldChg chg="del">
        <pc:chgData name="Sampath Jayarathna" userId="aa7a8714-7736-4927-8c16-9ff815108838" providerId="ADAL" clId="{499EBE74-92CE-4708-B4D0-D68D5EA82886}" dt="2017-09-12T15:04:16.802" v="22" actId="2696"/>
        <pc:sldMkLst>
          <pc:docMk/>
          <pc:sldMk cId="177052231" sldId="436"/>
        </pc:sldMkLst>
      </pc:sldChg>
      <pc:sldChg chg="del">
        <pc:chgData name="Sampath Jayarathna" userId="aa7a8714-7736-4927-8c16-9ff815108838" providerId="ADAL" clId="{499EBE74-92CE-4708-B4D0-D68D5EA82886}" dt="2017-09-12T15:04:17.192" v="23" actId="2696"/>
        <pc:sldMkLst>
          <pc:docMk/>
          <pc:sldMk cId="237875402" sldId="437"/>
        </pc:sldMkLst>
      </pc:sldChg>
      <pc:sldChg chg="del">
        <pc:chgData name="Sampath Jayarathna" userId="aa7a8714-7736-4927-8c16-9ff815108838" providerId="ADAL" clId="{499EBE74-92CE-4708-B4D0-D68D5EA82886}" dt="2017-09-12T15:04:17.717" v="24" actId="2696"/>
        <pc:sldMkLst>
          <pc:docMk/>
          <pc:sldMk cId="4022589867" sldId="438"/>
        </pc:sldMkLst>
      </pc:sldChg>
      <pc:sldChg chg="del">
        <pc:chgData name="Sampath Jayarathna" userId="aa7a8714-7736-4927-8c16-9ff815108838" providerId="ADAL" clId="{499EBE74-92CE-4708-B4D0-D68D5EA82886}" dt="2017-09-12T15:04:18.371" v="25" actId="2696"/>
        <pc:sldMkLst>
          <pc:docMk/>
          <pc:sldMk cId="2877326565" sldId="441"/>
        </pc:sldMkLst>
      </pc:sldChg>
      <pc:sldChg chg="del">
        <pc:chgData name="Sampath Jayarathna" userId="aa7a8714-7736-4927-8c16-9ff815108838" providerId="ADAL" clId="{499EBE74-92CE-4708-B4D0-D68D5EA82886}" dt="2017-09-12T15:04:18.723" v="26" actId="2696"/>
        <pc:sldMkLst>
          <pc:docMk/>
          <pc:sldMk cId="1634963024" sldId="443"/>
        </pc:sldMkLst>
      </pc:sldChg>
      <pc:sldChg chg="del">
        <pc:chgData name="Sampath Jayarathna" userId="aa7a8714-7736-4927-8c16-9ff815108838" providerId="ADAL" clId="{499EBE74-92CE-4708-B4D0-D68D5EA82886}" dt="2017-09-12T15:04:19.163" v="27" actId="2696"/>
        <pc:sldMkLst>
          <pc:docMk/>
          <pc:sldMk cId="674464450" sldId="444"/>
        </pc:sldMkLst>
      </pc:sldChg>
      <pc:sldChg chg="del">
        <pc:chgData name="Sampath Jayarathna" userId="aa7a8714-7736-4927-8c16-9ff815108838" providerId="ADAL" clId="{499EBE74-92CE-4708-B4D0-D68D5EA82886}" dt="2017-09-12T15:04:19.523" v="28" actId="2696"/>
        <pc:sldMkLst>
          <pc:docMk/>
          <pc:sldMk cId="1103648532" sldId="445"/>
        </pc:sldMkLst>
      </pc:sldChg>
      <pc:sldChg chg="del">
        <pc:chgData name="Sampath Jayarathna" userId="aa7a8714-7736-4927-8c16-9ff815108838" providerId="ADAL" clId="{499EBE74-92CE-4708-B4D0-D68D5EA82886}" dt="2017-09-12T15:04:19.965" v="29" actId="2696"/>
        <pc:sldMkLst>
          <pc:docMk/>
          <pc:sldMk cId="2310452793" sldId="446"/>
        </pc:sldMkLst>
      </pc:sldChg>
      <pc:sldChg chg="del">
        <pc:chgData name="Sampath Jayarathna" userId="aa7a8714-7736-4927-8c16-9ff815108838" providerId="ADAL" clId="{499EBE74-92CE-4708-B4D0-D68D5EA82886}" dt="2017-09-12T15:04:20.408" v="30" actId="2696"/>
        <pc:sldMkLst>
          <pc:docMk/>
          <pc:sldMk cId="2034690977" sldId="447"/>
        </pc:sldMkLst>
      </pc:sldChg>
      <pc:sldChg chg="del">
        <pc:chgData name="Sampath Jayarathna" userId="aa7a8714-7736-4927-8c16-9ff815108838" providerId="ADAL" clId="{499EBE74-92CE-4708-B4D0-D68D5EA82886}" dt="2017-09-12T15:04:20.804" v="31" actId="2696"/>
        <pc:sldMkLst>
          <pc:docMk/>
          <pc:sldMk cId="1558320191" sldId="448"/>
        </pc:sldMkLst>
      </pc:sldChg>
      <pc:sldChg chg="del">
        <pc:chgData name="Sampath Jayarathna" userId="aa7a8714-7736-4927-8c16-9ff815108838" providerId="ADAL" clId="{499EBE74-92CE-4708-B4D0-D68D5EA82886}" dt="2017-09-12T15:04:21.274" v="32" actId="2696"/>
        <pc:sldMkLst>
          <pc:docMk/>
          <pc:sldMk cId="3719010250" sldId="449"/>
        </pc:sldMkLst>
      </pc:sldChg>
      <pc:sldChg chg="del">
        <pc:chgData name="Sampath Jayarathna" userId="aa7a8714-7736-4927-8c16-9ff815108838" providerId="ADAL" clId="{499EBE74-92CE-4708-B4D0-D68D5EA82886}" dt="2017-09-12T15:04:21.916" v="33" actId="2696"/>
        <pc:sldMkLst>
          <pc:docMk/>
          <pc:sldMk cId="364204776" sldId="450"/>
        </pc:sldMkLst>
      </pc:sldChg>
      <pc:sldChg chg="del">
        <pc:chgData name="Sampath Jayarathna" userId="aa7a8714-7736-4927-8c16-9ff815108838" providerId="ADAL" clId="{499EBE74-92CE-4708-B4D0-D68D5EA82886}" dt="2017-09-12T15:04:09.696" v="3" actId="2696"/>
        <pc:sldMkLst>
          <pc:docMk/>
          <pc:sldMk cId="314550613" sldId="451"/>
        </pc:sldMkLst>
      </pc:sldChg>
      <pc:sldChg chg="del">
        <pc:chgData name="Sampath Jayarathna" userId="aa7a8714-7736-4927-8c16-9ff815108838" providerId="ADAL" clId="{499EBE74-92CE-4708-B4D0-D68D5EA82886}" dt="2017-09-12T15:04:09.994" v="4" actId="2696"/>
        <pc:sldMkLst>
          <pc:docMk/>
          <pc:sldMk cId="1882339211" sldId="452"/>
        </pc:sldMkLst>
      </pc:sldChg>
      <pc:sldChg chg="modAnim">
        <pc:chgData name="Sampath Jayarathna" userId="aa7a8714-7736-4927-8c16-9ff815108838" providerId="ADAL" clId="{499EBE74-92CE-4708-B4D0-D68D5EA82886}" dt="2017-09-24T17:59:08.893" v="413"/>
        <pc:sldMkLst>
          <pc:docMk/>
          <pc:sldMk cId="2324434147" sldId="459"/>
        </pc:sldMkLst>
      </pc:sldChg>
      <pc:sldChg chg="modSp modAnim">
        <pc:chgData name="Sampath Jayarathna" userId="aa7a8714-7736-4927-8c16-9ff815108838" providerId="ADAL" clId="{499EBE74-92CE-4708-B4D0-D68D5EA82886}" dt="2017-09-24T17:59:28.132" v="417"/>
        <pc:sldMkLst>
          <pc:docMk/>
          <pc:sldMk cId="2673305904" sldId="460"/>
        </pc:sldMkLst>
        <pc:spChg chg="mod">
          <ac:chgData name="Sampath Jayarathna" userId="aa7a8714-7736-4927-8c16-9ff815108838" providerId="ADAL" clId="{499EBE74-92CE-4708-B4D0-D68D5EA82886}" dt="2017-09-24T17:59:28.132" v="417"/>
          <ac:spMkLst>
            <pc:docMk/>
            <pc:sldMk cId="2673305904" sldId="460"/>
            <ac:spMk id="27652" creationId="{60C014B1-9F59-4E24-8530-CDDA149C3C8F}"/>
          </ac:spMkLst>
        </pc:spChg>
      </pc:sldChg>
      <pc:sldChg chg="modAnim">
        <pc:chgData name="Sampath Jayarathna" userId="aa7a8714-7736-4927-8c16-9ff815108838" providerId="ADAL" clId="{499EBE74-92CE-4708-B4D0-D68D5EA82886}" dt="2017-09-24T18:01:35.321" v="430"/>
        <pc:sldMkLst>
          <pc:docMk/>
          <pc:sldMk cId="3569340784" sldId="462"/>
        </pc:sldMkLst>
      </pc:sldChg>
      <pc:sldChg chg="modAnim">
        <pc:chgData name="Sampath Jayarathna" userId="aa7a8714-7736-4927-8c16-9ff815108838" providerId="ADAL" clId="{499EBE74-92CE-4708-B4D0-D68D5EA82886}" dt="2017-09-24T18:01:26.949" v="428"/>
        <pc:sldMkLst>
          <pc:docMk/>
          <pc:sldMk cId="1650374584" sldId="463"/>
        </pc:sldMkLst>
      </pc:sldChg>
      <pc:sldChg chg="modAnim">
        <pc:chgData name="Sampath Jayarathna" userId="aa7a8714-7736-4927-8c16-9ff815108838" providerId="ADAL" clId="{499EBE74-92CE-4708-B4D0-D68D5EA82886}" dt="2017-09-24T18:01:21.010" v="427"/>
        <pc:sldMkLst>
          <pc:docMk/>
          <pc:sldMk cId="1732650775" sldId="464"/>
        </pc:sldMkLst>
      </pc:sldChg>
      <pc:sldChg chg="modAnim">
        <pc:chgData name="Sampath Jayarathna" userId="aa7a8714-7736-4927-8c16-9ff815108838" providerId="ADAL" clId="{499EBE74-92CE-4708-B4D0-D68D5EA82886}" dt="2017-09-24T18:01:06.897" v="424"/>
        <pc:sldMkLst>
          <pc:docMk/>
          <pc:sldMk cId="2381656722" sldId="465"/>
        </pc:sldMkLst>
      </pc:sldChg>
      <pc:sldChg chg="modAnim">
        <pc:chgData name="Sampath Jayarathna" userId="aa7a8714-7736-4927-8c16-9ff815108838" providerId="ADAL" clId="{499EBE74-92CE-4708-B4D0-D68D5EA82886}" dt="2017-09-24T18:00:51.651" v="422"/>
        <pc:sldMkLst>
          <pc:docMk/>
          <pc:sldMk cId="2743797303" sldId="467"/>
        </pc:sldMkLst>
      </pc:sldChg>
      <pc:sldChg chg="modSp modAnim">
        <pc:chgData name="Sampath Jayarathna" userId="aa7a8714-7736-4927-8c16-9ff815108838" providerId="ADAL" clId="{499EBE74-92CE-4708-B4D0-D68D5EA82886}" dt="2017-09-24T18:00:31.868" v="420"/>
        <pc:sldMkLst>
          <pc:docMk/>
          <pc:sldMk cId="647630597" sldId="468"/>
        </pc:sldMkLst>
        <pc:spChg chg="mod">
          <ac:chgData name="Sampath Jayarathna" userId="aa7a8714-7736-4927-8c16-9ff815108838" providerId="ADAL" clId="{499EBE74-92CE-4708-B4D0-D68D5EA82886}" dt="2017-09-24T17:02:08.052" v="127" actId="20577"/>
          <ac:spMkLst>
            <pc:docMk/>
            <pc:sldMk cId="647630597" sldId="468"/>
            <ac:spMk id="43012" creationId="{3529B49F-5AB4-48C2-9A75-A588B51ABD5C}"/>
          </ac:spMkLst>
        </pc:spChg>
      </pc:sldChg>
      <pc:sldChg chg="addSp delSp modSp add">
        <pc:chgData name="Sampath Jayarathna" userId="aa7a8714-7736-4927-8c16-9ff815108838" providerId="ADAL" clId="{499EBE74-92CE-4708-B4D0-D68D5EA82886}" dt="2017-09-24T17:27:30.949" v="411" actId="20577"/>
        <pc:sldMkLst>
          <pc:docMk/>
          <pc:sldMk cId="4004224794" sldId="469"/>
        </pc:sldMkLst>
        <pc:spChg chg="mod">
          <ac:chgData name="Sampath Jayarathna" userId="aa7a8714-7736-4927-8c16-9ff815108838" providerId="ADAL" clId="{499EBE74-92CE-4708-B4D0-D68D5EA82886}" dt="2017-09-24T17:27:30.949" v="411" actId="20577"/>
          <ac:spMkLst>
            <pc:docMk/>
            <pc:sldMk cId="4004224794" sldId="469"/>
            <ac:spMk id="25603" creationId="{404F4243-B8BE-49AD-AB14-0FE369C1E4E1}"/>
          </ac:spMkLst>
        </pc:spChg>
        <pc:spChg chg="mod">
          <ac:chgData name="Sampath Jayarathna" userId="aa7a8714-7736-4927-8c16-9ff815108838" providerId="ADAL" clId="{499EBE74-92CE-4708-B4D0-D68D5EA82886}" dt="2017-09-24T17:14:17.076" v="370" actId="20577"/>
          <ac:spMkLst>
            <pc:docMk/>
            <pc:sldMk cId="4004224794" sldId="469"/>
            <ac:spMk id="25604" creationId="{1CC20BDA-0ECE-4A4D-AC80-A330D20FA7FE}"/>
          </ac:spMkLst>
        </pc:spChg>
        <pc:picChg chg="add del">
          <ac:chgData name="Sampath Jayarathna" userId="aa7a8714-7736-4927-8c16-9ff815108838" providerId="ADAL" clId="{499EBE74-92CE-4708-B4D0-D68D5EA82886}" dt="2017-09-24T17:12:44.421" v="141"/>
          <ac:picMkLst>
            <pc:docMk/>
            <pc:sldMk cId="4004224794" sldId="469"/>
            <ac:picMk id="2" creationId="{03D96066-6314-495A-8146-11942B0FA05C}"/>
          </ac:picMkLst>
        </pc:picChg>
        <pc:picChg chg="add mod">
          <ac:chgData name="Sampath Jayarathna" userId="aa7a8714-7736-4927-8c16-9ff815108838" providerId="ADAL" clId="{499EBE74-92CE-4708-B4D0-D68D5EA82886}" dt="2017-09-24T17:14:27.741" v="373" actId="1076"/>
          <ac:picMkLst>
            <pc:docMk/>
            <pc:sldMk cId="4004224794" sldId="469"/>
            <ac:picMk id="3" creationId="{4725EAB6-2D18-4526-928D-3B26207B0606}"/>
          </ac:picMkLst>
        </pc:picChg>
      </pc:sldChg>
      <pc:sldChg chg="addSp delSp modSp add ord">
        <pc:chgData name="Sampath Jayarathna" userId="aa7a8714-7736-4927-8c16-9ff815108838" providerId="ADAL" clId="{499EBE74-92CE-4708-B4D0-D68D5EA82886}" dt="2017-09-24T18:00:02.718" v="418"/>
        <pc:sldMkLst>
          <pc:docMk/>
          <pc:sldMk cId="1414251485" sldId="470"/>
        </pc:sldMkLst>
        <pc:spChg chg="mod">
          <ac:chgData name="Sampath Jayarathna" userId="aa7a8714-7736-4927-8c16-9ff815108838" providerId="ADAL" clId="{499EBE74-92CE-4708-B4D0-D68D5EA82886}" dt="2017-09-24T17:18:45.910" v="396" actId="20577"/>
          <ac:spMkLst>
            <pc:docMk/>
            <pc:sldMk cId="1414251485" sldId="470"/>
            <ac:spMk id="30723" creationId="{A129D506-3C2C-43FF-BD16-BE75B2E53A0C}"/>
          </ac:spMkLst>
        </pc:spChg>
        <pc:spChg chg="del">
          <ac:chgData name="Sampath Jayarathna" userId="aa7a8714-7736-4927-8c16-9ff815108838" providerId="ADAL" clId="{499EBE74-92CE-4708-B4D0-D68D5EA82886}" dt="2017-09-24T17:18:56.117" v="397" actId="478"/>
          <ac:spMkLst>
            <pc:docMk/>
            <pc:sldMk cId="1414251485" sldId="470"/>
            <ac:spMk id="30724" creationId="{87DAD555-A649-4C13-83C9-C3BF924892F5}"/>
          </ac:spMkLst>
        </pc:spChg>
        <pc:spChg chg="del">
          <ac:chgData name="Sampath Jayarathna" userId="aa7a8714-7736-4927-8c16-9ff815108838" providerId="ADAL" clId="{499EBE74-92CE-4708-B4D0-D68D5EA82886}" dt="2017-09-24T17:18:59.349" v="399" actId="478"/>
          <ac:spMkLst>
            <pc:docMk/>
            <pc:sldMk cId="1414251485" sldId="470"/>
            <ac:spMk id="30725" creationId="{36DAF2DE-B4D8-41C2-8C63-0D9B2D79EEA4}"/>
          </ac:spMkLst>
        </pc:spChg>
        <pc:spChg chg="del">
          <ac:chgData name="Sampath Jayarathna" userId="aa7a8714-7736-4927-8c16-9ff815108838" providerId="ADAL" clId="{499EBE74-92CE-4708-B4D0-D68D5EA82886}" dt="2017-09-24T17:18:58.037" v="398" actId="478"/>
          <ac:spMkLst>
            <pc:docMk/>
            <pc:sldMk cId="1414251485" sldId="470"/>
            <ac:spMk id="30726" creationId="{B4C2DF14-6451-4456-B87E-AEBD23AB83EB}"/>
          </ac:spMkLst>
        </pc:spChg>
        <pc:picChg chg="add mod">
          <ac:chgData name="Sampath Jayarathna" userId="aa7a8714-7736-4927-8c16-9ff815108838" providerId="ADAL" clId="{499EBE74-92CE-4708-B4D0-D68D5EA82886}" dt="2017-09-24T17:19:11.941" v="404" actId="14100"/>
          <ac:picMkLst>
            <pc:docMk/>
            <pc:sldMk cId="1414251485" sldId="470"/>
            <ac:picMk id="2" creationId="{B4CE6886-46EB-4299-9974-3F2D9C270AE2}"/>
          </ac:picMkLst>
        </pc:picChg>
      </pc:sldChg>
      <pc:sldChg chg="add del">
        <pc:chgData name="Sampath Jayarathna" userId="aa7a8714-7736-4927-8c16-9ff815108838" providerId="ADAL" clId="{499EBE74-92CE-4708-B4D0-D68D5EA82886}" dt="2017-09-24T17:12:20.886" v="137"/>
        <pc:sldMkLst>
          <pc:docMk/>
          <pc:sldMk cId="2815770532" sldId="470"/>
        </pc:sldMkLst>
      </pc:sldChg>
      <pc:sldChg chg="add del">
        <pc:chgData name="Sampath Jayarathna" userId="aa7a8714-7736-4927-8c16-9ff815108838" providerId="ADAL" clId="{499EBE74-92CE-4708-B4D0-D68D5EA82886}" dt="2017-09-24T17:12:28.891" v="139"/>
        <pc:sldMkLst>
          <pc:docMk/>
          <pc:sldMk cId="3299962109" sldId="4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57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12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843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13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053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22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088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23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908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24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259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28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701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29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472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30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625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31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793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32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79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679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33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767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34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115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D678F-CC56-4FB3-8798-A0575928AF1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31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D678F-CC56-4FB3-8798-A0575928AF1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2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3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73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942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555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618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707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11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97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59597" y="2877271"/>
            <a:ext cx="8581203" cy="2387600"/>
          </a:xfrm>
        </p:spPr>
        <p:txBody>
          <a:bodyPr/>
          <a:lstStyle/>
          <a:p>
            <a:r>
              <a:rPr lang="en-US" dirty="0"/>
              <a:t>Machine Learning on Data </a:t>
            </a:r>
            <a:br>
              <a:rPr lang="en-US" dirty="0"/>
            </a:br>
            <a:r>
              <a:rPr lang="en-US" sz="3200" dirty="0"/>
              <a:t>Lecture 9b- Clustering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7" y="202873"/>
            <a:ext cx="3435183" cy="1159162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7803" y="6342747"/>
            <a:ext cx="8368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to Prof. Ray Mooney at UT Austin 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E7FE60A-2118-45CE-86CC-216A529AD7F7}"/>
              </a:ext>
            </a:extLst>
          </p:cNvPr>
          <p:cNvSpPr txBox="1">
            <a:spLocks noChangeArrowheads="1"/>
          </p:cNvSpPr>
          <p:nvPr/>
        </p:nvSpPr>
        <p:spPr>
          <a:xfrm>
            <a:off x="480271" y="5297809"/>
            <a:ext cx="7605346" cy="85972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fontAlgn="auto">
              <a:spcAft>
                <a:spcPts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A1D8F-7983-4064-977B-6D4FC09D171A}"/>
              </a:ext>
            </a:extLst>
          </p:cNvPr>
          <p:cNvSpPr txBox="1"/>
          <p:nvPr/>
        </p:nvSpPr>
        <p:spPr>
          <a:xfrm>
            <a:off x="1392594" y="1362035"/>
            <a:ext cx="6358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620 / DASC 600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Data Science &amp; Analytics</a:t>
            </a:r>
          </a:p>
        </p:txBody>
      </p:sp>
    </p:spTree>
    <p:extLst>
      <p:ext uri="{BB962C8B-B14F-4D97-AF65-F5344CB8AC3E}">
        <p14:creationId xmlns:p14="http://schemas.microsoft.com/office/powerpoint/2010/main" val="302619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791570"/>
            <a:ext cx="8929718" cy="624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Soft 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endParaRPr lang="de-DE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314" y="1742791"/>
            <a:ext cx="8588492" cy="4713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clustering: Each document belongs to </a:t>
            </a:r>
            <a:r>
              <a:rPr lang="en-US" sz="2800" noProof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exactly one </a:t>
            </a:r>
            <a:r>
              <a:rPr lang="en-US" sz="2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cluster.</a:t>
            </a:r>
          </a:p>
          <a:p>
            <a:pPr lvl="2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common and easier to do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clustering: A document can belong to </a:t>
            </a:r>
            <a:r>
              <a:rPr lang="en-US" sz="2800" noProof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</a:t>
            </a:r>
            <a:r>
              <a:rPr lang="en-US" sz="28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cluster.</a:t>
            </a:r>
          </a:p>
          <a:p>
            <a:pPr lvl="2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 more sense for applications like creating browsable hierarchies</a:t>
            </a:r>
          </a:p>
          <a:p>
            <a:pPr lvl="2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may want to put sneakers in two clusters:</a:t>
            </a:r>
          </a:p>
          <a:p>
            <a:pPr lvl="3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 apparel</a:t>
            </a:r>
          </a:p>
          <a:p>
            <a:pPr lvl="3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shoes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357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36728" y="636568"/>
            <a:ext cx="8707304" cy="7794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endParaRPr lang="de-DE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1733266"/>
            <a:ext cx="8286808" cy="4410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algorithms compute a partition of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documents into a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Given: a set of documents and the number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Find: a partition into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optimizes the chosen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partitioning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criterion</a:t>
            </a:r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optimization: exhaustively enumerate partitions, pick 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heuristic method: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-means algorithm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61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714374"/>
            <a:ext cx="8929718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-means (Hard, flat clustering)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1643050"/>
            <a:ext cx="8286808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Perhaps the best known clustering algorithm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Simple, works well in many cases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as default / baseline for clustering documents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space model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 vector space classification, we measure relatedness between vectors by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Euclidean distance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.which is almost equivalent to cosine similarity.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29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i="1" dirty="0">
                <a:solidFill>
                  <a:schemeClr val="tx1"/>
                </a:solidFill>
                <a:latin typeface="+mj-lt"/>
              </a:rPr>
              <a:t> K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-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means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314" y="1502803"/>
            <a:ext cx="8286808" cy="4693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cluster in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-means is defined by 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centroid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Objective/partitioning criterion: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average squared </a:t>
            </a:r>
            <a:r>
              <a:rPr lang="de-DE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de-D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centroid</a:t>
            </a:r>
            <a:endParaRPr lang="de-DE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centroid: </a:t>
            </a:r>
          </a:p>
          <a:p>
            <a:pPr marL="800100" lvl="1" indent="-342900">
              <a:buClr>
                <a:srgbClr val="336699"/>
              </a:buClr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336699"/>
              </a:buClr>
            </a:pPr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we use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denote a cluster.</a:t>
            </a:r>
          </a:p>
          <a:p>
            <a:pPr marL="800100" lvl="1" indent="-342900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try to find the minimum average squared difference by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iterating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57300" lvl="2" indent="-342900"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reassignment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assign each vector to its closest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centroid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recomputation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recompute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each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centroid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the average of the vectors that were assigned to it in reassignment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6" name="Picture 5" descr="16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538" y="2862511"/>
            <a:ext cx="2332560" cy="8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1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Example of k-means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46275"/>
            <a:ext cx="4648200" cy="1406525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SimSun" panose="02010600030101010101" pitchFamily="2" charset="-122"/>
              </a:rPr>
              <a:t>Start with random cluster centers C1 than to C2</a:t>
            </a:r>
          </a:p>
        </p:txBody>
      </p:sp>
      <p:sp>
        <p:nvSpPr>
          <p:cNvPr id="26628" name="Oval 33"/>
          <p:cNvSpPr>
            <a:spLocks noChangeArrowheads="1"/>
          </p:cNvSpPr>
          <p:nvPr/>
        </p:nvSpPr>
        <p:spPr bwMode="auto">
          <a:xfrm>
            <a:off x="6019800" y="2362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29" name="TextBox 34"/>
          <p:cNvSpPr txBox="1">
            <a:spLocks noChangeArrowheads="1"/>
          </p:cNvSpPr>
          <p:nvPr/>
        </p:nvSpPr>
        <p:spPr bwMode="auto">
          <a:xfrm>
            <a:off x="5638800" y="2144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26630" name="Oval 35"/>
          <p:cNvSpPr>
            <a:spLocks noChangeArrowheads="1"/>
          </p:cNvSpPr>
          <p:nvPr/>
        </p:nvSpPr>
        <p:spPr bwMode="auto">
          <a:xfrm>
            <a:off x="6477000" y="22748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1" name="TextBox 36"/>
          <p:cNvSpPr txBox="1">
            <a:spLocks noChangeArrowheads="1"/>
          </p:cNvSpPr>
          <p:nvPr/>
        </p:nvSpPr>
        <p:spPr bwMode="auto">
          <a:xfrm>
            <a:off x="6477000" y="1981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26632" name="Oval 49"/>
          <p:cNvSpPr>
            <a:spLocks noChangeArrowheads="1"/>
          </p:cNvSpPr>
          <p:nvPr/>
        </p:nvSpPr>
        <p:spPr bwMode="auto">
          <a:xfrm>
            <a:off x="6172200" y="2819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3" name="TextBox 50"/>
          <p:cNvSpPr txBox="1">
            <a:spLocks noChangeArrowheads="1"/>
          </p:cNvSpPr>
          <p:nvPr/>
        </p:nvSpPr>
        <p:spPr bwMode="auto">
          <a:xfrm>
            <a:off x="5791200" y="274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x3</a:t>
            </a:r>
          </a:p>
        </p:txBody>
      </p:sp>
      <p:sp>
        <p:nvSpPr>
          <p:cNvPr id="26634" name="Oval 51"/>
          <p:cNvSpPr>
            <a:spLocks noChangeArrowheads="1"/>
          </p:cNvSpPr>
          <p:nvPr/>
        </p:nvSpPr>
        <p:spPr bwMode="auto">
          <a:xfrm>
            <a:off x="6781800" y="2743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5" name="TextBox 52"/>
          <p:cNvSpPr txBox="1">
            <a:spLocks noChangeArrowheads="1"/>
          </p:cNvSpPr>
          <p:nvPr/>
        </p:nvSpPr>
        <p:spPr bwMode="auto">
          <a:xfrm>
            <a:off x="6781800" y="2449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x4</a:t>
            </a:r>
          </a:p>
        </p:txBody>
      </p:sp>
      <p:sp>
        <p:nvSpPr>
          <p:cNvPr id="26636" name="Oval 53"/>
          <p:cNvSpPr>
            <a:spLocks noChangeArrowheads="1"/>
          </p:cNvSpPr>
          <p:nvPr/>
        </p:nvSpPr>
        <p:spPr bwMode="auto">
          <a:xfrm>
            <a:off x="6019800" y="4419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7" name="TextBox 54"/>
          <p:cNvSpPr txBox="1">
            <a:spLocks noChangeArrowheads="1"/>
          </p:cNvSpPr>
          <p:nvPr/>
        </p:nvSpPr>
        <p:spPr bwMode="auto">
          <a:xfrm>
            <a:off x="6019800" y="4125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x5</a:t>
            </a:r>
          </a:p>
        </p:txBody>
      </p:sp>
      <p:sp>
        <p:nvSpPr>
          <p:cNvPr id="26638" name="Oval 56"/>
          <p:cNvSpPr>
            <a:spLocks noChangeArrowheads="1"/>
          </p:cNvSpPr>
          <p:nvPr/>
        </p:nvSpPr>
        <p:spPr bwMode="auto">
          <a:xfrm>
            <a:off x="6172200" y="5105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9" name="TextBox 57"/>
          <p:cNvSpPr txBox="1">
            <a:spLocks noChangeArrowheads="1"/>
          </p:cNvSpPr>
          <p:nvPr/>
        </p:nvSpPr>
        <p:spPr bwMode="auto">
          <a:xfrm>
            <a:off x="6248400" y="4964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x7</a:t>
            </a:r>
          </a:p>
        </p:txBody>
      </p:sp>
      <p:sp>
        <p:nvSpPr>
          <p:cNvPr id="26640" name="Oval 58"/>
          <p:cNvSpPr>
            <a:spLocks noChangeArrowheads="1"/>
          </p:cNvSpPr>
          <p:nvPr/>
        </p:nvSpPr>
        <p:spPr bwMode="auto">
          <a:xfrm>
            <a:off x="6934200" y="44846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1" name="TextBox 59"/>
          <p:cNvSpPr txBox="1">
            <a:spLocks noChangeArrowheads="1"/>
          </p:cNvSpPr>
          <p:nvPr/>
        </p:nvSpPr>
        <p:spPr bwMode="auto">
          <a:xfrm>
            <a:off x="6934200" y="4191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x6</a:t>
            </a:r>
          </a:p>
        </p:txBody>
      </p:sp>
      <p:cxnSp>
        <p:nvCxnSpPr>
          <p:cNvPr id="26642" name="Straight Arrow Connector 61"/>
          <p:cNvCxnSpPr>
            <a:cxnSpLocks noChangeShapeType="1"/>
          </p:cNvCxnSpPr>
          <p:nvPr/>
        </p:nvCxnSpPr>
        <p:spPr bwMode="auto">
          <a:xfrm>
            <a:off x="5181600" y="5486400"/>
            <a:ext cx="3276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43" name="Straight Arrow Connector 63"/>
          <p:cNvCxnSpPr>
            <a:cxnSpLocks noChangeShapeType="1"/>
          </p:cNvCxnSpPr>
          <p:nvPr/>
        </p:nvCxnSpPr>
        <p:spPr bwMode="auto">
          <a:xfrm flipV="1">
            <a:off x="5410200" y="1905000"/>
            <a:ext cx="0" cy="3733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44" name="Oval 66"/>
          <p:cNvSpPr>
            <a:spLocks noChangeArrowheads="1"/>
          </p:cNvSpPr>
          <p:nvPr/>
        </p:nvSpPr>
        <p:spPr bwMode="auto">
          <a:xfrm>
            <a:off x="6858000" y="33528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5" name="TextBox 67"/>
          <p:cNvSpPr txBox="1">
            <a:spLocks noChangeArrowheads="1"/>
          </p:cNvSpPr>
          <p:nvPr/>
        </p:nvSpPr>
        <p:spPr bwMode="auto">
          <a:xfrm>
            <a:off x="6934200" y="3124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26646" name="Oval 68"/>
          <p:cNvSpPr>
            <a:spLocks noChangeArrowheads="1"/>
          </p:cNvSpPr>
          <p:nvPr/>
        </p:nvSpPr>
        <p:spPr bwMode="auto">
          <a:xfrm>
            <a:off x="5791200" y="3744913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7" name="TextBox 69"/>
          <p:cNvSpPr txBox="1">
            <a:spLocks noChangeArrowheads="1"/>
          </p:cNvSpPr>
          <p:nvPr/>
        </p:nvSpPr>
        <p:spPr bwMode="auto">
          <a:xfrm>
            <a:off x="5867400" y="3668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185701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Example of k-means</a:t>
            </a:r>
          </a:p>
        </p:txBody>
      </p:sp>
      <p:sp>
        <p:nvSpPr>
          <p:cNvPr id="27651" name="Oval 33"/>
          <p:cNvSpPr>
            <a:spLocks noChangeArrowheads="1"/>
          </p:cNvSpPr>
          <p:nvPr/>
        </p:nvSpPr>
        <p:spPr bwMode="auto">
          <a:xfrm>
            <a:off x="6019800" y="2362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2" name="TextBox 34"/>
          <p:cNvSpPr txBox="1">
            <a:spLocks noChangeArrowheads="1"/>
          </p:cNvSpPr>
          <p:nvPr/>
        </p:nvSpPr>
        <p:spPr bwMode="auto">
          <a:xfrm>
            <a:off x="5638800" y="2144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27653" name="Oval 35"/>
          <p:cNvSpPr>
            <a:spLocks noChangeArrowheads="1"/>
          </p:cNvSpPr>
          <p:nvPr/>
        </p:nvSpPr>
        <p:spPr bwMode="auto">
          <a:xfrm>
            <a:off x="6477000" y="22748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4" name="TextBox 36"/>
          <p:cNvSpPr txBox="1">
            <a:spLocks noChangeArrowheads="1"/>
          </p:cNvSpPr>
          <p:nvPr/>
        </p:nvSpPr>
        <p:spPr bwMode="auto">
          <a:xfrm>
            <a:off x="6477000" y="1981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27655" name="Oval 49"/>
          <p:cNvSpPr>
            <a:spLocks noChangeArrowheads="1"/>
          </p:cNvSpPr>
          <p:nvPr/>
        </p:nvSpPr>
        <p:spPr bwMode="auto">
          <a:xfrm>
            <a:off x="6172200" y="2819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6" name="TextBox 50"/>
          <p:cNvSpPr txBox="1">
            <a:spLocks noChangeArrowheads="1"/>
          </p:cNvSpPr>
          <p:nvPr/>
        </p:nvSpPr>
        <p:spPr bwMode="auto">
          <a:xfrm>
            <a:off x="5791200" y="274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x3</a:t>
            </a:r>
          </a:p>
        </p:txBody>
      </p:sp>
      <p:sp>
        <p:nvSpPr>
          <p:cNvPr id="27657" name="Oval 51"/>
          <p:cNvSpPr>
            <a:spLocks noChangeArrowheads="1"/>
          </p:cNvSpPr>
          <p:nvPr/>
        </p:nvSpPr>
        <p:spPr bwMode="auto">
          <a:xfrm>
            <a:off x="6781800" y="2743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8" name="TextBox 52"/>
          <p:cNvSpPr txBox="1">
            <a:spLocks noChangeArrowheads="1"/>
          </p:cNvSpPr>
          <p:nvPr/>
        </p:nvSpPr>
        <p:spPr bwMode="auto">
          <a:xfrm>
            <a:off x="6781800" y="2449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x4</a:t>
            </a:r>
          </a:p>
        </p:txBody>
      </p:sp>
      <p:sp>
        <p:nvSpPr>
          <p:cNvPr id="27659" name="Oval 53"/>
          <p:cNvSpPr>
            <a:spLocks noChangeArrowheads="1"/>
          </p:cNvSpPr>
          <p:nvPr/>
        </p:nvSpPr>
        <p:spPr bwMode="auto">
          <a:xfrm>
            <a:off x="6019800" y="4419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60" name="TextBox 54"/>
          <p:cNvSpPr txBox="1">
            <a:spLocks noChangeArrowheads="1"/>
          </p:cNvSpPr>
          <p:nvPr/>
        </p:nvSpPr>
        <p:spPr bwMode="auto">
          <a:xfrm>
            <a:off x="6019800" y="4125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x5</a:t>
            </a:r>
          </a:p>
        </p:txBody>
      </p:sp>
      <p:sp>
        <p:nvSpPr>
          <p:cNvPr id="27661" name="Oval 56"/>
          <p:cNvSpPr>
            <a:spLocks noChangeArrowheads="1"/>
          </p:cNvSpPr>
          <p:nvPr/>
        </p:nvSpPr>
        <p:spPr bwMode="auto">
          <a:xfrm>
            <a:off x="6172200" y="5105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62" name="TextBox 57"/>
          <p:cNvSpPr txBox="1">
            <a:spLocks noChangeArrowheads="1"/>
          </p:cNvSpPr>
          <p:nvPr/>
        </p:nvSpPr>
        <p:spPr bwMode="auto">
          <a:xfrm>
            <a:off x="6248400" y="4964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x7</a:t>
            </a:r>
          </a:p>
        </p:txBody>
      </p:sp>
      <p:sp>
        <p:nvSpPr>
          <p:cNvPr id="27663" name="Oval 58"/>
          <p:cNvSpPr>
            <a:spLocks noChangeArrowheads="1"/>
          </p:cNvSpPr>
          <p:nvPr/>
        </p:nvSpPr>
        <p:spPr bwMode="auto">
          <a:xfrm>
            <a:off x="6934200" y="44846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64" name="TextBox 59"/>
          <p:cNvSpPr txBox="1">
            <a:spLocks noChangeArrowheads="1"/>
          </p:cNvSpPr>
          <p:nvPr/>
        </p:nvSpPr>
        <p:spPr bwMode="auto">
          <a:xfrm>
            <a:off x="6934200" y="4191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x6</a:t>
            </a:r>
          </a:p>
        </p:txBody>
      </p:sp>
      <p:cxnSp>
        <p:nvCxnSpPr>
          <p:cNvPr id="27665" name="Straight Arrow Connector 61"/>
          <p:cNvCxnSpPr>
            <a:cxnSpLocks noChangeShapeType="1"/>
          </p:cNvCxnSpPr>
          <p:nvPr/>
        </p:nvCxnSpPr>
        <p:spPr bwMode="auto">
          <a:xfrm>
            <a:off x="5181600" y="5486400"/>
            <a:ext cx="3276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6" name="Straight Arrow Connector 63"/>
          <p:cNvCxnSpPr>
            <a:cxnSpLocks noChangeShapeType="1"/>
          </p:cNvCxnSpPr>
          <p:nvPr/>
        </p:nvCxnSpPr>
        <p:spPr bwMode="auto">
          <a:xfrm flipV="1">
            <a:off x="5410200" y="1905000"/>
            <a:ext cx="0" cy="3733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67" name="Oval 66"/>
          <p:cNvSpPr>
            <a:spLocks noChangeArrowheads="1"/>
          </p:cNvSpPr>
          <p:nvPr/>
        </p:nvSpPr>
        <p:spPr bwMode="auto">
          <a:xfrm>
            <a:off x="6858000" y="33528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68" name="TextBox 67"/>
          <p:cNvSpPr txBox="1">
            <a:spLocks noChangeArrowheads="1"/>
          </p:cNvSpPr>
          <p:nvPr/>
        </p:nvSpPr>
        <p:spPr bwMode="auto">
          <a:xfrm>
            <a:off x="6934200" y="3124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27669" name="Oval 68"/>
          <p:cNvSpPr>
            <a:spLocks noChangeArrowheads="1"/>
          </p:cNvSpPr>
          <p:nvPr/>
        </p:nvSpPr>
        <p:spPr bwMode="auto">
          <a:xfrm>
            <a:off x="5791200" y="3744913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70" name="TextBox 69"/>
          <p:cNvSpPr txBox="1">
            <a:spLocks noChangeArrowheads="1"/>
          </p:cNvSpPr>
          <p:nvPr/>
        </p:nvSpPr>
        <p:spPr bwMode="auto">
          <a:xfrm>
            <a:off x="5867400" y="3668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C2</a:t>
            </a:r>
          </a:p>
        </p:txBody>
      </p:sp>
      <p:cxnSp>
        <p:nvCxnSpPr>
          <p:cNvPr id="27671" name="Straight Connector 40"/>
          <p:cNvCxnSpPr>
            <a:cxnSpLocks noChangeShapeType="1"/>
            <a:endCxn id="27667" idx="1"/>
          </p:cNvCxnSpPr>
          <p:nvPr/>
        </p:nvCxnSpPr>
        <p:spPr bwMode="auto">
          <a:xfrm>
            <a:off x="6172200" y="2895600"/>
            <a:ext cx="692150" cy="4683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2" name="Straight Connector 42"/>
          <p:cNvCxnSpPr>
            <a:cxnSpLocks noChangeShapeType="1"/>
            <a:endCxn id="27667" idx="6"/>
          </p:cNvCxnSpPr>
          <p:nvPr/>
        </p:nvCxnSpPr>
        <p:spPr bwMode="auto">
          <a:xfrm>
            <a:off x="6781800" y="2819400"/>
            <a:ext cx="122238" cy="5715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3" name="Straight Connector 44"/>
          <p:cNvCxnSpPr>
            <a:cxnSpLocks noChangeShapeType="1"/>
            <a:stCxn id="27667" idx="5"/>
          </p:cNvCxnSpPr>
          <p:nvPr/>
        </p:nvCxnSpPr>
        <p:spPr bwMode="auto">
          <a:xfrm flipH="1" flipV="1">
            <a:off x="6553200" y="2362200"/>
            <a:ext cx="344488" cy="10556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4" name="Straight Connector 46"/>
          <p:cNvCxnSpPr>
            <a:cxnSpLocks noChangeShapeType="1"/>
            <a:stCxn id="27667" idx="7"/>
          </p:cNvCxnSpPr>
          <p:nvPr/>
        </p:nvCxnSpPr>
        <p:spPr bwMode="auto">
          <a:xfrm flipH="1" flipV="1">
            <a:off x="6096000" y="2438400"/>
            <a:ext cx="801688" cy="9255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5" name="Straight Connector 48"/>
          <p:cNvCxnSpPr>
            <a:cxnSpLocks noChangeShapeType="1"/>
            <a:stCxn id="27667" idx="3"/>
          </p:cNvCxnSpPr>
          <p:nvPr/>
        </p:nvCxnSpPr>
        <p:spPr bwMode="auto">
          <a:xfrm>
            <a:off x="6864350" y="3417888"/>
            <a:ext cx="146050" cy="10779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228600" y="1946275"/>
            <a:ext cx="46482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altLang="zh-CN" sz="2800" kern="0">
                <a:latin typeface="+mn-lt"/>
                <a:ea typeface="宋体" pitchFamily="2" charset="-122"/>
              </a:rPr>
              <a:t>Identify the points that are closer to C1 than to C2</a:t>
            </a:r>
            <a:endParaRPr lang="en-US" altLang="zh-CN" sz="2800" kern="0" dirty="0">
              <a:latin typeface="+mn-lt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2846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Example of k-means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46275"/>
            <a:ext cx="4648200" cy="1406525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SimSun" panose="02010600030101010101" pitchFamily="2" charset="-122"/>
              </a:rPr>
              <a:t>Update C1</a:t>
            </a:r>
          </a:p>
        </p:txBody>
      </p:sp>
      <p:sp>
        <p:nvSpPr>
          <p:cNvPr id="28676" name="Oval 33"/>
          <p:cNvSpPr>
            <a:spLocks noChangeArrowheads="1"/>
          </p:cNvSpPr>
          <p:nvPr/>
        </p:nvSpPr>
        <p:spPr bwMode="auto">
          <a:xfrm>
            <a:off x="6019800" y="2362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7" name="TextBox 34"/>
          <p:cNvSpPr txBox="1">
            <a:spLocks noChangeArrowheads="1"/>
          </p:cNvSpPr>
          <p:nvPr/>
        </p:nvSpPr>
        <p:spPr bwMode="auto">
          <a:xfrm>
            <a:off x="5638800" y="2144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28678" name="Oval 35"/>
          <p:cNvSpPr>
            <a:spLocks noChangeArrowheads="1"/>
          </p:cNvSpPr>
          <p:nvPr/>
        </p:nvSpPr>
        <p:spPr bwMode="auto">
          <a:xfrm>
            <a:off x="6477000" y="22748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9" name="TextBox 36"/>
          <p:cNvSpPr txBox="1">
            <a:spLocks noChangeArrowheads="1"/>
          </p:cNvSpPr>
          <p:nvPr/>
        </p:nvSpPr>
        <p:spPr bwMode="auto">
          <a:xfrm>
            <a:off x="6477000" y="1981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28680" name="Oval 49"/>
          <p:cNvSpPr>
            <a:spLocks noChangeArrowheads="1"/>
          </p:cNvSpPr>
          <p:nvPr/>
        </p:nvSpPr>
        <p:spPr bwMode="auto">
          <a:xfrm>
            <a:off x="6172200" y="2819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81" name="TextBox 50"/>
          <p:cNvSpPr txBox="1">
            <a:spLocks noChangeArrowheads="1"/>
          </p:cNvSpPr>
          <p:nvPr/>
        </p:nvSpPr>
        <p:spPr bwMode="auto">
          <a:xfrm>
            <a:off x="5791200" y="274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x3</a:t>
            </a:r>
          </a:p>
        </p:txBody>
      </p:sp>
      <p:sp>
        <p:nvSpPr>
          <p:cNvPr id="28682" name="Oval 51"/>
          <p:cNvSpPr>
            <a:spLocks noChangeArrowheads="1"/>
          </p:cNvSpPr>
          <p:nvPr/>
        </p:nvSpPr>
        <p:spPr bwMode="auto">
          <a:xfrm>
            <a:off x="6781800" y="2743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83" name="TextBox 52"/>
          <p:cNvSpPr txBox="1">
            <a:spLocks noChangeArrowheads="1"/>
          </p:cNvSpPr>
          <p:nvPr/>
        </p:nvSpPr>
        <p:spPr bwMode="auto">
          <a:xfrm>
            <a:off x="6781800" y="2449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x4</a:t>
            </a:r>
          </a:p>
        </p:txBody>
      </p:sp>
      <p:sp>
        <p:nvSpPr>
          <p:cNvPr id="28684" name="Oval 53"/>
          <p:cNvSpPr>
            <a:spLocks noChangeArrowheads="1"/>
          </p:cNvSpPr>
          <p:nvPr/>
        </p:nvSpPr>
        <p:spPr bwMode="auto">
          <a:xfrm>
            <a:off x="6019800" y="4419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85" name="TextBox 54"/>
          <p:cNvSpPr txBox="1">
            <a:spLocks noChangeArrowheads="1"/>
          </p:cNvSpPr>
          <p:nvPr/>
        </p:nvSpPr>
        <p:spPr bwMode="auto">
          <a:xfrm>
            <a:off x="6019800" y="4125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x5</a:t>
            </a:r>
          </a:p>
        </p:txBody>
      </p:sp>
      <p:sp>
        <p:nvSpPr>
          <p:cNvPr id="28686" name="Oval 56"/>
          <p:cNvSpPr>
            <a:spLocks noChangeArrowheads="1"/>
          </p:cNvSpPr>
          <p:nvPr/>
        </p:nvSpPr>
        <p:spPr bwMode="auto">
          <a:xfrm>
            <a:off x="6172200" y="5105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87" name="TextBox 57"/>
          <p:cNvSpPr txBox="1">
            <a:spLocks noChangeArrowheads="1"/>
          </p:cNvSpPr>
          <p:nvPr/>
        </p:nvSpPr>
        <p:spPr bwMode="auto">
          <a:xfrm>
            <a:off x="6248400" y="4964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x7</a:t>
            </a:r>
          </a:p>
        </p:txBody>
      </p:sp>
      <p:sp>
        <p:nvSpPr>
          <p:cNvPr id="28688" name="Oval 58"/>
          <p:cNvSpPr>
            <a:spLocks noChangeArrowheads="1"/>
          </p:cNvSpPr>
          <p:nvPr/>
        </p:nvSpPr>
        <p:spPr bwMode="auto">
          <a:xfrm>
            <a:off x="6934200" y="44846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89" name="TextBox 59"/>
          <p:cNvSpPr txBox="1">
            <a:spLocks noChangeArrowheads="1"/>
          </p:cNvSpPr>
          <p:nvPr/>
        </p:nvSpPr>
        <p:spPr bwMode="auto">
          <a:xfrm>
            <a:off x="6934200" y="4191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x6</a:t>
            </a:r>
          </a:p>
        </p:txBody>
      </p:sp>
      <p:cxnSp>
        <p:nvCxnSpPr>
          <p:cNvPr id="28690" name="Straight Arrow Connector 61"/>
          <p:cNvCxnSpPr>
            <a:cxnSpLocks noChangeShapeType="1"/>
          </p:cNvCxnSpPr>
          <p:nvPr/>
        </p:nvCxnSpPr>
        <p:spPr bwMode="auto">
          <a:xfrm>
            <a:off x="5181600" y="5486400"/>
            <a:ext cx="3276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691" name="Straight Arrow Connector 63"/>
          <p:cNvCxnSpPr>
            <a:cxnSpLocks noChangeShapeType="1"/>
          </p:cNvCxnSpPr>
          <p:nvPr/>
        </p:nvCxnSpPr>
        <p:spPr bwMode="auto">
          <a:xfrm flipV="1">
            <a:off x="5410200" y="1905000"/>
            <a:ext cx="0" cy="3733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692" name="Oval 66"/>
          <p:cNvSpPr>
            <a:spLocks noChangeArrowheads="1"/>
          </p:cNvSpPr>
          <p:nvPr/>
        </p:nvSpPr>
        <p:spPr bwMode="auto">
          <a:xfrm>
            <a:off x="6629400" y="29718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93" name="TextBox 67"/>
          <p:cNvSpPr txBox="1">
            <a:spLocks noChangeArrowheads="1"/>
          </p:cNvSpPr>
          <p:nvPr/>
        </p:nvSpPr>
        <p:spPr bwMode="auto">
          <a:xfrm>
            <a:off x="6705600" y="2982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28694" name="Oval 68"/>
          <p:cNvSpPr>
            <a:spLocks noChangeArrowheads="1"/>
          </p:cNvSpPr>
          <p:nvPr/>
        </p:nvSpPr>
        <p:spPr bwMode="auto">
          <a:xfrm>
            <a:off x="5791200" y="3744913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95" name="TextBox 69"/>
          <p:cNvSpPr txBox="1">
            <a:spLocks noChangeArrowheads="1"/>
          </p:cNvSpPr>
          <p:nvPr/>
        </p:nvSpPr>
        <p:spPr bwMode="auto">
          <a:xfrm>
            <a:off x="5867400" y="3668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C2</a:t>
            </a:r>
          </a:p>
        </p:txBody>
      </p:sp>
      <p:pic>
        <p:nvPicPr>
          <p:cNvPr id="28696" name="Picture 2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4143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371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Example of k-means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46275"/>
            <a:ext cx="4648200" cy="1406525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SimSun" panose="02010600030101010101" pitchFamily="2" charset="-122"/>
              </a:rPr>
              <a:t>Identify the points that are closer to C2 than to C1</a:t>
            </a:r>
          </a:p>
        </p:txBody>
      </p:sp>
      <p:sp>
        <p:nvSpPr>
          <p:cNvPr id="29700" name="Oval 33"/>
          <p:cNvSpPr>
            <a:spLocks noChangeArrowheads="1"/>
          </p:cNvSpPr>
          <p:nvPr/>
        </p:nvSpPr>
        <p:spPr bwMode="auto">
          <a:xfrm>
            <a:off x="6019800" y="2362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01" name="TextBox 34"/>
          <p:cNvSpPr txBox="1">
            <a:spLocks noChangeArrowheads="1"/>
          </p:cNvSpPr>
          <p:nvPr/>
        </p:nvSpPr>
        <p:spPr bwMode="auto">
          <a:xfrm>
            <a:off x="5638800" y="2144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29702" name="Oval 35"/>
          <p:cNvSpPr>
            <a:spLocks noChangeArrowheads="1"/>
          </p:cNvSpPr>
          <p:nvPr/>
        </p:nvSpPr>
        <p:spPr bwMode="auto">
          <a:xfrm>
            <a:off x="6477000" y="22748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03" name="TextBox 36"/>
          <p:cNvSpPr txBox="1">
            <a:spLocks noChangeArrowheads="1"/>
          </p:cNvSpPr>
          <p:nvPr/>
        </p:nvSpPr>
        <p:spPr bwMode="auto">
          <a:xfrm>
            <a:off x="6477000" y="1981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29704" name="Oval 49"/>
          <p:cNvSpPr>
            <a:spLocks noChangeArrowheads="1"/>
          </p:cNvSpPr>
          <p:nvPr/>
        </p:nvSpPr>
        <p:spPr bwMode="auto">
          <a:xfrm>
            <a:off x="6172200" y="2819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05" name="TextBox 50"/>
          <p:cNvSpPr txBox="1">
            <a:spLocks noChangeArrowheads="1"/>
          </p:cNvSpPr>
          <p:nvPr/>
        </p:nvSpPr>
        <p:spPr bwMode="auto">
          <a:xfrm>
            <a:off x="5791200" y="274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x3</a:t>
            </a:r>
          </a:p>
        </p:txBody>
      </p:sp>
      <p:sp>
        <p:nvSpPr>
          <p:cNvPr id="29706" name="Oval 51"/>
          <p:cNvSpPr>
            <a:spLocks noChangeArrowheads="1"/>
          </p:cNvSpPr>
          <p:nvPr/>
        </p:nvSpPr>
        <p:spPr bwMode="auto">
          <a:xfrm>
            <a:off x="6781800" y="2743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07" name="TextBox 52"/>
          <p:cNvSpPr txBox="1">
            <a:spLocks noChangeArrowheads="1"/>
          </p:cNvSpPr>
          <p:nvPr/>
        </p:nvSpPr>
        <p:spPr bwMode="auto">
          <a:xfrm>
            <a:off x="6781800" y="2449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x4</a:t>
            </a:r>
          </a:p>
        </p:txBody>
      </p:sp>
      <p:sp>
        <p:nvSpPr>
          <p:cNvPr id="29708" name="Oval 53"/>
          <p:cNvSpPr>
            <a:spLocks noChangeArrowheads="1"/>
          </p:cNvSpPr>
          <p:nvPr/>
        </p:nvSpPr>
        <p:spPr bwMode="auto">
          <a:xfrm>
            <a:off x="6019800" y="4419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09" name="TextBox 54"/>
          <p:cNvSpPr txBox="1">
            <a:spLocks noChangeArrowheads="1"/>
          </p:cNvSpPr>
          <p:nvPr/>
        </p:nvSpPr>
        <p:spPr bwMode="auto">
          <a:xfrm>
            <a:off x="6019800" y="4125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x5</a:t>
            </a:r>
          </a:p>
        </p:txBody>
      </p:sp>
      <p:sp>
        <p:nvSpPr>
          <p:cNvPr id="29710" name="Oval 56"/>
          <p:cNvSpPr>
            <a:spLocks noChangeArrowheads="1"/>
          </p:cNvSpPr>
          <p:nvPr/>
        </p:nvSpPr>
        <p:spPr bwMode="auto">
          <a:xfrm>
            <a:off x="6172200" y="5105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11" name="TextBox 57"/>
          <p:cNvSpPr txBox="1">
            <a:spLocks noChangeArrowheads="1"/>
          </p:cNvSpPr>
          <p:nvPr/>
        </p:nvSpPr>
        <p:spPr bwMode="auto">
          <a:xfrm>
            <a:off x="6248400" y="4964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x7</a:t>
            </a:r>
          </a:p>
        </p:txBody>
      </p:sp>
      <p:sp>
        <p:nvSpPr>
          <p:cNvPr id="29712" name="Oval 58"/>
          <p:cNvSpPr>
            <a:spLocks noChangeArrowheads="1"/>
          </p:cNvSpPr>
          <p:nvPr/>
        </p:nvSpPr>
        <p:spPr bwMode="auto">
          <a:xfrm>
            <a:off x="6934200" y="44846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13" name="TextBox 59"/>
          <p:cNvSpPr txBox="1">
            <a:spLocks noChangeArrowheads="1"/>
          </p:cNvSpPr>
          <p:nvPr/>
        </p:nvSpPr>
        <p:spPr bwMode="auto">
          <a:xfrm>
            <a:off x="6934200" y="4191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x6</a:t>
            </a:r>
          </a:p>
        </p:txBody>
      </p:sp>
      <p:cxnSp>
        <p:nvCxnSpPr>
          <p:cNvPr id="29714" name="Straight Arrow Connector 61"/>
          <p:cNvCxnSpPr>
            <a:cxnSpLocks noChangeShapeType="1"/>
          </p:cNvCxnSpPr>
          <p:nvPr/>
        </p:nvCxnSpPr>
        <p:spPr bwMode="auto">
          <a:xfrm>
            <a:off x="5181600" y="5486400"/>
            <a:ext cx="3276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5" name="Straight Arrow Connector 63"/>
          <p:cNvCxnSpPr>
            <a:cxnSpLocks noChangeShapeType="1"/>
          </p:cNvCxnSpPr>
          <p:nvPr/>
        </p:nvCxnSpPr>
        <p:spPr bwMode="auto">
          <a:xfrm flipV="1">
            <a:off x="5410200" y="1905000"/>
            <a:ext cx="0" cy="3733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16" name="Oval 26"/>
          <p:cNvSpPr>
            <a:spLocks noChangeArrowheads="1"/>
          </p:cNvSpPr>
          <p:nvPr/>
        </p:nvSpPr>
        <p:spPr bwMode="auto">
          <a:xfrm>
            <a:off x="6629400" y="29718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17" name="TextBox 28"/>
          <p:cNvSpPr txBox="1">
            <a:spLocks noChangeArrowheads="1"/>
          </p:cNvSpPr>
          <p:nvPr/>
        </p:nvSpPr>
        <p:spPr bwMode="auto">
          <a:xfrm>
            <a:off x="6705600" y="2982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29718" name="Oval 29"/>
          <p:cNvSpPr>
            <a:spLocks noChangeArrowheads="1"/>
          </p:cNvSpPr>
          <p:nvPr/>
        </p:nvSpPr>
        <p:spPr bwMode="auto">
          <a:xfrm>
            <a:off x="5791200" y="3744913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19" name="TextBox 30"/>
          <p:cNvSpPr txBox="1">
            <a:spLocks noChangeArrowheads="1"/>
          </p:cNvSpPr>
          <p:nvPr/>
        </p:nvSpPr>
        <p:spPr bwMode="auto">
          <a:xfrm>
            <a:off x="5867400" y="3668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C2</a:t>
            </a:r>
          </a:p>
        </p:txBody>
      </p:sp>
      <p:cxnSp>
        <p:nvCxnSpPr>
          <p:cNvPr id="29720" name="Straight Connector 32"/>
          <p:cNvCxnSpPr>
            <a:cxnSpLocks noChangeShapeType="1"/>
            <a:stCxn id="29718" idx="3"/>
          </p:cNvCxnSpPr>
          <p:nvPr/>
        </p:nvCxnSpPr>
        <p:spPr bwMode="auto">
          <a:xfrm>
            <a:off x="5797550" y="3810000"/>
            <a:ext cx="298450" cy="685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21" name="Straight Arrow Connector 38"/>
          <p:cNvCxnSpPr>
            <a:cxnSpLocks noChangeShapeType="1"/>
            <a:stCxn id="29718" idx="3"/>
            <a:endCxn id="29710" idx="4"/>
          </p:cNvCxnSpPr>
          <p:nvPr/>
        </p:nvCxnSpPr>
        <p:spPr bwMode="auto">
          <a:xfrm>
            <a:off x="5797550" y="3810000"/>
            <a:ext cx="396875" cy="1371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66036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Example of k-means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46275"/>
            <a:ext cx="4648200" cy="1406525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SimSun" panose="02010600030101010101" pitchFamily="2" charset="-122"/>
              </a:rPr>
              <a:t>Identify the points that are closer to C2 than to C1</a:t>
            </a:r>
          </a:p>
        </p:txBody>
      </p:sp>
      <p:sp>
        <p:nvSpPr>
          <p:cNvPr id="30724" name="Oval 33"/>
          <p:cNvSpPr>
            <a:spLocks noChangeArrowheads="1"/>
          </p:cNvSpPr>
          <p:nvPr/>
        </p:nvSpPr>
        <p:spPr bwMode="auto">
          <a:xfrm>
            <a:off x="6019800" y="2362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5" name="TextBox 34"/>
          <p:cNvSpPr txBox="1">
            <a:spLocks noChangeArrowheads="1"/>
          </p:cNvSpPr>
          <p:nvPr/>
        </p:nvSpPr>
        <p:spPr bwMode="auto">
          <a:xfrm>
            <a:off x="5638800" y="2144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30726" name="Oval 35"/>
          <p:cNvSpPr>
            <a:spLocks noChangeArrowheads="1"/>
          </p:cNvSpPr>
          <p:nvPr/>
        </p:nvSpPr>
        <p:spPr bwMode="auto">
          <a:xfrm>
            <a:off x="6477000" y="22748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7" name="TextBox 36"/>
          <p:cNvSpPr txBox="1">
            <a:spLocks noChangeArrowheads="1"/>
          </p:cNvSpPr>
          <p:nvPr/>
        </p:nvSpPr>
        <p:spPr bwMode="auto">
          <a:xfrm>
            <a:off x="6477000" y="1981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30728" name="Oval 49"/>
          <p:cNvSpPr>
            <a:spLocks noChangeArrowheads="1"/>
          </p:cNvSpPr>
          <p:nvPr/>
        </p:nvSpPr>
        <p:spPr bwMode="auto">
          <a:xfrm>
            <a:off x="6172200" y="2819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9" name="TextBox 50"/>
          <p:cNvSpPr txBox="1">
            <a:spLocks noChangeArrowheads="1"/>
          </p:cNvSpPr>
          <p:nvPr/>
        </p:nvSpPr>
        <p:spPr bwMode="auto">
          <a:xfrm>
            <a:off x="5791200" y="274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x3</a:t>
            </a:r>
          </a:p>
        </p:txBody>
      </p:sp>
      <p:sp>
        <p:nvSpPr>
          <p:cNvPr id="30730" name="Oval 51"/>
          <p:cNvSpPr>
            <a:spLocks noChangeArrowheads="1"/>
          </p:cNvSpPr>
          <p:nvPr/>
        </p:nvSpPr>
        <p:spPr bwMode="auto">
          <a:xfrm>
            <a:off x="6781800" y="2743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31" name="TextBox 52"/>
          <p:cNvSpPr txBox="1">
            <a:spLocks noChangeArrowheads="1"/>
          </p:cNvSpPr>
          <p:nvPr/>
        </p:nvSpPr>
        <p:spPr bwMode="auto">
          <a:xfrm>
            <a:off x="6781800" y="2449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x4</a:t>
            </a:r>
          </a:p>
        </p:txBody>
      </p:sp>
      <p:sp>
        <p:nvSpPr>
          <p:cNvPr id="30732" name="Oval 53"/>
          <p:cNvSpPr>
            <a:spLocks noChangeArrowheads="1"/>
          </p:cNvSpPr>
          <p:nvPr/>
        </p:nvSpPr>
        <p:spPr bwMode="auto">
          <a:xfrm>
            <a:off x="6019800" y="4419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33" name="TextBox 54"/>
          <p:cNvSpPr txBox="1">
            <a:spLocks noChangeArrowheads="1"/>
          </p:cNvSpPr>
          <p:nvPr/>
        </p:nvSpPr>
        <p:spPr bwMode="auto">
          <a:xfrm>
            <a:off x="6019800" y="4125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x5</a:t>
            </a:r>
          </a:p>
        </p:txBody>
      </p:sp>
      <p:sp>
        <p:nvSpPr>
          <p:cNvPr id="30734" name="Oval 56"/>
          <p:cNvSpPr>
            <a:spLocks noChangeArrowheads="1"/>
          </p:cNvSpPr>
          <p:nvPr/>
        </p:nvSpPr>
        <p:spPr bwMode="auto">
          <a:xfrm>
            <a:off x="6172200" y="5105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35" name="TextBox 57"/>
          <p:cNvSpPr txBox="1">
            <a:spLocks noChangeArrowheads="1"/>
          </p:cNvSpPr>
          <p:nvPr/>
        </p:nvSpPr>
        <p:spPr bwMode="auto">
          <a:xfrm>
            <a:off x="6248400" y="4964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x7</a:t>
            </a:r>
          </a:p>
        </p:txBody>
      </p:sp>
      <p:sp>
        <p:nvSpPr>
          <p:cNvPr id="30736" name="Oval 58"/>
          <p:cNvSpPr>
            <a:spLocks noChangeArrowheads="1"/>
          </p:cNvSpPr>
          <p:nvPr/>
        </p:nvSpPr>
        <p:spPr bwMode="auto">
          <a:xfrm>
            <a:off x="6934200" y="44846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37" name="TextBox 59"/>
          <p:cNvSpPr txBox="1">
            <a:spLocks noChangeArrowheads="1"/>
          </p:cNvSpPr>
          <p:nvPr/>
        </p:nvSpPr>
        <p:spPr bwMode="auto">
          <a:xfrm>
            <a:off x="6934200" y="4191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x6</a:t>
            </a:r>
          </a:p>
        </p:txBody>
      </p:sp>
      <p:cxnSp>
        <p:nvCxnSpPr>
          <p:cNvPr id="30738" name="Straight Arrow Connector 61"/>
          <p:cNvCxnSpPr>
            <a:cxnSpLocks noChangeShapeType="1"/>
          </p:cNvCxnSpPr>
          <p:nvPr/>
        </p:nvCxnSpPr>
        <p:spPr bwMode="auto">
          <a:xfrm>
            <a:off x="5181600" y="5486400"/>
            <a:ext cx="3276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9" name="Straight Arrow Connector 63"/>
          <p:cNvCxnSpPr>
            <a:cxnSpLocks noChangeShapeType="1"/>
          </p:cNvCxnSpPr>
          <p:nvPr/>
        </p:nvCxnSpPr>
        <p:spPr bwMode="auto">
          <a:xfrm flipV="1">
            <a:off x="5410200" y="1905000"/>
            <a:ext cx="0" cy="3733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0740" name="Picture 2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22098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Oval 30"/>
          <p:cNvSpPr>
            <a:spLocks noChangeArrowheads="1"/>
          </p:cNvSpPr>
          <p:nvPr/>
        </p:nvSpPr>
        <p:spPr bwMode="auto">
          <a:xfrm>
            <a:off x="6629400" y="29718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42" name="TextBox 31"/>
          <p:cNvSpPr txBox="1">
            <a:spLocks noChangeArrowheads="1"/>
          </p:cNvSpPr>
          <p:nvPr/>
        </p:nvSpPr>
        <p:spPr bwMode="auto">
          <a:xfrm>
            <a:off x="6705600" y="2982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30743" name="Oval 32"/>
          <p:cNvSpPr>
            <a:spLocks noChangeArrowheads="1"/>
          </p:cNvSpPr>
          <p:nvPr/>
        </p:nvSpPr>
        <p:spPr bwMode="auto">
          <a:xfrm>
            <a:off x="6096000" y="4800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44" name="TextBox 37"/>
          <p:cNvSpPr txBox="1">
            <a:spLocks noChangeArrowheads="1"/>
          </p:cNvSpPr>
          <p:nvPr/>
        </p:nvSpPr>
        <p:spPr bwMode="auto">
          <a:xfrm>
            <a:off x="5638800" y="4648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79655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Example of k-means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46275"/>
            <a:ext cx="4648200" cy="2397125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SimSun" panose="02010600030101010101" pitchFamily="2" charset="-122"/>
              </a:rPr>
              <a:t>Identify the points that are closer to C2 than C1, and points that are closer to C1 than to C2</a:t>
            </a:r>
          </a:p>
        </p:txBody>
      </p:sp>
      <p:sp>
        <p:nvSpPr>
          <p:cNvPr id="31748" name="Oval 33"/>
          <p:cNvSpPr>
            <a:spLocks noChangeArrowheads="1"/>
          </p:cNvSpPr>
          <p:nvPr/>
        </p:nvSpPr>
        <p:spPr bwMode="auto">
          <a:xfrm>
            <a:off x="6019800" y="2362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49" name="TextBox 34"/>
          <p:cNvSpPr txBox="1">
            <a:spLocks noChangeArrowheads="1"/>
          </p:cNvSpPr>
          <p:nvPr/>
        </p:nvSpPr>
        <p:spPr bwMode="auto">
          <a:xfrm>
            <a:off x="5638800" y="2144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31750" name="Oval 35"/>
          <p:cNvSpPr>
            <a:spLocks noChangeArrowheads="1"/>
          </p:cNvSpPr>
          <p:nvPr/>
        </p:nvSpPr>
        <p:spPr bwMode="auto">
          <a:xfrm>
            <a:off x="6477000" y="22748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51" name="TextBox 36"/>
          <p:cNvSpPr txBox="1">
            <a:spLocks noChangeArrowheads="1"/>
          </p:cNvSpPr>
          <p:nvPr/>
        </p:nvSpPr>
        <p:spPr bwMode="auto">
          <a:xfrm>
            <a:off x="6477000" y="1981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31752" name="Oval 49"/>
          <p:cNvSpPr>
            <a:spLocks noChangeArrowheads="1"/>
          </p:cNvSpPr>
          <p:nvPr/>
        </p:nvSpPr>
        <p:spPr bwMode="auto">
          <a:xfrm>
            <a:off x="6172200" y="2819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53" name="TextBox 50"/>
          <p:cNvSpPr txBox="1">
            <a:spLocks noChangeArrowheads="1"/>
          </p:cNvSpPr>
          <p:nvPr/>
        </p:nvSpPr>
        <p:spPr bwMode="auto">
          <a:xfrm>
            <a:off x="5791200" y="274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x3</a:t>
            </a:r>
          </a:p>
        </p:txBody>
      </p:sp>
      <p:sp>
        <p:nvSpPr>
          <p:cNvPr id="31754" name="Oval 51"/>
          <p:cNvSpPr>
            <a:spLocks noChangeArrowheads="1"/>
          </p:cNvSpPr>
          <p:nvPr/>
        </p:nvSpPr>
        <p:spPr bwMode="auto">
          <a:xfrm>
            <a:off x="6781800" y="2743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55" name="TextBox 52"/>
          <p:cNvSpPr txBox="1">
            <a:spLocks noChangeArrowheads="1"/>
          </p:cNvSpPr>
          <p:nvPr/>
        </p:nvSpPr>
        <p:spPr bwMode="auto">
          <a:xfrm>
            <a:off x="6781800" y="2449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x4</a:t>
            </a:r>
          </a:p>
        </p:txBody>
      </p:sp>
      <p:sp>
        <p:nvSpPr>
          <p:cNvPr id="31756" name="Oval 53"/>
          <p:cNvSpPr>
            <a:spLocks noChangeArrowheads="1"/>
          </p:cNvSpPr>
          <p:nvPr/>
        </p:nvSpPr>
        <p:spPr bwMode="auto">
          <a:xfrm>
            <a:off x="6019800" y="4419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57" name="TextBox 54"/>
          <p:cNvSpPr txBox="1">
            <a:spLocks noChangeArrowheads="1"/>
          </p:cNvSpPr>
          <p:nvPr/>
        </p:nvSpPr>
        <p:spPr bwMode="auto">
          <a:xfrm>
            <a:off x="6019800" y="4125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x5</a:t>
            </a:r>
          </a:p>
        </p:txBody>
      </p:sp>
      <p:sp>
        <p:nvSpPr>
          <p:cNvPr id="31758" name="Oval 56"/>
          <p:cNvSpPr>
            <a:spLocks noChangeArrowheads="1"/>
          </p:cNvSpPr>
          <p:nvPr/>
        </p:nvSpPr>
        <p:spPr bwMode="auto">
          <a:xfrm>
            <a:off x="6172200" y="5105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59" name="TextBox 57"/>
          <p:cNvSpPr txBox="1">
            <a:spLocks noChangeArrowheads="1"/>
          </p:cNvSpPr>
          <p:nvPr/>
        </p:nvSpPr>
        <p:spPr bwMode="auto">
          <a:xfrm>
            <a:off x="6248400" y="4964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x7</a:t>
            </a:r>
          </a:p>
        </p:txBody>
      </p:sp>
      <p:sp>
        <p:nvSpPr>
          <p:cNvPr id="31760" name="Oval 58"/>
          <p:cNvSpPr>
            <a:spLocks noChangeArrowheads="1"/>
          </p:cNvSpPr>
          <p:nvPr/>
        </p:nvSpPr>
        <p:spPr bwMode="auto">
          <a:xfrm>
            <a:off x="6934200" y="44846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61" name="TextBox 59"/>
          <p:cNvSpPr txBox="1">
            <a:spLocks noChangeArrowheads="1"/>
          </p:cNvSpPr>
          <p:nvPr/>
        </p:nvSpPr>
        <p:spPr bwMode="auto">
          <a:xfrm>
            <a:off x="6934200" y="4191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x6</a:t>
            </a:r>
          </a:p>
        </p:txBody>
      </p:sp>
      <p:cxnSp>
        <p:nvCxnSpPr>
          <p:cNvPr id="31762" name="Straight Arrow Connector 61"/>
          <p:cNvCxnSpPr>
            <a:cxnSpLocks noChangeShapeType="1"/>
          </p:cNvCxnSpPr>
          <p:nvPr/>
        </p:nvCxnSpPr>
        <p:spPr bwMode="auto">
          <a:xfrm>
            <a:off x="5181600" y="5486400"/>
            <a:ext cx="3276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763" name="Straight Arrow Connector 63"/>
          <p:cNvCxnSpPr>
            <a:cxnSpLocks noChangeShapeType="1"/>
          </p:cNvCxnSpPr>
          <p:nvPr/>
        </p:nvCxnSpPr>
        <p:spPr bwMode="auto">
          <a:xfrm flipV="1">
            <a:off x="5410200" y="1905000"/>
            <a:ext cx="0" cy="3733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764" name="Oval 30"/>
          <p:cNvSpPr>
            <a:spLocks noChangeArrowheads="1"/>
          </p:cNvSpPr>
          <p:nvPr/>
        </p:nvSpPr>
        <p:spPr bwMode="auto">
          <a:xfrm>
            <a:off x="6629400" y="29718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65" name="TextBox 31"/>
          <p:cNvSpPr txBox="1">
            <a:spLocks noChangeArrowheads="1"/>
          </p:cNvSpPr>
          <p:nvPr/>
        </p:nvSpPr>
        <p:spPr bwMode="auto">
          <a:xfrm>
            <a:off x="6705600" y="2982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C1</a:t>
            </a:r>
          </a:p>
        </p:txBody>
      </p:sp>
      <p:cxnSp>
        <p:nvCxnSpPr>
          <p:cNvPr id="31766" name="Straight Connector 25"/>
          <p:cNvCxnSpPr>
            <a:cxnSpLocks noChangeShapeType="1"/>
          </p:cNvCxnSpPr>
          <p:nvPr/>
        </p:nvCxnSpPr>
        <p:spPr bwMode="auto">
          <a:xfrm>
            <a:off x="6172200" y="2819400"/>
            <a:ext cx="5334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67" name="Straight Connector 27"/>
          <p:cNvCxnSpPr>
            <a:cxnSpLocks noChangeShapeType="1"/>
            <a:endCxn id="31764" idx="0"/>
          </p:cNvCxnSpPr>
          <p:nvPr/>
        </p:nvCxnSpPr>
        <p:spPr bwMode="auto">
          <a:xfrm>
            <a:off x="6019800" y="2438400"/>
            <a:ext cx="631825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68" name="Straight Connector 32"/>
          <p:cNvCxnSpPr>
            <a:cxnSpLocks noChangeShapeType="1"/>
          </p:cNvCxnSpPr>
          <p:nvPr/>
        </p:nvCxnSpPr>
        <p:spPr bwMode="auto">
          <a:xfrm>
            <a:off x="6477000" y="2362200"/>
            <a:ext cx="228600" cy="685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69" name="Straight Connector 38"/>
          <p:cNvCxnSpPr>
            <a:cxnSpLocks noChangeShapeType="1"/>
          </p:cNvCxnSpPr>
          <p:nvPr/>
        </p:nvCxnSpPr>
        <p:spPr bwMode="auto">
          <a:xfrm flipH="1">
            <a:off x="6705600" y="2819400"/>
            <a:ext cx="762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1770" name="Oval 42"/>
          <p:cNvSpPr>
            <a:spLocks noChangeArrowheads="1"/>
          </p:cNvSpPr>
          <p:nvPr/>
        </p:nvSpPr>
        <p:spPr bwMode="auto">
          <a:xfrm>
            <a:off x="6096000" y="4800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71" name="TextBox 43"/>
          <p:cNvSpPr txBox="1">
            <a:spLocks noChangeArrowheads="1"/>
          </p:cNvSpPr>
          <p:nvPr/>
        </p:nvSpPr>
        <p:spPr bwMode="auto">
          <a:xfrm>
            <a:off x="5638800" y="4648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C2</a:t>
            </a:r>
          </a:p>
        </p:txBody>
      </p:sp>
      <p:cxnSp>
        <p:nvCxnSpPr>
          <p:cNvPr id="31772" name="Straight Connector 48"/>
          <p:cNvCxnSpPr>
            <a:cxnSpLocks noChangeShapeType="1"/>
            <a:stCxn id="31771" idx="3"/>
          </p:cNvCxnSpPr>
          <p:nvPr/>
        </p:nvCxnSpPr>
        <p:spPr bwMode="auto">
          <a:xfrm flipH="1" flipV="1">
            <a:off x="6096000" y="4495800"/>
            <a:ext cx="76200" cy="3365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73" name="Straight Connector 60"/>
          <p:cNvCxnSpPr>
            <a:cxnSpLocks noChangeShapeType="1"/>
            <a:stCxn id="31771" idx="3"/>
          </p:cNvCxnSpPr>
          <p:nvPr/>
        </p:nvCxnSpPr>
        <p:spPr bwMode="auto">
          <a:xfrm flipV="1">
            <a:off x="6172200" y="4495800"/>
            <a:ext cx="838200" cy="3365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74" name="Straight Connector 64"/>
          <p:cNvCxnSpPr>
            <a:cxnSpLocks noChangeShapeType="1"/>
            <a:stCxn id="31771" idx="3"/>
            <a:endCxn id="31758" idx="6"/>
          </p:cNvCxnSpPr>
          <p:nvPr/>
        </p:nvCxnSpPr>
        <p:spPr bwMode="auto">
          <a:xfrm>
            <a:off x="6172200" y="4832350"/>
            <a:ext cx="46038" cy="3111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34687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57200" y="668740"/>
            <a:ext cx="8228013" cy="7473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Take-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endParaRPr lang="en-US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80975" y="1642834"/>
            <a:ext cx="8505825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clustering in information retrieval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de-D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r>
              <a:rPr lang="de-DE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endParaRPr lang="de-D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240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Example of k-means</a:t>
            </a:r>
          </a:p>
        </p:txBody>
      </p:sp>
      <p:sp>
        <p:nvSpPr>
          <p:cNvPr id="32771" name="Oval 33"/>
          <p:cNvSpPr>
            <a:spLocks noChangeArrowheads="1"/>
          </p:cNvSpPr>
          <p:nvPr/>
        </p:nvSpPr>
        <p:spPr bwMode="auto">
          <a:xfrm>
            <a:off x="6019800" y="2362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2" name="TextBox 34"/>
          <p:cNvSpPr txBox="1">
            <a:spLocks noChangeArrowheads="1"/>
          </p:cNvSpPr>
          <p:nvPr/>
        </p:nvSpPr>
        <p:spPr bwMode="auto">
          <a:xfrm>
            <a:off x="5638800" y="2144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x1</a:t>
            </a:r>
          </a:p>
        </p:txBody>
      </p:sp>
      <p:sp>
        <p:nvSpPr>
          <p:cNvPr id="32773" name="Oval 35"/>
          <p:cNvSpPr>
            <a:spLocks noChangeArrowheads="1"/>
          </p:cNvSpPr>
          <p:nvPr/>
        </p:nvSpPr>
        <p:spPr bwMode="auto">
          <a:xfrm>
            <a:off x="6477000" y="22748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4" name="TextBox 36"/>
          <p:cNvSpPr txBox="1">
            <a:spLocks noChangeArrowheads="1"/>
          </p:cNvSpPr>
          <p:nvPr/>
        </p:nvSpPr>
        <p:spPr bwMode="auto">
          <a:xfrm>
            <a:off x="6477000" y="1981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x2</a:t>
            </a:r>
          </a:p>
        </p:txBody>
      </p:sp>
      <p:sp>
        <p:nvSpPr>
          <p:cNvPr id="32775" name="Oval 49"/>
          <p:cNvSpPr>
            <a:spLocks noChangeArrowheads="1"/>
          </p:cNvSpPr>
          <p:nvPr/>
        </p:nvSpPr>
        <p:spPr bwMode="auto">
          <a:xfrm>
            <a:off x="6172200" y="2819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6" name="TextBox 50"/>
          <p:cNvSpPr txBox="1">
            <a:spLocks noChangeArrowheads="1"/>
          </p:cNvSpPr>
          <p:nvPr/>
        </p:nvSpPr>
        <p:spPr bwMode="auto">
          <a:xfrm>
            <a:off x="5791200" y="274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x3</a:t>
            </a:r>
          </a:p>
        </p:txBody>
      </p:sp>
      <p:sp>
        <p:nvSpPr>
          <p:cNvPr id="32777" name="Oval 51"/>
          <p:cNvSpPr>
            <a:spLocks noChangeArrowheads="1"/>
          </p:cNvSpPr>
          <p:nvPr/>
        </p:nvSpPr>
        <p:spPr bwMode="auto">
          <a:xfrm>
            <a:off x="6781800" y="27432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8" name="TextBox 52"/>
          <p:cNvSpPr txBox="1">
            <a:spLocks noChangeArrowheads="1"/>
          </p:cNvSpPr>
          <p:nvPr/>
        </p:nvSpPr>
        <p:spPr bwMode="auto">
          <a:xfrm>
            <a:off x="6781800" y="24495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x4</a:t>
            </a:r>
          </a:p>
        </p:txBody>
      </p:sp>
      <p:sp>
        <p:nvSpPr>
          <p:cNvPr id="32779" name="Oval 53"/>
          <p:cNvSpPr>
            <a:spLocks noChangeArrowheads="1"/>
          </p:cNvSpPr>
          <p:nvPr/>
        </p:nvSpPr>
        <p:spPr bwMode="auto">
          <a:xfrm>
            <a:off x="6019800" y="44196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80" name="TextBox 54"/>
          <p:cNvSpPr txBox="1">
            <a:spLocks noChangeArrowheads="1"/>
          </p:cNvSpPr>
          <p:nvPr/>
        </p:nvSpPr>
        <p:spPr bwMode="auto">
          <a:xfrm>
            <a:off x="6019800" y="41259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x5</a:t>
            </a:r>
          </a:p>
        </p:txBody>
      </p:sp>
      <p:sp>
        <p:nvSpPr>
          <p:cNvPr id="32781" name="Oval 56"/>
          <p:cNvSpPr>
            <a:spLocks noChangeArrowheads="1"/>
          </p:cNvSpPr>
          <p:nvPr/>
        </p:nvSpPr>
        <p:spPr bwMode="auto">
          <a:xfrm>
            <a:off x="6172200" y="51054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82" name="TextBox 57"/>
          <p:cNvSpPr txBox="1">
            <a:spLocks noChangeArrowheads="1"/>
          </p:cNvSpPr>
          <p:nvPr/>
        </p:nvSpPr>
        <p:spPr bwMode="auto">
          <a:xfrm>
            <a:off x="6248400" y="4964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x7</a:t>
            </a:r>
          </a:p>
        </p:txBody>
      </p:sp>
      <p:sp>
        <p:nvSpPr>
          <p:cNvPr id="32783" name="Oval 58"/>
          <p:cNvSpPr>
            <a:spLocks noChangeArrowheads="1"/>
          </p:cNvSpPr>
          <p:nvPr/>
        </p:nvSpPr>
        <p:spPr bwMode="auto">
          <a:xfrm>
            <a:off x="6934200" y="4484688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84" name="TextBox 59"/>
          <p:cNvSpPr txBox="1">
            <a:spLocks noChangeArrowheads="1"/>
          </p:cNvSpPr>
          <p:nvPr/>
        </p:nvSpPr>
        <p:spPr bwMode="auto">
          <a:xfrm>
            <a:off x="6934200" y="4191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x6</a:t>
            </a:r>
          </a:p>
        </p:txBody>
      </p:sp>
      <p:cxnSp>
        <p:nvCxnSpPr>
          <p:cNvPr id="32785" name="Straight Arrow Connector 61"/>
          <p:cNvCxnSpPr>
            <a:cxnSpLocks noChangeShapeType="1"/>
          </p:cNvCxnSpPr>
          <p:nvPr/>
        </p:nvCxnSpPr>
        <p:spPr bwMode="auto">
          <a:xfrm>
            <a:off x="5181600" y="5486400"/>
            <a:ext cx="3276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86" name="Straight Arrow Connector 63"/>
          <p:cNvCxnSpPr>
            <a:cxnSpLocks noChangeShapeType="1"/>
          </p:cNvCxnSpPr>
          <p:nvPr/>
        </p:nvCxnSpPr>
        <p:spPr bwMode="auto">
          <a:xfrm flipV="1">
            <a:off x="5410200" y="1905000"/>
            <a:ext cx="0" cy="3733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787" name="Oval 66"/>
          <p:cNvSpPr>
            <a:spLocks noChangeArrowheads="1"/>
          </p:cNvSpPr>
          <p:nvPr/>
        </p:nvSpPr>
        <p:spPr bwMode="auto">
          <a:xfrm>
            <a:off x="6400800" y="2590800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88" name="TextBox 67"/>
          <p:cNvSpPr txBox="1">
            <a:spLocks noChangeArrowheads="1"/>
          </p:cNvSpPr>
          <p:nvPr/>
        </p:nvSpPr>
        <p:spPr bwMode="auto">
          <a:xfrm>
            <a:off x="6477000" y="2362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32789" name="Oval 68"/>
          <p:cNvSpPr>
            <a:spLocks noChangeArrowheads="1"/>
          </p:cNvSpPr>
          <p:nvPr/>
        </p:nvSpPr>
        <p:spPr bwMode="auto">
          <a:xfrm>
            <a:off x="6477000" y="4735513"/>
            <a:ext cx="46038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90" name="TextBox 69"/>
          <p:cNvSpPr txBox="1">
            <a:spLocks noChangeArrowheads="1"/>
          </p:cNvSpPr>
          <p:nvPr/>
        </p:nvSpPr>
        <p:spPr bwMode="auto">
          <a:xfrm>
            <a:off x="6553200" y="46593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228600" y="1946275"/>
            <a:ext cx="46482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altLang="zh-CN" sz="2800" kern="0">
                <a:latin typeface="+mn-lt"/>
                <a:ea typeface="宋体" pitchFamily="2" charset="-122"/>
              </a:rPr>
              <a:t>Identify the points that are closer to C2 than C1, and points that are closer to C1 than to C2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altLang="zh-CN" sz="2800" kern="0">
                <a:latin typeface="+mn-lt"/>
                <a:ea typeface="宋体" pitchFamily="2" charset="-122"/>
              </a:rPr>
              <a:t>Update C1 and C2</a:t>
            </a:r>
            <a:endParaRPr lang="en-US" altLang="zh-CN" sz="2800" kern="0" dirty="0">
              <a:latin typeface="+mn-lt"/>
              <a:ea typeface="宋体" pitchFamily="2" charset="-122"/>
            </a:endParaRPr>
          </a:p>
        </p:txBody>
      </p:sp>
      <p:pic>
        <p:nvPicPr>
          <p:cNvPr id="32792" name="Picture 4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384016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Picture 4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5205413"/>
            <a:ext cx="30464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264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K-means for Clustering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46275"/>
            <a:ext cx="3733800" cy="4683125"/>
          </a:xfrm>
        </p:spPr>
        <p:txBody>
          <a:bodyPr/>
          <a:lstStyle/>
          <a:p>
            <a:pPr eaLnBrk="1" hangingPunct="1"/>
            <a:r>
              <a:rPr lang="en-US" altLang="zh-CN" sz="2800" dirty="0">
                <a:ea typeface="SimSun" panose="02010600030101010101" pitchFamily="2" charset="-122"/>
              </a:rPr>
              <a:t>K-means</a:t>
            </a:r>
          </a:p>
          <a:p>
            <a:pPr lvl="1" eaLnBrk="1" hangingPunct="1"/>
            <a:r>
              <a:rPr lang="en-US" altLang="zh-CN" sz="2400" dirty="0">
                <a:solidFill>
                  <a:srgbClr val="FF0000"/>
                </a:solidFill>
                <a:ea typeface="SimSun" panose="02010600030101010101" pitchFamily="2" charset="-122"/>
              </a:rPr>
              <a:t>Start with a random guess of cluster centers</a:t>
            </a:r>
          </a:p>
          <a:p>
            <a:pPr lvl="1" eaLnBrk="1" hangingPunct="1"/>
            <a:r>
              <a:rPr lang="en-US" altLang="zh-CN" sz="2400" dirty="0">
                <a:ea typeface="SimSun" panose="02010600030101010101" pitchFamily="2" charset="-122"/>
              </a:rPr>
              <a:t>Determine the membership of each data points</a:t>
            </a:r>
          </a:p>
          <a:p>
            <a:pPr lvl="1" eaLnBrk="1" hangingPunct="1"/>
            <a:r>
              <a:rPr lang="en-US" altLang="zh-CN" sz="2400" dirty="0">
                <a:ea typeface="SimSun" panose="02010600030101010101" pitchFamily="2" charset="-122"/>
              </a:rPr>
              <a:t>Adjust the cluster centers </a:t>
            </a:r>
          </a:p>
        </p:txBody>
      </p:sp>
      <p:pic>
        <p:nvPicPr>
          <p:cNvPr id="33796" name="Picture 4" descr="km-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1828800"/>
            <a:ext cx="4708525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67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33136" y="794084"/>
            <a:ext cx="5823285" cy="621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Optimality</a:t>
            </a: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60325" y="1561019"/>
            <a:ext cx="8505825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K-means is guaranteed to converge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we don’t know how long convergence will take!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don’t care about a few docs switching back and forth, then convergence is usually fast (&lt; 10-20 iterations).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complete convergence can take many more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iterations.</a:t>
            </a:r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Convergence does not mean that we converge to the optimal 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clustering!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great weakness of K-means.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start with a bad set of seeds, the resulting clustering can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horrible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369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25116" y="778042"/>
            <a:ext cx="6472989" cy="63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</a:t>
            </a: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62088"/>
            <a:ext cx="8505825" cy="43958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seed selection is just one of many ways K-means can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initialized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seed selection is not very robust: It’s easy to get a 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suboptimal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ways of computing initial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centroids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seeds not randomly, but using some heuristic (e.g., document similar to any existing mean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out multiple starting points</a:t>
            </a:r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 with the results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another method (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hierarchical clustering to find good seeds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983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7158" y="802432"/>
            <a:ext cx="8501122" cy="6136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38539" y="1548882"/>
            <a:ext cx="8348303" cy="466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14400" lvl="1" indent="-4572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clusters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given in many applications.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there is no external constraint? Is there a “right”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way to go: define an optimization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criterion. 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Elbow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(SSE vs K)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docs, find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which the optimum is reached.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115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A Good Clustering?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Internal criterion: A good clustering will produce high quality clusters in which: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intra-class</a:t>
            </a:r>
            <a:r>
              <a:rPr lang="en-US" altLang="en-US" sz="2800" dirty="0">
                <a:ea typeface="ＭＳ Ｐゴシック" panose="020B0600070205080204" pitchFamily="34" charset="-128"/>
              </a:rPr>
              <a:t> (that is, intra-cluster) similarity is high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inter-class</a:t>
            </a:r>
            <a:r>
              <a:rPr lang="en-US" altLang="en-US" sz="2800" dirty="0">
                <a:ea typeface="ＭＳ Ｐゴシック" panose="020B0600070205080204" pitchFamily="34" charset="-128"/>
              </a:rPr>
              <a:t> similarity is low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 measured quality of a clustering depends on both the document representation and the similarity measure used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7620000" y="0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16.3</a:t>
            </a:r>
          </a:p>
        </p:txBody>
      </p:sp>
    </p:spTree>
    <p:extLst>
      <p:ext uri="{BB962C8B-B14F-4D97-AF65-F5344CB8AC3E}">
        <p14:creationId xmlns:p14="http://schemas.microsoft.com/office/powerpoint/2010/main" val="73358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External criteria for clustering quality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Quality measured by its ability to discover some or all of the hidden patterns or latent classes in gold standard data</a:t>
            </a:r>
          </a:p>
          <a:p>
            <a:pPr eaLnBrk="1" hangingPunct="1"/>
            <a:r>
              <a:rPr lang="en-US" altLang="en-US" sz="3000" dirty="0">
                <a:ea typeface="ＭＳ Ｐゴシック" panose="020B0600070205080204" pitchFamily="34" charset="-128"/>
                <a:cs typeface="Arial" panose="020B0604020202020204" pitchFamily="34" charset="0"/>
              </a:rPr>
              <a:t>Assesses a clustering with respect to </a:t>
            </a:r>
            <a:r>
              <a:rPr lang="en-US" altLang="en-US" sz="3000" u="sng" dirty="0">
                <a:ea typeface="ＭＳ Ｐゴシック" panose="020B0600070205080204" pitchFamily="34" charset="-128"/>
                <a:cs typeface="Arial" panose="020B0604020202020204" pitchFamily="34" charset="0"/>
              </a:rPr>
              <a:t>ground truth</a:t>
            </a:r>
            <a:r>
              <a:rPr lang="en-US" altLang="en-US" sz="3000" dirty="0">
                <a:ea typeface="ＭＳ Ｐゴシック" panose="020B0600070205080204" pitchFamily="34" charset="-128"/>
                <a:cs typeface="Arial" panose="020B0604020202020204" pitchFamily="34" charset="0"/>
              </a:rPr>
              <a:t> … requires </a:t>
            </a:r>
            <a:r>
              <a:rPr lang="en-US" altLang="en-US" sz="3000" i="1" dirty="0">
                <a:solidFill>
                  <a:srgbClr val="00A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labeled data</a:t>
            </a:r>
          </a:p>
          <a:p>
            <a:pPr eaLnBrk="1" hangingPunct="1"/>
            <a:r>
              <a:rPr lang="en-US" altLang="ja-JP" sz="3000" dirty="0">
                <a:ea typeface="ＭＳ Ｐゴシック" panose="020B0600070205080204" pitchFamily="34" charset="-128"/>
                <a:cs typeface="Arial" panose="020B0604020202020204" pitchFamily="34" charset="0"/>
              </a:rPr>
              <a:t>Assume documents with </a:t>
            </a:r>
            <a:r>
              <a:rPr lang="en-US" altLang="ja-JP" sz="30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lang="en-US" altLang="ja-JP" sz="3000" dirty="0">
                <a:ea typeface="ＭＳ Ｐゴシック" panose="020B0600070205080204" pitchFamily="34" charset="-128"/>
                <a:cs typeface="Arial" panose="020B0604020202020204" pitchFamily="34" charset="0"/>
              </a:rPr>
              <a:t> gold standard classes, while our clustering algorithms produce </a:t>
            </a:r>
            <a:r>
              <a:rPr lang="en-US" altLang="ja-JP" sz="30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K</a:t>
            </a:r>
            <a:r>
              <a:rPr lang="en-US" altLang="ja-JP" sz="3000" dirty="0">
                <a:ea typeface="ＭＳ Ｐゴシック" panose="020B0600070205080204" pitchFamily="34" charset="-128"/>
                <a:cs typeface="Arial" panose="020B0604020202020204" pitchFamily="34" charset="0"/>
              </a:rPr>
              <a:t> clusters, </a:t>
            </a:r>
            <a:r>
              <a:rPr lang="el-GR" altLang="ja-JP" sz="3000" dirty="0">
                <a:ea typeface="ＭＳ Ｐゴシック" panose="020B0600070205080204" pitchFamily="34" charset="-128"/>
                <a:cs typeface="Arial" panose="020B0604020202020204" pitchFamily="34" charset="0"/>
              </a:rPr>
              <a:t>ω</a:t>
            </a:r>
            <a:r>
              <a:rPr lang="en-US" altLang="ja-JP" sz="3000" baseline="-25000" dirty="0"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  <a:r>
              <a:rPr lang="en-US" altLang="ja-JP" sz="3000" dirty="0"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el-GR" altLang="ja-JP" sz="3000" dirty="0">
                <a:ea typeface="ＭＳ Ｐゴシック" panose="020B0600070205080204" pitchFamily="34" charset="-128"/>
                <a:cs typeface="Arial" panose="020B0604020202020204" pitchFamily="34" charset="0"/>
              </a:rPr>
              <a:t>ω</a:t>
            </a:r>
            <a:r>
              <a:rPr lang="en-US" altLang="ja-JP" sz="3000" baseline="-25000" dirty="0"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ja-JP" sz="3000" dirty="0">
                <a:ea typeface="ＭＳ Ｐゴシック" panose="020B0600070205080204" pitchFamily="34" charset="-128"/>
                <a:cs typeface="Arial" panose="020B0604020202020204" pitchFamily="34" charset="0"/>
              </a:rPr>
              <a:t>, …, </a:t>
            </a:r>
            <a:r>
              <a:rPr lang="el-GR" altLang="ja-JP" sz="3000" dirty="0">
                <a:ea typeface="ＭＳ Ｐゴシック" panose="020B0600070205080204" pitchFamily="34" charset="-128"/>
                <a:cs typeface="Arial" panose="020B0604020202020204" pitchFamily="34" charset="0"/>
              </a:rPr>
              <a:t>ω</a:t>
            </a:r>
            <a:r>
              <a:rPr lang="en-US" altLang="ja-JP" sz="3000" i="1" baseline="-25000" dirty="0">
                <a:ea typeface="ＭＳ Ｐゴシック" panose="020B0600070205080204" pitchFamily="34" charset="-128"/>
                <a:cs typeface="Arial" panose="020B0604020202020204" pitchFamily="34" charset="0"/>
              </a:rPr>
              <a:t>K </a:t>
            </a:r>
            <a:r>
              <a:rPr lang="en-US" altLang="ja-JP" sz="3000" baseline="-250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3000" dirty="0">
                <a:ea typeface="ＭＳ Ｐゴシック" panose="020B0600070205080204" pitchFamily="34" charset="-128"/>
                <a:cs typeface="Arial" panose="020B0604020202020204" pitchFamily="34" charset="0"/>
              </a:rPr>
              <a:t>with </a:t>
            </a:r>
            <a:r>
              <a:rPr lang="en-US" altLang="ja-JP" sz="3000" i="1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  <a:r>
              <a:rPr lang="en-US" altLang="ja-JP" sz="3000" i="1" baseline="-250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i</a:t>
            </a:r>
            <a:r>
              <a:rPr lang="en-US" altLang="ja-JP" sz="30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3000" dirty="0">
                <a:ea typeface="ＭＳ Ｐゴシック" panose="020B0600070205080204" pitchFamily="34" charset="-128"/>
                <a:cs typeface="Arial" panose="020B0604020202020204" pitchFamily="34" charset="0"/>
              </a:rPr>
              <a:t>members.</a:t>
            </a:r>
            <a:endParaRPr lang="en-US" altLang="en-US" sz="3000" dirty="0">
              <a:ea typeface="ＭＳ Ｐゴシック" panose="020B0600070205080204" pitchFamily="34" charset="-128"/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7620000" y="0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16.3</a:t>
            </a:r>
          </a:p>
        </p:txBody>
      </p:sp>
    </p:spTree>
    <p:extLst>
      <p:ext uri="{BB962C8B-B14F-4D97-AF65-F5344CB8AC3E}">
        <p14:creationId xmlns:p14="http://schemas.microsoft.com/office/powerpoint/2010/main" val="29074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External Evaluation of Cluster Quality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Simple measure: </a:t>
            </a:r>
            <a:r>
              <a:rPr lang="en-US" altLang="en-US" sz="3200" u="sng" dirty="0">
                <a:ea typeface="ＭＳ Ｐゴシック" panose="020B0600070205080204" pitchFamily="34" charset="-128"/>
                <a:cs typeface="Arial" panose="020B0604020202020204" pitchFamily="34" charset="0"/>
              </a:rPr>
              <a:t>purity</a:t>
            </a: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en-US" altLang="ja-JP" sz="3200" dirty="0">
                <a:ea typeface="ＭＳ Ｐゴシック" panose="020B0600070205080204" pitchFamily="34" charset="-128"/>
              </a:rPr>
              <a:t>the ratio between the dominant class in the cluster </a:t>
            </a:r>
            <a:r>
              <a:rPr lang="en-US" altLang="ja-JP" sz="3200" dirty="0" err="1">
                <a:ea typeface="ＭＳ Ｐゴシック" panose="020B0600070205080204" pitchFamily="34" charset="-128"/>
              </a:rPr>
              <a:t>c</a:t>
            </a:r>
            <a:r>
              <a:rPr lang="en-US" altLang="ja-JP" sz="3200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ja-JP" sz="3200" dirty="0">
                <a:ea typeface="ＭＳ Ｐゴシック" panose="020B0600070205080204" pitchFamily="34" charset="-128"/>
              </a:rPr>
              <a:t> and the size of cluster </a:t>
            </a:r>
            <a:r>
              <a:rPr lang="el-GR" altLang="ja-JP" sz="3200" dirty="0">
                <a:ea typeface="ＭＳ Ｐゴシック" panose="020B0600070205080204" pitchFamily="34" charset="-128"/>
              </a:rPr>
              <a:t>ω</a:t>
            </a:r>
            <a:r>
              <a:rPr lang="en-US" altLang="ja-JP" sz="3200" baseline="-25000" dirty="0" err="1">
                <a:ea typeface="ＭＳ Ｐゴシック" panose="020B0600070205080204" pitchFamily="34" charset="-128"/>
              </a:rPr>
              <a:t>i</a:t>
            </a: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620000" y="0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16.3</a:t>
            </a: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21" y="2838450"/>
            <a:ext cx="5562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98" y="4228097"/>
            <a:ext cx="5957302" cy="71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39" y="5311692"/>
            <a:ext cx="7608220" cy="113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062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7158" y="714374"/>
            <a:ext cx="850112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purity</a:t>
            </a:r>
            <a:endParaRPr lang="de-DE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1017" y="1714488"/>
            <a:ext cx="8505825" cy="4929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pPr lvl="3"/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good_docs(</a:t>
            </a:r>
            <a:r>
              <a:rPr lang="el-G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max(5,1,0) = 5</a:t>
            </a:r>
          </a:p>
          <a:p>
            <a:pPr lvl="3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good_docs(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max(1,4,1) = 4</a:t>
            </a:r>
          </a:p>
          <a:p>
            <a:pPr lvl="3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good_docs(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max(2,0,3) = 3</a:t>
            </a:r>
          </a:p>
          <a:p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Purity(</a:t>
            </a:r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(1/17) × (5 + 4 + 3) = 12/17 ≈ 0.71.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8" name="Picture 7" descr="1675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071678"/>
            <a:ext cx="5535964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04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7158" y="874294"/>
            <a:ext cx="6597095" cy="5417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 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de-DE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1017" y="1643050"/>
            <a:ext cx="8505825" cy="4929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</a:p>
          <a:p>
            <a:pPr lvl="1">
              <a:buClr>
                <a:srgbClr val="336699"/>
              </a:buClr>
            </a:pPr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2x2 contingency table of all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pairs of documents:</a:t>
            </a: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TP+FN+FP+TN is the total number of pairs.</a:t>
            </a: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        pairs for N documents.</a:t>
            </a: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136 in o/⋄/x example</a:t>
            </a: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pair is either positive or negative (the clustering puts the two documents in the same or in different clusters) . . .</a:t>
            </a:r>
          </a:p>
          <a:p>
            <a:pPr marL="800100" lvl="1" indent="-342900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 . and either “true” (correct) or “false” (incorrect): the clustering decision is correct or incorrect.</a:t>
            </a:r>
          </a:p>
          <a:p>
            <a:pPr lvl="1"/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6" name="Picture 5" descr="167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918" y="1639116"/>
            <a:ext cx="2451272" cy="504000"/>
          </a:xfrm>
          <a:prstGeom prst="rect">
            <a:avLst/>
          </a:prstGeom>
        </p:spPr>
      </p:pic>
      <p:pic>
        <p:nvPicPr>
          <p:cNvPr id="8" name="Picture 7" descr="1676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299" y="4211446"/>
            <a:ext cx="445092" cy="432000"/>
          </a:xfrm>
          <a:prstGeom prst="rect">
            <a:avLst/>
          </a:prstGeom>
        </p:spPr>
      </p:pic>
      <p:pic>
        <p:nvPicPr>
          <p:cNvPr id="9" name="Picture 8" descr="1676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362" y="4640074"/>
            <a:ext cx="444346" cy="432000"/>
          </a:xfrm>
          <a:prstGeom prst="rect">
            <a:avLst/>
          </a:prstGeom>
        </p:spPr>
      </p:pic>
      <p:pic>
        <p:nvPicPr>
          <p:cNvPr id="11" name="Picture 10" descr="1676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5" y="2814190"/>
            <a:ext cx="6710315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66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57200" y="846160"/>
            <a:ext cx="8228013" cy="5698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Clustering: Definition</a:t>
            </a:r>
            <a:endParaRPr lang="en-US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1017" y="1643050"/>
            <a:ext cx="8505825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(Document) clustering is the process of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grouping a set of documents into clusters of similar documents.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within a cluster should be similar.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from different clusters should be dissimilar.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 is the most common form of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unsupervised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learning.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= there are no labeled or annotated data.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202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33136" y="778042"/>
            <a:ext cx="7670257" cy="638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 Index: 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de-DE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61474" y="1428735"/>
            <a:ext cx="8296806" cy="5292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an example, we compute RI for the o/⋄/x example. We first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TP + FP. The three clusters contain 6, 6, and 5 points,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respectively, so the total number of “positives” or pairs of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that are in the same cluster is: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these, the x pairs in cluster 1, the o pairs in cluster 2, the ⋄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pairs in cluster 3, and the x pair in cluster 3 are true positives:</a:t>
            </a:r>
          </a:p>
          <a:p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FP = 40 − 20 = 20.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calculate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 and TN? 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6" name="Picture 5" descr="167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071809"/>
            <a:ext cx="5275739" cy="792000"/>
          </a:xfrm>
          <a:prstGeom prst="rect">
            <a:avLst/>
          </a:prstGeom>
        </p:spPr>
      </p:pic>
      <p:pic>
        <p:nvPicPr>
          <p:cNvPr id="7" name="Picture 6" descr="1677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868" y="4929197"/>
            <a:ext cx="573561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06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7158" y="12700"/>
            <a:ext cx="8501122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Rand measure for the o/⋄/x example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6" name="Text Box 3"/>
              <p:cNvSpPr txBox="1">
                <a:spLocks noChangeArrowheads="1"/>
              </p:cNvSpPr>
              <p:nvPr/>
            </p:nvSpPr>
            <p:spPr bwMode="auto">
              <a:xfrm>
                <a:off x="1524000" y="1714488"/>
                <a:ext cx="7262842" cy="492922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endParaRPr lang="de-DE" dirty="0">
                  <a:solidFill>
                    <a:schemeClr val="tx1"/>
                  </a:solidFill>
                  <a:latin typeface="+mj-lt"/>
                </a:endParaRPr>
              </a:p>
              <a:p>
                <a:endParaRPr lang="de-DE" dirty="0">
                  <a:solidFill>
                    <a:schemeClr val="tx1"/>
                  </a:solidFill>
                  <a:latin typeface="+mj-lt"/>
                </a:endParaRPr>
              </a:p>
              <a:p>
                <a:endParaRPr lang="de-DE" dirty="0">
                  <a:solidFill>
                    <a:schemeClr val="tx1"/>
                  </a:solidFill>
                  <a:latin typeface="+mj-lt"/>
                </a:endParaRPr>
              </a:p>
              <a:p>
                <a:endParaRPr lang="de-DE" dirty="0">
                  <a:solidFill>
                    <a:schemeClr val="tx1"/>
                  </a:solidFill>
                  <a:latin typeface="+mj-lt"/>
                </a:endParaRPr>
              </a:p>
              <a:p>
                <a:endParaRPr lang="de-DE" dirty="0">
                  <a:latin typeface="+mj-lt"/>
                </a:endParaRPr>
              </a:p>
              <a:p>
                <a:endParaRPr lang="de-DE" dirty="0">
                  <a:solidFill>
                    <a:schemeClr val="tx1"/>
                  </a:solidFill>
                  <a:latin typeface="+mj-lt"/>
                </a:endParaRPr>
              </a:p>
              <a:p>
                <a:endParaRPr lang="de-DE" dirty="0">
                  <a:latin typeface="+mj-lt"/>
                </a:endParaRPr>
              </a:p>
              <a:p>
                <a:endParaRPr lang="de-DE" dirty="0">
                  <a:solidFill>
                    <a:schemeClr val="tx1"/>
                  </a:solidFill>
                  <a:latin typeface="+mj-lt"/>
                </a:endParaRPr>
              </a:p>
              <a:p>
                <a:endParaRPr lang="de-DE" dirty="0">
                  <a:latin typeface="+mj-lt"/>
                </a:endParaRPr>
              </a:p>
              <a:p>
                <a:r>
                  <a:rPr lang="de-DE" dirty="0">
                    <a:solidFill>
                      <a:schemeClr val="tx1"/>
                    </a:solidFill>
                    <a:latin typeface="+mj-lt"/>
                  </a:rPr>
                  <a:t>   </a:t>
                </a:r>
                <a:r>
                  <a:rPr lang="de-DE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TP + FP + TN + FN  = 136</a:t>
                </a:r>
              </a:p>
              <a:p>
                <a:r>
                  <a:rPr lang="de-DE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de-DE" sz="2400" dirty="0"/>
                  <a:t>TN + FN = 136- 40   = 96</a:t>
                </a:r>
              </a:p>
              <a:p>
                <a:r>
                  <a:rPr lang="de-DE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Same Classes = TP + FN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de-DE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de-DE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de-DE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44</a:t>
                </a: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de-DE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FN = 44- TP = 24</a:t>
                </a: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TN = 96 – FN = 72</a:t>
                </a:r>
                <a:endParaRPr lang="de-D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499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1714488"/>
                <a:ext cx="7262842" cy="49292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1675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071678"/>
            <a:ext cx="5535964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91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7158" y="12700"/>
            <a:ext cx="8501122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Rand measure for the o/⋄/x example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1017" y="1714488"/>
            <a:ext cx="8505825" cy="4929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r>
              <a:rPr lang="de-DE" dirty="0">
                <a:solidFill>
                  <a:schemeClr val="tx1"/>
                </a:solidFill>
                <a:latin typeface="+mj-lt"/>
              </a:rPr>
              <a:t>       </a:t>
            </a: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r>
              <a:rPr lang="de-DE" dirty="0">
                <a:solidFill>
                  <a:schemeClr val="tx1"/>
                </a:solidFill>
                <a:latin typeface="+mj-lt"/>
              </a:rPr>
              <a:t>       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  = (20 + 72)/(20 + 20 + 24 + 72) ≈ 0.68.</a:t>
            </a:r>
            <a:endParaRPr lang="de-D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6" name="Picture 5" descr="167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24" y="4214735"/>
            <a:ext cx="7907610" cy="1379393"/>
          </a:xfrm>
          <a:prstGeom prst="rect">
            <a:avLst/>
          </a:prstGeom>
        </p:spPr>
      </p:pic>
      <p:pic>
        <p:nvPicPr>
          <p:cNvPr id="9" name="Picture 8" descr="1675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071678"/>
            <a:ext cx="5535964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40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7158" y="12700"/>
            <a:ext cx="8501122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F measure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1017" y="1714488"/>
            <a:ext cx="8505825" cy="4929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measure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Rand, but “precision” and “recall” can be weighted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P = </a:t>
            </a:r>
            <a:r>
              <a:rPr lang="en-US" altLang="en-US" sz="2400" dirty="0" err="1"/>
              <a:t>tp</a:t>
            </a:r>
            <a:r>
              <a:rPr lang="en-US" altLang="en-US" sz="2400" dirty="0"/>
              <a:t>/(</a:t>
            </a:r>
            <a:r>
              <a:rPr lang="en-US" altLang="en-US" sz="2400" dirty="0" err="1"/>
              <a:t>tp</a:t>
            </a:r>
            <a:r>
              <a:rPr lang="en-US" altLang="en-US" sz="2400" dirty="0"/>
              <a:t> + </a:t>
            </a:r>
            <a:r>
              <a:rPr lang="en-US" altLang="en-US" sz="2400" dirty="0" err="1"/>
              <a:t>fp</a:t>
            </a:r>
            <a:r>
              <a:rPr lang="en-US" altLang="en-US" sz="2400" dirty="0"/>
              <a:t>) = 20/40 = 0.5</a:t>
            </a:r>
            <a:endParaRPr lang="en-US" altLang="zh-TW" sz="2400" dirty="0">
              <a:ea typeface="PMingLiU" panose="02020500000000000000" pitchFamily="18" charset="-120"/>
            </a:endParaRP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R = </a:t>
            </a:r>
            <a:r>
              <a:rPr lang="en-US" altLang="en-US" sz="2400" dirty="0" err="1"/>
              <a:t>tp</a:t>
            </a:r>
            <a:r>
              <a:rPr lang="en-US" altLang="en-US" sz="2400" dirty="0"/>
              <a:t>/(</a:t>
            </a:r>
            <a:r>
              <a:rPr lang="en-US" altLang="en-US" sz="2400" dirty="0" err="1"/>
              <a:t>tp</a:t>
            </a:r>
            <a:r>
              <a:rPr lang="en-US" altLang="en-US" sz="2400" dirty="0"/>
              <a:t> + </a:t>
            </a:r>
            <a:r>
              <a:rPr lang="en-US" altLang="en-US" sz="2400" dirty="0" err="1"/>
              <a:t>fn</a:t>
            </a:r>
            <a:r>
              <a:rPr lang="en-US" altLang="en-US" sz="2400" dirty="0"/>
              <a:t>) = 20/44 = 0.45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2*P*R/(P+R) = 0.45/0.95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0.47  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995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7158" y="12700"/>
            <a:ext cx="8501122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Evaluation Results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29549" y="1731067"/>
            <a:ext cx="8505825" cy="4929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3 measures range from 0 (really bad clustering) to 1 (perfect clustering)</a:t>
            </a: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1675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071678"/>
            <a:ext cx="5535964" cy="212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291931"/>
            <a:ext cx="38385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129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2"/>
            <a:ext cx="6858000" cy="3301855"/>
          </a:xfrm>
        </p:spPr>
        <p:txBody>
          <a:bodyPr/>
          <a:lstStyle/>
          <a:p>
            <a:r>
              <a:rPr lang="en-US" altLang="zh-CN" dirty="0">
                <a:solidFill>
                  <a:srgbClr val="CC0000"/>
                </a:solidFill>
              </a:rPr>
              <a:t>State-of-the-art Clustering:</a:t>
            </a:r>
            <a:br>
              <a:rPr lang="en-US" altLang="zh-CN" dirty="0">
                <a:solidFill>
                  <a:srgbClr val="CC0000"/>
                </a:solidFill>
              </a:rPr>
            </a:br>
            <a:r>
              <a:rPr lang="en-US" altLang="zh-CN" dirty="0">
                <a:solidFill>
                  <a:srgbClr val="CC0000"/>
                </a:solidFill>
              </a:rPr>
              <a:t>Topic Models in Text Processing</a:t>
            </a:r>
          </a:p>
        </p:txBody>
      </p:sp>
    </p:spTree>
    <p:extLst>
      <p:ext uri="{BB962C8B-B14F-4D97-AF65-F5344CB8AC3E}">
        <p14:creationId xmlns:p14="http://schemas.microsoft.com/office/powerpoint/2010/main" val="1779571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rgbClr val="CC0000"/>
                </a:solidFill>
              </a:rPr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49931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/>
              <a:t>Motivation: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Model the topic/subtopics in text collections</a:t>
            </a:r>
          </a:p>
          <a:p>
            <a:pPr>
              <a:lnSpc>
                <a:spcPct val="90000"/>
              </a:lnSpc>
            </a:pPr>
            <a:r>
              <a:rPr lang="en-US" altLang="zh-CN" sz="2800" dirty="0"/>
              <a:t>Basic Assumptions: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There are </a:t>
            </a:r>
            <a:r>
              <a:rPr lang="en-US" altLang="zh-CN" sz="2400" i="1" dirty="0"/>
              <a:t>k</a:t>
            </a:r>
            <a:r>
              <a:rPr lang="en-US" altLang="zh-CN" sz="2400" dirty="0"/>
              <a:t> topics in the whole collection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Each topic is represented by a multinomial distribution over the vocabulary (language model)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Each document can cover multiple topics</a:t>
            </a:r>
          </a:p>
          <a:p>
            <a:pPr>
              <a:lnSpc>
                <a:spcPct val="90000"/>
              </a:lnSpc>
            </a:pPr>
            <a:r>
              <a:rPr lang="en-US" altLang="zh-CN" sz="2800" dirty="0"/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Summarizing topics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Predict topic coverage for documents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Model the topic correlations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Classification, Clustering</a:t>
            </a:r>
          </a:p>
        </p:txBody>
      </p:sp>
    </p:spTree>
    <p:extLst>
      <p:ext uri="{BB962C8B-B14F-4D97-AF65-F5344CB8AC3E}">
        <p14:creationId xmlns:p14="http://schemas.microsoft.com/office/powerpoint/2010/main" val="303246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solidFill>
                  <a:srgbClr val="CC0000"/>
                </a:solidFill>
              </a:rPr>
              <a:t>Basic Topic Models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Unigram model</a:t>
            </a:r>
          </a:p>
          <a:p>
            <a:r>
              <a:rPr lang="en-US" altLang="zh-CN" dirty="0"/>
              <a:t>Mixture of unigrams</a:t>
            </a:r>
          </a:p>
          <a:p>
            <a:r>
              <a:rPr lang="en-US" altLang="zh-CN" dirty="0"/>
              <a:t>Probabilistic LSI</a:t>
            </a:r>
          </a:p>
          <a:p>
            <a:r>
              <a:rPr lang="en-US" altLang="zh-CN" dirty="0"/>
              <a:t>Latent </a:t>
            </a:r>
            <a:r>
              <a:rPr lang="en-US" altLang="zh-CN" dirty="0" err="1"/>
              <a:t>Dirichlet</a:t>
            </a:r>
            <a:r>
              <a:rPr lang="en-US" altLang="zh-CN" dirty="0"/>
              <a:t> Allocation (LDA)</a:t>
            </a:r>
          </a:p>
          <a:p>
            <a:r>
              <a:rPr lang="en-US" altLang="zh-CN" dirty="0"/>
              <a:t>Correlated Topic Models </a:t>
            </a:r>
          </a:p>
        </p:txBody>
      </p:sp>
    </p:spTree>
    <p:extLst>
      <p:ext uri="{BB962C8B-B14F-4D97-AF65-F5344CB8AC3E}">
        <p14:creationId xmlns:p14="http://schemas.microsoft.com/office/powerpoint/2010/main" val="22237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What is a “topic”?</a:t>
            </a:r>
            <a:endParaRPr lang="en-US" altLang="en-US" dirty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93838"/>
            <a:ext cx="220980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381000" y="1809750"/>
            <a:ext cx="1806575" cy="933450"/>
          </a:xfrm>
          <a:custGeom>
            <a:avLst/>
            <a:gdLst>
              <a:gd name="connsiteX0" fmla="*/ 63042 w 1929942"/>
              <a:gd name="connsiteY0" fmla="*/ 56752 h 933052"/>
              <a:gd name="connsiteX1" fmla="*/ 405942 w 1929942"/>
              <a:gd name="connsiteY1" fmla="*/ 47227 h 933052"/>
              <a:gd name="connsiteX2" fmla="*/ 910767 w 1929942"/>
              <a:gd name="connsiteY2" fmla="*/ 18652 h 933052"/>
              <a:gd name="connsiteX3" fmla="*/ 1853742 w 1929942"/>
              <a:gd name="connsiteY3" fmla="*/ 28177 h 933052"/>
              <a:gd name="connsiteX4" fmla="*/ 1863267 w 1929942"/>
              <a:gd name="connsiteY4" fmla="*/ 104377 h 933052"/>
              <a:gd name="connsiteX5" fmla="*/ 1882317 w 1929942"/>
              <a:gd name="connsiteY5" fmla="*/ 199627 h 933052"/>
              <a:gd name="connsiteX6" fmla="*/ 1910892 w 1929942"/>
              <a:gd name="connsiteY6" fmla="*/ 285352 h 933052"/>
              <a:gd name="connsiteX7" fmla="*/ 1920417 w 1929942"/>
              <a:gd name="connsiteY7" fmla="*/ 323452 h 933052"/>
              <a:gd name="connsiteX8" fmla="*/ 1929942 w 1929942"/>
              <a:gd name="connsiteY8" fmla="*/ 352027 h 933052"/>
              <a:gd name="connsiteX9" fmla="*/ 1910892 w 1929942"/>
              <a:gd name="connsiteY9" fmla="*/ 504427 h 933052"/>
              <a:gd name="connsiteX10" fmla="*/ 1891842 w 1929942"/>
              <a:gd name="connsiteY10" fmla="*/ 542527 h 933052"/>
              <a:gd name="connsiteX11" fmla="*/ 1863267 w 1929942"/>
              <a:gd name="connsiteY11" fmla="*/ 609202 h 933052"/>
              <a:gd name="connsiteX12" fmla="*/ 1834692 w 1929942"/>
              <a:gd name="connsiteY12" fmla="*/ 685402 h 933052"/>
              <a:gd name="connsiteX13" fmla="*/ 1815642 w 1929942"/>
              <a:gd name="connsiteY13" fmla="*/ 713977 h 933052"/>
              <a:gd name="connsiteX14" fmla="*/ 1758492 w 1929942"/>
              <a:gd name="connsiteY14" fmla="*/ 733027 h 933052"/>
              <a:gd name="connsiteX15" fmla="*/ 1729917 w 1929942"/>
              <a:gd name="connsiteY15" fmla="*/ 761602 h 933052"/>
              <a:gd name="connsiteX16" fmla="*/ 1634667 w 1929942"/>
              <a:gd name="connsiteY16" fmla="*/ 799702 h 933052"/>
              <a:gd name="connsiteX17" fmla="*/ 1587042 w 1929942"/>
              <a:gd name="connsiteY17" fmla="*/ 809227 h 933052"/>
              <a:gd name="connsiteX18" fmla="*/ 1529892 w 1929942"/>
              <a:gd name="connsiteY18" fmla="*/ 828277 h 933052"/>
              <a:gd name="connsiteX19" fmla="*/ 1491792 w 1929942"/>
              <a:gd name="connsiteY19" fmla="*/ 847327 h 933052"/>
              <a:gd name="connsiteX20" fmla="*/ 1444167 w 1929942"/>
              <a:gd name="connsiteY20" fmla="*/ 856852 h 933052"/>
              <a:gd name="connsiteX21" fmla="*/ 1415592 w 1929942"/>
              <a:gd name="connsiteY21" fmla="*/ 875902 h 933052"/>
              <a:gd name="connsiteX22" fmla="*/ 1387017 w 1929942"/>
              <a:gd name="connsiteY22" fmla="*/ 885427 h 933052"/>
              <a:gd name="connsiteX23" fmla="*/ 1310817 w 1929942"/>
              <a:gd name="connsiteY23" fmla="*/ 904477 h 933052"/>
              <a:gd name="connsiteX24" fmla="*/ 1253667 w 1929942"/>
              <a:gd name="connsiteY24" fmla="*/ 923527 h 933052"/>
              <a:gd name="connsiteX25" fmla="*/ 1225092 w 1929942"/>
              <a:gd name="connsiteY25" fmla="*/ 933052 h 933052"/>
              <a:gd name="connsiteX26" fmla="*/ 224967 w 1929942"/>
              <a:gd name="connsiteY26" fmla="*/ 923527 h 933052"/>
              <a:gd name="connsiteX27" fmla="*/ 196392 w 1929942"/>
              <a:gd name="connsiteY27" fmla="*/ 904477 h 933052"/>
              <a:gd name="connsiteX28" fmla="*/ 139242 w 1929942"/>
              <a:gd name="connsiteY28" fmla="*/ 856852 h 933052"/>
              <a:gd name="connsiteX29" fmla="*/ 120192 w 1929942"/>
              <a:gd name="connsiteY29" fmla="*/ 828277 h 933052"/>
              <a:gd name="connsiteX30" fmla="*/ 53517 w 1929942"/>
              <a:gd name="connsiteY30" fmla="*/ 752077 h 933052"/>
              <a:gd name="connsiteX31" fmla="*/ 34467 w 1929942"/>
              <a:gd name="connsiteY31" fmla="*/ 694927 h 933052"/>
              <a:gd name="connsiteX32" fmla="*/ 24942 w 1929942"/>
              <a:gd name="connsiteY32" fmla="*/ 361552 h 933052"/>
              <a:gd name="connsiteX33" fmla="*/ 24942 w 1929942"/>
              <a:gd name="connsiteY33" fmla="*/ 85327 h 933052"/>
              <a:gd name="connsiteX34" fmla="*/ 53517 w 1929942"/>
              <a:gd name="connsiteY34" fmla="*/ 66277 h 933052"/>
              <a:gd name="connsiteX35" fmla="*/ 63042 w 1929942"/>
              <a:gd name="connsiteY35" fmla="*/ 56752 h 93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29942" h="933052">
                <a:moveTo>
                  <a:pt x="63042" y="56752"/>
                </a:moveTo>
                <a:cubicBezTo>
                  <a:pt x="121780" y="53577"/>
                  <a:pt x="291694" y="51922"/>
                  <a:pt x="405942" y="47227"/>
                </a:cubicBezTo>
                <a:cubicBezTo>
                  <a:pt x="565062" y="40688"/>
                  <a:pt x="746571" y="28914"/>
                  <a:pt x="910767" y="18652"/>
                </a:cubicBezTo>
                <a:cubicBezTo>
                  <a:pt x="1225092" y="21827"/>
                  <a:pt x="1540666" y="0"/>
                  <a:pt x="1853742" y="28177"/>
                </a:cubicBezTo>
                <a:cubicBezTo>
                  <a:pt x="1879237" y="30472"/>
                  <a:pt x="1859647" y="79037"/>
                  <a:pt x="1863267" y="104377"/>
                </a:cubicBezTo>
                <a:cubicBezTo>
                  <a:pt x="1879587" y="218615"/>
                  <a:pt x="1864961" y="112847"/>
                  <a:pt x="1882317" y="199627"/>
                </a:cubicBezTo>
                <a:cubicBezTo>
                  <a:pt x="1896983" y="272958"/>
                  <a:pt x="1879197" y="237810"/>
                  <a:pt x="1910892" y="285352"/>
                </a:cubicBezTo>
                <a:cubicBezTo>
                  <a:pt x="1914067" y="298052"/>
                  <a:pt x="1916821" y="310865"/>
                  <a:pt x="1920417" y="323452"/>
                </a:cubicBezTo>
                <a:cubicBezTo>
                  <a:pt x="1923175" y="333106"/>
                  <a:pt x="1929942" y="341987"/>
                  <a:pt x="1929942" y="352027"/>
                </a:cubicBezTo>
                <a:cubicBezTo>
                  <a:pt x="1929942" y="363261"/>
                  <a:pt x="1918735" y="478285"/>
                  <a:pt x="1910892" y="504427"/>
                </a:cubicBezTo>
                <a:cubicBezTo>
                  <a:pt x="1906812" y="518027"/>
                  <a:pt x="1896828" y="529232"/>
                  <a:pt x="1891842" y="542527"/>
                </a:cubicBezTo>
                <a:cubicBezTo>
                  <a:pt x="1865482" y="612821"/>
                  <a:pt x="1901873" y="551294"/>
                  <a:pt x="1863267" y="609202"/>
                </a:cubicBezTo>
                <a:cubicBezTo>
                  <a:pt x="1852849" y="650872"/>
                  <a:pt x="1856829" y="646662"/>
                  <a:pt x="1834692" y="685402"/>
                </a:cubicBezTo>
                <a:cubicBezTo>
                  <a:pt x="1829012" y="695341"/>
                  <a:pt x="1825350" y="707910"/>
                  <a:pt x="1815642" y="713977"/>
                </a:cubicBezTo>
                <a:cubicBezTo>
                  <a:pt x="1798614" y="724620"/>
                  <a:pt x="1758492" y="733027"/>
                  <a:pt x="1758492" y="733027"/>
                </a:cubicBezTo>
                <a:cubicBezTo>
                  <a:pt x="1748967" y="742552"/>
                  <a:pt x="1740878" y="753772"/>
                  <a:pt x="1729917" y="761602"/>
                </a:cubicBezTo>
                <a:cubicBezTo>
                  <a:pt x="1710161" y="775713"/>
                  <a:pt x="1653944" y="795847"/>
                  <a:pt x="1634667" y="799702"/>
                </a:cubicBezTo>
                <a:cubicBezTo>
                  <a:pt x="1618792" y="802877"/>
                  <a:pt x="1602661" y="804967"/>
                  <a:pt x="1587042" y="809227"/>
                </a:cubicBezTo>
                <a:cubicBezTo>
                  <a:pt x="1567669" y="814511"/>
                  <a:pt x="1547853" y="819297"/>
                  <a:pt x="1529892" y="828277"/>
                </a:cubicBezTo>
                <a:cubicBezTo>
                  <a:pt x="1517192" y="834627"/>
                  <a:pt x="1505262" y="842837"/>
                  <a:pt x="1491792" y="847327"/>
                </a:cubicBezTo>
                <a:cubicBezTo>
                  <a:pt x="1476433" y="852447"/>
                  <a:pt x="1460042" y="853677"/>
                  <a:pt x="1444167" y="856852"/>
                </a:cubicBezTo>
                <a:cubicBezTo>
                  <a:pt x="1434642" y="863202"/>
                  <a:pt x="1425831" y="870782"/>
                  <a:pt x="1415592" y="875902"/>
                </a:cubicBezTo>
                <a:cubicBezTo>
                  <a:pt x="1406612" y="880392"/>
                  <a:pt x="1396703" y="882785"/>
                  <a:pt x="1387017" y="885427"/>
                </a:cubicBezTo>
                <a:cubicBezTo>
                  <a:pt x="1361758" y="892316"/>
                  <a:pt x="1335655" y="896198"/>
                  <a:pt x="1310817" y="904477"/>
                </a:cubicBezTo>
                <a:lnTo>
                  <a:pt x="1253667" y="923527"/>
                </a:lnTo>
                <a:lnTo>
                  <a:pt x="1225092" y="933052"/>
                </a:lnTo>
                <a:lnTo>
                  <a:pt x="224967" y="923527"/>
                </a:lnTo>
                <a:cubicBezTo>
                  <a:pt x="213524" y="923209"/>
                  <a:pt x="205186" y="911806"/>
                  <a:pt x="196392" y="904477"/>
                </a:cubicBezTo>
                <a:cubicBezTo>
                  <a:pt x="123053" y="843361"/>
                  <a:pt x="210188" y="904150"/>
                  <a:pt x="139242" y="856852"/>
                </a:cubicBezTo>
                <a:cubicBezTo>
                  <a:pt x="132892" y="847327"/>
                  <a:pt x="128287" y="836372"/>
                  <a:pt x="120192" y="828277"/>
                </a:cubicBezTo>
                <a:cubicBezTo>
                  <a:pt x="81298" y="789383"/>
                  <a:pt x="80504" y="833039"/>
                  <a:pt x="53517" y="752077"/>
                </a:cubicBezTo>
                <a:lnTo>
                  <a:pt x="34467" y="694927"/>
                </a:lnTo>
                <a:cubicBezTo>
                  <a:pt x="31292" y="583802"/>
                  <a:pt x="29668" y="472622"/>
                  <a:pt x="24942" y="361552"/>
                </a:cubicBezTo>
                <a:cubicBezTo>
                  <a:pt x="20241" y="251081"/>
                  <a:pt x="0" y="203803"/>
                  <a:pt x="24942" y="85327"/>
                </a:cubicBezTo>
                <a:cubicBezTo>
                  <a:pt x="27300" y="74125"/>
                  <a:pt x="45422" y="74372"/>
                  <a:pt x="53517" y="66277"/>
                </a:cubicBezTo>
                <a:cubicBezTo>
                  <a:pt x="58537" y="61257"/>
                  <a:pt x="4305" y="59927"/>
                  <a:pt x="63042" y="5675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7675" y="2566988"/>
            <a:ext cx="1706563" cy="725487"/>
          </a:xfrm>
          <a:custGeom>
            <a:avLst/>
            <a:gdLst>
              <a:gd name="connsiteX0" fmla="*/ 1323975 w 1707108"/>
              <a:gd name="connsiteY0" fmla="*/ 176751 h 726525"/>
              <a:gd name="connsiteX1" fmla="*/ 1362075 w 1707108"/>
              <a:gd name="connsiteY1" fmla="*/ 167226 h 726525"/>
              <a:gd name="connsiteX2" fmla="*/ 1457325 w 1707108"/>
              <a:gd name="connsiteY2" fmla="*/ 110076 h 726525"/>
              <a:gd name="connsiteX3" fmla="*/ 1533525 w 1707108"/>
              <a:gd name="connsiteY3" fmla="*/ 91026 h 726525"/>
              <a:gd name="connsiteX4" fmla="*/ 1619250 w 1707108"/>
              <a:gd name="connsiteY4" fmla="*/ 62451 h 726525"/>
              <a:gd name="connsiteX5" fmla="*/ 1647825 w 1707108"/>
              <a:gd name="connsiteY5" fmla="*/ 52926 h 726525"/>
              <a:gd name="connsiteX6" fmla="*/ 1666875 w 1707108"/>
              <a:gd name="connsiteY6" fmla="*/ 119601 h 726525"/>
              <a:gd name="connsiteX7" fmla="*/ 1685925 w 1707108"/>
              <a:gd name="connsiteY7" fmla="*/ 176751 h 726525"/>
              <a:gd name="connsiteX8" fmla="*/ 1695450 w 1707108"/>
              <a:gd name="connsiteY8" fmla="*/ 205326 h 726525"/>
              <a:gd name="connsiteX9" fmla="*/ 1704975 w 1707108"/>
              <a:gd name="connsiteY9" fmla="*/ 367251 h 726525"/>
              <a:gd name="connsiteX10" fmla="*/ 1695450 w 1707108"/>
              <a:gd name="connsiteY10" fmla="*/ 519651 h 726525"/>
              <a:gd name="connsiteX11" fmla="*/ 1666875 w 1707108"/>
              <a:gd name="connsiteY11" fmla="*/ 529176 h 726525"/>
              <a:gd name="connsiteX12" fmla="*/ 1476375 w 1707108"/>
              <a:gd name="connsiteY12" fmla="*/ 538701 h 726525"/>
              <a:gd name="connsiteX13" fmla="*/ 1447800 w 1707108"/>
              <a:gd name="connsiteY13" fmla="*/ 548226 h 726525"/>
              <a:gd name="connsiteX14" fmla="*/ 1209675 w 1707108"/>
              <a:gd name="connsiteY14" fmla="*/ 567276 h 726525"/>
              <a:gd name="connsiteX15" fmla="*/ 1200150 w 1707108"/>
              <a:gd name="connsiteY15" fmla="*/ 653001 h 726525"/>
              <a:gd name="connsiteX16" fmla="*/ 990600 w 1707108"/>
              <a:gd name="connsiteY16" fmla="*/ 662526 h 726525"/>
              <a:gd name="connsiteX17" fmla="*/ 923925 w 1707108"/>
              <a:gd name="connsiteY17" fmla="*/ 672051 h 726525"/>
              <a:gd name="connsiteX18" fmla="*/ 838200 w 1707108"/>
              <a:gd name="connsiteY18" fmla="*/ 691101 h 726525"/>
              <a:gd name="connsiteX19" fmla="*/ 742950 w 1707108"/>
              <a:gd name="connsiteY19" fmla="*/ 710151 h 726525"/>
              <a:gd name="connsiteX20" fmla="*/ 533400 w 1707108"/>
              <a:gd name="connsiteY20" fmla="*/ 700626 h 726525"/>
              <a:gd name="connsiteX21" fmla="*/ 276225 w 1707108"/>
              <a:gd name="connsiteY21" fmla="*/ 719676 h 726525"/>
              <a:gd name="connsiteX22" fmla="*/ 76200 w 1707108"/>
              <a:gd name="connsiteY22" fmla="*/ 700626 h 726525"/>
              <a:gd name="connsiteX23" fmla="*/ 47625 w 1707108"/>
              <a:gd name="connsiteY23" fmla="*/ 681576 h 726525"/>
              <a:gd name="connsiteX24" fmla="*/ 28575 w 1707108"/>
              <a:gd name="connsiteY24" fmla="*/ 653001 h 726525"/>
              <a:gd name="connsiteX25" fmla="*/ 19050 w 1707108"/>
              <a:gd name="connsiteY25" fmla="*/ 624426 h 726525"/>
              <a:gd name="connsiteX26" fmla="*/ 9525 w 1707108"/>
              <a:gd name="connsiteY26" fmla="*/ 414876 h 726525"/>
              <a:gd name="connsiteX27" fmla="*/ 0 w 1707108"/>
              <a:gd name="connsiteY27" fmla="*/ 357726 h 726525"/>
              <a:gd name="connsiteX28" fmla="*/ 9525 w 1707108"/>
              <a:gd name="connsiteY28" fmla="*/ 252951 h 726525"/>
              <a:gd name="connsiteX29" fmla="*/ 19050 w 1707108"/>
              <a:gd name="connsiteY29" fmla="*/ 214851 h 726525"/>
              <a:gd name="connsiteX30" fmla="*/ 1266825 w 1707108"/>
              <a:gd name="connsiteY30" fmla="*/ 205326 h 726525"/>
              <a:gd name="connsiteX31" fmla="*/ 1323975 w 1707108"/>
              <a:gd name="connsiteY31" fmla="*/ 186276 h 726525"/>
              <a:gd name="connsiteX32" fmla="*/ 1323975 w 1707108"/>
              <a:gd name="connsiteY32" fmla="*/ 176751 h 7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07108" h="726525">
                <a:moveTo>
                  <a:pt x="1323975" y="176751"/>
                </a:moveTo>
                <a:cubicBezTo>
                  <a:pt x="1336675" y="173576"/>
                  <a:pt x="1350366" y="173080"/>
                  <a:pt x="1362075" y="167226"/>
                </a:cubicBezTo>
                <a:cubicBezTo>
                  <a:pt x="1497502" y="99513"/>
                  <a:pt x="1357529" y="152846"/>
                  <a:pt x="1457325" y="110076"/>
                </a:cubicBezTo>
                <a:cubicBezTo>
                  <a:pt x="1491043" y="95625"/>
                  <a:pt x="1492527" y="102207"/>
                  <a:pt x="1533525" y="91026"/>
                </a:cubicBezTo>
                <a:lnTo>
                  <a:pt x="1619250" y="62451"/>
                </a:lnTo>
                <a:lnTo>
                  <a:pt x="1647825" y="52926"/>
                </a:lnTo>
                <a:cubicBezTo>
                  <a:pt x="1679836" y="148958"/>
                  <a:pt x="1630995" y="0"/>
                  <a:pt x="1666875" y="119601"/>
                </a:cubicBezTo>
                <a:cubicBezTo>
                  <a:pt x="1672645" y="138835"/>
                  <a:pt x="1679575" y="157701"/>
                  <a:pt x="1685925" y="176751"/>
                </a:cubicBezTo>
                <a:lnTo>
                  <a:pt x="1695450" y="205326"/>
                </a:lnTo>
                <a:cubicBezTo>
                  <a:pt x="1698625" y="259301"/>
                  <a:pt x="1704975" y="313183"/>
                  <a:pt x="1704975" y="367251"/>
                </a:cubicBezTo>
                <a:cubicBezTo>
                  <a:pt x="1704975" y="418150"/>
                  <a:pt x="1707108" y="470105"/>
                  <a:pt x="1695450" y="519651"/>
                </a:cubicBezTo>
                <a:cubicBezTo>
                  <a:pt x="1693150" y="529424"/>
                  <a:pt x="1676877" y="528306"/>
                  <a:pt x="1666875" y="529176"/>
                </a:cubicBezTo>
                <a:cubicBezTo>
                  <a:pt x="1603535" y="534684"/>
                  <a:pt x="1539875" y="535526"/>
                  <a:pt x="1476375" y="538701"/>
                </a:cubicBezTo>
                <a:cubicBezTo>
                  <a:pt x="1466850" y="541876"/>
                  <a:pt x="1457601" y="546048"/>
                  <a:pt x="1447800" y="548226"/>
                </a:cubicBezTo>
                <a:cubicBezTo>
                  <a:pt x="1369305" y="565669"/>
                  <a:pt x="1290321" y="563031"/>
                  <a:pt x="1209675" y="567276"/>
                </a:cubicBezTo>
                <a:cubicBezTo>
                  <a:pt x="1206500" y="595851"/>
                  <a:pt x="1226517" y="641537"/>
                  <a:pt x="1200150" y="653001"/>
                </a:cubicBezTo>
                <a:cubicBezTo>
                  <a:pt x="1136027" y="680881"/>
                  <a:pt x="1060356" y="657715"/>
                  <a:pt x="990600" y="662526"/>
                </a:cubicBezTo>
                <a:cubicBezTo>
                  <a:pt x="968203" y="664071"/>
                  <a:pt x="946150" y="668876"/>
                  <a:pt x="923925" y="672051"/>
                </a:cubicBezTo>
                <a:cubicBezTo>
                  <a:pt x="872048" y="689343"/>
                  <a:pt x="914833" y="676732"/>
                  <a:pt x="838200" y="691101"/>
                </a:cubicBezTo>
                <a:cubicBezTo>
                  <a:pt x="806376" y="697068"/>
                  <a:pt x="742950" y="710151"/>
                  <a:pt x="742950" y="710151"/>
                </a:cubicBezTo>
                <a:cubicBezTo>
                  <a:pt x="673100" y="706976"/>
                  <a:pt x="603322" y="700626"/>
                  <a:pt x="533400" y="700626"/>
                </a:cubicBezTo>
                <a:cubicBezTo>
                  <a:pt x="413826" y="700626"/>
                  <a:pt x="375517" y="707264"/>
                  <a:pt x="276225" y="719676"/>
                </a:cubicBezTo>
                <a:cubicBezTo>
                  <a:pt x="271925" y="719437"/>
                  <a:pt x="127997" y="726525"/>
                  <a:pt x="76200" y="700626"/>
                </a:cubicBezTo>
                <a:cubicBezTo>
                  <a:pt x="65961" y="695506"/>
                  <a:pt x="57150" y="687926"/>
                  <a:pt x="47625" y="681576"/>
                </a:cubicBezTo>
                <a:cubicBezTo>
                  <a:pt x="41275" y="672051"/>
                  <a:pt x="33695" y="663240"/>
                  <a:pt x="28575" y="653001"/>
                </a:cubicBezTo>
                <a:cubicBezTo>
                  <a:pt x="24085" y="644021"/>
                  <a:pt x="19851" y="634434"/>
                  <a:pt x="19050" y="624426"/>
                </a:cubicBezTo>
                <a:cubicBezTo>
                  <a:pt x="13474" y="554727"/>
                  <a:pt x="14507" y="484620"/>
                  <a:pt x="9525" y="414876"/>
                </a:cubicBezTo>
                <a:cubicBezTo>
                  <a:pt x="8149" y="395612"/>
                  <a:pt x="3175" y="376776"/>
                  <a:pt x="0" y="357726"/>
                </a:cubicBezTo>
                <a:cubicBezTo>
                  <a:pt x="3175" y="322801"/>
                  <a:pt x="4890" y="287712"/>
                  <a:pt x="9525" y="252951"/>
                </a:cubicBezTo>
                <a:cubicBezTo>
                  <a:pt x="11255" y="239975"/>
                  <a:pt x="5969" y="215347"/>
                  <a:pt x="19050" y="214851"/>
                </a:cubicBezTo>
                <a:cubicBezTo>
                  <a:pt x="434689" y="199107"/>
                  <a:pt x="850900" y="208501"/>
                  <a:pt x="1266825" y="205326"/>
                </a:cubicBezTo>
                <a:lnTo>
                  <a:pt x="1323975" y="186276"/>
                </a:lnTo>
                <a:lnTo>
                  <a:pt x="1323975" y="176751"/>
                </a:ln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38150" y="3081338"/>
            <a:ext cx="1735138" cy="685800"/>
          </a:xfrm>
          <a:custGeom>
            <a:avLst/>
            <a:gdLst>
              <a:gd name="connsiteX0" fmla="*/ 1257300 w 1735235"/>
              <a:gd name="connsiteY0" fmla="*/ 167362 h 686279"/>
              <a:gd name="connsiteX1" fmla="*/ 1266825 w 1735235"/>
              <a:gd name="connsiteY1" fmla="*/ 129262 h 686279"/>
              <a:gd name="connsiteX2" fmla="*/ 1295400 w 1735235"/>
              <a:gd name="connsiteY2" fmla="*/ 110212 h 686279"/>
              <a:gd name="connsiteX3" fmla="*/ 1400175 w 1735235"/>
              <a:gd name="connsiteY3" fmla="*/ 81637 h 686279"/>
              <a:gd name="connsiteX4" fmla="*/ 1685925 w 1735235"/>
              <a:gd name="connsiteY4" fmla="*/ 148312 h 686279"/>
              <a:gd name="connsiteX5" fmla="*/ 1695450 w 1735235"/>
              <a:gd name="connsiteY5" fmla="*/ 176887 h 686279"/>
              <a:gd name="connsiteX6" fmla="*/ 1685925 w 1735235"/>
              <a:gd name="connsiteY6" fmla="*/ 214987 h 686279"/>
              <a:gd name="connsiteX7" fmla="*/ 1676400 w 1735235"/>
              <a:gd name="connsiteY7" fmla="*/ 243562 h 686279"/>
              <a:gd name="connsiteX8" fmla="*/ 1695450 w 1735235"/>
              <a:gd name="connsiteY8" fmla="*/ 348337 h 686279"/>
              <a:gd name="connsiteX9" fmla="*/ 1695450 w 1735235"/>
              <a:gd name="connsiteY9" fmla="*/ 481687 h 686279"/>
              <a:gd name="connsiteX10" fmla="*/ 1666875 w 1735235"/>
              <a:gd name="connsiteY10" fmla="*/ 491212 h 686279"/>
              <a:gd name="connsiteX11" fmla="*/ 1638300 w 1735235"/>
              <a:gd name="connsiteY11" fmla="*/ 510262 h 686279"/>
              <a:gd name="connsiteX12" fmla="*/ 1609725 w 1735235"/>
              <a:gd name="connsiteY12" fmla="*/ 519787 h 686279"/>
              <a:gd name="connsiteX13" fmla="*/ 1581150 w 1735235"/>
              <a:gd name="connsiteY13" fmla="*/ 538837 h 686279"/>
              <a:gd name="connsiteX14" fmla="*/ 1190625 w 1735235"/>
              <a:gd name="connsiteY14" fmla="*/ 548362 h 686279"/>
              <a:gd name="connsiteX15" fmla="*/ 1181100 w 1735235"/>
              <a:gd name="connsiteY15" fmla="*/ 576937 h 686279"/>
              <a:gd name="connsiteX16" fmla="*/ 1171575 w 1735235"/>
              <a:gd name="connsiteY16" fmla="*/ 634087 h 686279"/>
              <a:gd name="connsiteX17" fmla="*/ 1143000 w 1735235"/>
              <a:gd name="connsiteY17" fmla="*/ 643612 h 686279"/>
              <a:gd name="connsiteX18" fmla="*/ 266700 w 1735235"/>
              <a:gd name="connsiteY18" fmla="*/ 653137 h 686279"/>
              <a:gd name="connsiteX19" fmla="*/ 76200 w 1735235"/>
              <a:gd name="connsiteY19" fmla="*/ 662662 h 686279"/>
              <a:gd name="connsiteX20" fmla="*/ 19050 w 1735235"/>
              <a:gd name="connsiteY20" fmla="*/ 634087 h 686279"/>
              <a:gd name="connsiteX21" fmla="*/ 0 w 1735235"/>
              <a:gd name="connsiteY21" fmla="*/ 605512 h 686279"/>
              <a:gd name="connsiteX22" fmla="*/ 19050 w 1735235"/>
              <a:gd name="connsiteY22" fmla="*/ 510262 h 686279"/>
              <a:gd name="connsiteX23" fmla="*/ 28575 w 1735235"/>
              <a:gd name="connsiteY23" fmla="*/ 481687 h 686279"/>
              <a:gd name="connsiteX24" fmla="*/ 47625 w 1735235"/>
              <a:gd name="connsiteY24" fmla="*/ 443587 h 686279"/>
              <a:gd name="connsiteX25" fmla="*/ 57150 w 1735235"/>
              <a:gd name="connsiteY25" fmla="*/ 405487 h 686279"/>
              <a:gd name="connsiteX26" fmla="*/ 57150 w 1735235"/>
              <a:gd name="connsiteY26" fmla="*/ 272137 h 686279"/>
              <a:gd name="connsiteX27" fmla="*/ 133350 w 1735235"/>
              <a:gd name="connsiteY27" fmla="*/ 243562 h 686279"/>
              <a:gd name="connsiteX28" fmla="*/ 971550 w 1735235"/>
              <a:gd name="connsiteY28" fmla="*/ 234037 h 686279"/>
              <a:gd name="connsiteX29" fmla="*/ 1009650 w 1735235"/>
              <a:gd name="connsiteY29" fmla="*/ 214987 h 686279"/>
              <a:gd name="connsiteX30" fmla="*/ 1209675 w 1735235"/>
              <a:gd name="connsiteY30" fmla="*/ 195937 h 686279"/>
              <a:gd name="connsiteX31" fmla="*/ 1257300 w 1735235"/>
              <a:gd name="connsiteY31" fmla="*/ 186412 h 686279"/>
              <a:gd name="connsiteX32" fmla="*/ 1257300 w 1735235"/>
              <a:gd name="connsiteY32" fmla="*/ 167362 h 68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5235" h="686279">
                <a:moveTo>
                  <a:pt x="1257300" y="167362"/>
                </a:moveTo>
                <a:cubicBezTo>
                  <a:pt x="1258888" y="157837"/>
                  <a:pt x="1259563" y="140154"/>
                  <a:pt x="1266825" y="129262"/>
                </a:cubicBezTo>
                <a:cubicBezTo>
                  <a:pt x="1273175" y="119737"/>
                  <a:pt x="1285461" y="115892"/>
                  <a:pt x="1295400" y="110212"/>
                </a:cubicBezTo>
                <a:cubicBezTo>
                  <a:pt x="1343884" y="82507"/>
                  <a:pt x="1334776" y="90980"/>
                  <a:pt x="1400175" y="81637"/>
                </a:cubicBezTo>
                <a:cubicBezTo>
                  <a:pt x="1735235" y="93191"/>
                  <a:pt x="1652967" y="0"/>
                  <a:pt x="1685925" y="148312"/>
                </a:cubicBezTo>
                <a:cubicBezTo>
                  <a:pt x="1688103" y="158113"/>
                  <a:pt x="1692275" y="167362"/>
                  <a:pt x="1695450" y="176887"/>
                </a:cubicBezTo>
                <a:cubicBezTo>
                  <a:pt x="1692275" y="189587"/>
                  <a:pt x="1689521" y="202400"/>
                  <a:pt x="1685925" y="214987"/>
                </a:cubicBezTo>
                <a:cubicBezTo>
                  <a:pt x="1683167" y="224641"/>
                  <a:pt x="1676400" y="233522"/>
                  <a:pt x="1676400" y="243562"/>
                </a:cubicBezTo>
                <a:cubicBezTo>
                  <a:pt x="1676400" y="277691"/>
                  <a:pt x="1687113" y="314991"/>
                  <a:pt x="1695450" y="348337"/>
                </a:cubicBezTo>
                <a:cubicBezTo>
                  <a:pt x="1695991" y="353751"/>
                  <a:pt x="1716934" y="454832"/>
                  <a:pt x="1695450" y="481687"/>
                </a:cubicBezTo>
                <a:cubicBezTo>
                  <a:pt x="1689178" y="489527"/>
                  <a:pt x="1675855" y="486722"/>
                  <a:pt x="1666875" y="491212"/>
                </a:cubicBezTo>
                <a:cubicBezTo>
                  <a:pt x="1656636" y="496332"/>
                  <a:pt x="1648539" y="505142"/>
                  <a:pt x="1638300" y="510262"/>
                </a:cubicBezTo>
                <a:cubicBezTo>
                  <a:pt x="1629320" y="514752"/>
                  <a:pt x="1618705" y="515297"/>
                  <a:pt x="1609725" y="519787"/>
                </a:cubicBezTo>
                <a:cubicBezTo>
                  <a:pt x="1599486" y="524907"/>
                  <a:pt x="1592571" y="538058"/>
                  <a:pt x="1581150" y="538837"/>
                </a:cubicBezTo>
                <a:cubicBezTo>
                  <a:pt x="1451238" y="547695"/>
                  <a:pt x="1320800" y="545187"/>
                  <a:pt x="1190625" y="548362"/>
                </a:cubicBezTo>
                <a:cubicBezTo>
                  <a:pt x="1187450" y="557887"/>
                  <a:pt x="1183278" y="567136"/>
                  <a:pt x="1181100" y="576937"/>
                </a:cubicBezTo>
                <a:cubicBezTo>
                  <a:pt x="1176910" y="595790"/>
                  <a:pt x="1181157" y="617319"/>
                  <a:pt x="1171575" y="634087"/>
                </a:cubicBezTo>
                <a:cubicBezTo>
                  <a:pt x="1166594" y="642804"/>
                  <a:pt x="1153038" y="643401"/>
                  <a:pt x="1143000" y="643612"/>
                </a:cubicBezTo>
                <a:cubicBezTo>
                  <a:pt x="850947" y="649760"/>
                  <a:pt x="558800" y="649962"/>
                  <a:pt x="266700" y="653137"/>
                </a:cubicBezTo>
                <a:cubicBezTo>
                  <a:pt x="167274" y="686279"/>
                  <a:pt x="229579" y="673618"/>
                  <a:pt x="76200" y="662662"/>
                </a:cubicBezTo>
                <a:cubicBezTo>
                  <a:pt x="52959" y="654915"/>
                  <a:pt x="37514" y="652551"/>
                  <a:pt x="19050" y="634087"/>
                </a:cubicBezTo>
                <a:cubicBezTo>
                  <a:pt x="10955" y="625992"/>
                  <a:pt x="6350" y="615037"/>
                  <a:pt x="0" y="605512"/>
                </a:cubicBezTo>
                <a:cubicBezTo>
                  <a:pt x="6350" y="573762"/>
                  <a:pt x="8811" y="540979"/>
                  <a:pt x="19050" y="510262"/>
                </a:cubicBezTo>
                <a:cubicBezTo>
                  <a:pt x="22225" y="500737"/>
                  <a:pt x="24620" y="490915"/>
                  <a:pt x="28575" y="481687"/>
                </a:cubicBezTo>
                <a:cubicBezTo>
                  <a:pt x="34168" y="468636"/>
                  <a:pt x="42639" y="456882"/>
                  <a:pt x="47625" y="443587"/>
                </a:cubicBezTo>
                <a:cubicBezTo>
                  <a:pt x="52222" y="431330"/>
                  <a:pt x="53975" y="418187"/>
                  <a:pt x="57150" y="405487"/>
                </a:cubicBezTo>
                <a:cubicBezTo>
                  <a:pt x="50972" y="362238"/>
                  <a:pt x="37928" y="315386"/>
                  <a:pt x="57150" y="272137"/>
                </a:cubicBezTo>
                <a:cubicBezTo>
                  <a:pt x="65989" y="252249"/>
                  <a:pt x="121460" y="243818"/>
                  <a:pt x="133350" y="243562"/>
                </a:cubicBezTo>
                <a:cubicBezTo>
                  <a:pt x="412703" y="237554"/>
                  <a:pt x="692150" y="237212"/>
                  <a:pt x="971550" y="234037"/>
                </a:cubicBezTo>
                <a:cubicBezTo>
                  <a:pt x="984250" y="227687"/>
                  <a:pt x="995815" y="218180"/>
                  <a:pt x="1009650" y="214987"/>
                </a:cubicBezTo>
                <a:cubicBezTo>
                  <a:pt x="1032960" y="209608"/>
                  <a:pt x="1200250" y="196722"/>
                  <a:pt x="1209675" y="195937"/>
                </a:cubicBezTo>
                <a:cubicBezTo>
                  <a:pt x="1225550" y="192762"/>
                  <a:pt x="1243830" y="195392"/>
                  <a:pt x="1257300" y="186412"/>
                </a:cubicBezTo>
                <a:cubicBezTo>
                  <a:pt x="1265654" y="180843"/>
                  <a:pt x="1255713" y="176887"/>
                  <a:pt x="1257300" y="167362"/>
                </a:cubicBez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54025" y="3621088"/>
            <a:ext cx="1714500" cy="722312"/>
          </a:xfrm>
          <a:custGeom>
            <a:avLst/>
            <a:gdLst>
              <a:gd name="connsiteX0" fmla="*/ 1193419 w 1713735"/>
              <a:gd name="connsiteY0" fmla="*/ 103529 h 722654"/>
              <a:gd name="connsiteX1" fmla="*/ 1202944 w 1713735"/>
              <a:gd name="connsiteY1" fmla="*/ 74954 h 722654"/>
              <a:gd name="connsiteX2" fmla="*/ 1241044 w 1713735"/>
              <a:gd name="connsiteY2" fmla="*/ 55904 h 722654"/>
              <a:gd name="connsiteX3" fmla="*/ 1498219 w 1713735"/>
              <a:gd name="connsiteY3" fmla="*/ 46379 h 722654"/>
              <a:gd name="connsiteX4" fmla="*/ 1583944 w 1713735"/>
              <a:gd name="connsiteY4" fmla="*/ 27329 h 722654"/>
              <a:gd name="connsiteX5" fmla="*/ 1650619 w 1713735"/>
              <a:gd name="connsiteY5" fmla="*/ 8279 h 722654"/>
              <a:gd name="connsiteX6" fmla="*/ 1679194 w 1713735"/>
              <a:gd name="connsiteY6" fmla="*/ 17804 h 722654"/>
              <a:gd name="connsiteX7" fmla="*/ 1707769 w 1713735"/>
              <a:gd name="connsiteY7" fmla="*/ 46379 h 722654"/>
              <a:gd name="connsiteX8" fmla="*/ 1698244 w 1713735"/>
              <a:gd name="connsiteY8" fmla="*/ 494054 h 722654"/>
              <a:gd name="connsiteX9" fmla="*/ 1669669 w 1713735"/>
              <a:gd name="connsiteY9" fmla="*/ 579779 h 722654"/>
              <a:gd name="connsiteX10" fmla="*/ 1631569 w 1713735"/>
              <a:gd name="connsiteY10" fmla="*/ 598829 h 722654"/>
              <a:gd name="connsiteX11" fmla="*/ 1602994 w 1713735"/>
              <a:gd name="connsiteY11" fmla="*/ 627404 h 722654"/>
              <a:gd name="connsiteX12" fmla="*/ 1507744 w 1713735"/>
              <a:gd name="connsiteY12" fmla="*/ 665504 h 722654"/>
              <a:gd name="connsiteX13" fmla="*/ 1364869 w 1713735"/>
              <a:gd name="connsiteY13" fmla="*/ 694079 h 722654"/>
              <a:gd name="connsiteX14" fmla="*/ 507619 w 1713735"/>
              <a:gd name="connsiteY14" fmla="*/ 703604 h 722654"/>
              <a:gd name="connsiteX15" fmla="*/ 383794 w 1713735"/>
              <a:gd name="connsiteY15" fmla="*/ 722654 h 722654"/>
              <a:gd name="connsiteX16" fmla="*/ 221869 w 1713735"/>
              <a:gd name="connsiteY16" fmla="*/ 713129 h 722654"/>
              <a:gd name="connsiteX17" fmla="*/ 145669 w 1713735"/>
              <a:gd name="connsiteY17" fmla="*/ 675029 h 722654"/>
              <a:gd name="connsiteX18" fmla="*/ 117094 w 1713735"/>
              <a:gd name="connsiteY18" fmla="*/ 617879 h 722654"/>
              <a:gd name="connsiteX19" fmla="*/ 88519 w 1713735"/>
              <a:gd name="connsiteY19" fmla="*/ 589304 h 722654"/>
              <a:gd name="connsiteX20" fmla="*/ 21844 w 1713735"/>
              <a:gd name="connsiteY20" fmla="*/ 494054 h 722654"/>
              <a:gd name="connsiteX21" fmla="*/ 2794 w 1713735"/>
              <a:gd name="connsiteY21" fmla="*/ 465479 h 722654"/>
              <a:gd name="connsiteX22" fmla="*/ 21844 w 1713735"/>
              <a:gd name="connsiteY22" fmla="*/ 379754 h 722654"/>
              <a:gd name="connsiteX23" fmla="*/ 31369 w 1713735"/>
              <a:gd name="connsiteY23" fmla="*/ 236879 h 722654"/>
              <a:gd name="connsiteX24" fmla="*/ 40894 w 1713735"/>
              <a:gd name="connsiteY24" fmla="*/ 189254 h 722654"/>
              <a:gd name="connsiteX25" fmla="*/ 345694 w 1713735"/>
              <a:gd name="connsiteY25" fmla="*/ 151154 h 722654"/>
              <a:gd name="connsiteX26" fmla="*/ 1021969 w 1713735"/>
              <a:gd name="connsiteY26" fmla="*/ 141629 h 722654"/>
              <a:gd name="connsiteX27" fmla="*/ 1126744 w 1713735"/>
              <a:gd name="connsiteY27" fmla="*/ 122579 h 722654"/>
              <a:gd name="connsiteX28" fmla="*/ 1155319 w 1713735"/>
              <a:gd name="connsiteY28" fmla="*/ 103529 h 722654"/>
              <a:gd name="connsiteX29" fmla="*/ 1193419 w 1713735"/>
              <a:gd name="connsiteY29" fmla="*/ 103529 h 72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13735" h="722654">
                <a:moveTo>
                  <a:pt x="1193419" y="103529"/>
                </a:moveTo>
                <a:cubicBezTo>
                  <a:pt x="1201357" y="98767"/>
                  <a:pt x="1195844" y="82054"/>
                  <a:pt x="1202944" y="74954"/>
                </a:cubicBezTo>
                <a:cubicBezTo>
                  <a:pt x="1212984" y="64914"/>
                  <a:pt x="1226911" y="57272"/>
                  <a:pt x="1241044" y="55904"/>
                </a:cubicBezTo>
                <a:cubicBezTo>
                  <a:pt x="1326429" y="47641"/>
                  <a:pt x="1412494" y="49554"/>
                  <a:pt x="1498219" y="46379"/>
                </a:cubicBezTo>
                <a:cubicBezTo>
                  <a:pt x="1530955" y="39832"/>
                  <a:pt x="1552557" y="36297"/>
                  <a:pt x="1583944" y="27329"/>
                </a:cubicBezTo>
                <a:cubicBezTo>
                  <a:pt x="1679597" y="0"/>
                  <a:pt x="1531512" y="38056"/>
                  <a:pt x="1650619" y="8279"/>
                </a:cubicBezTo>
                <a:cubicBezTo>
                  <a:pt x="1660144" y="11454"/>
                  <a:pt x="1670840" y="12235"/>
                  <a:pt x="1679194" y="17804"/>
                </a:cubicBezTo>
                <a:cubicBezTo>
                  <a:pt x="1690402" y="25276"/>
                  <a:pt x="1707231" y="32919"/>
                  <a:pt x="1707769" y="46379"/>
                </a:cubicBezTo>
                <a:cubicBezTo>
                  <a:pt x="1713735" y="195519"/>
                  <a:pt x="1703872" y="344901"/>
                  <a:pt x="1698244" y="494054"/>
                </a:cubicBezTo>
                <a:cubicBezTo>
                  <a:pt x="1697252" y="520342"/>
                  <a:pt x="1693258" y="560121"/>
                  <a:pt x="1669669" y="579779"/>
                </a:cubicBezTo>
                <a:cubicBezTo>
                  <a:pt x="1658761" y="588869"/>
                  <a:pt x="1643123" y="590576"/>
                  <a:pt x="1631569" y="598829"/>
                </a:cubicBezTo>
                <a:cubicBezTo>
                  <a:pt x="1620608" y="606659"/>
                  <a:pt x="1613955" y="619574"/>
                  <a:pt x="1602994" y="627404"/>
                </a:cubicBezTo>
                <a:cubicBezTo>
                  <a:pt x="1581770" y="642564"/>
                  <a:pt x="1529097" y="660166"/>
                  <a:pt x="1507744" y="665504"/>
                </a:cubicBezTo>
                <a:cubicBezTo>
                  <a:pt x="1467308" y="675613"/>
                  <a:pt x="1408119" y="693187"/>
                  <a:pt x="1364869" y="694079"/>
                </a:cubicBezTo>
                <a:lnTo>
                  <a:pt x="507619" y="703604"/>
                </a:lnTo>
                <a:cubicBezTo>
                  <a:pt x="461607" y="715107"/>
                  <a:pt x="438647" y="722654"/>
                  <a:pt x="383794" y="722654"/>
                </a:cubicBezTo>
                <a:cubicBezTo>
                  <a:pt x="329726" y="722654"/>
                  <a:pt x="275844" y="716304"/>
                  <a:pt x="221869" y="713129"/>
                </a:cubicBezTo>
                <a:cubicBezTo>
                  <a:pt x="189086" y="704933"/>
                  <a:pt x="169118" y="705178"/>
                  <a:pt x="145669" y="675029"/>
                </a:cubicBezTo>
                <a:cubicBezTo>
                  <a:pt x="132593" y="658217"/>
                  <a:pt x="128908" y="635600"/>
                  <a:pt x="117094" y="617879"/>
                </a:cubicBezTo>
                <a:cubicBezTo>
                  <a:pt x="109622" y="606671"/>
                  <a:pt x="95751" y="600668"/>
                  <a:pt x="88519" y="589304"/>
                </a:cubicBezTo>
                <a:cubicBezTo>
                  <a:pt x="24827" y="489217"/>
                  <a:pt x="82300" y="534358"/>
                  <a:pt x="21844" y="494054"/>
                </a:cubicBezTo>
                <a:cubicBezTo>
                  <a:pt x="15494" y="484529"/>
                  <a:pt x="4058" y="476857"/>
                  <a:pt x="2794" y="465479"/>
                </a:cubicBezTo>
                <a:cubicBezTo>
                  <a:pt x="0" y="440334"/>
                  <a:pt x="13474" y="404864"/>
                  <a:pt x="21844" y="379754"/>
                </a:cubicBezTo>
                <a:cubicBezTo>
                  <a:pt x="25019" y="332129"/>
                  <a:pt x="26620" y="284373"/>
                  <a:pt x="31369" y="236879"/>
                </a:cubicBezTo>
                <a:cubicBezTo>
                  <a:pt x="32980" y="220770"/>
                  <a:pt x="36967" y="204960"/>
                  <a:pt x="40894" y="189254"/>
                </a:cubicBezTo>
                <a:cubicBezTo>
                  <a:pt x="71244" y="67852"/>
                  <a:pt x="141560" y="155157"/>
                  <a:pt x="345694" y="151154"/>
                </a:cubicBezTo>
                <a:lnTo>
                  <a:pt x="1021969" y="141629"/>
                </a:lnTo>
                <a:cubicBezTo>
                  <a:pt x="1048236" y="138346"/>
                  <a:pt x="1097378" y="137262"/>
                  <a:pt x="1126744" y="122579"/>
                </a:cubicBezTo>
                <a:cubicBezTo>
                  <a:pt x="1136983" y="117459"/>
                  <a:pt x="1145080" y="108649"/>
                  <a:pt x="1155319" y="103529"/>
                </a:cubicBezTo>
                <a:cubicBezTo>
                  <a:pt x="1180393" y="90992"/>
                  <a:pt x="1185482" y="108292"/>
                  <a:pt x="1193419" y="10352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52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65638"/>
            <a:ext cx="27432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15"/>
          <p:cNvSpPr/>
          <p:nvPr/>
        </p:nvSpPr>
        <p:spPr>
          <a:xfrm>
            <a:off x="7070725" y="2238375"/>
            <a:ext cx="1122363" cy="933450"/>
          </a:xfrm>
          <a:custGeom>
            <a:avLst/>
            <a:gdLst>
              <a:gd name="connsiteX0" fmla="*/ 453544 w 1121908"/>
              <a:gd name="connsiteY0" fmla="*/ 190500 h 933450"/>
              <a:gd name="connsiteX1" fmla="*/ 463069 w 1121908"/>
              <a:gd name="connsiteY1" fmla="*/ 114300 h 933450"/>
              <a:gd name="connsiteX2" fmla="*/ 472594 w 1121908"/>
              <a:gd name="connsiteY2" fmla="*/ 57150 h 933450"/>
              <a:gd name="connsiteX3" fmla="*/ 482119 w 1121908"/>
              <a:gd name="connsiteY3" fmla="*/ 28575 h 933450"/>
              <a:gd name="connsiteX4" fmla="*/ 520219 w 1121908"/>
              <a:gd name="connsiteY4" fmla="*/ 9525 h 933450"/>
              <a:gd name="connsiteX5" fmla="*/ 624994 w 1121908"/>
              <a:gd name="connsiteY5" fmla="*/ 0 h 933450"/>
              <a:gd name="connsiteX6" fmla="*/ 1005994 w 1121908"/>
              <a:gd name="connsiteY6" fmla="*/ 9525 h 933450"/>
              <a:gd name="connsiteX7" fmla="*/ 1034569 w 1121908"/>
              <a:gd name="connsiteY7" fmla="*/ 19050 h 933450"/>
              <a:gd name="connsiteX8" fmla="*/ 1063144 w 1121908"/>
              <a:gd name="connsiteY8" fmla="*/ 400050 h 933450"/>
              <a:gd name="connsiteX9" fmla="*/ 1082194 w 1121908"/>
              <a:gd name="connsiteY9" fmla="*/ 438150 h 933450"/>
              <a:gd name="connsiteX10" fmla="*/ 1120294 w 1121908"/>
              <a:gd name="connsiteY10" fmla="*/ 495300 h 933450"/>
              <a:gd name="connsiteX11" fmla="*/ 1110769 w 1121908"/>
              <a:gd name="connsiteY11" fmla="*/ 657225 h 933450"/>
              <a:gd name="connsiteX12" fmla="*/ 1044094 w 1121908"/>
              <a:gd name="connsiteY12" fmla="*/ 695325 h 933450"/>
              <a:gd name="connsiteX13" fmla="*/ 958369 w 1121908"/>
              <a:gd name="connsiteY13" fmla="*/ 714375 h 933450"/>
              <a:gd name="connsiteX14" fmla="*/ 805969 w 1121908"/>
              <a:gd name="connsiteY14" fmla="*/ 723900 h 933450"/>
              <a:gd name="connsiteX15" fmla="*/ 758344 w 1121908"/>
              <a:gd name="connsiteY15" fmla="*/ 733425 h 933450"/>
              <a:gd name="connsiteX16" fmla="*/ 701194 w 1121908"/>
              <a:gd name="connsiteY16" fmla="*/ 752475 h 933450"/>
              <a:gd name="connsiteX17" fmla="*/ 672619 w 1121908"/>
              <a:gd name="connsiteY17" fmla="*/ 762000 h 933450"/>
              <a:gd name="connsiteX18" fmla="*/ 615469 w 1121908"/>
              <a:gd name="connsiteY18" fmla="*/ 771525 h 933450"/>
              <a:gd name="connsiteX19" fmla="*/ 586894 w 1121908"/>
              <a:gd name="connsiteY19" fmla="*/ 790575 h 933450"/>
              <a:gd name="connsiteX20" fmla="*/ 558319 w 1121908"/>
              <a:gd name="connsiteY20" fmla="*/ 895350 h 933450"/>
              <a:gd name="connsiteX21" fmla="*/ 501169 w 1121908"/>
              <a:gd name="connsiteY21" fmla="*/ 914400 h 933450"/>
              <a:gd name="connsiteX22" fmla="*/ 434494 w 1121908"/>
              <a:gd name="connsiteY22" fmla="*/ 933450 h 933450"/>
              <a:gd name="connsiteX23" fmla="*/ 282094 w 1121908"/>
              <a:gd name="connsiteY23" fmla="*/ 923925 h 933450"/>
              <a:gd name="connsiteX24" fmla="*/ 234469 w 1121908"/>
              <a:gd name="connsiteY24" fmla="*/ 914400 h 933450"/>
              <a:gd name="connsiteX25" fmla="*/ 177319 w 1121908"/>
              <a:gd name="connsiteY25" fmla="*/ 876300 h 933450"/>
              <a:gd name="connsiteX26" fmla="*/ 110644 w 1121908"/>
              <a:gd name="connsiteY26" fmla="*/ 838200 h 933450"/>
              <a:gd name="connsiteX27" fmla="*/ 53494 w 1121908"/>
              <a:gd name="connsiteY27" fmla="*/ 819150 h 933450"/>
              <a:gd name="connsiteX28" fmla="*/ 24919 w 1121908"/>
              <a:gd name="connsiteY28" fmla="*/ 790575 h 933450"/>
              <a:gd name="connsiteX29" fmla="*/ 15394 w 1121908"/>
              <a:gd name="connsiteY29" fmla="*/ 762000 h 933450"/>
              <a:gd name="connsiteX30" fmla="*/ 34444 w 1121908"/>
              <a:gd name="connsiteY30" fmla="*/ 485775 h 933450"/>
              <a:gd name="connsiteX31" fmla="*/ 43969 w 1121908"/>
              <a:gd name="connsiteY31" fmla="*/ 257175 h 933450"/>
              <a:gd name="connsiteX32" fmla="*/ 53494 w 1121908"/>
              <a:gd name="connsiteY32" fmla="*/ 228600 h 933450"/>
              <a:gd name="connsiteX33" fmla="*/ 82069 w 1121908"/>
              <a:gd name="connsiteY33" fmla="*/ 133350 h 933450"/>
              <a:gd name="connsiteX34" fmla="*/ 110644 w 1121908"/>
              <a:gd name="connsiteY34" fmla="*/ 123825 h 933450"/>
              <a:gd name="connsiteX35" fmla="*/ 358294 w 1121908"/>
              <a:gd name="connsiteY35" fmla="*/ 133350 h 933450"/>
              <a:gd name="connsiteX36" fmla="*/ 415444 w 1121908"/>
              <a:gd name="connsiteY36" fmla="*/ 152400 h 933450"/>
              <a:gd name="connsiteX37" fmla="*/ 453544 w 1121908"/>
              <a:gd name="connsiteY37" fmla="*/ 19050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21908" h="933450">
                <a:moveTo>
                  <a:pt x="453544" y="190500"/>
                </a:moveTo>
                <a:cubicBezTo>
                  <a:pt x="461481" y="184150"/>
                  <a:pt x="459449" y="139640"/>
                  <a:pt x="463069" y="114300"/>
                </a:cubicBezTo>
                <a:cubicBezTo>
                  <a:pt x="465800" y="95181"/>
                  <a:pt x="468404" y="76003"/>
                  <a:pt x="472594" y="57150"/>
                </a:cubicBezTo>
                <a:cubicBezTo>
                  <a:pt x="474772" y="47349"/>
                  <a:pt x="475019" y="35675"/>
                  <a:pt x="482119" y="28575"/>
                </a:cubicBezTo>
                <a:cubicBezTo>
                  <a:pt x="492159" y="18535"/>
                  <a:pt x="506296" y="12310"/>
                  <a:pt x="520219" y="9525"/>
                </a:cubicBezTo>
                <a:cubicBezTo>
                  <a:pt x="554607" y="2647"/>
                  <a:pt x="590069" y="3175"/>
                  <a:pt x="624994" y="0"/>
                </a:cubicBezTo>
                <a:cubicBezTo>
                  <a:pt x="751994" y="3175"/>
                  <a:pt x="879092" y="3623"/>
                  <a:pt x="1005994" y="9525"/>
                </a:cubicBezTo>
                <a:cubicBezTo>
                  <a:pt x="1016023" y="9991"/>
                  <a:pt x="1033042" y="9127"/>
                  <a:pt x="1034569" y="19050"/>
                </a:cubicBezTo>
                <a:cubicBezTo>
                  <a:pt x="1090235" y="380881"/>
                  <a:pt x="1006849" y="132649"/>
                  <a:pt x="1063144" y="400050"/>
                </a:cubicBezTo>
                <a:cubicBezTo>
                  <a:pt x="1066069" y="413944"/>
                  <a:pt x="1074889" y="425974"/>
                  <a:pt x="1082194" y="438150"/>
                </a:cubicBezTo>
                <a:cubicBezTo>
                  <a:pt x="1093974" y="457783"/>
                  <a:pt x="1120294" y="495300"/>
                  <a:pt x="1120294" y="495300"/>
                </a:cubicBezTo>
                <a:cubicBezTo>
                  <a:pt x="1117119" y="549275"/>
                  <a:pt x="1121908" y="604316"/>
                  <a:pt x="1110769" y="657225"/>
                </a:cubicBezTo>
                <a:cubicBezTo>
                  <a:pt x="1109188" y="664735"/>
                  <a:pt x="1044297" y="695238"/>
                  <a:pt x="1044094" y="695325"/>
                </a:cubicBezTo>
                <a:cubicBezTo>
                  <a:pt x="1018246" y="706403"/>
                  <a:pt x="984935" y="711960"/>
                  <a:pt x="958369" y="714375"/>
                </a:cubicBezTo>
                <a:cubicBezTo>
                  <a:pt x="907679" y="718983"/>
                  <a:pt x="856769" y="720725"/>
                  <a:pt x="805969" y="723900"/>
                </a:cubicBezTo>
                <a:cubicBezTo>
                  <a:pt x="790094" y="727075"/>
                  <a:pt x="773963" y="729165"/>
                  <a:pt x="758344" y="733425"/>
                </a:cubicBezTo>
                <a:cubicBezTo>
                  <a:pt x="738971" y="738709"/>
                  <a:pt x="720244" y="746125"/>
                  <a:pt x="701194" y="752475"/>
                </a:cubicBezTo>
                <a:cubicBezTo>
                  <a:pt x="691669" y="755650"/>
                  <a:pt x="682523" y="760349"/>
                  <a:pt x="672619" y="762000"/>
                </a:cubicBezTo>
                <a:lnTo>
                  <a:pt x="615469" y="771525"/>
                </a:lnTo>
                <a:cubicBezTo>
                  <a:pt x="605944" y="777875"/>
                  <a:pt x="591146" y="779946"/>
                  <a:pt x="586894" y="790575"/>
                </a:cubicBezTo>
                <a:cubicBezTo>
                  <a:pt x="578539" y="811462"/>
                  <a:pt x="590410" y="875293"/>
                  <a:pt x="558319" y="895350"/>
                </a:cubicBezTo>
                <a:cubicBezTo>
                  <a:pt x="541291" y="905993"/>
                  <a:pt x="520219" y="908050"/>
                  <a:pt x="501169" y="914400"/>
                </a:cubicBezTo>
                <a:cubicBezTo>
                  <a:pt x="460175" y="928065"/>
                  <a:pt x="482334" y="921490"/>
                  <a:pt x="434494" y="933450"/>
                </a:cubicBezTo>
                <a:cubicBezTo>
                  <a:pt x="383694" y="930275"/>
                  <a:pt x="332764" y="928751"/>
                  <a:pt x="282094" y="923925"/>
                </a:cubicBezTo>
                <a:cubicBezTo>
                  <a:pt x="265978" y="922390"/>
                  <a:pt x="249207" y="921099"/>
                  <a:pt x="234469" y="914400"/>
                </a:cubicBezTo>
                <a:cubicBezTo>
                  <a:pt x="213626" y="904926"/>
                  <a:pt x="196369" y="889000"/>
                  <a:pt x="177319" y="876300"/>
                </a:cubicBezTo>
                <a:cubicBezTo>
                  <a:pt x="151544" y="859117"/>
                  <a:pt x="140856" y="850285"/>
                  <a:pt x="110644" y="838200"/>
                </a:cubicBezTo>
                <a:cubicBezTo>
                  <a:pt x="92000" y="830742"/>
                  <a:pt x="53494" y="819150"/>
                  <a:pt x="53494" y="819150"/>
                </a:cubicBezTo>
                <a:cubicBezTo>
                  <a:pt x="43969" y="809625"/>
                  <a:pt x="32391" y="801783"/>
                  <a:pt x="24919" y="790575"/>
                </a:cubicBezTo>
                <a:cubicBezTo>
                  <a:pt x="19350" y="782221"/>
                  <a:pt x="15394" y="772040"/>
                  <a:pt x="15394" y="762000"/>
                </a:cubicBezTo>
                <a:cubicBezTo>
                  <a:pt x="15394" y="534050"/>
                  <a:pt x="0" y="589108"/>
                  <a:pt x="34444" y="485775"/>
                </a:cubicBezTo>
                <a:cubicBezTo>
                  <a:pt x="37619" y="409575"/>
                  <a:pt x="38335" y="333233"/>
                  <a:pt x="43969" y="257175"/>
                </a:cubicBezTo>
                <a:cubicBezTo>
                  <a:pt x="44711" y="247162"/>
                  <a:pt x="50736" y="238254"/>
                  <a:pt x="53494" y="228600"/>
                </a:cubicBezTo>
                <a:cubicBezTo>
                  <a:pt x="57431" y="214819"/>
                  <a:pt x="74921" y="135733"/>
                  <a:pt x="82069" y="133350"/>
                </a:cubicBezTo>
                <a:lnTo>
                  <a:pt x="110644" y="123825"/>
                </a:lnTo>
                <a:cubicBezTo>
                  <a:pt x="193194" y="127000"/>
                  <a:pt x="276044" y="125639"/>
                  <a:pt x="358294" y="133350"/>
                </a:cubicBezTo>
                <a:cubicBezTo>
                  <a:pt x="378287" y="135224"/>
                  <a:pt x="415444" y="152400"/>
                  <a:pt x="415444" y="152400"/>
                </a:cubicBezTo>
                <a:cubicBezTo>
                  <a:pt x="447031" y="141871"/>
                  <a:pt x="445607" y="196850"/>
                  <a:pt x="453544" y="19050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975475" y="4730750"/>
            <a:ext cx="882650" cy="420688"/>
          </a:xfrm>
          <a:custGeom>
            <a:avLst/>
            <a:gdLst>
              <a:gd name="connsiteX0" fmla="*/ 35201 w 882926"/>
              <a:gd name="connsiteY0" fmla="*/ 192065 h 420665"/>
              <a:gd name="connsiteX1" fmla="*/ 63776 w 882926"/>
              <a:gd name="connsiteY1" fmla="*/ 173015 h 420665"/>
              <a:gd name="connsiteX2" fmla="*/ 54251 w 882926"/>
              <a:gd name="connsiteY2" fmla="*/ 144440 h 420665"/>
              <a:gd name="connsiteX3" fmla="*/ 63776 w 882926"/>
              <a:gd name="connsiteY3" fmla="*/ 87290 h 420665"/>
              <a:gd name="connsiteX4" fmla="*/ 82826 w 882926"/>
              <a:gd name="connsiteY4" fmla="*/ 58715 h 420665"/>
              <a:gd name="connsiteX5" fmla="*/ 435251 w 882926"/>
              <a:gd name="connsiteY5" fmla="*/ 49190 h 420665"/>
              <a:gd name="connsiteX6" fmla="*/ 501926 w 882926"/>
              <a:gd name="connsiteY6" fmla="*/ 39665 h 420665"/>
              <a:gd name="connsiteX7" fmla="*/ 768626 w 882926"/>
              <a:gd name="connsiteY7" fmla="*/ 1565 h 420665"/>
              <a:gd name="connsiteX8" fmla="*/ 873401 w 882926"/>
              <a:gd name="connsiteY8" fmla="*/ 11090 h 420665"/>
              <a:gd name="connsiteX9" fmla="*/ 882926 w 882926"/>
              <a:gd name="connsiteY9" fmla="*/ 39665 h 420665"/>
              <a:gd name="connsiteX10" fmla="*/ 873401 w 882926"/>
              <a:gd name="connsiteY10" fmla="*/ 306365 h 420665"/>
              <a:gd name="connsiteX11" fmla="*/ 863876 w 882926"/>
              <a:gd name="connsiteY11" fmla="*/ 334940 h 420665"/>
              <a:gd name="connsiteX12" fmla="*/ 806726 w 882926"/>
              <a:gd name="connsiteY12" fmla="*/ 353990 h 420665"/>
              <a:gd name="connsiteX13" fmla="*/ 559076 w 882926"/>
              <a:gd name="connsiteY13" fmla="*/ 363515 h 420665"/>
              <a:gd name="connsiteX14" fmla="*/ 587651 w 882926"/>
              <a:gd name="connsiteY14" fmla="*/ 373040 h 420665"/>
              <a:gd name="connsiteX15" fmla="*/ 530501 w 882926"/>
              <a:gd name="connsiteY15" fmla="*/ 401615 h 420665"/>
              <a:gd name="connsiteX16" fmla="*/ 368576 w 882926"/>
              <a:gd name="connsiteY16" fmla="*/ 411140 h 420665"/>
              <a:gd name="connsiteX17" fmla="*/ 82826 w 882926"/>
              <a:gd name="connsiteY17" fmla="*/ 420665 h 420665"/>
              <a:gd name="connsiteX18" fmla="*/ 35201 w 882926"/>
              <a:gd name="connsiteY18" fmla="*/ 411140 h 420665"/>
              <a:gd name="connsiteX19" fmla="*/ 6626 w 882926"/>
              <a:gd name="connsiteY19" fmla="*/ 344465 h 420665"/>
              <a:gd name="connsiteX20" fmla="*/ 16151 w 882926"/>
              <a:gd name="connsiteY20" fmla="*/ 173015 h 420665"/>
              <a:gd name="connsiteX21" fmla="*/ 35201 w 882926"/>
              <a:gd name="connsiteY21" fmla="*/ 192065 h 42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82926" h="420665">
                <a:moveTo>
                  <a:pt x="35201" y="192065"/>
                </a:moveTo>
                <a:cubicBezTo>
                  <a:pt x="43138" y="192065"/>
                  <a:pt x="59524" y="183644"/>
                  <a:pt x="63776" y="173015"/>
                </a:cubicBezTo>
                <a:cubicBezTo>
                  <a:pt x="67505" y="163693"/>
                  <a:pt x="54251" y="154480"/>
                  <a:pt x="54251" y="144440"/>
                </a:cubicBezTo>
                <a:cubicBezTo>
                  <a:pt x="54251" y="125127"/>
                  <a:pt x="57669" y="105612"/>
                  <a:pt x="63776" y="87290"/>
                </a:cubicBezTo>
                <a:cubicBezTo>
                  <a:pt x="67396" y="76430"/>
                  <a:pt x="71438" y="59883"/>
                  <a:pt x="82826" y="58715"/>
                </a:cubicBezTo>
                <a:cubicBezTo>
                  <a:pt x="199731" y="46725"/>
                  <a:pt x="317776" y="52365"/>
                  <a:pt x="435251" y="49190"/>
                </a:cubicBezTo>
                <a:cubicBezTo>
                  <a:pt x="457476" y="46015"/>
                  <a:pt x="479514" y="40983"/>
                  <a:pt x="501926" y="39665"/>
                </a:cubicBezTo>
                <a:cubicBezTo>
                  <a:pt x="771114" y="23830"/>
                  <a:pt x="731742" y="112217"/>
                  <a:pt x="768626" y="1565"/>
                </a:cubicBezTo>
                <a:cubicBezTo>
                  <a:pt x="803551" y="4740"/>
                  <a:pt x="840132" y="0"/>
                  <a:pt x="873401" y="11090"/>
                </a:cubicBezTo>
                <a:cubicBezTo>
                  <a:pt x="882926" y="14265"/>
                  <a:pt x="882926" y="29625"/>
                  <a:pt x="882926" y="39665"/>
                </a:cubicBezTo>
                <a:cubicBezTo>
                  <a:pt x="882926" y="128622"/>
                  <a:pt x="879128" y="217593"/>
                  <a:pt x="873401" y="306365"/>
                </a:cubicBezTo>
                <a:cubicBezTo>
                  <a:pt x="872755" y="316384"/>
                  <a:pt x="872046" y="329104"/>
                  <a:pt x="863876" y="334940"/>
                </a:cubicBezTo>
                <a:cubicBezTo>
                  <a:pt x="847536" y="346612"/>
                  <a:pt x="826792" y="353218"/>
                  <a:pt x="806726" y="353990"/>
                </a:cubicBezTo>
                <a:lnTo>
                  <a:pt x="559076" y="363515"/>
                </a:lnTo>
                <a:cubicBezTo>
                  <a:pt x="568601" y="366690"/>
                  <a:pt x="587651" y="363000"/>
                  <a:pt x="587651" y="373040"/>
                </a:cubicBezTo>
                <a:cubicBezTo>
                  <a:pt x="587651" y="383475"/>
                  <a:pt x="537547" y="400910"/>
                  <a:pt x="530501" y="401615"/>
                </a:cubicBezTo>
                <a:cubicBezTo>
                  <a:pt x="476701" y="406995"/>
                  <a:pt x="422595" y="408841"/>
                  <a:pt x="368576" y="411140"/>
                </a:cubicBezTo>
                <a:lnTo>
                  <a:pt x="82826" y="420665"/>
                </a:lnTo>
                <a:cubicBezTo>
                  <a:pt x="66951" y="417490"/>
                  <a:pt x="49257" y="419172"/>
                  <a:pt x="35201" y="411140"/>
                </a:cubicBezTo>
                <a:cubicBezTo>
                  <a:pt x="16016" y="400177"/>
                  <a:pt x="10779" y="361075"/>
                  <a:pt x="6626" y="344465"/>
                </a:cubicBezTo>
                <a:cubicBezTo>
                  <a:pt x="9801" y="287315"/>
                  <a:pt x="0" y="227927"/>
                  <a:pt x="16151" y="173015"/>
                </a:cubicBezTo>
                <a:cubicBezTo>
                  <a:pt x="19845" y="160456"/>
                  <a:pt x="27264" y="192065"/>
                  <a:pt x="35201" y="19206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4495800"/>
            <a:ext cx="464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dirty="0">
                <a:ea typeface="宋体" panose="02010600030101010101" pitchFamily="2" charset="-122"/>
              </a:rPr>
              <a:t>Topic: A broad concept/theme, semantically coherent, which is </a:t>
            </a:r>
            <a:r>
              <a:rPr lang="en-US" altLang="zh-CN" i="1" dirty="0">
                <a:ea typeface="宋体" panose="02010600030101010101" pitchFamily="2" charset="-122"/>
              </a:rPr>
              <a:t>hidden</a:t>
            </a:r>
            <a:r>
              <a:rPr lang="en-US" altLang="zh-CN" dirty="0">
                <a:ea typeface="宋体" panose="02010600030101010101" pitchFamily="2" charset="-122"/>
              </a:rPr>
              <a:t> in documents</a:t>
            </a:r>
            <a:endParaRPr lang="en-US" alt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982686" y="1589772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800" dirty="0">
                <a:ea typeface="宋体" panose="02010600030101010101" pitchFamily="2" charset="-122"/>
              </a:rPr>
              <a:t>Representation: a probabilistic distribution over words.</a:t>
            </a:r>
            <a:endParaRPr lang="en-US" altLang="en-US" sz="1800" dirty="0"/>
          </a:p>
        </p:txBody>
      </p:sp>
      <p:sp>
        <p:nvSpPr>
          <p:cNvPr id="21" name="Freeform 20"/>
          <p:cNvSpPr/>
          <p:nvPr/>
        </p:nvSpPr>
        <p:spPr>
          <a:xfrm>
            <a:off x="7058025" y="3171825"/>
            <a:ext cx="1085850" cy="533400"/>
          </a:xfrm>
          <a:custGeom>
            <a:avLst/>
            <a:gdLst>
              <a:gd name="connsiteX0" fmla="*/ 47625 w 1085850"/>
              <a:gd name="connsiteY0" fmla="*/ 66675 h 533400"/>
              <a:gd name="connsiteX1" fmla="*/ 114300 w 1085850"/>
              <a:gd name="connsiteY1" fmla="*/ 104775 h 533400"/>
              <a:gd name="connsiteX2" fmla="*/ 171450 w 1085850"/>
              <a:gd name="connsiteY2" fmla="*/ 123825 h 533400"/>
              <a:gd name="connsiteX3" fmla="*/ 219075 w 1085850"/>
              <a:gd name="connsiteY3" fmla="*/ 152400 h 533400"/>
              <a:gd name="connsiteX4" fmla="*/ 247650 w 1085850"/>
              <a:gd name="connsiteY4" fmla="*/ 171450 h 533400"/>
              <a:gd name="connsiteX5" fmla="*/ 285750 w 1085850"/>
              <a:gd name="connsiteY5" fmla="*/ 180975 h 533400"/>
              <a:gd name="connsiteX6" fmla="*/ 314325 w 1085850"/>
              <a:gd name="connsiteY6" fmla="*/ 171450 h 533400"/>
              <a:gd name="connsiteX7" fmla="*/ 381000 w 1085850"/>
              <a:gd name="connsiteY7" fmla="*/ 152400 h 533400"/>
              <a:gd name="connsiteX8" fmla="*/ 409575 w 1085850"/>
              <a:gd name="connsiteY8" fmla="*/ 133350 h 533400"/>
              <a:gd name="connsiteX9" fmla="*/ 438150 w 1085850"/>
              <a:gd name="connsiteY9" fmla="*/ 123825 h 533400"/>
              <a:gd name="connsiteX10" fmla="*/ 514350 w 1085850"/>
              <a:gd name="connsiteY10" fmla="*/ 95250 h 533400"/>
              <a:gd name="connsiteX11" fmla="*/ 542925 w 1085850"/>
              <a:gd name="connsiteY11" fmla="*/ 76200 h 533400"/>
              <a:gd name="connsiteX12" fmla="*/ 571500 w 1085850"/>
              <a:gd name="connsiteY12" fmla="*/ 47625 h 533400"/>
              <a:gd name="connsiteX13" fmla="*/ 619125 w 1085850"/>
              <a:gd name="connsiteY13" fmla="*/ 28575 h 533400"/>
              <a:gd name="connsiteX14" fmla="*/ 723900 w 1085850"/>
              <a:gd name="connsiteY14" fmla="*/ 9525 h 533400"/>
              <a:gd name="connsiteX15" fmla="*/ 762000 w 1085850"/>
              <a:gd name="connsiteY15" fmla="*/ 0 h 533400"/>
              <a:gd name="connsiteX16" fmla="*/ 895350 w 1085850"/>
              <a:gd name="connsiteY16" fmla="*/ 9525 h 533400"/>
              <a:gd name="connsiteX17" fmla="*/ 923925 w 1085850"/>
              <a:gd name="connsiteY17" fmla="*/ 19050 h 533400"/>
              <a:gd name="connsiteX18" fmla="*/ 962025 w 1085850"/>
              <a:gd name="connsiteY18" fmla="*/ 28575 h 533400"/>
              <a:gd name="connsiteX19" fmla="*/ 990600 w 1085850"/>
              <a:gd name="connsiteY19" fmla="*/ 38100 h 533400"/>
              <a:gd name="connsiteX20" fmla="*/ 1047750 w 1085850"/>
              <a:gd name="connsiteY20" fmla="*/ 47625 h 533400"/>
              <a:gd name="connsiteX21" fmla="*/ 1057275 w 1085850"/>
              <a:gd name="connsiteY21" fmla="*/ 295275 h 533400"/>
              <a:gd name="connsiteX22" fmla="*/ 1076325 w 1085850"/>
              <a:gd name="connsiteY22" fmla="*/ 333375 h 533400"/>
              <a:gd name="connsiteX23" fmla="*/ 1085850 w 1085850"/>
              <a:gd name="connsiteY23" fmla="*/ 361950 h 533400"/>
              <a:gd name="connsiteX24" fmla="*/ 1076325 w 1085850"/>
              <a:gd name="connsiteY24" fmla="*/ 400050 h 533400"/>
              <a:gd name="connsiteX25" fmla="*/ 1038225 w 1085850"/>
              <a:gd name="connsiteY25" fmla="*/ 419100 h 533400"/>
              <a:gd name="connsiteX26" fmla="*/ 876300 w 1085850"/>
              <a:gd name="connsiteY26" fmla="*/ 438150 h 533400"/>
              <a:gd name="connsiteX27" fmla="*/ 733425 w 1085850"/>
              <a:gd name="connsiteY27" fmla="*/ 466725 h 533400"/>
              <a:gd name="connsiteX28" fmla="*/ 695325 w 1085850"/>
              <a:gd name="connsiteY28" fmla="*/ 476250 h 533400"/>
              <a:gd name="connsiteX29" fmla="*/ 266700 w 1085850"/>
              <a:gd name="connsiteY29" fmla="*/ 495300 h 533400"/>
              <a:gd name="connsiteX30" fmla="*/ 161925 w 1085850"/>
              <a:gd name="connsiteY30" fmla="*/ 533400 h 533400"/>
              <a:gd name="connsiteX31" fmla="*/ 85725 w 1085850"/>
              <a:gd name="connsiteY31" fmla="*/ 523875 h 533400"/>
              <a:gd name="connsiteX32" fmla="*/ 57150 w 1085850"/>
              <a:gd name="connsiteY32" fmla="*/ 457200 h 533400"/>
              <a:gd name="connsiteX33" fmla="*/ 38100 w 1085850"/>
              <a:gd name="connsiteY33" fmla="*/ 428625 h 533400"/>
              <a:gd name="connsiteX34" fmla="*/ 9525 w 1085850"/>
              <a:gd name="connsiteY34" fmla="*/ 304800 h 533400"/>
              <a:gd name="connsiteX35" fmla="*/ 0 w 1085850"/>
              <a:gd name="connsiteY35" fmla="*/ 228600 h 533400"/>
              <a:gd name="connsiteX36" fmla="*/ 9525 w 1085850"/>
              <a:gd name="connsiteY36" fmla="*/ 142875 h 533400"/>
              <a:gd name="connsiteX37" fmla="*/ 66675 w 1085850"/>
              <a:gd name="connsiteY37" fmla="*/ 95250 h 533400"/>
              <a:gd name="connsiteX38" fmla="*/ 47625 w 1085850"/>
              <a:gd name="connsiteY38" fmla="*/ 66675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85850" h="533400">
                <a:moveTo>
                  <a:pt x="47625" y="66675"/>
                </a:moveTo>
                <a:cubicBezTo>
                  <a:pt x="55563" y="68263"/>
                  <a:pt x="84088" y="92690"/>
                  <a:pt x="114300" y="104775"/>
                </a:cubicBezTo>
                <a:cubicBezTo>
                  <a:pt x="132944" y="112233"/>
                  <a:pt x="153169" y="115516"/>
                  <a:pt x="171450" y="123825"/>
                </a:cubicBezTo>
                <a:cubicBezTo>
                  <a:pt x="188304" y="131486"/>
                  <a:pt x="203376" y="142588"/>
                  <a:pt x="219075" y="152400"/>
                </a:cubicBezTo>
                <a:cubicBezTo>
                  <a:pt x="228783" y="158467"/>
                  <a:pt x="237128" y="166941"/>
                  <a:pt x="247650" y="171450"/>
                </a:cubicBezTo>
                <a:cubicBezTo>
                  <a:pt x="259682" y="176607"/>
                  <a:pt x="273050" y="177800"/>
                  <a:pt x="285750" y="180975"/>
                </a:cubicBezTo>
                <a:cubicBezTo>
                  <a:pt x="295275" y="177800"/>
                  <a:pt x="304671" y="174208"/>
                  <a:pt x="314325" y="171450"/>
                </a:cubicBezTo>
                <a:cubicBezTo>
                  <a:pt x="328567" y="167381"/>
                  <a:pt x="365775" y="160013"/>
                  <a:pt x="381000" y="152400"/>
                </a:cubicBezTo>
                <a:cubicBezTo>
                  <a:pt x="391239" y="147280"/>
                  <a:pt x="399336" y="138470"/>
                  <a:pt x="409575" y="133350"/>
                </a:cubicBezTo>
                <a:cubicBezTo>
                  <a:pt x="418555" y="128860"/>
                  <a:pt x="428922" y="127780"/>
                  <a:pt x="438150" y="123825"/>
                </a:cubicBezTo>
                <a:cubicBezTo>
                  <a:pt x="507882" y="93940"/>
                  <a:pt x="444106" y="112811"/>
                  <a:pt x="514350" y="95250"/>
                </a:cubicBezTo>
                <a:cubicBezTo>
                  <a:pt x="523875" y="88900"/>
                  <a:pt x="534131" y="83529"/>
                  <a:pt x="542925" y="76200"/>
                </a:cubicBezTo>
                <a:cubicBezTo>
                  <a:pt x="553273" y="67576"/>
                  <a:pt x="560077" y="54764"/>
                  <a:pt x="571500" y="47625"/>
                </a:cubicBezTo>
                <a:cubicBezTo>
                  <a:pt x="585999" y="38563"/>
                  <a:pt x="602905" y="33982"/>
                  <a:pt x="619125" y="28575"/>
                </a:cubicBezTo>
                <a:cubicBezTo>
                  <a:pt x="658011" y="15613"/>
                  <a:pt x="680270" y="17458"/>
                  <a:pt x="723900" y="9525"/>
                </a:cubicBezTo>
                <a:cubicBezTo>
                  <a:pt x="736780" y="7183"/>
                  <a:pt x="749300" y="3175"/>
                  <a:pt x="762000" y="0"/>
                </a:cubicBezTo>
                <a:cubicBezTo>
                  <a:pt x="806450" y="3175"/>
                  <a:pt x="851092" y="4318"/>
                  <a:pt x="895350" y="9525"/>
                </a:cubicBezTo>
                <a:cubicBezTo>
                  <a:pt x="905321" y="10698"/>
                  <a:pt x="914271" y="16292"/>
                  <a:pt x="923925" y="19050"/>
                </a:cubicBezTo>
                <a:cubicBezTo>
                  <a:pt x="936512" y="22646"/>
                  <a:pt x="949438" y="24979"/>
                  <a:pt x="962025" y="28575"/>
                </a:cubicBezTo>
                <a:cubicBezTo>
                  <a:pt x="971679" y="31333"/>
                  <a:pt x="980799" y="35922"/>
                  <a:pt x="990600" y="38100"/>
                </a:cubicBezTo>
                <a:cubicBezTo>
                  <a:pt x="1009453" y="42290"/>
                  <a:pt x="1028700" y="44450"/>
                  <a:pt x="1047750" y="47625"/>
                </a:cubicBezTo>
                <a:cubicBezTo>
                  <a:pt x="1050925" y="130175"/>
                  <a:pt x="1049055" y="213074"/>
                  <a:pt x="1057275" y="295275"/>
                </a:cubicBezTo>
                <a:cubicBezTo>
                  <a:pt x="1058688" y="309404"/>
                  <a:pt x="1070732" y="320324"/>
                  <a:pt x="1076325" y="333375"/>
                </a:cubicBezTo>
                <a:cubicBezTo>
                  <a:pt x="1080280" y="342603"/>
                  <a:pt x="1082675" y="352425"/>
                  <a:pt x="1085850" y="361950"/>
                </a:cubicBezTo>
                <a:cubicBezTo>
                  <a:pt x="1082675" y="374650"/>
                  <a:pt x="1084706" y="389993"/>
                  <a:pt x="1076325" y="400050"/>
                </a:cubicBezTo>
                <a:cubicBezTo>
                  <a:pt x="1067235" y="410958"/>
                  <a:pt x="1051276" y="413507"/>
                  <a:pt x="1038225" y="419100"/>
                </a:cubicBezTo>
                <a:cubicBezTo>
                  <a:pt x="985310" y="441778"/>
                  <a:pt x="940056" y="432078"/>
                  <a:pt x="876300" y="438150"/>
                </a:cubicBezTo>
                <a:cubicBezTo>
                  <a:pt x="812197" y="444255"/>
                  <a:pt x="798180" y="450536"/>
                  <a:pt x="733425" y="466725"/>
                </a:cubicBezTo>
                <a:cubicBezTo>
                  <a:pt x="720725" y="469900"/>
                  <a:pt x="708351" y="474947"/>
                  <a:pt x="695325" y="476250"/>
                </a:cubicBezTo>
                <a:cubicBezTo>
                  <a:pt x="489456" y="496837"/>
                  <a:pt x="631970" y="484864"/>
                  <a:pt x="266700" y="495300"/>
                </a:cubicBezTo>
                <a:cubicBezTo>
                  <a:pt x="179394" y="517126"/>
                  <a:pt x="212285" y="499827"/>
                  <a:pt x="161925" y="533400"/>
                </a:cubicBezTo>
                <a:cubicBezTo>
                  <a:pt x="136525" y="530225"/>
                  <a:pt x="109492" y="533382"/>
                  <a:pt x="85725" y="523875"/>
                </a:cubicBezTo>
                <a:cubicBezTo>
                  <a:pt x="65110" y="515629"/>
                  <a:pt x="62937" y="470703"/>
                  <a:pt x="57150" y="457200"/>
                </a:cubicBezTo>
                <a:cubicBezTo>
                  <a:pt x="52641" y="446678"/>
                  <a:pt x="44450" y="438150"/>
                  <a:pt x="38100" y="428625"/>
                </a:cubicBezTo>
                <a:cubicBezTo>
                  <a:pt x="29348" y="393618"/>
                  <a:pt x="15389" y="342915"/>
                  <a:pt x="9525" y="304800"/>
                </a:cubicBezTo>
                <a:cubicBezTo>
                  <a:pt x="5633" y="279500"/>
                  <a:pt x="3175" y="254000"/>
                  <a:pt x="0" y="228600"/>
                </a:cubicBezTo>
                <a:cubicBezTo>
                  <a:pt x="3175" y="200025"/>
                  <a:pt x="433" y="170150"/>
                  <a:pt x="9525" y="142875"/>
                </a:cubicBezTo>
                <a:cubicBezTo>
                  <a:pt x="26300" y="92551"/>
                  <a:pt x="43800" y="133376"/>
                  <a:pt x="66675" y="95250"/>
                </a:cubicBezTo>
                <a:cubicBezTo>
                  <a:pt x="71576" y="87082"/>
                  <a:pt x="39687" y="65087"/>
                  <a:pt x="47625" y="66675"/>
                </a:cubicBezTo>
                <a:close/>
              </a:path>
            </a:pathLst>
          </a:cu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3" name="Straight Connector 22"/>
          <p:cNvCxnSpPr>
            <a:stCxn id="7" idx="8"/>
            <a:endCxn id="30" idx="1"/>
          </p:cNvCxnSpPr>
          <p:nvPr/>
        </p:nvCxnSpPr>
        <p:spPr>
          <a:xfrm>
            <a:off x="2187575" y="2161927"/>
            <a:ext cx="1292225" cy="1257657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0" idx="1"/>
          </p:cNvCxnSpPr>
          <p:nvPr/>
        </p:nvCxnSpPr>
        <p:spPr>
          <a:xfrm flipV="1">
            <a:off x="2184400" y="3420378"/>
            <a:ext cx="1295400" cy="492125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0"/>
            <a:endCxn id="30" idx="3"/>
          </p:cNvCxnSpPr>
          <p:nvPr/>
        </p:nvCxnSpPr>
        <p:spPr>
          <a:xfrm flipH="1">
            <a:off x="5689600" y="2724150"/>
            <a:ext cx="1415583" cy="695434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3"/>
            <a:endCxn id="30" idx="3"/>
          </p:cNvCxnSpPr>
          <p:nvPr/>
        </p:nvCxnSpPr>
        <p:spPr>
          <a:xfrm flipH="1" flipV="1">
            <a:off x="5689600" y="3419584"/>
            <a:ext cx="1349631" cy="1398461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479800" y="2388503"/>
            <a:ext cx="2209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latin typeface="Segoe Script" panose="020B0504020000000003" pitchFamily="34" charset="0"/>
              </a:rPr>
              <a:t>retrieval       0.2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information  0.15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model          0.08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query           0.07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language      0.06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feedback      0.03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……</a:t>
            </a:r>
          </a:p>
          <a:p>
            <a:endParaRPr lang="en-US" altLang="en-US" sz="1600" dirty="0">
              <a:latin typeface="Segoe Script" panose="020B0504020000000003" pitchFamily="34" charset="0"/>
            </a:endParaRPr>
          </a:p>
        </p:txBody>
      </p:sp>
      <p:cxnSp>
        <p:nvCxnSpPr>
          <p:cNvPr id="69" name="Straight Arrow Connector 68"/>
          <p:cNvCxnSpPr>
            <a:stCxn id="9" idx="9"/>
          </p:cNvCxnSpPr>
          <p:nvPr/>
        </p:nvCxnSpPr>
        <p:spPr>
          <a:xfrm>
            <a:off x="2133600" y="3562350"/>
            <a:ext cx="990600" cy="552450"/>
          </a:xfrm>
          <a:prstGeom prst="straightConnector1">
            <a:avLst/>
          </a:prstGeom>
          <a:ln w="25400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" idx="10"/>
          </p:cNvCxnSpPr>
          <p:nvPr/>
        </p:nvCxnSpPr>
        <p:spPr>
          <a:xfrm>
            <a:off x="2143125" y="3086100"/>
            <a:ext cx="676275" cy="1333500"/>
          </a:xfrm>
          <a:prstGeom prst="straightConnector1">
            <a:avLst/>
          </a:prstGeom>
          <a:ln w="2540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1" idx="27"/>
          </p:cNvCxnSpPr>
          <p:nvPr/>
        </p:nvCxnSpPr>
        <p:spPr>
          <a:xfrm flipH="1">
            <a:off x="5689600" y="3638550"/>
            <a:ext cx="2101850" cy="628650"/>
          </a:xfrm>
          <a:prstGeom prst="straightConnector1">
            <a:avLst/>
          </a:prstGeom>
          <a:ln w="25400">
            <a:solidFill>
              <a:srgbClr val="0099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304800" y="5562600"/>
            <a:ext cx="495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e.g., politics; sports; technology; entertainment; education etc.</a:t>
            </a:r>
          </a:p>
        </p:txBody>
      </p:sp>
    </p:spTree>
    <p:extLst>
      <p:ext uri="{BB962C8B-B14F-4D97-AF65-F5344CB8AC3E}">
        <p14:creationId xmlns:p14="http://schemas.microsoft.com/office/powerpoint/2010/main" val="6191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6" grpId="0" animBg="1"/>
      <p:bldP spid="18" grpId="0" animBg="1"/>
      <p:bldP spid="19" grpId="0"/>
      <p:bldP spid="20" grpId="0"/>
      <p:bldP spid="21" grpId="0" animBg="1"/>
      <p:bldP spid="30" grpId="0"/>
      <p:bldP spid="7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Document as a mixture of topics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331710" y="3636057"/>
            <a:ext cx="5376862" cy="29908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How can we discover these topic-word distributions?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Many applications would be enabled by discovering such topics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Summarize themes/aspects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Facilitate navigation/browsing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Retrieve documents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Segment documents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Many other text mining tasks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790" y="1835038"/>
            <a:ext cx="1223963" cy="384175"/>
            <a:chOff x="620490" y="1792969"/>
            <a:chExt cx="1223963" cy="384175"/>
          </a:xfrm>
        </p:grpSpPr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639310" y="1792969"/>
              <a:ext cx="901700" cy="3841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620490" y="1824719"/>
              <a:ext cx="12239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Topic  </a:t>
              </a:r>
              <a:r>
                <a:rPr lang="en-US" altLang="zh-CN" sz="1400" baseline="-250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2789" y="4149439"/>
            <a:ext cx="1095375" cy="425450"/>
            <a:chOff x="640897" y="4190094"/>
            <a:chExt cx="1095375" cy="425450"/>
          </a:xfrm>
        </p:grpSpPr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640897" y="4190094"/>
              <a:ext cx="900113" cy="425450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669472" y="426244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Topic </a:t>
              </a:r>
              <a:r>
                <a:rPr lang="en-US" altLang="zh-CN" sz="1400" baseline="-250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k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2789" y="2777393"/>
            <a:ext cx="1223963" cy="427038"/>
            <a:chOff x="648835" y="2732769"/>
            <a:chExt cx="1223963" cy="427038"/>
          </a:xfrm>
        </p:grpSpPr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648835" y="2732769"/>
              <a:ext cx="901700" cy="42703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648835" y="2807382"/>
              <a:ext cx="12239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Topic </a:t>
              </a:r>
              <a:r>
                <a:rPr lang="en-US" altLang="zh-CN" sz="1400" baseline="-25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2</a:t>
              </a:r>
            </a:p>
          </p:txBody>
        </p:sp>
      </p:grp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83772" y="3443969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6260" y="5395007"/>
            <a:ext cx="1560512" cy="515937"/>
            <a:chOff x="366260" y="5395007"/>
            <a:chExt cx="1560512" cy="515937"/>
          </a:xfrm>
        </p:grpSpPr>
        <p:sp>
          <p:nvSpPr>
            <p:cNvPr id="20491" name="Oval 11"/>
            <p:cNvSpPr>
              <a:spLocks noChangeArrowheads="1"/>
            </p:cNvSpPr>
            <p:nvPr/>
          </p:nvSpPr>
          <p:spPr bwMode="auto">
            <a:xfrm>
              <a:off x="366260" y="5395007"/>
              <a:ext cx="1447800" cy="457200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402772" y="5460094"/>
              <a:ext cx="152400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Background </a:t>
              </a:r>
              <a:r>
                <a:rPr lang="en-US" altLang="zh-CN" sz="1400" baseline="-25000" dirty="0"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k</a:t>
              </a:r>
            </a:p>
            <a:p>
              <a:endParaRPr lang="en-US" altLang="zh-CN" sz="1400" baseline="-25000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612447" y="1719944"/>
            <a:ext cx="1533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government 0.3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response  0.2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...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698172" y="3929744"/>
            <a:ext cx="13668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donate  0.1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relief 0.05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help 0.02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...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698172" y="2558144"/>
            <a:ext cx="13668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city 0.2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new   0.1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orleans 0.05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...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850572" y="5214032"/>
            <a:ext cx="12239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is 0.05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the  0.04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 0.03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...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05200" y="1835038"/>
            <a:ext cx="5181600" cy="1676400"/>
            <a:chOff x="3505200" y="1835038"/>
            <a:chExt cx="5181600" cy="1676400"/>
          </a:xfrm>
        </p:grpSpPr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505200" y="1835038"/>
              <a:ext cx="5181600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[ </a:t>
              </a:r>
              <a:r>
                <a:rPr lang="en-US" altLang="zh-CN" sz="1400" dirty="0">
                  <a:solidFill>
                    <a:srgbClr val="CC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Criticism of government response to the hurricane primarily consisted of criticism of its response to the approach of the storm and its aftermath, specifically in the delayed response</a:t>
              </a:r>
              <a:r>
                <a:rPr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]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 to the </a:t>
              </a:r>
              <a:r>
                <a:rPr lang="en-US" altLang="zh-CN" sz="14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[ flooding of New Orleans. … 80% of the 1.3 million residents of the greater New Orleans metropolitan area evacuated </a:t>
              </a:r>
              <a:r>
                <a:rPr lang="en-US" altLang="zh-CN" sz="1400" dirty="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]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 …</a:t>
              </a:r>
              <a:r>
                <a:rPr lang="en-US" altLang="zh-CN" sz="1400" dirty="0">
                  <a:solidFill>
                    <a:srgbClr val="0099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[ Over seventy countries pledged monetary donations or other assistance]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. …</a:t>
              </a: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3505200" y="1835038"/>
              <a:ext cx="5181600" cy="16764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994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750626"/>
            <a:ext cx="9144000" cy="652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set with clear cluster structure</a:t>
            </a:r>
            <a:endParaRPr lang="en-US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63773" y="5715475"/>
            <a:ext cx="8623069" cy="76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09538" lvl="1">
              <a:spcBef>
                <a:spcPts val="700"/>
              </a:spcBef>
              <a:buClr>
                <a:srgbClr val="336699"/>
              </a:buClr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How would you design an algorithm for finding these three clusters?</a:t>
            </a: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8" name="Picture 7" descr="16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868" y="1553089"/>
            <a:ext cx="4342264" cy="39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32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</a:t>
            </a:r>
            <a:r>
              <a:rPr lang="en-US" dirty="0" err="1"/>
              <a:t>Dirichlet</a:t>
            </a:r>
            <a:r>
              <a:rPr lang="en-US" dirty="0"/>
              <a:t> Allocation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3242" y="1729435"/>
            <a:ext cx="7521465" cy="4306242"/>
            <a:chOff x="473242" y="1729435"/>
            <a:chExt cx="7521465" cy="430624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599" y="1729435"/>
              <a:ext cx="7019108" cy="430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73242" y="2037347"/>
              <a:ext cx="2622884" cy="3280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60603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learned by LDA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95722"/>
            <a:ext cx="7217908" cy="47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976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assignments in document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topics shown in last slide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40" y="2574993"/>
            <a:ext cx="8446120" cy="28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58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-105" charset="-128"/>
              </a:rPr>
              <a:t>Final word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500" dirty="0">
                <a:ea typeface="ＭＳ Ｐゴシック" pitchFamily="-105" charset="-128"/>
              </a:rPr>
              <a:t>In clustering, clusters are inferred from the data without human input (unsupervised learning)</a:t>
            </a:r>
          </a:p>
          <a:p>
            <a:pPr eaLnBrk="1" hangingPunct="1"/>
            <a:r>
              <a:rPr lang="en-US" altLang="en-US" sz="2500" dirty="0">
                <a:ea typeface="ＭＳ Ｐゴシック" pitchFamily="-105" charset="-128"/>
              </a:rPr>
              <a:t>However, in practice, it’s a bit less clear: there are many ways of influencing the outcome of clustering: number of clusters, similarity measure, representation of documents.</a:t>
            </a:r>
          </a:p>
          <a:p>
            <a:pPr eaLnBrk="1" hangingPunct="1"/>
            <a:endParaRPr lang="en-US" altLang="en-US" sz="2500" dirty="0">
              <a:ea typeface="ＭＳ Ｐゴシック" pitchFamily="-105" charset="-128"/>
            </a:endParaRPr>
          </a:p>
          <a:p>
            <a:pPr eaLnBrk="1" hangingPunct="1"/>
            <a:endParaRPr lang="en-US" altLang="en-US" sz="2500" dirty="0">
              <a:ea typeface="ＭＳ Ｐゴシック" pitchFamily="-105" charset="-128"/>
            </a:endParaRPr>
          </a:p>
          <a:p>
            <a:pPr lvl="1" eaLnBrk="1" hangingPunct="1"/>
            <a:endParaRPr lang="en-US" altLang="en-US" dirty="0"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5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57200" y="777922"/>
            <a:ext cx="8228013" cy="638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Clustering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80975" y="1825149"/>
            <a:ext cx="8505825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Classification: supervised learning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Clustering: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unsupervised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Classification: Classes are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human-defined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part of the input to the learning algorithm.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Clustering: Clusters are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inferred from the data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human </a:t>
            </a:r>
            <a:r>
              <a:rPr 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there are many ways of influencing the outcome of clustering: number of clusters, similarity measure, </a:t>
            </a: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documents, . . 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496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57200" y="777922"/>
            <a:ext cx="8228013" cy="638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 in IR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80975" y="1825149"/>
            <a:ext cx="8505825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14400" lvl="1" indent="-4572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set clustering for better navigation</a:t>
            </a:r>
          </a:p>
          <a:p>
            <a:pPr marL="1371600" lvl="2" indent="-4572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Yippy (formally Clusty): </a:t>
            </a:r>
            <a:r>
              <a:rPr lang="en-US" altLang="en-US" sz="2400" dirty="0">
                <a:ea typeface="ＭＳ Ｐゴシック" panose="020B0600070205080204" pitchFamily="34" charset="-128"/>
              </a:rPr>
              <a:t>For grouping search results thematically</a:t>
            </a:r>
          </a:p>
          <a:p>
            <a:pPr marL="1371600" lvl="2" indent="-4572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419" y="2862665"/>
            <a:ext cx="4357521" cy="20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5610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 improving search recall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200" i="1" dirty="0">
                <a:ea typeface="ＭＳ Ｐゴシック" panose="020B0600070205080204" pitchFamily="34" charset="-128"/>
              </a:rPr>
              <a:t>Cluster hypothesis</a:t>
            </a:r>
            <a:r>
              <a:rPr lang="en-US" altLang="en-US" sz="2200" dirty="0">
                <a:ea typeface="ＭＳ Ｐゴシック" panose="020B0600070205080204" pitchFamily="34" charset="-128"/>
              </a:rPr>
              <a:t> - Documents in the same cluster behave similarly with respect to relevance to information needs</a:t>
            </a:r>
          </a:p>
          <a:p>
            <a:pPr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Therefore, to improve search recall:</a:t>
            </a:r>
          </a:p>
          <a:p>
            <a:pPr lvl="1"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When a query matches a doc </a:t>
            </a:r>
            <a:r>
              <a:rPr lang="en-US" altLang="en-US" sz="2200" i="1" dirty="0">
                <a:ea typeface="ＭＳ Ｐゴシック" panose="020B0600070205080204" pitchFamily="34" charset="-128"/>
              </a:rPr>
              <a:t>D</a:t>
            </a:r>
            <a:r>
              <a:rPr lang="en-US" altLang="en-US" sz="2200" dirty="0">
                <a:ea typeface="ＭＳ Ｐゴシック" panose="020B0600070205080204" pitchFamily="34" charset="-128"/>
              </a:rPr>
              <a:t>, also return other docs in the cluster containing </a:t>
            </a:r>
            <a:r>
              <a:rPr lang="en-US" altLang="en-US" sz="2200" i="1" dirty="0">
                <a:ea typeface="ＭＳ Ｐゴシック" panose="020B0600070205080204" pitchFamily="34" charset="-128"/>
              </a:rPr>
              <a:t>D</a:t>
            </a:r>
          </a:p>
          <a:p>
            <a:pPr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Hope if we do this: The query “car” will also return docs containing </a:t>
            </a:r>
            <a:r>
              <a:rPr lang="en-US" altLang="en-US" sz="2200" i="1" dirty="0">
                <a:ea typeface="ＭＳ Ｐゴシック" panose="020B0600070205080204" pitchFamily="34" charset="-128"/>
              </a:rPr>
              <a:t>automobile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Because clustering grouped together docs containing </a:t>
            </a:r>
            <a:r>
              <a:rPr lang="en-US" altLang="en-US" sz="2200" i="1" dirty="0">
                <a:ea typeface="ＭＳ Ｐゴシック" panose="020B0600070205080204" pitchFamily="34" charset="-128"/>
              </a:rPr>
              <a:t>car</a:t>
            </a:r>
            <a:r>
              <a:rPr lang="en-US" altLang="en-US" sz="2200" dirty="0">
                <a:ea typeface="ＭＳ Ｐゴシック" panose="020B0600070205080204" pitchFamily="34" charset="-128"/>
              </a:rPr>
              <a:t> with those containing </a:t>
            </a:r>
            <a:r>
              <a:rPr lang="en-US" altLang="en-US" sz="2200" i="1" dirty="0">
                <a:ea typeface="ＭＳ Ｐゴシック" panose="020B0600070205080204" pitchFamily="34" charset="-128"/>
              </a:rPr>
              <a:t>automobile.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16.1</a:t>
            </a:r>
          </a:p>
        </p:txBody>
      </p:sp>
    </p:spTree>
    <p:extLst>
      <p:ext uri="{BB962C8B-B14F-4D97-AF65-F5344CB8AC3E}">
        <p14:creationId xmlns:p14="http://schemas.microsoft.com/office/powerpoint/2010/main" val="38590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Issues for Clustering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Representation for clustering</a:t>
            </a:r>
          </a:p>
          <a:p>
            <a:pPr lvl="1"/>
            <a:r>
              <a:rPr lang="en-US" sz="2400" b="1" dirty="0"/>
              <a:t>Document representation</a:t>
            </a:r>
          </a:p>
          <a:p>
            <a:pPr lvl="2"/>
            <a:r>
              <a:rPr lang="en-US" sz="2400" dirty="0"/>
              <a:t>Vector space? Normalization?</a:t>
            </a:r>
          </a:p>
          <a:p>
            <a:pPr lvl="2"/>
            <a:r>
              <a:rPr lang="en-US" sz="2400" dirty="0"/>
              <a:t>Need a notion of </a:t>
            </a:r>
            <a:r>
              <a:rPr lang="en-US" sz="2400" b="1" dirty="0"/>
              <a:t>similarity/distance</a:t>
            </a:r>
          </a:p>
          <a:p>
            <a:r>
              <a:rPr lang="en-US" b="1" dirty="0"/>
              <a:t>How many clusters?</a:t>
            </a:r>
          </a:p>
          <a:p>
            <a:r>
              <a:rPr lang="en-US" dirty="0"/>
              <a:t>Completely data driven?</a:t>
            </a:r>
          </a:p>
          <a:p>
            <a:pPr lvl="1"/>
            <a:r>
              <a:rPr lang="en-US" sz="2400" dirty="0"/>
              <a:t>Avoid “trivial” clusters - too large or small</a:t>
            </a:r>
          </a:p>
          <a:p>
            <a:pPr lvl="1"/>
            <a:r>
              <a:rPr lang="en-US" sz="2400" dirty="0"/>
              <a:t>In an application, if a cluster's too large, then for navigation purposes you've wasted an extra user click without whittling down the set of documents much.</a:t>
            </a:r>
            <a:endParaRPr lang="en-US" altLang="en-US" sz="2400" i="1" dirty="0">
              <a:ea typeface="ＭＳ Ｐゴシック" panose="020B0600070205080204" pitchFamily="34" charset="-128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16.1</a:t>
            </a:r>
          </a:p>
        </p:txBody>
      </p:sp>
    </p:spTree>
    <p:extLst>
      <p:ext uri="{BB962C8B-B14F-4D97-AF65-F5344CB8AC3E}">
        <p14:creationId xmlns:p14="http://schemas.microsoft.com/office/powerpoint/2010/main" val="134118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850232"/>
            <a:ext cx="8929718" cy="56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vs. 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Hierarchical</a:t>
            </a:r>
            <a:r>
              <a:rPr lang="de-DE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endParaRPr lang="de-DE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1000" y="1690654"/>
            <a:ext cx="7289638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algorithms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start with a random (partial) partitioning of docs into </a:t>
            </a:r>
            <a:r>
              <a:rPr lang="de-DE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endParaRPr lang="de-D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Refine</a:t>
            </a: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iteratively</a:t>
            </a:r>
            <a:endParaRPr lang="de-D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algorithm: </a:t>
            </a:r>
            <a:r>
              <a:rPr lang="de-DE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-means clustering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Hierarchical</a:t>
            </a:r>
            <a:r>
              <a:rPr lang="de-D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endParaRPr lang="de-DE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</a:t>
            </a:r>
            <a:r>
              <a:rPr lang="de-DE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hierarchy</a:t>
            </a:r>
            <a:endParaRPr lang="de-D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Bottom-up, agglomerative  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Top-down, </a:t>
            </a:r>
            <a:r>
              <a:rPr lang="de-DE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divisive</a:t>
            </a:r>
            <a:endParaRPr lang="de-D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404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C_1 = \frac{1}{5}(x_1 + x_2 + x_3 + x_4 + x_6)&#10;\end{eqnarray*}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C_2 = \frac{1}{2}(x_5 + x_7)&#10;\end{eqnarray*}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C_1 = \frac{1}{4}(x_1 + x_2 + x_3 + x_4)&#10;\end{eqnarray*}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C_2 = \frac{1}{3}(x_5 + x_6 + x_7)&#10;\end{eqnarray*}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9568</TotalTime>
  <Words>1988</Words>
  <Application>Microsoft Office PowerPoint</Application>
  <PresentationFormat>On-screen Show (4:3)</PresentationFormat>
  <Paragraphs>406</Paragraphs>
  <Slides>43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ＭＳ Ｐゴシック</vt:lpstr>
      <vt:lpstr>宋体</vt:lpstr>
      <vt:lpstr>宋体</vt:lpstr>
      <vt:lpstr>Arial</vt:lpstr>
      <vt:lpstr>Arial Unicode MS</vt:lpstr>
      <vt:lpstr>Calibri</vt:lpstr>
      <vt:lpstr>Calibri Light</vt:lpstr>
      <vt:lpstr>Cambria Math</vt:lpstr>
      <vt:lpstr>Lucida Sans</vt:lpstr>
      <vt:lpstr>PMingLiU</vt:lpstr>
      <vt:lpstr>Segoe Script</vt:lpstr>
      <vt:lpstr>Symbol</vt:lpstr>
      <vt:lpstr>Times New Roman</vt:lpstr>
      <vt:lpstr>Wingdings</vt:lpstr>
      <vt:lpstr>Office Theme</vt:lpstr>
      <vt:lpstr>Machine Learning on Data  Lecture 9b-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improving search recall</vt:lpstr>
      <vt:lpstr>Issues for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k-means</vt:lpstr>
      <vt:lpstr>Example of k-means</vt:lpstr>
      <vt:lpstr>Example of k-means</vt:lpstr>
      <vt:lpstr>Example of k-means</vt:lpstr>
      <vt:lpstr>Example of k-means</vt:lpstr>
      <vt:lpstr>Example of k-means</vt:lpstr>
      <vt:lpstr>Example of k-means</vt:lpstr>
      <vt:lpstr>K-means for Clustering</vt:lpstr>
      <vt:lpstr>PowerPoint Presentation</vt:lpstr>
      <vt:lpstr>PowerPoint Presentation</vt:lpstr>
      <vt:lpstr>PowerPoint Presentation</vt:lpstr>
      <vt:lpstr>What Is A Good Clustering?</vt:lpstr>
      <vt:lpstr>External criteria for clustering quality</vt:lpstr>
      <vt:lpstr>External Evaluation of Cluster 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State-of-the-art Clustering: Topic Models in Text Processing</vt:lpstr>
      <vt:lpstr>Overview</vt:lpstr>
      <vt:lpstr>Basic Topic Models</vt:lpstr>
      <vt:lpstr>What is a “topic”?</vt:lpstr>
      <vt:lpstr>Document as a mixture of topics</vt:lpstr>
      <vt:lpstr>Latent Dirichlet Allocation</vt:lpstr>
      <vt:lpstr>Topics learned by LDA</vt:lpstr>
      <vt:lpstr>Topic assignments in document</vt:lpstr>
      <vt:lpstr>Final word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Sampath Jayarathna</dc:creator>
  <cp:lastModifiedBy>Jayarathna, Sampath</cp:lastModifiedBy>
  <cp:revision>342</cp:revision>
  <dcterms:created xsi:type="dcterms:W3CDTF">2009-12-29T10:39:27Z</dcterms:created>
  <dcterms:modified xsi:type="dcterms:W3CDTF">2019-11-19T21:03:02Z</dcterms:modified>
</cp:coreProperties>
</file>