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25"/>
  </p:notesMasterIdLst>
  <p:handoutMasterIdLst>
    <p:handoutMasterId r:id="rId26"/>
  </p:handoutMasterIdLst>
  <p:sldIdLst>
    <p:sldId id="387" r:id="rId2"/>
    <p:sldId id="391" r:id="rId3"/>
    <p:sldId id="392" r:id="rId4"/>
    <p:sldId id="393" r:id="rId5"/>
    <p:sldId id="395" r:id="rId6"/>
    <p:sldId id="396" r:id="rId7"/>
    <p:sldId id="398" r:id="rId8"/>
    <p:sldId id="403" r:id="rId9"/>
    <p:sldId id="407" r:id="rId10"/>
    <p:sldId id="410" r:id="rId11"/>
    <p:sldId id="412" r:id="rId12"/>
    <p:sldId id="414" r:id="rId13"/>
    <p:sldId id="418" r:id="rId14"/>
    <p:sldId id="419" r:id="rId15"/>
    <p:sldId id="420" r:id="rId16"/>
    <p:sldId id="424" r:id="rId17"/>
    <p:sldId id="426" r:id="rId18"/>
    <p:sldId id="427" r:id="rId19"/>
    <p:sldId id="428" r:id="rId20"/>
    <p:sldId id="430" r:id="rId21"/>
    <p:sldId id="437" r:id="rId22"/>
    <p:sldId id="435" r:id="rId23"/>
    <p:sldId id="43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Sharp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48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04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7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4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4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6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5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5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6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5" r:id="rId3"/>
    <p:sldLayoutId id="2147483836" r:id="rId4"/>
    <p:sldLayoutId id="2147483837" r:id="rId5"/>
    <p:sldLayoutId id="2147483838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d-book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ti.com/" TargetMode="External"/><Relationship Id="rId2" Type="http://schemas.openxmlformats.org/officeDocument/2006/relationships/hyperlink" Target="http://www.qsrinternationa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valisresearch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3956181"/>
            <a:ext cx="7553131" cy="157255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Data Gathering and Analysis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098872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264495"/>
            <a:ext cx="8444204" cy="257888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hlinkClick r:id="rId4"/>
              </a:rPr>
              <a:t>www.id-book.com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1762"/>
            <a:ext cx="8229600" cy="605875"/>
          </a:xfrm>
        </p:spPr>
        <p:txBody>
          <a:bodyPr/>
          <a:lstStyle/>
          <a:p>
            <a:r>
              <a:rPr lang="en-US" dirty="0"/>
              <a:t>Online </a:t>
            </a:r>
            <a:r>
              <a:rPr lang="en-US" sz="3600" dirty="0"/>
              <a:t>Ethnography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7415213" cy="4464521"/>
          </a:xfrm>
        </p:spPr>
        <p:txBody>
          <a:bodyPr>
            <a:normAutofit/>
          </a:bodyPr>
          <a:lstStyle/>
          <a:p>
            <a:r>
              <a:rPr lang="en-GB" sz="2800" dirty="0"/>
              <a:t>Virtual, Online, </a:t>
            </a:r>
            <a:r>
              <a:rPr lang="en-GB" sz="2800" dirty="0" err="1" smtClean="0"/>
              <a:t>Netnography</a:t>
            </a:r>
            <a:endParaRPr lang="en-GB" sz="2800" dirty="0" smtClean="0"/>
          </a:p>
          <a:p>
            <a:endParaRPr lang="en-US" sz="900" dirty="0"/>
          </a:p>
          <a:p>
            <a:r>
              <a:rPr lang="en-US" sz="2800" dirty="0"/>
              <a:t>Online and offline </a:t>
            </a:r>
            <a:r>
              <a:rPr lang="en-US" sz="2800" dirty="0" smtClean="0"/>
              <a:t>activity</a:t>
            </a:r>
          </a:p>
          <a:p>
            <a:endParaRPr lang="en-US" sz="800" dirty="0"/>
          </a:p>
          <a:p>
            <a:r>
              <a:rPr lang="en-US" sz="2800" dirty="0"/>
              <a:t>Interaction online differs from </a:t>
            </a:r>
            <a:r>
              <a:rPr lang="en-US" sz="2800" dirty="0" smtClean="0"/>
              <a:t>face-to-face</a:t>
            </a:r>
          </a:p>
          <a:p>
            <a:endParaRPr lang="en-US" sz="800" dirty="0"/>
          </a:p>
          <a:p>
            <a:r>
              <a:rPr lang="en-US" sz="2800" dirty="0"/>
              <a:t>Virtual worlds have a persistence that physical worlds do not </a:t>
            </a:r>
            <a:r>
              <a:rPr lang="en-US" sz="2800" dirty="0" smtClean="0"/>
              <a:t>have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Ethical considerations and presentation </a:t>
            </a:r>
            <a:r>
              <a:rPr lang="en-US" sz="2800" dirty="0" smtClean="0"/>
              <a:t>of results are </a:t>
            </a:r>
            <a:r>
              <a:rPr lang="en-US" sz="2800" dirty="0"/>
              <a:t>different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7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151"/>
            <a:ext cx="8229600" cy="70851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j-lt"/>
              </a:rPr>
              <a:t>O</a:t>
            </a:r>
            <a:r>
              <a:rPr lang="en-US" sz="3600" dirty="0" smtClean="0">
                <a:latin typeface="+mj-lt"/>
              </a:rPr>
              <a:t>bservation </a:t>
            </a:r>
            <a:r>
              <a:rPr lang="en-US" sz="3600" dirty="0">
                <a:latin typeface="+mj-lt"/>
              </a:rPr>
              <a:t>in a controlled environment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1681" y="1658189"/>
            <a:ext cx="7484572" cy="48965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Liberation Sans"/>
              </a:rPr>
              <a:t>Direct observation</a:t>
            </a:r>
          </a:p>
          <a:p>
            <a:pPr lvl="1"/>
            <a:r>
              <a:rPr lang="en-US" sz="2400" dirty="0" smtClean="0">
                <a:latin typeface="Liberation Sans"/>
              </a:rPr>
              <a:t>Think aloud techniques</a:t>
            </a:r>
          </a:p>
          <a:p>
            <a:r>
              <a:rPr lang="en-US" sz="2800" dirty="0">
                <a:latin typeface="Liberation Sans"/>
              </a:rPr>
              <a:t>Indirect </a:t>
            </a:r>
            <a:r>
              <a:rPr lang="en-US" sz="2800" dirty="0" smtClean="0">
                <a:latin typeface="Liberation Sans"/>
              </a:rPr>
              <a:t>observation – tracking users’ activities</a:t>
            </a:r>
          </a:p>
          <a:p>
            <a:pPr lvl="1"/>
            <a:r>
              <a:rPr lang="en-US" sz="2400" dirty="0">
                <a:latin typeface="Liberation Sans"/>
              </a:rPr>
              <a:t>Diaries</a:t>
            </a:r>
          </a:p>
          <a:p>
            <a:pPr lvl="1"/>
            <a:r>
              <a:rPr lang="en-US" sz="2400" dirty="0">
                <a:latin typeface="Liberation Sans"/>
              </a:rPr>
              <a:t>Interaction logs</a:t>
            </a:r>
          </a:p>
          <a:p>
            <a:pPr lvl="1"/>
            <a:r>
              <a:rPr lang="en-US" sz="2400" dirty="0">
                <a:latin typeface="Liberation Sans"/>
              </a:rPr>
              <a:t>Web </a:t>
            </a:r>
            <a:r>
              <a:rPr lang="en-US" sz="2400" dirty="0" smtClean="0">
                <a:latin typeface="Liberation Sans"/>
              </a:rPr>
              <a:t>analytics</a:t>
            </a:r>
            <a:endParaRPr lang="en-US" sz="2800" dirty="0" smtClean="0">
              <a:latin typeface="Liberation Sans"/>
            </a:endParaRPr>
          </a:p>
          <a:p>
            <a:r>
              <a:rPr lang="en-US" sz="2800" dirty="0" smtClean="0">
                <a:latin typeface="Liberation Sans"/>
              </a:rPr>
              <a:t>Video, audio, photos, notes are used to capture data in both types of observations</a:t>
            </a:r>
          </a:p>
          <a:p>
            <a:pPr lvl="1"/>
            <a:endParaRPr lang="en-US" sz="2400" dirty="0">
              <a:latin typeface="Liberation Sans"/>
            </a:endParaRPr>
          </a:p>
          <a:p>
            <a:endParaRPr lang="en-US" sz="2800" dirty="0" smtClean="0">
              <a:latin typeface="Liberation Sans"/>
            </a:endParaRPr>
          </a:p>
          <a:p>
            <a:endParaRPr lang="en-US" sz="28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3127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08" y="188640"/>
            <a:ext cx="83399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section of Google analytics dashboard for id-</a:t>
            </a:r>
            <a:r>
              <a:rPr lang="en-US" sz="3200" dirty="0" err="1" smtClean="0"/>
              <a:t>book.com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2" y="1726158"/>
            <a:ext cx="8839200" cy="48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0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7058608" cy="2864076"/>
          </a:xfrm>
        </p:spPr>
        <p:txBody>
          <a:bodyPr>
            <a:normAutofit fontScale="92500"/>
          </a:bodyPr>
          <a:lstStyle/>
          <a:p>
            <a:pPr algn="l"/>
            <a:r>
              <a:rPr lang="en-US" sz="3000" dirty="0" smtClean="0"/>
              <a:t>Discuss </a:t>
            </a:r>
            <a:r>
              <a:rPr lang="en-US" sz="3000" dirty="0"/>
              <a:t>the difference between qualitative and quantitative data and analysis</a:t>
            </a:r>
            <a:r>
              <a:rPr lang="en-US" sz="3000" dirty="0" smtClean="0"/>
              <a:t>.</a:t>
            </a:r>
          </a:p>
          <a:p>
            <a:pPr algn="l"/>
            <a:endParaRPr lang="en-US" sz="600" dirty="0"/>
          </a:p>
          <a:p>
            <a:pPr algn="l"/>
            <a:r>
              <a:rPr lang="en-US" sz="3000" dirty="0" smtClean="0"/>
              <a:t>Enable </a:t>
            </a:r>
            <a:r>
              <a:rPr lang="en-US" sz="3000" dirty="0"/>
              <a:t>you to analyze data gathered </a:t>
            </a:r>
            <a:r>
              <a:rPr lang="en-US" sz="3000" dirty="0" smtClean="0"/>
              <a:t>from: </a:t>
            </a:r>
          </a:p>
          <a:p>
            <a:pPr algn="l"/>
            <a:endParaRPr lang="en-US" sz="600" dirty="0" smtClean="0">
              <a:solidFill>
                <a:srgbClr val="7030A0"/>
              </a:solidFill>
            </a:endParaRPr>
          </a:p>
          <a:p>
            <a:pPr lvl="1" algn="l"/>
            <a:r>
              <a:rPr lang="en-US" sz="1900" dirty="0" smtClean="0">
                <a:solidFill>
                  <a:schemeClr val="accent1"/>
                </a:solidFill>
              </a:rPr>
              <a:t>Questionnaires.</a:t>
            </a:r>
          </a:p>
          <a:p>
            <a:pPr lvl="1" algn="l"/>
            <a:r>
              <a:rPr lang="en-US" sz="1900" dirty="0" smtClean="0">
                <a:solidFill>
                  <a:schemeClr val="accent1"/>
                </a:solidFill>
              </a:rPr>
              <a:t>Interviews. </a:t>
            </a:r>
          </a:p>
          <a:p>
            <a:pPr lvl="1" algn="l"/>
            <a:r>
              <a:rPr lang="en-US" sz="1900" dirty="0">
                <a:solidFill>
                  <a:schemeClr val="accent1"/>
                </a:solidFill>
              </a:rPr>
              <a:t>O</a:t>
            </a:r>
            <a:r>
              <a:rPr lang="en-US" sz="1900" dirty="0" smtClean="0">
                <a:solidFill>
                  <a:schemeClr val="accent1"/>
                </a:solidFill>
              </a:rPr>
              <a:t>bservation studies.</a:t>
            </a:r>
          </a:p>
          <a:p>
            <a:pPr lvl="1"/>
            <a:endParaRPr lang="en-US" sz="600" dirty="0">
              <a:solidFill>
                <a:schemeClr val="accent1"/>
              </a:solidFill>
            </a:endParaRPr>
          </a:p>
          <a:p>
            <a:endParaRPr lang="en-US" sz="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737117"/>
            <a:ext cx="7772400" cy="662473"/>
          </a:xfrm>
        </p:spPr>
        <p:txBody>
          <a:bodyPr/>
          <a:lstStyle/>
          <a:p>
            <a:r>
              <a:rPr lang="en-US" dirty="0"/>
              <a:t>Quantitative and qualitative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523044"/>
            <a:ext cx="8389249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Quantitative data </a:t>
            </a:r>
          </a:p>
          <a:p>
            <a:pPr marL="690563" lvl="1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expressed </a:t>
            </a:r>
            <a:r>
              <a:rPr lang="en-US" sz="2400" dirty="0"/>
              <a:t>as </a:t>
            </a:r>
            <a:r>
              <a:rPr lang="en-US" sz="2400" dirty="0" smtClean="0"/>
              <a:t>numbers</a:t>
            </a:r>
          </a:p>
          <a:p>
            <a:pPr marL="690563" lvl="1" indent="-347663">
              <a:buFont typeface="Courier New" panose="02070309020205020404" pitchFamily="49" charset="0"/>
              <a:buChar char="o"/>
            </a:pPr>
            <a:r>
              <a:rPr lang="en-US" sz="2400" dirty="0"/>
              <a:t>numerical methods to ascertain size, magnitude, </a:t>
            </a:r>
            <a:r>
              <a:rPr lang="en-US" sz="2400" dirty="0" smtClean="0"/>
              <a:t>amount</a:t>
            </a:r>
          </a:p>
          <a:p>
            <a:pPr marL="952500" lvl="1" indent="-609600"/>
            <a:endParaRPr lang="en-US" dirty="0"/>
          </a:p>
          <a:p>
            <a:pPr marL="0" indent="0">
              <a:buNone/>
            </a:pPr>
            <a:r>
              <a:rPr lang="en-US" sz="2800" dirty="0"/>
              <a:t>Qualitative data </a:t>
            </a:r>
            <a:endParaRPr lang="en-US" sz="2800" dirty="0" smtClean="0"/>
          </a:p>
          <a:p>
            <a:pPr marL="690563" lvl="1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difficult </a:t>
            </a:r>
            <a:r>
              <a:rPr lang="en-US" sz="2400" dirty="0"/>
              <a:t>to measure sensibly as numbers, e.g. count number of words to measure </a:t>
            </a:r>
            <a:r>
              <a:rPr lang="en-US" sz="2400" dirty="0" smtClean="0"/>
              <a:t>dissatisfaction</a:t>
            </a:r>
          </a:p>
          <a:p>
            <a:pPr marL="690563" lvl="1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expresses </a:t>
            </a:r>
            <a:r>
              <a:rPr lang="en-US" sz="2400" dirty="0"/>
              <a:t>the nature of elements and is represented as themes, patterns, stories</a:t>
            </a:r>
          </a:p>
          <a:p>
            <a:pPr marL="609600" indent="-609600"/>
            <a:endParaRPr lang="en-US" dirty="0"/>
          </a:p>
          <a:p>
            <a:pPr marL="0" indent="0">
              <a:buNone/>
            </a:pPr>
            <a:r>
              <a:rPr lang="en-US" sz="2800" dirty="0"/>
              <a:t>Be careful how you manipulate data and numbers!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31" y="721478"/>
            <a:ext cx="7772400" cy="648072"/>
          </a:xfrm>
        </p:spPr>
        <p:txBody>
          <a:bodyPr>
            <a:noAutofit/>
          </a:bodyPr>
          <a:lstStyle/>
          <a:p>
            <a:r>
              <a:rPr lang="en-US" sz="3600" dirty="0"/>
              <a:t>Simple quantitative analysis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35" y="1544052"/>
            <a:ext cx="8675687" cy="345616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Averages, Percentages </a:t>
            </a:r>
            <a:endParaRPr lang="en-US" sz="2400" dirty="0">
              <a:latin typeface="+mj-lt"/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+mj-lt"/>
              </a:rPr>
              <a:t>Mean: add up values and divide by number of data points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+mj-lt"/>
              </a:rPr>
              <a:t>Median: middle value of data when ranked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+mj-lt"/>
              </a:rPr>
              <a:t>Mode: figure that appears most often in the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data</a:t>
            </a:r>
            <a:endParaRPr lang="en-US" sz="24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2400" dirty="0" smtClean="0">
                <a:latin typeface="+mj-lt"/>
              </a:rPr>
              <a:t>Be careful not to mislead with numbers!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Graphical representations give overview of </a:t>
            </a:r>
            <a:r>
              <a:rPr lang="en-US" sz="2400" dirty="0" smtClean="0">
                <a:latin typeface="+mj-lt"/>
              </a:rPr>
              <a:t>data</a:t>
            </a:r>
          </a:p>
          <a:p>
            <a:pPr lvl="1"/>
            <a:r>
              <a:rPr lang="en-US" sz="2000" dirty="0" smtClean="0">
                <a:latin typeface="+mj-lt"/>
              </a:rPr>
              <a:t>Google Forms</a:t>
            </a:r>
            <a:endParaRPr lang="en-US" sz="2000" dirty="0">
              <a:latin typeface="+mj-lt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>
            <p:extLst/>
          </p:nvPr>
        </p:nvGraphicFramePr>
        <p:xfrm>
          <a:off x="6148659" y="4509121"/>
          <a:ext cx="2790363" cy="187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Chart" r:id="rId4" imgW="4810049" imgH="3238500" progId="Excel.Chart.8">
                  <p:embed/>
                </p:oleObj>
              </mc:Choice>
              <mc:Fallback>
                <p:oleObj name="Chart" r:id="rId4" imgW="4810049" imgH="3238500" progId="Excel.Chart.8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659" y="4509121"/>
                        <a:ext cx="2790363" cy="18771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>
            <p:extLst/>
          </p:nvPr>
        </p:nvGraphicFramePr>
        <p:xfrm>
          <a:off x="3010341" y="4509120"/>
          <a:ext cx="3123317" cy="184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Chart" r:id="rId6" imgW="4124249" imgH="2438400" progId="Excel.Chart.8">
                  <p:embed/>
                </p:oleObj>
              </mc:Choice>
              <mc:Fallback>
                <p:oleObj name="Chart" r:id="rId6" imgW="4124249" imgH="2438400" progId="Excel.Chart.8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0341" y="4509120"/>
                        <a:ext cx="3123317" cy="18466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>
            <p:extLst/>
          </p:nvPr>
        </p:nvGraphicFramePr>
        <p:xfrm>
          <a:off x="219241" y="4509120"/>
          <a:ext cx="2709499" cy="1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Chart" r:id="rId8" imgW="4685016" imgH="3154166" progId="Excel.Chart.8">
                  <p:embed/>
                </p:oleObj>
              </mc:Choice>
              <mc:Fallback>
                <p:oleObj name="Chart" r:id="rId8" imgW="4685016" imgH="3154166" progId="Excel.Chart.8">
                  <p:embed/>
                  <p:pic>
                    <p:nvPicPr>
                      <p:cNvPr id="102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41" y="4509120"/>
                        <a:ext cx="2709499" cy="1827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5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245" grpId="0"/>
      <p:bldOleChart spid="10247" grpId="0"/>
      <p:bldOleChart spid="102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17991" y="708878"/>
            <a:ext cx="7772400" cy="71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>
                <a:latin typeface="+mj-lt"/>
              </a:rPr>
              <a:t>Simple qualitative analysis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1" y="3488211"/>
            <a:ext cx="764830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41313" y="1485298"/>
            <a:ext cx="84582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Recurring patterns or themes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</a:rPr>
              <a:t>Emergent from data, dependent on observation framework if used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Categorizing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data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</a:rPr>
              <a:t>Categorization scheme may be emergent or pre-specified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Looking for critical incidents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</a:rPr>
              <a:t>Helps to focus in on key 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2718" y="250321"/>
            <a:ext cx="82861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>
                <a:latin typeface="+mj-lt"/>
              </a:rPr>
              <a:t>Theoretical frameworks for qualitative analysis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8313" y="1707328"/>
            <a:ext cx="8153400" cy="38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Basing data analysis around theoretical frameworks provides further </a:t>
            </a:r>
            <a:r>
              <a:rPr lang="en-US" sz="2400" dirty="0" smtClean="0">
                <a:latin typeface="+mj-lt"/>
              </a:rPr>
              <a:t>insight</a:t>
            </a: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j-lt"/>
              </a:rPr>
              <a:t>Two </a:t>
            </a:r>
            <a:r>
              <a:rPr lang="en-US" sz="2400" dirty="0">
                <a:latin typeface="+mj-lt"/>
              </a:rPr>
              <a:t>such frameworks are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Grounded </a:t>
            </a:r>
            <a:r>
              <a:rPr lang="en-US" sz="2400" dirty="0" smtClean="0">
                <a:latin typeface="+mj-lt"/>
              </a:rPr>
              <a:t>Theory</a:t>
            </a:r>
            <a:endParaRPr lang="en-US" sz="24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Distributed </a:t>
            </a:r>
            <a:r>
              <a:rPr lang="en-US" sz="2400" dirty="0" smtClean="0">
                <a:latin typeface="+mj-lt"/>
              </a:rPr>
              <a:t>Cognition</a:t>
            </a:r>
            <a:endParaRPr lang="en-US" sz="2400" dirty="0">
              <a:latin typeface="+mj-lt"/>
            </a:endParaRPr>
          </a:p>
          <a:p>
            <a:pPr lvl="1">
              <a:spcBef>
                <a:spcPct val="20000"/>
              </a:spcBef>
            </a:pP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4213" y="620713"/>
            <a:ext cx="7772400" cy="93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>
                <a:latin typeface="+mj-lt"/>
              </a:rPr>
              <a:t>Grounded Theory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11188" y="1700213"/>
            <a:ext cx="81534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Aims to derive theory from systematic analysis of </a:t>
            </a:r>
            <a:r>
              <a:rPr lang="en-US" sz="2400" dirty="0" smtClean="0">
                <a:latin typeface="+mj-lt"/>
              </a:rPr>
              <a:t>data</a:t>
            </a:r>
            <a:endParaRPr lang="en-US" sz="2400" dirty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Based on categorization approach (called here ‘coding</a:t>
            </a:r>
            <a:r>
              <a:rPr lang="en-US" sz="2400" dirty="0" smtClean="0">
                <a:latin typeface="+mj-lt"/>
              </a:rPr>
              <a:t>’)</a:t>
            </a:r>
            <a:endParaRPr lang="en-US" sz="2400" dirty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Three levels of ‘</a:t>
            </a:r>
            <a:r>
              <a:rPr lang="en-US" sz="2400" dirty="0" smtClean="0">
                <a:latin typeface="+mj-lt"/>
              </a:rPr>
              <a:t>coding’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+mj-lt"/>
              </a:rPr>
              <a:t>Open</a:t>
            </a:r>
            <a:r>
              <a:rPr lang="en-US" sz="2400" b="1" dirty="0">
                <a:latin typeface="+mj-lt"/>
              </a:rPr>
              <a:t>: </a:t>
            </a:r>
            <a:r>
              <a:rPr lang="en-US" sz="2400" dirty="0">
                <a:latin typeface="+mj-lt"/>
              </a:rPr>
              <a:t>identify </a:t>
            </a:r>
            <a:r>
              <a:rPr lang="en-US" sz="2400" dirty="0" smtClean="0">
                <a:latin typeface="+mj-lt"/>
              </a:rPr>
              <a:t>categories</a:t>
            </a:r>
            <a:endParaRPr lang="en-US" sz="24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+mj-lt"/>
              </a:rPr>
              <a:t>Axial: </a:t>
            </a:r>
            <a:r>
              <a:rPr lang="en-US" sz="2400" dirty="0">
                <a:latin typeface="+mj-lt"/>
              </a:rPr>
              <a:t>flesh out and link to </a:t>
            </a:r>
            <a:r>
              <a:rPr lang="en-US" sz="2400" dirty="0" smtClean="0">
                <a:latin typeface="+mj-lt"/>
              </a:rPr>
              <a:t>subcategories (process of relating categories)</a:t>
            </a:r>
            <a:endParaRPr lang="en-US" sz="2400" dirty="0">
              <a:latin typeface="+mj-lt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+mj-lt"/>
              </a:rPr>
              <a:t>Selective: </a:t>
            </a:r>
            <a:r>
              <a:rPr lang="en-US" sz="2400" dirty="0">
                <a:latin typeface="+mj-lt"/>
              </a:rPr>
              <a:t>form theoretical </a:t>
            </a:r>
            <a:r>
              <a:rPr lang="en-US" sz="2400" dirty="0" smtClean="0">
                <a:latin typeface="+mj-lt"/>
              </a:rPr>
              <a:t>scheme (choose one category to be core category)</a:t>
            </a:r>
            <a:endParaRPr lang="en-US" sz="2400" dirty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Researchers are encouraged to draw on own theoretical backgrounds to inform analysis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02619"/>
            <a:ext cx="8229600" cy="70609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Code book used in grounded theory analysis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" y="1479306"/>
            <a:ext cx="7874023" cy="517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1134"/>
            <a:ext cx="8229600" cy="736503"/>
          </a:xfrm>
        </p:spPr>
        <p:txBody>
          <a:bodyPr>
            <a:normAutofit/>
          </a:bodyPr>
          <a:lstStyle/>
          <a:p>
            <a:r>
              <a:rPr lang="en-US" sz="3600" dirty="0"/>
              <a:t>Data recording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en-US" sz="2400" dirty="0"/>
              <a:t>Notes, audio, video, </a:t>
            </a:r>
            <a:r>
              <a:rPr lang="en-US" sz="2400" dirty="0" smtClean="0"/>
              <a:t>photographs can be used individually or in combination:</a:t>
            </a:r>
          </a:p>
          <a:p>
            <a:endParaRPr lang="en-US" sz="600" dirty="0" smtClean="0">
              <a:solidFill>
                <a:srgbClr val="7030A0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Notes plus photographs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Audio plus photographs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Video</a:t>
            </a:r>
          </a:p>
          <a:p>
            <a:pPr lvl="1"/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Different challenges and advantages with each combination</a:t>
            </a:r>
          </a:p>
        </p:txBody>
      </p:sp>
    </p:spTree>
    <p:extLst>
      <p:ext uri="{BB962C8B-B14F-4D97-AF65-F5344CB8AC3E}">
        <p14:creationId xmlns:p14="http://schemas.microsoft.com/office/powerpoint/2010/main" val="18771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0006" y="775281"/>
            <a:ext cx="7772400" cy="57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>
                <a:latin typeface="+mj-lt"/>
              </a:rPr>
              <a:t>Distributed Cognition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4559" y="1606906"/>
            <a:ext cx="8202869" cy="432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+mj-lt"/>
              </a:rPr>
              <a:t>The people, environment &amp; artefacts are regarded as one cognitive </a:t>
            </a:r>
            <a:r>
              <a:rPr lang="en-GB" sz="2400" dirty="0" smtClean="0">
                <a:latin typeface="+mj-lt"/>
              </a:rPr>
              <a:t>system</a:t>
            </a:r>
            <a:endParaRPr lang="en-US" sz="2400" dirty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Used for analyzing collaborative </a:t>
            </a:r>
            <a:r>
              <a:rPr lang="en-US" sz="2400" dirty="0" smtClean="0">
                <a:latin typeface="+mj-lt"/>
              </a:rPr>
              <a:t>work</a:t>
            </a:r>
            <a:endParaRPr lang="en-US" sz="2400" dirty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+mj-lt"/>
              </a:rPr>
              <a:t>Focuses on information propagation &amp; transformation</a:t>
            </a:r>
            <a:endParaRPr lang="en-US" sz="2400" dirty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21" y="3422278"/>
            <a:ext cx="4958887" cy="29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344816" cy="623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8550" y="727788"/>
            <a:ext cx="7886700" cy="650384"/>
          </a:xfrm>
        </p:spPr>
        <p:txBody>
          <a:bodyPr/>
          <a:lstStyle/>
          <a:p>
            <a:r>
              <a:rPr lang="en-GB" sz="3600" dirty="0">
                <a:latin typeface="+mj-lt"/>
              </a:rPr>
              <a:t>Tools to support data analysis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66574" y="1484784"/>
            <a:ext cx="867568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Spreadsheet – simple to use, basic </a:t>
            </a:r>
            <a:r>
              <a:rPr lang="en-US" sz="2400" dirty="0" smtClean="0">
                <a:latin typeface="+mj-lt"/>
              </a:rPr>
              <a:t>graphs</a:t>
            </a:r>
            <a:endParaRPr lang="en-US" sz="2400" dirty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Statistical packages, e.g. </a:t>
            </a:r>
            <a:r>
              <a:rPr lang="en-US" sz="2400" dirty="0" smtClean="0">
                <a:latin typeface="+mj-lt"/>
              </a:rPr>
              <a:t>SPSS</a:t>
            </a:r>
            <a:endParaRPr lang="en-US" sz="2400" dirty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Qualitative data analysis tools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Categorization and theme-based </a:t>
            </a:r>
            <a:r>
              <a:rPr lang="en-US" sz="2400" dirty="0" smtClean="0">
                <a:latin typeface="+mj-lt"/>
              </a:rPr>
              <a:t>analysis</a:t>
            </a:r>
            <a:endParaRPr lang="en-US" sz="2400" dirty="0">
              <a:latin typeface="+mj-lt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+mj-lt"/>
              </a:rPr>
              <a:t>Quantitative </a:t>
            </a:r>
            <a:r>
              <a:rPr lang="en-US" sz="2400" dirty="0">
                <a:latin typeface="+mj-lt"/>
              </a:rPr>
              <a:t>analysis of text-based </a:t>
            </a:r>
            <a:r>
              <a:rPr lang="en-US" sz="2400" dirty="0" smtClean="0">
                <a:latin typeface="+mj-lt"/>
              </a:rPr>
              <a:t>data</a:t>
            </a:r>
            <a:endParaRPr lang="en-US" sz="2400" dirty="0">
              <a:latin typeface="+mj-lt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 sz="2400" dirty="0" err="1" smtClean="0">
                <a:latin typeface="+mj-lt"/>
              </a:rPr>
              <a:t>Nvivo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>
                <a:latin typeface="+mj-lt"/>
                <a:hlinkClick r:id="rId2"/>
              </a:rPr>
              <a:t>http://www.qsrinternational.com</a:t>
            </a:r>
            <a:r>
              <a:rPr lang="en-GB" sz="2400" dirty="0" smtClean="0">
                <a:latin typeface="+mj-lt"/>
                <a:hlinkClick r:id="rId2"/>
              </a:rPr>
              <a:t>/</a:t>
            </a:r>
            <a:r>
              <a:rPr lang="en-GB" sz="2400" dirty="0" smtClean="0">
                <a:latin typeface="+mj-lt"/>
              </a:rPr>
              <a:t> 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 sz="2400" dirty="0" err="1" smtClean="0">
                <a:latin typeface="+mj-lt"/>
              </a:rPr>
              <a:t>Atlas.ti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>
                <a:latin typeface="+mj-lt"/>
                <a:hlinkClick r:id="rId3"/>
              </a:rPr>
              <a:t>http://atlasti.com</a:t>
            </a:r>
            <a:r>
              <a:rPr lang="en-GB" sz="2400" dirty="0" smtClean="0">
                <a:latin typeface="+mj-lt"/>
                <a:hlinkClick r:id="rId3"/>
              </a:rPr>
              <a:t>/</a:t>
            </a:r>
            <a:endParaRPr lang="en-GB" sz="2400" dirty="0" smtClean="0">
              <a:latin typeface="+mj-lt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 sz="2400" dirty="0">
                <a:latin typeface="+mj-lt"/>
              </a:rPr>
              <a:t>QDA Miner </a:t>
            </a:r>
            <a:r>
              <a:rPr lang="en-GB" sz="2400" dirty="0">
                <a:latin typeface="+mj-lt"/>
                <a:hlinkClick r:id="rId4"/>
              </a:rPr>
              <a:t>https://provalisresearch.com</a:t>
            </a:r>
            <a:r>
              <a:rPr lang="en-GB" sz="2400" dirty="0" smtClean="0">
                <a:latin typeface="+mj-lt"/>
                <a:hlinkClick r:id="rId4"/>
              </a:rPr>
              <a:t>/</a:t>
            </a:r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16262" y="755780"/>
            <a:ext cx="7772400" cy="58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>
                <a:latin typeface="+mj-lt"/>
              </a:rPr>
              <a:t>Presenting the findings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1188" y="1341438"/>
            <a:ext cx="8153400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500" dirty="0">
                <a:latin typeface="Liberation Sans"/>
              </a:rPr>
              <a:t>Only make claims that your data can support</a:t>
            </a:r>
            <a:endParaRPr lang="en-US" sz="2500" dirty="0">
              <a:latin typeface="Liberation San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Liberation Sans"/>
              </a:rPr>
              <a:t>The best way to present your findings depends on the audience, the purpose, and the data gathering and analysis undertaken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Liberation Sans"/>
              </a:rPr>
              <a:t>Graphical representations (as discussed above) may be appropriate for presentation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Liberation Sans"/>
              </a:rPr>
              <a:t>Other techniques are: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Liberation Sans"/>
              </a:rPr>
              <a:t>Rigorous notations, e.g. UML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Liberation Sans"/>
              </a:rPr>
              <a:t>Using stories, e.g. to create scenarios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Liberation Sans"/>
              </a:rPr>
              <a:t>Summarizing the findings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Liberation San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Liberatio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5150"/>
            <a:ext cx="7772400" cy="6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42950" y="1469523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Unstructured - are not directed by a script. Rich but not replicable.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- are tightly scripted, often like a questionnaire. Replicable but may lack richness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- guided by a script but interesting issues can be explored in more depth. Can provide a good balance between richness and replicability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groups – a group interview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75006" y="830424"/>
            <a:ext cx="7988300" cy="5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 questions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0238" y="1606283"/>
            <a:ext cx="8001000" cy="496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‘closed questions’ have a predetermined answer format,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‘yes’ or ‘no’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‘open questions’ do not have a predetermined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questions are easier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questions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sentences - split them into two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Jargon and language that the interviewee may not understand 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questions that make assumptions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e.g..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like …?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Unconscious biases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stereotypes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038" y="769404"/>
            <a:ext cx="7886700" cy="710975"/>
          </a:xfrm>
        </p:spPr>
        <p:txBody>
          <a:bodyPr/>
          <a:lstStyle/>
          <a:p>
            <a:r>
              <a:rPr lang="en-GB" sz="3600" dirty="0"/>
              <a:t>Enriching the interview process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6378" y="1484784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iberation Sans"/>
              </a:rPr>
              <a:t>Props - devices for prompting interviewee, </a:t>
            </a:r>
            <a:r>
              <a:rPr lang="en-US" sz="2400" dirty="0" smtClean="0">
                <a:latin typeface="Liberation Sans"/>
              </a:rPr>
              <a:t>e.g. use a </a:t>
            </a:r>
            <a:r>
              <a:rPr lang="en-US" sz="2400" dirty="0">
                <a:latin typeface="Liberation Sans"/>
              </a:rPr>
              <a:t>prototype, scenario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656133"/>
            <a:ext cx="6912768" cy="3705451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9750" y="699796"/>
            <a:ext cx="7772400" cy="67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447800"/>
            <a:ext cx="8153400" cy="46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Questions can be closed or </a:t>
            </a:r>
            <a:r>
              <a:rPr lang="en-US" sz="2800" dirty="0" smtClean="0">
                <a:latin typeface="+mj-lt"/>
              </a:rPr>
              <a:t>open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Closed questions are easier to analyze, and may be </a:t>
            </a:r>
            <a:r>
              <a:rPr lang="en-US" sz="2800" dirty="0" smtClean="0">
                <a:latin typeface="+mj-lt"/>
              </a:rPr>
              <a:t>distributed and analyzed </a:t>
            </a:r>
            <a:r>
              <a:rPr lang="en-US" sz="2800" dirty="0">
                <a:latin typeface="+mj-lt"/>
              </a:rPr>
              <a:t>by </a:t>
            </a:r>
            <a:r>
              <a:rPr lang="en-US" sz="2800" dirty="0" smtClean="0">
                <a:latin typeface="+mj-lt"/>
              </a:rPr>
              <a:t>computer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Can be administered to large </a:t>
            </a:r>
            <a:r>
              <a:rPr lang="en-US" sz="2800" dirty="0" smtClean="0">
                <a:latin typeface="+mj-lt"/>
              </a:rPr>
              <a:t>populations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+mj-lt"/>
              </a:rPr>
              <a:t>Disseminated by paper</a:t>
            </a:r>
            <a:r>
              <a:rPr lang="en-US" sz="2800" dirty="0">
                <a:latin typeface="+mj-lt"/>
              </a:rPr>
              <a:t>, email and the </a:t>
            </a:r>
            <a:r>
              <a:rPr lang="en-US" sz="2800" dirty="0" smtClean="0">
                <a:latin typeface="+mj-lt"/>
              </a:rPr>
              <a:t>web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+mj-lt"/>
              </a:rPr>
              <a:t>Sampling </a:t>
            </a:r>
            <a:r>
              <a:rPr lang="en-US" sz="2800" dirty="0">
                <a:latin typeface="+mj-lt"/>
              </a:rPr>
              <a:t>can be a problem when the size of a population is unknown as is common </a:t>
            </a:r>
            <a:r>
              <a:rPr lang="en-US" sz="2800" dirty="0" smtClean="0">
                <a:latin typeface="+mj-lt"/>
              </a:rPr>
              <a:t>online evaluation</a:t>
            </a:r>
            <a:endParaRPr lang="en-US" sz="28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476250"/>
            <a:ext cx="8383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and response format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188" y="1557338"/>
            <a:ext cx="80756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Liberation Sans"/>
              </a:rPr>
              <a:t>‘Yes’ and ‘No’ checkboxes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Liberation Sans"/>
              </a:rPr>
              <a:t>Checkboxes that offer many options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Liberation Sans"/>
              </a:rPr>
              <a:t>Rating scales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Liberation Sans"/>
              </a:rPr>
              <a:t>Likert </a:t>
            </a:r>
            <a:r>
              <a:rPr lang="en-US" sz="2400" dirty="0" smtClean="0">
                <a:latin typeface="Liberation Sans"/>
              </a:rPr>
              <a:t>scales </a:t>
            </a:r>
          </a:p>
          <a:p>
            <a:pPr lvl="2">
              <a:lnSpc>
                <a:spcPct val="140000"/>
              </a:lnSpc>
              <a:spcBef>
                <a:spcPct val="20000"/>
              </a:spcBef>
            </a:pPr>
            <a:r>
              <a:rPr lang="en-US" sz="1600" dirty="0" smtClean="0">
                <a:latin typeface="Liberation Sans"/>
              </a:rPr>
              <a:t>Strongly disagree (1), disagree(2), undecided (3), agree(4), strongly agree (5)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Liberation Sans"/>
              </a:rPr>
              <a:t>semantic scales (fair…..biased), (weak….strong)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Liberation Sans"/>
              </a:rPr>
              <a:t>3</a:t>
            </a:r>
            <a:r>
              <a:rPr lang="en-US" sz="2400" dirty="0">
                <a:latin typeface="Liberation Sans"/>
              </a:rPr>
              <a:t>, 5, 7 or more </a:t>
            </a:r>
            <a:r>
              <a:rPr lang="en-US" sz="2400" dirty="0" smtClean="0">
                <a:latin typeface="Liberation Sans"/>
              </a:rPr>
              <a:t>points</a:t>
            </a:r>
            <a:endParaRPr lang="en-US" sz="2400" dirty="0">
              <a:latin typeface="Liberation Sans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Liberation Sans"/>
              </a:rPr>
              <a:t>Open-ended responses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Liberation Sans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1578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785" y="774440"/>
            <a:ext cx="8229600" cy="591281"/>
          </a:xfrm>
        </p:spPr>
        <p:txBody>
          <a:bodyPr>
            <a:normAutofit/>
          </a:bodyPr>
          <a:lstStyle/>
          <a:p>
            <a:r>
              <a:rPr lang="en-US" sz="3600" dirty="0"/>
              <a:t>Observation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784"/>
            <a:ext cx="8209161" cy="475250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Direct observation in the field</a:t>
            </a:r>
          </a:p>
          <a:p>
            <a:pPr lvl="1"/>
            <a:r>
              <a:rPr lang="en-US" sz="2400" dirty="0">
                <a:latin typeface="+mj-lt"/>
              </a:rPr>
              <a:t>Structuring frameworks</a:t>
            </a:r>
          </a:p>
          <a:p>
            <a:pPr lvl="1"/>
            <a:r>
              <a:rPr lang="en-US" sz="2400" dirty="0">
                <a:latin typeface="+mj-lt"/>
              </a:rPr>
              <a:t>Degree of participation (insider or outsider)</a:t>
            </a:r>
          </a:p>
          <a:p>
            <a:pPr lvl="1"/>
            <a:r>
              <a:rPr lang="en-US" sz="2400" dirty="0" smtClean="0">
                <a:latin typeface="+mj-lt"/>
              </a:rPr>
              <a:t>Ethnography</a:t>
            </a:r>
          </a:p>
          <a:p>
            <a:pPr lvl="1"/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Direct observation in controlled </a:t>
            </a:r>
            <a:r>
              <a:rPr lang="en-US" sz="2400" dirty="0" smtClean="0">
                <a:latin typeface="+mj-lt"/>
              </a:rPr>
              <a:t>environments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Indirect observation: tracking users’ activities</a:t>
            </a:r>
          </a:p>
          <a:p>
            <a:pPr lvl="1"/>
            <a:r>
              <a:rPr lang="en-US" sz="2400" dirty="0">
                <a:latin typeface="+mj-lt"/>
              </a:rPr>
              <a:t>Diaries</a:t>
            </a:r>
          </a:p>
          <a:p>
            <a:pPr lvl="1"/>
            <a:r>
              <a:rPr lang="en-US" sz="2400" dirty="0">
                <a:latin typeface="+mj-lt"/>
              </a:rPr>
              <a:t>Interaction </a:t>
            </a:r>
            <a:r>
              <a:rPr lang="en-US" sz="2400" dirty="0" smtClean="0">
                <a:latin typeface="+mj-lt"/>
              </a:rPr>
              <a:t>logging</a:t>
            </a:r>
          </a:p>
          <a:p>
            <a:pPr lvl="1"/>
            <a:r>
              <a:rPr lang="en-US" sz="2400" dirty="0" smtClean="0">
                <a:latin typeface="+mj-lt"/>
              </a:rPr>
              <a:t>Video and photographs collected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remotely by drones or other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4919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72" y="793102"/>
            <a:ext cx="7848600" cy="620485"/>
          </a:xfrm>
        </p:spPr>
        <p:txBody>
          <a:bodyPr/>
          <a:lstStyle/>
          <a:p>
            <a:r>
              <a:rPr lang="en-US" dirty="0" smtClean="0"/>
              <a:t>Ethnography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6690"/>
            <a:ext cx="8229600" cy="4824313"/>
          </a:xfrm>
        </p:spPr>
        <p:txBody>
          <a:bodyPr>
            <a:normAutofit/>
          </a:bodyPr>
          <a:lstStyle/>
          <a:p>
            <a:pPr>
              <a:buFont typeface="Symbol" charset="0"/>
              <a:buChar char="·"/>
            </a:pPr>
            <a:r>
              <a:rPr lang="en-US" sz="2500" dirty="0"/>
              <a:t>Ethnography is a philosophy with a set of techniques that include participant observation and </a:t>
            </a:r>
            <a:r>
              <a:rPr lang="en-US" sz="2500" dirty="0" smtClean="0"/>
              <a:t>interviews</a:t>
            </a:r>
          </a:p>
          <a:p>
            <a:pPr marL="0" indent="0">
              <a:buNone/>
            </a:pPr>
            <a:endParaRPr lang="en-US" sz="600" dirty="0"/>
          </a:p>
          <a:p>
            <a:pPr>
              <a:buFont typeface="Symbol" charset="0"/>
              <a:buChar char="·"/>
            </a:pPr>
            <a:r>
              <a:rPr lang="en-US" sz="2500" dirty="0"/>
              <a:t>Ethnographers immerse themselves in the culture that they </a:t>
            </a:r>
            <a:r>
              <a:rPr lang="en-US" sz="2500" dirty="0" smtClean="0"/>
              <a:t>study</a:t>
            </a:r>
          </a:p>
          <a:p>
            <a:pPr>
              <a:buFont typeface="Symbol" charset="0"/>
              <a:buChar char="·"/>
            </a:pPr>
            <a:endParaRPr lang="en-US" sz="600" dirty="0"/>
          </a:p>
          <a:p>
            <a:pPr>
              <a:buFont typeface="Symbol" charset="0"/>
              <a:buChar char="·"/>
            </a:pPr>
            <a:r>
              <a:rPr lang="en-US" sz="2500" dirty="0"/>
              <a:t>A researcher’s degree of participation can vary along a scale from ‘outside’ to ‘inside</a:t>
            </a:r>
            <a:r>
              <a:rPr lang="en-US" sz="2500" dirty="0" smtClean="0"/>
              <a:t>’</a:t>
            </a:r>
          </a:p>
          <a:p>
            <a:pPr>
              <a:buFont typeface="Symbol" charset="0"/>
              <a:buChar char="·"/>
            </a:pPr>
            <a:endParaRPr lang="en-US" sz="600" dirty="0"/>
          </a:p>
          <a:p>
            <a:pPr>
              <a:buFont typeface="Symbol" charset="0"/>
              <a:buChar char="·"/>
            </a:pPr>
            <a:r>
              <a:rPr lang="en-US" sz="2500" dirty="0"/>
              <a:t>Analyzing video and data logs can be </a:t>
            </a:r>
            <a:r>
              <a:rPr lang="en-US" sz="2500" dirty="0" smtClean="0"/>
              <a:t>time-consuming</a:t>
            </a:r>
          </a:p>
          <a:p>
            <a:pPr>
              <a:buFont typeface="Symbol" charset="0"/>
              <a:buChar char="·"/>
            </a:pPr>
            <a:endParaRPr lang="en-US" sz="600" dirty="0"/>
          </a:p>
          <a:p>
            <a:pPr>
              <a:buFont typeface="Symbol" charset="0"/>
              <a:buChar char="·"/>
            </a:pPr>
            <a:r>
              <a:rPr lang="en-US" sz="2500" dirty="0"/>
              <a:t>Collections of comments, incidents, and artifacts are made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ffa1a28-61fb-4497-915c-66fa8ae20bd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7787</TotalTime>
  <Words>927</Words>
  <Application>Microsoft Office PowerPoint</Application>
  <PresentationFormat>On-screen Show (4:3)</PresentationFormat>
  <Paragraphs>183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Chart</vt:lpstr>
      <vt:lpstr>Data Gathering and Analysis </vt:lpstr>
      <vt:lpstr>Data recording</vt:lpstr>
      <vt:lpstr>PowerPoint Presentation</vt:lpstr>
      <vt:lpstr>PowerPoint Presentation</vt:lpstr>
      <vt:lpstr>Enriching the interview process</vt:lpstr>
      <vt:lpstr>PowerPoint Presentation</vt:lpstr>
      <vt:lpstr>PowerPoint Presentation</vt:lpstr>
      <vt:lpstr>Observation</vt:lpstr>
      <vt:lpstr>Ethnography</vt:lpstr>
      <vt:lpstr>Online Ethnography</vt:lpstr>
      <vt:lpstr>Observation in a controlled environment</vt:lpstr>
      <vt:lpstr>A section of Google analytics dashboard for id-book.com</vt:lpstr>
      <vt:lpstr>Data Analysis</vt:lpstr>
      <vt:lpstr>Quantitative and qualitative</vt:lpstr>
      <vt:lpstr>Simple quantitative analysis</vt:lpstr>
      <vt:lpstr>PowerPoint Presentation</vt:lpstr>
      <vt:lpstr>PowerPoint Presentation</vt:lpstr>
      <vt:lpstr>PowerPoint Presentation</vt:lpstr>
      <vt:lpstr>Code book used in grounded theory analysis</vt:lpstr>
      <vt:lpstr>PowerPoint Presentation</vt:lpstr>
      <vt:lpstr>PowerPoint Presentation</vt:lpstr>
      <vt:lpstr>Tools to support data analysis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Sampath Jayarathna</cp:lastModifiedBy>
  <cp:revision>156</cp:revision>
  <dcterms:created xsi:type="dcterms:W3CDTF">2009-12-29T10:39:27Z</dcterms:created>
  <dcterms:modified xsi:type="dcterms:W3CDTF">2017-05-02T00:14:48Z</dcterms:modified>
</cp:coreProperties>
</file>