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7"/>
  </p:notesMasterIdLst>
  <p:handoutMasterIdLst>
    <p:handoutMasterId r:id="rId38"/>
  </p:handoutMasterIdLst>
  <p:sldIdLst>
    <p:sldId id="435" r:id="rId2"/>
    <p:sldId id="332" r:id="rId3"/>
    <p:sldId id="333" r:id="rId4"/>
    <p:sldId id="334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8" r:id="rId17"/>
    <p:sldId id="350" r:id="rId18"/>
    <p:sldId id="351" r:id="rId19"/>
    <p:sldId id="352" r:id="rId20"/>
    <p:sldId id="353" r:id="rId21"/>
    <p:sldId id="354" r:id="rId22"/>
    <p:sldId id="358" r:id="rId23"/>
    <p:sldId id="360" r:id="rId24"/>
    <p:sldId id="364" r:id="rId25"/>
    <p:sldId id="365" r:id="rId26"/>
    <p:sldId id="361" r:id="rId27"/>
    <p:sldId id="366" r:id="rId28"/>
    <p:sldId id="362" r:id="rId29"/>
    <p:sldId id="369" r:id="rId30"/>
    <p:sldId id="370" r:id="rId31"/>
    <p:sldId id="372" r:id="rId32"/>
    <p:sldId id="373" r:id="rId33"/>
    <p:sldId id="374" r:id="rId34"/>
    <p:sldId id="377" r:id="rId35"/>
    <p:sldId id="37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624" autoAdjust="0"/>
  </p:normalViewPr>
  <p:slideViewPr>
    <p:cSldViewPr snapToGrid="0" snapToObjects="1"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C4D60F-506C-684F-9902-1DD60138FE4B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C06B41-C799-C240-8FFA-2AFC1BBB5DD6}" type="slidenum">
              <a:rPr lang="en-US" sz="1200">
                <a:latin typeface="Times" charset="0"/>
              </a:rPr>
              <a:pPr algn="r"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2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1C346-F220-3149-BB04-60E32BD4189A}" type="slidenum">
              <a:rPr lang="en-GB" sz="1200"/>
              <a:pPr eaLnBrk="1" hangingPunct="1"/>
              <a:t>11</a:t>
            </a:fld>
            <a:endParaRPr lang="en-GB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9983522-E2D5-D145-8BD9-2DF074385012}" type="slidenum">
              <a:rPr lang="en-US" sz="1200">
                <a:latin typeface="Times" charset="0"/>
              </a:rPr>
              <a:pPr algn="r"/>
              <a:t>11</a:t>
            </a:fld>
            <a:endParaRPr lang="en-US" sz="1200">
              <a:latin typeface="Times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E64B77-6C40-AB49-9D98-8B1789ACFEAD}" type="slidenum">
              <a:rPr lang="en-GB" sz="1200"/>
              <a:pPr eaLnBrk="1" hangingPunct="1"/>
              <a:t>12</a:t>
            </a:fld>
            <a:endParaRPr lang="en-GB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40D873-5DF6-5E49-87CE-99A7DACAE59E}" type="slidenum">
              <a:rPr lang="en-US" sz="1200">
                <a:latin typeface="Times" charset="0"/>
              </a:rPr>
              <a:pPr algn="r"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94D184-B491-D442-AAB8-1FA59717FB8D}" type="slidenum">
              <a:rPr lang="en-GB" sz="1200"/>
              <a:pPr eaLnBrk="1" hangingPunct="1"/>
              <a:t>13</a:t>
            </a:fld>
            <a:endParaRPr lang="en-GB" sz="12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8B2B7C9-F5EF-734F-A7FD-03B8EEC7D345}" type="slidenum">
              <a:rPr lang="en-US" sz="1200">
                <a:latin typeface="Times" charset="0"/>
              </a:rPr>
              <a:pPr algn="r"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8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E6F2FE-72F5-524E-BF40-5F58634D7967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932F621-AF16-BD40-8F09-6D9D234D3375}" type="slidenum">
              <a:rPr lang="en-US" sz="1200">
                <a:latin typeface="Times" charset="0"/>
              </a:rPr>
              <a:pPr algn="r"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0844A0-4236-C047-8A78-ECDCB2D49B48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8D8FF33-4E8E-F545-9B68-EDBEE76990E0}" type="slidenum">
              <a:rPr lang="en-US" sz="1200">
                <a:latin typeface="Times" charset="0"/>
              </a:rPr>
              <a:pPr algn="r"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3CBB0-8B5E-B540-944B-092B467FC90F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011FD7A-F6EA-2549-ADC7-42EC07AD39C4}" type="slidenum">
              <a:rPr lang="en-US" sz="1200">
                <a:latin typeface="Times" charset="0"/>
              </a:rPr>
              <a:pPr algn="r"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5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253FEB-E700-8243-94AE-F76DA05ED928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963A5B-47B3-D246-B60C-C9943D1FC53B}" type="slidenum">
              <a:rPr lang="en-US" sz="1200">
                <a:latin typeface="Times" charset="0"/>
              </a:rPr>
              <a:pPr algn="r"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352920-B02D-3B49-92D9-B0F3AACCDBB8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B6195F1-9667-134C-826B-E2BF4DF4537C}" type="slidenum">
              <a:rPr lang="en-US" sz="1200">
                <a:latin typeface="Times" charset="0"/>
              </a:rPr>
              <a:pPr algn="r"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3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744E4-6B70-E149-B7C3-D52C0A6B8816}" type="slidenum">
              <a:rPr lang="en-GB" sz="1200"/>
              <a:pPr eaLnBrk="1" hangingPunct="1"/>
              <a:t>19</a:t>
            </a:fld>
            <a:endParaRPr lang="en-GB" sz="120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58CC71-F16B-E945-A300-9F41FF58EFC8}" type="slidenum">
              <a:rPr lang="en-US" sz="1200">
                <a:latin typeface="Times" charset="0"/>
              </a:rPr>
              <a:pPr algn="r"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0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5D9E3C-721E-E546-98FF-ABB75421D58E}" type="slidenum">
              <a:rPr lang="en-GB" sz="1200"/>
              <a:pPr eaLnBrk="1" hangingPunct="1"/>
              <a:t>2</a:t>
            </a:fld>
            <a:endParaRPr lang="en-GB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5CD5C92-235F-9744-8FBA-0B32D3C5DD3A}" type="slidenum">
              <a:rPr lang="en-US" sz="1200">
                <a:latin typeface="Times" charset="0"/>
              </a:rPr>
              <a:pPr algn="r"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/>
          </a:p>
        </p:txBody>
      </p:sp>
      <p:sp>
        <p:nvSpPr>
          <p:cNvPr id="18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3249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E22BFD-9399-A547-B861-27A4350A2AA9}" type="slidenum">
              <a:rPr lang="en-GB" sz="1200"/>
              <a:pPr eaLnBrk="1" hangingPunct="1"/>
              <a:t>20</a:t>
            </a:fld>
            <a:endParaRPr lang="en-GB" sz="120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D7A150-DBAF-DB4F-8C07-395FF8B68CA2}" type="slidenum">
              <a:rPr lang="en-US" sz="1200">
                <a:latin typeface="Times" charset="0"/>
              </a:rPr>
              <a:pPr algn="r"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F76E53-7C1D-4C4E-84D9-0D6D098567B7}" type="slidenum">
              <a:rPr lang="en-GB" sz="1200"/>
              <a:pPr eaLnBrk="1" hangingPunct="1"/>
              <a:t>21</a:t>
            </a:fld>
            <a:endParaRPr lang="en-GB" sz="120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7A92F32-6332-8C44-9A2E-FB1F67B195AF}" type="slidenum">
              <a:rPr lang="en-US" sz="1200">
                <a:latin typeface="Times" charset="0"/>
              </a:rPr>
              <a:pPr algn="r"/>
              <a:t>21</a:t>
            </a:fld>
            <a:endParaRPr lang="en-US" sz="1200">
              <a:latin typeface="Time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36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CFE296-53C8-2F44-A41A-40713687B700}" type="slidenum">
              <a:rPr lang="en-GB" sz="1200"/>
              <a:pPr eaLnBrk="1" hangingPunct="1"/>
              <a:t>23</a:t>
            </a:fld>
            <a:endParaRPr lang="en-GB" sz="120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A2CDD6E-EF35-DD44-B27C-2A1F40D1510B}" type="slidenum">
              <a:rPr lang="en-US" sz="1200">
                <a:latin typeface="Times" charset="0"/>
              </a:rPr>
              <a:pPr algn="r"/>
              <a:t>23</a:t>
            </a:fld>
            <a:endParaRPr lang="en-US" sz="1200">
              <a:latin typeface="Times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52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1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BE491A-5BA7-4C43-A8FD-0A16F4EFC940}" type="slidenum">
              <a:rPr lang="en-GB" sz="1200"/>
              <a:pPr eaLnBrk="1" hangingPunct="1"/>
              <a:t>30</a:t>
            </a:fld>
            <a:endParaRPr lang="en-GB" sz="12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8D1145-8A17-A441-B206-206BB4C1602D}" type="slidenum">
              <a:rPr lang="en-US" sz="1200">
                <a:latin typeface="Times" charset="0"/>
              </a:rPr>
              <a:pPr algn="r"/>
              <a:t>30</a:t>
            </a:fld>
            <a:endParaRPr lang="en-US" sz="1200">
              <a:latin typeface="Times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5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4C095F-E458-924E-A50D-294B25AD910D}" type="slidenum">
              <a:rPr lang="en-GB" sz="1200"/>
              <a:pPr eaLnBrk="1" hangingPunct="1"/>
              <a:t>31</a:t>
            </a:fld>
            <a:endParaRPr lang="en-GB" sz="120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03E4DE8-E123-B34A-AB89-C24463A68306}" type="slidenum">
              <a:rPr lang="en-US" sz="1200">
                <a:latin typeface="Times" charset="0"/>
              </a:rPr>
              <a:pPr algn="r"/>
              <a:t>31</a:t>
            </a:fld>
            <a:endParaRPr lang="en-US" sz="1200">
              <a:latin typeface="Times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0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61F4E6-95EC-9644-A8CD-CEA856892903}" type="slidenum">
              <a:rPr lang="en-GB" sz="1200"/>
              <a:pPr eaLnBrk="1" hangingPunct="1"/>
              <a:t>32</a:t>
            </a:fld>
            <a:endParaRPr lang="en-GB" sz="120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2189A9-F8B5-D24F-BAC3-63D22C86A2E6}" type="slidenum">
              <a:rPr lang="en-US" sz="1200">
                <a:latin typeface="Times" charset="0"/>
              </a:rPr>
              <a:pPr algn="r"/>
              <a:t>32</a:t>
            </a:fld>
            <a:endParaRPr lang="en-US" sz="1200">
              <a:latin typeface="Times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5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D1C78-7671-014C-8C73-A9E4F6A1300C}" type="slidenum">
              <a:rPr lang="en-GB" sz="1200"/>
              <a:pPr eaLnBrk="1" hangingPunct="1"/>
              <a:t>33</a:t>
            </a:fld>
            <a:endParaRPr lang="en-GB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E3F896-47EE-814B-8128-D79A88A87CC7}" type="slidenum">
              <a:rPr lang="en-US" sz="1200">
                <a:latin typeface="Times" charset="0"/>
              </a:rPr>
              <a:pPr algn="r"/>
              <a:t>33</a:t>
            </a:fld>
            <a:endParaRPr lang="en-US" sz="1200">
              <a:latin typeface="Times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2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2B2379-15BA-034C-9CCE-1C5EFBC25C66}" type="slidenum">
              <a:rPr lang="en-GB" sz="1200"/>
              <a:pPr eaLnBrk="1" hangingPunct="1"/>
              <a:t>34</a:t>
            </a:fld>
            <a:endParaRPr lang="en-GB" sz="120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1319076-3900-5C4B-A24E-41622119EA75}" type="slidenum">
              <a:rPr lang="en-US" sz="1200">
                <a:latin typeface="Times" charset="0"/>
              </a:rPr>
              <a:pPr algn="r"/>
              <a:t>34</a:t>
            </a:fld>
            <a:endParaRPr lang="en-US" sz="1200">
              <a:latin typeface="Times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C524F0-9574-8F43-A002-61E03EE95E75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374592-4809-9F45-8C5B-B29FF52DEAE4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82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BA5DC9-4FC3-2C4D-BCEC-6FCC6D9A3155}" type="slidenum">
              <a:rPr lang="en-GB" sz="1200"/>
              <a:pPr eaLnBrk="1" hangingPunct="1"/>
              <a:t>35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6485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99AD51-828A-7148-A854-FFE6A2414955}" type="slidenum">
              <a:rPr lang="en-GB" sz="1200"/>
              <a:pPr eaLnBrk="1" hangingPunct="1"/>
              <a:t>4</a:t>
            </a:fld>
            <a:endParaRPr lang="en-GB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D137D5-4E84-8E43-BF97-C07E4E9BE03B}" type="slidenum">
              <a:rPr lang="en-US" sz="1200">
                <a:latin typeface="Times" charset="0"/>
              </a:rPr>
              <a:pPr algn="r"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D86EF6-5495-B44A-A656-67ECE9B2D766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32BB62-99E8-2B41-BE8C-013836254861}" type="slidenum">
              <a:rPr lang="en-US" sz="1200">
                <a:latin typeface="Times" charset="0"/>
              </a:rPr>
              <a:pPr algn="r"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F8308C-1912-0B49-B89F-7B4396466481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498F1E8-453F-0145-97B8-39B481D4A446}" type="slidenum">
              <a:rPr lang="en-US" sz="1200">
                <a:latin typeface="Times" charset="0"/>
              </a:rPr>
              <a:pPr algn="r"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D996F-E2A9-524D-9CE7-C22113044FC0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03F495-733E-2C44-B6A0-4631B0455CDE}" type="slidenum">
              <a:rPr lang="en-US" sz="1200">
                <a:latin typeface="Times" charset="0"/>
              </a:rPr>
              <a:pPr algn="r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2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25BCB-7DCC-AD4F-BEC9-9358C8F69CD5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D52199E-AB72-4C4C-81C3-37F0D4F85DB1}" type="slidenum">
              <a:rPr lang="en-US" sz="1200">
                <a:latin typeface="Times" charset="0"/>
              </a:rPr>
              <a:pPr algn="r"/>
              <a:t>8</a:t>
            </a:fld>
            <a:endParaRPr lang="en-US" sz="1200">
              <a:latin typeface="Times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83FEE-212F-C047-BB5C-312565A87C3D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6835D8C-4181-CC45-8402-036F858D1A6C}" type="slidenum">
              <a:rPr lang="en-US" sz="1200">
                <a:latin typeface="Times" charset="0"/>
              </a:rPr>
              <a:pPr algn="r"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-boo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3956181"/>
            <a:ext cx="7553131" cy="15725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Cognitive Aspects of Design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098872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www.id-book.com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Is </a:t>
            </a:r>
            <a:r>
              <a:rPr lang="en-GB" dirty="0" err="1">
                <a:latin typeface="Liberation Sans"/>
              </a:rPr>
              <a:t>color</a:t>
            </a:r>
            <a:r>
              <a:rPr lang="en-GB" dirty="0">
                <a:latin typeface="Liberation Sans"/>
              </a:rPr>
              <a:t> contrast good? Find </a:t>
            </a:r>
            <a:r>
              <a:rPr lang="en-GB" dirty="0" smtClean="0">
                <a:latin typeface="Liberation Sans"/>
              </a:rPr>
              <a:t>Italian</a:t>
            </a:r>
            <a:endParaRPr lang="en-GB" dirty="0">
              <a:latin typeface="Liberation Sans"/>
            </a:endParaRPr>
          </a:p>
        </p:txBody>
      </p:sp>
      <p:graphicFrame>
        <p:nvGraphicFramePr>
          <p:cNvPr id="37890" name="Object 2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145140062"/>
              </p:ext>
            </p:extLst>
          </p:nvPr>
        </p:nvGraphicFramePr>
        <p:xfrm>
          <a:off x="1914525" y="1600200"/>
          <a:ext cx="5314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4431792" imgH="3633216" progId="Word.Document.8">
                  <p:embed/>
                </p:oleObj>
              </mc:Choice>
              <mc:Fallback>
                <p:oleObj name="Document" r:id="rId4" imgW="4431792" imgH="36332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600200"/>
                        <a:ext cx="53149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9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Are borders and white space better? Find french</a:t>
            </a:r>
          </a:p>
        </p:txBody>
      </p:sp>
      <p:graphicFrame>
        <p:nvGraphicFramePr>
          <p:cNvPr id="39938" name="Object 2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488759903"/>
              </p:ext>
            </p:extLst>
          </p:nvPr>
        </p:nvGraphicFramePr>
        <p:xfrm>
          <a:off x="1971675" y="1600200"/>
          <a:ext cx="52006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4" imgW="4431792" imgH="3712464" progId="Word.Document.8">
                  <p:embed/>
                </p:oleObj>
              </mc:Choice>
              <mc:Fallback>
                <p:oleObj name="Document" r:id="rId4" imgW="4431792" imgH="37124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1600200"/>
                        <a:ext cx="520065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Activity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latin typeface="Liberation Sans"/>
              </a:rPr>
              <a:t>Weller (2004) found people took less time to locate items for information that was </a:t>
            </a:r>
            <a:r>
              <a:rPr lang="en-GB" sz="2800" dirty="0" smtClean="0">
                <a:latin typeface="Liberation Sans"/>
              </a:rPr>
              <a:t>grouped </a:t>
            </a:r>
            <a:endParaRPr lang="en-GB" sz="28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</a:rPr>
              <a:t>using a border (2nd screen) compared with using </a:t>
            </a:r>
            <a:r>
              <a:rPr lang="en-GB" sz="2000" dirty="0" err="1">
                <a:solidFill>
                  <a:schemeClr val="accent1"/>
                </a:solidFill>
                <a:latin typeface="Liberation Sans"/>
              </a:rPr>
              <a:t>color</a:t>
            </a: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contrast (1st screen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)</a:t>
            </a:r>
          </a:p>
          <a:p>
            <a:pPr marL="342900" lvl="1" indent="0" eaLnBrk="1" hangingPunct="1">
              <a:buNone/>
            </a:pPr>
            <a:endParaRPr lang="en-GB" sz="800" dirty="0">
              <a:latin typeface="Liberation Sans"/>
            </a:endParaRPr>
          </a:p>
          <a:p>
            <a:pPr eaLnBrk="1" hangingPunct="1"/>
            <a:r>
              <a:rPr lang="en-GB" sz="2800" dirty="0">
                <a:latin typeface="Liberation Sans"/>
              </a:rPr>
              <a:t>Do you agree?</a:t>
            </a:r>
          </a:p>
        </p:txBody>
      </p:sp>
    </p:spTree>
    <p:extLst>
      <p:ext uri="{BB962C8B-B14F-4D97-AF65-F5344CB8AC3E}">
        <p14:creationId xmlns:p14="http://schemas.microsoft.com/office/powerpoint/2010/main" val="2128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Which is easiest to read and why?</a:t>
            </a:r>
          </a:p>
        </p:txBody>
      </p:sp>
      <p:sp>
        <p:nvSpPr>
          <p:cNvPr id="44038" name="Rectangle 4" descr="Green marble"/>
          <p:cNvSpPr>
            <a:spLocks noChangeArrowheads="1"/>
          </p:cNvSpPr>
          <p:nvPr/>
        </p:nvSpPr>
        <p:spPr bwMode="auto">
          <a:xfrm>
            <a:off x="1219200" y="2286000"/>
            <a:ext cx="2895600" cy="914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>
                <a:solidFill>
                  <a:srgbClr val="EF1F1D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1241265" y="3732291"/>
            <a:ext cx="2895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>
                <a:solidFill>
                  <a:srgbClr val="EF1F1D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1252417" y="5181600"/>
            <a:ext cx="2895600" cy="838200"/>
          </a:xfrm>
          <a:prstGeom prst="rect">
            <a:avLst/>
          </a:prstGeom>
          <a:solidFill>
            <a:srgbClr val="DCCB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>
                <a:solidFill>
                  <a:schemeClr val="bg1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4953000" y="2286000"/>
            <a:ext cx="28956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000">
              <a:solidFill>
                <a:srgbClr val="EF1F1D"/>
              </a:solidFill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 eaLnBrk="0" hangingPunct="0"/>
            <a:r>
              <a:rPr lang="en-GB" sz="2000">
                <a:solidFill>
                  <a:srgbClr val="FFCC18"/>
                </a:solidFill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  <a:p>
            <a:pPr algn="ctr" eaLnBrk="0" hangingPunct="0"/>
            <a:endParaRPr lang="en-GB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4953000" y="3810000"/>
            <a:ext cx="2819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GB" sz="2000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 eaLnBrk="0" hangingPunct="0"/>
            <a:r>
              <a:rPr lang="en-GB" sz="2000">
                <a:latin typeface="Liberation Sans"/>
                <a:ea typeface="Liberation Sans" panose="020B0604020202020204" pitchFamily="34" charset="0"/>
                <a:cs typeface="Liberation Sans" panose="020B0604020202020204" pitchFamily="34" charset="0"/>
              </a:rPr>
              <a:t>What is the time?</a:t>
            </a:r>
          </a:p>
          <a:p>
            <a:pPr algn="ctr" eaLnBrk="0" hangingPunct="0"/>
            <a:endParaRPr lang="en-GB">
              <a:latin typeface="Liberation Sans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Design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53400" cy="4114800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GB" sz="2400" dirty="0"/>
              <a:t>Icons should enable users to readily </a:t>
            </a:r>
            <a:r>
              <a:rPr lang="en-GB" sz="2400" i="1" dirty="0"/>
              <a:t>distinguish</a:t>
            </a:r>
            <a:r>
              <a:rPr lang="en-GB" sz="2400" dirty="0"/>
              <a:t> their </a:t>
            </a:r>
            <a:r>
              <a:rPr lang="en-GB" sz="2400" dirty="0" smtClean="0"/>
              <a:t>meaning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Bordering and spacing are effective visual ways of grouping </a:t>
            </a:r>
            <a:r>
              <a:rPr lang="en-GB" sz="2400" dirty="0" smtClean="0"/>
              <a:t>information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Sounds should be audible and </a:t>
            </a:r>
            <a:r>
              <a:rPr lang="en-GB" sz="2400" dirty="0" smtClean="0"/>
              <a:t>distinguishable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Speech output should enable users to distinguish between the set of spoken </a:t>
            </a:r>
            <a:r>
              <a:rPr lang="en-GB" sz="2400" dirty="0" smtClean="0"/>
              <a:t>words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Text should be legible and distinguishable from the </a:t>
            </a:r>
            <a:r>
              <a:rPr lang="en-GB" sz="2400" dirty="0" smtClean="0"/>
              <a:t>background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Tactile feedback should allow users to recognize and distinguish different meanings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33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317" y="760288"/>
            <a:ext cx="7772400" cy="611312"/>
          </a:xfrm>
          <a:noFill/>
        </p:spPr>
        <p:txBody>
          <a:bodyPr lIns="90487" tIns="44450" rIns="90487" bIns="44450">
            <a:normAutofit/>
          </a:bodyPr>
          <a:lstStyle/>
          <a:p>
            <a:pPr eaLnBrk="1" hangingPunct="1"/>
            <a:r>
              <a:rPr lang="en-GB" sz="3600" dirty="0"/>
              <a:t>Memory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8534400" cy="4114800"/>
          </a:xfrm>
          <a:noFill/>
        </p:spPr>
        <p:txBody>
          <a:bodyPr lIns="90487" tIns="44450" rIns="90487" bIns="4445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Involves first encoding and then retrieving </a:t>
            </a:r>
            <a:r>
              <a:rPr lang="en-GB" sz="2800" dirty="0" smtClean="0">
                <a:latin typeface="Liberation Sans"/>
              </a:rPr>
              <a:t>knowledge.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remember everything - involves filtering and processing what is attended </a:t>
            </a:r>
            <a:r>
              <a:rPr lang="en-GB" sz="2800" dirty="0" smtClean="0">
                <a:latin typeface="Liberation Sans"/>
              </a:rPr>
              <a:t>to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recognize things much better than being able to recall </a:t>
            </a:r>
            <a:r>
              <a:rPr lang="en-GB" sz="2800" dirty="0" smtClean="0">
                <a:latin typeface="Liberation Sans"/>
              </a:rPr>
              <a:t>things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latin typeface="Liberation Sans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we remember less about objects we have photographed than when we observe them </a:t>
            </a:r>
            <a:r>
              <a:rPr lang="en-GB" sz="2800" dirty="0" smtClean="0">
                <a:latin typeface="Liberation Sans"/>
              </a:rPr>
              <a:t>with </a:t>
            </a:r>
            <a:r>
              <a:rPr lang="en-GB" sz="2800" dirty="0">
                <a:latin typeface="Liberation Sans"/>
              </a:rPr>
              <a:t>the naked eye (Henkel, 2014)</a:t>
            </a:r>
          </a:p>
          <a:p>
            <a:pPr lvl="1" eaLnBrk="1" hangingPunct="1">
              <a:lnSpc>
                <a:spcPct val="90000"/>
              </a:lnSpc>
            </a:pPr>
            <a:endParaRPr lang="en-GB" sz="7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68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Context is </a:t>
            </a:r>
            <a:r>
              <a:rPr lang="en-GB" dirty="0" smtClean="0">
                <a:latin typeface="Liberation Sans"/>
              </a:rPr>
              <a:t>important</a:t>
            </a:r>
            <a:endParaRPr lang="en-GB" dirty="0">
              <a:latin typeface="Liberation Sans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affects the extent to which information can be subsequently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Sometimes it can be difficult for people to recall information that was encoded in a different context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“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on a train and someone comes up to you and says hello. You don</a:t>
            </a: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recognize him for a few moments but then realize it is one of your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neighbours.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only used to seeing your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hallway of your apartment block and seeing </a:t>
            </a:r>
            <a:r>
              <a:rPr lang="en-GB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context makes him difficult to recognize initially</a:t>
            </a:r>
            <a:r>
              <a:rPr lang="ja-JP" altLang="en-GB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”</a:t>
            </a:r>
            <a:endParaRPr lang="en-GB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3715" y="772836"/>
            <a:ext cx="7886700" cy="61190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Recognition versus recall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Command-based interfaces require users to recall from memory a name from a possible set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100s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MP3 players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visually-based options that users need only browse through until they recognize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etc., provide lists of visited URLs, song titles etc., that support recognition memory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The problem with the classic </a:t>
            </a:r>
            <a:r>
              <a:rPr lang="ja-JP" altLang="en-GB" dirty="0">
                <a:latin typeface="Liberation Sans"/>
              </a:rPr>
              <a:t>‘</a:t>
            </a:r>
            <a:r>
              <a:rPr lang="en-GB" dirty="0">
                <a:latin typeface="Liberation Sans"/>
              </a:rPr>
              <a:t>7</a:t>
            </a:r>
            <a:r>
              <a:rPr lang="en-GB" dirty="0">
                <a:latin typeface="Liberation Sans"/>
                <a:sym typeface="Symbol" charset="0"/>
              </a:rPr>
              <a:t></a:t>
            </a:r>
            <a:r>
              <a:rPr lang="en-GB" dirty="0">
                <a:latin typeface="Liberation Sans"/>
              </a:rPr>
              <a:t>2</a:t>
            </a:r>
            <a:r>
              <a:rPr lang="ja-JP" altLang="en-GB" dirty="0">
                <a:latin typeface="Liberation Sans"/>
              </a:rPr>
              <a:t>’</a:t>
            </a:r>
            <a:endParaRPr lang="en-GB" dirty="0">
              <a:latin typeface="Liberation San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16832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800" dirty="0">
                <a:latin typeface="Liberation Sans"/>
              </a:rPr>
              <a:t>George Miller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s (1956) theory </a:t>
            </a:r>
            <a:r>
              <a:rPr lang="en-GB" sz="2800" dirty="0" smtClean="0">
                <a:latin typeface="Liberation Sans"/>
              </a:rPr>
              <a:t>of </a:t>
            </a:r>
            <a:r>
              <a:rPr lang="en-GB" sz="2800" dirty="0">
                <a:latin typeface="Liberation Sans"/>
              </a:rPr>
              <a:t>how much information people can </a:t>
            </a:r>
            <a:r>
              <a:rPr lang="en-GB" sz="2800" dirty="0" smtClean="0">
                <a:latin typeface="Liberation Sans"/>
              </a:rPr>
              <a:t>remember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>
                <a:latin typeface="Liberation Sans"/>
              </a:rPr>
              <a:t>People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s immediate memory capacity is very </a:t>
            </a:r>
            <a:r>
              <a:rPr lang="en-GB" sz="2800" dirty="0" smtClean="0">
                <a:latin typeface="Liberation Sans"/>
              </a:rPr>
              <a:t>limited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>
                <a:latin typeface="Liberation Sans"/>
              </a:rPr>
              <a:t>Many designers think this is useful finding for interaction </a:t>
            </a:r>
            <a:r>
              <a:rPr lang="en-GB" sz="2800" dirty="0" smtClean="0">
                <a:latin typeface="Liberation Sans"/>
              </a:rPr>
              <a:t>design</a:t>
            </a:r>
          </a:p>
          <a:p>
            <a:pPr eaLnBrk="1" hangingPunct="1"/>
            <a:endParaRPr lang="en-GB" sz="2800" dirty="0">
              <a:latin typeface="Liberation Sans"/>
            </a:endParaRPr>
          </a:p>
          <a:p>
            <a:pPr eaLnBrk="1" hangingPunct="1"/>
            <a:r>
              <a:rPr lang="en-GB" sz="2800" dirty="0" smtClean="0">
                <a:latin typeface="Liberation Sans"/>
              </a:rPr>
              <a:t>Exercise</a:t>
            </a:r>
          </a:p>
          <a:p>
            <a:pPr marL="342900" lvl="1" indent="0">
              <a:buNone/>
            </a:pPr>
            <a:r>
              <a:rPr lang="en-GB" dirty="0" smtClean="0">
                <a:latin typeface="Liberation Sans"/>
              </a:rPr>
              <a:t>Cat, house, paper, laugh, people, red, yes, number, shadow, broom, rain, plant, lamp, chocolate, radio, one, coin, jet</a:t>
            </a:r>
            <a:endParaRPr lang="en-GB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2968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50013"/>
            <a:ext cx="7315200" cy="641279"/>
          </a:xfrm>
        </p:spPr>
        <p:txBody>
          <a:bodyPr/>
          <a:lstStyle/>
          <a:p>
            <a:pPr eaLnBrk="1" hangingPunct="1"/>
            <a:r>
              <a:rPr lang="en-GB" sz="3600" dirty="0"/>
              <a:t>What some designers get up </a:t>
            </a:r>
            <a:r>
              <a:rPr lang="en-GB" sz="3600" dirty="0" smtClean="0"/>
              <a:t>to…</a:t>
            </a:r>
            <a:endParaRPr lang="en-GB" sz="3600" dirty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643608"/>
            <a:ext cx="74295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/>
              <a:t>Present only 7 options on a </a:t>
            </a:r>
            <a:r>
              <a:rPr lang="en-GB" sz="2800" dirty="0" smtClean="0"/>
              <a:t>menu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Display only 7 icons on a tool </a:t>
            </a:r>
            <a:r>
              <a:rPr lang="en-GB" sz="2800" dirty="0" smtClean="0"/>
              <a:t>bar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Have no more than 7 bullets in a </a:t>
            </a:r>
            <a:r>
              <a:rPr lang="en-GB" sz="2800" dirty="0" smtClean="0"/>
              <a:t>list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Place only 7 items on a pull down </a:t>
            </a:r>
            <a:r>
              <a:rPr lang="en-GB" sz="2800" dirty="0" smtClean="0"/>
              <a:t>menu</a:t>
            </a:r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2800" dirty="0"/>
              <a:t>Place only 7 tabs on the top of a website page</a:t>
            </a:r>
          </a:p>
          <a:p>
            <a:pPr lvl="3" eaLnBrk="1" hangingPunct="1"/>
            <a:r>
              <a:rPr lang="en-GB" sz="2000" dirty="0"/>
              <a:t>But this is wrong? Why?</a:t>
            </a:r>
          </a:p>
        </p:txBody>
      </p:sp>
      <p:sp>
        <p:nvSpPr>
          <p:cNvPr id="60422" name="AutoShape 4"/>
          <p:cNvSpPr>
            <a:spLocks noChangeArrowheads="1"/>
          </p:cNvSpPr>
          <p:nvPr/>
        </p:nvSpPr>
        <p:spPr bwMode="auto">
          <a:xfrm>
            <a:off x="7391400" y="5329877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3" name="AutoShape 5"/>
          <p:cNvSpPr>
            <a:spLocks noChangeArrowheads="1"/>
          </p:cNvSpPr>
          <p:nvPr/>
        </p:nvSpPr>
        <p:spPr bwMode="auto">
          <a:xfrm>
            <a:off x="2895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1822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4" name="AutoShape 6"/>
          <p:cNvSpPr>
            <a:spLocks noChangeArrowheads="1"/>
          </p:cNvSpPr>
          <p:nvPr/>
        </p:nvSpPr>
        <p:spPr bwMode="auto">
          <a:xfrm>
            <a:off x="4114800" y="531101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18"/>
          </a:solidFill>
          <a:ln w="952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5" name="AutoShape 7"/>
          <p:cNvSpPr>
            <a:spLocks noChangeArrowheads="1"/>
          </p:cNvSpPr>
          <p:nvPr/>
        </p:nvSpPr>
        <p:spPr bwMode="auto">
          <a:xfrm>
            <a:off x="5257800" y="53208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6" name="AutoShape 8"/>
          <p:cNvSpPr>
            <a:spLocks noChangeArrowheads="1"/>
          </p:cNvSpPr>
          <p:nvPr/>
        </p:nvSpPr>
        <p:spPr bwMode="auto">
          <a:xfrm>
            <a:off x="6324600" y="53208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1822C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7" name="AutoShape 9"/>
          <p:cNvSpPr>
            <a:spLocks noChangeArrowheads="1"/>
          </p:cNvSpPr>
          <p:nvPr/>
        </p:nvSpPr>
        <p:spPr bwMode="auto">
          <a:xfrm>
            <a:off x="609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EF1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0428" name="AutoShape 10"/>
          <p:cNvSpPr>
            <a:spLocks noChangeArrowheads="1"/>
          </p:cNvSpPr>
          <p:nvPr/>
        </p:nvSpPr>
        <p:spPr bwMode="auto">
          <a:xfrm>
            <a:off x="1752600" y="530120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BB56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aseline="-2500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1143000"/>
          </a:xfrm>
          <a:noFill/>
        </p:spPr>
        <p:txBody>
          <a:bodyPr lIns="90487" tIns="44450" rIns="90487" bIns="44450">
            <a:normAutofit/>
          </a:bodyPr>
          <a:lstStyle/>
          <a:p>
            <a:pPr eaLnBrk="1" hangingPunct="1"/>
            <a:r>
              <a:rPr lang="en-GB" sz="3600">
                <a:latin typeface="Liberation Sans"/>
              </a:rPr>
              <a:t>Why do we need to understand users?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153400" cy="4114800"/>
          </a:xfrm>
          <a:noFill/>
        </p:spPr>
        <p:txBody>
          <a:bodyPr lIns="90487" tIns="44450" rIns="90487" bIns="4445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Interacting with technology is </a:t>
            </a:r>
            <a:r>
              <a:rPr lang="en-GB" sz="2400" dirty="0" smtClean="0">
                <a:latin typeface="Liberation Sans"/>
              </a:rPr>
              <a:t>cognitive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Need to take into account cognitive processes involved and cognitive limitations of </a:t>
            </a:r>
            <a:r>
              <a:rPr lang="en-GB" sz="2400" dirty="0" smtClean="0">
                <a:latin typeface="Liberation Sans"/>
              </a:rPr>
              <a:t>users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Provides knowledge about what users can and cannot be expected to </a:t>
            </a:r>
            <a:r>
              <a:rPr lang="en-GB" sz="2400" dirty="0" smtClean="0">
                <a:latin typeface="Liberation Sans"/>
              </a:rPr>
              <a:t>do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Identifies and explains the nature and causes of problems users </a:t>
            </a:r>
            <a:r>
              <a:rPr lang="en-GB" sz="2400" dirty="0" smtClean="0">
                <a:latin typeface="Liberation Sans"/>
              </a:rPr>
              <a:t>encounter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Supply theories, modelling tools, guidance and methods that can lead to the design of better interactive products</a:t>
            </a:r>
          </a:p>
        </p:txBody>
      </p:sp>
    </p:spTree>
    <p:extLst>
      <p:ext uri="{BB962C8B-B14F-4D97-AF65-F5344CB8AC3E}">
        <p14:creationId xmlns:p14="http://schemas.microsoft.com/office/powerpoint/2010/main" val="1409392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Why?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Inappropriate application of the </a:t>
            </a:r>
            <a:r>
              <a:rPr lang="en-GB" sz="2800" dirty="0" smtClean="0">
                <a:latin typeface="Liberation Sans"/>
              </a:rPr>
              <a:t>theory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People can scan lists of bullets, tabs, menu items for the one they </a:t>
            </a:r>
            <a:r>
              <a:rPr lang="en-GB" sz="2800" dirty="0" smtClean="0">
                <a:latin typeface="Liberation Sans"/>
              </a:rPr>
              <a:t>want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They 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have to recall them from memory having only briefly heard or seen </a:t>
            </a:r>
            <a:r>
              <a:rPr lang="en-GB" sz="2800" dirty="0" smtClean="0">
                <a:latin typeface="Liberation Sans"/>
              </a:rPr>
              <a:t>them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Sometimes a small number of items is </a:t>
            </a:r>
            <a:r>
              <a:rPr lang="en-GB" sz="2800" dirty="0" smtClean="0">
                <a:latin typeface="Liberation Sans"/>
              </a:rPr>
              <a:t>good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But depends on task and available screen estate</a:t>
            </a:r>
          </a:p>
        </p:txBody>
      </p:sp>
    </p:spTree>
    <p:extLst>
      <p:ext uri="{BB962C8B-B14F-4D97-AF65-F5344CB8AC3E}">
        <p14:creationId xmlns:p14="http://schemas.microsoft.com/office/powerpoint/2010/main" val="2695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latin typeface="Liberation Sans"/>
              </a:rPr>
              <a:t>Digital content </a:t>
            </a:r>
            <a:r>
              <a:rPr lang="en-GB" sz="3600" dirty="0">
                <a:latin typeface="Liberation Sans"/>
              </a:rPr>
              <a:t>management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613043"/>
            <a:ext cx="7886700" cy="49932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problem for many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 numbers of documents, images, music files, video clips, emails, attachments, bookmarks, etc</a:t>
            </a:r>
            <a:r>
              <a:rPr lang="en-GB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1" eaLnBrk="1" hangingPunct="1">
              <a:lnSpc>
                <a:spcPct val="90000"/>
              </a:lnSpc>
            </a:pPr>
            <a:endParaRPr lang="en-GB"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and how to save them all, then remembering what they were called and where to find them </a:t>
            </a:r>
            <a:r>
              <a:rPr lang="en-GB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involves 2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recall-directed and recognition-based scanning</a:t>
            </a:r>
          </a:p>
          <a:p>
            <a:pPr lvl="1"/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 systems should be designed to optimize both kinds of memory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Search box and history list</a:t>
            </a:r>
          </a:p>
          <a:p>
            <a:pPr lvl="1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users encode files in richer ways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them with ways of saving files using colour, flagging, image, flexible text, time stamping, etc.</a:t>
            </a:r>
          </a:p>
          <a:p>
            <a:pPr lvl="1" eaLnBrk="1" hangingPunct="1">
              <a:lnSpc>
                <a:spcPct val="90000"/>
              </a:lnSpc>
            </a:pPr>
            <a:endParaRPr lang="en-GB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Memory aids</a:t>
            </a:r>
          </a:p>
        </p:txBody>
      </p:sp>
      <p:sp>
        <p:nvSpPr>
          <p:cNvPr id="7066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SenseCam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by Microsoft Research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 (now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Autographer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wearable device that intermittently takes photos without any user intervention while worn </a:t>
            </a: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images taken are stored and revisited using special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found to improve people</a:t>
            </a:r>
            <a:r>
              <a:rPr lang="ja-JP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memory, suffering from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01" y="4628676"/>
            <a:ext cx="3581468" cy="21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Design implications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Don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t overload users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 memories with complicated procedures for carrying out </a:t>
            </a:r>
            <a:r>
              <a:rPr lang="en-GB" sz="2800" dirty="0" smtClean="0">
                <a:latin typeface="Liberation Sans"/>
              </a:rPr>
              <a:t>tasks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Design interfaces that promote recognition rather than </a:t>
            </a:r>
            <a:r>
              <a:rPr lang="en-GB" sz="2800" dirty="0" smtClean="0">
                <a:latin typeface="Liberation Sans"/>
              </a:rPr>
              <a:t>recall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Provide users with various ways of encoding information to help them </a:t>
            </a:r>
            <a:r>
              <a:rPr lang="en-GB" sz="2800" dirty="0" smtClean="0">
                <a:latin typeface="Liberation Sans"/>
              </a:rPr>
              <a:t>remember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categories, </a:t>
            </a:r>
            <a:r>
              <a:rPr lang="en-GB" sz="2400" dirty="0" err="1">
                <a:solidFill>
                  <a:schemeClr val="accent1"/>
                </a:solidFill>
                <a:latin typeface="Liberation Sans"/>
                <a:ea typeface="ＭＳ Ｐゴシック" charset="0"/>
              </a:rPr>
              <a:t>color</a:t>
            </a: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, flagging, time stamping</a:t>
            </a:r>
          </a:p>
        </p:txBody>
      </p:sp>
    </p:spTree>
    <p:extLst>
      <p:ext uri="{BB962C8B-B14F-4D97-AF65-F5344CB8AC3E}">
        <p14:creationId xmlns:p14="http://schemas.microsoft.com/office/powerpoint/2010/main" val="32903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Reading, speaking, and listening </a:t>
            </a:r>
          </a:p>
        </p:txBody>
      </p:sp>
      <p:sp>
        <p:nvSpPr>
          <p:cNvPr id="7680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Liberation Sans"/>
              </a:rPr>
              <a:t>The ease with which people can read, listen, or speak </a:t>
            </a:r>
            <a:r>
              <a:rPr lang="en-GB" sz="2800" dirty="0" smtClean="0">
                <a:latin typeface="Liberation Sans"/>
              </a:rPr>
              <a:t>differs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Many prefer listening to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reading</a:t>
            </a: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Reading can be quicker than speaking or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listening</a:t>
            </a: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Listening requires less cognitive effort than reading or speaking </a:t>
            </a:r>
            <a:endParaRPr lang="en-GB" sz="24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endParaRPr lang="en-GB" sz="8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Dyslexics have difficulties understanding and recognizing written words </a:t>
            </a:r>
          </a:p>
          <a:p>
            <a:pPr lvl="1" eaLnBrk="1" hangingPunct="1"/>
            <a:endParaRPr lang="en-GB" dirty="0"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Applications</a:t>
            </a:r>
          </a:p>
        </p:txBody>
      </p:sp>
      <p:sp>
        <p:nvSpPr>
          <p:cNvPr id="7782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Liberation Sans"/>
              </a:rPr>
              <a:t>Speech-recognition systems allow users to interact with them by </a:t>
            </a:r>
            <a:r>
              <a:rPr lang="en-US" sz="2400" dirty="0" smtClean="0">
                <a:latin typeface="Liberation Sans"/>
              </a:rPr>
              <a:t>asking questions</a:t>
            </a:r>
          </a:p>
          <a:p>
            <a:pPr eaLnBrk="1" hangingPunct="1"/>
            <a:endParaRPr lang="en-US" sz="1200" dirty="0">
              <a:latin typeface="Liberation Sans"/>
            </a:endParaRP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Google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Voice, </a:t>
            </a:r>
            <a:r>
              <a:rPr lang="en-US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Siri, Alexa</a:t>
            </a:r>
            <a:endParaRPr lang="en-US" sz="20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endParaRPr lang="en-US" sz="12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eaLnBrk="1" hangingPunct="1"/>
            <a:r>
              <a:rPr lang="en-GB" sz="2400" dirty="0" smtClean="0">
                <a:latin typeface="Liberation Sans"/>
              </a:rPr>
              <a:t>Speech-output systems use artificially generated speech </a:t>
            </a:r>
          </a:p>
          <a:p>
            <a:pPr eaLnBrk="1" hangingPunct="1"/>
            <a:endParaRPr lang="en-GB" sz="1200" dirty="0" smtClean="0">
              <a:latin typeface="Liberation Sans"/>
            </a:endParaRPr>
          </a:p>
          <a:p>
            <a:pPr lvl="1"/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e.g</a:t>
            </a: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. written-text-to-speech systems for the 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</a:rPr>
              <a:t>blind</a:t>
            </a:r>
          </a:p>
          <a:p>
            <a:pPr lvl="1"/>
            <a:endParaRPr lang="en-GB" sz="1200" dirty="0">
              <a:solidFill>
                <a:schemeClr val="accent1"/>
              </a:solidFill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Natural-language systems enable users to type in questions and give text-based responses </a:t>
            </a:r>
            <a:endParaRPr lang="en-GB" sz="2400" dirty="0" smtClean="0">
              <a:latin typeface="Liberation Sans"/>
            </a:endParaRP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Ask search engine </a:t>
            </a:r>
          </a:p>
          <a:p>
            <a:pPr eaLnBrk="1" hangingPunct="1"/>
            <a:endParaRPr lang="en-GB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46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itle 1"/>
          <p:cNvSpPr>
            <a:spLocks noGrp="1"/>
          </p:cNvSpPr>
          <p:nvPr>
            <p:ph type="title" idx="4294967295"/>
          </p:nvPr>
        </p:nvSpPr>
        <p:spPr>
          <a:xfrm>
            <a:off x="412893" y="819069"/>
            <a:ext cx="7886700" cy="58108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Learning</a:t>
            </a:r>
          </a:p>
        </p:txBody>
      </p:sp>
      <p:sp>
        <p:nvSpPr>
          <p:cNvPr id="74757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learn to use a computer-based application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computer-based application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YouTube video to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 given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 </a:t>
            </a:r>
          </a:p>
          <a:p>
            <a:pPr eaLnBrk="1" hangingPunct="1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find it hard to learn by following instructions in a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GB" sz="28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prefer to learn by doing</a:t>
            </a:r>
          </a:p>
        </p:txBody>
      </p:sp>
    </p:spTree>
    <p:extLst>
      <p:ext uri="{BB962C8B-B14F-4D97-AF65-F5344CB8AC3E}">
        <p14:creationId xmlns:p14="http://schemas.microsoft.com/office/powerpoint/2010/main" val="10309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Design implications</a:t>
            </a:r>
          </a:p>
        </p:txBody>
      </p:sp>
      <p:sp>
        <p:nvSpPr>
          <p:cNvPr id="75781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Speech-based menus and instructions should be short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Accentuate the intonation of artificially generated speech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they are harder to understand than human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voices</a:t>
            </a:r>
          </a:p>
          <a:p>
            <a:pPr lvl="1" eaLnBrk="1" hangingPunct="1"/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opportunities for making text large on a screen</a:t>
            </a:r>
          </a:p>
          <a:p>
            <a:pPr eaLnBrk="1" hangingPunct="1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beration Sans"/>
              </a:rPr>
              <a:t>Cognitive prosthetic devices</a:t>
            </a:r>
            <a:endParaRPr lang="en-US" dirty="0">
              <a:latin typeface="Liberatio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11424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iberation Sans"/>
              </a:rPr>
              <a:t>We rely more and more on the internet and smartphones to look things up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US" dirty="0" smtClean="0">
                <a:latin typeface="Liberation Sans"/>
              </a:rPr>
              <a:t>Expecting </a:t>
            </a:r>
            <a:r>
              <a:rPr lang="en-US" dirty="0">
                <a:latin typeface="Liberation Sans"/>
              </a:rPr>
              <a:t>to have internet access reduces the need </a:t>
            </a:r>
            <a:r>
              <a:rPr lang="en-US" sz="2000" dirty="0" smtClean="0">
                <a:latin typeface="Liberation Sans"/>
              </a:rPr>
              <a:t>and</a:t>
            </a:r>
            <a:r>
              <a:rPr lang="en-US" dirty="0" smtClean="0">
                <a:latin typeface="Liberation Sans"/>
              </a:rPr>
              <a:t> extent </a:t>
            </a:r>
            <a:r>
              <a:rPr lang="en-US" dirty="0">
                <a:latin typeface="Liberation Sans"/>
              </a:rPr>
              <a:t>to which we </a:t>
            </a:r>
            <a:r>
              <a:rPr lang="en-US" dirty="0" smtClean="0">
                <a:latin typeface="Liberation Sans"/>
              </a:rPr>
              <a:t>remember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US" dirty="0" smtClean="0">
                <a:latin typeface="Liberation Sans"/>
              </a:rPr>
              <a:t>Also enhances our </a:t>
            </a:r>
            <a:r>
              <a:rPr lang="en-US" dirty="0">
                <a:latin typeface="Liberation Sans"/>
              </a:rPr>
              <a:t>memory for knowing where to find it </a:t>
            </a:r>
            <a:r>
              <a:rPr lang="en-US" dirty="0" smtClean="0">
                <a:latin typeface="Liberation Sans"/>
              </a:rPr>
              <a:t>online</a:t>
            </a:r>
            <a:r>
              <a:rPr lang="en-US" dirty="0">
                <a:latin typeface="Liberation Sans"/>
              </a:rPr>
              <a:t> </a:t>
            </a:r>
            <a:r>
              <a:rPr lang="en-US" dirty="0" smtClean="0">
                <a:latin typeface="Liberation Sans"/>
              </a:rPr>
              <a:t>(</a:t>
            </a:r>
            <a:r>
              <a:rPr lang="en-US" dirty="0">
                <a:latin typeface="Liberation Sans"/>
              </a:rPr>
              <a:t>Sparrow et </a:t>
            </a:r>
            <a:r>
              <a:rPr lang="en-US" dirty="0" smtClean="0">
                <a:latin typeface="Liberation Sans"/>
              </a:rPr>
              <a:t>al,2011)</a:t>
            </a:r>
          </a:p>
          <a:p>
            <a:endParaRPr lang="en-US" sz="700" dirty="0" smtClean="0">
              <a:latin typeface="Liberation Sans"/>
            </a:endParaRPr>
          </a:p>
          <a:p>
            <a:r>
              <a:rPr lang="en-GB" dirty="0" smtClean="0">
                <a:latin typeface="Liberation Sans"/>
              </a:rPr>
              <a:t>What are implications </a:t>
            </a:r>
            <a:r>
              <a:rPr lang="en-GB" dirty="0">
                <a:latin typeface="Liberation Sans"/>
              </a:rPr>
              <a:t>for </a:t>
            </a:r>
            <a:r>
              <a:rPr lang="en-GB" dirty="0" smtClean="0">
                <a:latin typeface="Liberation Sans"/>
              </a:rPr>
              <a:t>designing technologies </a:t>
            </a:r>
            <a:r>
              <a:rPr lang="en-GB" dirty="0">
                <a:latin typeface="Liberation Sans"/>
              </a:rPr>
              <a:t>to support </a:t>
            </a:r>
            <a:r>
              <a:rPr lang="en-GB" i="1" dirty="0">
                <a:latin typeface="Liberation Sans"/>
              </a:rPr>
              <a:t>how</a:t>
            </a:r>
            <a:r>
              <a:rPr lang="en-GB" dirty="0">
                <a:latin typeface="Liberation Sans"/>
              </a:rPr>
              <a:t> </a:t>
            </a:r>
            <a:r>
              <a:rPr lang="en-GB" dirty="0" smtClean="0">
                <a:latin typeface="Liberation Sans"/>
              </a:rPr>
              <a:t>people </a:t>
            </a:r>
            <a:r>
              <a:rPr lang="en-GB" dirty="0">
                <a:latin typeface="Liberation Sans"/>
              </a:rPr>
              <a:t>will learn, and </a:t>
            </a:r>
            <a:r>
              <a:rPr lang="en-GB" i="1" dirty="0">
                <a:latin typeface="Liberation Sans"/>
              </a:rPr>
              <a:t>what</a:t>
            </a:r>
            <a:r>
              <a:rPr lang="en-GB" dirty="0">
                <a:latin typeface="Liberation Sans"/>
              </a:rPr>
              <a:t> they </a:t>
            </a:r>
            <a:r>
              <a:rPr lang="en-GB" dirty="0" smtClean="0">
                <a:latin typeface="Liberation Sans"/>
              </a:rPr>
              <a:t>learn</a:t>
            </a:r>
            <a:r>
              <a:rPr lang="en-GB" dirty="0">
                <a:latin typeface="Liberation Sans"/>
              </a:rPr>
              <a:t>?</a:t>
            </a:r>
            <a:endParaRPr lang="en-US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6475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beration Sans"/>
              </a:rPr>
              <a:t>Dilemma</a:t>
            </a:r>
            <a:endParaRPr lang="en-US" dirty="0">
              <a:latin typeface="Liberatio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 app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mentality developing in the psyche of the younger generation is making it worse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for them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to make their own decisions because they are becoming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risk averse (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Gardner and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Davis, 2013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) </a:t>
            </a:r>
            <a:endParaRPr lang="en-US" sz="1200" dirty="0" smtClean="0">
              <a:solidFill>
                <a:srgbClr val="7030A0"/>
              </a:solidFill>
              <a:latin typeface="Liberation Sans"/>
            </a:endParaRPr>
          </a:p>
          <a:p>
            <a:endParaRPr lang="en-US" sz="1500" dirty="0">
              <a:solidFill>
                <a:srgbClr val="7030A0"/>
              </a:solidFill>
              <a:latin typeface="Liberation Sans"/>
            </a:endParaRPr>
          </a:p>
          <a:p>
            <a:endParaRPr lang="en-US" sz="1300" dirty="0" smtClean="0">
              <a:solidFill>
                <a:srgbClr val="7030A0"/>
              </a:solidFill>
              <a:latin typeface="Liberation Sans"/>
            </a:endParaRPr>
          </a:p>
          <a:p>
            <a:r>
              <a:rPr lang="en-US" dirty="0">
                <a:solidFill>
                  <a:srgbClr val="7030A0"/>
                </a:solidFill>
                <a:latin typeface="Liberation Sans"/>
              </a:rPr>
              <a:t>R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elying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on a multitude of apps means that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they are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becoming increasingly more anxious about making decisions by </a:t>
            </a:r>
            <a:r>
              <a:rPr lang="en-US" dirty="0" smtClean="0">
                <a:solidFill>
                  <a:srgbClr val="7030A0"/>
                </a:solidFill>
                <a:latin typeface="Liberation Sans"/>
              </a:rPr>
              <a:t>themselves</a:t>
            </a:r>
          </a:p>
          <a:p>
            <a:endParaRPr lang="en-US" sz="1500" dirty="0" smtClean="0">
              <a:solidFill>
                <a:srgbClr val="7030A0"/>
              </a:solidFill>
              <a:latin typeface="Liberation Sans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Liberation Sans"/>
              </a:rPr>
              <a:t>Do you agree?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Can you think of an example?</a:t>
            </a:r>
          </a:p>
          <a:p>
            <a:endParaRPr lang="en-US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79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Cognitive processes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Attention</a:t>
            </a: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 smtClean="0">
                <a:latin typeface="Liberation Sans"/>
              </a:rPr>
              <a:t>Perception</a:t>
            </a:r>
            <a:endParaRPr lang="en-GB" sz="2400" dirty="0">
              <a:latin typeface="Liberation Sans"/>
            </a:endParaRP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 smtClean="0">
                <a:latin typeface="Liberation Sans"/>
              </a:rPr>
              <a:t>Memory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Learning</a:t>
            </a: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Reading, speaking and listening</a:t>
            </a: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Problem-solving, planning, reasoning and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6387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Mental models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Users develop an understanding of a system through learning about and using it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Knowledge is sometimes described as a mental model</a:t>
            </a:r>
            <a:r>
              <a:rPr lang="en-GB" sz="2400" dirty="0" smtClean="0">
                <a:latin typeface="Liberation Sans"/>
              </a:rPr>
              <a:t>: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How to use the system (what to do next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/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What to do with unfamiliar systems or unexpected situations (how the system works)</a:t>
            </a:r>
          </a:p>
          <a:p>
            <a:pPr lvl="1" eaLnBrk="1" hangingPunct="1"/>
            <a:endParaRPr lang="en-GB" sz="1200" dirty="0">
              <a:latin typeface="Liberation Sans"/>
              <a:ea typeface="ＭＳ Ｐゴシック" charset="0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People make inferences using mental models of how to carry out tasks</a:t>
            </a:r>
          </a:p>
          <a:p>
            <a:pPr lvl="1" eaLnBrk="1" hangingPunct="1">
              <a:buFontTx/>
              <a:buNone/>
            </a:pPr>
            <a:endParaRPr lang="en-GB" sz="2000" dirty="0"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>
                <a:latin typeface="Liberation Sans"/>
              </a:rPr>
              <a:t>Everyday reasoning and mental models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Liberation Sans"/>
              </a:rPr>
              <a:t>You arrive home on a cold winter’s night to a cold house. How do you get the house to warm up as quickly as possible? Set the thermostat to be at its highest or to the desired temperature?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25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latin typeface="Liberation Sans"/>
              </a:rPr>
              <a:t>Heating up a room or oven that is thermostat-controlled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Many people have erroneous mental models (Kempton, 1996</a:t>
            </a:r>
            <a:r>
              <a:rPr lang="en-GB" sz="2400" dirty="0" smtClean="0">
                <a:latin typeface="Liberation Sans"/>
              </a:rPr>
              <a:t>)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eaLnBrk="1" hangingPunct="1"/>
            <a:endParaRPr lang="en-GB" sz="7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Why</a:t>
            </a:r>
            <a:r>
              <a:rPr lang="en-GB" sz="2400" dirty="0" smtClean="0">
                <a:latin typeface="Liberation Sans"/>
              </a:rPr>
              <a:t>?</a:t>
            </a:r>
          </a:p>
          <a:p>
            <a:pPr eaLnBrk="1" hangingPunct="1"/>
            <a:endParaRPr lang="en-GB" sz="12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General valve theory, where </a:t>
            </a:r>
            <a:r>
              <a:rPr lang="ja-JP" alt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‘</a:t>
            </a:r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more is more</a:t>
            </a:r>
            <a:r>
              <a:rPr lang="ja-JP" alt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’</a:t>
            </a:r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 principle is generalised to different settings (e.g. gas pedal, gas cooker, tap, radio volume</a:t>
            </a:r>
            <a:r>
              <a:rPr lang="en-GB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GB" sz="20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12</a:t>
            </a:r>
          </a:p>
          <a:p>
            <a:pPr lvl="1" eaLnBrk="1" hangingPunct="1"/>
            <a:endParaRPr lang="en-GB" sz="20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Thermostats based on model of on-off switch model</a:t>
            </a:r>
          </a:p>
        </p:txBody>
      </p:sp>
    </p:spTree>
    <p:extLst>
      <p:ext uri="{BB962C8B-B14F-4D97-AF65-F5344CB8AC3E}">
        <p14:creationId xmlns:p14="http://schemas.microsoft.com/office/powerpoint/2010/main" val="20957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>
                <a:latin typeface="Liberation Sans"/>
              </a:rPr>
              <a:t>Heating up a room or oven that is thermostat-controlled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dirty="0">
                <a:latin typeface="Liberation Sans"/>
              </a:rPr>
              <a:t>Same is often true for understanding how interactive devices and computers work</a:t>
            </a:r>
            <a:r>
              <a:rPr lang="en-GB" sz="3000" dirty="0" smtClean="0">
                <a:latin typeface="Liberation Sans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poor, often incomplete, easily confusable, based on inappropriate analogies and superstition (Norman, 1983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e.g. elevators and pedestrian crossings - lot of people hit the button at least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twice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Why? Think it will make the lights change faster or ensure the elevator arrives!</a:t>
            </a:r>
          </a:p>
        </p:txBody>
      </p:sp>
    </p:spTree>
    <p:extLst>
      <p:ext uri="{BB962C8B-B14F-4D97-AF65-F5344CB8AC3E}">
        <p14:creationId xmlns:p14="http://schemas.microsoft.com/office/powerpoint/2010/main" val="35932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>
                <a:latin typeface="Liberation Sans"/>
              </a:rPr>
              <a:t>Gulfs of execution and evaluation 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</a:t>
            </a:r>
            <a:r>
              <a:rPr lang="ja-JP" altLang="en-GB" sz="2800" dirty="0">
                <a:latin typeface="Liberation Sans"/>
              </a:rPr>
              <a:t>‘</a:t>
            </a:r>
            <a:r>
              <a:rPr lang="en-GB" sz="2800" dirty="0">
                <a:latin typeface="Liberation Sans"/>
              </a:rPr>
              <a:t>gulfs</a:t>
            </a:r>
            <a:r>
              <a:rPr lang="ja-JP" altLang="en-GB" sz="2800" dirty="0">
                <a:latin typeface="Liberation Sans"/>
              </a:rPr>
              <a:t>’</a:t>
            </a:r>
            <a:r>
              <a:rPr lang="en-GB" sz="2800" dirty="0">
                <a:latin typeface="Liberation Sans"/>
              </a:rPr>
              <a:t> explicate the gaps that exist between the user and the interface </a:t>
            </a:r>
            <a:endParaRPr lang="en-GB" sz="2800" dirty="0" smtClean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endParaRPr lang="en-GB" sz="12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gulf of </a:t>
            </a:r>
            <a:r>
              <a:rPr lang="en-GB" sz="2800" dirty="0" smtClean="0">
                <a:latin typeface="Liberation Sans"/>
              </a:rPr>
              <a:t>execution </a:t>
            </a:r>
            <a:endParaRPr lang="en-GB" sz="28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 distance from the user to the physical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system</a:t>
            </a: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Liberation Sans"/>
              </a:rPr>
              <a:t>The gulf of evaluation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Liberation Sans"/>
                <a:ea typeface="ＭＳ Ｐゴシック" charset="0"/>
              </a:rPr>
              <a:t>the distance from the physical system to the user </a:t>
            </a:r>
            <a:endParaRPr lang="en-GB" sz="24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1200" dirty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iberation Sans"/>
              </a:rPr>
              <a:t>Bridging the gulfs</a:t>
            </a:r>
          </a:p>
        </p:txBody>
      </p:sp>
      <p:pic>
        <p:nvPicPr>
          <p:cNvPr id="4098" name="Picture 2" descr="http://learnline.cdu.edu.au/units/hit381/resources/images/gul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84" y="1951204"/>
            <a:ext cx="6277126" cy="18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4001293"/>
            <a:ext cx="7886700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GB" sz="1200" dirty="0" smtClean="0">
              <a:solidFill>
                <a:schemeClr val="accent1"/>
              </a:solidFill>
              <a:latin typeface="Liberation Sans"/>
              <a:ea typeface="ＭＳ Ｐゴシック" charset="0"/>
            </a:endParaRPr>
          </a:p>
          <a:p>
            <a:pPr fontAlgn="auto">
              <a:spcAft>
                <a:spcPts val="0"/>
              </a:spcAft>
            </a:pPr>
            <a:r>
              <a:rPr lang="en-GB" sz="2800" dirty="0" smtClean="0">
                <a:latin typeface="Liberation Sans"/>
              </a:rPr>
              <a:t>Bridging the gulfs can reduce cognitive effort required to perform tasks</a:t>
            </a:r>
            <a:endParaRPr lang="en-GB" sz="28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482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GB">
                <a:latin typeface="Liberation Sans"/>
              </a:rPr>
              <a:t>Attention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114800"/>
          </a:xfrm>
          <a:noFill/>
        </p:spPr>
        <p:txBody>
          <a:bodyPr lIns="90487" tIns="44450" rIns="90487" bIns="4445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things to concentrate on at a point in time from the mass of stimuli around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information that is relevant to what we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audio and/or visual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divided attention enables us to be selective in terms of the mass of competing stimuli but limits our ability to keep track of all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at the interface should be structured to capture users</a:t>
            </a:r>
            <a:r>
              <a:rPr lang="ja-JP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attention,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 perceptual boundaries (windows), colour,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sound and flashing lights </a:t>
            </a:r>
          </a:p>
        </p:txBody>
      </p:sp>
    </p:spTree>
    <p:extLst>
      <p:ext uri="{BB962C8B-B14F-4D97-AF65-F5344CB8AC3E}">
        <p14:creationId xmlns:p14="http://schemas.microsoft.com/office/powerpoint/2010/main" val="56327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Activity: Find the price of a double room at the Holiday Inn in </a:t>
            </a:r>
            <a:r>
              <a:rPr lang="en-GB" sz="2400" dirty="0" smtClean="0">
                <a:latin typeface="Liberation Sans"/>
              </a:rPr>
              <a:t>Columbia </a:t>
            </a:r>
            <a:endParaRPr lang="en-GB" dirty="0">
              <a:latin typeface="Liberation Sans"/>
            </a:endParaRPr>
          </a:p>
        </p:txBody>
      </p:sp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493593" cy="41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Activity: Find the price for a double room at the Quality Inn </a:t>
            </a:r>
            <a:r>
              <a:rPr lang="en-GB" sz="2400" dirty="0" smtClean="0">
                <a:latin typeface="Liberation Sans"/>
              </a:rPr>
              <a:t>in Pennsylvania </a:t>
            </a:r>
            <a:endParaRPr lang="en-GB" dirty="0">
              <a:latin typeface="Liberation Sans"/>
            </a:endParaRPr>
          </a:p>
        </p:txBody>
      </p:sp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4659"/>
            <a:ext cx="5544616" cy="41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Liberation Sans"/>
              </a:rPr>
              <a:t>Activity</a:t>
            </a:r>
            <a:endParaRPr lang="en-GB" dirty="0">
              <a:latin typeface="Liberation Sans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err="1">
                <a:latin typeface="Liberation Sans"/>
              </a:rPr>
              <a:t>Tullis</a:t>
            </a:r>
            <a:r>
              <a:rPr lang="en-GB" sz="2400" dirty="0">
                <a:latin typeface="Liberation Sans"/>
              </a:rPr>
              <a:t> (1987) found that the two screens produced quite different </a:t>
            </a:r>
            <a:r>
              <a:rPr lang="en-GB" sz="2400" dirty="0" smtClean="0">
                <a:latin typeface="Liberation Sans"/>
              </a:rPr>
              <a:t>results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1st screen - took an average of 5.5 seconds to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2nd screen - took 3.2 seconds to search </a:t>
            </a:r>
            <a:endParaRPr lang="en-GB" sz="1900" dirty="0" smtClean="0">
              <a:solidFill>
                <a:schemeClr val="accent1"/>
              </a:solidFill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endParaRPr lang="en-GB" sz="1100" dirty="0">
              <a:solidFill>
                <a:schemeClr val="accent1"/>
              </a:solidFill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Liberation Sans"/>
              </a:rPr>
              <a:t>Why, since both displays have the same density of information (31</a:t>
            </a:r>
            <a:r>
              <a:rPr lang="en-GB" sz="2400" dirty="0" smtClean="0">
                <a:latin typeface="Liberation Sans"/>
              </a:rPr>
              <a:t>%)?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Liberation Sans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Liberation Sans"/>
              </a:rPr>
              <a:t>Spacing</a:t>
            </a:r>
          </a:p>
          <a:p>
            <a:pPr eaLnBrk="1" hangingPunct="1">
              <a:lnSpc>
                <a:spcPct val="90000"/>
              </a:lnSpc>
            </a:pPr>
            <a:endParaRPr lang="en-GB" sz="900" dirty="0">
              <a:latin typeface="Liberation San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In the 1st screen the information is bunched up together, making it hard to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Liberation Sans"/>
              </a:rPr>
              <a:t>In the 2nd screen the characters are grouped into vertical categories of information making it easier</a:t>
            </a:r>
          </a:p>
        </p:txBody>
      </p:sp>
    </p:spTree>
    <p:extLst>
      <p:ext uri="{BB962C8B-B14F-4D97-AF65-F5344CB8AC3E}">
        <p14:creationId xmlns:p14="http://schemas.microsoft.com/office/powerpoint/2010/main" val="10068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latin typeface="Liberation Sans"/>
              </a:rPr>
              <a:t>Design implications for </a:t>
            </a:r>
            <a:r>
              <a:rPr lang="en-GB" dirty="0" smtClean="0">
                <a:latin typeface="Liberation Sans"/>
              </a:rPr>
              <a:t>attention</a:t>
            </a:r>
            <a:endParaRPr lang="en-GB" dirty="0">
              <a:latin typeface="Liberation Sans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Make information salient when it needs attending </a:t>
            </a:r>
            <a:r>
              <a:rPr lang="en-GB" sz="2400" dirty="0" smtClean="0">
                <a:latin typeface="Liberation Sans"/>
              </a:rPr>
              <a:t>to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Use techniques that make things stand out like </a:t>
            </a:r>
            <a:r>
              <a:rPr lang="en-GB" sz="2400" dirty="0" err="1">
                <a:latin typeface="Liberation Sans"/>
              </a:rPr>
              <a:t>color</a:t>
            </a:r>
            <a:r>
              <a:rPr lang="en-GB" sz="2400" dirty="0">
                <a:latin typeface="Liberation Sans"/>
              </a:rPr>
              <a:t>, ordering, spacing, underlining, sequencing and </a:t>
            </a:r>
            <a:r>
              <a:rPr lang="en-GB" sz="2400" dirty="0" smtClean="0">
                <a:latin typeface="Liberation Sans"/>
              </a:rPr>
              <a:t>animation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Avoid cluttering the interface with too much </a:t>
            </a:r>
            <a:r>
              <a:rPr lang="en-GB" sz="2400" dirty="0" smtClean="0">
                <a:latin typeface="Liberation Sans"/>
              </a:rPr>
              <a:t>information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r>
              <a:rPr lang="en-GB" sz="2400" dirty="0" smtClean="0">
                <a:latin typeface="Liberation Sans"/>
              </a:rPr>
              <a:t>Search </a:t>
            </a:r>
            <a:r>
              <a:rPr lang="en-GB" sz="2400" dirty="0">
                <a:latin typeface="Liberation Sans"/>
              </a:rPr>
              <a:t>engines and form fill-ins that have simple and clean interfaces are easier to use</a:t>
            </a:r>
          </a:p>
        </p:txBody>
      </p:sp>
    </p:spTree>
    <p:extLst>
      <p:ext uri="{BB962C8B-B14F-4D97-AF65-F5344CB8AC3E}">
        <p14:creationId xmlns:p14="http://schemas.microsoft.com/office/powerpoint/2010/main" val="27325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Liberation Sans"/>
              </a:rPr>
              <a:t>Perception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Liberation Sans"/>
              </a:rPr>
              <a:t>How information is acquired from the world and transformed into experiences</a:t>
            </a:r>
          </a:p>
          <a:p>
            <a:pPr eaLnBrk="1" hangingPunct="1"/>
            <a:endParaRPr lang="en-GB" sz="2400" dirty="0">
              <a:latin typeface="Liberation Sans"/>
            </a:endParaRPr>
          </a:p>
          <a:p>
            <a:pPr eaLnBrk="1" hangingPunct="1"/>
            <a:r>
              <a:rPr lang="en-GB" sz="2400" dirty="0">
                <a:latin typeface="Liberation Sans"/>
              </a:rPr>
              <a:t>Obvious implication is to design representations that are readily perceivable, e.g</a:t>
            </a:r>
            <a:r>
              <a:rPr lang="en-GB" sz="2400" dirty="0" smtClean="0">
                <a:latin typeface="Liberation Sans"/>
              </a:rPr>
              <a:t>.</a:t>
            </a:r>
          </a:p>
          <a:p>
            <a:pPr eaLnBrk="1" hangingPunct="1"/>
            <a:endParaRPr lang="en-GB" sz="1000" dirty="0">
              <a:latin typeface="Liberation Sans"/>
            </a:endParaRP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</a:rPr>
              <a:t>Text should be legible</a:t>
            </a:r>
          </a:p>
          <a:p>
            <a:pPr lvl="1" eaLnBrk="1" hangingPunct="1"/>
            <a:r>
              <a:rPr lang="en-GB" sz="2000" dirty="0">
                <a:solidFill>
                  <a:schemeClr val="accent1"/>
                </a:solidFill>
                <a:latin typeface="Liberation Sans"/>
              </a:rPr>
              <a:t>Icons should be easy to distinguish and read</a:t>
            </a:r>
          </a:p>
        </p:txBody>
      </p:sp>
    </p:spTree>
    <p:extLst>
      <p:ext uri="{BB962C8B-B14F-4D97-AF65-F5344CB8AC3E}">
        <p14:creationId xmlns:p14="http://schemas.microsoft.com/office/powerpoint/2010/main" val="711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1812</Words>
  <Application>Microsoft Office PowerPoint</Application>
  <PresentationFormat>On-screen Show (4:3)</PresentationFormat>
  <Paragraphs>312</Paragraphs>
  <Slides>35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Document</vt:lpstr>
      <vt:lpstr>Cognitive Aspects of Design </vt:lpstr>
      <vt:lpstr>Why do we need to understand users?</vt:lpstr>
      <vt:lpstr>Cognitive processes </vt:lpstr>
      <vt:lpstr>Attention </vt:lpstr>
      <vt:lpstr>Activity: Find the price of a double room at the Holiday Inn in Columbia </vt:lpstr>
      <vt:lpstr>Activity: Find the price for a double room at the Quality Inn in Pennsylvania </vt:lpstr>
      <vt:lpstr>Activity</vt:lpstr>
      <vt:lpstr>Design implications for attention</vt:lpstr>
      <vt:lpstr>Perception</vt:lpstr>
      <vt:lpstr>Is color contrast good? Find Italian</vt:lpstr>
      <vt:lpstr>Are borders and white space better? Find french</vt:lpstr>
      <vt:lpstr>Activity</vt:lpstr>
      <vt:lpstr>Which is easiest to read and why?</vt:lpstr>
      <vt:lpstr>Design implications</vt:lpstr>
      <vt:lpstr>Memory</vt:lpstr>
      <vt:lpstr>Context is important</vt:lpstr>
      <vt:lpstr>Recognition versus recall</vt:lpstr>
      <vt:lpstr>The problem with the classic ‘72’</vt:lpstr>
      <vt:lpstr>What some designers get up to…</vt:lpstr>
      <vt:lpstr>Why?</vt:lpstr>
      <vt:lpstr>Digital content management</vt:lpstr>
      <vt:lpstr>Memory aids</vt:lpstr>
      <vt:lpstr>Design implications</vt:lpstr>
      <vt:lpstr>Reading, speaking, and listening </vt:lpstr>
      <vt:lpstr>Applications</vt:lpstr>
      <vt:lpstr>Learning</vt:lpstr>
      <vt:lpstr>Design implications</vt:lpstr>
      <vt:lpstr>Cognitive prosthetic devices</vt:lpstr>
      <vt:lpstr>Dilemma</vt:lpstr>
      <vt:lpstr>Mental models</vt:lpstr>
      <vt:lpstr>Everyday reasoning and mental models</vt:lpstr>
      <vt:lpstr>Heating up a room or oven that is thermostat-controlled</vt:lpstr>
      <vt:lpstr>Heating up a room or oven that is thermostat-controlled</vt:lpstr>
      <vt:lpstr>Gulfs of execution and evaluation </vt:lpstr>
      <vt:lpstr>Bridging the gulfs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128</cp:revision>
  <dcterms:created xsi:type="dcterms:W3CDTF">2009-12-29T10:39:27Z</dcterms:created>
  <dcterms:modified xsi:type="dcterms:W3CDTF">2017-05-02T00:05:39Z</dcterms:modified>
</cp:coreProperties>
</file>