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42"/>
  </p:notesMasterIdLst>
  <p:handoutMasterIdLst>
    <p:handoutMasterId r:id="rId43"/>
  </p:handoutMasterIdLst>
  <p:sldIdLst>
    <p:sldId id="434" r:id="rId2"/>
    <p:sldId id="538" r:id="rId3"/>
    <p:sldId id="550" r:id="rId4"/>
    <p:sldId id="539" r:id="rId5"/>
    <p:sldId id="540" r:id="rId6"/>
    <p:sldId id="549" r:id="rId7"/>
    <p:sldId id="541" r:id="rId8"/>
    <p:sldId id="542" r:id="rId9"/>
    <p:sldId id="543" r:id="rId10"/>
    <p:sldId id="544" r:id="rId11"/>
    <p:sldId id="545" r:id="rId12"/>
    <p:sldId id="553" r:id="rId13"/>
    <p:sldId id="554" r:id="rId14"/>
    <p:sldId id="555" r:id="rId15"/>
    <p:sldId id="546" r:id="rId16"/>
    <p:sldId id="556" r:id="rId17"/>
    <p:sldId id="548" r:id="rId18"/>
    <p:sldId id="440" r:id="rId19"/>
    <p:sldId id="441" r:id="rId20"/>
    <p:sldId id="448" r:id="rId21"/>
    <p:sldId id="449" r:id="rId22"/>
    <p:sldId id="463" r:id="rId23"/>
    <p:sldId id="472" r:id="rId24"/>
    <p:sldId id="479" r:id="rId25"/>
    <p:sldId id="501" r:id="rId26"/>
    <p:sldId id="503" r:id="rId27"/>
    <p:sldId id="505" r:id="rId28"/>
    <p:sldId id="506" r:id="rId29"/>
    <p:sldId id="507" r:id="rId30"/>
    <p:sldId id="508" r:id="rId31"/>
    <p:sldId id="520" r:id="rId32"/>
    <p:sldId id="521" r:id="rId33"/>
    <p:sldId id="522" r:id="rId34"/>
    <p:sldId id="524" r:id="rId35"/>
    <p:sldId id="525" r:id="rId36"/>
    <p:sldId id="526" r:id="rId37"/>
    <p:sldId id="527" r:id="rId38"/>
    <p:sldId id="533" r:id="rId39"/>
    <p:sldId id="534" r:id="rId40"/>
    <p:sldId id="537" r:id="rId4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24D"/>
    <a:srgbClr val="5B86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27" autoAdjust="0"/>
    <p:restoredTop sz="94265" autoAdjust="0"/>
  </p:normalViewPr>
  <p:slideViewPr>
    <p:cSldViewPr snapToGrid="0" snapToObjects="1">
      <p:cViewPr>
        <p:scale>
          <a:sx n="100" d="100"/>
          <a:sy n="100" d="100"/>
        </p:scale>
        <p:origin x="-1860" y="-49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200" d="100"/>
        <a:sy n="200" d="100"/>
      </p:scale>
      <p:origin x="0" y="4720"/>
    </p:cViewPr>
  </p:sorterViewPr>
  <p:notesViewPr>
    <p:cSldViewPr snapToGrid="0" snapToObjects="1">
      <p:cViewPr varScale="1">
        <p:scale>
          <a:sx n="84" d="100"/>
          <a:sy n="84" d="100"/>
        </p:scale>
        <p:origin x="190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B44B6B1-5441-9644-AE1C-BB7EA5DBA264}" type="datetimeFigureOut">
              <a:rPr lang="en-US" smtClean="0"/>
              <a:pPr/>
              <a:t>5/15/2017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0300CC7-81E2-B842-8904-673E09748720}" type="slidenum">
              <a:rPr lang="en-US" smtClean="0"/>
              <a:pPr/>
              <a:t>‹#›</a:t>
            </a:fld>
            <a:endParaRPr lang="en-US"/>
          </a:p>
        </p:txBody>
      </p:sp>
    </p:spTree>
    <p:extLst>
      <p:ext uri="{BB962C8B-B14F-4D97-AF65-F5344CB8AC3E}">
        <p14:creationId xmlns:p14="http://schemas.microsoft.com/office/powerpoint/2010/main" val="2861766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878819-472C-A14B-95BF-39C94BA106B2}" type="datetimeFigureOut">
              <a:rPr lang="en-US" smtClean="0"/>
              <a:pPr/>
              <a:t>5/15/2017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4F38C2-4548-F541-8261-4C1D96E7A166}" type="slidenum">
              <a:rPr lang="en-US" smtClean="0"/>
              <a:pPr/>
              <a:t>‹#›</a:t>
            </a:fld>
            <a:endParaRPr lang="en-US"/>
          </a:p>
        </p:txBody>
      </p:sp>
    </p:spTree>
    <p:extLst>
      <p:ext uri="{BB962C8B-B14F-4D97-AF65-F5344CB8AC3E}">
        <p14:creationId xmlns:p14="http://schemas.microsoft.com/office/powerpoint/2010/main" val="32245871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F38C2-4548-F541-8261-4C1D96E7A166}" type="slidenum">
              <a:rPr lang="en-US" smtClean="0"/>
              <a:pPr/>
              <a:t>1</a:t>
            </a:fld>
            <a:endParaRPr lang="en-US"/>
          </a:p>
        </p:txBody>
      </p:sp>
    </p:spTree>
    <p:extLst>
      <p:ext uri="{BB962C8B-B14F-4D97-AF65-F5344CB8AC3E}">
        <p14:creationId xmlns:p14="http://schemas.microsoft.com/office/powerpoint/2010/main" val="2410018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1FB7347-94A0-BE43-BCEC-E54B5838ED4B}" type="slidenum">
              <a:rPr lang="en-GB" sz="1200"/>
              <a:pPr eaLnBrk="1" hangingPunct="1"/>
              <a:t>17</a:t>
            </a:fld>
            <a:endParaRPr lang="en-GB" sz="1200"/>
          </a:p>
        </p:txBody>
      </p:sp>
      <p:sp>
        <p:nvSpPr>
          <p:cNvPr id="6349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BC3B0689-5C1C-FD49-AD7A-A7A8D2305260}" type="slidenum">
              <a:rPr lang="en-GB" sz="1200">
                <a:latin typeface="Times" charset="0"/>
              </a:rPr>
              <a:pPr algn="r"/>
              <a:t>17</a:t>
            </a:fld>
            <a:endParaRPr lang="en-GB" sz="1200">
              <a:latin typeface="Times" charset="0"/>
            </a:endParaRPr>
          </a:p>
        </p:txBody>
      </p:sp>
      <p:sp>
        <p:nvSpPr>
          <p:cNvPr id="63492" name="Rectangle 2"/>
          <p:cNvSpPr>
            <a:spLocks noGrp="1" noRot="1" noChangeAspect="1" noChangeArrowheads="1" noTextEdit="1"/>
          </p:cNvSpPr>
          <p:nvPr>
            <p:ph type="sldImg"/>
          </p:nvPr>
        </p:nvSpPr>
        <p:spPr>
          <a:xfrm>
            <a:off x="1296988" y="800100"/>
            <a:ext cx="4265612" cy="3198813"/>
          </a:xfrm>
          <a:solidFill>
            <a:srgbClr val="FFFFFF"/>
          </a:solidFill>
          <a:ln/>
        </p:spPr>
      </p:sp>
      <p:sp>
        <p:nvSpPr>
          <p:cNvPr id="63493" name="Rectangle 3"/>
          <p:cNvSpPr>
            <a:spLocks noGrp="1" noChangeArrowheads="1"/>
          </p:cNvSpPr>
          <p:nvPr>
            <p:ph type="body" idx="1"/>
          </p:nvPr>
        </p:nvSpPr>
        <p:spPr>
          <a:xfrm>
            <a:off x="914400" y="4346575"/>
            <a:ext cx="5029200" cy="3852863"/>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2293572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AA7A995-F1AD-9743-B9E5-56AF89F96CE9}" type="slidenum">
              <a:rPr lang="en-GB" sz="1200"/>
              <a:pPr eaLnBrk="1" hangingPunct="1"/>
              <a:t>18</a:t>
            </a:fld>
            <a:endParaRPr lang="en-GB" sz="1200"/>
          </a:p>
        </p:txBody>
      </p:sp>
      <p:sp>
        <p:nvSpPr>
          <p:cNvPr id="2560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EF82D68F-2572-BA43-815D-6AD14ADF6C82}" type="slidenum">
              <a:rPr lang="en-US" sz="1200">
                <a:latin typeface="Times" charset="0"/>
              </a:rPr>
              <a:pPr algn="r"/>
              <a:t>18</a:t>
            </a:fld>
            <a:endParaRPr lang="en-US" sz="1200">
              <a:latin typeface="Times" charset="0"/>
            </a:endParaRPr>
          </a:p>
        </p:txBody>
      </p:sp>
      <p:sp>
        <p:nvSpPr>
          <p:cNvPr id="25604" name="Rectangle 2"/>
          <p:cNvSpPr>
            <a:spLocks noGrp="1" noRot="1" noChangeAspect="1" noChangeArrowheads="1" noTextEdit="1"/>
          </p:cNvSpPr>
          <p:nvPr>
            <p:ph type="sldImg"/>
          </p:nvPr>
        </p:nvSpPr>
        <p:spPr>
          <a:ln/>
        </p:spPr>
      </p:sp>
      <p:sp>
        <p:nvSpPr>
          <p:cNvPr id="2560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1090238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4A9FB6E-B0EF-884D-B6B4-4AEAD2E952CC}" type="slidenum">
              <a:rPr lang="en-GB" sz="1200"/>
              <a:pPr eaLnBrk="1" hangingPunct="1"/>
              <a:t>19</a:t>
            </a:fld>
            <a:endParaRPr lang="en-GB" sz="1200"/>
          </a:p>
        </p:txBody>
      </p:sp>
      <p:sp>
        <p:nvSpPr>
          <p:cNvPr id="2765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C2DE10D5-C5FF-4A4D-9D28-609155E06163}" type="slidenum">
              <a:rPr lang="en-US" sz="1200">
                <a:latin typeface="Times" charset="0"/>
              </a:rPr>
              <a:pPr algn="r"/>
              <a:t>19</a:t>
            </a:fld>
            <a:endParaRPr lang="en-US" sz="1200">
              <a:latin typeface="Times" charset="0"/>
            </a:endParaRPr>
          </a:p>
        </p:txBody>
      </p:sp>
      <p:sp>
        <p:nvSpPr>
          <p:cNvPr id="27652" name="Rectangle 2"/>
          <p:cNvSpPr>
            <a:spLocks noGrp="1" noRot="1" noChangeAspect="1" noChangeArrowheads="1" noTextEdit="1"/>
          </p:cNvSpPr>
          <p:nvPr>
            <p:ph type="sldImg"/>
          </p:nvPr>
        </p:nvSpPr>
        <p:spPr>
          <a:ln/>
        </p:spPr>
      </p:sp>
      <p:sp>
        <p:nvSpPr>
          <p:cNvPr id="2765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593084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6E9B1B1-12E9-0E42-85EE-FE7B7842EA71}" type="slidenum">
              <a:rPr lang="en-GB" sz="1200"/>
              <a:pPr eaLnBrk="1" hangingPunct="1"/>
              <a:t>20</a:t>
            </a:fld>
            <a:endParaRPr lang="en-GB" sz="1200"/>
          </a:p>
        </p:txBody>
      </p:sp>
      <p:sp>
        <p:nvSpPr>
          <p:cNvPr id="3891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21EB409A-1472-BC43-89F6-C1680D7426F2}" type="slidenum">
              <a:rPr lang="en-US" sz="1200">
                <a:latin typeface="Times" charset="0"/>
              </a:rPr>
              <a:pPr algn="r"/>
              <a:t>20</a:t>
            </a:fld>
            <a:endParaRPr lang="en-US" sz="1200">
              <a:latin typeface="Times" charset="0"/>
            </a:endParaRPr>
          </a:p>
        </p:txBody>
      </p:sp>
      <p:sp>
        <p:nvSpPr>
          <p:cNvPr id="38916" name="Rectangle 2"/>
          <p:cNvSpPr>
            <a:spLocks noGrp="1" noRot="1" noChangeAspect="1" noChangeArrowheads="1" noTextEdit="1"/>
          </p:cNvSpPr>
          <p:nvPr>
            <p:ph type="sldImg"/>
          </p:nvPr>
        </p:nvSpPr>
        <p:spPr>
          <a:ln/>
        </p:spPr>
      </p:sp>
      <p:sp>
        <p:nvSpPr>
          <p:cNvPr id="3891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3995622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4A4E7F7-725F-0C4E-A8E2-D16260717535}" type="slidenum">
              <a:rPr lang="en-GB" sz="1200"/>
              <a:pPr eaLnBrk="1" hangingPunct="1"/>
              <a:t>21</a:t>
            </a:fld>
            <a:endParaRPr lang="en-GB" sz="1200"/>
          </a:p>
        </p:txBody>
      </p:sp>
      <p:sp>
        <p:nvSpPr>
          <p:cNvPr id="4096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8EEF7AA4-B4F2-2240-9F60-1B47EF7EE1F1}" type="slidenum">
              <a:rPr lang="en-US" sz="1200">
                <a:latin typeface="Times" charset="0"/>
              </a:rPr>
              <a:pPr algn="r"/>
              <a:t>21</a:t>
            </a:fld>
            <a:endParaRPr lang="en-US" sz="1200">
              <a:latin typeface="Times" charset="0"/>
            </a:endParaRPr>
          </a:p>
        </p:txBody>
      </p:sp>
      <p:sp>
        <p:nvSpPr>
          <p:cNvPr id="40964" name="Rectangle 2"/>
          <p:cNvSpPr>
            <a:spLocks noGrp="1" noRot="1" noChangeAspect="1" noChangeArrowheads="1" noTextEdit="1"/>
          </p:cNvSpPr>
          <p:nvPr>
            <p:ph type="sldImg"/>
          </p:nvPr>
        </p:nvSpPr>
        <p:spPr>
          <a:ln/>
        </p:spPr>
      </p:sp>
      <p:sp>
        <p:nvSpPr>
          <p:cNvPr id="4096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4180422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61CE64F-8269-DC43-B353-8301A81CD389}" type="slidenum">
              <a:rPr lang="en-GB" sz="1200"/>
              <a:pPr eaLnBrk="1" hangingPunct="1"/>
              <a:t>22</a:t>
            </a:fld>
            <a:endParaRPr lang="en-GB" sz="1200"/>
          </a:p>
        </p:txBody>
      </p:sp>
      <p:sp>
        <p:nvSpPr>
          <p:cNvPr id="7065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9E69B18E-31FD-014C-99FC-74D0DA1637AB}" type="slidenum">
              <a:rPr lang="en-US" sz="1200">
                <a:latin typeface="Times" charset="0"/>
              </a:rPr>
              <a:pPr algn="r"/>
              <a:t>22</a:t>
            </a:fld>
            <a:endParaRPr lang="en-US" sz="1200">
              <a:latin typeface="Times" charset="0"/>
            </a:endParaRPr>
          </a:p>
        </p:txBody>
      </p:sp>
      <p:sp>
        <p:nvSpPr>
          <p:cNvPr id="70660" name="Rectangle 2"/>
          <p:cNvSpPr>
            <a:spLocks noGrp="1" noRot="1" noChangeAspect="1" noChangeArrowheads="1" noTextEdit="1"/>
          </p:cNvSpPr>
          <p:nvPr>
            <p:ph type="sldImg"/>
          </p:nvPr>
        </p:nvSpPr>
        <p:spPr>
          <a:ln/>
        </p:spPr>
      </p:sp>
      <p:sp>
        <p:nvSpPr>
          <p:cNvPr id="7066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4136338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C48A31C-C233-874A-8DF3-361DE7D299A5}" type="slidenum">
              <a:rPr lang="en-GB" sz="1200"/>
              <a:pPr eaLnBrk="1" hangingPunct="1"/>
              <a:t>24</a:t>
            </a:fld>
            <a:endParaRPr lang="en-GB" sz="1200"/>
          </a:p>
        </p:txBody>
      </p:sp>
      <p:sp>
        <p:nvSpPr>
          <p:cNvPr id="96259" name="Slide Image Placeholder 1"/>
          <p:cNvSpPr>
            <a:spLocks noGrp="1" noRot="1" noChangeAspect="1" noTextEdit="1"/>
          </p:cNvSpPr>
          <p:nvPr>
            <p:ph type="sldImg"/>
          </p:nvPr>
        </p:nvSpPr>
        <p:spPr>
          <a:ln/>
        </p:spPr>
      </p:sp>
      <p:sp>
        <p:nvSpPr>
          <p:cNvPr id="96260" name="Notes Placeholder 2"/>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Web advertising has become pervasive and invasive. Advertisers realized how effective flashing and animated ads were for promoting their products, taking inspiration from the animated neon light adverts used in city centers, such as London</a:t>
            </a:r>
            <a:r>
              <a:rPr lang="ja-JP" altLang="en-GB"/>
              <a:t>’</a:t>
            </a:r>
            <a:r>
              <a:rPr lang="en-GB"/>
              <a:t>s Piccadilly Circus. But since the banner ads (the 728 x 90 pixel ads that were placed at the top of web pages) emerged in the 90s, they have become even more cunning and aggressive in their tactics. In addition to designing even flashier banner ads, more intrusive kinds of web ads have begun to appear on our screens. Short movies and garish cartoon animations – often with sound – now pop up in floating windows that zoom into view or tagged on at the front end of a online newspaper or magazine news videoclip. Moreover, this new breed of in-your-face web ads often requires the user to either sit and wait till it ends or find a checkbox to close the window down. This can be really annoying to have to do especially when multiple ad windows open up. Sites that provide free services, such as Facebook, YouTube and Gmail, have also become populated with web ads. Many people choose to ignore them or simply put up with them. However, as advertisers get even more aggressive in their tactics there will be a point where that will become harder to do. The problem is advertisers pay significant revenues to online companies to have their adverts placed on their websites entitling them to say where, what and how they should appear </a:t>
            </a:r>
          </a:p>
        </p:txBody>
      </p:sp>
      <p:sp>
        <p:nvSpPr>
          <p:cNvPr id="96261"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79553AD8-3695-7C40-8B90-53DAA6B22916}" type="slidenum">
              <a:rPr lang="en-US" sz="1200">
                <a:latin typeface="Times" charset="0"/>
              </a:rPr>
              <a:pPr algn="r"/>
              <a:t>24</a:t>
            </a:fld>
            <a:endParaRPr lang="en-US" sz="1200">
              <a:latin typeface="Times" charset="0"/>
            </a:endParaRPr>
          </a:p>
        </p:txBody>
      </p:sp>
    </p:spTree>
    <p:extLst>
      <p:ext uri="{BB962C8B-B14F-4D97-AF65-F5344CB8AC3E}">
        <p14:creationId xmlns:p14="http://schemas.microsoft.com/office/powerpoint/2010/main" val="1386596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55A965-49CD-492E-84BE-5EB2A9CC3DBD}" type="slidenum">
              <a:rPr lang="en-GB" smtClean="0"/>
              <a:t>26</a:t>
            </a:fld>
            <a:endParaRPr lang="en-GB"/>
          </a:p>
        </p:txBody>
      </p:sp>
    </p:spTree>
    <p:extLst>
      <p:ext uri="{BB962C8B-B14F-4D97-AF65-F5344CB8AC3E}">
        <p14:creationId xmlns:p14="http://schemas.microsoft.com/office/powerpoint/2010/main" val="11421331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E6C5987-1479-3044-9645-E698E707813C}" type="slidenum">
              <a:rPr lang="en-GB" sz="1200"/>
              <a:pPr eaLnBrk="1" hangingPunct="1"/>
              <a:t>29</a:t>
            </a:fld>
            <a:endParaRPr lang="en-GB" sz="1200"/>
          </a:p>
        </p:txBody>
      </p:sp>
      <p:sp>
        <p:nvSpPr>
          <p:cNvPr id="143363" name="Slide Image Placeholder 1"/>
          <p:cNvSpPr>
            <a:spLocks noGrp="1" noRot="1" noChangeAspect="1" noTextEdit="1"/>
          </p:cNvSpPr>
          <p:nvPr>
            <p:ph type="sldImg"/>
          </p:nvPr>
        </p:nvSpPr>
        <p:spPr>
          <a:ln/>
        </p:spPr>
      </p:sp>
      <p:sp>
        <p:nvSpPr>
          <p:cNvPr id="143364" name="Notes Placeholder 2"/>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Haptics are now commonly used in gaming consoles and controllers to heighten the experience. Haptic feedback is also being developed in clothing and other wearables as a way of simulating being touched, stroked, prodded or buzzed. A promising application area is sensory-motor skills, such as in sports training and learning to play a musical instrument. For example, patterns of vibrations have been played across snowboarders bodies to indicate which moves to take whilst snowboarding. A study reported faster reaction times than when the same instructions were given verbally (Spelmezan </a:t>
            </a:r>
            <a:r>
              <a:rPr lang="en-GB" i="1"/>
              <a:t>et al,</a:t>
            </a:r>
            <a:r>
              <a:rPr lang="en-GB"/>
              <a:t> 2009). A key design question is where best to place the actuators on the body, whether to use a single or a sequence of touches, when to activate, what intensity and how often to use them to make the feeling of being touched convincing (e.g. Jones and Sarter, 2008). Providing continuous haptic feedback would be simply too annoying. People would also habituate too quickly to the feedback. Intermittent buzzes can be effective at key moments when a person needs to attend to something but not necessarily tell them what to do. For example, a study by Johnson </a:t>
            </a:r>
            <a:r>
              <a:rPr lang="en-GB" i="1"/>
              <a:t>et al</a:t>
            </a:r>
            <a:r>
              <a:rPr lang="en-GB"/>
              <a:t> (2010) of a commercially available haptic device, intended to improve posture through giving people a vibrotactile buzz whenever they slouched, found that while the buzzing did not show them how to improve their posture it did improve their body awareness.</a:t>
            </a:r>
          </a:p>
          <a:p>
            <a:pPr eaLnBrk="1" hangingPunct="1"/>
            <a:endParaRPr lang="en-GB"/>
          </a:p>
        </p:txBody>
      </p:sp>
      <p:sp>
        <p:nvSpPr>
          <p:cNvPr id="143365"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2340E3AD-4FA0-2545-8037-1224FF6108F7}" type="slidenum">
              <a:rPr lang="en-US" sz="1200">
                <a:latin typeface="Times" charset="0"/>
              </a:rPr>
              <a:pPr algn="r"/>
              <a:t>29</a:t>
            </a:fld>
            <a:endParaRPr lang="en-US" sz="1200">
              <a:latin typeface="Times" charset="0"/>
            </a:endParaRPr>
          </a:p>
        </p:txBody>
      </p:sp>
    </p:spTree>
    <p:extLst>
      <p:ext uri="{BB962C8B-B14F-4D97-AF65-F5344CB8AC3E}">
        <p14:creationId xmlns:p14="http://schemas.microsoft.com/office/powerpoint/2010/main" val="336509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55A965-49CD-492E-84BE-5EB2A9CC3DBD}" type="slidenum">
              <a:rPr lang="en-GB" smtClean="0"/>
              <a:t>33</a:t>
            </a:fld>
            <a:endParaRPr lang="en-GB"/>
          </a:p>
        </p:txBody>
      </p:sp>
    </p:spTree>
    <p:extLst>
      <p:ext uri="{BB962C8B-B14F-4D97-AF65-F5344CB8AC3E}">
        <p14:creationId xmlns:p14="http://schemas.microsoft.com/office/powerpoint/2010/main" val="1504353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F38C2-4548-F541-8261-4C1D96E7A166}" type="slidenum">
              <a:rPr lang="en-US" smtClean="0"/>
              <a:pPr/>
              <a:t>3</a:t>
            </a:fld>
            <a:endParaRPr lang="en-US"/>
          </a:p>
        </p:txBody>
      </p:sp>
    </p:spTree>
    <p:extLst>
      <p:ext uri="{BB962C8B-B14F-4D97-AF65-F5344CB8AC3E}">
        <p14:creationId xmlns:p14="http://schemas.microsoft.com/office/powerpoint/2010/main" val="36191462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264C364-8EF4-2D40-99D7-8668B5090946}" type="slidenum">
              <a:rPr lang="en-GB" sz="1200"/>
              <a:pPr eaLnBrk="1" hangingPunct="1"/>
              <a:t>34</a:t>
            </a:fld>
            <a:endParaRPr lang="en-GB" sz="1200"/>
          </a:p>
        </p:txBody>
      </p:sp>
      <p:sp>
        <p:nvSpPr>
          <p:cNvPr id="176131" name="Slide Image Placeholder 1"/>
          <p:cNvSpPr>
            <a:spLocks noGrp="1" noRot="1" noChangeAspect="1" noTextEdit="1"/>
          </p:cNvSpPr>
          <p:nvPr>
            <p:ph type="sldImg"/>
          </p:nvPr>
        </p:nvSpPr>
        <p:spPr>
          <a:ln/>
        </p:spPr>
      </p:sp>
      <p:sp>
        <p:nvSpPr>
          <p:cNvPr id="176132" name="Notes Placeholder 2"/>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A key research concern when designing mixed reality environments and augmented reality is what form the digital augmentation should take and when and where it should appear in the physical environment (Rogers </a:t>
            </a:r>
            <a:r>
              <a:rPr lang="en-GB" i="1"/>
              <a:t>et al,</a:t>
            </a:r>
            <a:r>
              <a:rPr lang="en-GB"/>
              <a:t> 2005). The information needs to stand out but not distract the person from his ongoing activity in the physical world. For example, ambient sounds need to be designed to be distinct from naturally occurring sounds so that they draw a person</a:t>
            </a:r>
            <a:r>
              <a:rPr lang="ja-JP" altLang="en-GB"/>
              <a:t>’</a:t>
            </a:r>
            <a:r>
              <a:rPr lang="en-GB"/>
              <a:t>s attention without distracting him and then allow him to return to what he was doing. Information that is superimposed on the physical world, e.g. digital information overlaying video footage of a runway to identify vehicles and planes, needs to be simple and easy to align with the real-world objects.</a:t>
            </a:r>
          </a:p>
          <a:p>
            <a:pPr eaLnBrk="1" hangingPunct="1"/>
            <a:r>
              <a:rPr lang="en-GB"/>
              <a:t>It is important to understand how designing for playful learning experiences is very different from designing for military or medical applications. Ambiguity and uncertainty may be exploited to good effect in mixed reality games but could be disastrous in the latter categories. The type of technology will also determine what guidance will be of relevance. A guideline for the use of an optical see-through display, e.g. shutter glasses or head-mounted display, may not be relevant for a video see-through display. Likewise, a guideline for a mobile augmented reality solution may not be relevant for a fixed display application. Published design guidelines include Cawood and Fiala (2008) and Wetzel </a:t>
            </a:r>
            <a:r>
              <a:rPr lang="en-GB" i="1"/>
              <a:t>et al</a:t>
            </a:r>
            <a:r>
              <a:rPr lang="en-GB"/>
              <a:t> (2008).</a:t>
            </a:r>
          </a:p>
          <a:p>
            <a:pPr eaLnBrk="1" hangingPunct="1"/>
            <a:endParaRPr lang="en-GB"/>
          </a:p>
        </p:txBody>
      </p:sp>
      <p:sp>
        <p:nvSpPr>
          <p:cNvPr id="176133"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262FD2D1-B1D5-294F-B557-D25F9399150E}" type="slidenum">
              <a:rPr lang="en-US" sz="1200">
                <a:latin typeface="Times" charset="0"/>
              </a:rPr>
              <a:pPr algn="r"/>
              <a:t>34</a:t>
            </a:fld>
            <a:endParaRPr lang="en-US" sz="1200">
              <a:latin typeface="Times" charset="0"/>
            </a:endParaRPr>
          </a:p>
        </p:txBody>
      </p:sp>
    </p:spTree>
    <p:extLst>
      <p:ext uri="{BB962C8B-B14F-4D97-AF65-F5344CB8AC3E}">
        <p14:creationId xmlns:p14="http://schemas.microsoft.com/office/powerpoint/2010/main" val="34595320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60A4B78-0A75-1E4E-BE70-E308E4210187}" type="slidenum">
              <a:rPr lang="en-GB" sz="1200"/>
              <a:pPr eaLnBrk="1" hangingPunct="1"/>
              <a:t>35</a:t>
            </a:fld>
            <a:endParaRPr lang="en-GB" sz="1200"/>
          </a:p>
        </p:txBody>
      </p:sp>
      <p:sp>
        <p:nvSpPr>
          <p:cNvPr id="17817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93E4C990-62CA-E44E-8696-5537E735BA1B}" type="slidenum">
              <a:rPr lang="en-US" sz="1200">
                <a:latin typeface="Times" charset="0"/>
              </a:rPr>
              <a:pPr algn="r"/>
              <a:t>35</a:t>
            </a:fld>
            <a:endParaRPr lang="en-US" sz="1200">
              <a:latin typeface="Times" charset="0"/>
            </a:endParaRPr>
          </a:p>
        </p:txBody>
      </p:sp>
      <p:sp>
        <p:nvSpPr>
          <p:cNvPr id="178180" name="Rectangle 2"/>
          <p:cNvSpPr>
            <a:spLocks noGrp="1" noRot="1" noChangeAspect="1" noChangeArrowheads="1" noTextEdit="1"/>
          </p:cNvSpPr>
          <p:nvPr>
            <p:ph type="sldImg"/>
          </p:nvPr>
        </p:nvSpPr>
        <p:spPr>
          <a:ln/>
        </p:spPr>
      </p:sp>
      <p:sp>
        <p:nvSpPr>
          <p:cNvPr id="17818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Imagine being at a party and being able to access the Facebook of a person whom you have just met, while or after talking to her to find out more about her. The possibility of having instant information before one</a:t>
            </a:r>
            <a:r>
              <a:rPr lang="ja-JP" altLang="en-GB"/>
              <a:t>’</a:t>
            </a:r>
            <a:r>
              <a:rPr lang="en-GB"/>
              <a:t>s very own eyes that is contextually relevant to an ongoing activity and that can be viewed surreptitiously (i.e. without having to physically pull out a smartphone) is very appealing. </a:t>
            </a:r>
          </a:p>
        </p:txBody>
      </p:sp>
    </p:spTree>
    <p:extLst>
      <p:ext uri="{BB962C8B-B14F-4D97-AF65-F5344CB8AC3E}">
        <p14:creationId xmlns:p14="http://schemas.microsoft.com/office/powerpoint/2010/main" val="14673281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baseline="0" dirty="0" smtClean="0"/>
          </a:p>
          <a:p>
            <a:r>
              <a:rPr lang="en-US" baseline="0" dirty="0" smtClean="0"/>
              <a:t>Google glass </a:t>
            </a:r>
            <a:r>
              <a:rPr lang="en-GB" sz="1200" kern="1200" dirty="0" smtClean="0">
                <a:solidFill>
                  <a:schemeClr val="tx1"/>
                </a:solidFill>
                <a:effectLst/>
                <a:latin typeface="+mn-lt"/>
                <a:ea typeface="+mn-ea"/>
                <a:cs typeface="+mn-cs"/>
              </a:rPr>
              <a:t>was designed to look like a pair of glasses, but with one lens of the glass being an interactive display with an embedded camera, that can be controlled with speech input. It allows the wearer to take photos and video on the move and look at digital content, such as emails, texts, and maps. The wearer can also search the web using voice commands and the results come back on the screen. A number of applications have been developed besides everyday use, including </a:t>
            </a:r>
            <a:r>
              <a:rPr lang="en-GB" sz="1200" kern="1200" dirty="0" err="1" smtClean="0">
                <a:solidFill>
                  <a:schemeClr val="tx1"/>
                </a:solidFill>
                <a:effectLst/>
                <a:latin typeface="+mn-lt"/>
                <a:ea typeface="+mn-ea"/>
                <a:cs typeface="+mn-cs"/>
              </a:rPr>
              <a:t>WatchMeTalk</a:t>
            </a:r>
            <a:r>
              <a:rPr lang="en-GB" sz="1200" kern="1200" dirty="0" smtClean="0">
                <a:solidFill>
                  <a:schemeClr val="tx1"/>
                </a:solidFill>
                <a:effectLst/>
                <a:latin typeface="+mn-lt"/>
                <a:ea typeface="+mn-ea"/>
                <a:cs typeface="+mn-cs"/>
              </a:rPr>
              <a:t> that provides live captions that helps the hearing-impaired in their day-to-day conversations and Preview for Glass that enables a wearer to watch a movie trailer the moment they look at a movie poster. </a:t>
            </a:r>
            <a:endParaRPr lang="en-US" baseline="0" dirty="0" smtClean="0"/>
          </a:p>
          <a:p>
            <a:r>
              <a:rPr lang="en-GB" sz="1200" kern="1200" dirty="0" smtClean="0">
                <a:solidFill>
                  <a:schemeClr val="tx1"/>
                </a:solidFill>
                <a:effectLst/>
                <a:latin typeface="+mn-lt"/>
                <a:ea typeface="+mn-ea"/>
                <a:cs typeface="+mn-cs"/>
              </a:rPr>
              <a:t>It stopped being sold at the end of 2014. It was considered slightly unnerving when in the company of someone wearing Google Glass as they look up and to the right to view what is on the glass screen rather than at you and into your eyes. As a result you might see more of the whites of their eyes than the usual interested dilated pupils. Could this be the end of eye contact as we know it? One of the criticisms of early wearers of Google Glass was that it made them appear to be staring into the distance.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Others are worried that those wearing Google Glass are recording everything that is happening in front of them. As a reaction a number of bars and restaurants in San Francisco and other cities have implemented a “no Glass” policy to prevent customers from recording other patrons. There has also been much debate in the press about the latest developments in facial recognition. There are apps developed for Google Glass that take a picture of the person you are talking with and then check their online profile, providing a cloud of personal information about them, presumably mined from Facebook and other social media apps. So, you can find out more about someone on the go while talking to them – for example, what music they like, what films they have just seen, where they have just been on vacation, and so on – all in a digestible précis surrounded by a halo of photos. One could imagine that if this way of meeting up with others actually takes off, we might find ourselves in the situation where we won’t need to talk to each other anymore. Just as text messaging has largely taken over from making phone calls for many people, ‘cloud talk’ could start taking over our initial encounters with people when we meet them at parties, at conferences, on trains etc. We might nod and smile in acknowledgement of each other but we won’t ever have to have those awkward conversations anymore, such as about where you come from or what you do for work. A panacea for the shy? But how will we know what each other is looking at? You might think I am reading your blog or tweets when in your presence but really I might just be watching the latest updates of the football results and pretending to ‘meet you’.</a:t>
            </a:r>
            <a:r>
              <a:rPr lang="en-GB" dirty="0" smtClean="0">
                <a:effectLst/>
              </a:rPr>
              <a:t> </a:t>
            </a:r>
            <a:endParaRPr lang="en-US" dirty="0"/>
          </a:p>
        </p:txBody>
      </p:sp>
      <p:sp>
        <p:nvSpPr>
          <p:cNvPr id="4" name="Slide Number Placeholder 3"/>
          <p:cNvSpPr>
            <a:spLocks noGrp="1"/>
          </p:cNvSpPr>
          <p:nvPr>
            <p:ph type="sldNum" sz="quarter" idx="10"/>
          </p:nvPr>
        </p:nvSpPr>
        <p:spPr/>
        <p:txBody>
          <a:bodyPr/>
          <a:lstStyle/>
          <a:p>
            <a:fld id="{3F55A965-49CD-492E-84BE-5EB2A9CC3DBD}" type="slidenum">
              <a:rPr lang="en-GB" smtClean="0"/>
              <a:t>36</a:t>
            </a:fld>
            <a:endParaRPr lang="en-GB"/>
          </a:p>
        </p:txBody>
      </p:sp>
    </p:spTree>
    <p:extLst>
      <p:ext uri="{BB962C8B-B14F-4D97-AF65-F5344CB8AC3E}">
        <p14:creationId xmlns:p14="http://schemas.microsoft.com/office/powerpoint/2010/main" val="20174366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29A6E33-6F0C-1C4C-93D2-8746CEC8EF88}" type="slidenum">
              <a:rPr lang="en-GB" sz="1200"/>
              <a:pPr eaLnBrk="1" hangingPunct="1"/>
              <a:t>37</a:t>
            </a:fld>
            <a:endParaRPr lang="en-GB" sz="1200"/>
          </a:p>
        </p:txBody>
      </p:sp>
      <p:sp>
        <p:nvSpPr>
          <p:cNvPr id="18227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598D2A3C-7103-164B-B13B-7B48607CF163}" type="slidenum">
              <a:rPr lang="en-US" sz="1200">
                <a:latin typeface="Times" charset="0"/>
              </a:rPr>
              <a:pPr algn="r"/>
              <a:t>37</a:t>
            </a:fld>
            <a:endParaRPr lang="en-US" sz="1200">
              <a:latin typeface="Times" charset="0"/>
            </a:endParaRPr>
          </a:p>
        </p:txBody>
      </p:sp>
      <p:sp>
        <p:nvSpPr>
          <p:cNvPr id="182276" name="Rectangle 2"/>
          <p:cNvSpPr>
            <a:spLocks noGrp="1" noRot="1" noChangeAspect="1" noChangeArrowheads="1" noTextEdit="1"/>
          </p:cNvSpPr>
          <p:nvPr>
            <p:ph type="sldImg"/>
          </p:nvPr>
        </p:nvSpPr>
        <p:spPr>
          <a:ln/>
        </p:spPr>
      </p:sp>
      <p:sp>
        <p:nvSpPr>
          <p:cNvPr id="18227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17102000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4ADBD12-AF18-CF4D-93BB-747B9D0F08EF}" type="slidenum">
              <a:rPr lang="en-GB" sz="1200"/>
              <a:pPr eaLnBrk="1" hangingPunct="1"/>
              <a:t>39</a:t>
            </a:fld>
            <a:endParaRPr lang="en-GB" sz="1200"/>
          </a:p>
        </p:txBody>
      </p:sp>
      <p:sp>
        <p:nvSpPr>
          <p:cNvPr id="191491" name="Slide Image Placeholder 1"/>
          <p:cNvSpPr>
            <a:spLocks noGrp="1" noRot="1" noChangeAspect="1" noTextEdit="1"/>
          </p:cNvSpPr>
          <p:nvPr>
            <p:ph type="sldImg"/>
          </p:nvPr>
        </p:nvSpPr>
        <p:spPr>
          <a:ln/>
        </p:spPr>
      </p:sp>
      <p:sp>
        <p:nvSpPr>
          <p:cNvPr id="191492" name="Notes Placeholder 2"/>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Brain-computer interfaces have also been developed to control various games. For example, a game called Brainball is controlled by players</a:t>
            </a:r>
            <a:r>
              <a:rPr lang="ja-JP" altLang="en-GB"/>
              <a:t>’</a:t>
            </a:r>
            <a:r>
              <a:rPr lang="en-GB"/>
              <a:t> brain waves in which players compete to control a ball</a:t>
            </a:r>
            <a:r>
              <a:rPr lang="ja-JP" altLang="en-GB"/>
              <a:t>’</a:t>
            </a:r>
            <a:r>
              <a:rPr lang="en-GB"/>
              <a:t>s movement across a table by becoming more relaxed and focussed. </a:t>
            </a:r>
          </a:p>
        </p:txBody>
      </p:sp>
      <p:sp>
        <p:nvSpPr>
          <p:cNvPr id="191493"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42582B2D-A5FB-A344-8BF1-02B0A284ECD9}" type="slidenum">
              <a:rPr lang="en-US" sz="1200">
                <a:latin typeface="Times" charset="0"/>
              </a:rPr>
              <a:pPr algn="r"/>
              <a:t>39</a:t>
            </a:fld>
            <a:endParaRPr lang="en-US" sz="1200">
              <a:latin typeface="Times" charset="0"/>
            </a:endParaRPr>
          </a:p>
        </p:txBody>
      </p:sp>
    </p:spTree>
    <p:extLst>
      <p:ext uri="{BB962C8B-B14F-4D97-AF65-F5344CB8AC3E}">
        <p14:creationId xmlns:p14="http://schemas.microsoft.com/office/powerpoint/2010/main" val="12637010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069F4BD-6DB8-D142-AE57-07FFFC2D9A8A}" type="slidenum">
              <a:rPr lang="en-GB" sz="1200"/>
              <a:pPr eaLnBrk="1" hangingPunct="1"/>
              <a:t>40</a:t>
            </a:fld>
            <a:endParaRPr lang="en-GB" sz="1200"/>
          </a:p>
        </p:txBody>
      </p:sp>
      <p:sp>
        <p:nvSpPr>
          <p:cNvPr id="19763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601BAD4C-95CB-C541-8019-3EBFD939C857}" type="slidenum">
              <a:rPr lang="en-US" sz="1200">
                <a:latin typeface="Times" charset="0"/>
              </a:rPr>
              <a:pPr algn="r"/>
              <a:t>40</a:t>
            </a:fld>
            <a:endParaRPr lang="en-US" sz="1200">
              <a:latin typeface="Times" charset="0"/>
            </a:endParaRPr>
          </a:p>
        </p:txBody>
      </p:sp>
      <p:sp>
        <p:nvSpPr>
          <p:cNvPr id="197636" name="Rectangle 2"/>
          <p:cNvSpPr>
            <a:spLocks noGrp="1" noRot="1" noChangeAspect="1" noChangeArrowheads="1" noTextEdit="1"/>
          </p:cNvSpPr>
          <p:nvPr>
            <p:ph type="sldImg"/>
          </p:nvPr>
        </p:nvSpPr>
        <p:spPr>
          <a:ln/>
        </p:spPr>
      </p:sp>
      <p:sp>
        <p:nvSpPr>
          <p:cNvPr id="19763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959711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F38C2-4548-F541-8261-4C1D96E7A166}" type="slidenum">
              <a:rPr lang="en-US" smtClean="0"/>
              <a:pPr/>
              <a:t>4</a:t>
            </a:fld>
            <a:endParaRPr lang="en-US"/>
          </a:p>
        </p:txBody>
      </p:sp>
    </p:spTree>
    <p:extLst>
      <p:ext uri="{BB962C8B-B14F-4D97-AF65-F5344CB8AC3E}">
        <p14:creationId xmlns:p14="http://schemas.microsoft.com/office/powerpoint/2010/main" val="2550187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555DB01-10BF-2748-9E8A-0D9C1B70A420}" type="slidenum">
              <a:rPr lang="en-GB" sz="1200"/>
              <a:pPr eaLnBrk="1" hangingPunct="1"/>
              <a:t>7</a:t>
            </a:fld>
            <a:endParaRPr lang="en-GB" sz="1200"/>
          </a:p>
        </p:txBody>
      </p:sp>
      <p:sp>
        <p:nvSpPr>
          <p:cNvPr id="29699" name="Slide Image Placeholder 1"/>
          <p:cNvSpPr>
            <a:spLocks noGrp="1" noRot="1" noChangeAspect="1" noTextEdit="1"/>
          </p:cNvSpPr>
          <p:nvPr>
            <p:ph type="sldImg"/>
          </p:nvPr>
        </p:nvSpPr>
        <p:spPr>
          <a:ln/>
        </p:spPr>
      </p:sp>
      <p:sp>
        <p:nvSpPr>
          <p:cNvPr id="29700" name="Notes Placeholder 2"/>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a:p>
        </p:txBody>
      </p:sp>
      <p:sp>
        <p:nvSpPr>
          <p:cNvPr id="29701"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FBDCA6D9-AD68-C447-8428-8C968483DF8B}" type="slidenum">
              <a:rPr lang="en-US" sz="1200">
                <a:latin typeface="Times" charset="0"/>
              </a:rPr>
              <a:pPr algn="r"/>
              <a:t>7</a:t>
            </a:fld>
            <a:endParaRPr lang="en-US" sz="1200">
              <a:latin typeface="Times" charset="0"/>
            </a:endParaRPr>
          </a:p>
        </p:txBody>
      </p:sp>
    </p:spTree>
    <p:extLst>
      <p:ext uri="{BB962C8B-B14F-4D97-AF65-F5344CB8AC3E}">
        <p14:creationId xmlns:p14="http://schemas.microsoft.com/office/powerpoint/2010/main" val="2910285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F38C2-4548-F541-8261-4C1D96E7A166}" type="slidenum">
              <a:rPr lang="en-US" smtClean="0"/>
              <a:pPr/>
              <a:t>9</a:t>
            </a:fld>
            <a:endParaRPr lang="en-US"/>
          </a:p>
        </p:txBody>
      </p:sp>
    </p:spTree>
    <p:extLst>
      <p:ext uri="{BB962C8B-B14F-4D97-AF65-F5344CB8AC3E}">
        <p14:creationId xmlns:p14="http://schemas.microsoft.com/office/powerpoint/2010/main" val="2142771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8BB08C3-A065-8740-A557-C22A519AE86B}" type="slidenum">
              <a:rPr lang="en-GB" sz="1200"/>
              <a:pPr eaLnBrk="1" hangingPunct="1"/>
              <a:t>11</a:t>
            </a:fld>
            <a:endParaRPr lang="en-GB" sz="1200"/>
          </a:p>
        </p:txBody>
      </p:sp>
      <p:sp>
        <p:nvSpPr>
          <p:cNvPr id="4505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CB1966D0-501D-3345-A94F-83A8F05DE11D}" type="slidenum">
              <a:rPr lang="en-GB" sz="1200">
                <a:latin typeface="Times" charset="0"/>
              </a:rPr>
              <a:pPr algn="r"/>
              <a:t>11</a:t>
            </a:fld>
            <a:endParaRPr lang="en-GB" sz="1200">
              <a:latin typeface="Times" charset="0"/>
            </a:endParaRPr>
          </a:p>
        </p:txBody>
      </p:sp>
      <p:sp>
        <p:nvSpPr>
          <p:cNvPr id="45060" name="Rectangle 2"/>
          <p:cNvSpPr>
            <a:spLocks noGrp="1" noRot="1" noChangeAspect="1" noChangeArrowheads="1" noTextEdit="1"/>
          </p:cNvSpPr>
          <p:nvPr>
            <p:ph type="sldImg"/>
          </p:nvPr>
        </p:nvSpPr>
        <p:spPr>
          <a:xfrm>
            <a:off x="1296988" y="800100"/>
            <a:ext cx="4265612" cy="3198813"/>
          </a:xfrm>
          <a:solidFill>
            <a:srgbClr val="FFFFFF"/>
          </a:solidFill>
          <a:ln/>
        </p:spPr>
      </p:sp>
      <p:sp>
        <p:nvSpPr>
          <p:cNvPr id="45061" name="Rectangle 3"/>
          <p:cNvSpPr>
            <a:spLocks noGrp="1" noChangeArrowheads="1"/>
          </p:cNvSpPr>
          <p:nvPr>
            <p:ph type="body" idx="1"/>
          </p:nvPr>
        </p:nvSpPr>
        <p:spPr>
          <a:xfrm>
            <a:off x="914400" y="4346575"/>
            <a:ext cx="5029200" cy="3852863"/>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3584791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11A7909-7379-6940-847C-23662C5C2A2D}" type="slidenum">
              <a:rPr lang="en-GB" sz="1200"/>
              <a:pPr eaLnBrk="1" hangingPunct="1"/>
              <a:t>13</a:t>
            </a:fld>
            <a:endParaRPr lang="en-GB" sz="1200"/>
          </a:p>
        </p:txBody>
      </p:sp>
      <p:sp>
        <p:nvSpPr>
          <p:cNvPr id="5017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6463F42B-27F7-A543-BB27-5884B5CB8653}" type="slidenum">
              <a:rPr lang="en-GB" sz="1200">
                <a:latin typeface="Times" charset="0"/>
              </a:rPr>
              <a:pPr algn="r"/>
              <a:t>13</a:t>
            </a:fld>
            <a:endParaRPr lang="en-GB" sz="1200">
              <a:latin typeface="Times" charset="0"/>
            </a:endParaRPr>
          </a:p>
        </p:txBody>
      </p:sp>
      <p:sp>
        <p:nvSpPr>
          <p:cNvPr id="50180" name="Rectangle 2"/>
          <p:cNvSpPr>
            <a:spLocks noGrp="1" noRot="1" noChangeAspect="1" noChangeArrowheads="1" noTextEdit="1"/>
          </p:cNvSpPr>
          <p:nvPr>
            <p:ph type="sldImg"/>
          </p:nvPr>
        </p:nvSpPr>
        <p:spPr>
          <a:xfrm>
            <a:off x="1296988" y="800100"/>
            <a:ext cx="4265612" cy="3198813"/>
          </a:xfrm>
          <a:solidFill>
            <a:srgbClr val="FFFFFF"/>
          </a:solidFill>
          <a:ln/>
        </p:spPr>
      </p:sp>
      <p:sp>
        <p:nvSpPr>
          <p:cNvPr id="50181" name="Rectangle 3"/>
          <p:cNvSpPr>
            <a:spLocks noGrp="1" noChangeArrowheads="1"/>
          </p:cNvSpPr>
          <p:nvPr>
            <p:ph type="body" idx="1"/>
          </p:nvPr>
        </p:nvSpPr>
        <p:spPr>
          <a:xfrm>
            <a:off x="914400" y="4346575"/>
            <a:ext cx="5029200" cy="3852863"/>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3507968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3456D08-4766-E542-AE56-8AE20C4880DE}" type="slidenum">
              <a:rPr lang="en-GB" sz="1200"/>
              <a:pPr eaLnBrk="1" hangingPunct="1"/>
              <a:t>14</a:t>
            </a:fld>
            <a:endParaRPr lang="en-GB" sz="1200"/>
          </a:p>
        </p:txBody>
      </p:sp>
      <p:sp>
        <p:nvSpPr>
          <p:cNvPr id="5427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EB3B4665-15F8-E043-8E4C-FD0434B36C4F}" type="slidenum">
              <a:rPr lang="en-GB" sz="1200">
                <a:latin typeface="Times" charset="0"/>
              </a:rPr>
              <a:pPr algn="r"/>
              <a:t>14</a:t>
            </a:fld>
            <a:endParaRPr lang="en-GB" sz="1200">
              <a:latin typeface="Times" charset="0"/>
            </a:endParaRPr>
          </a:p>
        </p:txBody>
      </p:sp>
      <p:sp>
        <p:nvSpPr>
          <p:cNvPr id="54276" name="Rectangle 2"/>
          <p:cNvSpPr>
            <a:spLocks noGrp="1" noRot="1" noChangeAspect="1" noChangeArrowheads="1" noTextEdit="1"/>
          </p:cNvSpPr>
          <p:nvPr>
            <p:ph type="sldImg"/>
          </p:nvPr>
        </p:nvSpPr>
        <p:spPr>
          <a:xfrm>
            <a:off x="1296988" y="800100"/>
            <a:ext cx="4265612" cy="3198813"/>
          </a:xfrm>
          <a:solidFill>
            <a:srgbClr val="FFFFFF"/>
          </a:solidFill>
          <a:ln/>
        </p:spPr>
      </p:sp>
      <p:sp>
        <p:nvSpPr>
          <p:cNvPr id="54277" name="Rectangle 3"/>
          <p:cNvSpPr>
            <a:spLocks noGrp="1" noChangeArrowheads="1"/>
          </p:cNvSpPr>
          <p:nvPr>
            <p:ph type="body" idx="1"/>
          </p:nvPr>
        </p:nvSpPr>
        <p:spPr>
          <a:xfrm>
            <a:off x="914400" y="4346575"/>
            <a:ext cx="5029200" cy="3852863"/>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3332371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05DEC53-96EB-1D49-9618-8CB489089E00}" type="slidenum">
              <a:rPr lang="en-GB" sz="1200"/>
              <a:pPr eaLnBrk="1" hangingPunct="1"/>
              <a:t>15</a:t>
            </a:fld>
            <a:endParaRPr lang="en-GB" sz="1200"/>
          </a:p>
        </p:txBody>
      </p:sp>
      <p:sp>
        <p:nvSpPr>
          <p:cNvPr id="5632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BD8B9A7B-9862-E14D-A74E-83E55927293A}" type="slidenum">
              <a:rPr lang="en-GB" sz="1200">
                <a:latin typeface="Times" charset="0"/>
              </a:rPr>
              <a:pPr algn="r"/>
              <a:t>15</a:t>
            </a:fld>
            <a:endParaRPr lang="en-GB" sz="1200">
              <a:latin typeface="Times" charset="0"/>
            </a:endParaRPr>
          </a:p>
        </p:txBody>
      </p:sp>
      <p:sp>
        <p:nvSpPr>
          <p:cNvPr id="56324" name="Rectangle 2"/>
          <p:cNvSpPr>
            <a:spLocks noGrp="1" noRot="1" noChangeAspect="1" noChangeArrowheads="1" noTextEdit="1"/>
          </p:cNvSpPr>
          <p:nvPr>
            <p:ph type="sldImg"/>
          </p:nvPr>
        </p:nvSpPr>
        <p:spPr>
          <a:xfrm>
            <a:off x="1296988" y="800100"/>
            <a:ext cx="4265612" cy="3198813"/>
          </a:xfrm>
          <a:solidFill>
            <a:srgbClr val="FFFFFF"/>
          </a:solidFill>
          <a:ln/>
        </p:spPr>
      </p:sp>
      <p:sp>
        <p:nvSpPr>
          <p:cNvPr id="56325" name="Rectangle 3"/>
          <p:cNvSpPr>
            <a:spLocks noGrp="1" noChangeArrowheads="1"/>
          </p:cNvSpPr>
          <p:nvPr>
            <p:ph type="body" idx="1"/>
          </p:nvPr>
        </p:nvSpPr>
        <p:spPr>
          <a:xfrm>
            <a:off x="914400" y="4346575"/>
            <a:ext cx="5029200" cy="3852863"/>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41631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1D5CD492-2BC6-F348-9965-EC1D86DF57A8}" type="slidenum">
              <a:rPr lang="en-US" smtClean="0"/>
              <a:t>‹#›</a:t>
            </a:fld>
            <a:endParaRPr lang="en-US"/>
          </a:p>
        </p:txBody>
      </p:sp>
    </p:spTree>
    <p:extLst>
      <p:ext uri="{BB962C8B-B14F-4D97-AF65-F5344CB8AC3E}">
        <p14:creationId xmlns:p14="http://schemas.microsoft.com/office/powerpoint/2010/main" val="2424340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pPr>
              <a:defRPr/>
            </a:pPr>
            <a:fld id="{2970207B-D522-9843-9370-2EDD2ED326F5}" type="slidenum">
              <a:rPr lang="en-GB" smtClean="0"/>
              <a:pPr>
                <a:defRPr/>
              </a:pPr>
              <a:t>‹#›</a:t>
            </a:fld>
            <a:endParaRPr lang="en-GB" dirty="0"/>
          </a:p>
        </p:txBody>
      </p:sp>
    </p:spTree>
    <p:extLst>
      <p:ext uri="{BB962C8B-B14F-4D97-AF65-F5344CB8AC3E}">
        <p14:creationId xmlns:p14="http://schemas.microsoft.com/office/powerpoint/2010/main" val="3608871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pPr>
              <a:defRPr/>
            </a:pPr>
            <a:r>
              <a:rPr lang="en-GB" smtClean="0"/>
              <a:t>Presentation title - </a:t>
            </a:r>
            <a:fld id="{DA4E4A1D-F72B-1945-8E69-DB5636470060}" type="slidenum">
              <a:rPr lang="en-GB" smtClean="0"/>
              <a:pPr>
                <a:defRPr/>
              </a:pPr>
              <a:t>‹#›</a:t>
            </a:fld>
            <a:endParaRPr lang="en-GB"/>
          </a:p>
        </p:txBody>
      </p:sp>
    </p:spTree>
    <p:extLst>
      <p:ext uri="{BB962C8B-B14F-4D97-AF65-F5344CB8AC3E}">
        <p14:creationId xmlns:p14="http://schemas.microsoft.com/office/powerpoint/2010/main" val="820685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1D5CD492-2BC6-F348-9965-EC1D86DF57A8}" type="slidenum">
              <a:rPr lang="en-US" smtClean="0"/>
              <a:t>‹#›</a:t>
            </a:fld>
            <a:endParaRPr lang="en-US"/>
          </a:p>
        </p:txBody>
      </p:sp>
    </p:spTree>
    <p:extLst>
      <p:ext uri="{BB962C8B-B14F-4D97-AF65-F5344CB8AC3E}">
        <p14:creationId xmlns:p14="http://schemas.microsoft.com/office/powerpoint/2010/main" val="551638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pPr>
              <a:defRPr/>
            </a:pPr>
            <a:fld id="{2AF2747F-ECC4-BB44-B379-DEBCDE6D0557}" type="slidenum">
              <a:rPr lang="en-GB" smtClean="0"/>
              <a:pPr>
                <a:defRPr/>
              </a:pPr>
              <a:t>‹#›</a:t>
            </a:fld>
            <a:endParaRPr lang="en-GB" dirty="0"/>
          </a:p>
        </p:txBody>
      </p:sp>
    </p:spTree>
    <p:extLst>
      <p:ext uri="{BB962C8B-B14F-4D97-AF65-F5344CB8AC3E}">
        <p14:creationId xmlns:p14="http://schemas.microsoft.com/office/powerpoint/2010/main" val="2664131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pPr>
              <a:defRPr/>
            </a:pPr>
            <a:fld id="{FE6C1ACB-37F4-2E4E-A02F-3AD2C3500E5B}" type="slidenum">
              <a:rPr lang="en-GB" smtClean="0"/>
              <a:pPr>
                <a:defRPr/>
              </a:pPr>
              <a:t>‹#›</a:t>
            </a:fld>
            <a:endParaRPr lang="en-GB" dirty="0"/>
          </a:p>
        </p:txBody>
      </p:sp>
    </p:spTree>
    <p:extLst>
      <p:ext uri="{BB962C8B-B14F-4D97-AF65-F5344CB8AC3E}">
        <p14:creationId xmlns:p14="http://schemas.microsoft.com/office/powerpoint/2010/main" val="2650597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pPr>
              <a:defRPr/>
            </a:pPr>
            <a:fld id="{DABC9741-E27D-6644-A29C-7357B3CA2856}" type="slidenum">
              <a:rPr lang="en-GB" smtClean="0"/>
              <a:pPr>
                <a:defRPr/>
              </a:pPr>
              <a:t>‹#›</a:t>
            </a:fld>
            <a:endParaRPr lang="en-GB" dirty="0"/>
          </a:p>
        </p:txBody>
      </p:sp>
    </p:spTree>
    <p:extLst>
      <p:ext uri="{BB962C8B-B14F-4D97-AF65-F5344CB8AC3E}">
        <p14:creationId xmlns:p14="http://schemas.microsoft.com/office/powerpoint/2010/main" val="7694855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pPr>
              <a:defRPr/>
            </a:pPr>
            <a:fld id="{F1A6FC00-01EB-8C4B-8EBA-327D665853CA}" type="slidenum">
              <a:rPr lang="en-GB" smtClean="0"/>
              <a:pPr>
                <a:defRPr/>
              </a:pPr>
              <a:t>‹#›</a:t>
            </a:fld>
            <a:endParaRPr lang="en-GB" dirty="0"/>
          </a:p>
        </p:txBody>
      </p:sp>
    </p:spTree>
    <p:extLst>
      <p:ext uri="{BB962C8B-B14F-4D97-AF65-F5344CB8AC3E}">
        <p14:creationId xmlns:p14="http://schemas.microsoft.com/office/powerpoint/2010/main" val="12132515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2C4B30A-E151-554F-9F57-FEC60EAD6DEE}" type="slidenum">
              <a:rPr lang="en-GB" smtClean="0"/>
              <a:pPr>
                <a:defRPr/>
              </a:pPr>
              <a:t>‹#›</a:t>
            </a:fld>
            <a:endParaRPr lang="en-GB" dirty="0"/>
          </a:p>
        </p:txBody>
      </p:sp>
    </p:spTree>
    <p:extLst>
      <p:ext uri="{BB962C8B-B14F-4D97-AF65-F5344CB8AC3E}">
        <p14:creationId xmlns:p14="http://schemas.microsoft.com/office/powerpoint/2010/main" val="2355573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pPr>
              <a:defRPr/>
            </a:pPr>
            <a:fld id="{9FF5AC9E-F104-7046-909E-B47A8243FECD}" type="slidenum">
              <a:rPr lang="en-GB" smtClean="0"/>
              <a:pPr>
                <a:defRPr/>
              </a:pPr>
              <a:t>‹#›</a:t>
            </a:fld>
            <a:endParaRPr lang="en-GB" dirty="0"/>
          </a:p>
        </p:txBody>
      </p:sp>
    </p:spTree>
    <p:extLst>
      <p:ext uri="{BB962C8B-B14F-4D97-AF65-F5344CB8AC3E}">
        <p14:creationId xmlns:p14="http://schemas.microsoft.com/office/powerpoint/2010/main" val="950812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pPr>
              <a:defRPr/>
            </a:pPr>
            <a:fld id="{449DDB79-4A56-9B43-9E32-8AACDB1BCC49}" type="slidenum">
              <a:rPr lang="en-GB" smtClean="0"/>
              <a:pPr>
                <a:defRPr/>
              </a:pPr>
              <a:t>‹#›</a:t>
            </a:fld>
            <a:endParaRPr lang="en-GB" dirty="0"/>
          </a:p>
        </p:txBody>
      </p:sp>
    </p:spTree>
    <p:extLst>
      <p:ext uri="{BB962C8B-B14F-4D97-AF65-F5344CB8AC3E}">
        <p14:creationId xmlns:p14="http://schemas.microsoft.com/office/powerpoint/2010/main" val="2014582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5CD492-2BC6-F348-9965-EC1D86DF57A8}" type="slidenum">
              <a:rPr lang="en-US" smtClean="0"/>
              <a:t>‹#›</a:t>
            </a:fld>
            <a:endParaRPr lang="en-US"/>
          </a:p>
        </p:txBody>
      </p:sp>
      <p:cxnSp>
        <p:nvCxnSpPr>
          <p:cNvPr id="7" name="Straight Connector 6"/>
          <p:cNvCxnSpPr/>
          <p:nvPr userDrawn="1"/>
        </p:nvCxnSpPr>
        <p:spPr>
          <a:xfrm flipV="1">
            <a:off x="457200" y="1417638"/>
            <a:ext cx="8217026" cy="158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927345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oleObject" Target="file:///\\localhost\Users\yrogers\Desktop\ID4-%20NEW\!OLE_LINK16" TargetMode="Externa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507136" y="3956181"/>
            <a:ext cx="7553131" cy="1572554"/>
          </a:xfrm>
        </p:spPr>
        <p:txBody>
          <a:bodyPr>
            <a:normAutofit/>
          </a:bodyPr>
          <a:lstStyle/>
          <a:p>
            <a:pPr eaLnBrk="1" hangingPunct="1"/>
            <a:r>
              <a:rPr lang="en-US" dirty="0" smtClean="0"/>
              <a:t>User Interfaces</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endParaRPr lang="en-US" dirty="0" smtClean="0">
              <a:latin typeface="Times New Roman" panose="02020603050405020304" pitchFamily="18" charset="0"/>
              <a:cs typeface="Times New Roman" panose="02020603050405020304" pitchFamily="18" charset="0"/>
            </a:endParaRPr>
          </a:p>
        </p:txBody>
      </p:sp>
      <p:sp>
        <p:nvSpPr>
          <p:cNvPr id="8" name="Rectangle 3"/>
          <p:cNvSpPr>
            <a:spLocks noGrp="1" noChangeArrowheads="1"/>
          </p:cNvSpPr>
          <p:nvPr>
            <p:ph type="subTitle" idx="1"/>
          </p:nvPr>
        </p:nvSpPr>
        <p:spPr>
          <a:xfrm>
            <a:off x="1949164" y="5098872"/>
            <a:ext cx="4652963" cy="859723"/>
          </a:xfrm>
          <a:noFill/>
        </p:spPr>
        <p:txBody>
          <a:bodyPr>
            <a:spAutoFit/>
          </a:bodyPr>
          <a:lstStyle/>
          <a:p>
            <a:pPr eaLnBrk="1" hangingPunct="1"/>
            <a:r>
              <a:rPr lang="en-US" altLang="en-US" sz="2400" dirty="0" smtClean="0">
                <a:latin typeface="Times New Roman" panose="02020603050405020304" pitchFamily="18" charset="0"/>
                <a:cs typeface="Times New Roman" panose="02020603050405020304" pitchFamily="18" charset="0"/>
              </a:rPr>
              <a:t>Sampath Jayarathna</a:t>
            </a:r>
          </a:p>
          <a:p>
            <a:pPr eaLnBrk="1" hangingPunct="1"/>
            <a:r>
              <a:rPr lang="en-US" altLang="en-US" sz="2400" dirty="0" smtClean="0">
                <a:latin typeface="Times New Roman" panose="02020603050405020304" pitchFamily="18" charset="0"/>
                <a:cs typeface="Times New Roman" panose="02020603050405020304" pitchFamily="18" charset="0"/>
              </a:rPr>
              <a:t>Cal Poly Pomona</a:t>
            </a:r>
          </a:p>
        </p:txBody>
      </p:sp>
      <p:pic>
        <p:nvPicPr>
          <p:cNvPr id="6" name="Picture 5"/>
          <p:cNvPicPr>
            <a:picLocks noChangeAspect="1"/>
          </p:cNvPicPr>
          <p:nvPr/>
        </p:nvPicPr>
        <p:blipFill>
          <a:blip r:embed="rId3"/>
          <a:stretch>
            <a:fillRect/>
          </a:stretch>
        </p:blipFill>
        <p:spPr>
          <a:xfrm>
            <a:off x="354563" y="264495"/>
            <a:ext cx="8444204" cy="2578881"/>
          </a:xfrm>
          <a:prstGeom prst="rect">
            <a:avLst/>
          </a:prstGeom>
        </p:spPr>
      </p:pic>
      <p:sp>
        <p:nvSpPr>
          <p:cNvPr id="2" name="Slide Number Placeholder 1"/>
          <p:cNvSpPr>
            <a:spLocks noGrp="1"/>
          </p:cNvSpPr>
          <p:nvPr>
            <p:ph type="sldNum" sz="quarter" idx="12"/>
          </p:nvPr>
        </p:nvSpPr>
        <p:spPr/>
        <p:txBody>
          <a:bodyPr/>
          <a:lstStyle/>
          <a:p>
            <a:fld id="{1D5CD492-2BC6-F348-9965-EC1D86DF57A8}" type="slidenum">
              <a:rPr lang="en-US" smtClean="0"/>
              <a:t>1</a:t>
            </a:fld>
            <a:endParaRPr lang="en-US"/>
          </a:p>
        </p:txBody>
      </p:sp>
    </p:spTree>
    <p:extLst>
      <p:ext uri="{BB962C8B-B14F-4D97-AF65-F5344CB8AC3E}">
        <p14:creationId xmlns:p14="http://schemas.microsoft.com/office/powerpoint/2010/main" val="1993957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1026"/>
          <p:cNvSpPr>
            <a:spLocks noGrp="1" noChangeArrowheads="1"/>
          </p:cNvSpPr>
          <p:nvPr>
            <p:ph type="title" idx="4294967295"/>
          </p:nvPr>
        </p:nvSpPr>
        <p:spPr/>
        <p:txBody>
          <a:bodyPr>
            <a:normAutofit/>
          </a:bodyPr>
          <a:lstStyle/>
          <a:p>
            <a:pPr eaLnBrk="1" hangingPunct="1"/>
            <a:r>
              <a:rPr lang="en-GB" dirty="0"/>
              <a:t>Problems with interface metaphors </a:t>
            </a:r>
          </a:p>
        </p:txBody>
      </p:sp>
      <p:sp>
        <p:nvSpPr>
          <p:cNvPr id="43013" name="Rectangle 1027"/>
          <p:cNvSpPr>
            <a:spLocks noGrp="1" noChangeArrowheads="1"/>
          </p:cNvSpPr>
          <p:nvPr>
            <p:ph type="body" idx="4294967295"/>
          </p:nvPr>
        </p:nvSpPr>
        <p:spPr/>
        <p:txBody>
          <a:bodyPr>
            <a:normAutofit fontScale="85000" lnSpcReduction="10000"/>
          </a:bodyPr>
          <a:lstStyle/>
          <a:p>
            <a:pPr eaLnBrk="1" hangingPunct="1"/>
            <a:r>
              <a:rPr lang="en-GB" sz="2400" dirty="0"/>
              <a:t>Break conventional and cultural </a:t>
            </a:r>
            <a:r>
              <a:rPr lang="en-GB" sz="2400" dirty="0" smtClean="0"/>
              <a:t>rules</a:t>
            </a:r>
          </a:p>
          <a:p>
            <a:pPr eaLnBrk="1" hangingPunct="1"/>
            <a:endParaRPr lang="en-GB" sz="900" dirty="0">
              <a:solidFill>
                <a:srgbClr val="7030A0"/>
              </a:solidFill>
            </a:endParaRPr>
          </a:p>
          <a:p>
            <a:pPr lvl="1" eaLnBrk="1" hangingPunct="1"/>
            <a:r>
              <a:rPr lang="en-GB" sz="2400" dirty="0">
                <a:solidFill>
                  <a:schemeClr val="accent1"/>
                </a:solidFill>
              </a:rPr>
              <a:t>e.g. recycle bin placed on </a:t>
            </a:r>
            <a:r>
              <a:rPr lang="en-GB" sz="2400" dirty="0" smtClean="0">
                <a:solidFill>
                  <a:schemeClr val="accent1"/>
                </a:solidFill>
              </a:rPr>
              <a:t>desktop</a:t>
            </a:r>
          </a:p>
          <a:p>
            <a:pPr lvl="1" eaLnBrk="1" hangingPunct="1"/>
            <a:endParaRPr lang="en-GB" sz="1100" dirty="0">
              <a:solidFill>
                <a:schemeClr val="accent1"/>
              </a:solidFill>
            </a:endParaRPr>
          </a:p>
          <a:p>
            <a:pPr eaLnBrk="1" hangingPunct="1"/>
            <a:r>
              <a:rPr lang="en-GB" sz="2400" dirty="0"/>
              <a:t>Can constrain designers in the way they conceptualize a problem </a:t>
            </a:r>
            <a:r>
              <a:rPr lang="en-GB" sz="2400" dirty="0" smtClean="0"/>
              <a:t>space</a:t>
            </a:r>
          </a:p>
          <a:p>
            <a:pPr eaLnBrk="1" hangingPunct="1"/>
            <a:endParaRPr lang="en-GB" sz="1100" dirty="0"/>
          </a:p>
          <a:p>
            <a:pPr eaLnBrk="1" hangingPunct="1"/>
            <a:r>
              <a:rPr lang="en-GB" sz="2400" dirty="0"/>
              <a:t>Conflict with design </a:t>
            </a:r>
            <a:r>
              <a:rPr lang="en-GB" sz="2400" dirty="0" smtClean="0"/>
              <a:t>principles</a:t>
            </a:r>
          </a:p>
          <a:p>
            <a:pPr eaLnBrk="1" hangingPunct="1"/>
            <a:endParaRPr lang="en-GB" sz="1100" dirty="0"/>
          </a:p>
          <a:p>
            <a:pPr eaLnBrk="1" hangingPunct="1"/>
            <a:r>
              <a:rPr lang="en-GB" sz="2400" dirty="0"/>
              <a:t>Forces users to only understand the system in terms of the </a:t>
            </a:r>
            <a:r>
              <a:rPr lang="en-GB" sz="2400" dirty="0" smtClean="0"/>
              <a:t>metaphor</a:t>
            </a:r>
          </a:p>
          <a:p>
            <a:pPr eaLnBrk="1" hangingPunct="1"/>
            <a:endParaRPr lang="en-GB" sz="1100" dirty="0"/>
          </a:p>
          <a:p>
            <a:pPr eaLnBrk="1" hangingPunct="1"/>
            <a:r>
              <a:rPr lang="en-GB" sz="2400" dirty="0"/>
              <a:t>Designers can inadvertently use bad existing designs and transfer the bad parts </a:t>
            </a:r>
            <a:r>
              <a:rPr lang="en-GB" sz="2400" dirty="0" smtClean="0"/>
              <a:t>over</a:t>
            </a:r>
          </a:p>
          <a:p>
            <a:pPr eaLnBrk="1" hangingPunct="1"/>
            <a:endParaRPr lang="en-GB" sz="1100" dirty="0"/>
          </a:p>
          <a:p>
            <a:pPr eaLnBrk="1" hangingPunct="1"/>
            <a:r>
              <a:rPr lang="en-GB" sz="2400" dirty="0"/>
              <a:t>Limits designers</a:t>
            </a:r>
            <a:r>
              <a:rPr lang="ja-JP" altLang="en-GB" sz="2400" dirty="0"/>
              <a:t>’</a:t>
            </a:r>
            <a:r>
              <a:rPr lang="en-GB" sz="2400" dirty="0"/>
              <a:t> imagination in coming up with new conceptual models</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10</a:t>
            </a:fld>
            <a:endParaRPr lang="en-GB" dirty="0"/>
          </a:p>
        </p:txBody>
      </p:sp>
    </p:spTree>
    <p:extLst>
      <p:ext uri="{BB962C8B-B14F-4D97-AF65-F5344CB8AC3E}">
        <p14:creationId xmlns:p14="http://schemas.microsoft.com/office/powerpoint/2010/main" val="16917247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01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301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01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301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01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301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ChangeArrowheads="1"/>
          </p:cNvSpPr>
          <p:nvPr>
            <p:ph type="title" idx="4294967295"/>
          </p:nvPr>
        </p:nvSpPr>
        <p:spPr>
          <a:noFill/>
        </p:spPr>
        <p:txBody>
          <a:bodyPr lIns="90487" tIns="44450" rIns="90487" bIns="44450"/>
          <a:lstStyle/>
          <a:p>
            <a:pPr eaLnBrk="1" hangingPunct="1"/>
            <a:r>
              <a:rPr lang="en-GB" dirty="0" smtClean="0"/>
              <a:t>UI Interaction </a:t>
            </a:r>
            <a:r>
              <a:rPr lang="en-GB" dirty="0"/>
              <a:t>types</a:t>
            </a:r>
          </a:p>
        </p:txBody>
      </p:sp>
      <p:sp>
        <p:nvSpPr>
          <p:cNvPr id="44037" name="Rectangle 3"/>
          <p:cNvSpPr>
            <a:spLocks noGrp="1" noChangeArrowheads="1"/>
          </p:cNvSpPr>
          <p:nvPr>
            <p:ph type="body" idx="4294967295"/>
          </p:nvPr>
        </p:nvSpPr>
        <p:spPr>
          <a:xfrm>
            <a:off x="685800" y="1676400"/>
            <a:ext cx="8153400" cy="4114800"/>
          </a:xfrm>
          <a:noFill/>
        </p:spPr>
        <p:txBody>
          <a:bodyPr lIns="90487" tIns="44450" rIns="90487" bIns="44450">
            <a:normAutofit fontScale="92500" lnSpcReduction="20000"/>
          </a:bodyPr>
          <a:lstStyle/>
          <a:p>
            <a:pPr eaLnBrk="1" hangingPunct="1">
              <a:lnSpc>
                <a:spcPct val="90000"/>
              </a:lnSpc>
            </a:pPr>
            <a:r>
              <a:rPr lang="en-GB" sz="2800" dirty="0" smtClean="0">
                <a:solidFill>
                  <a:srgbClr val="7030A0"/>
                </a:solidFill>
              </a:rPr>
              <a:t>Instructing</a:t>
            </a:r>
          </a:p>
          <a:p>
            <a:pPr eaLnBrk="1" hangingPunct="1">
              <a:lnSpc>
                <a:spcPct val="90000"/>
              </a:lnSpc>
            </a:pPr>
            <a:endParaRPr lang="en-GB" sz="900" dirty="0">
              <a:solidFill>
                <a:srgbClr val="7030A0"/>
              </a:solidFill>
            </a:endParaRPr>
          </a:p>
          <a:p>
            <a:pPr lvl="1" eaLnBrk="1" hangingPunct="1">
              <a:lnSpc>
                <a:spcPct val="90000"/>
              </a:lnSpc>
            </a:pPr>
            <a:r>
              <a:rPr lang="en-GB" sz="2400" dirty="0">
                <a:solidFill>
                  <a:schemeClr val="accent1"/>
                </a:solidFill>
              </a:rPr>
              <a:t>issuing commands and selecting </a:t>
            </a:r>
            <a:r>
              <a:rPr lang="en-GB" sz="2400" dirty="0" smtClean="0">
                <a:solidFill>
                  <a:schemeClr val="accent1"/>
                </a:solidFill>
              </a:rPr>
              <a:t>options</a:t>
            </a:r>
          </a:p>
          <a:p>
            <a:pPr lvl="1" eaLnBrk="1" hangingPunct="1">
              <a:lnSpc>
                <a:spcPct val="90000"/>
              </a:lnSpc>
            </a:pPr>
            <a:endParaRPr lang="en-GB" sz="900" dirty="0">
              <a:solidFill>
                <a:schemeClr val="accent1"/>
              </a:solidFill>
            </a:endParaRPr>
          </a:p>
          <a:p>
            <a:pPr eaLnBrk="1" hangingPunct="1">
              <a:lnSpc>
                <a:spcPct val="90000"/>
              </a:lnSpc>
            </a:pPr>
            <a:r>
              <a:rPr lang="en-GB" sz="2800" dirty="0" smtClean="0">
                <a:solidFill>
                  <a:srgbClr val="7030A0"/>
                </a:solidFill>
              </a:rPr>
              <a:t>Conversing</a:t>
            </a:r>
          </a:p>
          <a:p>
            <a:pPr eaLnBrk="1" hangingPunct="1">
              <a:lnSpc>
                <a:spcPct val="90000"/>
              </a:lnSpc>
            </a:pPr>
            <a:endParaRPr lang="en-GB" sz="900" dirty="0">
              <a:solidFill>
                <a:srgbClr val="7030A0"/>
              </a:solidFill>
            </a:endParaRPr>
          </a:p>
          <a:p>
            <a:pPr lvl="1" eaLnBrk="1" hangingPunct="1">
              <a:lnSpc>
                <a:spcPct val="90000"/>
              </a:lnSpc>
            </a:pPr>
            <a:r>
              <a:rPr lang="en-GB" sz="2400" dirty="0">
                <a:solidFill>
                  <a:schemeClr val="accent1"/>
                </a:solidFill>
              </a:rPr>
              <a:t>interacting with a system as if having a </a:t>
            </a:r>
            <a:r>
              <a:rPr lang="en-GB" sz="2400" dirty="0" smtClean="0">
                <a:solidFill>
                  <a:schemeClr val="accent1"/>
                </a:solidFill>
              </a:rPr>
              <a:t>conversation</a:t>
            </a:r>
          </a:p>
          <a:p>
            <a:pPr lvl="1" eaLnBrk="1" hangingPunct="1">
              <a:lnSpc>
                <a:spcPct val="90000"/>
              </a:lnSpc>
            </a:pPr>
            <a:endParaRPr lang="en-GB" sz="900" dirty="0">
              <a:solidFill>
                <a:schemeClr val="accent1"/>
              </a:solidFill>
            </a:endParaRPr>
          </a:p>
          <a:p>
            <a:pPr eaLnBrk="1" hangingPunct="1">
              <a:lnSpc>
                <a:spcPct val="90000"/>
              </a:lnSpc>
            </a:pPr>
            <a:r>
              <a:rPr lang="en-GB" sz="2800" dirty="0" smtClean="0">
                <a:solidFill>
                  <a:srgbClr val="7030A0"/>
                </a:solidFill>
              </a:rPr>
              <a:t>Manipulating</a:t>
            </a:r>
          </a:p>
          <a:p>
            <a:pPr eaLnBrk="1" hangingPunct="1">
              <a:lnSpc>
                <a:spcPct val="90000"/>
              </a:lnSpc>
            </a:pPr>
            <a:endParaRPr lang="en-GB" sz="900" dirty="0">
              <a:solidFill>
                <a:srgbClr val="7030A0"/>
              </a:solidFill>
            </a:endParaRPr>
          </a:p>
          <a:p>
            <a:pPr lvl="1" eaLnBrk="1" hangingPunct="1">
              <a:lnSpc>
                <a:spcPct val="90000"/>
              </a:lnSpc>
            </a:pPr>
            <a:r>
              <a:rPr lang="en-GB" sz="2400" dirty="0">
                <a:solidFill>
                  <a:schemeClr val="accent1"/>
                </a:solidFill>
              </a:rPr>
              <a:t>interacting with objects in a virtual or physical space by manipulating them </a:t>
            </a:r>
            <a:endParaRPr lang="en-GB" sz="2400" dirty="0" smtClean="0">
              <a:solidFill>
                <a:schemeClr val="accent1"/>
              </a:solidFill>
            </a:endParaRPr>
          </a:p>
          <a:p>
            <a:pPr lvl="1" eaLnBrk="1" hangingPunct="1">
              <a:lnSpc>
                <a:spcPct val="90000"/>
              </a:lnSpc>
            </a:pPr>
            <a:endParaRPr lang="en-GB" sz="900" dirty="0">
              <a:solidFill>
                <a:schemeClr val="accent1"/>
              </a:solidFill>
            </a:endParaRPr>
          </a:p>
          <a:p>
            <a:pPr eaLnBrk="1" hangingPunct="1">
              <a:lnSpc>
                <a:spcPct val="90000"/>
              </a:lnSpc>
            </a:pPr>
            <a:r>
              <a:rPr lang="en-GB" sz="2800" dirty="0">
                <a:solidFill>
                  <a:srgbClr val="7030A0"/>
                </a:solidFill>
              </a:rPr>
              <a:t>Exploring</a:t>
            </a:r>
          </a:p>
          <a:p>
            <a:pPr lvl="1" eaLnBrk="1" hangingPunct="1">
              <a:lnSpc>
                <a:spcPct val="90000"/>
              </a:lnSpc>
            </a:pPr>
            <a:r>
              <a:rPr lang="en-US" sz="2400" dirty="0">
                <a:solidFill>
                  <a:schemeClr val="accent1"/>
                </a:solidFill>
              </a:rPr>
              <a:t>moving through a virtual environment or a physical space</a:t>
            </a:r>
            <a:endParaRPr lang="en-GB" sz="2400" dirty="0">
              <a:solidFill>
                <a:schemeClr val="accent1"/>
              </a:solidFill>
            </a:endParaRPr>
          </a:p>
        </p:txBody>
      </p:sp>
      <p:sp>
        <p:nvSpPr>
          <p:cNvPr id="44038" name="Rectangle 4"/>
          <p:cNvSpPr>
            <a:spLocks noChangeArrowheads="1"/>
          </p:cNvSpPr>
          <p:nvPr/>
        </p:nvSpPr>
        <p:spPr bwMode="auto">
          <a:xfrm>
            <a:off x="304800" y="1143000"/>
            <a:ext cx="1128713" cy="621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90000"/>
              </a:lnSpc>
              <a:spcBef>
                <a:spcPct val="20000"/>
              </a:spcBef>
            </a:pPr>
            <a:endParaRPr lang="en-GB" sz="2800" baseline="-25000">
              <a:latin typeface="Liberation Sans" panose="020B0604020202020204" pitchFamily="34" charset="0"/>
              <a:ea typeface="Liberation Sans" panose="020B0604020202020204" pitchFamily="34" charset="0"/>
              <a:cs typeface="Liberation Sans" panose="020B0604020202020204" pitchFamily="34" charset="0"/>
            </a:endParaRPr>
          </a:p>
          <a:p>
            <a:pPr lvl="1" eaLnBrk="0" hangingPunct="0">
              <a:lnSpc>
                <a:spcPct val="90000"/>
              </a:lnSpc>
              <a:spcBef>
                <a:spcPct val="20000"/>
              </a:spcBef>
              <a:buFontTx/>
              <a:buChar char="–"/>
            </a:pPr>
            <a:endParaRPr lang="en-GB" sz="2400" baseline="-25000">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11</a:t>
            </a:fld>
            <a:endParaRPr lang="en-GB" dirty="0"/>
          </a:p>
        </p:txBody>
      </p:sp>
    </p:spTree>
    <p:extLst>
      <p:ext uri="{BB962C8B-B14F-4D97-AF65-F5344CB8AC3E}">
        <p14:creationId xmlns:p14="http://schemas.microsoft.com/office/powerpoint/2010/main" val="336089541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p:cNvSpPr>
            <a:spLocks noGrp="1" noChangeArrowheads="1"/>
          </p:cNvSpPr>
          <p:nvPr>
            <p:ph type="title" idx="4294967295"/>
          </p:nvPr>
        </p:nvSpPr>
        <p:spPr/>
        <p:txBody>
          <a:bodyPr/>
          <a:lstStyle/>
          <a:p>
            <a:pPr eaLnBrk="1" hangingPunct="1"/>
            <a:r>
              <a:rPr lang="en-GB" dirty="0"/>
              <a:t>1. Instructing</a:t>
            </a:r>
          </a:p>
        </p:txBody>
      </p:sp>
      <p:sp>
        <p:nvSpPr>
          <p:cNvPr id="46085" name="Rectangle 3"/>
          <p:cNvSpPr>
            <a:spLocks noGrp="1" noChangeArrowheads="1"/>
          </p:cNvSpPr>
          <p:nvPr>
            <p:ph type="body" idx="4294967295"/>
          </p:nvPr>
        </p:nvSpPr>
        <p:spPr>
          <a:xfrm>
            <a:off x="685800" y="1600200"/>
            <a:ext cx="7772400" cy="4114800"/>
          </a:xfrm>
        </p:spPr>
        <p:txBody>
          <a:bodyPr>
            <a:normAutofit lnSpcReduction="10000"/>
          </a:bodyPr>
          <a:lstStyle/>
          <a:p>
            <a:pPr eaLnBrk="1" hangingPunct="1">
              <a:lnSpc>
                <a:spcPct val="90000"/>
              </a:lnSpc>
            </a:pPr>
            <a:r>
              <a:rPr lang="en-GB" sz="2800" dirty="0">
                <a:solidFill>
                  <a:srgbClr val="7030A0"/>
                </a:solidFill>
              </a:rPr>
              <a:t>Where users instruct </a:t>
            </a:r>
            <a:r>
              <a:rPr lang="en-GB" sz="2800" dirty="0" smtClean="0">
                <a:solidFill>
                  <a:srgbClr val="7030A0"/>
                </a:solidFill>
              </a:rPr>
              <a:t>a system </a:t>
            </a:r>
            <a:r>
              <a:rPr lang="en-GB" sz="2800" dirty="0">
                <a:solidFill>
                  <a:srgbClr val="7030A0"/>
                </a:solidFill>
              </a:rPr>
              <a:t>and tell it what to do</a:t>
            </a:r>
          </a:p>
          <a:p>
            <a:pPr lvl="1" eaLnBrk="1" hangingPunct="1">
              <a:lnSpc>
                <a:spcPct val="90000"/>
              </a:lnSpc>
            </a:pPr>
            <a:r>
              <a:rPr lang="en-GB" sz="2400" dirty="0">
                <a:solidFill>
                  <a:schemeClr val="accent1"/>
                </a:solidFill>
              </a:rPr>
              <a:t>e.g. tell the time, print a file, save a </a:t>
            </a:r>
            <a:r>
              <a:rPr lang="en-GB" sz="2400" dirty="0" smtClean="0">
                <a:solidFill>
                  <a:schemeClr val="accent1"/>
                </a:solidFill>
              </a:rPr>
              <a:t>file</a:t>
            </a:r>
          </a:p>
          <a:p>
            <a:pPr lvl="1" eaLnBrk="1" hangingPunct="1">
              <a:lnSpc>
                <a:spcPct val="90000"/>
              </a:lnSpc>
            </a:pPr>
            <a:endParaRPr lang="en-GB" sz="1100" dirty="0">
              <a:solidFill>
                <a:schemeClr val="accent1"/>
              </a:solidFill>
            </a:endParaRPr>
          </a:p>
          <a:p>
            <a:pPr eaLnBrk="1" hangingPunct="1">
              <a:lnSpc>
                <a:spcPct val="90000"/>
              </a:lnSpc>
            </a:pPr>
            <a:r>
              <a:rPr lang="en-GB" sz="2800" dirty="0">
                <a:solidFill>
                  <a:srgbClr val="7030A0"/>
                </a:solidFill>
              </a:rPr>
              <a:t>Very common conceptual model, underlying a diversity of devices and </a:t>
            </a:r>
            <a:r>
              <a:rPr lang="en-GB" sz="2800" dirty="0" smtClean="0">
                <a:solidFill>
                  <a:srgbClr val="7030A0"/>
                </a:solidFill>
              </a:rPr>
              <a:t>systems</a:t>
            </a:r>
            <a:endParaRPr lang="en-GB" sz="2800" dirty="0">
              <a:solidFill>
                <a:srgbClr val="7030A0"/>
              </a:solidFill>
            </a:endParaRPr>
          </a:p>
          <a:p>
            <a:pPr lvl="1" eaLnBrk="1" hangingPunct="1">
              <a:lnSpc>
                <a:spcPct val="90000"/>
              </a:lnSpc>
            </a:pPr>
            <a:r>
              <a:rPr lang="en-GB" sz="2400" dirty="0">
                <a:solidFill>
                  <a:schemeClr val="accent1"/>
                </a:solidFill>
              </a:rPr>
              <a:t>e.g. word processors, VCRs, vending </a:t>
            </a:r>
            <a:r>
              <a:rPr lang="en-GB" sz="2400" dirty="0" smtClean="0">
                <a:solidFill>
                  <a:schemeClr val="accent1"/>
                </a:solidFill>
              </a:rPr>
              <a:t>machines</a:t>
            </a:r>
          </a:p>
          <a:p>
            <a:pPr lvl="1" eaLnBrk="1" hangingPunct="1">
              <a:lnSpc>
                <a:spcPct val="90000"/>
              </a:lnSpc>
            </a:pPr>
            <a:endParaRPr lang="en-GB" sz="1100" dirty="0">
              <a:solidFill>
                <a:schemeClr val="accent1"/>
              </a:solidFill>
            </a:endParaRPr>
          </a:p>
          <a:p>
            <a:pPr eaLnBrk="1" hangingPunct="1">
              <a:lnSpc>
                <a:spcPct val="90000"/>
              </a:lnSpc>
            </a:pPr>
            <a:r>
              <a:rPr lang="en-GB" sz="2800" dirty="0">
                <a:solidFill>
                  <a:srgbClr val="7030A0"/>
                </a:solidFill>
              </a:rPr>
              <a:t>Main benefit is that instructing supports quick and efficient interaction</a:t>
            </a:r>
          </a:p>
          <a:p>
            <a:pPr lvl="1" eaLnBrk="1" hangingPunct="1">
              <a:lnSpc>
                <a:spcPct val="90000"/>
              </a:lnSpc>
            </a:pPr>
            <a:r>
              <a:rPr lang="en-GB" sz="2400" dirty="0">
                <a:solidFill>
                  <a:schemeClr val="accent1"/>
                </a:solidFill>
              </a:rPr>
              <a:t>good for repetitive kinds of actions performed on multiple objects</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12</a:t>
            </a:fld>
            <a:endParaRPr lang="en-GB" dirty="0"/>
          </a:p>
        </p:txBody>
      </p:sp>
    </p:spTree>
    <p:extLst>
      <p:ext uri="{BB962C8B-B14F-4D97-AF65-F5344CB8AC3E}">
        <p14:creationId xmlns:p14="http://schemas.microsoft.com/office/powerpoint/2010/main" val="1790573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p:cNvSpPr>
            <a:spLocks noGrp="1" noChangeArrowheads="1"/>
          </p:cNvSpPr>
          <p:nvPr>
            <p:ph type="title" idx="4294967295"/>
          </p:nvPr>
        </p:nvSpPr>
        <p:spPr>
          <a:xfrm>
            <a:off x="685800" y="381000"/>
            <a:ext cx="7772400" cy="1143000"/>
          </a:xfrm>
          <a:noFill/>
        </p:spPr>
        <p:txBody>
          <a:bodyPr lIns="90487" tIns="44450" rIns="90487" bIns="44450"/>
          <a:lstStyle/>
          <a:p>
            <a:pPr eaLnBrk="1" hangingPunct="1"/>
            <a:r>
              <a:rPr lang="en-GB" dirty="0"/>
              <a:t>2. Conversing</a:t>
            </a:r>
          </a:p>
        </p:txBody>
      </p:sp>
      <p:sp>
        <p:nvSpPr>
          <p:cNvPr id="49157" name="Rectangle 3"/>
          <p:cNvSpPr>
            <a:spLocks noGrp="1" noChangeArrowheads="1"/>
          </p:cNvSpPr>
          <p:nvPr>
            <p:ph type="body" idx="4294967295"/>
          </p:nvPr>
        </p:nvSpPr>
        <p:spPr>
          <a:xfrm>
            <a:off x="683568" y="1772816"/>
            <a:ext cx="7772400" cy="4114800"/>
          </a:xfrm>
          <a:noFill/>
        </p:spPr>
        <p:txBody>
          <a:bodyPr lIns="90487" tIns="44450" rIns="90487" bIns="44450">
            <a:normAutofit fontScale="92500" lnSpcReduction="10000"/>
          </a:bodyPr>
          <a:lstStyle/>
          <a:p>
            <a:pPr eaLnBrk="1" hangingPunct="1">
              <a:lnSpc>
                <a:spcPct val="90000"/>
              </a:lnSpc>
            </a:pPr>
            <a:r>
              <a:rPr lang="en-GB" sz="2400" dirty="0"/>
              <a:t>Underlying model of having a conversation with another </a:t>
            </a:r>
            <a:r>
              <a:rPr lang="en-GB" sz="2400" dirty="0" smtClean="0"/>
              <a:t>human</a:t>
            </a:r>
          </a:p>
          <a:p>
            <a:pPr eaLnBrk="1" hangingPunct="1">
              <a:lnSpc>
                <a:spcPct val="90000"/>
              </a:lnSpc>
            </a:pPr>
            <a:endParaRPr lang="en-GB" sz="2400" dirty="0"/>
          </a:p>
          <a:p>
            <a:pPr eaLnBrk="1" hangingPunct="1">
              <a:lnSpc>
                <a:spcPct val="90000"/>
              </a:lnSpc>
            </a:pPr>
            <a:endParaRPr lang="en-GB" sz="800" dirty="0"/>
          </a:p>
          <a:p>
            <a:pPr eaLnBrk="1" hangingPunct="1">
              <a:lnSpc>
                <a:spcPct val="90000"/>
              </a:lnSpc>
            </a:pPr>
            <a:r>
              <a:rPr lang="en-GB" sz="2400" dirty="0"/>
              <a:t>Range from simple voice recognition menu-driven systems to more complex </a:t>
            </a:r>
            <a:r>
              <a:rPr lang="ja-JP" altLang="en-GB" sz="2400" dirty="0"/>
              <a:t>‘</a:t>
            </a:r>
            <a:r>
              <a:rPr lang="en-GB" sz="2400" dirty="0"/>
              <a:t>natural language</a:t>
            </a:r>
            <a:r>
              <a:rPr lang="ja-JP" altLang="en-GB" sz="2400" dirty="0"/>
              <a:t>’</a:t>
            </a:r>
            <a:r>
              <a:rPr lang="en-GB" sz="2400" dirty="0"/>
              <a:t> </a:t>
            </a:r>
            <a:r>
              <a:rPr lang="en-GB" sz="2400" dirty="0" smtClean="0"/>
              <a:t>dialogs</a:t>
            </a:r>
          </a:p>
          <a:p>
            <a:pPr eaLnBrk="1" hangingPunct="1">
              <a:lnSpc>
                <a:spcPct val="90000"/>
              </a:lnSpc>
            </a:pPr>
            <a:endParaRPr lang="en-GB" sz="2400" dirty="0"/>
          </a:p>
          <a:p>
            <a:pPr eaLnBrk="1" hangingPunct="1">
              <a:lnSpc>
                <a:spcPct val="90000"/>
              </a:lnSpc>
            </a:pPr>
            <a:endParaRPr lang="en-GB" sz="800" dirty="0"/>
          </a:p>
          <a:p>
            <a:pPr eaLnBrk="1" hangingPunct="1">
              <a:lnSpc>
                <a:spcPct val="90000"/>
              </a:lnSpc>
            </a:pPr>
            <a:r>
              <a:rPr lang="en-GB" sz="2400" dirty="0"/>
              <a:t>Examples include timetables, search engines, advice-giving systems, help </a:t>
            </a:r>
            <a:r>
              <a:rPr lang="en-GB" sz="2400" dirty="0" smtClean="0"/>
              <a:t>systems</a:t>
            </a:r>
          </a:p>
          <a:p>
            <a:pPr eaLnBrk="1" hangingPunct="1">
              <a:lnSpc>
                <a:spcPct val="90000"/>
              </a:lnSpc>
            </a:pPr>
            <a:endParaRPr lang="en-GB" sz="2400" dirty="0"/>
          </a:p>
          <a:p>
            <a:pPr eaLnBrk="1" hangingPunct="1">
              <a:lnSpc>
                <a:spcPct val="90000"/>
              </a:lnSpc>
            </a:pPr>
            <a:endParaRPr lang="en-GB" sz="800" dirty="0"/>
          </a:p>
          <a:p>
            <a:pPr eaLnBrk="1" hangingPunct="1">
              <a:lnSpc>
                <a:spcPct val="90000"/>
              </a:lnSpc>
            </a:pPr>
            <a:r>
              <a:rPr lang="en-GB" sz="2400" dirty="0"/>
              <a:t>Also virtual agents, toys and pet robots designed to converse with you</a:t>
            </a:r>
          </a:p>
          <a:p>
            <a:pPr lvl="1" eaLnBrk="1" hangingPunct="1">
              <a:lnSpc>
                <a:spcPct val="90000"/>
              </a:lnSpc>
            </a:pPr>
            <a:endParaRPr lang="en-GB" sz="2000" dirty="0"/>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13</a:t>
            </a:fld>
            <a:endParaRPr lang="en-GB" dirty="0"/>
          </a:p>
        </p:txBody>
      </p:sp>
    </p:spTree>
    <p:extLst>
      <p:ext uri="{BB962C8B-B14F-4D97-AF65-F5344CB8AC3E}">
        <p14:creationId xmlns:p14="http://schemas.microsoft.com/office/powerpoint/2010/main" val="18163151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7">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15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2"/>
          <p:cNvSpPr>
            <a:spLocks noGrp="1" noChangeArrowheads="1"/>
          </p:cNvSpPr>
          <p:nvPr>
            <p:ph type="title" idx="4294967295"/>
          </p:nvPr>
        </p:nvSpPr>
        <p:spPr>
          <a:xfrm>
            <a:off x="323528" y="476672"/>
            <a:ext cx="8382000" cy="1143000"/>
          </a:xfrm>
          <a:noFill/>
        </p:spPr>
        <p:txBody>
          <a:bodyPr lIns="90487" tIns="44450" rIns="90487" bIns="44450"/>
          <a:lstStyle/>
          <a:p>
            <a:pPr eaLnBrk="1" hangingPunct="1"/>
            <a:r>
              <a:rPr lang="en-GB" dirty="0"/>
              <a:t>3. Manipulating</a:t>
            </a:r>
          </a:p>
        </p:txBody>
      </p:sp>
      <p:sp>
        <p:nvSpPr>
          <p:cNvPr id="53253" name="Rectangle 3"/>
          <p:cNvSpPr>
            <a:spLocks noGrp="1" noChangeArrowheads="1"/>
          </p:cNvSpPr>
          <p:nvPr>
            <p:ph type="body" idx="4294967295"/>
          </p:nvPr>
        </p:nvSpPr>
        <p:spPr>
          <a:xfrm>
            <a:off x="539552" y="1772816"/>
            <a:ext cx="7772400" cy="4572000"/>
          </a:xfrm>
          <a:noFill/>
        </p:spPr>
        <p:txBody>
          <a:bodyPr lIns="90487" tIns="44450" rIns="90487" bIns="44450">
            <a:normAutofit lnSpcReduction="10000"/>
          </a:bodyPr>
          <a:lstStyle/>
          <a:p>
            <a:pPr eaLnBrk="1" hangingPunct="1">
              <a:lnSpc>
                <a:spcPct val="90000"/>
              </a:lnSpc>
            </a:pPr>
            <a:r>
              <a:rPr lang="en-GB" sz="2400" dirty="0"/>
              <a:t>Involves dragging, selecting, opening, closing and zooming actions on virtual objects </a:t>
            </a:r>
            <a:endParaRPr lang="en-GB" sz="2400" dirty="0" smtClean="0"/>
          </a:p>
          <a:p>
            <a:pPr eaLnBrk="1" hangingPunct="1">
              <a:lnSpc>
                <a:spcPct val="90000"/>
              </a:lnSpc>
            </a:pPr>
            <a:endParaRPr lang="en-GB" sz="1100" dirty="0"/>
          </a:p>
          <a:p>
            <a:pPr eaLnBrk="1" hangingPunct="1">
              <a:lnSpc>
                <a:spcPct val="90000"/>
              </a:lnSpc>
            </a:pPr>
            <a:endParaRPr lang="en-GB" sz="800" dirty="0"/>
          </a:p>
          <a:p>
            <a:pPr eaLnBrk="1" hangingPunct="1">
              <a:lnSpc>
                <a:spcPct val="90000"/>
              </a:lnSpc>
            </a:pPr>
            <a:r>
              <a:rPr lang="en-GB" sz="2400" dirty="0"/>
              <a:t>Exploit</a:t>
            </a:r>
            <a:r>
              <a:rPr lang="ja-JP" altLang="en-GB" sz="2400" dirty="0"/>
              <a:t>’</a:t>
            </a:r>
            <a:r>
              <a:rPr lang="en-GB" sz="2400" dirty="0"/>
              <a:t>s users</a:t>
            </a:r>
            <a:r>
              <a:rPr lang="ja-JP" altLang="en-GB" sz="2400" dirty="0"/>
              <a:t>’</a:t>
            </a:r>
            <a:r>
              <a:rPr lang="en-GB" sz="2400" dirty="0"/>
              <a:t> knowledge of how they move and manipulate in the physical </a:t>
            </a:r>
            <a:r>
              <a:rPr lang="en-GB" sz="2400" dirty="0" smtClean="0"/>
              <a:t>world</a:t>
            </a:r>
          </a:p>
          <a:p>
            <a:pPr eaLnBrk="1" hangingPunct="1">
              <a:lnSpc>
                <a:spcPct val="90000"/>
              </a:lnSpc>
            </a:pPr>
            <a:endParaRPr lang="en-GB" sz="1000" dirty="0"/>
          </a:p>
          <a:p>
            <a:pPr eaLnBrk="1" hangingPunct="1">
              <a:lnSpc>
                <a:spcPct val="90000"/>
              </a:lnSpc>
            </a:pPr>
            <a:endParaRPr lang="en-GB" sz="800" dirty="0"/>
          </a:p>
          <a:p>
            <a:pPr eaLnBrk="1" hangingPunct="1">
              <a:lnSpc>
                <a:spcPct val="90000"/>
              </a:lnSpc>
            </a:pPr>
            <a:r>
              <a:rPr lang="en-GB" sz="2400" dirty="0"/>
              <a:t>Can involve actions using physical controllers (e.g. Wii) or air gestures (e.g. Kinect) to control the movements of an on screen </a:t>
            </a:r>
            <a:r>
              <a:rPr lang="en-GB" sz="2400" dirty="0" smtClean="0"/>
              <a:t>avatar</a:t>
            </a:r>
          </a:p>
          <a:p>
            <a:pPr eaLnBrk="1" hangingPunct="1">
              <a:lnSpc>
                <a:spcPct val="90000"/>
              </a:lnSpc>
            </a:pPr>
            <a:endParaRPr lang="en-GB" sz="1000" dirty="0"/>
          </a:p>
          <a:p>
            <a:pPr eaLnBrk="1" hangingPunct="1">
              <a:lnSpc>
                <a:spcPct val="90000"/>
              </a:lnSpc>
            </a:pPr>
            <a:r>
              <a:rPr lang="en-US" sz="2400" dirty="0"/>
              <a:t>Tagged physical objects (e.g. balls) that are manipulated in a physical world result in physical/digital events (e.g. animation)</a:t>
            </a:r>
            <a:endParaRPr lang="en-GB" sz="2400" dirty="0"/>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14</a:t>
            </a:fld>
            <a:endParaRPr lang="en-GB" dirty="0"/>
          </a:p>
        </p:txBody>
      </p:sp>
    </p:spTree>
    <p:extLst>
      <p:ext uri="{BB962C8B-B14F-4D97-AF65-F5344CB8AC3E}">
        <p14:creationId xmlns:p14="http://schemas.microsoft.com/office/powerpoint/2010/main" val="413208389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2"/>
          <p:cNvSpPr>
            <a:spLocks noGrp="1" noChangeArrowheads="1"/>
          </p:cNvSpPr>
          <p:nvPr>
            <p:ph type="title" idx="4294967295"/>
          </p:nvPr>
        </p:nvSpPr>
        <p:spPr>
          <a:noFill/>
        </p:spPr>
        <p:txBody>
          <a:bodyPr lIns="90487" tIns="44450" rIns="90487" bIns="44450"/>
          <a:lstStyle/>
          <a:p>
            <a:pPr eaLnBrk="1" hangingPunct="1"/>
            <a:r>
              <a:rPr lang="en-GB" dirty="0"/>
              <a:t>Direct Manipulation</a:t>
            </a:r>
          </a:p>
        </p:txBody>
      </p:sp>
      <p:sp>
        <p:nvSpPr>
          <p:cNvPr id="55301" name="Rectangle 3"/>
          <p:cNvSpPr>
            <a:spLocks noGrp="1" noChangeArrowheads="1"/>
          </p:cNvSpPr>
          <p:nvPr>
            <p:ph type="body" idx="4294967295"/>
          </p:nvPr>
        </p:nvSpPr>
        <p:spPr>
          <a:noFill/>
        </p:spPr>
        <p:txBody>
          <a:bodyPr lIns="90487" tIns="44450" rIns="90487" bIns="44450">
            <a:normAutofit lnSpcReduction="10000"/>
          </a:bodyPr>
          <a:lstStyle/>
          <a:p>
            <a:pPr eaLnBrk="1" hangingPunct="1">
              <a:lnSpc>
                <a:spcPct val="90000"/>
              </a:lnSpc>
            </a:pPr>
            <a:r>
              <a:rPr lang="en-GB" sz="2800" dirty="0" err="1"/>
              <a:t>Shneiderman</a:t>
            </a:r>
            <a:r>
              <a:rPr lang="en-GB" sz="2800" dirty="0"/>
              <a:t> (1983) coined the term DM, came from his fascination with computer games at the time</a:t>
            </a:r>
          </a:p>
          <a:p>
            <a:pPr eaLnBrk="1" hangingPunct="1">
              <a:lnSpc>
                <a:spcPct val="90000"/>
              </a:lnSpc>
            </a:pPr>
            <a:endParaRPr lang="en-GB" sz="2800" dirty="0"/>
          </a:p>
          <a:p>
            <a:pPr lvl="1" eaLnBrk="1" hangingPunct="1">
              <a:lnSpc>
                <a:spcPct val="90000"/>
              </a:lnSpc>
            </a:pPr>
            <a:r>
              <a:rPr lang="en-GB" sz="2400" dirty="0"/>
              <a:t>Continuous representation of objects and actions of </a:t>
            </a:r>
            <a:r>
              <a:rPr lang="en-GB" sz="2400" dirty="0" smtClean="0"/>
              <a:t>interest</a:t>
            </a:r>
          </a:p>
          <a:p>
            <a:pPr lvl="1" eaLnBrk="1" hangingPunct="1">
              <a:lnSpc>
                <a:spcPct val="90000"/>
              </a:lnSpc>
            </a:pPr>
            <a:endParaRPr lang="en-GB" sz="2400" dirty="0"/>
          </a:p>
          <a:p>
            <a:pPr lvl="1" eaLnBrk="1" hangingPunct="1">
              <a:lnSpc>
                <a:spcPct val="90000"/>
              </a:lnSpc>
            </a:pPr>
            <a:r>
              <a:rPr lang="en-GB" sz="2400" dirty="0"/>
              <a:t>Physical actions and button pressing instead of issuing commands with complex </a:t>
            </a:r>
            <a:r>
              <a:rPr lang="en-GB" sz="2400" dirty="0" smtClean="0"/>
              <a:t>syntax</a:t>
            </a:r>
          </a:p>
          <a:p>
            <a:pPr lvl="1" eaLnBrk="1" hangingPunct="1">
              <a:lnSpc>
                <a:spcPct val="90000"/>
              </a:lnSpc>
            </a:pPr>
            <a:endParaRPr lang="en-GB" sz="2400" dirty="0"/>
          </a:p>
          <a:p>
            <a:pPr lvl="1" eaLnBrk="1" hangingPunct="1">
              <a:lnSpc>
                <a:spcPct val="90000"/>
              </a:lnSpc>
            </a:pPr>
            <a:r>
              <a:rPr lang="en-GB" sz="2400" dirty="0"/>
              <a:t>Rapid reversible actions with immediate feedback on object of interest</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15</a:t>
            </a:fld>
            <a:endParaRPr lang="en-GB" dirty="0"/>
          </a:p>
        </p:txBody>
      </p:sp>
    </p:spTree>
    <p:extLst>
      <p:ext uri="{BB962C8B-B14F-4D97-AF65-F5344CB8AC3E}">
        <p14:creationId xmlns:p14="http://schemas.microsoft.com/office/powerpoint/2010/main" val="44233725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2"/>
          <p:cNvSpPr>
            <a:spLocks noGrp="1" noChangeArrowheads="1"/>
          </p:cNvSpPr>
          <p:nvPr>
            <p:ph type="title" idx="4294967295"/>
          </p:nvPr>
        </p:nvSpPr>
        <p:spPr/>
        <p:txBody>
          <a:bodyPr/>
          <a:lstStyle/>
          <a:p>
            <a:pPr eaLnBrk="1" hangingPunct="1"/>
            <a:r>
              <a:rPr lang="en-GB" dirty="0"/>
              <a:t>4. Exploring</a:t>
            </a:r>
          </a:p>
        </p:txBody>
      </p:sp>
      <p:sp>
        <p:nvSpPr>
          <p:cNvPr id="61445" name="Rectangle 3"/>
          <p:cNvSpPr>
            <a:spLocks noGrp="1" noChangeArrowheads="1"/>
          </p:cNvSpPr>
          <p:nvPr>
            <p:ph type="body" idx="4294967295"/>
          </p:nvPr>
        </p:nvSpPr>
        <p:spPr>
          <a:xfrm>
            <a:off x="395536" y="1700808"/>
            <a:ext cx="8229600" cy="4525963"/>
          </a:xfrm>
        </p:spPr>
        <p:txBody>
          <a:bodyPr/>
          <a:lstStyle/>
          <a:p>
            <a:pPr eaLnBrk="1" hangingPunct="1">
              <a:lnSpc>
                <a:spcPct val="90000"/>
              </a:lnSpc>
            </a:pPr>
            <a:r>
              <a:rPr lang="en-US" sz="2800" dirty="0"/>
              <a:t>Involves users moving through virtual or physical environments</a:t>
            </a:r>
          </a:p>
          <a:p>
            <a:pPr eaLnBrk="1" hangingPunct="1">
              <a:lnSpc>
                <a:spcPct val="90000"/>
              </a:lnSpc>
            </a:pPr>
            <a:endParaRPr lang="en-GB" sz="2800" dirty="0" smtClean="0"/>
          </a:p>
          <a:p>
            <a:pPr eaLnBrk="1" hangingPunct="1">
              <a:lnSpc>
                <a:spcPct val="90000"/>
              </a:lnSpc>
            </a:pPr>
            <a:endParaRPr lang="en-US" sz="2800" dirty="0"/>
          </a:p>
          <a:p>
            <a:pPr eaLnBrk="1" hangingPunct="1">
              <a:lnSpc>
                <a:spcPct val="90000"/>
              </a:lnSpc>
            </a:pPr>
            <a:r>
              <a:rPr lang="en-GB" sz="2800" dirty="0"/>
              <a:t>Physical environments with embedded sensor </a:t>
            </a:r>
            <a:r>
              <a:rPr lang="en-GB" sz="2800" dirty="0" smtClean="0"/>
              <a:t>technologies</a:t>
            </a:r>
            <a:endParaRPr lang="en-GB" sz="2800" dirty="0"/>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16</a:t>
            </a:fld>
            <a:endParaRPr lang="en-GB" dirty="0"/>
          </a:p>
        </p:txBody>
      </p:sp>
    </p:spTree>
    <p:extLst>
      <p:ext uri="{BB962C8B-B14F-4D97-AF65-F5344CB8AC3E}">
        <p14:creationId xmlns:p14="http://schemas.microsoft.com/office/powerpoint/2010/main" val="34480010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2"/>
          <p:cNvSpPr>
            <a:spLocks noGrp="1" noChangeArrowheads="1"/>
          </p:cNvSpPr>
          <p:nvPr>
            <p:ph type="title" idx="4294967295"/>
          </p:nvPr>
        </p:nvSpPr>
        <p:spPr>
          <a:noFill/>
        </p:spPr>
        <p:txBody>
          <a:bodyPr lIns="90487" tIns="44450" rIns="90487" bIns="44450">
            <a:normAutofit/>
          </a:bodyPr>
          <a:lstStyle/>
          <a:p>
            <a:pPr eaLnBrk="1" hangingPunct="1"/>
            <a:r>
              <a:rPr lang="en-GB" sz="3600" dirty="0"/>
              <a:t>Which conceptual model is best?</a:t>
            </a:r>
          </a:p>
        </p:txBody>
      </p:sp>
      <p:sp>
        <p:nvSpPr>
          <p:cNvPr id="62469" name="Rectangle 3"/>
          <p:cNvSpPr>
            <a:spLocks noGrp="1" noChangeArrowheads="1"/>
          </p:cNvSpPr>
          <p:nvPr>
            <p:ph type="body" idx="4294967295"/>
          </p:nvPr>
        </p:nvSpPr>
        <p:spPr>
          <a:noFill/>
        </p:spPr>
        <p:txBody>
          <a:bodyPr lIns="90487" tIns="44450" rIns="90487" bIns="44450">
            <a:normAutofit lnSpcReduction="10000"/>
          </a:bodyPr>
          <a:lstStyle/>
          <a:p>
            <a:pPr eaLnBrk="1" hangingPunct="1">
              <a:lnSpc>
                <a:spcPct val="90000"/>
              </a:lnSpc>
            </a:pPr>
            <a:r>
              <a:rPr lang="en-GB" sz="2400" dirty="0"/>
              <a:t>Direct manipulation is good for </a:t>
            </a:r>
            <a:r>
              <a:rPr lang="ja-JP" altLang="en-GB" sz="2400" dirty="0"/>
              <a:t>‘</a:t>
            </a:r>
            <a:r>
              <a:rPr lang="en-GB" sz="2400" dirty="0"/>
              <a:t>doing</a:t>
            </a:r>
            <a:r>
              <a:rPr lang="ja-JP" altLang="en-GB" sz="2400" dirty="0"/>
              <a:t>’</a:t>
            </a:r>
            <a:r>
              <a:rPr lang="en-GB" sz="2400" dirty="0"/>
              <a:t> types of tasks, e.g. designing, drawing, flying, driving, sizing </a:t>
            </a:r>
            <a:r>
              <a:rPr lang="en-GB" sz="2400" dirty="0" smtClean="0"/>
              <a:t>windows</a:t>
            </a:r>
          </a:p>
          <a:p>
            <a:pPr eaLnBrk="1" hangingPunct="1">
              <a:lnSpc>
                <a:spcPct val="90000"/>
              </a:lnSpc>
            </a:pPr>
            <a:endParaRPr lang="en-GB" sz="1000" dirty="0"/>
          </a:p>
          <a:p>
            <a:pPr eaLnBrk="1" hangingPunct="1">
              <a:lnSpc>
                <a:spcPct val="90000"/>
              </a:lnSpc>
            </a:pPr>
            <a:r>
              <a:rPr lang="en-GB" sz="2400" dirty="0"/>
              <a:t>Issuing instructions is good for repetitive tasks, e.g. spell-checking,  file management </a:t>
            </a:r>
            <a:endParaRPr lang="en-GB" sz="2400" dirty="0" smtClean="0"/>
          </a:p>
          <a:p>
            <a:pPr eaLnBrk="1" hangingPunct="1">
              <a:lnSpc>
                <a:spcPct val="90000"/>
              </a:lnSpc>
            </a:pPr>
            <a:endParaRPr lang="en-GB" sz="1000" dirty="0"/>
          </a:p>
          <a:p>
            <a:pPr eaLnBrk="1" hangingPunct="1">
              <a:lnSpc>
                <a:spcPct val="90000"/>
              </a:lnSpc>
            </a:pPr>
            <a:r>
              <a:rPr lang="en-GB" sz="2400" dirty="0"/>
              <a:t>Having a conversation is good for children, computer-phobic, disabled users and specialised applications (e.g. phone services</a:t>
            </a:r>
            <a:r>
              <a:rPr lang="en-GB" sz="2400" dirty="0" smtClean="0"/>
              <a:t>)</a:t>
            </a:r>
          </a:p>
          <a:p>
            <a:pPr eaLnBrk="1" hangingPunct="1">
              <a:lnSpc>
                <a:spcPct val="90000"/>
              </a:lnSpc>
            </a:pPr>
            <a:endParaRPr lang="en-GB" sz="1000" dirty="0"/>
          </a:p>
          <a:p>
            <a:pPr eaLnBrk="1" hangingPunct="1">
              <a:lnSpc>
                <a:spcPct val="90000"/>
              </a:lnSpc>
            </a:pPr>
            <a:r>
              <a:rPr lang="en-GB" sz="2400" dirty="0"/>
              <a:t>Hybrid conceptual models are often employed, where different ways of carrying out the same actions is supported at the interface - but can take longer to learn</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17</a:t>
            </a:fld>
            <a:endParaRPr lang="en-GB" dirty="0"/>
          </a:p>
        </p:txBody>
      </p:sp>
    </p:spTree>
    <p:extLst>
      <p:ext uri="{BB962C8B-B14F-4D97-AF65-F5344CB8AC3E}">
        <p14:creationId xmlns:p14="http://schemas.microsoft.com/office/powerpoint/2010/main" val="225079197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idx="4294967295"/>
          </p:nvPr>
        </p:nvSpPr>
        <p:spPr/>
        <p:txBody>
          <a:bodyPr/>
          <a:lstStyle/>
          <a:p>
            <a:pPr eaLnBrk="1" hangingPunct="1"/>
            <a:r>
              <a:rPr lang="en-GB" dirty="0" smtClean="0">
                <a:latin typeface="Liberation Sans"/>
              </a:rPr>
              <a:t>WIMP </a:t>
            </a:r>
            <a:r>
              <a:rPr lang="en-GB" dirty="0">
                <a:latin typeface="Liberation Sans"/>
              </a:rPr>
              <a:t>and GUI</a:t>
            </a:r>
          </a:p>
        </p:txBody>
      </p:sp>
      <p:sp>
        <p:nvSpPr>
          <p:cNvPr id="24581" name="Rectangle 3"/>
          <p:cNvSpPr>
            <a:spLocks noGrp="1" noChangeArrowheads="1"/>
          </p:cNvSpPr>
          <p:nvPr>
            <p:ph type="body" idx="4294967295"/>
          </p:nvPr>
        </p:nvSpPr>
        <p:spPr>
          <a:xfrm>
            <a:off x="685800" y="1620694"/>
            <a:ext cx="7772400" cy="4688625"/>
          </a:xfrm>
        </p:spPr>
        <p:txBody>
          <a:bodyPr>
            <a:normAutofit fontScale="77500" lnSpcReduction="20000"/>
          </a:bodyPr>
          <a:lstStyle/>
          <a:p>
            <a:pPr eaLnBrk="1" hangingPunct="1">
              <a:lnSpc>
                <a:spcPct val="90000"/>
              </a:lnSpc>
            </a:pPr>
            <a:r>
              <a:rPr lang="en-GB" sz="2800" dirty="0">
                <a:solidFill>
                  <a:srgbClr val="7030A0"/>
                </a:solidFill>
                <a:latin typeface="Liberation Sans"/>
              </a:rPr>
              <a:t>Xerox Star first WIMP -&gt; rise to </a:t>
            </a:r>
            <a:r>
              <a:rPr lang="en-GB" sz="2800" dirty="0" smtClean="0">
                <a:solidFill>
                  <a:srgbClr val="7030A0"/>
                </a:solidFill>
                <a:latin typeface="Liberation Sans"/>
              </a:rPr>
              <a:t>GUIs</a:t>
            </a:r>
          </a:p>
          <a:p>
            <a:pPr eaLnBrk="1" hangingPunct="1">
              <a:lnSpc>
                <a:spcPct val="90000"/>
              </a:lnSpc>
            </a:pPr>
            <a:endParaRPr lang="en-GB" sz="1300" dirty="0">
              <a:solidFill>
                <a:srgbClr val="7030A0"/>
              </a:solidFill>
              <a:latin typeface="Liberation Sans"/>
            </a:endParaRPr>
          </a:p>
          <a:p>
            <a:pPr eaLnBrk="1" hangingPunct="1">
              <a:lnSpc>
                <a:spcPct val="90000"/>
              </a:lnSpc>
            </a:pPr>
            <a:r>
              <a:rPr lang="en-GB" sz="2800" dirty="0" smtClean="0">
                <a:solidFill>
                  <a:srgbClr val="7030A0"/>
                </a:solidFill>
                <a:latin typeface="Liberation Sans"/>
              </a:rPr>
              <a:t>Windows</a:t>
            </a:r>
          </a:p>
          <a:p>
            <a:pPr eaLnBrk="1" hangingPunct="1">
              <a:lnSpc>
                <a:spcPct val="90000"/>
              </a:lnSpc>
            </a:pPr>
            <a:endParaRPr lang="en-GB" sz="900" dirty="0">
              <a:solidFill>
                <a:srgbClr val="7030A0"/>
              </a:solidFill>
              <a:latin typeface="Liberation Sans"/>
            </a:endParaRPr>
          </a:p>
          <a:p>
            <a:pPr lvl="1" eaLnBrk="1" hangingPunct="1">
              <a:lnSpc>
                <a:spcPct val="90000"/>
              </a:lnSpc>
            </a:pPr>
            <a:r>
              <a:rPr lang="en-GB" sz="2000" dirty="0">
                <a:solidFill>
                  <a:schemeClr val="accent1"/>
                </a:solidFill>
                <a:latin typeface="Liberation Sans"/>
                <a:ea typeface="ＭＳ Ｐゴシック" charset="0"/>
              </a:rPr>
              <a:t>could be scrolled, stretched, overlapped, opened, closed, and moved around the screen using the </a:t>
            </a:r>
            <a:r>
              <a:rPr lang="en-GB" sz="2000" dirty="0" smtClean="0">
                <a:solidFill>
                  <a:schemeClr val="accent1"/>
                </a:solidFill>
                <a:latin typeface="Liberation Sans"/>
                <a:ea typeface="ＭＳ Ｐゴシック" charset="0"/>
              </a:rPr>
              <a:t>mouse</a:t>
            </a:r>
          </a:p>
          <a:p>
            <a:pPr lvl="1" eaLnBrk="1" hangingPunct="1">
              <a:lnSpc>
                <a:spcPct val="90000"/>
              </a:lnSpc>
            </a:pPr>
            <a:endParaRPr lang="en-GB" sz="1400" dirty="0">
              <a:solidFill>
                <a:schemeClr val="accent1"/>
              </a:solidFill>
              <a:latin typeface="Liberation Sans"/>
              <a:ea typeface="ＭＳ Ｐゴシック" charset="0"/>
            </a:endParaRPr>
          </a:p>
          <a:p>
            <a:pPr eaLnBrk="1" hangingPunct="1">
              <a:lnSpc>
                <a:spcPct val="90000"/>
              </a:lnSpc>
            </a:pPr>
            <a:r>
              <a:rPr lang="en-GB" sz="2800" dirty="0">
                <a:solidFill>
                  <a:srgbClr val="7030A0"/>
                </a:solidFill>
                <a:latin typeface="Liberation Sans"/>
              </a:rPr>
              <a:t>Icons </a:t>
            </a:r>
            <a:endParaRPr lang="en-GB" sz="2800" dirty="0" smtClean="0">
              <a:solidFill>
                <a:srgbClr val="7030A0"/>
              </a:solidFill>
              <a:latin typeface="Liberation Sans"/>
            </a:endParaRPr>
          </a:p>
          <a:p>
            <a:pPr eaLnBrk="1" hangingPunct="1">
              <a:lnSpc>
                <a:spcPct val="90000"/>
              </a:lnSpc>
            </a:pPr>
            <a:endParaRPr lang="en-GB" sz="900" dirty="0">
              <a:solidFill>
                <a:srgbClr val="7030A0"/>
              </a:solidFill>
              <a:latin typeface="Liberation Sans"/>
            </a:endParaRPr>
          </a:p>
          <a:p>
            <a:pPr lvl="1" eaLnBrk="1" hangingPunct="1">
              <a:lnSpc>
                <a:spcPct val="90000"/>
              </a:lnSpc>
            </a:pPr>
            <a:r>
              <a:rPr lang="en-GB" sz="2000" dirty="0">
                <a:solidFill>
                  <a:schemeClr val="accent1"/>
                </a:solidFill>
                <a:latin typeface="Liberation Sans"/>
                <a:ea typeface="ＭＳ Ｐゴシック" charset="0"/>
              </a:rPr>
              <a:t>represented applications, objects, commands, and tools that were opened when clicked </a:t>
            </a:r>
            <a:r>
              <a:rPr lang="en-GB" sz="2000" dirty="0" smtClean="0">
                <a:solidFill>
                  <a:schemeClr val="accent1"/>
                </a:solidFill>
                <a:latin typeface="Liberation Sans"/>
                <a:ea typeface="ＭＳ Ｐゴシック" charset="0"/>
              </a:rPr>
              <a:t>on</a:t>
            </a:r>
          </a:p>
          <a:p>
            <a:pPr lvl="1" eaLnBrk="1" hangingPunct="1">
              <a:lnSpc>
                <a:spcPct val="90000"/>
              </a:lnSpc>
            </a:pPr>
            <a:endParaRPr lang="en-GB" sz="1400" dirty="0">
              <a:solidFill>
                <a:schemeClr val="accent1"/>
              </a:solidFill>
              <a:latin typeface="Liberation Sans"/>
              <a:ea typeface="ＭＳ Ｐゴシック" charset="0"/>
            </a:endParaRPr>
          </a:p>
          <a:p>
            <a:pPr eaLnBrk="1" hangingPunct="1">
              <a:lnSpc>
                <a:spcPct val="90000"/>
              </a:lnSpc>
            </a:pPr>
            <a:r>
              <a:rPr lang="en-GB" sz="2800" dirty="0">
                <a:solidFill>
                  <a:srgbClr val="7030A0"/>
                </a:solidFill>
                <a:latin typeface="Liberation Sans"/>
              </a:rPr>
              <a:t>Menus </a:t>
            </a:r>
            <a:endParaRPr lang="en-GB" sz="2800" dirty="0" smtClean="0">
              <a:solidFill>
                <a:srgbClr val="7030A0"/>
              </a:solidFill>
              <a:latin typeface="Liberation Sans"/>
            </a:endParaRPr>
          </a:p>
          <a:p>
            <a:pPr eaLnBrk="1" hangingPunct="1">
              <a:lnSpc>
                <a:spcPct val="90000"/>
              </a:lnSpc>
            </a:pPr>
            <a:endParaRPr lang="en-GB" sz="1000" dirty="0">
              <a:solidFill>
                <a:srgbClr val="7030A0"/>
              </a:solidFill>
              <a:latin typeface="Liberation Sans"/>
            </a:endParaRPr>
          </a:p>
          <a:p>
            <a:pPr lvl="1" eaLnBrk="1" hangingPunct="1">
              <a:lnSpc>
                <a:spcPct val="90000"/>
              </a:lnSpc>
            </a:pPr>
            <a:r>
              <a:rPr lang="en-GB" sz="2000" dirty="0">
                <a:solidFill>
                  <a:schemeClr val="accent1"/>
                </a:solidFill>
                <a:latin typeface="Liberation Sans"/>
                <a:ea typeface="ＭＳ Ｐゴシック" charset="0"/>
              </a:rPr>
              <a:t>offering lists of options that could be scrolled through and </a:t>
            </a:r>
            <a:r>
              <a:rPr lang="en-GB" sz="2000" dirty="0" smtClean="0">
                <a:solidFill>
                  <a:schemeClr val="accent1"/>
                </a:solidFill>
                <a:latin typeface="Liberation Sans"/>
                <a:ea typeface="ＭＳ Ｐゴシック" charset="0"/>
              </a:rPr>
              <a:t>selected</a:t>
            </a:r>
          </a:p>
          <a:p>
            <a:pPr lvl="1" eaLnBrk="1" hangingPunct="1">
              <a:lnSpc>
                <a:spcPct val="90000"/>
              </a:lnSpc>
            </a:pPr>
            <a:endParaRPr lang="en-GB" sz="1500" dirty="0">
              <a:solidFill>
                <a:schemeClr val="accent1"/>
              </a:solidFill>
              <a:latin typeface="Liberation Sans"/>
              <a:ea typeface="ＭＳ Ｐゴシック" charset="0"/>
            </a:endParaRPr>
          </a:p>
          <a:p>
            <a:pPr eaLnBrk="1" hangingPunct="1">
              <a:lnSpc>
                <a:spcPct val="90000"/>
              </a:lnSpc>
            </a:pPr>
            <a:r>
              <a:rPr lang="en-GB" sz="2800" dirty="0">
                <a:solidFill>
                  <a:srgbClr val="7030A0"/>
                </a:solidFill>
                <a:latin typeface="Liberation Sans"/>
              </a:rPr>
              <a:t>Pointing device </a:t>
            </a:r>
            <a:endParaRPr lang="en-GB" sz="2800" dirty="0" smtClean="0">
              <a:solidFill>
                <a:srgbClr val="7030A0"/>
              </a:solidFill>
              <a:latin typeface="Liberation Sans"/>
            </a:endParaRPr>
          </a:p>
          <a:p>
            <a:pPr eaLnBrk="1" hangingPunct="1">
              <a:lnSpc>
                <a:spcPct val="90000"/>
              </a:lnSpc>
            </a:pPr>
            <a:endParaRPr lang="en-GB" sz="1100" dirty="0" smtClean="0">
              <a:solidFill>
                <a:srgbClr val="7030A0"/>
              </a:solidFill>
              <a:latin typeface="Liberation Sans"/>
            </a:endParaRPr>
          </a:p>
          <a:p>
            <a:pPr lvl="1" eaLnBrk="1" hangingPunct="1">
              <a:lnSpc>
                <a:spcPct val="90000"/>
              </a:lnSpc>
            </a:pPr>
            <a:r>
              <a:rPr lang="en-GB" sz="2000" dirty="0" smtClean="0">
                <a:solidFill>
                  <a:schemeClr val="accent1"/>
                </a:solidFill>
                <a:latin typeface="Liberation Sans"/>
                <a:ea typeface="ＭＳ Ｐゴシック" charset="0"/>
              </a:rPr>
              <a:t>a </a:t>
            </a:r>
            <a:r>
              <a:rPr lang="en-GB" sz="2000" dirty="0">
                <a:solidFill>
                  <a:schemeClr val="accent1"/>
                </a:solidFill>
                <a:latin typeface="Liberation Sans"/>
                <a:ea typeface="ＭＳ Ｐゴシック" charset="0"/>
              </a:rPr>
              <a:t>mouse controlling the cursor as a point of entry to the windows, menus, and icons on the screen</a:t>
            </a:r>
            <a:endParaRPr lang="en-GB" sz="2400" dirty="0">
              <a:solidFill>
                <a:schemeClr val="accent1"/>
              </a:solidFill>
              <a:latin typeface="Liberation Sans"/>
              <a:ea typeface="ＭＳ Ｐゴシック" charset="0"/>
            </a:endParaRP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18</a:t>
            </a:fld>
            <a:endParaRPr lang="en-GB" dirty="0"/>
          </a:p>
        </p:txBody>
      </p:sp>
    </p:spTree>
    <p:extLst>
      <p:ext uri="{BB962C8B-B14F-4D97-AF65-F5344CB8AC3E}">
        <p14:creationId xmlns:p14="http://schemas.microsoft.com/office/powerpoint/2010/main" val="5217094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8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58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581">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581">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581">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581">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581">
                                            <p:txEl>
                                              <p:pRg st="14" end="1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581">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idx="4294967295"/>
          </p:nvPr>
        </p:nvSpPr>
        <p:spPr/>
        <p:txBody>
          <a:bodyPr/>
          <a:lstStyle/>
          <a:p>
            <a:pPr eaLnBrk="1" hangingPunct="1"/>
            <a:r>
              <a:rPr lang="en-GB" dirty="0">
                <a:latin typeface="Liberation Sans"/>
              </a:rPr>
              <a:t>GUIs</a:t>
            </a:r>
          </a:p>
        </p:txBody>
      </p:sp>
      <p:sp>
        <p:nvSpPr>
          <p:cNvPr id="26629" name="Rectangle 3"/>
          <p:cNvSpPr>
            <a:spLocks noGrp="1" noChangeArrowheads="1"/>
          </p:cNvSpPr>
          <p:nvPr>
            <p:ph type="body" idx="4294967295"/>
          </p:nvPr>
        </p:nvSpPr>
        <p:spPr/>
        <p:txBody>
          <a:bodyPr>
            <a:normAutofit/>
          </a:bodyPr>
          <a:lstStyle/>
          <a:p>
            <a:pPr eaLnBrk="1" hangingPunct="1"/>
            <a:r>
              <a:rPr lang="en-GB" dirty="0">
                <a:solidFill>
                  <a:srgbClr val="7030A0"/>
                </a:solidFill>
                <a:latin typeface="Liberation Sans"/>
              </a:rPr>
              <a:t>Same basic building blocks as WIMPs but more </a:t>
            </a:r>
            <a:r>
              <a:rPr lang="en-GB" dirty="0" smtClean="0">
                <a:solidFill>
                  <a:srgbClr val="7030A0"/>
                </a:solidFill>
                <a:latin typeface="Liberation Sans"/>
              </a:rPr>
              <a:t>varied</a:t>
            </a:r>
          </a:p>
          <a:p>
            <a:pPr eaLnBrk="1" hangingPunct="1"/>
            <a:endParaRPr lang="en-GB" sz="1300" dirty="0">
              <a:solidFill>
                <a:srgbClr val="7030A0"/>
              </a:solidFill>
              <a:latin typeface="Liberation Sans"/>
            </a:endParaRPr>
          </a:p>
          <a:p>
            <a:pPr lvl="1" eaLnBrk="1" hangingPunct="1"/>
            <a:r>
              <a:rPr lang="en-GB" dirty="0" err="1">
                <a:solidFill>
                  <a:schemeClr val="accent1"/>
                </a:solidFill>
                <a:latin typeface="Liberation Sans"/>
                <a:ea typeface="ＭＳ Ｐゴシック" charset="0"/>
              </a:rPr>
              <a:t>Color</a:t>
            </a:r>
            <a:r>
              <a:rPr lang="en-GB" dirty="0">
                <a:solidFill>
                  <a:schemeClr val="accent1"/>
                </a:solidFill>
                <a:latin typeface="Liberation Sans"/>
                <a:ea typeface="ＭＳ Ｐゴシック" charset="0"/>
              </a:rPr>
              <a:t>, 3D, sound, animation, </a:t>
            </a:r>
            <a:endParaRPr lang="en-GB" dirty="0" smtClean="0">
              <a:solidFill>
                <a:schemeClr val="accent1"/>
              </a:solidFill>
              <a:latin typeface="Liberation Sans"/>
              <a:ea typeface="ＭＳ Ｐゴシック" charset="0"/>
            </a:endParaRPr>
          </a:p>
          <a:p>
            <a:pPr lvl="1" eaLnBrk="1" hangingPunct="1"/>
            <a:endParaRPr lang="en-GB" sz="600" dirty="0">
              <a:solidFill>
                <a:schemeClr val="accent1"/>
              </a:solidFill>
              <a:latin typeface="Liberation Sans"/>
              <a:ea typeface="ＭＳ Ｐゴシック" charset="0"/>
            </a:endParaRPr>
          </a:p>
          <a:p>
            <a:pPr lvl="1" eaLnBrk="1" hangingPunct="1"/>
            <a:r>
              <a:rPr lang="en-GB" dirty="0">
                <a:solidFill>
                  <a:schemeClr val="accent1"/>
                </a:solidFill>
                <a:latin typeface="Liberation Sans"/>
                <a:ea typeface="ＭＳ Ｐゴシック" charset="0"/>
              </a:rPr>
              <a:t>Many types of menus, icons, </a:t>
            </a:r>
            <a:r>
              <a:rPr lang="en-GB" dirty="0" smtClean="0">
                <a:solidFill>
                  <a:schemeClr val="accent1"/>
                </a:solidFill>
                <a:latin typeface="Liberation Sans"/>
                <a:ea typeface="ＭＳ Ｐゴシック" charset="0"/>
              </a:rPr>
              <a:t>windows</a:t>
            </a:r>
          </a:p>
          <a:p>
            <a:pPr lvl="1" eaLnBrk="1" hangingPunct="1"/>
            <a:endParaRPr lang="en-GB" sz="600" dirty="0">
              <a:solidFill>
                <a:schemeClr val="accent1"/>
              </a:solidFill>
              <a:latin typeface="Liberation Sans"/>
              <a:ea typeface="ＭＳ Ｐゴシック" charset="0"/>
            </a:endParaRPr>
          </a:p>
          <a:p>
            <a:pPr eaLnBrk="1" hangingPunct="1"/>
            <a:r>
              <a:rPr lang="en-GB" dirty="0">
                <a:solidFill>
                  <a:srgbClr val="7030A0"/>
                </a:solidFill>
                <a:latin typeface="Liberation Sans"/>
              </a:rPr>
              <a:t>New graphical elements, e.g</a:t>
            </a:r>
            <a:r>
              <a:rPr lang="en-GB" dirty="0" smtClean="0">
                <a:solidFill>
                  <a:srgbClr val="7030A0"/>
                </a:solidFill>
                <a:latin typeface="Liberation Sans"/>
              </a:rPr>
              <a:t>.</a:t>
            </a:r>
          </a:p>
          <a:p>
            <a:pPr eaLnBrk="1" hangingPunct="1"/>
            <a:endParaRPr lang="en-GB" sz="1300" dirty="0">
              <a:solidFill>
                <a:srgbClr val="7030A0"/>
              </a:solidFill>
              <a:latin typeface="Liberation Sans"/>
            </a:endParaRPr>
          </a:p>
          <a:p>
            <a:pPr lvl="1" eaLnBrk="1" hangingPunct="1"/>
            <a:r>
              <a:rPr lang="en-GB" dirty="0">
                <a:solidFill>
                  <a:schemeClr val="accent1"/>
                </a:solidFill>
                <a:latin typeface="Liberation Sans"/>
                <a:ea typeface="ＭＳ Ｐゴシック" charset="0"/>
              </a:rPr>
              <a:t>toolbars, </a:t>
            </a:r>
            <a:r>
              <a:rPr lang="en-GB" dirty="0" smtClean="0">
                <a:solidFill>
                  <a:schemeClr val="accent1"/>
                </a:solidFill>
                <a:latin typeface="Liberation Sans"/>
                <a:ea typeface="ＭＳ Ｐゴシック" charset="0"/>
              </a:rPr>
              <a:t>tabs, ribbons</a:t>
            </a:r>
          </a:p>
          <a:p>
            <a:pPr marL="342900" lvl="1" indent="0" eaLnBrk="1" hangingPunct="1">
              <a:buNone/>
            </a:pPr>
            <a:endParaRPr lang="en-GB" sz="700" dirty="0" smtClean="0">
              <a:solidFill>
                <a:schemeClr val="accent1"/>
              </a:solidFill>
              <a:latin typeface="Liberation Sans"/>
              <a:ea typeface="ＭＳ Ｐゴシック" charset="0"/>
            </a:endParaRPr>
          </a:p>
          <a:p>
            <a:r>
              <a:rPr lang="en-GB" dirty="0">
                <a:solidFill>
                  <a:srgbClr val="7030A0"/>
                </a:solidFill>
                <a:latin typeface="Liberation Sans"/>
              </a:rPr>
              <a:t>C</a:t>
            </a:r>
            <a:r>
              <a:rPr lang="en-GB" dirty="0" smtClean="0">
                <a:solidFill>
                  <a:srgbClr val="7030A0"/>
                </a:solidFill>
                <a:latin typeface="Liberation Sans"/>
              </a:rPr>
              <a:t>hallenge now is </a:t>
            </a:r>
            <a:r>
              <a:rPr lang="en-GB" dirty="0">
                <a:solidFill>
                  <a:srgbClr val="7030A0"/>
                </a:solidFill>
                <a:latin typeface="Liberation Sans"/>
              </a:rPr>
              <a:t>to design GUIs that are best suited for </a:t>
            </a:r>
            <a:r>
              <a:rPr lang="en-GB" dirty="0" smtClean="0">
                <a:solidFill>
                  <a:srgbClr val="7030A0"/>
                </a:solidFill>
                <a:latin typeface="Liberation Sans"/>
              </a:rPr>
              <a:t>tablet, </a:t>
            </a:r>
            <a:r>
              <a:rPr lang="en-GB" dirty="0" smtClean="0">
                <a:solidFill>
                  <a:srgbClr val="7030A0"/>
                </a:solidFill>
                <a:latin typeface="Liberation Sans"/>
              </a:rPr>
              <a:t>smartphone/smartwatch, and wearables  </a:t>
            </a:r>
            <a:endParaRPr lang="en-GB" dirty="0">
              <a:solidFill>
                <a:srgbClr val="7030A0"/>
              </a:solidFill>
              <a:latin typeface="Liberation Sans"/>
              <a:ea typeface="ＭＳ Ｐゴシック" charset="0"/>
            </a:endParaRP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19</a:t>
            </a:fld>
            <a:endParaRPr lang="en-GB" dirty="0"/>
          </a:p>
        </p:txBody>
      </p:sp>
    </p:spTree>
    <p:extLst>
      <p:ext uri="{BB962C8B-B14F-4D97-AF65-F5344CB8AC3E}">
        <p14:creationId xmlns:p14="http://schemas.microsoft.com/office/powerpoint/2010/main" val="34065465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altLang="en-US" sz="3600" dirty="0"/>
              <a:t>Why</a:t>
            </a:r>
            <a:r>
              <a:rPr lang="en-US" altLang="en-US" dirty="0"/>
              <a:t> study user interfaces?</a:t>
            </a:r>
          </a:p>
        </p:txBody>
      </p:sp>
      <p:sp>
        <p:nvSpPr>
          <p:cNvPr id="120835" name="Rectangle 3"/>
          <p:cNvSpPr>
            <a:spLocks noGrp="1" noChangeArrowheads="1"/>
          </p:cNvSpPr>
          <p:nvPr>
            <p:ph type="body" idx="1"/>
          </p:nvPr>
        </p:nvSpPr>
        <p:spPr/>
        <p:txBody>
          <a:bodyPr/>
          <a:lstStyle/>
          <a:p>
            <a:pPr>
              <a:lnSpc>
                <a:spcPct val="90000"/>
              </a:lnSpc>
            </a:pPr>
            <a:r>
              <a:rPr lang="en-US" altLang="en-US" sz="2800" dirty="0" smtClean="0"/>
              <a:t>Good UIs are critical to success</a:t>
            </a:r>
          </a:p>
          <a:p>
            <a:pPr>
              <a:lnSpc>
                <a:spcPct val="90000"/>
              </a:lnSpc>
            </a:pPr>
            <a:r>
              <a:rPr lang="en-US" altLang="en-US" sz="2800" dirty="0" smtClean="0"/>
              <a:t>UI programming is</a:t>
            </a:r>
          </a:p>
          <a:p>
            <a:pPr lvl="1">
              <a:lnSpc>
                <a:spcPct val="90000"/>
              </a:lnSpc>
            </a:pPr>
            <a:r>
              <a:rPr lang="en-US" altLang="en-US" sz="2800" dirty="0" smtClean="0"/>
              <a:t>easy </a:t>
            </a:r>
            <a:r>
              <a:rPr lang="en-US" altLang="en-US" sz="2800" dirty="0"/>
              <a:t>(sophisticated algorithms not required)</a:t>
            </a:r>
          </a:p>
          <a:p>
            <a:pPr lvl="1">
              <a:lnSpc>
                <a:spcPct val="90000"/>
              </a:lnSpc>
            </a:pPr>
            <a:r>
              <a:rPr lang="en-US" altLang="en-US" sz="2800" dirty="0"/>
              <a:t>straightforward (can immediately correct mistakes)</a:t>
            </a:r>
          </a:p>
          <a:p>
            <a:pPr lvl="1">
              <a:lnSpc>
                <a:spcPct val="90000"/>
              </a:lnSpc>
            </a:pPr>
            <a:r>
              <a:rPr lang="en-US" altLang="en-US" sz="2800" dirty="0"/>
              <a:t>fun (results are immediately visible)</a:t>
            </a:r>
          </a:p>
          <a:p>
            <a:pPr lvl="1">
              <a:lnSpc>
                <a:spcPct val="90000"/>
              </a:lnSpc>
            </a:pPr>
            <a:r>
              <a:rPr lang="en-US" altLang="en-US" sz="2800" dirty="0"/>
              <a:t>rational (apply simple rules)</a:t>
            </a:r>
          </a:p>
          <a:p>
            <a:pPr>
              <a:lnSpc>
                <a:spcPct val="90000"/>
              </a:lnSpc>
            </a:pPr>
            <a:r>
              <a:rPr lang="en-US" altLang="en-US" sz="2800" dirty="0"/>
              <a:t>UI design is not graphic design</a:t>
            </a:r>
          </a:p>
        </p:txBody>
      </p:sp>
      <p:sp>
        <p:nvSpPr>
          <p:cNvPr id="2" name="Slide Number Placeholder 1"/>
          <p:cNvSpPr>
            <a:spLocks noGrp="1"/>
          </p:cNvSpPr>
          <p:nvPr>
            <p:ph type="sldNum" sz="quarter" idx="12"/>
          </p:nvPr>
        </p:nvSpPr>
        <p:spPr/>
        <p:txBody>
          <a:bodyPr/>
          <a:lstStyle/>
          <a:p>
            <a:fld id="{1D5CD492-2BC6-F348-9965-EC1D86DF57A8}" type="slidenum">
              <a:rPr lang="en-US" smtClean="0"/>
              <a:t>2</a:t>
            </a:fld>
            <a:endParaRPr lang="en-US"/>
          </a:p>
        </p:txBody>
      </p:sp>
    </p:spTree>
    <p:extLst>
      <p:ext uri="{BB962C8B-B14F-4D97-AF65-F5344CB8AC3E}">
        <p14:creationId xmlns:p14="http://schemas.microsoft.com/office/powerpoint/2010/main" val="4286652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8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idx="4294967295"/>
          </p:nvPr>
        </p:nvSpPr>
        <p:spPr/>
        <p:txBody>
          <a:bodyPr/>
          <a:lstStyle/>
          <a:p>
            <a:pPr eaLnBrk="1" hangingPunct="1"/>
            <a:r>
              <a:rPr lang="en-GB">
                <a:latin typeface="Liberation Sans"/>
              </a:rPr>
              <a:t>Research and design issues</a:t>
            </a:r>
          </a:p>
        </p:txBody>
      </p:sp>
      <p:sp>
        <p:nvSpPr>
          <p:cNvPr id="37893" name="Rectangle 4"/>
          <p:cNvSpPr>
            <a:spLocks noGrp="1" noChangeArrowheads="1"/>
          </p:cNvSpPr>
          <p:nvPr>
            <p:ph type="body" idx="4294967295"/>
          </p:nvPr>
        </p:nvSpPr>
        <p:spPr/>
        <p:txBody>
          <a:bodyPr>
            <a:normAutofit/>
          </a:bodyPr>
          <a:lstStyle/>
          <a:p>
            <a:pPr eaLnBrk="1" hangingPunct="1"/>
            <a:r>
              <a:rPr lang="en-GB" sz="2400" dirty="0">
                <a:solidFill>
                  <a:srgbClr val="7030A0"/>
                </a:solidFill>
                <a:latin typeface="Liberation Sans"/>
              </a:rPr>
              <a:t>Window management </a:t>
            </a:r>
          </a:p>
          <a:p>
            <a:pPr lvl="1" eaLnBrk="1" hangingPunct="1"/>
            <a:r>
              <a:rPr lang="en-GB" sz="2000" dirty="0">
                <a:solidFill>
                  <a:schemeClr val="accent1"/>
                </a:solidFill>
                <a:latin typeface="Liberation Sans"/>
                <a:ea typeface="ＭＳ Ｐゴシック" charset="0"/>
              </a:rPr>
              <a:t>enables users to move fluidly between different windows (and monitors) </a:t>
            </a:r>
            <a:endParaRPr lang="en-GB" sz="2000" dirty="0" smtClean="0">
              <a:solidFill>
                <a:schemeClr val="accent1"/>
              </a:solidFill>
              <a:latin typeface="Liberation Sans"/>
              <a:ea typeface="ＭＳ Ｐゴシック" charset="0"/>
            </a:endParaRPr>
          </a:p>
          <a:p>
            <a:pPr lvl="1" eaLnBrk="1" hangingPunct="1"/>
            <a:endParaRPr lang="en-GB" sz="1100" dirty="0">
              <a:solidFill>
                <a:schemeClr val="accent1"/>
              </a:solidFill>
              <a:latin typeface="Liberation Sans"/>
              <a:ea typeface="ＭＳ Ｐゴシック" charset="0"/>
            </a:endParaRPr>
          </a:p>
          <a:p>
            <a:pPr eaLnBrk="1" hangingPunct="1"/>
            <a:r>
              <a:rPr lang="en-GB" sz="2400" dirty="0">
                <a:solidFill>
                  <a:srgbClr val="7030A0"/>
                </a:solidFill>
                <a:latin typeface="Liberation Sans"/>
              </a:rPr>
              <a:t>How to switch attention between windows without getting distracted</a:t>
            </a:r>
          </a:p>
          <a:p>
            <a:pPr eaLnBrk="1" hangingPunct="1">
              <a:buFontTx/>
              <a:buNone/>
            </a:pPr>
            <a:endParaRPr lang="en-GB" sz="1100" dirty="0">
              <a:solidFill>
                <a:srgbClr val="7030A0"/>
              </a:solidFill>
              <a:latin typeface="Liberation Sans"/>
            </a:endParaRPr>
          </a:p>
          <a:p>
            <a:pPr eaLnBrk="1" hangingPunct="1"/>
            <a:r>
              <a:rPr lang="en-GB" sz="2400" dirty="0">
                <a:solidFill>
                  <a:srgbClr val="7030A0"/>
                </a:solidFill>
                <a:latin typeface="Liberation Sans"/>
              </a:rPr>
              <a:t>Design principles of spacing, grouping, and simplicity should be used </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20</a:t>
            </a:fld>
            <a:endParaRPr lang="en-GB" dirty="0"/>
          </a:p>
        </p:txBody>
      </p:sp>
    </p:spTree>
    <p:extLst>
      <p:ext uri="{BB962C8B-B14F-4D97-AF65-F5344CB8AC3E}">
        <p14:creationId xmlns:p14="http://schemas.microsoft.com/office/powerpoint/2010/main" val="26898491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title" idx="4294967295"/>
          </p:nvPr>
        </p:nvSpPr>
        <p:spPr/>
        <p:txBody>
          <a:bodyPr/>
          <a:lstStyle/>
          <a:p>
            <a:pPr eaLnBrk="1" hangingPunct="1"/>
            <a:r>
              <a:rPr lang="en-GB">
                <a:latin typeface="Liberation Sans"/>
              </a:rPr>
              <a:t>Menus</a:t>
            </a:r>
          </a:p>
        </p:txBody>
      </p:sp>
      <p:sp>
        <p:nvSpPr>
          <p:cNvPr id="39941" name="Rectangle 3"/>
          <p:cNvSpPr>
            <a:spLocks noGrp="1" noChangeArrowheads="1"/>
          </p:cNvSpPr>
          <p:nvPr>
            <p:ph type="body" idx="4294967295"/>
          </p:nvPr>
        </p:nvSpPr>
        <p:spPr/>
        <p:txBody>
          <a:bodyPr/>
          <a:lstStyle/>
          <a:p>
            <a:pPr eaLnBrk="1" hangingPunct="1"/>
            <a:r>
              <a:rPr lang="en-GB" sz="2800" dirty="0">
                <a:solidFill>
                  <a:srgbClr val="7030A0"/>
                </a:solidFill>
                <a:latin typeface="Liberation Sans"/>
              </a:rPr>
              <a:t>A number of menu interface </a:t>
            </a:r>
            <a:r>
              <a:rPr lang="en-GB" sz="2800" dirty="0" smtClean="0">
                <a:solidFill>
                  <a:srgbClr val="7030A0"/>
                </a:solidFill>
                <a:latin typeface="Liberation Sans"/>
              </a:rPr>
              <a:t>styles</a:t>
            </a:r>
          </a:p>
          <a:p>
            <a:pPr eaLnBrk="1" hangingPunct="1"/>
            <a:endParaRPr lang="en-GB" sz="1200" dirty="0">
              <a:solidFill>
                <a:srgbClr val="7030A0"/>
              </a:solidFill>
              <a:latin typeface="Liberation Sans"/>
            </a:endParaRPr>
          </a:p>
          <a:p>
            <a:pPr lvl="1" eaLnBrk="1" hangingPunct="1"/>
            <a:r>
              <a:rPr lang="en-GB" sz="2000" dirty="0">
                <a:solidFill>
                  <a:schemeClr val="accent1"/>
                </a:solidFill>
                <a:latin typeface="Liberation Sans"/>
                <a:ea typeface="ＭＳ Ｐゴシック" charset="0"/>
              </a:rPr>
              <a:t>flat lists, drop-down, pop-up, contextual, and expanding ones, e.g., scrolling and cascading</a:t>
            </a:r>
            <a:endParaRPr lang="en-GB" sz="2400" dirty="0">
              <a:solidFill>
                <a:schemeClr val="accent1"/>
              </a:solidFill>
              <a:latin typeface="Liberation Sans"/>
              <a:ea typeface="ＭＳ Ｐゴシック" charset="0"/>
            </a:endParaRPr>
          </a:p>
          <a:p>
            <a:r>
              <a:rPr lang="en-GB" sz="2800" dirty="0">
                <a:solidFill>
                  <a:srgbClr val="7030A0"/>
                </a:solidFill>
                <a:latin typeface="Liberation Sans"/>
              </a:rPr>
              <a:t>Choice of menu to use determined by application and type of system </a:t>
            </a:r>
          </a:p>
          <a:p>
            <a:pPr marL="0" indent="0">
              <a:buNone/>
            </a:pPr>
            <a:endParaRPr lang="en-GB" sz="1200" dirty="0">
              <a:solidFill>
                <a:srgbClr val="7030A0"/>
              </a:solidFill>
              <a:latin typeface="Liberation Sans"/>
            </a:endParaRPr>
          </a:p>
          <a:p>
            <a:pPr lvl="1"/>
            <a:r>
              <a:rPr lang="en-GB" sz="2400" dirty="0">
                <a:solidFill>
                  <a:schemeClr val="accent1"/>
                </a:solidFill>
                <a:latin typeface="Liberation Sans"/>
              </a:rPr>
              <a:t>flat menus are best for displaying a small number of options at one time</a:t>
            </a:r>
          </a:p>
          <a:p>
            <a:pPr lvl="1"/>
            <a:endParaRPr lang="en-GB" sz="1200" dirty="0">
              <a:solidFill>
                <a:schemeClr val="accent1"/>
              </a:solidFill>
              <a:latin typeface="Liberation Sans"/>
            </a:endParaRPr>
          </a:p>
          <a:p>
            <a:pPr lvl="1"/>
            <a:r>
              <a:rPr lang="en-GB" sz="2400" dirty="0">
                <a:solidFill>
                  <a:schemeClr val="accent1"/>
                </a:solidFill>
                <a:latin typeface="Liberation Sans"/>
              </a:rPr>
              <a:t>expanding menus are good for showing a large number of options </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21</a:t>
            </a:fld>
            <a:endParaRPr lang="en-GB" dirty="0"/>
          </a:p>
        </p:txBody>
      </p:sp>
    </p:spTree>
    <p:extLst>
      <p:ext uri="{BB962C8B-B14F-4D97-AF65-F5344CB8AC3E}">
        <p14:creationId xmlns:p14="http://schemas.microsoft.com/office/powerpoint/2010/main" val="5864978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2"/>
          <p:cNvSpPr>
            <a:spLocks noGrp="1" noChangeArrowheads="1"/>
          </p:cNvSpPr>
          <p:nvPr>
            <p:ph type="title" idx="4294967295"/>
          </p:nvPr>
        </p:nvSpPr>
        <p:spPr/>
        <p:txBody>
          <a:bodyPr/>
          <a:lstStyle/>
          <a:p>
            <a:pPr eaLnBrk="1" hangingPunct="1"/>
            <a:r>
              <a:rPr lang="en-GB" dirty="0" smtClean="0">
                <a:latin typeface="Liberation Sans"/>
              </a:rPr>
              <a:t>Icons: Research </a:t>
            </a:r>
            <a:r>
              <a:rPr lang="en-GB" dirty="0">
                <a:latin typeface="Liberation Sans"/>
              </a:rPr>
              <a:t>and design issues</a:t>
            </a:r>
          </a:p>
        </p:txBody>
      </p:sp>
      <p:sp>
        <p:nvSpPr>
          <p:cNvPr id="69637" name="Rectangle 3"/>
          <p:cNvSpPr>
            <a:spLocks noGrp="1" noChangeArrowheads="1"/>
          </p:cNvSpPr>
          <p:nvPr>
            <p:ph type="body" idx="4294967295"/>
          </p:nvPr>
        </p:nvSpPr>
        <p:spPr/>
        <p:txBody>
          <a:bodyPr/>
          <a:lstStyle/>
          <a:p>
            <a:pPr eaLnBrk="1" hangingPunct="1"/>
            <a:r>
              <a:rPr lang="en-GB" sz="2800" dirty="0">
                <a:solidFill>
                  <a:srgbClr val="7030A0"/>
                </a:solidFill>
                <a:latin typeface="Liberation Sans"/>
              </a:rPr>
              <a:t>There is a wealth of resources now so do not have to draw or invent new icons from </a:t>
            </a:r>
            <a:r>
              <a:rPr lang="en-GB" sz="2800" dirty="0" smtClean="0">
                <a:solidFill>
                  <a:srgbClr val="7030A0"/>
                </a:solidFill>
                <a:latin typeface="Liberation Sans"/>
              </a:rPr>
              <a:t>scratch</a:t>
            </a:r>
          </a:p>
          <a:p>
            <a:pPr eaLnBrk="1" hangingPunct="1"/>
            <a:endParaRPr lang="en-GB" sz="1200" dirty="0">
              <a:solidFill>
                <a:srgbClr val="7030A0"/>
              </a:solidFill>
              <a:latin typeface="Liberation Sans"/>
            </a:endParaRPr>
          </a:p>
          <a:p>
            <a:pPr lvl="1" eaLnBrk="1" hangingPunct="1"/>
            <a:r>
              <a:rPr lang="en-GB" sz="2400" dirty="0">
                <a:solidFill>
                  <a:schemeClr val="accent1"/>
                </a:solidFill>
                <a:latin typeface="Liberation Sans"/>
                <a:ea typeface="ＭＳ Ｐゴシック" charset="0"/>
              </a:rPr>
              <a:t>guidelines, style guides, icon builders, </a:t>
            </a:r>
            <a:r>
              <a:rPr lang="en-GB" sz="2400" dirty="0" smtClean="0">
                <a:solidFill>
                  <a:schemeClr val="accent1"/>
                </a:solidFill>
                <a:latin typeface="Liberation Sans"/>
                <a:ea typeface="ＭＳ Ｐゴシック" charset="0"/>
              </a:rPr>
              <a:t>libraries</a:t>
            </a:r>
          </a:p>
          <a:p>
            <a:pPr lvl="1" eaLnBrk="1" hangingPunct="1"/>
            <a:endParaRPr lang="en-GB" sz="1200" dirty="0">
              <a:solidFill>
                <a:schemeClr val="accent1"/>
              </a:solidFill>
              <a:latin typeface="Liberation Sans"/>
              <a:ea typeface="ＭＳ Ｐゴシック" charset="0"/>
            </a:endParaRPr>
          </a:p>
          <a:p>
            <a:pPr eaLnBrk="1" hangingPunct="1"/>
            <a:r>
              <a:rPr lang="en-GB" sz="2800" dirty="0">
                <a:solidFill>
                  <a:srgbClr val="7030A0"/>
                </a:solidFill>
                <a:latin typeface="Liberation Sans"/>
              </a:rPr>
              <a:t>Text labels can be used alongside icons to help identification for small icon sets </a:t>
            </a:r>
            <a:endParaRPr lang="en-GB" sz="2800" dirty="0" smtClean="0">
              <a:solidFill>
                <a:srgbClr val="7030A0"/>
              </a:solidFill>
              <a:latin typeface="Liberation Sans"/>
            </a:endParaRPr>
          </a:p>
          <a:p>
            <a:pPr marL="0" indent="0" eaLnBrk="1" hangingPunct="1">
              <a:buNone/>
            </a:pPr>
            <a:endParaRPr lang="en-GB" sz="1200" dirty="0">
              <a:solidFill>
                <a:srgbClr val="7030A0"/>
              </a:solidFill>
              <a:latin typeface="Liberation Sans"/>
            </a:endParaRP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22</a:t>
            </a:fld>
            <a:endParaRPr lang="en-GB" dirty="0"/>
          </a:p>
        </p:txBody>
      </p:sp>
    </p:spTree>
    <p:extLst>
      <p:ext uri="{BB962C8B-B14F-4D97-AF65-F5344CB8AC3E}">
        <p14:creationId xmlns:p14="http://schemas.microsoft.com/office/powerpoint/2010/main" val="3966756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Title 1"/>
          <p:cNvSpPr>
            <a:spLocks noGrp="1"/>
          </p:cNvSpPr>
          <p:nvPr>
            <p:ph type="title" idx="4294967295"/>
          </p:nvPr>
        </p:nvSpPr>
        <p:spPr/>
        <p:txBody>
          <a:bodyPr>
            <a:normAutofit/>
          </a:bodyPr>
          <a:lstStyle/>
          <a:p>
            <a:pPr eaLnBrk="1" hangingPunct="1"/>
            <a:r>
              <a:rPr lang="en-GB" dirty="0" smtClean="0">
                <a:latin typeface="Liberation Sans"/>
              </a:rPr>
              <a:t>Information visualization and dashboards</a:t>
            </a:r>
            <a:endParaRPr lang="en-GB" dirty="0">
              <a:latin typeface="Liberation Sans"/>
            </a:endParaRPr>
          </a:p>
        </p:txBody>
      </p:sp>
      <p:sp>
        <p:nvSpPr>
          <p:cNvPr id="89093" name="Content Placeholder 2"/>
          <p:cNvSpPr>
            <a:spLocks noGrp="1"/>
          </p:cNvSpPr>
          <p:nvPr>
            <p:ph idx="4294967295"/>
          </p:nvPr>
        </p:nvSpPr>
        <p:spPr/>
        <p:txBody>
          <a:bodyPr>
            <a:normAutofit fontScale="92500"/>
          </a:bodyPr>
          <a:lstStyle/>
          <a:p>
            <a:pPr eaLnBrk="1" hangingPunct="1"/>
            <a:r>
              <a:rPr lang="en-GB" sz="2400" dirty="0">
                <a:latin typeface="Liberation Sans"/>
              </a:rPr>
              <a:t>Computer-generated interactive graphics of complex </a:t>
            </a:r>
            <a:r>
              <a:rPr lang="en-GB" sz="2400" dirty="0" smtClean="0">
                <a:latin typeface="Liberation Sans"/>
              </a:rPr>
              <a:t>data</a:t>
            </a:r>
          </a:p>
          <a:p>
            <a:pPr eaLnBrk="1" hangingPunct="1"/>
            <a:endParaRPr lang="en-GB" sz="1200" dirty="0">
              <a:latin typeface="Liberation Sans"/>
            </a:endParaRPr>
          </a:p>
          <a:p>
            <a:pPr eaLnBrk="1" hangingPunct="1"/>
            <a:r>
              <a:rPr lang="en-GB" sz="2400" dirty="0">
                <a:latin typeface="Liberation Sans"/>
              </a:rPr>
              <a:t>Amplify human cognition, enabling users to see patterns, trends, and anomalies in the visualization (Card </a:t>
            </a:r>
            <a:r>
              <a:rPr lang="en-GB" sz="2400" i="1" dirty="0">
                <a:latin typeface="Liberation Sans"/>
              </a:rPr>
              <a:t>et al,</a:t>
            </a:r>
            <a:r>
              <a:rPr lang="en-GB" sz="2400" dirty="0">
                <a:latin typeface="Liberation Sans"/>
              </a:rPr>
              <a:t> 1999) </a:t>
            </a:r>
            <a:endParaRPr lang="en-GB" sz="2400" dirty="0" smtClean="0">
              <a:latin typeface="Liberation Sans"/>
            </a:endParaRPr>
          </a:p>
          <a:p>
            <a:pPr eaLnBrk="1" hangingPunct="1"/>
            <a:endParaRPr lang="en-GB" sz="1200" dirty="0">
              <a:latin typeface="Liberation Sans"/>
            </a:endParaRPr>
          </a:p>
          <a:p>
            <a:pPr eaLnBrk="1" hangingPunct="1"/>
            <a:r>
              <a:rPr lang="en-GB" sz="2400" dirty="0">
                <a:latin typeface="Liberation Sans"/>
              </a:rPr>
              <a:t>Aim is to enhance discovery, decision-making, and explanation of </a:t>
            </a:r>
            <a:r>
              <a:rPr lang="en-GB" sz="2400" dirty="0" smtClean="0">
                <a:latin typeface="Liberation Sans"/>
              </a:rPr>
              <a:t>phenomena</a:t>
            </a:r>
          </a:p>
          <a:p>
            <a:pPr eaLnBrk="1" hangingPunct="1"/>
            <a:endParaRPr lang="en-GB" sz="1300" dirty="0">
              <a:latin typeface="Liberation Sans"/>
            </a:endParaRPr>
          </a:p>
          <a:p>
            <a:pPr eaLnBrk="1" hangingPunct="1"/>
            <a:r>
              <a:rPr lang="en-GB" sz="2400" dirty="0">
                <a:latin typeface="Liberation Sans"/>
              </a:rPr>
              <a:t>Techniques include</a:t>
            </a:r>
            <a:r>
              <a:rPr lang="en-GB" sz="2400" dirty="0" smtClean="0">
                <a:latin typeface="Liberation Sans"/>
              </a:rPr>
              <a:t>:</a:t>
            </a:r>
          </a:p>
          <a:p>
            <a:pPr eaLnBrk="1" hangingPunct="1"/>
            <a:endParaRPr lang="en-GB" sz="1100" dirty="0">
              <a:solidFill>
                <a:srgbClr val="7030A0"/>
              </a:solidFill>
              <a:latin typeface="Liberation Sans"/>
            </a:endParaRPr>
          </a:p>
          <a:p>
            <a:pPr lvl="1" eaLnBrk="1" hangingPunct="1"/>
            <a:r>
              <a:rPr lang="en-GB" sz="2000" dirty="0">
                <a:solidFill>
                  <a:schemeClr val="accent1"/>
                </a:solidFill>
                <a:latin typeface="Liberation Sans"/>
                <a:ea typeface="ＭＳ Ｐゴシック" charset="0"/>
              </a:rPr>
              <a:t>3D interactive maps that can be zoomed in and out of and which present data via webs, trees, clusters, scatterplot diagrams, and interconnected nodes  </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23</a:t>
            </a:fld>
            <a:endParaRPr lang="en-GB" dirty="0"/>
          </a:p>
        </p:txBody>
      </p:sp>
    </p:spTree>
    <p:extLst>
      <p:ext uri="{BB962C8B-B14F-4D97-AF65-F5344CB8AC3E}">
        <p14:creationId xmlns:p14="http://schemas.microsoft.com/office/powerpoint/2010/main" val="33855417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09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909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909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Title 1"/>
          <p:cNvSpPr>
            <a:spLocks noGrp="1"/>
          </p:cNvSpPr>
          <p:nvPr>
            <p:ph type="title" idx="4294967295"/>
          </p:nvPr>
        </p:nvSpPr>
        <p:spPr/>
        <p:txBody>
          <a:bodyPr/>
          <a:lstStyle/>
          <a:p>
            <a:pPr eaLnBrk="1" hangingPunct="1"/>
            <a:r>
              <a:rPr lang="en-GB">
                <a:latin typeface="Liberation Sans"/>
              </a:rPr>
              <a:t>In your face ads</a:t>
            </a:r>
          </a:p>
        </p:txBody>
      </p:sp>
      <p:sp>
        <p:nvSpPr>
          <p:cNvPr id="95237" name="Content Placeholder 2"/>
          <p:cNvSpPr>
            <a:spLocks noGrp="1"/>
          </p:cNvSpPr>
          <p:nvPr>
            <p:ph idx="4294967295"/>
          </p:nvPr>
        </p:nvSpPr>
        <p:spPr/>
        <p:txBody>
          <a:bodyPr>
            <a:normAutofit/>
          </a:bodyPr>
          <a:lstStyle/>
          <a:p>
            <a:pPr eaLnBrk="1" hangingPunct="1"/>
            <a:r>
              <a:rPr lang="en-GB" sz="2400" dirty="0">
                <a:latin typeface="Liberation Sans"/>
              </a:rPr>
              <a:t>Web advertising is often intrusive and pervasive </a:t>
            </a:r>
            <a:endParaRPr lang="en-GB" sz="2400" dirty="0" smtClean="0">
              <a:latin typeface="Liberation Sans"/>
            </a:endParaRPr>
          </a:p>
          <a:p>
            <a:pPr eaLnBrk="1" hangingPunct="1"/>
            <a:endParaRPr lang="en-GB" sz="1400" dirty="0">
              <a:latin typeface="Liberation Sans"/>
            </a:endParaRPr>
          </a:p>
          <a:p>
            <a:pPr eaLnBrk="1" hangingPunct="1"/>
            <a:r>
              <a:rPr lang="en-GB" sz="2400" dirty="0">
                <a:latin typeface="Liberation Sans"/>
              </a:rPr>
              <a:t>Flashing, aggressive, persistent, </a:t>
            </a:r>
            <a:r>
              <a:rPr lang="en-GB" sz="2400" dirty="0" smtClean="0">
                <a:latin typeface="Liberation Sans"/>
              </a:rPr>
              <a:t>annoying</a:t>
            </a:r>
          </a:p>
          <a:p>
            <a:pPr eaLnBrk="1" hangingPunct="1"/>
            <a:endParaRPr lang="en-GB" sz="1400" dirty="0">
              <a:latin typeface="Liberation Sans"/>
            </a:endParaRPr>
          </a:p>
          <a:p>
            <a:pPr eaLnBrk="1" hangingPunct="1"/>
            <a:r>
              <a:rPr lang="en-GB" sz="2400" dirty="0">
                <a:latin typeface="Liberation Sans"/>
              </a:rPr>
              <a:t>Often need to be </a:t>
            </a:r>
            <a:r>
              <a:rPr lang="ja-JP" altLang="en-GB" sz="2400" dirty="0">
                <a:latin typeface="Liberation Sans"/>
              </a:rPr>
              <a:t>‘</a:t>
            </a:r>
            <a:r>
              <a:rPr lang="en-GB" sz="2400" dirty="0">
                <a:latin typeface="Liberation Sans"/>
              </a:rPr>
              <a:t>actioned</a:t>
            </a:r>
            <a:r>
              <a:rPr lang="ja-JP" altLang="en-GB" sz="2400" dirty="0">
                <a:latin typeface="Liberation Sans"/>
              </a:rPr>
              <a:t>’</a:t>
            </a:r>
            <a:r>
              <a:rPr lang="en-GB" sz="2400" dirty="0">
                <a:latin typeface="Liberation Sans"/>
              </a:rPr>
              <a:t> to get rid </a:t>
            </a:r>
            <a:r>
              <a:rPr lang="en-GB" sz="2400" dirty="0" smtClean="0">
                <a:latin typeface="Liberation Sans"/>
              </a:rPr>
              <a:t>of</a:t>
            </a:r>
          </a:p>
          <a:p>
            <a:pPr eaLnBrk="1" hangingPunct="1"/>
            <a:endParaRPr lang="en-GB" sz="1400" dirty="0">
              <a:latin typeface="Liberation Sans"/>
            </a:endParaRPr>
          </a:p>
          <a:p>
            <a:pPr eaLnBrk="1" hangingPunct="1"/>
            <a:r>
              <a:rPr lang="en-GB" sz="2400" dirty="0">
                <a:latin typeface="Liberation Sans"/>
              </a:rPr>
              <a:t>What is the alternative?</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24</a:t>
            </a:fld>
            <a:endParaRPr lang="en-GB" dirty="0"/>
          </a:p>
        </p:txBody>
      </p:sp>
    </p:spTree>
    <p:extLst>
      <p:ext uri="{BB962C8B-B14F-4D97-AF65-F5344CB8AC3E}">
        <p14:creationId xmlns:p14="http://schemas.microsoft.com/office/powerpoint/2010/main" val="15336946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23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6" name="Title 1"/>
          <p:cNvSpPr>
            <a:spLocks noGrp="1"/>
          </p:cNvSpPr>
          <p:nvPr>
            <p:ph type="title" idx="4294967295"/>
          </p:nvPr>
        </p:nvSpPr>
        <p:spPr>
          <a:xfrm>
            <a:off x="457200" y="609600"/>
            <a:ext cx="8229600" cy="1143000"/>
          </a:xfrm>
        </p:spPr>
        <p:txBody>
          <a:bodyPr>
            <a:normAutofit/>
          </a:bodyPr>
          <a:lstStyle/>
          <a:p>
            <a:pPr eaLnBrk="1" hangingPunct="1"/>
            <a:r>
              <a:rPr lang="en-GB" dirty="0" smtClean="0">
                <a:latin typeface="Liberation Sans"/>
              </a:rPr>
              <a:t>Air-based </a:t>
            </a:r>
            <a:r>
              <a:rPr lang="en-GB" dirty="0">
                <a:latin typeface="Liberation Sans"/>
              </a:rPr>
              <a:t>gestures</a:t>
            </a:r>
            <a:br>
              <a:rPr lang="en-GB" dirty="0">
                <a:latin typeface="Liberation Sans"/>
              </a:rPr>
            </a:br>
            <a:endParaRPr lang="en-GB" dirty="0">
              <a:latin typeface="Liberation Sans"/>
            </a:endParaRPr>
          </a:p>
        </p:txBody>
      </p:sp>
      <p:sp>
        <p:nvSpPr>
          <p:cNvPr id="136197" name="Content Placeholder 2"/>
          <p:cNvSpPr>
            <a:spLocks noGrp="1"/>
          </p:cNvSpPr>
          <p:nvPr>
            <p:ph idx="4294967295"/>
          </p:nvPr>
        </p:nvSpPr>
        <p:spPr/>
        <p:txBody>
          <a:bodyPr>
            <a:normAutofit fontScale="92500" lnSpcReduction="20000"/>
          </a:bodyPr>
          <a:lstStyle/>
          <a:p>
            <a:pPr eaLnBrk="1" hangingPunct="1"/>
            <a:r>
              <a:rPr lang="en-GB" sz="2800" dirty="0">
                <a:latin typeface="Liberation Sans"/>
              </a:rPr>
              <a:t>Uses camera recognition, sensor and computer vision </a:t>
            </a:r>
            <a:r>
              <a:rPr lang="en-GB" sz="2800" dirty="0" smtClean="0">
                <a:latin typeface="Liberation Sans"/>
              </a:rPr>
              <a:t>techniques</a:t>
            </a:r>
          </a:p>
          <a:p>
            <a:pPr eaLnBrk="1" hangingPunct="1"/>
            <a:endParaRPr lang="en-GB" sz="1300" dirty="0">
              <a:solidFill>
                <a:srgbClr val="7030A0"/>
              </a:solidFill>
              <a:latin typeface="Liberation Sans"/>
            </a:endParaRPr>
          </a:p>
          <a:p>
            <a:pPr lvl="1" eaLnBrk="1" hangingPunct="1"/>
            <a:r>
              <a:rPr lang="en-GB" sz="2400" dirty="0">
                <a:solidFill>
                  <a:schemeClr val="accent1"/>
                </a:solidFill>
                <a:latin typeface="Liberation Sans"/>
                <a:ea typeface="ＭＳ Ｐゴシック" charset="0"/>
              </a:rPr>
              <a:t>can recognize people</a:t>
            </a:r>
            <a:r>
              <a:rPr lang="ja-JP" altLang="en-GB" sz="2400" dirty="0">
                <a:solidFill>
                  <a:schemeClr val="accent1"/>
                </a:solidFill>
                <a:latin typeface="Liberation Sans"/>
                <a:ea typeface="ＭＳ Ｐゴシック" charset="0"/>
              </a:rPr>
              <a:t>’</a:t>
            </a:r>
            <a:r>
              <a:rPr lang="en-GB" sz="2400" dirty="0">
                <a:solidFill>
                  <a:schemeClr val="accent1"/>
                </a:solidFill>
                <a:latin typeface="Liberation Sans"/>
                <a:ea typeface="ＭＳ Ｐゴシック" charset="0"/>
              </a:rPr>
              <a:t>s body, arm and hand gestures in a room </a:t>
            </a:r>
            <a:endParaRPr lang="en-GB" sz="2400" dirty="0" smtClean="0">
              <a:solidFill>
                <a:schemeClr val="accent1"/>
              </a:solidFill>
              <a:latin typeface="Liberation Sans"/>
              <a:ea typeface="ＭＳ Ｐゴシック" charset="0"/>
            </a:endParaRPr>
          </a:p>
          <a:p>
            <a:pPr lvl="1" eaLnBrk="1" hangingPunct="1"/>
            <a:endParaRPr lang="en-GB" sz="600" dirty="0">
              <a:solidFill>
                <a:schemeClr val="accent1"/>
              </a:solidFill>
              <a:latin typeface="Liberation Sans"/>
              <a:ea typeface="ＭＳ Ｐゴシック" charset="0"/>
            </a:endParaRPr>
          </a:p>
          <a:p>
            <a:pPr lvl="1" eaLnBrk="1" hangingPunct="1"/>
            <a:r>
              <a:rPr lang="en-GB" sz="2400" dirty="0">
                <a:solidFill>
                  <a:schemeClr val="accent1"/>
                </a:solidFill>
                <a:latin typeface="Liberation Sans"/>
                <a:ea typeface="ＭＳ Ｐゴシック" charset="0"/>
              </a:rPr>
              <a:t>systems include </a:t>
            </a:r>
            <a:r>
              <a:rPr lang="en-GB" sz="2400" dirty="0" smtClean="0">
                <a:solidFill>
                  <a:schemeClr val="accent1"/>
                </a:solidFill>
                <a:latin typeface="Liberation Sans"/>
                <a:ea typeface="ＭＳ Ｐゴシック" charset="0"/>
              </a:rPr>
              <a:t>Kinect</a:t>
            </a:r>
          </a:p>
          <a:p>
            <a:pPr lvl="1" eaLnBrk="1" hangingPunct="1"/>
            <a:endParaRPr lang="en-GB" sz="1300" dirty="0">
              <a:solidFill>
                <a:schemeClr val="accent1"/>
              </a:solidFill>
              <a:latin typeface="Liberation Sans"/>
              <a:ea typeface="ＭＳ Ｐゴシック" charset="0"/>
            </a:endParaRPr>
          </a:p>
          <a:p>
            <a:pPr eaLnBrk="1" hangingPunct="1"/>
            <a:r>
              <a:rPr lang="en-GB" sz="2800" dirty="0">
                <a:latin typeface="Liberation Sans"/>
              </a:rPr>
              <a:t>Movements are mapped onto a variety of gaming motions, such as swinging, bowling, hitting and </a:t>
            </a:r>
            <a:r>
              <a:rPr lang="en-GB" sz="2800" dirty="0" smtClean="0">
                <a:latin typeface="Liberation Sans"/>
              </a:rPr>
              <a:t>punching</a:t>
            </a:r>
          </a:p>
          <a:p>
            <a:pPr eaLnBrk="1" hangingPunct="1"/>
            <a:endParaRPr lang="en-GB" sz="1300" dirty="0">
              <a:latin typeface="Liberation Sans"/>
            </a:endParaRPr>
          </a:p>
          <a:p>
            <a:r>
              <a:rPr lang="en-GB" sz="2600" dirty="0">
                <a:latin typeface="Liberation Sans"/>
              </a:rPr>
              <a:t>Does holding a control device feel more intuitive than controller free gestures?</a:t>
            </a:r>
          </a:p>
          <a:p>
            <a:endParaRPr lang="en-GB" sz="1200" dirty="0">
              <a:solidFill>
                <a:srgbClr val="7030A0"/>
              </a:solidFill>
              <a:latin typeface="Liberation Sans"/>
            </a:endParaRPr>
          </a:p>
          <a:p>
            <a:pPr lvl="1"/>
            <a:r>
              <a:rPr lang="en-GB" dirty="0">
                <a:solidFill>
                  <a:schemeClr val="accent1"/>
                </a:solidFill>
                <a:latin typeface="Liberation Sans"/>
                <a:ea typeface="ＭＳ Ｐゴシック" charset="0"/>
              </a:rPr>
              <a:t>For gaming, exercising, dancing</a:t>
            </a:r>
            <a:endParaRPr lang="en-GB" dirty="0">
              <a:solidFill>
                <a:schemeClr val="accent1"/>
              </a:solidFill>
              <a:latin typeface="Liberation Sans"/>
              <a:ea typeface="ＭＳ Ｐゴシック" charset="0"/>
            </a:endParaRP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25</a:t>
            </a:fld>
            <a:endParaRPr lang="en-GB" dirty="0"/>
          </a:p>
        </p:txBody>
      </p:sp>
    </p:spTree>
    <p:extLst>
      <p:ext uri="{BB962C8B-B14F-4D97-AF65-F5344CB8AC3E}">
        <p14:creationId xmlns:p14="http://schemas.microsoft.com/office/powerpoint/2010/main" val="215802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6197">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619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Gestures in the operating theatre</a:t>
            </a:r>
            <a:endParaRPr lang="en-US" dirty="0"/>
          </a:p>
        </p:txBody>
      </p:sp>
      <p:sp>
        <p:nvSpPr>
          <p:cNvPr id="6" name="Content Placeholder 5"/>
          <p:cNvSpPr>
            <a:spLocks noGrp="1"/>
          </p:cNvSpPr>
          <p:nvPr>
            <p:ph sz="half" idx="1"/>
          </p:nvPr>
        </p:nvSpPr>
        <p:spPr>
          <a:xfrm>
            <a:off x="251520" y="1556792"/>
            <a:ext cx="2962672" cy="4525963"/>
          </a:xfrm>
        </p:spPr>
        <p:txBody>
          <a:bodyPr>
            <a:normAutofit/>
          </a:bodyPr>
          <a:lstStyle/>
          <a:p>
            <a:r>
              <a:rPr lang="en-GB" dirty="0" smtClean="0">
                <a:solidFill>
                  <a:srgbClr val="7030A0"/>
                </a:solidFill>
              </a:rPr>
              <a:t>A </a:t>
            </a:r>
            <a:r>
              <a:rPr lang="en-GB" dirty="0">
                <a:solidFill>
                  <a:srgbClr val="7030A0"/>
                </a:solidFill>
              </a:rPr>
              <a:t>touchless </a:t>
            </a:r>
            <a:r>
              <a:rPr lang="en-GB" dirty="0" smtClean="0">
                <a:solidFill>
                  <a:srgbClr val="7030A0"/>
                </a:solidFill>
              </a:rPr>
              <a:t>system that recognizes gestures</a:t>
            </a:r>
          </a:p>
          <a:p>
            <a:pPr marL="0" indent="0">
              <a:buNone/>
            </a:pPr>
            <a:r>
              <a:rPr lang="en-GB" dirty="0" smtClean="0">
                <a:solidFill>
                  <a:srgbClr val="7030A0"/>
                </a:solidFill>
              </a:rPr>
              <a:t> </a:t>
            </a:r>
            <a:endParaRPr lang="en-GB" sz="1200" dirty="0" smtClean="0">
              <a:solidFill>
                <a:srgbClr val="7030A0"/>
              </a:solidFill>
            </a:endParaRPr>
          </a:p>
          <a:p>
            <a:r>
              <a:rPr lang="en-GB" dirty="0" smtClean="0">
                <a:solidFill>
                  <a:srgbClr val="7030A0"/>
                </a:solidFill>
              </a:rPr>
              <a:t>surgeons </a:t>
            </a:r>
            <a:r>
              <a:rPr lang="en-GB" dirty="0">
                <a:solidFill>
                  <a:srgbClr val="7030A0"/>
                </a:solidFill>
              </a:rPr>
              <a:t>can </a:t>
            </a:r>
            <a:r>
              <a:rPr lang="en-GB" dirty="0" smtClean="0">
                <a:solidFill>
                  <a:srgbClr val="7030A0"/>
                </a:solidFill>
              </a:rPr>
              <a:t>interact </a:t>
            </a:r>
            <a:r>
              <a:rPr lang="en-GB" dirty="0">
                <a:solidFill>
                  <a:srgbClr val="7030A0"/>
                </a:solidFill>
              </a:rPr>
              <a:t>with and manipulate MRI or CT </a:t>
            </a:r>
            <a:r>
              <a:rPr lang="en-GB" dirty="0" smtClean="0">
                <a:solidFill>
                  <a:srgbClr val="7030A0"/>
                </a:solidFill>
              </a:rPr>
              <a:t>images</a:t>
            </a:r>
          </a:p>
          <a:p>
            <a:endParaRPr lang="en-GB" sz="1200" dirty="0" smtClean="0">
              <a:solidFill>
                <a:srgbClr val="7030A0"/>
              </a:solidFill>
            </a:endParaRPr>
          </a:p>
          <a:p>
            <a:pPr lvl="1"/>
            <a:r>
              <a:rPr lang="en-GB" dirty="0" smtClean="0">
                <a:solidFill>
                  <a:schemeClr val="accent1"/>
                </a:solidFill>
              </a:rPr>
              <a:t>e.g. two</a:t>
            </a:r>
            <a:r>
              <a:rPr lang="en-GB" dirty="0">
                <a:solidFill>
                  <a:schemeClr val="accent1"/>
                </a:solidFill>
              </a:rPr>
              <a:t>-handed gestures for zooming and panning </a:t>
            </a:r>
            <a:endParaRPr lang="en-US" dirty="0">
              <a:solidFill>
                <a:schemeClr val="accent1"/>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8374" y="1556792"/>
            <a:ext cx="5412795" cy="4719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FE6C1ACB-37F4-2E4E-A02F-3AD2C3500E5B}" type="slidenum">
              <a:rPr lang="en-GB" smtClean="0"/>
              <a:pPr>
                <a:defRPr/>
              </a:pPr>
              <a:t>26</a:t>
            </a:fld>
            <a:endParaRPr lang="en-GB" dirty="0"/>
          </a:p>
        </p:txBody>
      </p:sp>
    </p:spTree>
    <p:extLst>
      <p:ext uri="{BB962C8B-B14F-4D97-AF65-F5344CB8AC3E}">
        <p14:creationId xmlns:p14="http://schemas.microsoft.com/office/powerpoint/2010/main" val="2516038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2" name="Title 1"/>
          <p:cNvSpPr>
            <a:spLocks noGrp="1"/>
          </p:cNvSpPr>
          <p:nvPr>
            <p:ph type="title" idx="4294967295"/>
          </p:nvPr>
        </p:nvSpPr>
        <p:spPr/>
        <p:txBody>
          <a:bodyPr/>
          <a:lstStyle/>
          <a:p>
            <a:pPr eaLnBrk="1" hangingPunct="1"/>
            <a:r>
              <a:rPr lang="en-GB" dirty="0" smtClean="0">
                <a:latin typeface="Liberation Sans"/>
              </a:rPr>
              <a:t>Haptic</a:t>
            </a:r>
            <a:endParaRPr lang="en-GB" dirty="0">
              <a:latin typeface="Liberation Sans"/>
            </a:endParaRPr>
          </a:p>
        </p:txBody>
      </p:sp>
      <p:sp>
        <p:nvSpPr>
          <p:cNvPr id="140293" name="Content Placeholder 2"/>
          <p:cNvSpPr>
            <a:spLocks noGrp="1"/>
          </p:cNvSpPr>
          <p:nvPr>
            <p:ph idx="4294967295"/>
          </p:nvPr>
        </p:nvSpPr>
        <p:spPr/>
        <p:txBody>
          <a:bodyPr>
            <a:normAutofit/>
          </a:bodyPr>
          <a:lstStyle/>
          <a:p>
            <a:pPr eaLnBrk="1" hangingPunct="1"/>
            <a:r>
              <a:rPr lang="en-GB" sz="2800" dirty="0">
                <a:latin typeface="Liberation Sans"/>
              </a:rPr>
              <a:t>Tactile </a:t>
            </a:r>
            <a:r>
              <a:rPr lang="en-GB" sz="2800" dirty="0" smtClean="0">
                <a:latin typeface="Liberation Sans"/>
              </a:rPr>
              <a:t>feedback</a:t>
            </a:r>
          </a:p>
          <a:p>
            <a:pPr eaLnBrk="1" hangingPunct="1"/>
            <a:endParaRPr lang="en-GB" sz="1200" dirty="0">
              <a:solidFill>
                <a:srgbClr val="7030A0"/>
              </a:solidFill>
              <a:latin typeface="Liberation Sans"/>
            </a:endParaRPr>
          </a:p>
          <a:p>
            <a:pPr lvl="1" eaLnBrk="1" hangingPunct="1"/>
            <a:r>
              <a:rPr lang="en-GB" sz="2400" dirty="0">
                <a:solidFill>
                  <a:schemeClr val="accent1"/>
                </a:solidFill>
                <a:latin typeface="Liberation Sans"/>
                <a:ea typeface="ＭＳ Ｐゴシック" charset="0"/>
              </a:rPr>
              <a:t>applying vibration and forces to a person</a:t>
            </a:r>
            <a:r>
              <a:rPr lang="ja-JP" altLang="en-GB" sz="2400" dirty="0">
                <a:solidFill>
                  <a:schemeClr val="accent1"/>
                </a:solidFill>
                <a:latin typeface="Liberation Sans"/>
                <a:ea typeface="ＭＳ Ｐゴシック" charset="0"/>
              </a:rPr>
              <a:t>’</a:t>
            </a:r>
            <a:r>
              <a:rPr lang="en-GB" sz="2400" dirty="0">
                <a:solidFill>
                  <a:schemeClr val="accent1"/>
                </a:solidFill>
                <a:latin typeface="Liberation Sans"/>
                <a:ea typeface="ＭＳ Ｐゴシック" charset="0"/>
              </a:rPr>
              <a:t>s body, using actuators that are embedded in their clothing or a device they are carrying, such as a </a:t>
            </a:r>
            <a:r>
              <a:rPr lang="en-GB" sz="2400" dirty="0" smtClean="0">
                <a:solidFill>
                  <a:schemeClr val="accent1"/>
                </a:solidFill>
                <a:latin typeface="Liberation Sans"/>
                <a:ea typeface="ＭＳ Ｐゴシック" charset="0"/>
              </a:rPr>
              <a:t>smartphone</a:t>
            </a:r>
          </a:p>
          <a:p>
            <a:pPr lvl="1" eaLnBrk="1" hangingPunct="1"/>
            <a:endParaRPr lang="en-GB" sz="1200" dirty="0">
              <a:solidFill>
                <a:schemeClr val="accent1"/>
              </a:solidFill>
              <a:latin typeface="Liberation Sans"/>
              <a:ea typeface="ＭＳ Ｐゴシック" charset="0"/>
            </a:endParaRPr>
          </a:p>
          <a:p>
            <a:pPr eaLnBrk="1" hangingPunct="1"/>
            <a:r>
              <a:rPr lang="en-GB" sz="2400" dirty="0">
                <a:latin typeface="Liberation Sans"/>
              </a:rPr>
              <a:t>Can enrich user experience or nudge them to correct </a:t>
            </a:r>
            <a:r>
              <a:rPr lang="en-GB" sz="2400" dirty="0" smtClean="0">
                <a:latin typeface="Liberation Sans"/>
              </a:rPr>
              <a:t>error</a:t>
            </a:r>
          </a:p>
          <a:p>
            <a:pPr eaLnBrk="1" hangingPunct="1"/>
            <a:endParaRPr lang="en-GB" sz="1100" dirty="0">
              <a:latin typeface="Liberation Sans"/>
            </a:endParaRPr>
          </a:p>
          <a:p>
            <a:pPr eaLnBrk="1" hangingPunct="1"/>
            <a:r>
              <a:rPr lang="en-GB" sz="2400" dirty="0">
                <a:latin typeface="Liberation Sans"/>
              </a:rPr>
              <a:t>Can also be used to simulate the sense of touch between remote people who want to communicate</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27</a:t>
            </a:fld>
            <a:endParaRPr lang="en-GB" dirty="0"/>
          </a:p>
        </p:txBody>
      </p:sp>
    </p:spTree>
    <p:extLst>
      <p:ext uri="{BB962C8B-B14F-4D97-AF65-F5344CB8AC3E}">
        <p14:creationId xmlns:p14="http://schemas.microsoft.com/office/powerpoint/2010/main" val="3162253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29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029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029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7" name="Title 1"/>
          <p:cNvSpPr>
            <a:spLocks noGrp="1"/>
          </p:cNvSpPr>
          <p:nvPr>
            <p:ph type="title" idx="4294967295"/>
          </p:nvPr>
        </p:nvSpPr>
        <p:spPr/>
        <p:txBody>
          <a:bodyPr>
            <a:normAutofit/>
          </a:bodyPr>
          <a:lstStyle/>
          <a:p>
            <a:pPr eaLnBrk="1" hangingPunct="1"/>
            <a:r>
              <a:rPr lang="en-GB">
                <a:latin typeface="Liberation Sans"/>
              </a:rPr>
              <a:t>Realtime vibrotactile feedback</a:t>
            </a:r>
          </a:p>
        </p:txBody>
      </p:sp>
      <p:sp>
        <p:nvSpPr>
          <p:cNvPr id="141318" name="Content Placeholder 2"/>
          <p:cNvSpPr>
            <a:spLocks noGrp="1"/>
          </p:cNvSpPr>
          <p:nvPr>
            <p:ph idx="4294967295"/>
          </p:nvPr>
        </p:nvSpPr>
        <p:spPr/>
        <p:txBody>
          <a:bodyPr/>
          <a:lstStyle/>
          <a:p>
            <a:pPr eaLnBrk="1" hangingPunct="1"/>
            <a:r>
              <a:rPr lang="en-GB" dirty="0">
                <a:solidFill>
                  <a:srgbClr val="7030A0"/>
                </a:solidFill>
                <a:latin typeface="Liberation Sans"/>
              </a:rPr>
              <a:t>Provides nudges when</a:t>
            </a:r>
            <a:br>
              <a:rPr lang="en-GB" dirty="0">
                <a:solidFill>
                  <a:srgbClr val="7030A0"/>
                </a:solidFill>
                <a:latin typeface="Liberation Sans"/>
              </a:rPr>
            </a:br>
            <a:r>
              <a:rPr lang="en-GB" dirty="0">
                <a:solidFill>
                  <a:srgbClr val="7030A0"/>
                </a:solidFill>
                <a:latin typeface="Liberation Sans"/>
              </a:rPr>
              <a:t>playing </a:t>
            </a:r>
            <a:r>
              <a:rPr lang="en-GB" dirty="0" smtClean="0">
                <a:solidFill>
                  <a:srgbClr val="7030A0"/>
                </a:solidFill>
                <a:latin typeface="Liberation Sans"/>
              </a:rPr>
              <a:t>incorrectly</a:t>
            </a:r>
          </a:p>
          <a:p>
            <a:pPr eaLnBrk="1" hangingPunct="1"/>
            <a:endParaRPr lang="en-GB" sz="1200" dirty="0">
              <a:solidFill>
                <a:srgbClr val="7030A0"/>
              </a:solidFill>
              <a:latin typeface="Liberation Sans"/>
            </a:endParaRPr>
          </a:p>
          <a:p>
            <a:pPr eaLnBrk="1" hangingPunct="1"/>
            <a:r>
              <a:rPr lang="en-GB" dirty="0">
                <a:solidFill>
                  <a:srgbClr val="7030A0"/>
                </a:solidFill>
                <a:latin typeface="Liberation Sans"/>
              </a:rPr>
              <a:t>Uses motion </a:t>
            </a:r>
            <a:r>
              <a:rPr lang="en-GB" dirty="0" smtClean="0">
                <a:solidFill>
                  <a:srgbClr val="7030A0"/>
                </a:solidFill>
                <a:latin typeface="Liberation Sans"/>
              </a:rPr>
              <a:t>capture</a:t>
            </a:r>
          </a:p>
          <a:p>
            <a:pPr eaLnBrk="1" hangingPunct="1"/>
            <a:endParaRPr lang="en-GB" sz="1200" dirty="0">
              <a:solidFill>
                <a:srgbClr val="7030A0"/>
              </a:solidFill>
              <a:latin typeface="Liberation Sans"/>
            </a:endParaRPr>
          </a:p>
          <a:p>
            <a:pPr eaLnBrk="1" hangingPunct="1"/>
            <a:r>
              <a:rPr lang="en-GB" dirty="0">
                <a:solidFill>
                  <a:srgbClr val="7030A0"/>
                </a:solidFill>
                <a:latin typeface="Liberation Sans"/>
              </a:rPr>
              <a:t>Nudges are vibrations </a:t>
            </a:r>
            <a:br>
              <a:rPr lang="en-GB" dirty="0">
                <a:solidFill>
                  <a:srgbClr val="7030A0"/>
                </a:solidFill>
                <a:latin typeface="Liberation Sans"/>
              </a:rPr>
            </a:br>
            <a:r>
              <a:rPr lang="en-GB" dirty="0">
                <a:solidFill>
                  <a:srgbClr val="7030A0"/>
                </a:solidFill>
                <a:latin typeface="Liberation Sans"/>
              </a:rPr>
              <a:t>on arms and hands</a:t>
            </a:r>
          </a:p>
        </p:txBody>
      </p:sp>
      <p:graphicFrame>
        <p:nvGraphicFramePr>
          <p:cNvPr id="141314" name="Object 2"/>
          <p:cNvGraphicFramePr>
            <a:graphicFrameLocks noChangeAspect="1"/>
          </p:cNvGraphicFramePr>
          <p:nvPr>
            <p:extLst>
              <p:ext uri="{D42A27DB-BD31-4B8C-83A1-F6EECF244321}">
                <p14:modId xmlns:p14="http://schemas.microsoft.com/office/powerpoint/2010/main" val="2165376390"/>
              </p:ext>
            </p:extLst>
          </p:nvPr>
        </p:nvGraphicFramePr>
        <p:xfrm>
          <a:off x="5724128" y="1628800"/>
          <a:ext cx="2540000" cy="3949700"/>
        </p:xfrm>
        <a:graphic>
          <a:graphicData uri="http://schemas.openxmlformats.org/presentationml/2006/ole">
            <mc:AlternateContent xmlns:mc="http://schemas.openxmlformats.org/markup-compatibility/2006">
              <mc:Choice xmlns:v="urn:schemas-microsoft-com:vml" Requires="v">
                <p:oleObj spid="_x0000_s10278" name="Document" r:id="rId3" imgW="2540000" imgH="3949700" progId="Word.Document.12">
                  <p:link updateAutomatic="1"/>
                </p:oleObj>
              </mc:Choice>
              <mc:Fallback>
                <p:oleObj name="Document" r:id="rId3" imgW="2540000" imgH="3949700" progId="Word.Document.12">
                  <p:link updateAutomatic="1"/>
                  <p:pic>
                    <p:nvPicPr>
                      <p:cNvPr id="14131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1628800"/>
                        <a:ext cx="2540000" cy="394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28</a:t>
            </a:fld>
            <a:endParaRPr lang="en-GB" dirty="0"/>
          </a:p>
        </p:txBody>
      </p:sp>
    </p:spTree>
    <p:extLst>
      <p:ext uri="{BB962C8B-B14F-4D97-AF65-F5344CB8AC3E}">
        <p14:creationId xmlns:p14="http://schemas.microsoft.com/office/powerpoint/2010/main" val="3021497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0" name="Title 1"/>
          <p:cNvSpPr>
            <a:spLocks noGrp="1"/>
          </p:cNvSpPr>
          <p:nvPr>
            <p:ph type="title" idx="4294967295"/>
          </p:nvPr>
        </p:nvSpPr>
        <p:spPr/>
        <p:txBody>
          <a:bodyPr/>
          <a:lstStyle/>
          <a:p>
            <a:pPr eaLnBrk="1" hangingPunct="1"/>
            <a:r>
              <a:rPr lang="en-GB">
                <a:latin typeface="Liberation Sans"/>
              </a:rPr>
              <a:t>Research and design issues</a:t>
            </a:r>
          </a:p>
        </p:txBody>
      </p:sp>
      <p:sp>
        <p:nvSpPr>
          <p:cNvPr id="142341" name="Content Placeholder 2"/>
          <p:cNvSpPr>
            <a:spLocks noGrp="1"/>
          </p:cNvSpPr>
          <p:nvPr>
            <p:ph idx="4294967295"/>
          </p:nvPr>
        </p:nvSpPr>
        <p:spPr>
          <a:xfrm>
            <a:off x="467544" y="1484784"/>
            <a:ext cx="8229600" cy="4857403"/>
          </a:xfrm>
        </p:spPr>
        <p:txBody>
          <a:bodyPr>
            <a:normAutofit/>
          </a:bodyPr>
          <a:lstStyle/>
          <a:p>
            <a:pPr eaLnBrk="1" hangingPunct="1"/>
            <a:r>
              <a:rPr lang="en-GB" dirty="0">
                <a:solidFill>
                  <a:srgbClr val="7030A0"/>
                </a:solidFill>
                <a:latin typeface="Liberation Sans"/>
              </a:rPr>
              <a:t>Where best to place actuators on </a:t>
            </a:r>
            <a:r>
              <a:rPr lang="en-GB" dirty="0" smtClean="0">
                <a:solidFill>
                  <a:srgbClr val="7030A0"/>
                </a:solidFill>
                <a:latin typeface="Liberation Sans"/>
              </a:rPr>
              <a:t>body</a:t>
            </a:r>
          </a:p>
          <a:p>
            <a:pPr eaLnBrk="1" hangingPunct="1"/>
            <a:endParaRPr lang="en-GB" sz="1200" dirty="0">
              <a:solidFill>
                <a:srgbClr val="7030A0"/>
              </a:solidFill>
              <a:latin typeface="Liberation Sans"/>
            </a:endParaRPr>
          </a:p>
          <a:p>
            <a:pPr eaLnBrk="1" hangingPunct="1"/>
            <a:r>
              <a:rPr lang="en-GB" dirty="0">
                <a:solidFill>
                  <a:srgbClr val="7030A0"/>
                </a:solidFill>
                <a:latin typeface="Liberation Sans"/>
              </a:rPr>
              <a:t>Whether to use single or sequence of </a:t>
            </a:r>
            <a:r>
              <a:rPr lang="ja-JP" altLang="en-GB" dirty="0">
                <a:solidFill>
                  <a:srgbClr val="7030A0"/>
                </a:solidFill>
                <a:latin typeface="Liberation Sans"/>
              </a:rPr>
              <a:t>‘</a:t>
            </a:r>
            <a:r>
              <a:rPr lang="en-GB" dirty="0">
                <a:solidFill>
                  <a:srgbClr val="7030A0"/>
                </a:solidFill>
                <a:latin typeface="Liberation Sans"/>
              </a:rPr>
              <a:t>touches</a:t>
            </a:r>
            <a:r>
              <a:rPr lang="ja-JP" altLang="en-GB" dirty="0" smtClean="0">
                <a:solidFill>
                  <a:srgbClr val="7030A0"/>
                </a:solidFill>
                <a:latin typeface="Liberation Sans"/>
              </a:rPr>
              <a:t>’</a:t>
            </a:r>
            <a:endParaRPr lang="en-GB" altLang="ja-JP" dirty="0" smtClean="0">
              <a:solidFill>
                <a:srgbClr val="7030A0"/>
              </a:solidFill>
              <a:latin typeface="Liberation Sans"/>
            </a:endParaRPr>
          </a:p>
          <a:p>
            <a:pPr eaLnBrk="1" hangingPunct="1"/>
            <a:endParaRPr lang="en-GB" sz="1200" dirty="0">
              <a:solidFill>
                <a:srgbClr val="7030A0"/>
              </a:solidFill>
              <a:latin typeface="Liberation Sans"/>
            </a:endParaRPr>
          </a:p>
          <a:p>
            <a:pPr eaLnBrk="1" hangingPunct="1"/>
            <a:r>
              <a:rPr lang="en-GB" dirty="0">
                <a:solidFill>
                  <a:srgbClr val="7030A0"/>
                </a:solidFill>
                <a:latin typeface="Liberation Sans"/>
              </a:rPr>
              <a:t>When to buzz and how </a:t>
            </a:r>
            <a:r>
              <a:rPr lang="en-GB" dirty="0" smtClean="0">
                <a:solidFill>
                  <a:srgbClr val="7030A0"/>
                </a:solidFill>
                <a:latin typeface="Liberation Sans"/>
              </a:rPr>
              <a:t>intense</a:t>
            </a:r>
          </a:p>
          <a:p>
            <a:pPr eaLnBrk="1" hangingPunct="1"/>
            <a:endParaRPr lang="en-GB" sz="1200" dirty="0">
              <a:solidFill>
                <a:srgbClr val="7030A0"/>
              </a:solidFill>
              <a:latin typeface="Liberation Sans"/>
            </a:endParaRPr>
          </a:p>
          <a:p>
            <a:pPr eaLnBrk="1" hangingPunct="1"/>
            <a:r>
              <a:rPr lang="en-GB" dirty="0">
                <a:solidFill>
                  <a:srgbClr val="7030A0"/>
                </a:solidFill>
                <a:latin typeface="Liberation Sans"/>
              </a:rPr>
              <a:t>How does the wearer feel it in different contexts</a:t>
            </a:r>
            <a:r>
              <a:rPr lang="en-GB" dirty="0" smtClean="0">
                <a:solidFill>
                  <a:srgbClr val="7030A0"/>
                </a:solidFill>
                <a:latin typeface="Liberation Sans"/>
              </a:rPr>
              <a:t>?</a:t>
            </a:r>
          </a:p>
          <a:p>
            <a:pPr eaLnBrk="1" hangingPunct="1"/>
            <a:endParaRPr lang="en-GB" sz="1200" dirty="0" smtClean="0">
              <a:solidFill>
                <a:srgbClr val="7030A0"/>
              </a:solidFill>
              <a:latin typeface="Liberation Sans"/>
            </a:endParaRPr>
          </a:p>
          <a:p>
            <a:r>
              <a:rPr lang="en-US" dirty="0" smtClean="0">
                <a:solidFill>
                  <a:srgbClr val="7030A0"/>
                </a:solidFill>
                <a:latin typeface="Liberation Sans"/>
              </a:rPr>
              <a:t>What kind of new smartphones</a:t>
            </a:r>
            <a:r>
              <a:rPr lang="en-US" dirty="0">
                <a:solidFill>
                  <a:srgbClr val="7030A0"/>
                </a:solidFill>
                <a:latin typeface="Liberation Sans"/>
              </a:rPr>
              <a:t>/smart-watches </a:t>
            </a:r>
            <a:r>
              <a:rPr lang="en-US" dirty="0" smtClean="0">
                <a:solidFill>
                  <a:srgbClr val="7030A0"/>
                </a:solidFill>
                <a:latin typeface="Liberation Sans"/>
              </a:rPr>
              <a:t>apps can use </a:t>
            </a:r>
            <a:r>
              <a:rPr lang="en-US" dirty="0" err="1" smtClean="0">
                <a:solidFill>
                  <a:srgbClr val="7030A0"/>
                </a:solidFill>
                <a:latin typeface="Liberation Sans"/>
              </a:rPr>
              <a:t>vibrotactile</a:t>
            </a:r>
            <a:r>
              <a:rPr lang="en-US" dirty="0" smtClean="0">
                <a:solidFill>
                  <a:srgbClr val="7030A0"/>
                </a:solidFill>
                <a:latin typeface="Liberation Sans"/>
              </a:rPr>
              <a:t> </a:t>
            </a:r>
            <a:r>
              <a:rPr lang="en-US" dirty="0" smtClean="0">
                <a:solidFill>
                  <a:srgbClr val="7030A0"/>
                </a:solidFill>
                <a:latin typeface="Liberation Sans"/>
              </a:rPr>
              <a:t>creatively?</a:t>
            </a:r>
          </a:p>
          <a:p>
            <a:endParaRPr lang="en-US" sz="900" dirty="0" smtClean="0">
              <a:solidFill>
                <a:srgbClr val="7030A0"/>
              </a:solidFill>
              <a:latin typeface="Liberation Sans"/>
            </a:endParaRPr>
          </a:p>
          <a:p>
            <a:pPr lvl="1"/>
            <a:r>
              <a:rPr lang="en-US" dirty="0" smtClean="0">
                <a:solidFill>
                  <a:schemeClr val="accent1"/>
                </a:solidFill>
                <a:latin typeface="Liberation Sans"/>
              </a:rPr>
              <a:t>e.g. slow </a:t>
            </a:r>
            <a:r>
              <a:rPr lang="en-US" dirty="0">
                <a:solidFill>
                  <a:schemeClr val="accent1"/>
                </a:solidFill>
                <a:latin typeface="Liberation Sans"/>
              </a:rPr>
              <a:t>tapping to feel like water dropping that is meant to indicate it is about to rain </a:t>
            </a:r>
            <a:r>
              <a:rPr lang="en-US" dirty="0" smtClean="0">
                <a:solidFill>
                  <a:schemeClr val="accent1"/>
                </a:solidFill>
                <a:latin typeface="Liberation Sans"/>
              </a:rPr>
              <a:t>and heavy </a:t>
            </a:r>
            <a:r>
              <a:rPr lang="en-US" dirty="0">
                <a:solidFill>
                  <a:schemeClr val="accent1"/>
                </a:solidFill>
                <a:latin typeface="Liberation Sans"/>
              </a:rPr>
              <a:t>tapping to indicate a thunderstorm is </a:t>
            </a:r>
            <a:r>
              <a:rPr lang="en-US" dirty="0" smtClean="0">
                <a:solidFill>
                  <a:schemeClr val="accent1"/>
                </a:solidFill>
                <a:latin typeface="Liberation Sans"/>
              </a:rPr>
              <a:t>looming </a:t>
            </a:r>
            <a:endParaRPr lang="en-GB" dirty="0">
              <a:solidFill>
                <a:schemeClr val="accent1"/>
              </a:solidFill>
              <a:latin typeface="Liberation Sans"/>
            </a:endParaRPr>
          </a:p>
          <a:p>
            <a:pPr eaLnBrk="1" hangingPunct="1"/>
            <a:endParaRPr lang="en-GB" dirty="0">
              <a:latin typeface="Liberation Sans"/>
            </a:endParaRPr>
          </a:p>
          <a:p>
            <a:pPr eaLnBrk="1" hangingPunct="1"/>
            <a:endParaRPr lang="en-GB" dirty="0">
              <a:latin typeface="Liberation Sans"/>
            </a:endParaRP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29</a:t>
            </a:fld>
            <a:endParaRPr lang="en-GB" dirty="0"/>
          </a:p>
        </p:txBody>
      </p:sp>
    </p:spTree>
    <p:extLst>
      <p:ext uri="{BB962C8B-B14F-4D97-AF65-F5344CB8AC3E}">
        <p14:creationId xmlns:p14="http://schemas.microsoft.com/office/powerpoint/2010/main" val="35601649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zh-TW" dirty="0">
                <a:ea typeface="新細明體" charset="-120"/>
              </a:rPr>
              <a:t>Good GUI Rules		</a:t>
            </a:r>
          </a:p>
        </p:txBody>
      </p:sp>
      <p:sp>
        <p:nvSpPr>
          <p:cNvPr id="8195" name="Rectangle 3"/>
          <p:cNvSpPr>
            <a:spLocks noGrp="1" noChangeArrowheads="1"/>
          </p:cNvSpPr>
          <p:nvPr>
            <p:ph type="body" sz="half" idx="1"/>
          </p:nvPr>
        </p:nvSpPr>
        <p:spPr/>
        <p:txBody>
          <a:bodyPr/>
          <a:lstStyle/>
          <a:p>
            <a:pPr marL="457200" indent="-457200">
              <a:buFont typeface="Wingdings" panose="05000000000000000000" pitchFamily="2" charset="2"/>
              <a:buAutoNum type="arabicPeriod"/>
            </a:pPr>
            <a:r>
              <a:rPr lang="en-US" altLang="zh-TW" sz="2000" b="1" dirty="0">
                <a:latin typeface="Times New Roman" panose="02020603050405020304" pitchFamily="18" charset="0"/>
                <a:ea typeface="新細明體" charset="-120"/>
                <a:cs typeface="Times New Roman" panose="02020603050405020304" pitchFamily="18" charset="0"/>
              </a:rPr>
              <a:t>Understand People</a:t>
            </a:r>
          </a:p>
          <a:p>
            <a:pPr marL="457200" indent="-457200">
              <a:buFont typeface="Wingdings" panose="05000000000000000000" pitchFamily="2" charset="2"/>
              <a:buAutoNum type="arabicPeriod"/>
            </a:pPr>
            <a:r>
              <a:rPr lang="en-US" altLang="zh-TW" sz="2000" b="1" dirty="0">
                <a:latin typeface="Times New Roman" panose="02020603050405020304" pitchFamily="18" charset="0"/>
                <a:ea typeface="新細明體" charset="-120"/>
                <a:cs typeface="Times New Roman" panose="02020603050405020304" pitchFamily="18" charset="0"/>
              </a:rPr>
              <a:t>Be Careful of Different Perspectives</a:t>
            </a:r>
          </a:p>
          <a:p>
            <a:pPr marL="457200" indent="-457200">
              <a:buFont typeface="Wingdings" panose="05000000000000000000" pitchFamily="2" charset="2"/>
              <a:buAutoNum type="arabicPeriod"/>
            </a:pPr>
            <a:r>
              <a:rPr lang="en-US" altLang="zh-TW" sz="2000" b="1" dirty="0">
                <a:latin typeface="Times New Roman" panose="02020603050405020304" pitchFamily="18" charset="0"/>
                <a:ea typeface="新細明體" charset="-120"/>
                <a:cs typeface="Times New Roman" panose="02020603050405020304" pitchFamily="18" charset="0"/>
              </a:rPr>
              <a:t>Design for Clarity</a:t>
            </a:r>
          </a:p>
          <a:p>
            <a:pPr marL="457200" indent="-457200">
              <a:buFont typeface="Wingdings" panose="05000000000000000000" pitchFamily="2" charset="2"/>
              <a:buAutoNum type="arabicPeriod"/>
            </a:pPr>
            <a:r>
              <a:rPr lang="en-US" altLang="zh-TW" sz="2000" b="1" dirty="0">
                <a:latin typeface="Times New Roman" panose="02020603050405020304" pitchFamily="18" charset="0"/>
                <a:ea typeface="新細明體" charset="-120"/>
                <a:cs typeface="Times New Roman" panose="02020603050405020304" pitchFamily="18" charset="0"/>
              </a:rPr>
              <a:t>Design for Consistency</a:t>
            </a:r>
          </a:p>
          <a:p>
            <a:pPr marL="457200" indent="-457200">
              <a:buFont typeface="Wingdings" panose="05000000000000000000" pitchFamily="2" charset="2"/>
              <a:buAutoNum type="arabicPeriod"/>
            </a:pPr>
            <a:r>
              <a:rPr lang="en-US" altLang="zh-TW" sz="2000" b="1" dirty="0">
                <a:latin typeface="Times New Roman" panose="02020603050405020304" pitchFamily="18" charset="0"/>
                <a:ea typeface="新細明體" charset="-120"/>
                <a:cs typeface="Times New Roman" panose="02020603050405020304" pitchFamily="18" charset="0"/>
              </a:rPr>
              <a:t>Provide Visual Feedback</a:t>
            </a:r>
          </a:p>
          <a:p>
            <a:pPr marL="457200" indent="-457200">
              <a:buFont typeface="Wingdings" panose="05000000000000000000" pitchFamily="2" charset="2"/>
              <a:buAutoNum type="arabicPeriod"/>
            </a:pPr>
            <a:r>
              <a:rPr lang="en-US" altLang="zh-TW" sz="2000" b="1" dirty="0">
                <a:latin typeface="Times New Roman" panose="02020603050405020304" pitchFamily="18" charset="0"/>
                <a:ea typeface="新細明體" charset="-120"/>
                <a:cs typeface="Times New Roman" panose="02020603050405020304" pitchFamily="18" charset="0"/>
              </a:rPr>
              <a:t>Be Careful With Audible Feedback</a:t>
            </a:r>
          </a:p>
          <a:p>
            <a:pPr marL="457200" indent="-457200">
              <a:buFont typeface="Wingdings" panose="05000000000000000000" pitchFamily="2" charset="2"/>
              <a:buAutoNum type="arabicPeriod"/>
            </a:pPr>
            <a:r>
              <a:rPr lang="en-US" altLang="zh-TW" sz="2000" b="1" dirty="0">
                <a:latin typeface="Times New Roman" panose="02020603050405020304" pitchFamily="18" charset="0"/>
                <a:ea typeface="新細明體" charset="-120"/>
                <a:cs typeface="Times New Roman" panose="02020603050405020304" pitchFamily="18" charset="0"/>
              </a:rPr>
              <a:t>Keep Text Clear</a:t>
            </a:r>
          </a:p>
          <a:p>
            <a:pPr marL="457200" indent="-457200">
              <a:buFont typeface="Wingdings" panose="05000000000000000000" pitchFamily="2" charset="2"/>
              <a:buNone/>
            </a:pPr>
            <a:endParaRPr lang="zh-TW" altLang="en-US" sz="2000" dirty="0">
              <a:latin typeface="Times New Roman" panose="02020603050405020304" pitchFamily="18" charset="0"/>
              <a:ea typeface="新細明體" charset="-120"/>
              <a:cs typeface="Times New Roman" panose="02020603050405020304" pitchFamily="18" charset="0"/>
            </a:endParaRPr>
          </a:p>
        </p:txBody>
      </p:sp>
      <p:sp>
        <p:nvSpPr>
          <p:cNvPr id="8196" name="Rectangle 4"/>
          <p:cNvSpPr>
            <a:spLocks noGrp="1" noChangeArrowheads="1"/>
          </p:cNvSpPr>
          <p:nvPr>
            <p:ph type="body" sz="half" idx="2"/>
          </p:nvPr>
        </p:nvSpPr>
        <p:spPr>
          <a:xfrm>
            <a:off x="4572000" y="1860835"/>
            <a:ext cx="3924300" cy="3733800"/>
          </a:xfrm>
        </p:spPr>
        <p:txBody>
          <a:bodyPr/>
          <a:lstStyle/>
          <a:p>
            <a:pPr marL="457200" indent="-457200">
              <a:buFont typeface="Wingdings" panose="05000000000000000000" pitchFamily="2" charset="2"/>
              <a:buAutoNum type="arabicPeriod" startAt="8"/>
            </a:pPr>
            <a:r>
              <a:rPr lang="en-US" altLang="zh-TW" sz="2000" b="1" dirty="0">
                <a:latin typeface="Times New Roman" panose="02020603050405020304" pitchFamily="18" charset="0"/>
                <a:ea typeface="新細明體" charset="-120"/>
                <a:cs typeface="Times New Roman" panose="02020603050405020304" pitchFamily="18" charset="0"/>
              </a:rPr>
              <a:t>Provide Traceable Paths</a:t>
            </a:r>
          </a:p>
          <a:p>
            <a:pPr marL="457200" indent="-457200">
              <a:buFont typeface="Wingdings" panose="05000000000000000000" pitchFamily="2" charset="2"/>
              <a:buAutoNum type="arabicPeriod" startAt="8"/>
            </a:pPr>
            <a:r>
              <a:rPr lang="en-US" altLang="zh-TW" sz="2000" b="1" dirty="0">
                <a:latin typeface="Times New Roman" panose="02020603050405020304" pitchFamily="18" charset="0"/>
                <a:ea typeface="新細明體" charset="-120"/>
                <a:cs typeface="Times New Roman" panose="02020603050405020304" pitchFamily="18" charset="0"/>
              </a:rPr>
              <a:t>Provide Keyboard </a:t>
            </a:r>
            <a:r>
              <a:rPr lang="en-US" altLang="zh-TW" sz="2000" b="1" dirty="0" smtClean="0">
                <a:latin typeface="Times New Roman" panose="02020603050405020304" pitchFamily="18" charset="0"/>
                <a:ea typeface="新細明體" charset="-120"/>
                <a:cs typeface="Times New Roman" panose="02020603050405020304" pitchFamily="18" charset="0"/>
              </a:rPr>
              <a:t>Support</a:t>
            </a:r>
            <a:endParaRPr lang="en-US" altLang="zh-TW" sz="2000" b="1" dirty="0">
              <a:latin typeface="Times New Roman" panose="02020603050405020304" pitchFamily="18" charset="0"/>
              <a:ea typeface="新細明體" charset="-120"/>
              <a:cs typeface="Times New Roman" panose="02020603050405020304" pitchFamily="18" charset="0"/>
            </a:endParaRPr>
          </a:p>
          <a:p>
            <a:pPr marL="457200" indent="-457200">
              <a:buFont typeface="Wingdings" panose="05000000000000000000" pitchFamily="2" charset="2"/>
              <a:buAutoNum type="arabicPeriod" startAt="8"/>
            </a:pPr>
            <a:r>
              <a:rPr lang="en-US" altLang="zh-TW" sz="2000" b="1" dirty="0">
                <a:latin typeface="Times New Roman" panose="02020603050405020304" pitchFamily="18" charset="0"/>
                <a:ea typeface="新細明體" charset="-120"/>
                <a:cs typeface="Times New Roman" panose="02020603050405020304" pitchFamily="18" charset="0"/>
              </a:rPr>
              <a:t>Use Controls Correctly</a:t>
            </a:r>
          </a:p>
          <a:p>
            <a:pPr marL="457200" indent="-457200">
              <a:buFont typeface="Wingdings" panose="05000000000000000000" pitchFamily="2" charset="2"/>
              <a:buAutoNum type="arabicPeriod" startAt="8"/>
            </a:pPr>
            <a:endParaRPr lang="en-US" altLang="zh-TW" sz="2000" b="1" dirty="0">
              <a:latin typeface="Times New Roman" panose="02020603050405020304" pitchFamily="18" charset="0"/>
              <a:ea typeface="新細明體" charset="-120"/>
              <a:cs typeface="Times New Roman" panose="02020603050405020304" pitchFamily="18" charset="0"/>
            </a:endParaRPr>
          </a:p>
          <a:p>
            <a:pPr marL="457200" indent="-457200">
              <a:buFont typeface="Wingdings" panose="05000000000000000000" pitchFamily="2" charset="2"/>
              <a:buNone/>
            </a:pPr>
            <a:endParaRPr lang="en-US" altLang="zh-TW" sz="2000" b="1" dirty="0">
              <a:latin typeface="Times New Roman" panose="02020603050405020304" pitchFamily="18" charset="0"/>
              <a:ea typeface="新細明體" charset="-120"/>
              <a:cs typeface="Times New Roman" panose="02020603050405020304" pitchFamily="18" charset="0"/>
            </a:endParaRPr>
          </a:p>
          <a:p>
            <a:pPr marL="457200" indent="-457200">
              <a:buFont typeface="Wingdings" panose="05000000000000000000" pitchFamily="2" charset="2"/>
              <a:buNone/>
            </a:pPr>
            <a:endParaRPr lang="en-US" altLang="zh-TW" sz="2000" dirty="0">
              <a:latin typeface="Times New Roman" panose="02020603050405020304" pitchFamily="18" charset="0"/>
              <a:ea typeface="新細明體" charset="-120"/>
              <a:cs typeface="Times New Roman" panose="02020603050405020304" pitchFamily="18" charset="0"/>
            </a:endParaRPr>
          </a:p>
          <a:p>
            <a:pPr marL="457200" indent="-457200">
              <a:buFont typeface="Wingdings" panose="05000000000000000000" pitchFamily="2" charset="2"/>
              <a:buNone/>
            </a:pPr>
            <a:endParaRPr lang="zh-TW" altLang="en-US" sz="2000" dirty="0">
              <a:latin typeface="Times New Roman" panose="02020603050405020304" pitchFamily="18" charset="0"/>
              <a:ea typeface="新細明體" charset="-120"/>
              <a:cs typeface="Times New Roman" panose="02020603050405020304" pitchFamily="18" charset="0"/>
            </a:endParaRPr>
          </a:p>
        </p:txBody>
      </p:sp>
      <p:sp>
        <p:nvSpPr>
          <p:cNvPr id="5" name="Rectangle 4"/>
          <p:cNvSpPr txBox="1">
            <a:spLocks noChangeArrowheads="1"/>
          </p:cNvSpPr>
          <p:nvPr/>
        </p:nvSpPr>
        <p:spPr>
          <a:xfrm>
            <a:off x="628650" y="5436869"/>
            <a:ext cx="8332470" cy="875796"/>
          </a:xfrm>
          <a:prstGeom prst="rect">
            <a:avLst/>
          </a:prstGeom>
        </p:spPr>
        <p:txBody>
          <a:bodyPr vert="horz" lIns="91440" tIns="45720" rIns="91440" bIns="45720" rtlCol="0">
            <a:normAutofit fontScale="925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None/>
            </a:pPr>
            <a:r>
              <a:rPr lang="en-US" altLang="zh-TW" sz="2000" b="1" dirty="0" smtClean="0">
                <a:latin typeface="Times New Roman" panose="02020603050405020304" pitchFamily="18" charset="0"/>
                <a:ea typeface="新細明體" charset="-120"/>
                <a:cs typeface="Times New Roman" panose="02020603050405020304" pitchFamily="18" charset="0"/>
              </a:rPr>
              <a:t>Design Principles: Visibility, Feedback, Constraints, Consistency, Affordances</a:t>
            </a:r>
            <a:endParaRPr lang="en-US" altLang="zh-TW" sz="2000" b="1" dirty="0" smtClean="0">
              <a:latin typeface="Times New Roman" panose="02020603050405020304" pitchFamily="18" charset="0"/>
              <a:ea typeface="新細明體" charset="-120"/>
              <a:cs typeface="Times New Roman" panose="02020603050405020304" pitchFamily="18" charset="0"/>
            </a:endParaRPr>
          </a:p>
          <a:p>
            <a:pPr marL="0" indent="0" fontAlgn="auto">
              <a:spcAft>
                <a:spcPts val="0"/>
              </a:spcAft>
              <a:buNone/>
            </a:pPr>
            <a:r>
              <a:rPr lang="en-US" altLang="zh-TW" sz="2000" b="1" dirty="0" smtClean="0">
                <a:latin typeface="Times New Roman" panose="02020603050405020304" pitchFamily="18" charset="0"/>
                <a:ea typeface="新細明體" charset="-120"/>
                <a:cs typeface="Times New Roman" panose="02020603050405020304" pitchFamily="18" charset="0"/>
              </a:rPr>
              <a:t>Also, Usability and User </a:t>
            </a:r>
            <a:r>
              <a:rPr lang="en-US" altLang="zh-TW" sz="2000" b="1" dirty="0" smtClean="0">
                <a:latin typeface="Times New Roman" panose="02020603050405020304" pitchFamily="18" charset="0"/>
                <a:ea typeface="新細明體" charset="-120"/>
                <a:cs typeface="Times New Roman" panose="02020603050405020304" pitchFamily="18" charset="0"/>
              </a:rPr>
              <a:t>Experience Goals</a:t>
            </a:r>
            <a:endParaRPr lang="en-US" altLang="zh-TW" sz="2000" dirty="0" smtClean="0">
              <a:latin typeface="Times New Roman" panose="02020603050405020304" pitchFamily="18" charset="0"/>
              <a:ea typeface="新細明體" charset="-12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FE6C1ACB-37F4-2E4E-A02F-3AD2C3500E5B}" type="slidenum">
              <a:rPr lang="en-GB" smtClean="0"/>
              <a:pPr>
                <a:defRPr/>
              </a:pPr>
              <a:t>3</a:t>
            </a:fld>
            <a:endParaRPr lang="en-GB" dirty="0"/>
          </a:p>
        </p:txBody>
      </p:sp>
    </p:spTree>
    <p:extLst>
      <p:ext uri="{BB962C8B-B14F-4D97-AF65-F5344CB8AC3E}">
        <p14:creationId xmlns:p14="http://schemas.microsoft.com/office/powerpoint/2010/main" val="1418576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8" name="Title 1"/>
          <p:cNvSpPr>
            <a:spLocks noGrp="1"/>
          </p:cNvSpPr>
          <p:nvPr>
            <p:ph type="title" idx="4294967295"/>
          </p:nvPr>
        </p:nvSpPr>
        <p:spPr/>
        <p:txBody>
          <a:bodyPr/>
          <a:lstStyle/>
          <a:p>
            <a:pPr eaLnBrk="1" hangingPunct="1"/>
            <a:r>
              <a:rPr lang="en-GB" dirty="0" smtClean="0">
                <a:latin typeface="Liberation Sans"/>
              </a:rPr>
              <a:t>Multi-modal</a:t>
            </a:r>
            <a:endParaRPr lang="en-GB" dirty="0">
              <a:latin typeface="Liberation Sans"/>
            </a:endParaRPr>
          </a:p>
        </p:txBody>
      </p:sp>
      <p:sp>
        <p:nvSpPr>
          <p:cNvPr id="144389" name="Content Placeholder 2"/>
          <p:cNvSpPr>
            <a:spLocks noGrp="1"/>
          </p:cNvSpPr>
          <p:nvPr>
            <p:ph idx="4294967295"/>
          </p:nvPr>
        </p:nvSpPr>
        <p:spPr/>
        <p:txBody>
          <a:bodyPr/>
          <a:lstStyle/>
          <a:p>
            <a:pPr eaLnBrk="1" hangingPunct="1"/>
            <a:r>
              <a:rPr lang="en-GB" sz="2800" dirty="0">
                <a:latin typeface="Liberation Sans"/>
              </a:rPr>
              <a:t>Meant to provide enriched and complex user experiences </a:t>
            </a:r>
            <a:endParaRPr lang="en-GB" sz="2800" dirty="0" smtClean="0">
              <a:latin typeface="Liberation Sans"/>
            </a:endParaRPr>
          </a:p>
          <a:p>
            <a:pPr eaLnBrk="1" hangingPunct="1"/>
            <a:endParaRPr lang="en-GB" sz="1200" dirty="0">
              <a:solidFill>
                <a:srgbClr val="7030A0"/>
              </a:solidFill>
              <a:latin typeface="Liberation Sans"/>
            </a:endParaRPr>
          </a:p>
          <a:p>
            <a:pPr lvl="1" eaLnBrk="1" hangingPunct="1"/>
            <a:r>
              <a:rPr lang="en-GB" dirty="0">
                <a:solidFill>
                  <a:schemeClr val="accent1"/>
                </a:solidFill>
                <a:latin typeface="Liberation Sans"/>
                <a:ea typeface="ＭＳ Ｐゴシック" charset="0"/>
              </a:rPr>
              <a:t> </a:t>
            </a:r>
            <a:r>
              <a:rPr lang="en-GB" sz="2400" dirty="0">
                <a:solidFill>
                  <a:schemeClr val="accent1"/>
                </a:solidFill>
                <a:latin typeface="Liberation Sans"/>
                <a:ea typeface="ＭＳ Ｐゴシック" charset="0"/>
              </a:rPr>
              <a:t>multiplying how information is experienced </a:t>
            </a:r>
            <a:r>
              <a:rPr lang="en-GB" sz="2400" dirty="0" smtClean="0">
                <a:solidFill>
                  <a:schemeClr val="accent1"/>
                </a:solidFill>
                <a:latin typeface="Liberation Sans"/>
                <a:ea typeface="ＭＳ Ｐゴシック" charset="0"/>
              </a:rPr>
              <a:t>and detected using </a:t>
            </a:r>
            <a:r>
              <a:rPr lang="en-GB" sz="2400" dirty="0">
                <a:solidFill>
                  <a:schemeClr val="accent1"/>
                </a:solidFill>
                <a:latin typeface="Liberation Sans"/>
                <a:ea typeface="ＭＳ Ｐゴシック" charset="0"/>
              </a:rPr>
              <a:t>different modalities, i.e. touch, sight, sound, speech </a:t>
            </a:r>
            <a:endParaRPr lang="en-GB" sz="2400" dirty="0" smtClean="0">
              <a:solidFill>
                <a:schemeClr val="accent1"/>
              </a:solidFill>
              <a:latin typeface="Liberation Sans"/>
              <a:ea typeface="ＭＳ Ｐゴシック" charset="0"/>
            </a:endParaRPr>
          </a:p>
          <a:p>
            <a:pPr lvl="1" eaLnBrk="1" hangingPunct="1"/>
            <a:endParaRPr lang="en-GB" sz="1000" dirty="0">
              <a:solidFill>
                <a:schemeClr val="accent1"/>
              </a:solidFill>
              <a:latin typeface="Liberation Sans"/>
              <a:ea typeface="ＭＳ Ｐゴシック" charset="0"/>
            </a:endParaRPr>
          </a:p>
          <a:p>
            <a:pPr lvl="1" eaLnBrk="1" hangingPunct="1"/>
            <a:r>
              <a:rPr lang="en-GB" sz="2400" dirty="0">
                <a:solidFill>
                  <a:schemeClr val="accent1"/>
                </a:solidFill>
                <a:latin typeface="Liberation Sans"/>
                <a:ea typeface="ＭＳ Ｐゴシック" charset="0"/>
              </a:rPr>
              <a:t>support more flexible, efficient, and expressive means of human–computer </a:t>
            </a:r>
            <a:r>
              <a:rPr lang="en-GB" sz="2400" dirty="0" smtClean="0">
                <a:solidFill>
                  <a:schemeClr val="accent1"/>
                </a:solidFill>
                <a:latin typeface="Liberation Sans"/>
                <a:ea typeface="ＭＳ Ｐゴシック" charset="0"/>
              </a:rPr>
              <a:t>interaction</a:t>
            </a:r>
          </a:p>
          <a:p>
            <a:pPr lvl="1" eaLnBrk="1" hangingPunct="1"/>
            <a:endParaRPr lang="en-GB" sz="1000" dirty="0">
              <a:solidFill>
                <a:schemeClr val="accent1"/>
              </a:solidFill>
              <a:latin typeface="Liberation Sans"/>
              <a:ea typeface="ＭＳ Ｐゴシック" charset="0"/>
            </a:endParaRPr>
          </a:p>
          <a:p>
            <a:pPr lvl="1" eaLnBrk="1" hangingPunct="1"/>
            <a:r>
              <a:rPr lang="en-GB" sz="2400" dirty="0">
                <a:solidFill>
                  <a:schemeClr val="accent1"/>
                </a:solidFill>
                <a:latin typeface="Liberation Sans"/>
                <a:ea typeface="ＭＳ Ｐゴシック" charset="0"/>
              </a:rPr>
              <a:t>Most common is speech and </a:t>
            </a:r>
            <a:r>
              <a:rPr lang="en-GB" sz="2400" dirty="0" smtClean="0">
                <a:solidFill>
                  <a:schemeClr val="accent1"/>
                </a:solidFill>
                <a:latin typeface="Liberation Sans"/>
                <a:ea typeface="ＭＳ Ｐゴシック" charset="0"/>
              </a:rPr>
              <a:t>vision</a:t>
            </a:r>
            <a:endParaRPr lang="en-GB" dirty="0">
              <a:solidFill>
                <a:schemeClr val="accent1"/>
              </a:solidFill>
              <a:latin typeface="Liberation Sans"/>
              <a:ea typeface="ＭＳ Ｐゴシック" charset="0"/>
            </a:endParaRP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30</a:t>
            </a:fld>
            <a:endParaRPr lang="en-GB" dirty="0"/>
          </a:p>
        </p:txBody>
      </p:sp>
    </p:spTree>
    <p:extLst>
      <p:ext uri="{BB962C8B-B14F-4D97-AF65-F5344CB8AC3E}">
        <p14:creationId xmlns:p14="http://schemas.microsoft.com/office/powerpoint/2010/main" val="42382112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2" name="Title 1"/>
          <p:cNvSpPr>
            <a:spLocks noGrp="1"/>
          </p:cNvSpPr>
          <p:nvPr>
            <p:ph type="title" idx="4294967295"/>
          </p:nvPr>
        </p:nvSpPr>
        <p:spPr/>
        <p:txBody>
          <a:bodyPr>
            <a:normAutofit/>
          </a:bodyPr>
          <a:lstStyle/>
          <a:p>
            <a:pPr eaLnBrk="1" hangingPunct="1"/>
            <a:r>
              <a:rPr lang="en-GB" dirty="0" smtClean="0">
                <a:latin typeface="Liberation Sans"/>
              </a:rPr>
              <a:t>Augmented </a:t>
            </a:r>
            <a:r>
              <a:rPr lang="en-GB" dirty="0">
                <a:latin typeface="Liberation Sans"/>
              </a:rPr>
              <a:t>and mixed reality</a:t>
            </a:r>
          </a:p>
        </p:txBody>
      </p:sp>
      <p:sp>
        <p:nvSpPr>
          <p:cNvPr id="171013" name="Content Placeholder 2"/>
          <p:cNvSpPr>
            <a:spLocks noGrp="1"/>
          </p:cNvSpPr>
          <p:nvPr>
            <p:ph idx="4294967295"/>
          </p:nvPr>
        </p:nvSpPr>
        <p:spPr/>
        <p:txBody>
          <a:bodyPr/>
          <a:lstStyle/>
          <a:p>
            <a:pPr eaLnBrk="1" hangingPunct="1"/>
            <a:r>
              <a:rPr lang="en-GB" sz="2800" dirty="0">
                <a:latin typeface="Liberation Sans"/>
              </a:rPr>
              <a:t>Augmented reality - virtual representations are superimposed on physical devices and objects </a:t>
            </a:r>
            <a:endParaRPr lang="en-GB" sz="2800" dirty="0" smtClean="0">
              <a:latin typeface="Liberation Sans"/>
            </a:endParaRPr>
          </a:p>
          <a:p>
            <a:pPr eaLnBrk="1" hangingPunct="1"/>
            <a:endParaRPr lang="en-GB" sz="1200" dirty="0">
              <a:latin typeface="Liberation Sans"/>
            </a:endParaRPr>
          </a:p>
          <a:p>
            <a:pPr eaLnBrk="1" hangingPunct="1"/>
            <a:r>
              <a:rPr lang="en-GB" sz="2800" dirty="0">
                <a:latin typeface="Liberation Sans"/>
              </a:rPr>
              <a:t>Mixed reality - views of the real world are combined with views of a virtual environment </a:t>
            </a:r>
            <a:endParaRPr lang="en-GB" sz="2800" dirty="0" smtClean="0">
              <a:latin typeface="Liberation Sans"/>
            </a:endParaRPr>
          </a:p>
          <a:p>
            <a:pPr eaLnBrk="1" hangingPunct="1"/>
            <a:endParaRPr lang="en-GB" sz="1200" dirty="0">
              <a:latin typeface="Liberation Sans"/>
            </a:endParaRPr>
          </a:p>
          <a:p>
            <a:pPr eaLnBrk="1" hangingPunct="1"/>
            <a:r>
              <a:rPr lang="en-GB" sz="2800" dirty="0">
                <a:latin typeface="Liberation Sans"/>
              </a:rPr>
              <a:t>Many applications including medicine, games, flying, and everyday exploring</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31</a:t>
            </a:fld>
            <a:endParaRPr lang="en-GB" dirty="0"/>
          </a:p>
        </p:txBody>
      </p:sp>
    </p:spTree>
    <p:extLst>
      <p:ext uri="{BB962C8B-B14F-4D97-AF65-F5344CB8AC3E}">
        <p14:creationId xmlns:p14="http://schemas.microsoft.com/office/powerpoint/2010/main" val="42383217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6" name="Title 1"/>
          <p:cNvSpPr>
            <a:spLocks noGrp="1"/>
          </p:cNvSpPr>
          <p:nvPr>
            <p:ph type="title" idx="4294967295"/>
          </p:nvPr>
        </p:nvSpPr>
        <p:spPr/>
        <p:txBody>
          <a:bodyPr/>
          <a:lstStyle/>
          <a:p>
            <a:pPr eaLnBrk="1" hangingPunct="1"/>
            <a:r>
              <a:rPr lang="en-GB">
                <a:latin typeface="Liberation Sans"/>
              </a:rPr>
              <a:t>Examples</a:t>
            </a:r>
          </a:p>
        </p:txBody>
      </p:sp>
      <p:sp>
        <p:nvSpPr>
          <p:cNvPr id="172037" name="Content Placeholder 2"/>
          <p:cNvSpPr>
            <a:spLocks noGrp="1"/>
          </p:cNvSpPr>
          <p:nvPr>
            <p:ph idx="4294967295"/>
          </p:nvPr>
        </p:nvSpPr>
        <p:spPr/>
        <p:txBody>
          <a:bodyPr>
            <a:normAutofit fontScale="92500" lnSpcReduction="10000"/>
          </a:bodyPr>
          <a:lstStyle/>
          <a:p>
            <a:pPr eaLnBrk="1" hangingPunct="1"/>
            <a:r>
              <a:rPr lang="en-GB" sz="3000" dirty="0">
                <a:solidFill>
                  <a:srgbClr val="7030A0"/>
                </a:solidFill>
                <a:latin typeface="Liberation Sans"/>
              </a:rPr>
              <a:t>In </a:t>
            </a:r>
            <a:r>
              <a:rPr lang="en-GB" sz="3000" dirty="0" smtClean="0">
                <a:solidFill>
                  <a:srgbClr val="7030A0"/>
                </a:solidFill>
                <a:latin typeface="Liberation Sans"/>
              </a:rPr>
              <a:t>medicine</a:t>
            </a:r>
          </a:p>
          <a:p>
            <a:pPr eaLnBrk="1" hangingPunct="1"/>
            <a:endParaRPr lang="en-GB" sz="1000" dirty="0">
              <a:solidFill>
                <a:srgbClr val="7030A0"/>
              </a:solidFill>
              <a:latin typeface="Liberation Sans"/>
            </a:endParaRPr>
          </a:p>
          <a:p>
            <a:pPr lvl="1" eaLnBrk="1" hangingPunct="1"/>
            <a:r>
              <a:rPr lang="en-GB" sz="2400" dirty="0">
                <a:solidFill>
                  <a:schemeClr val="accent1"/>
                </a:solidFill>
                <a:latin typeface="Liberation Sans"/>
                <a:ea typeface="ＭＳ Ｐゴシック" charset="0"/>
              </a:rPr>
              <a:t>virtual objects, e.g. X-rays and scans, are overlaid on part of a patient</a:t>
            </a:r>
            <a:r>
              <a:rPr lang="ja-JP" altLang="en-GB" sz="2400" dirty="0">
                <a:solidFill>
                  <a:schemeClr val="accent1"/>
                </a:solidFill>
                <a:latin typeface="Liberation Sans"/>
                <a:ea typeface="ＭＳ Ｐゴシック" charset="0"/>
              </a:rPr>
              <a:t>’</a:t>
            </a:r>
            <a:r>
              <a:rPr lang="en-GB" sz="2400" dirty="0">
                <a:solidFill>
                  <a:schemeClr val="accent1"/>
                </a:solidFill>
                <a:latin typeface="Liberation Sans"/>
                <a:ea typeface="ＭＳ Ｐゴシック" charset="0"/>
              </a:rPr>
              <a:t>s body </a:t>
            </a:r>
            <a:endParaRPr lang="en-GB" sz="2400" dirty="0" smtClean="0">
              <a:solidFill>
                <a:schemeClr val="accent1"/>
              </a:solidFill>
              <a:latin typeface="Liberation Sans"/>
              <a:ea typeface="ＭＳ Ｐゴシック" charset="0"/>
            </a:endParaRPr>
          </a:p>
          <a:p>
            <a:pPr lvl="1" eaLnBrk="1" hangingPunct="1"/>
            <a:endParaRPr lang="en-GB" sz="1000" dirty="0">
              <a:solidFill>
                <a:schemeClr val="accent1"/>
              </a:solidFill>
              <a:latin typeface="Liberation Sans"/>
              <a:ea typeface="ＭＳ Ｐゴシック" charset="0"/>
            </a:endParaRPr>
          </a:p>
          <a:p>
            <a:pPr lvl="1" eaLnBrk="1" hangingPunct="1"/>
            <a:r>
              <a:rPr lang="en-GB" sz="2400" dirty="0">
                <a:solidFill>
                  <a:schemeClr val="accent1"/>
                </a:solidFill>
                <a:latin typeface="Liberation Sans"/>
                <a:ea typeface="ＭＳ Ｐゴシック" charset="0"/>
              </a:rPr>
              <a:t>aid the physician</a:t>
            </a:r>
            <a:r>
              <a:rPr lang="ja-JP" altLang="en-GB" sz="2400" dirty="0">
                <a:solidFill>
                  <a:schemeClr val="accent1"/>
                </a:solidFill>
                <a:latin typeface="Liberation Sans"/>
                <a:ea typeface="ＭＳ Ｐゴシック" charset="0"/>
              </a:rPr>
              <a:t>’</a:t>
            </a:r>
            <a:r>
              <a:rPr lang="en-GB" sz="2400" dirty="0">
                <a:solidFill>
                  <a:schemeClr val="accent1"/>
                </a:solidFill>
                <a:latin typeface="Liberation Sans"/>
                <a:ea typeface="ＭＳ Ｐゴシック" charset="0"/>
              </a:rPr>
              <a:t>s understanding of what is being examined or operated </a:t>
            </a:r>
            <a:endParaRPr lang="en-GB" sz="2400" dirty="0" smtClean="0">
              <a:solidFill>
                <a:schemeClr val="accent1"/>
              </a:solidFill>
              <a:latin typeface="Liberation Sans"/>
              <a:ea typeface="ＭＳ Ｐゴシック" charset="0"/>
            </a:endParaRPr>
          </a:p>
          <a:p>
            <a:pPr lvl="1" eaLnBrk="1" hangingPunct="1"/>
            <a:endParaRPr lang="en-GB" sz="1100" dirty="0">
              <a:solidFill>
                <a:schemeClr val="accent1"/>
              </a:solidFill>
              <a:latin typeface="Liberation Sans"/>
              <a:ea typeface="ＭＳ Ｐゴシック" charset="0"/>
            </a:endParaRPr>
          </a:p>
          <a:p>
            <a:pPr eaLnBrk="1" hangingPunct="1"/>
            <a:r>
              <a:rPr lang="en-GB" sz="3000" dirty="0">
                <a:solidFill>
                  <a:srgbClr val="7030A0"/>
                </a:solidFill>
                <a:latin typeface="Liberation Sans"/>
              </a:rPr>
              <a:t>In air traffic </a:t>
            </a:r>
            <a:r>
              <a:rPr lang="en-GB" sz="3000" dirty="0" smtClean="0">
                <a:solidFill>
                  <a:srgbClr val="7030A0"/>
                </a:solidFill>
                <a:latin typeface="Liberation Sans"/>
              </a:rPr>
              <a:t>control</a:t>
            </a:r>
          </a:p>
          <a:p>
            <a:pPr eaLnBrk="1" hangingPunct="1"/>
            <a:endParaRPr lang="en-GB" sz="1100" dirty="0">
              <a:solidFill>
                <a:srgbClr val="7030A0"/>
              </a:solidFill>
              <a:latin typeface="Liberation Sans"/>
            </a:endParaRPr>
          </a:p>
          <a:p>
            <a:pPr lvl="1" eaLnBrk="1" hangingPunct="1"/>
            <a:r>
              <a:rPr lang="en-GB" sz="2400" dirty="0">
                <a:solidFill>
                  <a:schemeClr val="accent1"/>
                </a:solidFill>
                <a:latin typeface="Liberation Sans"/>
                <a:ea typeface="ＭＳ Ｐゴシック" charset="0"/>
              </a:rPr>
              <a:t>dynamic information about aircraft overlaid on a video screen showing the real planes, etc. landing, taking off, and </a:t>
            </a:r>
            <a:r>
              <a:rPr lang="en-GB" sz="2400" dirty="0" smtClean="0">
                <a:solidFill>
                  <a:schemeClr val="accent1"/>
                </a:solidFill>
                <a:latin typeface="Liberation Sans"/>
                <a:ea typeface="ＭＳ Ｐゴシック" charset="0"/>
              </a:rPr>
              <a:t>taxiing</a:t>
            </a:r>
          </a:p>
          <a:p>
            <a:pPr lvl="1" eaLnBrk="1" hangingPunct="1"/>
            <a:endParaRPr lang="en-GB" sz="1100" dirty="0">
              <a:solidFill>
                <a:schemeClr val="accent1"/>
              </a:solidFill>
              <a:latin typeface="Liberation Sans"/>
              <a:ea typeface="ＭＳ Ｐゴシック" charset="0"/>
            </a:endParaRPr>
          </a:p>
          <a:p>
            <a:pPr lvl="1" eaLnBrk="1" hangingPunct="1"/>
            <a:r>
              <a:rPr lang="en-GB" sz="2400" dirty="0">
                <a:solidFill>
                  <a:schemeClr val="accent1"/>
                </a:solidFill>
                <a:latin typeface="Liberation Sans"/>
                <a:ea typeface="ＭＳ Ｐゴシック" charset="0"/>
              </a:rPr>
              <a:t>Helps identify planes difficult to make out</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32</a:t>
            </a:fld>
            <a:endParaRPr lang="en-GB" dirty="0"/>
          </a:p>
        </p:txBody>
      </p:sp>
    </p:spTree>
    <p:extLst>
      <p:ext uri="{BB962C8B-B14F-4D97-AF65-F5344CB8AC3E}">
        <p14:creationId xmlns:p14="http://schemas.microsoft.com/office/powerpoint/2010/main" val="9707366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le 4"/>
          <p:cNvSpPr>
            <a:spLocks noGrp="1"/>
          </p:cNvSpPr>
          <p:nvPr>
            <p:ph type="title"/>
          </p:nvPr>
        </p:nvSpPr>
        <p:spPr/>
        <p:txBody>
          <a:bodyPr/>
          <a:lstStyle/>
          <a:p>
            <a:pPr eaLnBrk="1" hangingPunct="1"/>
            <a:r>
              <a:rPr lang="en-GB">
                <a:latin typeface="Verdana" charset="0"/>
              </a:rPr>
              <a:t>An augmented map</a:t>
            </a:r>
          </a:p>
        </p:txBody>
      </p:sp>
      <p:pic>
        <p:nvPicPr>
          <p:cNvPr id="2242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151" y="1628800"/>
            <a:ext cx="8802786" cy="4310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F1A6FC00-01EB-8C4B-8EBA-327D665853CA}" type="slidenum">
              <a:rPr lang="en-GB" smtClean="0"/>
              <a:pPr>
                <a:defRPr/>
              </a:pPr>
              <a:t>33</a:t>
            </a:fld>
            <a:endParaRPr lang="en-GB" dirty="0"/>
          </a:p>
        </p:txBody>
      </p:sp>
    </p:spTree>
    <p:extLst>
      <p:ext uri="{BB962C8B-B14F-4D97-AF65-F5344CB8AC3E}">
        <p14:creationId xmlns:p14="http://schemas.microsoft.com/office/powerpoint/2010/main" val="14662345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8" name="Title 1"/>
          <p:cNvSpPr>
            <a:spLocks noGrp="1"/>
          </p:cNvSpPr>
          <p:nvPr>
            <p:ph type="title" idx="4294967295"/>
          </p:nvPr>
        </p:nvSpPr>
        <p:spPr/>
        <p:txBody>
          <a:bodyPr/>
          <a:lstStyle/>
          <a:p>
            <a:pPr eaLnBrk="1" hangingPunct="1"/>
            <a:r>
              <a:rPr lang="en-GB">
                <a:latin typeface="Liberation Sans"/>
              </a:rPr>
              <a:t>Research and design issues</a:t>
            </a:r>
          </a:p>
        </p:txBody>
      </p:sp>
      <p:sp>
        <p:nvSpPr>
          <p:cNvPr id="175109" name="Content Placeholder 2"/>
          <p:cNvSpPr>
            <a:spLocks noGrp="1"/>
          </p:cNvSpPr>
          <p:nvPr>
            <p:ph idx="4294967295"/>
          </p:nvPr>
        </p:nvSpPr>
        <p:spPr/>
        <p:txBody>
          <a:bodyPr/>
          <a:lstStyle/>
          <a:p>
            <a:pPr eaLnBrk="1" hangingPunct="1"/>
            <a:r>
              <a:rPr lang="en-GB" dirty="0">
                <a:solidFill>
                  <a:srgbClr val="7030A0"/>
                </a:solidFill>
                <a:latin typeface="Liberation Sans"/>
              </a:rPr>
              <a:t>What kind of digital augmentation</a:t>
            </a:r>
            <a:r>
              <a:rPr lang="en-GB" dirty="0" smtClean="0">
                <a:solidFill>
                  <a:srgbClr val="7030A0"/>
                </a:solidFill>
                <a:latin typeface="Liberation Sans"/>
              </a:rPr>
              <a:t>?</a:t>
            </a:r>
          </a:p>
          <a:p>
            <a:pPr eaLnBrk="1" hangingPunct="1"/>
            <a:endParaRPr lang="en-GB" sz="1200" dirty="0">
              <a:solidFill>
                <a:srgbClr val="7030A0"/>
              </a:solidFill>
              <a:latin typeface="Liberation Sans"/>
            </a:endParaRPr>
          </a:p>
          <a:p>
            <a:pPr lvl="1" eaLnBrk="1" hangingPunct="1"/>
            <a:r>
              <a:rPr lang="en-GB" sz="2400" dirty="0">
                <a:solidFill>
                  <a:schemeClr val="accent1"/>
                </a:solidFill>
                <a:latin typeface="Liberation Sans"/>
                <a:ea typeface="ＭＳ Ｐゴシック" charset="0"/>
              </a:rPr>
              <a:t>When and where in physical </a:t>
            </a:r>
            <a:r>
              <a:rPr lang="en-GB" sz="2400" dirty="0" smtClean="0">
                <a:solidFill>
                  <a:schemeClr val="accent1"/>
                </a:solidFill>
                <a:latin typeface="Liberation Sans"/>
                <a:ea typeface="ＭＳ Ｐゴシック" charset="0"/>
              </a:rPr>
              <a:t>environment?</a:t>
            </a:r>
          </a:p>
          <a:p>
            <a:pPr lvl="1" eaLnBrk="1" hangingPunct="1"/>
            <a:endParaRPr lang="en-GB" sz="1000" dirty="0">
              <a:solidFill>
                <a:schemeClr val="accent1"/>
              </a:solidFill>
              <a:latin typeface="Liberation Sans"/>
              <a:ea typeface="ＭＳ Ｐゴシック" charset="0"/>
            </a:endParaRPr>
          </a:p>
          <a:p>
            <a:pPr lvl="1" eaLnBrk="1" hangingPunct="1"/>
            <a:r>
              <a:rPr lang="en-GB" sz="2400" dirty="0">
                <a:solidFill>
                  <a:schemeClr val="accent1"/>
                </a:solidFill>
                <a:latin typeface="Liberation Sans"/>
                <a:ea typeface="ＭＳ Ｐゴシック" charset="0"/>
              </a:rPr>
              <a:t>Needs to stand out but not distract from ongoing </a:t>
            </a:r>
            <a:r>
              <a:rPr lang="en-GB" sz="2400" dirty="0" smtClean="0">
                <a:solidFill>
                  <a:schemeClr val="accent1"/>
                </a:solidFill>
                <a:latin typeface="Liberation Sans"/>
                <a:ea typeface="ＭＳ Ｐゴシック" charset="0"/>
              </a:rPr>
              <a:t>task</a:t>
            </a:r>
          </a:p>
          <a:p>
            <a:pPr lvl="1" eaLnBrk="1" hangingPunct="1"/>
            <a:endParaRPr lang="en-GB" sz="1000" dirty="0">
              <a:solidFill>
                <a:schemeClr val="accent1"/>
              </a:solidFill>
              <a:latin typeface="Liberation Sans"/>
              <a:ea typeface="ＭＳ Ｐゴシック" charset="0"/>
            </a:endParaRPr>
          </a:p>
          <a:p>
            <a:pPr lvl="1" eaLnBrk="1" hangingPunct="1"/>
            <a:r>
              <a:rPr lang="en-GB" sz="2400" dirty="0">
                <a:solidFill>
                  <a:schemeClr val="accent1"/>
                </a:solidFill>
                <a:latin typeface="Liberation Sans"/>
                <a:ea typeface="ＭＳ Ｐゴシック" charset="0"/>
              </a:rPr>
              <a:t>Need to be able to align with real world </a:t>
            </a:r>
            <a:r>
              <a:rPr lang="en-GB" sz="2400" dirty="0" smtClean="0">
                <a:solidFill>
                  <a:schemeClr val="accent1"/>
                </a:solidFill>
                <a:latin typeface="Liberation Sans"/>
                <a:ea typeface="ＭＳ Ｐゴシック" charset="0"/>
              </a:rPr>
              <a:t>objects</a:t>
            </a:r>
          </a:p>
          <a:p>
            <a:pPr lvl="1" eaLnBrk="1" hangingPunct="1"/>
            <a:endParaRPr lang="en-GB" sz="1200" dirty="0">
              <a:solidFill>
                <a:schemeClr val="accent1"/>
              </a:solidFill>
              <a:latin typeface="Liberation Sans"/>
              <a:ea typeface="ＭＳ Ｐゴシック" charset="0"/>
            </a:endParaRPr>
          </a:p>
          <a:p>
            <a:pPr eaLnBrk="1" hangingPunct="1"/>
            <a:r>
              <a:rPr lang="en-GB" dirty="0">
                <a:solidFill>
                  <a:srgbClr val="7030A0"/>
                </a:solidFill>
                <a:latin typeface="Liberation Sans"/>
              </a:rPr>
              <a:t>What kind of device</a:t>
            </a:r>
            <a:r>
              <a:rPr lang="en-GB" dirty="0" smtClean="0">
                <a:solidFill>
                  <a:srgbClr val="7030A0"/>
                </a:solidFill>
                <a:latin typeface="Liberation Sans"/>
              </a:rPr>
              <a:t>?</a:t>
            </a:r>
          </a:p>
          <a:p>
            <a:pPr eaLnBrk="1" hangingPunct="1"/>
            <a:endParaRPr lang="en-GB" sz="1000" dirty="0">
              <a:solidFill>
                <a:srgbClr val="7030A0"/>
              </a:solidFill>
              <a:latin typeface="Liberation Sans"/>
            </a:endParaRPr>
          </a:p>
          <a:p>
            <a:pPr lvl="1" eaLnBrk="1" hangingPunct="1"/>
            <a:r>
              <a:rPr lang="en-GB" sz="2400" dirty="0">
                <a:solidFill>
                  <a:schemeClr val="accent1"/>
                </a:solidFill>
                <a:latin typeface="Liberation Sans"/>
                <a:ea typeface="ＭＳ Ｐゴシック" charset="0"/>
              </a:rPr>
              <a:t>Smartphone, head up display or other?</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34</a:t>
            </a:fld>
            <a:endParaRPr lang="en-GB" dirty="0"/>
          </a:p>
        </p:txBody>
      </p:sp>
    </p:spTree>
    <p:extLst>
      <p:ext uri="{BB962C8B-B14F-4D97-AF65-F5344CB8AC3E}">
        <p14:creationId xmlns:p14="http://schemas.microsoft.com/office/powerpoint/2010/main" val="9027592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6" name="Rectangle 2"/>
          <p:cNvSpPr>
            <a:spLocks noGrp="1" noChangeArrowheads="1"/>
          </p:cNvSpPr>
          <p:nvPr>
            <p:ph type="title" idx="4294967295"/>
          </p:nvPr>
        </p:nvSpPr>
        <p:spPr/>
        <p:txBody>
          <a:bodyPr/>
          <a:lstStyle/>
          <a:p>
            <a:pPr eaLnBrk="1" hangingPunct="1"/>
            <a:r>
              <a:rPr lang="en-GB" dirty="0" smtClean="0">
                <a:latin typeface="Liberation Sans"/>
              </a:rPr>
              <a:t>Wearables</a:t>
            </a:r>
            <a:endParaRPr lang="en-GB" dirty="0">
              <a:latin typeface="Liberation Sans"/>
            </a:endParaRPr>
          </a:p>
        </p:txBody>
      </p:sp>
      <p:sp>
        <p:nvSpPr>
          <p:cNvPr id="177157" name="Rectangle 3"/>
          <p:cNvSpPr>
            <a:spLocks noGrp="1" noChangeArrowheads="1"/>
          </p:cNvSpPr>
          <p:nvPr>
            <p:ph type="body" idx="4294967295"/>
          </p:nvPr>
        </p:nvSpPr>
        <p:spPr/>
        <p:txBody>
          <a:bodyPr/>
          <a:lstStyle/>
          <a:p>
            <a:pPr eaLnBrk="1" hangingPunct="1">
              <a:lnSpc>
                <a:spcPct val="90000"/>
              </a:lnSpc>
            </a:pPr>
            <a:r>
              <a:rPr lang="en-GB" sz="2400" dirty="0">
                <a:latin typeface="Liberation Sans"/>
              </a:rPr>
              <a:t>First developments were head- and eyewear-mounted cameras that enabled user to record what was seen and to access digital </a:t>
            </a:r>
            <a:r>
              <a:rPr lang="en-GB" sz="2400" dirty="0" smtClean="0">
                <a:latin typeface="Liberation Sans"/>
              </a:rPr>
              <a:t>information</a:t>
            </a:r>
          </a:p>
          <a:p>
            <a:pPr eaLnBrk="1" hangingPunct="1">
              <a:lnSpc>
                <a:spcPct val="90000"/>
              </a:lnSpc>
            </a:pPr>
            <a:endParaRPr lang="en-GB" sz="1400" dirty="0">
              <a:latin typeface="Liberation Sans"/>
            </a:endParaRPr>
          </a:p>
          <a:p>
            <a:pPr eaLnBrk="1" hangingPunct="1">
              <a:lnSpc>
                <a:spcPct val="90000"/>
              </a:lnSpc>
            </a:pPr>
            <a:r>
              <a:rPr lang="en-GB" sz="2400" dirty="0" smtClean="0">
                <a:latin typeface="Liberation Sans"/>
              </a:rPr>
              <a:t>Since</a:t>
            </a:r>
            <a:r>
              <a:rPr lang="en-GB" sz="2400" dirty="0">
                <a:latin typeface="Liberation Sans"/>
              </a:rPr>
              <a:t>, jewellery, head-mounted caps, smart fabrics, glasses, shoes, and jackets have all been </a:t>
            </a:r>
            <a:r>
              <a:rPr lang="en-GB" sz="2400" dirty="0" smtClean="0">
                <a:latin typeface="Liberation Sans"/>
              </a:rPr>
              <a:t>used</a:t>
            </a:r>
          </a:p>
          <a:p>
            <a:pPr eaLnBrk="1" hangingPunct="1">
              <a:lnSpc>
                <a:spcPct val="90000"/>
              </a:lnSpc>
            </a:pPr>
            <a:endParaRPr lang="en-GB" sz="1000" dirty="0">
              <a:solidFill>
                <a:srgbClr val="7030A0"/>
              </a:solidFill>
              <a:latin typeface="Liberation Sans"/>
            </a:endParaRPr>
          </a:p>
          <a:p>
            <a:pPr lvl="1" eaLnBrk="1" hangingPunct="1">
              <a:lnSpc>
                <a:spcPct val="90000"/>
              </a:lnSpc>
            </a:pPr>
            <a:r>
              <a:rPr lang="en-GB" sz="2000" dirty="0">
                <a:solidFill>
                  <a:schemeClr val="accent1"/>
                </a:solidFill>
                <a:latin typeface="Liberation Sans"/>
                <a:ea typeface="ＭＳ Ｐゴシック" charset="0"/>
              </a:rPr>
              <a:t>provide the user with a means of interacting with digital information while on the move </a:t>
            </a:r>
            <a:endParaRPr lang="en-GB" sz="2000" dirty="0" smtClean="0">
              <a:solidFill>
                <a:schemeClr val="accent1"/>
              </a:solidFill>
              <a:latin typeface="Liberation Sans"/>
              <a:ea typeface="ＭＳ Ｐゴシック" charset="0"/>
            </a:endParaRPr>
          </a:p>
          <a:p>
            <a:pPr lvl="1" eaLnBrk="1" hangingPunct="1">
              <a:lnSpc>
                <a:spcPct val="90000"/>
              </a:lnSpc>
            </a:pPr>
            <a:endParaRPr lang="en-GB" sz="1400" dirty="0">
              <a:solidFill>
                <a:schemeClr val="accent1"/>
              </a:solidFill>
              <a:latin typeface="Liberation Sans"/>
              <a:ea typeface="ＭＳ Ｐゴシック" charset="0"/>
            </a:endParaRPr>
          </a:p>
          <a:p>
            <a:pPr eaLnBrk="1" hangingPunct="1">
              <a:lnSpc>
                <a:spcPct val="90000"/>
              </a:lnSpc>
            </a:pPr>
            <a:r>
              <a:rPr lang="en-GB" sz="2400" dirty="0">
                <a:latin typeface="Liberation Sans"/>
              </a:rPr>
              <a:t> Applications include automatic diaries, tour guides, cycle indicators and fashion clothing</a:t>
            </a:r>
            <a:endParaRPr lang="en-GB" sz="2800" dirty="0">
              <a:latin typeface="Liberation Sans"/>
            </a:endParaRPr>
          </a:p>
          <a:p>
            <a:pPr eaLnBrk="1" hangingPunct="1">
              <a:lnSpc>
                <a:spcPct val="90000"/>
              </a:lnSpc>
            </a:pPr>
            <a:endParaRPr lang="en-GB" sz="2800" dirty="0">
              <a:latin typeface="Liberation Sans"/>
            </a:endParaRP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35</a:t>
            </a:fld>
            <a:endParaRPr lang="en-GB" dirty="0"/>
          </a:p>
        </p:txBody>
      </p:sp>
    </p:spTree>
    <p:extLst>
      <p:ext uri="{BB962C8B-B14F-4D97-AF65-F5344CB8AC3E}">
        <p14:creationId xmlns:p14="http://schemas.microsoft.com/office/powerpoint/2010/main" val="14366719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Google Glass: short-lived</a:t>
            </a:r>
            <a:endParaRPr lang="en-US" dirty="0"/>
          </a:p>
        </p:txBody>
      </p:sp>
      <p:sp>
        <p:nvSpPr>
          <p:cNvPr id="6" name="Content Placeholder 5"/>
          <p:cNvSpPr>
            <a:spLocks noGrp="1"/>
          </p:cNvSpPr>
          <p:nvPr>
            <p:ph idx="1"/>
          </p:nvPr>
        </p:nvSpPr>
        <p:spPr>
          <a:xfrm>
            <a:off x="457200" y="5157192"/>
            <a:ext cx="8229600" cy="1080120"/>
          </a:xfrm>
        </p:spPr>
        <p:txBody>
          <a:bodyPr>
            <a:normAutofit fontScale="25000" lnSpcReduction="2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sz="8800" dirty="0" smtClean="0">
                <a:solidFill>
                  <a:srgbClr val="7030A0"/>
                </a:solidFill>
              </a:rPr>
              <a:t>What were the pros and cons?</a:t>
            </a:r>
            <a:endParaRPr lang="en-US" sz="8800" dirty="0">
              <a:solidFill>
                <a:srgbClr val="7030A0"/>
              </a:solidFill>
            </a:endParaRPr>
          </a:p>
        </p:txBody>
      </p:sp>
      <p:pic>
        <p:nvPicPr>
          <p:cNvPr id="2263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7096" y="1570509"/>
            <a:ext cx="5544616" cy="4228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1D5CD492-2BC6-F348-9965-EC1D86DF57A8}" type="slidenum">
              <a:rPr lang="en-US" smtClean="0"/>
              <a:t>36</a:t>
            </a:fld>
            <a:endParaRPr lang="en-US"/>
          </a:p>
        </p:txBody>
      </p:sp>
    </p:spTree>
    <p:extLst>
      <p:ext uri="{BB962C8B-B14F-4D97-AF65-F5344CB8AC3E}">
        <p14:creationId xmlns:p14="http://schemas.microsoft.com/office/powerpoint/2010/main" val="1176005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2" name="Rectangle 2"/>
          <p:cNvSpPr>
            <a:spLocks noGrp="1" noChangeArrowheads="1"/>
          </p:cNvSpPr>
          <p:nvPr>
            <p:ph type="title" idx="4294967295"/>
          </p:nvPr>
        </p:nvSpPr>
        <p:spPr/>
        <p:txBody>
          <a:bodyPr/>
          <a:lstStyle/>
          <a:p>
            <a:pPr eaLnBrk="1" hangingPunct="1"/>
            <a:r>
              <a:rPr lang="en-GB">
                <a:latin typeface="Liberation Sans"/>
              </a:rPr>
              <a:t>Research and design issues</a:t>
            </a:r>
          </a:p>
        </p:txBody>
      </p:sp>
      <p:sp>
        <p:nvSpPr>
          <p:cNvPr id="181253" name="Rectangle 3"/>
          <p:cNvSpPr>
            <a:spLocks noGrp="1" noChangeArrowheads="1"/>
          </p:cNvSpPr>
          <p:nvPr>
            <p:ph type="body" idx="4294967295"/>
          </p:nvPr>
        </p:nvSpPr>
        <p:spPr/>
        <p:txBody>
          <a:bodyPr>
            <a:normAutofit fontScale="92500" lnSpcReduction="20000"/>
          </a:bodyPr>
          <a:lstStyle/>
          <a:p>
            <a:pPr eaLnBrk="1" hangingPunct="1">
              <a:lnSpc>
                <a:spcPct val="90000"/>
              </a:lnSpc>
            </a:pPr>
            <a:r>
              <a:rPr lang="en-GB" sz="2800" dirty="0" smtClean="0">
                <a:solidFill>
                  <a:srgbClr val="7030A0"/>
                </a:solidFill>
                <a:latin typeface="Liberation Sans"/>
              </a:rPr>
              <a:t>Comfort</a:t>
            </a:r>
          </a:p>
          <a:p>
            <a:pPr eaLnBrk="1" hangingPunct="1">
              <a:lnSpc>
                <a:spcPct val="90000"/>
              </a:lnSpc>
            </a:pPr>
            <a:endParaRPr lang="en-GB" sz="1200" dirty="0">
              <a:solidFill>
                <a:srgbClr val="7030A0"/>
              </a:solidFill>
              <a:latin typeface="Liberation Sans"/>
            </a:endParaRPr>
          </a:p>
          <a:p>
            <a:pPr lvl="1" eaLnBrk="1" hangingPunct="1">
              <a:lnSpc>
                <a:spcPct val="90000"/>
              </a:lnSpc>
            </a:pPr>
            <a:r>
              <a:rPr lang="en-GB" sz="2000" dirty="0">
                <a:solidFill>
                  <a:schemeClr val="accent1"/>
                </a:solidFill>
                <a:latin typeface="Liberation Sans"/>
                <a:ea typeface="ＭＳ Ｐゴシック" charset="0"/>
              </a:rPr>
              <a:t>needs to be light, small, not get in the way, fashionable, and preferably hidden in the </a:t>
            </a:r>
            <a:r>
              <a:rPr lang="en-GB" sz="2000" dirty="0" smtClean="0">
                <a:solidFill>
                  <a:schemeClr val="accent1"/>
                </a:solidFill>
                <a:latin typeface="Liberation Sans"/>
                <a:ea typeface="ＭＳ Ｐゴシック" charset="0"/>
              </a:rPr>
              <a:t>clothing</a:t>
            </a:r>
          </a:p>
          <a:p>
            <a:pPr lvl="1" eaLnBrk="1" hangingPunct="1">
              <a:lnSpc>
                <a:spcPct val="90000"/>
              </a:lnSpc>
            </a:pPr>
            <a:endParaRPr lang="en-GB" sz="1200" dirty="0">
              <a:solidFill>
                <a:schemeClr val="accent1"/>
              </a:solidFill>
              <a:latin typeface="Liberation Sans"/>
              <a:ea typeface="ＭＳ Ｐゴシック" charset="0"/>
            </a:endParaRPr>
          </a:p>
          <a:p>
            <a:pPr eaLnBrk="1" hangingPunct="1">
              <a:lnSpc>
                <a:spcPct val="90000"/>
              </a:lnSpc>
            </a:pPr>
            <a:r>
              <a:rPr lang="en-GB" sz="2800" dirty="0" smtClean="0">
                <a:solidFill>
                  <a:srgbClr val="7030A0"/>
                </a:solidFill>
                <a:latin typeface="Liberation Sans"/>
              </a:rPr>
              <a:t>Hygiene </a:t>
            </a:r>
            <a:endParaRPr lang="en-GB" sz="2800" dirty="0">
              <a:solidFill>
                <a:srgbClr val="7030A0"/>
              </a:solidFill>
              <a:latin typeface="Liberation Sans"/>
            </a:endParaRPr>
          </a:p>
          <a:p>
            <a:pPr lvl="1" eaLnBrk="1" hangingPunct="1">
              <a:lnSpc>
                <a:spcPct val="90000"/>
              </a:lnSpc>
            </a:pPr>
            <a:endParaRPr lang="en-GB" sz="1200" dirty="0" smtClean="0">
              <a:solidFill>
                <a:schemeClr val="accent1"/>
              </a:solidFill>
              <a:latin typeface="Liberation Sans"/>
              <a:ea typeface="ＭＳ Ｐゴシック" charset="0"/>
            </a:endParaRPr>
          </a:p>
          <a:p>
            <a:pPr lvl="1" eaLnBrk="1" hangingPunct="1">
              <a:lnSpc>
                <a:spcPct val="90000"/>
              </a:lnSpc>
            </a:pPr>
            <a:r>
              <a:rPr lang="en-GB" sz="2000" dirty="0" smtClean="0">
                <a:solidFill>
                  <a:schemeClr val="accent1"/>
                </a:solidFill>
                <a:latin typeface="Liberation Sans"/>
                <a:ea typeface="ＭＳ Ｐゴシック" charset="0"/>
              </a:rPr>
              <a:t>is </a:t>
            </a:r>
            <a:r>
              <a:rPr lang="en-GB" sz="2000" dirty="0">
                <a:solidFill>
                  <a:schemeClr val="accent1"/>
                </a:solidFill>
                <a:latin typeface="Liberation Sans"/>
                <a:ea typeface="ＭＳ Ｐゴシック" charset="0"/>
              </a:rPr>
              <a:t>it possible to wash or clean the clothing once worn? </a:t>
            </a:r>
            <a:endParaRPr lang="en-GB" sz="2000" dirty="0" smtClean="0">
              <a:solidFill>
                <a:schemeClr val="accent1"/>
              </a:solidFill>
              <a:latin typeface="Liberation Sans"/>
              <a:ea typeface="ＭＳ Ｐゴシック" charset="0"/>
            </a:endParaRPr>
          </a:p>
          <a:p>
            <a:pPr lvl="1" eaLnBrk="1" hangingPunct="1">
              <a:lnSpc>
                <a:spcPct val="90000"/>
              </a:lnSpc>
            </a:pPr>
            <a:endParaRPr lang="en-GB" sz="1200" dirty="0">
              <a:solidFill>
                <a:schemeClr val="accent1"/>
              </a:solidFill>
              <a:latin typeface="Liberation Sans"/>
              <a:ea typeface="ＭＳ Ｐゴシック" charset="0"/>
            </a:endParaRPr>
          </a:p>
          <a:p>
            <a:pPr eaLnBrk="1" hangingPunct="1">
              <a:lnSpc>
                <a:spcPct val="90000"/>
              </a:lnSpc>
            </a:pPr>
            <a:r>
              <a:rPr lang="en-GB" sz="2800" dirty="0">
                <a:solidFill>
                  <a:srgbClr val="7030A0"/>
                </a:solidFill>
                <a:latin typeface="Liberation Sans"/>
              </a:rPr>
              <a:t>Ease of </a:t>
            </a:r>
            <a:r>
              <a:rPr lang="en-GB" sz="2800" dirty="0" smtClean="0">
                <a:solidFill>
                  <a:srgbClr val="7030A0"/>
                </a:solidFill>
                <a:latin typeface="Liberation Sans"/>
              </a:rPr>
              <a:t>wear</a:t>
            </a:r>
          </a:p>
          <a:p>
            <a:pPr eaLnBrk="1" hangingPunct="1">
              <a:lnSpc>
                <a:spcPct val="90000"/>
              </a:lnSpc>
            </a:pPr>
            <a:endParaRPr lang="en-GB" sz="1300" dirty="0">
              <a:solidFill>
                <a:srgbClr val="7030A0"/>
              </a:solidFill>
              <a:latin typeface="Liberation Sans"/>
            </a:endParaRPr>
          </a:p>
          <a:p>
            <a:pPr lvl="1" eaLnBrk="1" hangingPunct="1">
              <a:lnSpc>
                <a:spcPct val="90000"/>
              </a:lnSpc>
            </a:pPr>
            <a:r>
              <a:rPr lang="en-GB" sz="2000" dirty="0">
                <a:solidFill>
                  <a:schemeClr val="accent1"/>
                </a:solidFill>
                <a:latin typeface="Liberation Sans"/>
                <a:ea typeface="ＭＳ Ｐゴシック" charset="0"/>
              </a:rPr>
              <a:t>how easy is it to remove the electronic gadgetry and replace it?</a:t>
            </a:r>
            <a:r>
              <a:rPr lang="en-GB" sz="2400" dirty="0">
                <a:solidFill>
                  <a:schemeClr val="accent1"/>
                </a:solidFill>
                <a:latin typeface="Liberation Sans"/>
                <a:ea typeface="ＭＳ Ｐゴシック" charset="0"/>
              </a:rPr>
              <a:t> </a:t>
            </a:r>
            <a:endParaRPr lang="en-GB" sz="2400" dirty="0" smtClean="0">
              <a:solidFill>
                <a:schemeClr val="accent1"/>
              </a:solidFill>
              <a:latin typeface="Liberation Sans"/>
              <a:ea typeface="ＭＳ Ｐゴシック" charset="0"/>
            </a:endParaRPr>
          </a:p>
          <a:p>
            <a:pPr lvl="1" eaLnBrk="1" hangingPunct="1">
              <a:lnSpc>
                <a:spcPct val="90000"/>
              </a:lnSpc>
            </a:pPr>
            <a:endParaRPr lang="en-GB" sz="1300" dirty="0">
              <a:solidFill>
                <a:schemeClr val="accent1"/>
              </a:solidFill>
              <a:latin typeface="Liberation Sans"/>
              <a:ea typeface="ＭＳ Ｐゴシック" charset="0"/>
            </a:endParaRPr>
          </a:p>
          <a:p>
            <a:pPr eaLnBrk="1" hangingPunct="1">
              <a:lnSpc>
                <a:spcPct val="90000"/>
              </a:lnSpc>
            </a:pPr>
            <a:r>
              <a:rPr lang="en-GB" sz="2800" dirty="0" smtClean="0">
                <a:solidFill>
                  <a:srgbClr val="7030A0"/>
                </a:solidFill>
                <a:latin typeface="Liberation Sans"/>
              </a:rPr>
              <a:t>Usability</a:t>
            </a:r>
          </a:p>
          <a:p>
            <a:pPr eaLnBrk="1" hangingPunct="1">
              <a:lnSpc>
                <a:spcPct val="90000"/>
              </a:lnSpc>
            </a:pPr>
            <a:endParaRPr lang="en-GB" sz="1300" dirty="0">
              <a:solidFill>
                <a:srgbClr val="7030A0"/>
              </a:solidFill>
              <a:latin typeface="Liberation Sans"/>
            </a:endParaRPr>
          </a:p>
          <a:p>
            <a:pPr lvl="1" eaLnBrk="1" hangingPunct="1">
              <a:lnSpc>
                <a:spcPct val="90000"/>
              </a:lnSpc>
            </a:pPr>
            <a:r>
              <a:rPr lang="en-GB" sz="2000" dirty="0">
                <a:solidFill>
                  <a:schemeClr val="accent1"/>
                </a:solidFill>
                <a:latin typeface="Liberation Sans"/>
                <a:ea typeface="ＭＳ Ｐゴシック" charset="0"/>
              </a:rPr>
              <a:t>how does the user control the devices that are embedded in the clothing?</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37</a:t>
            </a:fld>
            <a:endParaRPr lang="en-GB" dirty="0"/>
          </a:p>
        </p:txBody>
      </p:sp>
    </p:spTree>
    <p:extLst>
      <p:ext uri="{BB962C8B-B14F-4D97-AF65-F5344CB8AC3E}">
        <p14:creationId xmlns:p14="http://schemas.microsoft.com/office/powerpoint/2010/main" val="3847074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4" name="Title 1"/>
          <p:cNvSpPr>
            <a:spLocks noGrp="1"/>
          </p:cNvSpPr>
          <p:nvPr>
            <p:ph type="title" idx="4294967295"/>
          </p:nvPr>
        </p:nvSpPr>
        <p:spPr/>
        <p:txBody>
          <a:bodyPr>
            <a:normAutofit/>
          </a:bodyPr>
          <a:lstStyle/>
          <a:p>
            <a:pPr eaLnBrk="1" hangingPunct="1"/>
            <a:r>
              <a:rPr lang="en-GB" dirty="0" smtClean="0">
                <a:latin typeface="Liberation Sans"/>
              </a:rPr>
              <a:t>Brain-computer </a:t>
            </a:r>
            <a:r>
              <a:rPr lang="en-GB" dirty="0" smtClean="0">
                <a:latin typeface="Liberation Sans"/>
              </a:rPr>
              <a:t>interfaces</a:t>
            </a:r>
            <a:endParaRPr lang="en-GB" dirty="0">
              <a:latin typeface="Liberation Sans"/>
            </a:endParaRPr>
          </a:p>
        </p:txBody>
      </p:sp>
      <p:sp>
        <p:nvSpPr>
          <p:cNvPr id="189445" name="Content Placeholder 2"/>
          <p:cNvSpPr>
            <a:spLocks noGrp="1"/>
          </p:cNvSpPr>
          <p:nvPr>
            <p:ph idx="4294967295"/>
          </p:nvPr>
        </p:nvSpPr>
        <p:spPr/>
        <p:txBody>
          <a:bodyPr>
            <a:normAutofit fontScale="85000" lnSpcReduction="20000"/>
          </a:bodyPr>
          <a:lstStyle/>
          <a:p>
            <a:pPr eaLnBrk="1" hangingPunct="1"/>
            <a:r>
              <a:rPr lang="en-GB" sz="2800" dirty="0">
                <a:latin typeface="Liberation Sans"/>
              </a:rPr>
              <a:t>Brain–computer interfaces (BCI) provide a communication pathway between a person</a:t>
            </a:r>
            <a:r>
              <a:rPr lang="ja-JP" altLang="en-GB" sz="2800" dirty="0">
                <a:latin typeface="Liberation Sans"/>
              </a:rPr>
              <a:t>’</a:t>
            </a:r>
            <a:r>
              <a:rPr lang="en-GB" sz="2800" dirty="0">
                <a:latin typeface="Liberation Sans"/>
              </a:rPr>
              <a:t>s brain waves and an external device, such as a cursor on a </a:t>
            </a:r>
            <a:r>
              <a:rPr lang="en-GB" sz="2800" dirty="0" smtClean="0">
                <a:latin typeface="Liberation Sans"/>
              </a:rPr>
              <a:t>screen</a:t>
            </a:r>
          </a:p>
          <a:p>
            <a:pPr eaLnBrk="1" hangingPunct="1"/>
            <a:endParaRPr lang="en-GB" sz="1300" dirty="0">
              <a:latin typeface="Liberation Sans"/>
            </a:endParaRPr>
          </a:p>
          <a:p>
            <a:pPr eaLnBrk="1" hangingPunct="1"/>
            <a:r>
              <a:rPr lang="en-GB" sz="2800" dirty="0">
                <a:latin typeface="Liberation Sans"/>
              </a:rPr>
              <a:t>Person is trained to concentrate on the task, e.g. moving the cursor </a:t>
            </a:r>
            <a:endParaRPr lang="en-GB" sz="2800" dirty="0" smtClean="0">
              <a:latin typeface="Liberation Sans"/>
            </a:endParaRPr>
          </a:p>
          <a:p>
            <a:pPr eaLnBrk="1" hangingPunct="1"/>
            <a:endParaRPr lang="en-GB" sz="1300" dirty="0">
              <a:latin typeface="Liberation Sans"/>
            </a:endParaRPr>
          </a:p>
          <a:p>
            <a:pPr eaLnBrk="1" hangingPunct="1"/>
            <a:r>
              <a:rPr lang="en-GB" sz="2800" dirty="0">
                <a:latin typeface="Liberation Sans"/>
              </a:rPr>
              <a:t>BCIs work through detecting changes in the neural functioning in the </a:t>
            </a:r>
            <a:r>
              <a:rPr lang="en-GB" sz="2800" dirty="0" smtClean="0">
                <a:latin typeface="Liberation Sans"/>
              </a:rPr>
              <a:t>brain</a:t>
            </a:r>
          </a:p>
          <a:p>
            <a:pPr eaLnBrk="1" hangingPunct="1"/>
            <a:endParaRPr lang="en-GB" sz="1400" dirty="0" smtClean="0">
              <a:latin typeface="Liberation Sans"/>
            </a:endParaRPr>
          </a:p>
          <a:p>
            <a:r>
              <a:rPr lang="en-GB" sz="2800" dirty="0" smtClean="0">
                <a:latin typeface="Liberation Sans"/>
              </a:rPr>
              <a:t>BCIs apps:</a:t>
            </a:r>
          </a:p>
          <a:p>
            <a:endParaRPr lang="en-GB" sz="900" dirty="0" smtClean="0">
              <a:solidFill>
                <a:srgbClr val="7030A0"/>
              </a:solidFill>
              <a:latin typeface="Liberation Sans"/>
            </a:endParaRPr>
          </a:p>
          <a:p>
            <a:pPr lvl="1"/>
            <a:r>
              <a:rPr lang="en-GB" sz="2400" dirty="0" smtClean="0">
                <a:solidFill>
                  <a:schemeClr val="accent1"/>
                </a:solidFill>
                <a:latin typeface="Liberation Sans"/>
              </a:rPr>
              <a:t>Games </a:t>
            </a:r>
          </a:p>
          <a:p>
            <a:pPr lvl="1"/>
            <a:r>
              <a:rPr lang="en-GB" sz="2400" dirty="0" smtClean="0">
                <a:solidFill>
                  <a:schemeClr val="accent1"/>
                </a:solidFill>
                <a:latin typeface="Liberation Sans"/>
              </a:rPr>
              <a:t>enable </a:t>
            </a:r>
            <a:r>
              <a:rPr lang="en-GB" sz="2400" dirty="0">
                <a:solidFill>
                  <a:schemeClr val="accent1"/>
                </a:solidFill>
                <a:latin typeface="Liberation Sans"/>
              </a:rPr>
              <a:t>people who are paralysed to control </a:t>
            </a:r>
            <a:r>
              <a:rPr lang="en-GB" sz="2400" dirty="0" smtClean="0">
                <a:solidFill>
                  <a:schemeClr val="accent1"/>
                </a:solidFill>
                <a:latin typeface="Liberation Sans"/>
              </a:rPr>
              <a:t>robots </a:t>
            </a:r>
            <a:endParaRPr lang="en-GB" sz="2400" dirty="0">
              <a:solidFill>
                <a:schemeClr val="accent1"/>
              </a:solidFill>
              <a:latin typeface="Liberation Sans"/>
            </a:endParaRP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38</a:t>
            </a:fld>
            <a:endParaRPr lang="en-GB" dirty="0"/>
          </a:p>
        </p:txBody>
      </p:sp>
    </p:spTree>
    <p:extLst>
      <p:ext uri="{BB962C8B-B14F-4D97-AF65-F5344CB8AC3E}">
        <p14:creationId xmlns:p14="http://schemas.microsoft.com/office/powerpoint/2010/main" val="19961395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9" name="Title 1"/>
          <p:cNvSpPr>
            <a:spLocks noGrp="1"/>
          </p:cNvSpPr>
          <p:nvPr>
            <p:ph type="title" idx="4294967295"/>
          </p:nvPr>
        </p:nvSpPr>
        <p:spPr>
          <a:xfrm>
            <a:off x="493204" y="255784"/>
            <a:ext cx="8229600" cy="868958"/>
          </a:xfrm>
        </p:spPr>
        <p:txBody>
          <a:bodyPr/>
          <a:lstStyle/>
          <a:p>
            <a:pPr eaLnBrk="1" hangingPunct="1"/>
            <a:r>
              <a:rPr lang="en-GB" dirty="0" err="1">
                <a:latin typeface="Liberation Sans"/>
              </a:rPr>
              <a:t>Brainball</a:t>
            </a:r>
            <a:r>
              <a:rPr lang="en-GB" dirty="0">
                <a:latin typeface="Liberation Sans"/>
              </a:rPr>
              <a:t> game</a:t>
            </a:r>
          </a:p>
        </p:txBody>
      </p:sp>
      <p:pic>
        <p:nvPicPr>
          <p:cNvPr id="213019"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234" y="1673636"/>
            <a:ext cx="6754316" cy="4672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39</a:t>
            </a:fld>
            <a:endParaRPr lang="en-GB" dirty="0"/>
          </a:p>
        </p:txBody>
      </p:sp>
    </p:spTree>
    <p:extLst>
      <p:ext uri="{BB962C8B-B14F-4D97-AF65-F5344CB8AC3E}">
        <p14:creationId xmlns:p14="http://schemas.microsoft.com/office/powerpoint/2010/main" val="409538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altLang="en-US"/>
              <a:t>Cardinal axiom</a:t>
            </a:r>
          </a:p>
        </p:txBody>
      </p:sp>
      <p:sp>
        <p:nvSpPr>
          <p:cNvPr id="101379" name="Rectangle 3"/>
          <p:cNvSpPr>
            <a:spLocks noGrp="1" noChangeArrowheads="1"/>
          </p:cNvSpPr>
          <p:nvPr>
            <p:ph type="body" idx="1"/>
          </p:nvPr>
        </p:nvSpPr>
        <p:spPr/>
        <p:txBody>
          <a:bodyPr/>
          <a:lstStyle/>
          <a:p>
            <a:pPr>
              <a:lnSpc>
                <a:spcPct val="90000"/>
              </a:lnSpc>
            </a:pPr>
            <a:r>
              <a:rPr lang="en-US" altLang="en-US" sz="2800" dirty="0"/>
              <a:t>“A user interface is well-designed when the program behaves exactly how the user thought it would.” – Joel </a:t>
            </a:r>
            <a:r>
              <a:rPr lang="en-US" altLang="en-US" sz="2800" dirty="0" err="1" smtClean="0"/>
              <a:t>Spolsky</a:t>
            </a:r>
            <a:r>
              <a:rPr lang="en-US" altLang="en-US" sz="2800" dirty="0" smtClean="0"/>
              <a:t> (Stack Overflow, Trello)</a:t>
            </a:r>
            <a:endParaRPr lang="en-US" altLang="en-US" sz="2800" dirty="0"/>
          </a:p>
          <a:p>
            <a:pPr lvl="1">
              <a:lnSpc>
                <a:spcPct val="90000"/>
              </a:lnSpc>
            </a:pPr>
            <a:r>
              <a:rPr lang="en-US" altLang="en-US" sz="2400" dirty="0" smtClean="0"/>
              <a:t>Assume User:</a:t>
            </a:r>
          </a:p>
          <a:p>
            <a:pPr lvl="2"/>
            <a:r>
              <a:rPr lang="en-US" altLang="en-US" sz="2100" dirty="0" smtClean="0"/>
              <a:t>Have not read the manual</a:t>
            </a:r>
          </a:p>
          <a:p>
            <a:pPr lvl="2"/>
            <a:r>
              <a:rPr lang="en-US" altLang="en-US" sz="2100" dirty="0" smtClean="0"/>
              <a:t>Have not attend training</a:t>
            </a:r>
          </a:p>
          <a:p>
            <a:pPr lvl="2"/>
            <a:r>
              <a:rPr lang="en-US" altLang="en-US" sz="2100" dirty="0" smtClean="0"/>
              <a:t>Do not have external help readily at hand</a:t>
            </a:r>
            <a:endParaRPr lang="en-US" altLang="en-US" sz="2100" dirty="0"/>
          </a:p>
          <a:p>
            <a:pPr>
              <a:lnSpc>
                <a:spcPct val="90000"/>
              </a:lnSpc>
            </a:pPr>
            <a:r>
              <a:rPr lang="en-US" altLang="en-US" sz="2800" dirty="0"/>
              <a:t>All the other rules are just corollaries:</a:t>
            </a:r>
          </a:p>
          <a:p>
            <a:pPr lvl="1">
              <a:lnSpc>
                <a:spcPct val="90000"/>
              </a:lnSpc>
            </a:pPr>
            <a:r>
              <a:rPr lang="en-US" altLang="en-US" sz="2400" dirty="0"/>
              <a:t>Golden rules:  place user in control, reduce user’s memory load, make interface consistent </a:t>
            </a:r>
          </a:p>
        </p:txBody>
      </p:sp>
      <p:sp>
        <p:nvSpPr>
          <p:cNvPr id="2" name="Slide Number Placeholder 1"/>
          <p:cNvSpPr>
            <a:spLocks noGrp="1"/>
          </p:cNvSpPr>
          <p:nvPr>
            <p:ph type="sldNum" sz="quarter" idx="12"/>
          </p:nvPr>
        </p:nvSpPr>
        <p:spPr/>
        <p:txBody>
          <a:bodyPr/>
          <a:lstStyle/>
          <a:p>
            <a:fld id="{1D5CD492-2BC6-F348-9965-EC1D86DF57A8}" type="slidenum">
              <a:rPr lang="en-US" smtClean="0"/>
              <a:t>4</a:t>
            </a:fld>
            <a:endParaRPr lang="en-US"/>
          </a:p>
        </p:txBody>
      </p:sp>
    </p:spTree>
    <p:extLst>
      <p:ext uri="{BB962C8B-B14F-4D97-AF65-F5344CB8AC3E}">
        <p14:creationId xmlns:p14="http://schemas.microsoft.com/office/powerpoint/2010/main" val="13654203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37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137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137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1379">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137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13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2" name="Rectangle 2"/>
          <p:cNvSpPr>
            <a:spLocks noGrp="1" noChangeArrowheads="1"/>
          </p:cNvSpPr>
          <p:nvPr>
            <p:ph type="title" idx="4294967295"/>
          </p:nvPr>
        </p:nvSpPr>
        <p:spPr/>
        <p:txBody>
          <a:bodyPr/>
          <a:lstStyle/>
          <a:p>
            <a:pPr eaLnBrk="1" hangingPunct="1"/>
            <a:r>
              <a:rPr lang="en-GB">
                <a:latin typeface="Liberation Sans"/>
              </a:rPr>
              <a:t>Summary</a:t>
            </a:r>
          </a:p>
        </p:txBody>
      </p:sp>
      <p:sp>
        <p:nvSpPr>
          <p:cNvPr id="196613" name="Rectangle 3"/>
          <p:cNvSpPr>
            <a:spLocks noGrp="1" noChangeArrowheads="1"/>
          </p:cNvSpPr>
          <p:nvPr>
            <p:ph type="body" idx="4294967295"/>
          </p:nvPr>
        </p:nvSpPr>
        <p:spPr/>
        <p:txBody>
          <a:bodyPr>
            <a:normAutofit fontScale="92500" lnSpcReduction="10000"/>
          </a:bodyPr>
          <a:lstStyle/>
          <a:p>
            <a:pPr eaLnBrk="1" hangingPunct="1">
              <a:lnSpc>
                <a:spcPct val="90000"/>
              </a:lnSpc>
            </a:pPr>
            <a:r>
              <a:rPr lang="en-GB" sz="2800" dirty="0">
                <a:latin typeface="Liberation Sans"/>
              </a:rPr>
              <a:t>Many innovative interfaces have emerged post the WIMP/GUI era, including speech, wearable, mobile, brain and </a:t>
            </a:r>
            <a:r>
              <a:rPr lang="en-GB" sz="2800" dirty="0" smtClean="0">
                <a:latin typeface="Liberation Sans"/>
              </a:rPr>
              <a:t>tangible</a:t>
            </a:r>
          </a:p>
          <a:p>
            <a:pPr eaLnBrk="1" hangingPunct="1">
              <a:lnSpc>
                <a:spcPct val="90000"/>
              </a:lnSpc>
            </a:pPr>
            <a:endParaRPr lang="en-GB" sz="1200" dirty="0">
              <a:latin typeface="Liberation Sans"/>
            </a:endParaRPr>
          </a:p>
          <a:p>
            <a:pPr eaLnBrk="1" hangingPunct="1">
              <a:lnSpc>
                <a:spcPct val="90000"/>
              </a:lnSpc>
            </a:pPr>
            <a:r>
              <a:rPr lang="en-GB" sz="2800" dirty="0" smtClean="0">
                <a:latin typeface="Liberation Sans"/>
              </a:rPr>
              <a:t>Raises many design </a:t>
            </a:r>
            <a:r>
              <a:rPr lang="en-GB" sz="2800" dirty="0">
                <a:latin typeface="Liberation Sans"/>
              </a:rPr>
              <a:t>and research questions </a:t>
            </a:r>
            <a:r>
              <a:rPr lang="en-GB" sz="2800" dirty="0" smtClean="0">
                <a:latin typeface="Liberation Sans"/>
              </a:rPr>
              <a:t>to </a:t>
            </a:r>
            <a:r>
              <a:rPr lang="en-GB" sz="2800" dirty="0">
                <a:latin typeface="Liberation Sans"/>
              </a:rPr>
              <a:t>decide which to </a:t>
            </a:r>
            <a:r>
              <a:rPr lang="en-GB" sz="2800" dirty="0" smtClean="0">
                <a:latin typeface="Liberation Sans"/>
              </a:rPr>
              <a:t>use</a:t>
            </a:r>
          </a:p>
          <a:p>
            <a:pPr eaLnBrk="1" hangingPunct="1">
              <a:lnSpc>
                <a:spcPct val="90000"/>
              </a:lnSpc>
            </a:pPr>
            <a:endParaRPr lang="en-GB" sz="1000" dirty="0" smtClean="0">
              <a:solidFill>
                <a:srgbClr val="7030A0"/>
              </a:solidFill>
              <a:latin typeface="Liberation Sans"/>
            </a:endParaRPr>
          </a:p>
          <a:p>
            <a:pPr lvl="1">
              <a:lnSpc>
                <a:spcPct val="90000"/>
              </a:lnSpc>
            </a:pPr>
            <a:r>
              <a:rPr lang="en-GB" sz="2400" dirty="0" smtClean="0">
                <a:solidFill>
                  <a:schemeClr val="accent1"/>
                </a:solidFill>
                <a:latin typeface="Liberation Sans"/>
              </a:rPr>
              <a:t>e.g. how best to represent information to </a:t>
            </a:r>
            <a:r>
              <a:rPr lang="en-GB" sz="2400" dirty="0">
                <a:solidFill>
                  <a:schemeClr val="accent1"/>
                </a:solidFill>
                <a:latin typeface="Liberation Sans"/>
              </a:rPr>
              <a:t>the user so they can carry out ongoing activity or </a:t>
            </a:r>
            <a:r>
              <a:rPr lang="en-GB" sz="2400" dirty="0" smtClean="0">
                <a:solidFill>
                  <a:schemeClr val="accent1"/>
                </a:solidFill>
                <a:latin typeface="Liberation Sans"/>
              </a:rPr>
              <a:t>task</a:t>
            </a:r>
          </a:p>
          <a:p>
            <a:pPr lvl="1">
              <a:lnSpc>
                <a:spcPct val="90000"/>
              </a:lnSpc>
            </a:pPr>
            <a:endParaRPr lang="en-GB" sz="1200" dirty="0" smtClean="0">
              <a:solidFill>
                <a:schemeClr val="accent1"/>
              </a:solidFill>
              <a:latin typeface="Liberation Sans"/>
            </a:endParaRPr>
          </a:p>
          <a:p>
            <a:pPr>
              <a:lnSpc>
                <a:spcPct val="90000"/>
              </a:lnSpc>
            </a:pPr>
            <a:r>
              <a:rPr lang="en-GB" sz="2800" dirty="0" smtClean="0">
                <a:latin typeface="Liberation Sans"/>
              </a:rPr>
              <a:t>New </a:t>
            </a:r>
            <a:r>
              <a:rPr lang="en-GB" sz="2800" dirty="0">
                <a:latin typeface="Liberation Sans"/>
              </a:rPr>
              <a:t>interfaces that are context-aware or monitor raise ethical issues concerned with what data is being collected and what it is used for </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40</a:t>
            </a:fld>
            <a:endParaRPr lang="en-GB" dirty="0"/>
          </a:p>
        </p:txBody>
      </p:sp>
    </p:spTree>
    <p:extLst>
      <p:ext uri="{BB962C8B-B14F-4D97-AF65-F5344CB8AC3E}">
        <p14:creationId xmlns:p14="http://schemas.microsoft.com/office/powerpoint/2010/main" val="18429818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altLang="en-US" dirty="0"/>
              <a:t>User and </a:t>
            </a:r>
            <a:r>
              <a:rPr lang="en-US" altLang="en-US" sz="3600" dirty="0"/>
              <a:t>program</a:t>
            </a:r>
            <a:r>
              <a:rPr lang="en-US" altLang="en-US" dirty="0"/>
              <a:t> models</a:t>
            </a:r>
          </a:p>
        </p:txBody>
      </p:sp>
      <p:sp>
        <p:nvSpPr>
          <p:cNvPr id="116739" name="Rectangle 3"/>
          <p:cNvSpPr>
            <a:spLocks noGrp="1" noChangeArrowheads="1"/>
          </p:cNvSpPr>
          <p:nvPr>
            <p:ph type="body" idx="1"/>
          </p:nvPr>
        </p:nvSpPr>
        <p:spPr/>
        <p:txBody>
          <a:bodyPr/>
          <a:lstStyle/>
          <a:p>
            <a:r>
              <a:rPr lang="en-US" altLang="en-US" sz="2800" dirty="0"/>
              <a:t>User model:  User’s idea of what’s happening</a:t>
            </a:r>
          </a:p>
          <a:p>
            <a:r>
              <a:rPr lang="en-US" altLang="en-US" sz="2800" dirty="0"/>
              <a:t>Program model:  Program’s idea of what’s happening (i.e., what’s </a:t>
            </a:r>
            <a:r>
              <a:rPr lang="en-US" altLang="en-US" sz="2800" i="1" dirty="0"/>
              <a:t>actually</a:t>
            </a:r>
            <a:r>
              <a:rPr lang="en-US" altLang="en-US" sz="2800" dirty="0"/>
              <a:t> happening)</a:t>
            </a:r>
          </a:p>
          <a:p>
            <a:r>
              <a:rPr lang="en-US" altLang="en-US" sz="2800" dirty="0"/>
              <a:t>Successful UI when program model corresponds to user model</a:t>
            </a:r>
          </a:p>
          <a:p>
            <a:pPr lvl="1"/>
            <a:r>
              <a:rPr lang="en-US" altLang="en-US" sz="2400" dirty="0"/>
              <a:t>Speak user’s </a:t>
            </a:r>
            <a:r>
              <a:rPr lang="en-US" altLang="en-US" sz="2400" dirty="0" smtClean="0"/>
              <a:t>language: Follow </a:t>
            </a:r>
            <a:r>
              <a:rPr lang="en-US" altLang="en-US" sz="2400" dirty="0"/>
              <a:t>real-world conventions, make information appear in natural and logical order</a:t>
            </a:r>
          </a:p>
          <a:p>
            <a:pPr lvl="1"/>
            <a:r>
              <a:rPr lang="en-US" altLang="en-US" sz="2400" dirty="0"/>
              <a:t>Use metaphors from real world</a:t>
            </a:r>
          </a:p>
          <a:p>
            <a:endParaRPr lang="en-US" altLang="en-US" sz="2800" dirty="0"/>
          </a:p>
          <a:p>
            <a:endParaRPr lang="en-US" altLang="en-US" sz="2800" dirty="0"/>
          </a:p>
        </p:txBody>
      </p:sp>
      <p:sp>
        <p:nvSpPr>
          <p:cNvPr id="2" name="Slide Number Placeholder 1"/>
          <p:cNvSpPr>
            <a:spLocks noGrp="1"/>
          </p:cNvSpPr>
          <p:nvPr>
            <p:ph type="sldNum" sz="quarter" idx="12"/>
          </p:nvPr>
        </p:nvSpPr>
        <p:spPr/>
        <p:txBody>
          <a:bodyPr/>
          <a:lstStyle/>
          <a:p>
            <a:fld id="{1D5CD492-2BC6-F348-9965-EC1D86DF57A8}" type="slidenum">
              <a:rPr lang="en-US" smtClean="0"/>
              <a:t>5</a:t>
            </a:fld>
            <a:endParaRPr lang="en-US"/>
          </a:p>
        </p:txBody>
      </p:sp>
    </p:spTree>
    <p:extLst>
      <p:ext uri="{BB962C8B-B14F-4D97-AF65-F5344CB8AC3E}">
        <p14:creationId xmlns:p14="http://schemas.microsoft.com/office/powerpoint/2010/main" val="22792971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67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673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6739">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67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altLang="en-US" sz="4000"/>
              <a:t>How do you get the user model?</a:t>
            </a:r>
          </a:p>
        </p:txBody>
      </p:sp>
      <p:sp>
        <p:nvSpPr>
          <p:cNvPr id="118787" name="Rectangle 3"/>
          <p:cNvSpPr>
            <a:spLocks noGrp="1" noChangeArrowheads="1"/>
          </p:cNvSpPr>
          <p:nvPr>
            <p:ph type="body" idx="1"/>
          </p:nvPr>
        </p:nvSpPr>
        <p:spPr/>
        <p:txBody>
          <a:bodyPr/>
          <a:lstStyle/>
          <a:p>
            <a:r>
              <a:rPr lang="en-US" altLang="en-US" sz="3200" dirty="0"/>
              <a:t>Ask the users!</a:t>
            </a:r>
          </a:p>
          <a:p>
            <a:r>
              <a:rPr lang="en-US" altLang="en-US" sz="3200" dirty="0"/>
              <a:t>The 50-cent usability test</a:t>
            </a:r>
          </a:p>
          <a:p>
            <a:pPr lvl="1"/>
            <a:r>
              <a:rPr lang="en-US" altLang="en-US" sz="2400" dirty="0"/>
              <a:t>Usually 5-6 people is enough, will start to see consensus</a:t>
            </a:r>
          </a:p>
          <a:p>
            <a:pPr lvl="1"/>
            <a:r>
              <a:rPr lang="en-US" altLang="en-US" sz="2400" dirty="0"/>
              <a:t>Don’t need formal usability lab, or “people off the street”</a:t>
            </a:r>
          </a:p>
          <a:p>
            <a:pPr lvl="1"/>
            <a:r>
              <a:rPr lang="en-US" altLang="en-US" sz="2400" dirty="0"/>
              <a:t>Just sketch or prototype and ask your neighbor</a:t>
            </a:r>
          </a:p>
        </p:txBody>
      </p:sp>
      <p:sp>
        <p:nvSpPr>
          <p:cNvPr id="2" name="Slide Number Placeholder 1"/>
          <p:cNvSpPr>
            <a:spLocks noGrp="1"/>
          </p:cNvSpPr>
          <p:nvPr>
            <p:ph type="sldNum" sz="quarter" idx="12"/>
          </p:nvPr>
        </p:nvSpPr>
        <p:spPr/>
        <p:txBody>
          <a:bodyPr/>
          <a:lstStyle/>
          <a:p>
            <a:fld id="{1D5CD492-2BC6-F348-9965-EC1D86DF57A8}" type="slidenum">
              <a:rPr lang="en-US" smtClean="0"/>
              <a:t>6</a:t>
            </a:fld>
            <a:endParaRPr lang="en-US"/>
          </a:p>
        </p:txBody>
      </p:sp>
    </p:spTree>
    <p:extLst>
      <p:ext uri="{BB962C8B-B14F-4D97-AF65-F5344CB8AC3E}">
        <p14:creationId xmlns:p14="http://schemas.microsoft.com/office/powerpoint/2010/main" val="5220578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878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878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878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87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idx="4294967295"/>
          </p:nvPr>
        </p:nvSpPr>
        <p:spPr/>
        <p:txBody>
          <a:bodyPr>
            <a:normAutofit/>
          </a:bodyPr>
          <a:lstStyle/>
          <a:p>
            <a:pPr eaLnBrk="1" hangingPunct="1"/>
            <a:r>
              <a:rPr lang="en-GB" sz="3800" dirty="0"/>
              <a:t>From problem space to design space</a:t>
            </a:r>
          </a:p>
        </p:txBody>
      </p:sp>
      <p:sp>
        <p:nvSpPr>
          <p:cNvPr id="28677" name="Rectangle 3"/>
          <p:cNvSpPr>
            <a:spLocks noGrp="1" noChangeArrowheads="1"/>
          </p:cNvSpPr>
          <p:nvPr>
            <p:ph type="body" idx="4294967295"/>
          </p:nvPr>
        </p:nvSpPr>
        <p:spPr/>
        <p:txBody>
          <a:bodyPr/>
          <a:lstStyle/>
          <a:p>
            <a:pPr eaLnBrk="1" hangingPunct="1">
              <a:lnSpc>
                <a:spcPct val="90000"/>
              </a:lnSpc>
            </a:pPr>
            <a:r>
              <a:rPr lang="en-GB" sz="2800" dirty="0"/>
              <a:t>Having a good understanding of the problem space can help inform the design </a:t>
            </a:r>
            <a:r>
              <a:rPr lang="en-GB" sz="2800" dirty="0" smtClean="0"/>
              <a:t>space</a:t>
            </a:r>
          </a:p>
          <a:p>
            <a:pPr eaLnBrk="1" hangingPunct="1">
              <a:lnSpc>
                <a:spcPct val="90000"/>
              </a:lnSpc>
            </a:pPr>
            <a:endParaRPr lang="en-GB" sz="800" dirty="0">
              <a:solidFill>
                <a:srgbClr val="7030A0"/>
              </a:solidFill>
            </a:endParaRPr>
          </a:p>
          <a:p>
            <a:pPr lvl="1" eaLnBrk="1" hangingPunct="1">
              <a:lnSpc>
                <a:spcPct val="90000"/>
              </a:lnSpc>
            </a:pPr>
            <a:r>
              <a:rPr lang="en-GB" sz="2400" dirty="0">
                <a:solidFill>
                  <a:schemeClr val="accent1"/>
                </a:solidFill>
              </a:rPr>
              <a:t>e.g. what kind of interface, </a:t>
            </a:r>
            <a:r>
              <a:rPr lang="en-GB" sz="2400" dirty="0" smtClean="0">
                <a:solidFill>
                  <a:schemeClr val="accent1"/>
                </a:solidFill>
              </a:rPr>
              <a:t>behaviour, </a:t>
            </a:r>
            <a:r>
              <a:rPr lang="en-GB" sz="2400" dirty="0">
                <a:solidFill>
                  <a:schemeClr val="accent1"/>
                </a:solidFill>
              </a:rPr>
              <a:t>functionality to </a:t>
            </a:r>
            <a:r>
              <a:rPr lang="en-GB" sz="2400" dirty="0" smtClean="0">
                <a:solidFill>
                  <a:schemeClr val="accent1"/>
                </a:solidFill>
              </a:rPr>
              <a:t>provide</a:t>
            </a:r>
          </a:p>
          <a:p>
            <a:pPr lvl="1" eaLnBrk="1" hangingPunct="1">
              <a:lnSpc>
                <a:spcPct val="90000"/>
              </a:lnSpc>
            </a:pPr>
            <a:endParaRPr lang="en-GB" sz="2400" dirty="0"/>
          </a:p>
          <a:p>
            <a:pPr eaLnBrk="1" hangingPunct="1">
              <a:lnSpc>
                <a:spcPct val="90000"/>
              </a:lnSpc>
            </a:pPr>
            <a:r>
              <a:rPr lang="en-GB" sz="2800" dirty="0"/>
              <a:t>But before deciding upon these it is important to develop a conceptual model</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7</a:t>
            </a:fld>
            <a:endParaRPr lang="en-GB" dirty="0"/>
          </a:p>
        </p:txBody>
      </p:sp>
    </p:spTree>
    <p:extLst>
      <p:ext uri="{BB962C8B-B14F-4D97-AF65-F5344CB8AC3E}">
        <p14:creationId xmlns:p14="http://schemas.microsoft.com/office/powerpoint/2010/main" val="1311875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idx="4294967295"/>
          </p:nvPr>
        </p:nvSpPr>
        <p:spPr/>
        <p:txBody>
          <a:bodyPr>
            <a:normAutofit/>
          </a:bodyPr>
          <a:lstStyle/>
          <a:p>
            <a:pPr eaLnBrk="1" hangingPunct="1"/>
            <a:r>
              <a:rPr lang="en-GB" dirty="0"/>
              <a:t>First steps in formulating a conceptual model</a:t>
            </a:r>
          </a:p>
        </p:txBody>
      </p:sp>
      <p:sp>
        <p:nvSpPr>
          <p:cNvPr id="32773" name="Rectangle 3"/>
          <p:cNvSpPr>
            <a:spLocks noGrp="1" noChangeArrowheads="1"/>
          </p:cNvSpPr>
          <p:nvPr>
            <p:ph type="body" idx="4294967295"/>
          </p:nvPr>
        </p:nvSpPr>
        <p:spPr>
          <a:xfrm>
            <a:off x="467544" y="1700808"/>
            <a:ext cx="8229600" cy="4525963"/>
          </a:xfrm>
        </p:spPr>
        <p:txBody>
          <a:bodyPr/>
          <a:lstStyle/>
          <a:p>
            <a:pPr eaLnBrk="1" hangingPunct="1">
              <a:lnSpc>
                <a:spcPct val="90000"/>
              </a:lnSpc>
            </a:pPr>
            <a:r>
              <a:rPr lang="en-GB" sz="2800" dirty="0"/>
              <a:t>What will the users be doing when carrying out their tasks?</a:t>
            </a:r>
          </a:p>
          <a:p>
            <a:pPr eaLnBrk="1" hangingPunct="1">
              <a:lnSpc>
                <a:spcPct val="90000"/>
              </a:lnSpc>
            </a:pPr>
            <a:r>
              <a:rPr lang="en-GB" sz="2800" dirty="0"/>
              <a:t>How will the system support these?</a:t>
            </a:r>
          </a:p>
          <a:p>
            <a:pPr eaLnBrk="1" hangingPunct="1">
              <a:lnSpc>
                <a:spcPct val="90000"/>
              </a:lnSpc>
            </a:pPr>
            <a:r>
              <a:rPr lang="en-GB" sz="2800" dirty="0"/>
              <a:t>What kind of interface metaphor, if any, will be appropriate?</a:t>
            </a:r>
          </a:p>
          <a:p>
            <a:pPr eaLnBrk="1" hangingPunct="1">
              <a:lnSpc>
                <a:spcPct val="90000"/>
              </a:lnSpc>
            </a:pPr>
            <a:r>
              <a:rPr lang="en-GB" sz="2800" dirty="0"/>
              <a:t>What kinds of interaction modes and styles to use? </a:t>
            </a:r>
            <a:endParaRPr lang="en-GB" sz="2800" dirty="0" smtClean="0"/>
          </a:p>
          <a:p>
            <a:pPr eaLnBrk="1" hangingPunct="1">
              <a:lnSpc>
                <a:spcPct val="90000"/>
              </a:lnSpc>
            </a:pPr>
            <a:endParaRPr lang="en-GB" sz="1000" dirty="0">
              <a:solidFill>
                <a:srgbClr val="7030A0"/>
              </a:solidFill>
            </a:endParaRPr>
          </a:p>
          <a:p>
            <a:pPr lvl="1" eaLnBrk="1" hangingPunct="1">
              <a:lnSpc>
                <a:spcPct val="90000"/>
              </a:lnSpc>
              <a:buFontTx/>
              <a:buNone/>
            </a:pPr>
            <a:r>
              <a:rPr lang="en-GB" sz="2400" dirty="0">
                <a:solidFill>
                  <a:schemeClr val="accent2"/>
                </a:solidFill>
              </a:rPr>
              <a:t>	</a:t>
            </a:r>
            <a:r>
              <a:rPr lang="en-GB" sz="2400" dirty="0" smtClean="0">
                <a:solidFill>
                  <a:schemeClr val="accent1"/>
                </a:solidFill>
              </a:rPr>
              <a:t>- </a:t>
            </a:r>
            <a:r>
              <a:rPr lang="en-GB" sz="2200" dirty="0" smtClean="0">
                <a:solidFill>
                  <a:schemeClr val="accent1"/>
                </a:solidFill>
              </a:rPr>
              <a:t>always </a:t>
            </a:r>
            <a:r>
              <a:rPr lang="en-GB" sz="2200" dirty="0">
                <a:solidFill>
                  <a:schemeClr val="accent1"/>
                </a:solidFill>
              </a:rPr>
              <a:t>keep in mind when making design decisions how the user will understand the underlying conceptual </a:t>
            </a:r>
            <a:r>
              <a:rPr lang="en-GB" sz="2200" dirty="0" smtClean="0">
                <a:solidFill>
                  <a:schemeClr val="accent1"/>
                </a:solidFill>
              </a:rPr>
              <a:t>model (mental model)</a:t>
            </a:r>
            <a:endParaRPr lang="en-GB" sz="2200" dirty="0">
              <a:solidFill>
                <a:schemeClr val="accent1"/>
              </a:solidFill>
            </a:endParaRP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8</a:t>
            </a:fld>
            <a:endParaRPr lang="en-GB" dirty="0"/>
          </a:p>
        </p:txBody>
      </p:sp>
    </p:spTree>
    <p:extLst>
      <p:ext uri="{BB962C8B-B14F-4D97-AF65-F5344CB8AC3E}">
        <p14:creationId xmlns:p14="http://schemas.microsoft.com/office/powerpoint/2010/main" val="32652331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idx="4294967295"/>
          </p:nvPr>
        </p:nvSpPr>
        <p:spPr/>
        <p:txBody>
          <a:bodyPr/>
          <a:lstStyle/>
          <a:p>
            <a:pPr eaLnBrk="1" hangingPunct="1"/>
            <a:r>
              <a:rPr lang="en-GB" dirty="0"/>
              <a:t>Interface metaphors</a:t>
            </a:r>
          </a:p>
        </p:txBody>
      </p:sp>
      <p:sp>
        <p:nvSpPr>
          <p:cNvPr id="40965" name="Rectangle 3"/>
          <p:cNvSpPr>
            <a:spLocks noGrp="1" noChangeArrowheads="1"/>
          </p:cNvSpPr>
          <p:nvPr>
            <p:ph type="body" idx="4294967295"/>
          </p:nvPr>
        </p:nvSpPr>
        <p:spPr/>
        <p:txBody>
          <a:bodyPr>
            <a:normAutofit fontScale="92500" lnSpcReduction="10000"/>
          </a:bodyPr>
          <a:lstStyle/>
          <a:p>
            <a:pPr eaLnBrk="1" hangingPunct="1">
              <a:lnSpc>
                <a:spcPct val="90000"/>
              </a:lnSpc>
            </a:pPr>
            <a:r>
              <a:rPr lang="en-GB" sz="2400" dirty="0"/>
              <a:t>Interface designed to be similar to a physical entity but also has own </a:t>
            </a:r>
            <a:r>
              <a:rPr lang="en-GB" sz="2400" dirty="0" smtClean="0"/>
              <a:t>properties</a:t>
            </a:r>
          </a:p>
          <a:p>
            <a:pPr eaLnBrk="1" hangingPunct="1">
              <a:lnSpc>
                <a:spcPct val="90000"/>
              </a:lnSpc>
            </a:pPr>
            <a:endParaRPr lang="en-GB" sz="800" dirty="0">
              <a:solidFill>
                <a:srgbClr val="7030A0"/>
              </a:solidFill>
            </a:endParaRPr>
          </a:p>
          <a:p>
            <a:pPr lvl="1" eaLnBrk="1" hangingPunct="1">
              <a:lnSpc>
                <a:spcPct val="90000"/>
              </a:lnSpc>
            </a:pPr>
            <a:r>
              <a:rPr lang="en-GB" sz="2400" dirty="0">
                <a:solidFill>
                  <a:schemeClr val="accent1"/>
                </a:solidFill>
              </a:rPr>
              <a:t>e.g. desktop metaphor, web </a:t>
            </a:r>
            <a:r>
              <a:rPr lang="en-GB" sz="2400" dirty="0" smtClean="0">
                <a:solidFill>
                  <a:schemeClr val="accent1"/>
                </a:solidFill>
              </a:rPr>
              <a:t>portals</a:t>
            </a:r>
          </a:p>
          <a:p>
            <a:pPr lvl="1" eaLnBrk="1" hangingPunct="1">
              <a:lnSpc>
                <a:spcPct val="90000"/>
              </a:lnSpc>
            </a:pPr>
            <a:endParaRPr lang="en-GB" sz="2400" dirty="0">
              <a:solidFill>
                <a:schemeClr val="accent1"/>
              </a:solidFill>
            </a:endParaRPr>
          </a:p>
          <a:p>
            <a:pPr eaLnBrk="1" hangingPunct="1">
              <a:lnSpc>
                <a:spcPct val="90000"/>
              </a:lnSpc>
            </a:pPr>
            <a:r>
              <a:rPr lang="en-GB" sz="2400" dirty="0"/>
              <a:t>Can be based on activity, object or a combination of </a:t>
            </a:r>
            <a:r>
              <a:rPr lang="en-GB" sz="2400" dirty="0" smtClean="0"/>
              <a:t>both</a:t>
            </a:r>
          </a:p>
          <a:p>
            <a:pPr eaLnBrk="1" hangingPunct="1">
              <a:lnSpc>
                <a:spcPct val="90000"/>
              </a:lnSpc>
            </a:pPr>
            <a:endParaRPr lang="en-GB" sz="2400" dirty="0"/>
          </a:p>
          <a:p>
            <a:pPr eaLnBrk="1" hangingPunct="1">
              <a:lnSpc>
                <a:spcPct val="90000"/>
              </a:lnSpc>
            </a:pPr>
            <a:r>
              <a:rPr lang="en-GB" sz="2400" dirty="0"/>
              <a:t>Exploit user</a:t>
            </a:r>
            <a:r>
              <a:rPr lang="ja-JP" altLang="en-GB" sz="2400" dirty="0"/>
              <a:t>’</a:t>
            </a:r>
            <a:r>
              <a:rPr lang="en-GB" sz="2400" dirty="0"/>
              <a:t>s familiar knowledge, helping them to understand </a:t>
            </a:r>
            <a:r>
              <a:rPr lang="ja-JP" altLang="en-GB" sz="2400" dirty="0"/>
              <a:t>‘</a:t>
            </a:r>
            <a:r>
              <a:rPr lang="en-GB" sz="2400" dirty="0"/>
              <a:t>the unfamiliar</a:t>
            </a:r>
            <a:r>
              <a:rPr lang="ja-JP" altLang="en-GB" sz="2400" dirty="0"/>
              <a:t>’</a:t>
            </a:r>
            <a:r>
              <a:rPr lang="en-GB" sz="2400" dirty="0"/>
              <a:t> </a:t>
            </a:r>
            <a:endParaRPr lang="en-GB" sz="2400" dirty="0" smtClean="0"/>
          </a:p>
          <a:p>
            <a:pPr eaLnBrk="1" hangingPunct="1">
              <a:lnSpc>
                <a:spcPct val="90000"/>
              </a:lnSpc>
            </a:pPr>
            <a:endParaRPr lang="en-GB" sz="2400" dirty="0"/>
          </a:p>
          <a:p>
            <a:pPr eaLnBrk="1" hangingPunct="1">
              <a:lnSpc>
                <a:spcPct val="90000"/>
              </a:lnSpc>
            </a:pPr>
            <a:r>
              <a:rPr lang="en-GB" sz="2400" dirty="0"/>
              <a:t>Conjures up the essence of the unfamiliar activity, enabling users to leverage of this to understand more aspects of the unfamiliar functionality</a:t>
            </a:r>
            <a:endParaRPr lang="en-GB" sz="2800" dirty="0"/>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9</a:t>
            </a:fld>
            <a:endParaRPr lang="en-GB" dirty="0"/>
          </a:p>
        </p:txBody>
      </p:sp>
    </p:spTree>
    <p:extLst>
      <p:ext uri="{BB962C8B-B14F-4D97-AF65-F5344CB8AC3E}">
        <p14:creationId xmlns:p14="http://schemas.microsoft.com/office/powerpoint/2010/main" val="3016976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6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5980</TotalTime>
  <Words>3309</Words>
  <Application>Microsoft Office PowerPoint</Application>
  <PresentationFormat>On-screen Show (4:3)</PresentationFormat>
  <Paragraphs>449</Paragraphs>
  <Slides>40</Slides>
  <Notes>25</Notes>
  <HiddenSlides>0</HiddenSlides>
  <MMClips>0</MMClips>
  <ScaleCrop>false</ScaleCrop>
  <HeadingPairs>
    <vt:vector size="6" baseType="variant">
      <vt:variant>
        <vt:lpstr>Theme</vt:lpstr>
      </vt:variant>
      <vt:variant>
        <vt:i4>1</vt:i4>
      </vt:variant>
      <vt:variant>
        <vt:lpstr>Links</vt:lpstr>
      </vt:variant>
      <vt:variant>
        <vt:i4>1</vt:i4>
      </vt:variant>
      <vt:variant>
        <vt:lpstr>Slide Titles</vt:lpstr>
      </vt:variant>
      <vt:variant>
        <vt:i4>40</vt:i4>
      </vt:variant>
    </vt:vector>
  </HeadingPairs>
  <TitlesOfParts>
    <vt:vector size="42" baseType="lpstr">
      <vt:lpstr>Office Theme</vt:lpstr>
      <vt:lpstr>\\localhost\Users\yrogers\Desktop\ID4- NEW\!OLE_LINK16</vt:lpstr>
      <vt:lpstr>User Interfaces </vt:lpstr>
      <vt:lpstr>Why study user interfaces?</vt:lpstr>
      <vt:lpstr>Good GUI Rules  </vt:lpstr>
      <vt:lpstr>Cardinal axiom</vt:lpstr>
      <vt:lpstr>User and program models</vt:lpstr>
      <vt:lpstr>How do you get the user model?</vt:lpstr>
      <vt:lpstr>From problem space to design space</vt:lpstr>
      <vt:lpstr>First steps in formulating a conceptual model</vt:lpstr>
      <vt:lpstr>Interface metaphors</vt:lpstr>
      <vt:lpstr>Problems with interface metaphors </vt:lpstr>
      <vt:lpstr>UI Interaction types</vt:lpstr>
      <vt:lpstr>1. Instructing</vt:lpstr>
      <vt:lpstr>2. Conversing</vt:lpstr>
      <vt:lpstr>3. Manipulating</vt:lpstr>
      <vt:lpstr>Direct Manipulation</vt:lpstr>
      <vt:lpstr>4. Exploring</vt:lpstr>
      <vt:lpstr>Which conceptual model is best?</vt:lpstr>
      <vt:lpstr>WIMP and GUI</vt:lpstr>
      <vt:lpstr>GUIs</vt:lpstr>
      <vt:lpstr>Research and design issues</vt:lpstr>
      <vt:lpstr>Menus</vt:lpstr>
      <vt:lpstr>Icons: Research and design issues</vt:lpstr>
      <vt:lpstr>Information visualization and dashboards</vt:lpstr>
      <vt:lpstr>In your face ads</vt:lpstr>
      <vt:lpstr>Air-based gestures </vt:lpstr>
      <vt:lpstr>Gestures in the operating theatre</vt:lpstr>
      <vt:lpstr>Haptic</vt:lpstr>
      <vt:lpstr>Realtime vibrotactile feedback</vt:lpstr>
      <vt:lpstr>Research and design issues</vt:lpstr>
      <vt:lpstr>Multi-modal</vt:lpstr>
      <vt:lpstr>Augmented and mixed reality</vt:lpstr>
      <vt:lpstr>Examples</vt:lpstr>
      <vt:lpstr>An augmented map</vt:lpstr>
      <vt:lpstr>Research and design issues</vt:lpstr>
      <vt:lpstr>Wearables</vt:lpstr>
      <vt:lpstr>Google Glass: short-lived</vt:lpstr>
      <vt:lpstr>Research and design issues</vt:lpstr>
      <vt:lpstr>Brain-computer interfaces</vt:lpstr>
      <vt:lpstr>Brainball game</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Introduction</dc:title>
  <dc:creator>Sampath Jayarathna</dc:creator>
  <cp:lastModifiedBy>Sampath Jayarathna</cp:lastModifiedBy>
  <cp:revision>182</cp:revision>
  <dcterms:created xsi:type="dcterms:W3CDTF">2009-12-29T10:39:27Z</dcterms:created>
  <dcterms:modified xsi:type="dcterms:W3CDTF">2017-05-16T00:26:27Z</dcterms:modified>
</cp:coreProperties>
</file>