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4.jpg" ContentType="image/jpg"/>
  <Override PartName="/ppt/media/image25.jpg" ContentType="image/jpg"/>
  <Override PartName="/ppt/media/image26.jpg" ContentType="image/jpg"/>
  <Override PartName="/ppt/media/image29.jpg" ContentType="image/jpg"/>
  <Override PartName="/ppt/media/image30.jpg" ContentType="image/jpg"/>
  <Override PartName="/ppt/media/image32.jpg" ContentType="image/jpg"/>
  <Override PartName="/ppt/media/image33.jpg" ContentType="image/jpg"/>
  <Override PartName="/ppt/media/image35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43.jpg" ContentType="image/jpg"/>
  <Override PartName="/ppt/media/image44.jpg" ContentType="image/jpg"/>
  <Override PartName="/ppt/media/image45.jpg" ContentType="image/jpg"/>
  <Override PartName="/ppt/media/image46.jpg" ContentType="image/jpg"/>
  <Override PartName="/ppt/media/image55.jpg" ContentType="image/jpg"/>
  <Override PartName="/ppt/media/image56.jpg" ContentType="image/jpg"/>
  <Override PartName="/ppt/media/image57.jpg" ContentType="image/jpg"/>
  <Override PartName="/ppt/media/image58.jpg" ContentType="image/jpg"/>
  <Override PartName="/ppt/media/image59.jpg" ContentType="image/jp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8" r:id="rId1"/>
  </p:sldMasterIdLst>
  <p:notesMasterIdLst>
    <p:notesMasterId r:id="rId56"/>
  </p:notesMasterIdLst>
  <p:handoutMasterIdLst>
    <p:handoutMasterId r:id="rId57"/>
  </p:handoutMasterIdLst>
  <p:sldIdLst>
    <p:sldId id="434" r:id="rId2"/>
    <p:sldId id="436" r:id="rId3"/>
    <p:sldId id="439" r:id="rId4"/>
    <p:sldId id="482" r:id="rId5"/>
    <p:sldId id="484" r:id="rId6"/>
    <p:sldId id="483" r:id="rId7"/>
    <p:sldId id="441" r:id="rId8"/>
    <p:sldId id="442" r:id="rId9"/>
    <p:sldId id="485" r:id="rId10"/>
    <p:sldId id="486" r:id="rId11"/>
    <p:sldId id="443" r:id="rId12"/>
    <p:sldId id="444" r:id="rId13"/>
    <p:sldId id="489" r:id="rId14"/>
    <p:sldId id="490" r:id="rId15"/>
    <p:sldId id="491" r:id="rId16"/>
    <p:sldId id="508" r:id="rId17"/>
    <p:sldId id="493" r:id="rId18"/>
    <p:sldId id="506" r:id="rId19"/>
    <p:sldId id="507" r:id="rId20"/>
    <p:sldId id="494" r:id="rId21"/>
    <p:sldId id="495" r:id="rId22"/>
    <p:sldId id="518" r:id="rId23"/>
    <p:sldId id="446" r:id="rId24"/>
    <p:sldId id="519" r:id="rId25"/>
    <p:sldId id="520" r:id="rId26"/>
    <p:sldId id="523" r:id="rId27"/>
    <p:sldId id="524" r:id="rId28"/>
    <p:sldId id="525" r:id="rId29"/>
    <p:sldId id="526" r:id="rId30"/>
    <p:sldId id="496" r:id="rId31"/>
    <p:sldId id="509" r:id="rId32"/>
    <p:sldId id="510" r:id="rId33"/>
    <p:sldId id="499" r:id="rId34"/>
    <p:sldId id="511" r:id="rId35"/>
    <p:sldId id="512" r:id="rId36"/>
    <p:sldId id="513" r:id="rId37"/>
    <p:sldId id="515" r:id="rId38"/>
    <p:sldId id="516" r:id="rId39"/>
    <p:sldId id="517" r:id="rId40"/>
    <p:sldId id="498" r:id="rId41"/>
    <p:sldId id="500" r:id="rId42"/>
    <p:sldId id="502" r:id="rId43"/>
    <p:sldId id="503" r:id="rId44"/>
    <p:sldId id="504" r:id="rId45"/>
    <p:sldId id="470" r:id="rId46"/>
    <p:sldId id="471" r:id="rId47"/>
    <p:sldId id="473" r:id="rId48"/>
    <p:sldId id="476" r:id="rId49"/>
    <p:sldId id="477" r:id="rId50"/>
    <p:sldId id="478" r:id="rId51"/>
    <p:sldId id="479" r:id="rId52"/>
    <p:sldId id="480" r:id="rId53"/>
    <p:sldId id="481" r:id="rId54"/>
    <p:sldId id="522" r:id="rId5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424D"/>
    <a:srgbClr val="5B86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82864" autoAdjust="0"/>
  </p:normalViewPr>
  <p:slideViewPr>
    <p:cSldViewPr snapToGrid="0" snapToObjects="1">
      <p:cViewPr varScale="1">
        <p:scale>
          <a:sx n="92" d="100"/>
          <a:sy n="92" d="100"/>
        </p:scale>
        <p:origin x="202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35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4720"/>
    </p:cViewPr>
  </p:sorterViewPr>
  <p:notesViewPr>
    <p:cSldViewPr snapToGrid="0" snapToObjects="1">
      <p:cViewPr varScale="1">
        <p:scale>
          <a:sx n="84" d="100"/>
          <a:sy n="84" d="100"/>
        </p:scale>
        <p:origin x="19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8EFBDF-7E82-4F43-B5E5-DB1299FD7DD3}" type="doc">
      <dgm:prSet loTypeId="urn:microsoft.com/office/officeart/2005/8/layout/hierarchy1" loCatId="hierarchy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862A4D4-4D44-4A52-8228-9F95608D028B}">
      <dgm:prSet phldrT="[Text]"/>
      <dgm:spPr/>
      <dgm:t>
        <a:bodyPr/>
        <a:lstStyle/>
        <a:p>
          <a:r>
            <a:rPr lang="en-US" dirty="0" smtClean="0"/>
            <a:t>BCI Types</a:t>
          </a:r>
          <a:endParaRPr lang="en-US" dirty="0"/>
        </a:p>
      </dgm:t>
    </dgm:pt>
    <dgm:pt modelId="{17E5375F-2295-4D38-BF8F-A1F70236FA33}" type="parTrans" cxnId="{9668AA72-4203-41D3-8EEC-6574946F7A64}">
      <dgm:prSet/>
      <dgm:spPr/>
      <dgm:t>
        <a:bodyPr/>
        <a:lstStyle/>
        <a:p>
          <a:endParaRPr lang="en-US"/>
        </a:p>
      </dgm:t>
    </dgm:pt>
    <dgm:pt modelId="{3BB3DBFF-28DA-4138-88C6-213EE727D8CB}" type="sibTrans" cxnId="{9668AA72-4203-41D3-8EEC-6574946F7A64}">
      <dgm:prSet/>
      <dgm:spPr/>
      <dgm:t>
        <a:bodyPr/>
        <a:lstStyle/>
        <a:p>
          <a:endParaRPr lang="en-US"/>
        </a:p>
      </dgm:t>
    </dgm:pt>
    <dgm:pt modelId="{6CCAE578-1A27-429A-896C-0BA71AA02279}">
      <dgm:prSet phldrT="[Text]"/>
      <dgm:spPr/>
      <dgm:t>
        <a:bodyPr/>
        <a:lstStyle/>
        <a:p>
          <a:r>
            <a:rPr lang="en-US" dirty="0" smtClean="0"/>
            <a:t>Invasive</a:t>
          </a:r>
          <a:endParaRPr lang="en-US" dirty="0"/>
        </a:p>
      </dgm:t>
    </dgm:pt>
    <dgm:pt modelId="{2F437D56-F7AC-4545-B5FF-BF1780C8BB1D}" type="parTrans" cxnId="{CFB31DAC-2764-4087-A72A-A582E2214BA7}">
      <dgm:prSet/>
      <dgm:spPr/>
      <dgm:t>
        <a:bodyPr/>
        <a:lstStyle/>
        <a:p>
          <a:endParaRPr lang="en-US"/>
        </a:p>
      </dgm:t>
    </dgm:pt>
    <dgm:pt modelId="{B2CDF176-B7EB-4690-ACEB-DC5A4997E0A2}" type="sibTrans" cxnId="{CFB31DAC-2764-4087-A72A-A582E2214BA7}">
      <dgm:prSet/>
      <dgm:spPr/>
      <dgm:t>
        <a:bodyPr/>
        <a:lstStyle/>
        <a:p>
          <a:endParaRPr lang="en-US"/>
        </a:p>
      </dgm:t>
    </dgm:pt>
    <dgm:pt modelId="{67671BFD-46E1-4DDF-8D97-E7D358E5EB4A}">
      <dgm:prSet phldrT="[Text]"/>
      <dgm:spPr/>
      <dgm:t>
        <a:bodyPr/>
        <a:lstStyle/>
        <a:p>
          <a:r>
            <a:rPr lang="en-US" dirty="0" smtClean="0"/>
            <a:t>Partial Invasive</a:t>
          </a:r>
          <a:endParaRPr lang="en-US" dirty="0"/>
        </a:p>
      </dgm:t>
    </dgm:pt>
    <dgm:pt modelId="{C7F41FF6-EC36-4E45-A94D-79649E44671C}" type="parTrans" cxnId="{EA8629B0-882E-41AF-BDB5-CE8A33348DB1}">
      <dgm:prSet/>
      <dgm:spPr/>
      <dgm:t>
        <a:bodyPr/>
        <a:lstStyle/>
        <a:p>
          <a:endParaRPr lang="en-US"/>
        </a:p>
      </dgm:t>
    </dgm:pt>
    <dgm:pt modelId="{7B624ED0-1C8A-4F58-B3E5-24E2AF0FB147}" type="sibTrans" cxnId="{EA8629B0-882E-41AF-BDB5-CE8A33348DB1}">
      <dgm:prSet/>
      <dgm:spPr/>
      <dgm:t>
        <a:bodyPr/>
        <a:lstStyle/>
        <a:p>
          <a:endParaRPr lang="en-US"/>
        </a:p>
      </dgm:t>
    </dgm:pt>
    <dgm:pt modelId="{E5BEC47C-A9F6-4284-BD39-962BB52D854E}">
      <dgm:prSet phldrT="[Text]"/>
      <dgm:spPr/>
      <dgm:t>
        <a:bodyPr/>
        <a:lstStyle/>
        <a:p>
          <a:r>
            <a:rPr lang="en-US" dirty="0" smtClean="0"/>
            <a:t>Non Invasive</a:t>
          </a:r>
          <a:endParaRPr lang="en-US" dirty="0"/>
        </a:p>
      </dgm:t>
    </dgm:pt>
    <dgm:pt modelId="{80CB2497-EB4B-4D6A-ACB5-258E45706942}" type="parTrans" cxnId="{D25292FE-D995-43F1-BEC9-C636215C5720}">
      <dgm:prSet/>
      <dgm:spPr/>
      <dgm:t>
        <a:bodyPr/>
        <a:lstStyle/>
        <a:p>
          <a:endParaRPr lang="en-US"/>
        </a:p>
      </dgm:t>
    </dgm:pt>
    <dgm:pt modelId="{279287A6-E35F-4063-B15C-D1EC7FA4D650}" type="sibTrans" cxnId="{D25292FE-D995-43F1-BEC9-C636215C5720}">
      <dgm:prSet/>
      <dgm:spPr/>
      <dgm:t>
        <a:bodyPr/>
        <a:lstStyle/>
        <a:p>
          <a:endParaRPr lang="en-US"/>
        </a:p>
      </dgm:t>
    </dgm:pt>
    <dgm:pt modelId="{EF5EE240-39F1-41D7-B091-C85FD71E0B24}">
      <dgm:prSet phldrT="[Text]"/>
      <dgm:spPr/>
      <dgm:t>
        <a:bodyPr/>
        <a:lstStyle/>
        <a:p>
          <a:r>
            <a:rPr lang="en-US" dirty="0" smtClean="0"/>
            <a:t>EEG</a:t>
          </a:r>
          <a:endParaRPr lang="en-US" dirty="0"/>
        </a:p>
      </dgm:t>
    </dgm:pt>
    <dgm:pt modelId="{67ACCE81-DDA1-4D64-B58C-7959D4393A2A}" type="parTrans" cxnId="{4989E6DF-31F1-46AE-8E8F-CAF33A7EA130}">
      <dgm:prSet/>
      <dgm:spPr/>
      <dgm:t>
        <a:bodyPr/>
        <a:lstStyle/>
        <a:p>
          <a:endParaRPr lang="en-US"/>
        </a:p>
      </dgm:t>
    </dgm:pt>
    <dgm:pt modelId="{7AE7E463-95C6-4F48-AD6E-E699B7098F45}" type="sibTrans" cxnId="{4989E6DF-31F1-46AE-8E8F-CAF33A7EA130}">
      <dgm:prSet/>
      <dgm:spPr/>
      <dgm:t>
        <a:bodyPr/>
        <a:lstStyle/>
        <a:p>
          <a:endParaRPr lang="en-US"/>
        </a:p>
      </dgm:t>
    </dgm:pt>
    <dgm:pt modelId="{3C0D4ACF-E8F6-4D6A-A0E7-78B1B0417ED0}">
      <dgm:prSet phldrT="[Text]"/>
      <dgm:spPr/>
      <dgm:t>
        <a:bodyPr/>
        <a:lstStyle/>
        <a:p>
          <a:r>
            <a:rPr lang="en-US" dirty="0" smtClean="0"/>
            <a:t>Neurosurgery</a:t>
          </a:r>
          <a:endParaRPr lang="en-US" dirty="0"/>
        </a:p>
      </dgm:t>
    </dgm:pt>
    <dgm:pt modelId="{91E1FB35-FEFC-4817-B37B-E443D82EBFB6}" type="parTrans" cxnId="{6645CC88-E28F-409E-9E99-C9F8A59EBEF4}">
      <dgm:prSet/>
      <dgm:spPr/>
      <dgm:t>
        <a:bodyPr/>
        <a:lstStyle/>
        <a:p>
          <a:endParaRPr lang="en-US"/>
        </a:p>
      </dgm:t>
    </dgm:pt>
    <dgm:pt modelId="{A4611294-32E5-4904-8AE1-9519673B0EB1}" type="sibTrans" cxnId="{6645CC88-E28F-409E-9E99-C9F8A59EBEF4}">
      <dgm:prSet/>
      <dgm:spPr/>
      <dgm:t>
        <a:bodyPr/>
        <a:lstStyle/>
        <a:p>
          <a:endParaRPr lang="en-US"/>
        </a:p>
      </dgm:t>
    </dgm:pt>
    <dgm:pt modelId="{734C2779-F96B-4495-B4D3-758C5B4CDE0A}">
      <dgm:prSet phldrT="[Text]"/>
      <dgm:spPr/>
      <dgm:t>
        <a:bodyPr/>
        <a:lstStyle/>
        <a:p>
          <a:r>
            <a:rPr lang="en-US" dirty="0" smtClean="0"/>
            <a:t>ECoG</a:t>
          </a:r>
          <a:endParaRPr lang="en-US" dirty="0"/>
        </a:p>
      </dgm:t>
    </dgm:pt>
    <dgm:pt modelId="{7EEC381B-CF06-481C-B5A2-A6EB7DE20064}" type="parTrans" cxnId="{83AB36C8-A576-4FFC-9374-3154F968492E}">
      <dgm:prSet/>
      <dgm:spPr/>
      <dgm:t>
        <a:bodyPr/>
        <a:lstStyle/>
        <a:p>
          <a:endParaRPr lang="en-US"/>
        </a:p>
      </dgm:t>
    </dgm:pt>
    <dgm:pt modelId="{B336ACB1-3583-47BF-9BB1-D8ED473FFA30}" type="sibTrans" cxnId="{83AB36C8-A576-4FFC-9374-3154F968492E}">
      <dgm:prSet/>
      <dgm:spPr/>
      <dgm:t>
        <a:bodyPr/>
        <a:lstStyle/>
        <a:p>
          <a:endParaRPr lang="en-US"/>
        </a:p>
      </dgm:t>
    </dgm:pt>
    <dgm:pt modelId="{061FB5BC-C429-4135-8D1D-1A4B75E4EDF3}">
      <dgm:prSet phldrT="[Text]"/>
      <dgm:spPr/>
      <dgm:t>
        <a:bodyPr/>
        <a:lstStyle/>
        <a:p>
          <a:r>
            <a:rPr lang="en-US" dirty="0" smtClean="0"/>
            <a:t>MEG</a:t>
          </a:r>
          <a:endParaRPr lang="en-US" dirty="0"/>
        </a:p>
      </dgm:t>
    </dgm:pt>
    <dgm:pt modelId="{909CCC65-8776-47C4-B9C8-F65657C2864F}" type="parTrans" cxnId="{7772E9A0-34C3-474F-A889-E341A6EC5758}">
      <dgm:prSet/>
      <dgm:spPr/>
      <dgm:t>
        <a:bodyPr/>
        <a:lstStyle/>
        <a:p>
          <a:endParaRPr lang="en-US"/>
        </a:p>
      </dgm:t>
    </dgm:pt>
    <dgm:pt modelId="{7028B827-707D-4473-AD2B-D75A45156B87}" type="sibTrans" cxnId="{7772E9A0-34C3-474F-A889-E341A6EC5758}">
      <dgm:prSet/>
      <dgm:spPr/>
      <dgm:t>
        <a:bodyPr/>
        <a:lstStyle/>
        <a:p>
          <a:endParaRPr lang="en-US"/>
        </a:p>
      </dgm:t>
    </dgm:pt>
    <dgm:pt modelId="{2E9D1A7B-894C-4E5F-98A6-A52612C0914A}">
      <dgm:prSet phldrT="[Text]"/>
      <dgm:spPr/>
      <dgm:t>
        <a:bodyPr/>
        <a:lstStyle/>
        <a:p>
          <a:r>
            <a:rPr lang="en-US" dirty="0" smtClean="0"/>
            <a:t>fMRI</a:t>
          </a:r>
          <a:endParaRPr lang="en-US" dirty="0"/>
        </a:p>
      </dgm:t>
    </dgm:pt>
    <dgm:pt modelId="{E59FE167-AFE9-4D6E-9720-46A0AE1F381E}" type="parTrans" cxnId="{A54F1BB8-EA8A-4B81-826B-C40FC942F5F9}">
      <dgm:prSet/>
      <dgm:spPr/>
      <dgm:t>
        <a:bodyPr/>
        <a:lstStyle/>
        <a:p>
          <a:endParaRPr lang="en-US"/>
        </a:p>
      </dgm:t>
    </dgm:pt>
    <dgm:pt modelId="{7A1902A2-20A4-4282-B253-1346FCED3B17}" type="sibTrans" cxnId="{A54F1BB8-EA8A-4B81-826B-C40FC942F5F9}">
      <dgm:prSet/>
      <dgm:spPr/>
      <dgm:t>
        <a:bodyPr/>
        <a:lstStyle/>
        <a:p>
          <a:endParaRPr lang="en-US"/>
        </a:p>
      </dgm:t>
    </dgm:pt>
    <dgm:pt modelId="{8BBF7763-B4EE-47A0-A792-23DD56F8C6B0}" type="pres">
      <dgm:prSet presAssocID="{D18EFBDF-7E82-4F43-B5E5-DB1299FD7DD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8EDFF3A-D654-446D-955C-76A4337081F3}" type="pres">
      <dgm:prSet presAssocID="{3862A4D4-4D44-4A52-8228-9F95608D028B}" presName="hierRoot1" presStyleCnt="0"/>
      <dgm:spPr/>
    </dgm:pt>
    <dgm:pt modelId="{0DC66BA8-34B9-47E6-86DD-8DDA47EF1306}" type="pres">
      <dgm:prSet presAssocID="{3862A4D4-4D44-4A52-8228-9F95608D028B}" presName="composite" presStyleCnt="0"/>
      <dgm:spPr/>
    </dgm:pt>
    <dgm:pt modelId="{1696874C-7271-40CB-85A5-035D126B6B85}" type="pres">
      <dgm:prSet presAssocID="{3862A4D4-4D44-4A52-8228-9F95608D028B}" presName="background" presStyleLbl="node0" presStyleIdx="0" presStyleCnt="1"/>
      <dgm:spPr/>
    </dgm:pt>
    <dgm:pt modelId="{49591459-3852-4BFB-B7F7-FF96067E967A}" type="pres">
      <dgm:prSet presAssocID="{3862A4D4-4D44-4A52-8228-9F95608D028B}" presName="text" presStyleLbl="fgAcc0" presStyleIdx="0" presStyleCnt="1" custLinFactNeighborX="27747" custLinFactNeighborY="-18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08419AC-8495-478D-AD22-ADC90438B727}" type="pres">
      <dgm:prSet presAssocID="{3862A4D4-4D44-4A52-8228-9F95608D028B}" presName="hierChild2" presStyleCnt="0"/>
      <dgm:spPr/>
    </dgm:pt>
    <dgm:pt modelId="{E02CA6F3-7642-4146-B4EE-FEF570C5D6D9}" type="pres">
      <dgm:prSet presAssocID="{2F437D56-F7AC-4545-B5FF-BF1780C8BB1D}" presName="Name10" presStyleLbl="parChTrans1D2" presStyleIdx="0" presStyleCnt="3"/>
      <dgm:spPr/>
      <dgm:t>
        <a:bodyPr/>
        <a:lstStyle/>
        <a:p>
          <a:endParaRPr lang="en-US"/>
        </a:p>
      </dgm:t>
    </dgm:pt>
    <dgm:pt modelId="{D8D9C2C5-AF4D-4B7C-AF71-966BB186EB81}" type="pres">
      <dgm:prSet presAssocID="{6CCAE578-1A27-429A-896C-0BA71AA02279}" presName="hierRoot2" presStyleCnt="0"/>
      <dgm:spPr/>
    </dgm:pt>
    <dgm:pt modelId="{AC7F331D-A297-4AE7-A378-83E5FE332869}" type="pres">
      <dgm:prSet presAssocID="{6CCAE578-1A27-429A-896C-0BA71AA02279}" presName="composite2" presStyleCnt="0"/>
      <dgm:spPr/>
    </dgm:pt>
    <dgm:pt modelId="{23B26973-BD6F-41A9-8318-537D1A9E6F86}" type="pres">
      <dgm:prSet presAssocID="{6CCAE578-1A27-429A-896C-0BA71AA02279}" presName="background2" presStyleLbl="node2" presStyleIdx="0" presStyleCnt="3"/>
      <dgm:spPr/>
    </dgm:pt>
    <dgm:pt modelId="{2A8EFA80-AA1B-45D4-89A8-90B8EAA4203A}" type="pres">
      <dgm:prSet presAssocID="{6CCAE578-1A27-429A-896C-0BA71AA02279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AE4D80-DD31-4B34-AD6C-CE698B31992A}" type="pres">
      <dgm:prSet presAssocID="{6CCAE578-1A27-429A-896C-0BA71AA02279}" presName="hierChild3" presStyleCnt="0"/>
      <dgm:spPr/>
    </dgm:pt>
    <dgm:pt modelId="{61197159-FFBE-47B0-9A54-7BD182FB6363}" type="pres">
      <dgm:prSet presAssocID="{91E1FB35-FEFC-4817-B37B-E443D82EBFB6}" presName="Name17" presStyleLbl="parChTrans1D3" presStyleIdx="0" presStyleCnt="5"/>
      <dgm:spPr/>
      <dgm:t>
        <a:bodyPr/>
        <a:lstStyle/>
        <a:p>
          <a:endParaRPr lang="en-US"/>
        </a:p>
      </dgm:t>
    </dgm:pt>
    <dgm:pt modelId="{C119BC3D-01BA-4DC8-8F65-1F39B61FE700}" type="pres">
      <dgm:prSet presAssocID="{3C0D4ACF-E8F6-4D6A-A0E7-78B1B0417ED0}" presName="hierRoot3" presStyleCnt="0"/>
      <dgm:spPr/>
    </dgm:pt>
    <dgm:pt modelId="{DB1593F2-E04E-4B00-86AB-22500BDF73BB}" type="pres">
      <dgm:prSet presAssocID="{3C0D4ACF-E8F6-4D6A-A0E7-78B1B0417ED0}" presName="composite3" presStyleCnt="0"/>
      <dgm:spPr/>
    </dgm:pt>
    <dgm:pt modelId="{3F9E224C-3112-41E6-9873-3024A9D7EB34}" type="pres">
      <dgm:prSet presAssocID="{3C0D4ACF-E8F6-4D6A-A0E7-78B1B0417ED0}" presName="background3" presStyleLbl="node3" presStyleIdx="0" presStyleCnt="5"/>
      <dgm:spPr/>
    </dgm:pt>
    <dgm:pt modelId="{CEDFBE72-3816-4A62-93D1-7BFE7D856391}" type="pres">
      <dgm:prSet presAssocID="{3C0D4ACF-E8F6-4D6A-A0E7-78B1B0417ED0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02A8B1-55E9-49F5-8C15-647D3BE08458}" type="pres">
      <dgm:prSet presAssocID="{3C0D4ACF-E8F6-4D6A-A0E7-78B1B0417ED0}" presName="hierChild4" presStyleCnt="0"/>
      <dgm:spPr/>
    </dgm:pt>
    <dgm:pt modelId="{226876D8-0148-4FCD-AA23-90B88D23A950}" type="pres">
      <dgm:prSet presAssocID="{C7F41FF6-EC36-4E45-A94D-79649E44671C}" presName="Name10" presStyleLbl="parChTrans1D2" presStyleIdx="1" presStyleCnt="3"/>
      <dgm:spPr/>
      <dgm:t>
        <a:bodyPr/>
        <a:lstStyle/>
        <a:p>
          <a:endParaRPr lang="en-US"/>
        </a:p>
      </dgm:t>
    </dgm:pt>
    <dgm:pt modelId="{07884F6F-237A-4E90-A27C-75ECCE2409AC}" type="pres">
      <dgm:prSet presAssocID="{67671BFD-46E1-4DDF-8D97-E7D358E5EB4A}" presName="hierRoot2" presStyleCnt="0"/>
      <dgm:spPr/>
    </dgm:pt>
    <dgm:pt modelId="{0F5DAFC4-1E46-4228-8510-1A9E35938323}" type="pres">
      <dgm:prSet presAssocID="{67671BFD-46E1-4DDF-8D97-E7D358E5EB4A}" presName="composite2" presStyleCnt="0"/>
      <dgm:spPr/>
    </dgm:pt>
    <dgm:pt modelId="{F12E9D22-138A-4BFB-A77D-FA4B101922B9}" type="pres">
      <dgm:prSet presAssocID="{67671BFD-46E1-4DDF-8D97-E7D358E5EB4A}" presName="background2" presStyleLbl="node2" presStyleIdx="1" presStyleCnt="3"/>
      <dgm:spPr/>
    </dgm:pt>
    <dgm:pt modelId="{4C545750-8775-49B8-87EC-74044BC151D2}" type="pres">
      <dgm:prSet presAssocID="{67671BFD-46E1-4DDF-8D97-E7D358E5EB4A}" presName="text2" presStyleLbl="fgAcc2" presStyleIdx="1" presStyleCnt="3" custLinFactNeighborX="140" custLinFactNeighborY="-18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C6CF34-9994-4118-B264-E3D57467B554}" type="pres">
      <dgm:prSet presAssocID="{67671BFD-46E1-4DDF-8D97-E7D358E5EB4A}" presName="hierChild3" presStyleCnt="0"/>
      <dgm:spPr/>
    </dgm:pt>
    <dgm:pt modelId="{D1AE4FE4-4EDD-4C31-9DB6-EE3C30D1B5DA}" type="pres">
      <dgm:prSet presAssocID="{7EEC381B-CF06-481C-B5A2-A6EB7DE20064}" presName="Name17" presStyleLbl="parChTrans1D3" presStyleIdx="1" presStyleCnt="5"/>
      <dgm:spPr/>
      <dgm:t>
        <a:bodyPr/>
        <a:lstStyle/>
        <a:p>
          <a:endParaRPr lang="en-US"/>
        </a:p>
      </dgm:t>
    </dgm:pt>
    <dgm:pt modelId="{9C8726CE-264F-4430-9C2B-A72BC7697564}" type="pres">
      <dgm:prSet presAssocID="{734C2779-F96B-4495-B4D3-758C5B4CDE0A}" presName="hierRoot3" presStyleCnt="0"/>
      <dgm:spPr/>
    </dgm:pt>
    <dgm:pt modelId="{503AFE30-8C06-4B19-A28B-22B9EA198035}" type="pres">
      <dgm:prSet presAssocID="{734C2779-F96B-4495-B4D3-758C5B4CDE0A}" presName="composite3" presStyleCnt="0"/>
      <dgm:spPr/>
    </dgm:pt>
    <dgm:pt modelId="{10BFBE54-7070-4B42-A1B9-4F9E09C0F7D3}" type="pres">
      <dgm:prSet presAssocID="{734C2779-F96B-4495-B4D3-758C5B4CDE0A}" presName="background3" presStyleLbl="node3" presStyleIdx="1" presStyleCnt="5"/>
      <dgm:spPr/>
    </dgm:pt>
    <dgm:pt modelId="{C0E50A38-B09E-4A78-A214-29CB2C63513C}" type="pres">
      <dgm:prSet presAssocID="{734C2779-F96B-4495-B4D3-758C5B4CDE0A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3181FA-6DB0-4FBD-B5FD-135615B36257}" type="pres">
      <dgm:prSet presAssocID="{734C2779-F96B-4495-B4D3-758C5B4CDE0A}" presName="hierChild4" presStyleCnt="0"/>
      <dgm:spPr/>
    </dgm:pt>
    <dgm:pt modelId="{39D9B66E-7F6F-427F-B2F5-38DBE67EA240}" type="pres">
      <dgm:prSet presAssocID="{80CB2497-EB4B-4D6A-ACB5-258E45706942}" presName="Name10" presStyleLbl="parChTrans1D2" presStyleIdx="2" presStyleCnt="3"/>
      <dgm:spPr/>
      <dgm:t>
        <a:bodyPr/>
        <a:lstStyle/>
        <a:p>
          <a:endParaRPr lang="en-US"/>
        </a:p>
      </dgm:t>
    </dgm:pt>
    <dgm:pt modelId="{905E8C44-563D-4C1B-9EBC-CCC3D8DEF0E5}" type="pres">
      <dgm:prSet presAssocID="{E5BEC47C-A9F6-4284-BD39-962BB52D854E}" presName="hierRoot2" presStyleCnt="0"/>
      <dgm:spPr/>
    </dgm:pt>
    <dgm:pt modelId="{6CC194A0-B09C-43CB-84F7-426EBC40D5E6}" type="pres">
      <dgm:prSet presAssocID="{E5BEC47C-A9F6-4284-BD39-962BB52D854E}" presName="composite2" presStyleCnt="0"/>
      <dgm:spPr/>
    </dgm:pt>
    <dgm:pt modelId="{A3FD56CC-0289-4AC5-91A8-C842D80ABDFD}" type="pres">
      <dgm:prSet presAssocID="{E5BEC47C-A9F6-4284-BD39-962BB52D854E}" presName="background2" presStyleLbl="node2" presStyleIdx="2" presStyleCnt="3"/>
      <dgm:spPr/>
    </dgm:pt>
    <dgm:pt modelId="{C89F0017-C5A6-4CF7-91A0-7C04008C648D}" type="pres">
      <dgm:prSet presAssocID="{E5BEC47C-A9F6-4284-BD39-962BB52D854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9EC125-04EE-448E-9347-4534CEE940E1}" type="pres">
      <dgm:prSet presAssocID="{E5BEC47C-A9F6-4284-BD39-962BB52D854E}" presName="hierChild3" presStyleCnt="0"/>
      <dgm:spPr/>
    </dgm:pt>
    <dgm:pt modelId="{36DBAE08-A3DD-47AA-A131-4C5A72BEE273}" type="pres">
      <dgm:prSet presAssocID="{67ACCE81-DDA1-4D64-B58C-7959D4393A2A}" presName="Name17" presStyleLbl="parChTrans1D3" presStyleIdx="2" presStyleCnt="5"/>
      <dgm:spPr/>
      <dgm:t>
        <a:bodyPr/>
        <a:lstStyle/>
        <a:p>
          <a:endParaRPr lang="en-US"/>
        </a:p>
      </dgm:t>
    </dgm:pt>
    <dgm:pt modelId="{E0A4B0C6-29FA-4C62-9C9F-A79580D60352}" type="pres">
      <dgm:prSet presAssocID="{EF5EE240-39F1-41D7-B091-C85FD71E0B24}" presName="hierRoot3" presStyleCnt="0"/>
      <dgm:spPr/>
    </dgm:pt>
    <dgm:pt modelId="{69F2D576-257A-47E5-915E-A87F4FFB26B9}" type="pres">
      <dgm:prSet presAssocID="{EF5EE240-39F1-41D7-B091-C85FD71E0B24}" presName="composite3" presStyleCnt="0"/>
      <dgm:spPr/>
    </dgm:pt>
    <dgm:pt modelId="{91BE3795-1561-4095-BEC3-3BF2F0C23E6D}" type="pres">
      <dgm:prSet presAssocID="{EF5EE240-39F1-41D7-B091-C85FD71E0B24}" presName="background3" presStyleLbl="node3" presStyleIdx="2" presStyleCnt="5"/>
      <dgm:spPr/>
    </dgm:pt>
    <dgm:pt modelId="{F66FAD6B-9897-4326-99BA-B232AF0C2C2B}" type="pres">
      <dgm:prSet presAssocID="{EF5EE240-39F1-41D7-B091-C85FD71E0B24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E568FA-381E-453F-B136-E748F4368565}" type="pres">
      <dgm:prSet presAssocID="{EF5EE240-39F1-41D7-B091-C85FD71E0B24}" presName="hierChild4" presStyleCnt="0"/>
      <dgm:spPr/>
    </dgm:pt>
    <dgm:pt modelId="{007BB48B-19A0-4898-BF8B-7B5F42729D00}" type="pres">
      <dgm:prSet presAssocID="{909CCC65-8776-47C4-B9C8-F65657C2864F}" presName="Name17" presStyleLbl="parChTrans1D3" presStyleIdx="3" presStyleCnt="5"/>
      <dgm:spPr/>
      <dgm:t>
        <a:bodyPr/>
        <a:lstStyle/>
        <a:p>
          <a:endParaRPr lang="en-US"/>
        </a:p>
      </dgm:t>
    </dgm:pt>
    <dgm:pt modelId="{44832A25-5F25-44BD-81DE-5180AE089D30}" type="pres">
      <dgm:prSet presAssocID="{061FB5BC-C429-4135-8D1D-1A4B75E4EDF3}" presName="hierRoot3" presStyleCnt="0"/>
      <dgm:spPr/>
    </dgm:pt>
    <dgm:pt modelId="{6E5B46C0-7BED-4988-81B1-9AE8FFAA2456}" type="pres">
      <dgm:prSet presAssocID="{061FB5BC-C429-4135-8D1D-1A4B75E4EDF3}" presName="composite3" presStyleCnt="0"/>
      <dgm:spPr/>
    </dgm:pt>
    <dgm:pt modelId="{8B067EAA-796B-4C2D-8588-4A035EB3743D}" type="pres">
      <dgm:prSet presAssocID="{061FB5BC-C429-4135-8D1D-1A4B75E4EDF3}" presName="background3" presStyleLbl="node3" presStyleIdx="3" presStyleCnt="5"/>
      <dgm:spPr/>
    </dgm:pt>
    <dgm:pt modelId="{135D7758-36C4-4C2C-96CC-9B2BDB6F65CC}" type="pres">
      <dgm:prSet presAssocID="{061FB5BC-C429-4135-8D1D-1A4B75E4EDF3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F895E7-8880-44F0-B6E3-5D08395F42C4}" type="pres">
      <dgm:prSet presAssocID="{061FB5BC-C429-4135-8D1D-1A4B75E4EDF3}" presName="hierChild4" presStyleCnt="0"/>
      <dgm:spPr/>
    </dgm:pt>
    <dgm:pt modelId="{B3FA7BC2-3288-42FF-9845-35C9E1F6B5A0}" type="pres">
      <dgm:prSet presAssocID="{E59FE167-AFE9-4D6E-9720-46A0AE1F381E}" presName="Name17" presStyleLbl="parChTrans1D3" presStyleIdx="4" presStyleCnt="5"/>
      <dgm:spPr/>
      <dgm:t>
        <a:bodyPr/>
        <a:lstStyle/>
        <a:p>
          <a:endParaRPr lang="en-US"/>
        </a:p>
      </dgm:t>
    </dgm:pt>
    <dgm:pt modelId="{93ED09F2-E7E6-49BB-97E4-BA9CE7437587}" type="pres">
      <dgm:prSet presAssocID="{2E9D1A7B-894C-4E5F-98A6-A52612C0914A}" presName="hierRoot3" presStyleCnt="0"/>
      <dgm:spPr/>
    </dgm:pt>
    <dgm:pt modelId="{2A63BA86-3934-4AD3-BAC2-0A9E9138597A}" type="pres">
      <dgm:prSet presAssocID="{2E9D1A7B-894C-4E5F-98A6-A52612C0914A}" presName="composite3" presStyleCnt="0"/>
      <dgm:spPr/>
    </dgm:pt>
    <dgm:pt modelId="{165CE53F-4800-4EE1-A6F2-CC886C7769CE}" type="pres">
      <dgm:prSet presAssocID="{2E9D1A7B-894C-4E5F-98A6-A52612C0914A}" presName="background3" presStyleLbl="node3" presStyleIdx="4" presStyleCnt="5"/>
      <dgm:spPr/>
    </dgm:pt>
    <dgm:pt modelId="{8A4E9FEE-C84F-4B05-8DE2-3DFBF4C29D24}" type="pres">
      <dgm:prSet presAssocID="{2E9D1A7B-894C-4E5F-98A6-A52612C0914A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CA147D-1FFC-4DF1-AC37-45F0269A313A}" type="pres">
      <dgm:prSet presAssocID="{2E9D1A7B-894C-4E5F-98A6-A52612C0914A}" presName="hierChild4" presStyleCnt="0"/>
      <dgm:spPr/>
    </dgm:pt>
  </dgm:ptLst>
  <dgm:cxnLst>
    <dgm:cxn modelId="{9668AA72-4203-41D3-8EEC-6574946F7A64}" srcId="{D18EFBDF-7E82-4F43-B5E5-DB1299FD7DD3}" destId="{3862A4D4-4D44-4A52-8228-9F95608D028B}" srcOrd="0" destOrd="0" parTransId="{17E5375F-2295-4D38-BF8F-A1F70236FA33}" sibTransId="{3BB3DBFF-28DA-4138-88C6-213EE727D8CB}"/>
    <dgm:cxn modelId="{83AB36C8-A576-4FFC-9374-3154F968492E}" srcId="{67671BFD-46E1-4DDF-8D97-E7D358E5EB4A}" destId="{734C2779-F96B-4495-B4D3-758C5B4CDE0A}" srcOrd="0" destOrd="0" parTransId="{7EEC381B-CF06-481C-B5A2-A6EB7DE20064}" sibTransId="{B336ACB1-3583-47BF-9BB1-D8ED473FFA30}"/>
    <dgm:cxn modelId="{92503D82-B5B3-40B0-82A7-C64412F138B5}" type="presOf" srcId="{2F437D56-F7AC-4545-B5FF-BF1780C8BB1D}" destId="{E02CA6F3-7642-4146-B4EE-FEF570C5D6D9}" srcOrd="0" destOrd="0" presId="urn:microsoft.com/office/officeart/2005/8/layout/hierarchy1"/>
    <dgm:cxn modelId="{EA8629B0-882E-41AF-BDB5-CE8A33348DB1}" srcId="{3862A4D4-4D44-4A52-8228-9F95608D028B}" destId="{67671BFD-46E1-4DDF-8D97-E7D358E5EB4A}" srcOrd="1" destOrd="0" parTransId="{C7F41FF6-EC36-4E45-A94D-79649E44671C}" sibTransId="{7B624ED0-1C8A-4F58-B3E5-24E2AF0FB147}"/>
    <dgm:cxn modelId="{CFB31DAC-2764-4087-A72A-A582E2214BA7}" srcId="{3862A4D4-4D44-4A52-8228-9F95608D028B}" destId="{6CCAE578-1A27-429A-896C-0BA71AA02279}" srcOrd="0" destOrd="0" parTransId="{2F437D56-F7AC-4545-B5FF-BF1780C8BB1D}" sibTransId="{B2CDF176-B7EB-4690-ACEB-DC5A4997E0A2}"/>
    <dgm:cxn modelId="{0FF46A53-F6CE-4D2B-BF77-8D076C206C63}" type="presOf" srcId="{2E9D1A7B-894C-4E5F-98A6-A52612C0914A}" destId="{8A4E9FEE-C84F-4B05-8DE2-3DFBF4C29D24}" srcOrd="0" destOrd="0" presId="urn:microsoft.com/office/officeart/2005/8/layout/hierarchy1"/>
    <dgm:cxn modelId="{45461B10-E44F-4E81-8CCE-33D569EB74DC}" type="presOf" srcId="{7EEC381B-CF06-481C-B5A2-A6EB7DE20064}" destId="{D1AE4FE4-4EDD-4C31-9DB6-EE3C30D1B5DA}" srcOrd="0" destOrd="0" presId="urn:microsoft.com/office/officeart/2005/8/layout/hierarchy1"/>
    <dgm:cxn modelId="{7DE5E46D-AAF4-4BEA-994C-8C1F1048E206}" type="presOf" srcId="{3862A4D4-4D44-4A52-8228-9F95608D028B}" destId="{49591459-3852-4BFB-B7F7-FF96067E967A}" srcOrd="0" destOrd="0" presId="urn:microsoft.com/office/officeart/2005/8/layout/hierarchy1"/>
    <dgm:cxn modelId="{EB1CA2FE-F8BF-4EAD-9105-29A2A3271AAB}" type="presOf" srcId="{734C2779-F96B-4495-B4D3-758C5B4CDE0A}" destId="{C0E50A38-B09E-4A78-A214-29CB2C63513C}" srcOrd="0" destOrd="0" presId="urn:microsoft.com/office/officeart/2005/8/layout/hierarchy1"/>
    <dgm:cxn modelId="{71BC81C1-21A6-463F-B2A9-1BB936E3BB52}" type="presOf" srcId="{EF5EE240-39F1-41D7-B091-C85FD71E0B24}" destId="{F66FAD6B-9897-4326-99BA-B232AF0C2C2B}" srcOrd="0" destOrd="0" presId="urn:microsoft.com/office/officeart/2005/8/layout/hierarchy1"/>
    <dgm:cxn modelId="{DA29C311-7618-4223-90B9-0A3F094400D7}" type="presOf" srcId="{E5BEC47C-A9F6-4284-BD39-962BB52D854E}" destId="{C89F0017-C5A6-4CF7-91A0-7C04008C648D}" srcOrd="0" destOrd="0" presId="urn:microsoft.com/office/officeart/2005/8/layout/hierarchy1"/>
    <dgm:cxn modelId="{7772E9A0-34C3-474F-A889-E341A6EC5758}" srcId="{E5BEC47C-A9F6-4284-BD39-962BB52D854E}" destId="{061FB5BC-C429-4135-8D1D-1A4B75E4EDF3}" srcOrd="1" destOrd="0" parTransId="{909CCC65-8776-47C4-B9C8-F65657C2864F}" sibTransId="{7028B827-707D-4473-AD2B-D75A45156B87}"/>
    <dgm:cxn modelId="{F0FD2EB9-0638-4702-90A0-E115072A0101}" type="presOf" srcId="{67ACCE81-DDA1-4D64-B58C-7959D4393A2A}" destId="{36DBAE08-A3DD-47AA-A131-4C5A72BEE273}" srcOrd="0" destOrd="0" presId="urn:microsoft.com/office/officeart/2005/8/layout/hierarchy1"/>
    <dgm:cxn modelId="{3687326A-32F9-4B08-BC8B-158D8AE46C5B}" type="presOf" srcId="{6CCAE578-1A27-429A-896C-0BA71AA02279}" destId="{2A8EFA80-AA1B-45D4-89A8-90B8EAA4203A}" srcOrd="0" destOrd="0" presId="urn:microsoft.com/office/officeart/2005/8/layout/hierarchy1"/>
    <dgm:cxn modelId="{A54F1BB8-EA8A-4B81-826B-C40FC942F5F9}" srcId="{E5BEC47C-A9F6-4284-BD39-962BB52D854E}" destId="{2E9D1A7B-894C-4E5F-98A6-A52612C0914A}" srcOrd="2" destOrd="0" parTransId="{E59FE167-AFE9-4D6E-9720-46A0AE1F381E}" sibTransId="{7A1902A2-20A4-4282-B253-1346FCED3B17}"/>
    <dgm:cxn modelId="{B7F77B6A-757E-4CE4-87E4-99A20BA7B193}" type="presOf" srcId="{061FB5BC-C429-4135-8D1D-1A4B75E4EDF3}" destId="{135D7758-36C4-4C2C-96CC-9B2BDB6F65CC}" srcOrd="0" destOrd="0" presId="urn:microsoft.com/office/officeart/2005/8/layout/hierarchy1"/>
    <dgm:cxn modelId="{7A81DA1E-CD12-402C-8D66-D2635E503BBA}" type="presOf" srcId="{80CB2497-EB4B-4D6A-ACB5-258E45706942}" destId="{39D9B66E-7F6F-427F-B2F5-38DBE67EA240}" srcOrd="0" destOrd="0" presId="urn:microsoft.com/office/officeart/2005/8/layout/hierarchy1"/>
    <dgm:cxn modelId="{1AEBDF1F-417D-413F-B4C9-DBDDBC7139F2}" type="presOf" srcId="{91E1FB35-FEFC-4817-B37B-E443D82EBFB6}" destId="{61197159-FFBE-47B0-9A54-7BD182FB6363}" srcOrd="0" destOrd="0" presId="urn:microsoft.com/office/officeart/2005/8/layout/hierarchy1"/>
    <dgm:cxn modelId="{9514DE42-240E-4E64-9C09-B47AC25FFF23}" type="presOf" srcId="{E59FE167-AFE9-4D6E-9720-46A0AE1F381E}" destId="{B3FA7BC2-3288-42FF-9845-35C9E1F6B5A0}" srcOrd="0" destOrd="0" presId="urn:microsoft.com/office/officeart/2005/8/layout/hierarchy1"/>
    <dgm:cxn modelId="{77B39F9A-847C-4D89-A1D6-B6604DB9272C}" type="presOf" srcId="{C7F41FF6-EC36-4E45-A94D-79649E44671C}" destId="{226876D8-0148-4FCD-AA23-90B88D23A950}" srcOrd="0" destOrd="0" presId="urn:microsoft.com/office/officeart/2005/8/layout/hierarchy1"/>
    <dgm:cxn modelId="{94FD36BD-D9C4-449B-A4CF-5FEC09F7C16D}" type="presOf" srcId="{909CCC65-8776-47C4-B9C8-F65657C2864F}" destId="{007BB48B-19A0-4898-BF8B-7B5F42729D00}" srcOrd="0" destOrd="0" presId="urn:microsoft.com/office/officeart/2005/8/layout/hierarchy1"/>
    <dgm:cxn modelId="{6645CC88-E28F-409E-9E99-C9F8A59EBEF4}" srcId="{6CCAE578-1A27-429A-896C-0BA71AA02279}" destId="{3C0D4ACF-E8F6-4D6A-A0E7-78B1B0417ED0}" srcOrd="0" destOrd="0" parTransId="{91E1FB35-FEFC-4817-B37B-E443D82EBFB6}" sibTransId="{A4611294-32E5-4904-8AE1-9519673B0EB1}"/>
    <dgm:cxn modelId="{A62EFC24-C225-49D9-8148-4421B14863DD}" type="presOf" srcId="{D18EFBDF-7E82-4F43-B5E5-DB1299FD7DD3}" destId="{8BBF7763-B4EE-47A0-A792-23DD56F8C6B0}" srcOrd="0" destOrd="0" presId="urn:microsoft.com/office/officeart/2005/8/layout/hierarchy1"/>
    <dgm:cxn modelId="{8683155D-0FEE-4D97-AFBD-0D7E15FB195E}" type="presOf" srcId="{67671BFD-46E1-4DDF-8D97-E7D358E5EB4A}" destId="{4C545750-8775-49B8-87EC-74044BC151D2}" srcOrd="0" destOrd="0" presId="urn:microsoft.com/office/officeart/2005/8/layout/hierarchy1"/>
    <dgm:cxn modelId="{D25292FE-D995-43F1-BEC9-C636215C5720}" srcId="{3862A4D4-4D44-4A52-8228-9F95608D028B}" destId="{E5BEC47C-A9F6-4284-BD39-962BB52D854E}" srcOrd="2" destOrd="0" parTransId="{80CB2497-EB4B-4D6A-ACB5-258E45706942}" sibTransId="{279287A6-E35F-4063-B15C-D1EC7FA4D650}"/>
    <dgm:cxn modelId="{4989E6DF-31F1-46AE-8E8F-CAF33A7EA130}" srcId="{E5BEC47C-A9F6-4284-BD39-962BB52D854E}" destId="{EF5EE240-39F1-41D7-B091-C85FD71E0B24}" srcOrd="0" destOrd="0" parTransId="{67ACCE81-DDA1-4D64-B58C-7959D4393A2A}" sibTransId="{7AE7E463-95C6-4F48-AD6E-E699B7098F45}"/>
    <dgm:cxn modelId="{DB41C5D5-F0C8-4F32-88E9-735C11BFA90E}" type="presOf" srcId="{3C0D4ACF-E8F6-4D6A-A0E7-78B1B0417ED0}" destId="{CEDFBE72-3816-4A62-93D1-7BFE7D856391}" srcOrd="0" destOrd="0" presId="urn:microsoft.com/office/officeart/2005/8/layout/hierarchy1"/>
    <dgm:cxn modelId="{1FF7C659-DFD0-4B57-8B7E-063C8D424729}" type="presParOf" srcId="{8BBF7763-B4EE-47A0-A792-23DD56F8C6B0}" destId="{78EDFF3A-D654-446D-955C-76A4337081F3}" srcOrd="0" destOrd="0" presId="urn:microsoft.com/office/officeart/2005/8/layout/hierarchy1"/>
    <dgm:cxn modelId="{138ABDE9-4353-4838-99BF-9D0E9E7D4E39}" type="presParOf" srcId="{78EDFF3A-D654-446D-955C-76A4337081F3}" destId="{0DC66BA8-34B9-47E6-86DD-8DDA47EF1306}" srcOrd="0" destOrd="0" presId="urn:microsoft.com/office/officeart/2005/8/layout/hierarchy1"/>
    <dgm:cxn modelId="{ADD28FAC-D41B-4182-9D7D-760FFA0A1BF4}" type="presParOf" srcId="{0DC66BA8-34B9-47E6-86DD-8DDA47EF1306}" destId="{1696874C-7271-40CB-85A5-035D126B6B85}" srcOrd="0" destOrd="0" presId="urn:microsoft.com/office/officeart/2005/8/layout/hierarchy1"/>
    <dgm:cxn modelId="{34C5FBD9-D027-4386-90EB-62BB290BD275}" type="presParOf" srcId="{0DC66BA8-34B9-47E6-86DD-8DDA47EF1306}" destId="{49591459-3852-4BFB-B7F7-FF96067E967A}" srcOrd="1" destOrd="0" presId="urn:microsoft.com/office/officeart/2005/8/layout/hierarchy1"/>
    <dgm:cxn modelId="{14975187-FE76-4390-8BDD-8985B6FF425B}" type="presParOf" srcId="{78EDFF3A-D654-446D-955C-76A4337081F3}" destId="{808419AC-8495-478D-AD22-ADC90438B727}" srcOrd="1" destOrd="0" presId="urn:microsoft.com/office/officeart/2005/8/layout/hierarchy1"/>
    <dgm:cxn modelId="{0CC1190D-C488-481B-9C61-1507B84B2107}" type="presParOf" srcId="{808419AC-8495-478D-AD22-ADC90438B727}" destId="{E02CA6F3-7642-4146-B4EE-FEF570C5D6D9}" srcOrd="0" destOrd="0" presId="urn:microsoft.com/office/officeart/2005/8/layout/hierarchy1"/>
    <dgm:cxn modelId="{316ED407-A9CD-44DC-A00C-66629911517A}" type="presParOf" srcId="{808419AC-8495-478D-AD22-ADC90438B727}" destId="{D8D9C2C5-AF4D-4B7C-AF71-966BB186EB81}" srcOrd="1" destOrd="0" presId="urn:microsoft.com/office/officeart/2005/8/layout/hierarchy1"/>
    <dgm:cxn modelId="{709C049D-61D7-47AD-B870-09EF6B148848}" type="presParOf" srcId="{D8D9C2C5-AF4D-4B7C-AF71-966BB186EB81}" destId="{AC7F331D-A297-4AE7-A378-83E5FE332869}" srcOrd="0" destOrd="0" presId="urn:microsoft.com/office/officeart/2005/8/layout/hierarchy1"/>
    <dgm:cxn modelId="{D84FBD93-A390-4AB9-A363-BCAFF256A956}" type="presParOf" srcId="{AC7F331D-A297-4AE7-A378-83E5FE332869}" destId="{23B26973-BD6F-41A9-8318-537D1A9E6F86}" srcOrd="0" destOrd="0" presId="urn:microsoft.com/office/officeart/2005/8/layout/hierarchy1"/>
    <dgm:cxn modelId="{D963E491-A1E7-444B-8194-EEDC0FA27626}" type="presParOf" srcId="{AC7F331D-A297-4AE7-A378-83E5FE332869}" destId="{2A8EFA80-AA1B-45D4-89A8-90B8EAA4203A}" srcOrd="1" destOrd="0" presId="urn:microsoft.com/office/officeart/2005/8/layout/hierarchy1"/>
    <dgm:cxn modelId="{4EAB6BF7-40EC-4B14-BC6B-D6BC6E6645E8}" type="presParOf" srcId="{D8D9C2C5-AF4D-4B7C-AF71-966BB186EB81}" destId="{E6AE4D80-DD31-4B34-AD6C-CE698B31992A}" srcOrd="1" destOrd="0" presId="urn:microsoft.com/office/officeart/2005/8/layout/hierarchy1"/>
    <dgm:cxn modelId="{AC9CF0E7-8758-4BB1-9B8C-40344218D3F0}" type="presParOf" srcId="{E6AE4D80-DD31-4B34-AD6C-CE698B31992A}" destId="{61197159-FFBE-47B0-9A54-7BD182FB6363}" srcOrd="0" destOrd="0" presId="urn:microsoft.com/office/officeart/2005/8/layout/hierarchy1"/>
    <dgm:cxn modelId="{3CA920C1-34CF-43EA-915D-66C41D88E477}" type="presParOf" srcId="{E6AE4D80-DD31-4B34-AD6C-CE698B31992A}" destId="{C119BC3D-01BA-4DC8-8F65-1F39B61FE700}" srcOrd="1" destOrd="0" presId="urn:microsoft.com/office/officeart/2005/8/layout/hierarchy1"/>
    <dgm:cxn modelId="{2371A505-AE13-4CAF-BEF9-82ACE881BDEF}" type="presParOf" srcId="{C119BC3D-01BA-4DC8-8F65-1F39B61FE700}" destId="{DB1593F2-E04E-4B00-86AB-22500BDF73BB}" srcOrd="0" destOrd="0" presId="urn:microsoft.com/office/officeart/2005/8/layout/hierarchy1"/>
    <dgm:cxn modelId="{8DE20D1D-3430-4B29-AEDE-CDDC7A92F557}" type="presParOf" srcId="{DB1593F2-E04E-4B00-86AB-22500BDF73BB}" destId="{3F9E224C-3112-41E6-9873-3024A9D7EB34}" srcOrd="0" destOrd="0" presId="urn:microsoft.com/office/officeart/2005/8/layout/hierarchy1"/>
    <dgm:cxn modelId="{569BF2FF-2025-478B-AF8C-3761E2DF2F81}" type="presParOf" srcId="{DB1593F2-E04E-4B00-86AB-22500BDF73BB}" destId="{CEDFBE72-3816-4A62-93D1-7BFE7D856391}" srcOrd="1" destOrd="0" presId="urn:microsoft.com/office/officeart/2005/8/layout/hierarchy1"/>
    <dgm:cxn modelId="{55FE9C8B-91EA-428B-9668-3B3862F0F87D}" type="presParOf" srcId="{C119BC3D-01BA-4DC8-8F65-1F39B61FE700}" destId="{E902A8B1-55E9-49F5-8C15-647D3BE08458}" srcOrd="1" destOrd="0" presId="urn:microsoft.com/office/officeart/2005/8/layout/hierarchy1"/>
    <dgm:cxn modelId="{C6FAC402-84F4-43D9-B5E3-2ECBB1DC1702}" type="presParOf" srcId="{808419AC-8495-478D-AD22-ADC90438B727}" destId="{226876D8-0148-4FCD-AA23-90B88D23A950}" srcOrd="2" destOrd="0" presId="urn:microsoft.com/office/officeart/2005/8/layout/hierarchy1"/>
    <dgm:cxn modelId="{390DCAC0-6425-40DC-AC8B-D447C647C98A}" type="presParOf" srcId="{808419AC-8495-478D-AD22-ADC90438B727}" destId="{07884F6F-237A-4E90-A27C-75ECCE2409AC}" srcOrd="3" destOrd="0" presId="urn:microsoft.com/office/officeart/2005/8/layout/hierarchy1"/>
    <dgm:cxn modelId="{B95C4055-D588-4B97-8EED-1EA7B62318AE}" type="presParOf" srcId="{07884F6F-237A-4E90-A27C-75ECCE2409AC}" destId="{0F5DAFC4-1E46-4228-8510-1A9E35938323}" srcOrd="0" destOrd="0" presId="urn:microsoft.com/office/officeart/2005/8/layout/hierarchy1"/>
    <dgm:cxn modelId="{3C6B240F-7646-46D8-8E44-0C9418DA22B3}" type="presParOf" srcId="{0F5DAFC4-1E46-4228-8510-1A9E35938323}" destId="{F12E9D22-138A-4BFB-A77D-FA4B101922B9}" srcOrd="0" destOrd="0" presId="urn:microsoft.com/office/officeart/2005/8/layout/hierarchy1"/>
    <dgm:cxn modelId="{E7D0A5DD-D39F-4170-A9E4-FA4319580D59}" type="presParOf" srcId="{0F5DAFC4-1E46-4228-8510-1A9E35938323}" destId="{4C545750-8775-49B8-87EC-74044BC151D2}" srcOrd="1" destOrd="0" presId="urn:microsoft.com/office/officeart/2005/8/layout/hierarchy1"/>
    <dgm:cxn modelId="{D452700E-5FD5-464D-85B0-86F8C62273E6}" type="presParOf" srcId="{07884F6F-237A-4E90-A27C-75ECCE2409AC}" destId="{D4C6CF34-9994-4118-B264-E3D57467B554}" srcOrd="1" destOrd="0" presId="urn:microsoft.com/office/officeart/2005/8/layout/hierarchy1"/>
    <dgm:cxn modelId="{90C5B67E-2EDD-42A4-B35B-CFB2CC2A2869}" type="presParOf" srcId="{D4C6CF34-9994-4118-B264-E3D57467B554}" destId="{D1AE4FE4-4EDD-4C31-9DB6-EE3C30D1B5DA}" srcOrd="0" destOrd="0" presId="urn:microsoft.com/office/officeart/2005/8/layout/hierarchy1"/>
    <dgm:cxn modelId="{6EE7B873-CAD8-49E1-BE59-DFA414A80CE4}" type="presParOf" srcId="{D4C6CF34-9994-4118-B264-E3D57467B554}" destId="{9C8726CE-264F-4430-9C2B-A72BC7697564}" srcOrd="1" destOrd="0" presId="urn:microsoft.com/office/officeart/2005/8/layout/hierarchy1"/>
    <dgm:cxn modelId="{6416D704-15CA-4EE9-9027-393A38BB3187}" type="presParOf" srcId="{9C8726CE-264F-4430-9C2B-A72BC7697564}" destId="{503AFE30-8C06-4B19-A28B-22B9EA198035}" srcOrd="0" destOrd="0" presId="urn:microsoft.com/office/officeart/2005/8/layout/hierarchy1"/>
    <dgm:cxn modelId="{1415BCB4-1793-48EA-AFB5-406088499258}" type="presParOf" srcId="{503AFE30-8C06-4B19-A28B-22B9EA198035}" destId="{10BFBE54-7070-4B42-A1B9-4F9E09C0F7D3}" srcOrd="0" destOrd="0" presId="urn:microsoft.com/office/officeart/2005/8/layout/hierarchy1"/>
    <dgm:cxn modelId="{7C9B1A5E-78DB-4BCB-ACC4-76F544549C88}" type="presParOf" srcId="{503AFE30-8C06-4B19-A28B-22B9EA198035}" destId="{C0E50A38-B09E-4A78-A214-29CB2C63513C}" srcOrd="1" destOrd="0" presId="urn:microsoft.com/office/officeart/2005/8/layout/hierarchy1"/>
    <dgm:cxn modelId="{8EB59BFF-A71C-4CC8-875E-47E6F7836484}" type="presParOf" srcId="{9C8726CE-264F-4430-9C2B-A72BC7697564}" destId="{453181FA-6DB0-4FBD-B5FD-135615B36257}" srcOrd="1" destOrd="0" presId="urn:microsoft.com/office/officeart/2005/8/layout/hierarchy1"/>
    <dgm:cxn modelId="{2DECAC3E-2935-4097-9802-AC5E2B1512EF}" type="presParOf" srcId="{808419AC-8495-478D-AD22-ADC90438B727}" destId="{39D9B66E-7F6F-427F-B2F5-38DBE67EA240}" srcOrd="4" destOrd="0" presId="urn:microsoft.com/office/officeart/2005/8/layout/hierarchy1"/>
    <dgm:cxn modelId="{CE75AA63-4CD8-4278-B613-71271C2512D2}" type="presParOf" srcId="{808419AC-8495-478D-AD22-ADC90438B727}" destId="{905E8C44-563D-4C1B-9EBC-CCC3D8DEF0E5}" srcOrd="5" destOrd="0" presId="urn:microsoft.com/office/officeart/2005/8/layout/hierarchy1"/>
    <dgm:cxn modelId="{BD60A30A-9482-4779-B82A-531C747BCB60}" type="presParOf" srcId="{905E8C44-563D-4C1B-9EBC-CCC3D8DEF0E5}" destId="{6CC194A0-B09C-43CB-84F7-426EBC40D5E6}" srcOrd="0" destOrd="0" presId="urn:microsoft.com/office/officeart/2005/8/layout/hierarchy1"/>
    <dgm:cxn modelId="{683A30CE-E19D-407B-93A2-ADD5F518C282}" type="presParOf" srcId="{6CC194A0-B09C-43CB-84F7-426EBC40D5E6}" destId="{A3FD56CC-0289-4AC5-91A8-C842D80ABDFD}" srcOrd="0" destOrd="0" presId="urn:microsoft.com/office/officeart/2005/8/layout/hierarchy1"/>
    <dgm:cxn modelId="{34871909-6FBC-44BC-8829-CDA76F8E9F81}" type="presParOf" srcId="{6CC194A0-B09C-43CB-84F7-426EBC40D5E6}" destId="{C89F0017-C5A6-4CF7-91A0-7C04008C648D}" srcOrd="1" destOrd="0" presId="urn:microsoft.com/office/officeart/2005/8/layout/hierarchy1"/>
    <dgm:cxn modelId="{92B6FACD-C93C-4098-B32C-E3816EEC2723}" type="presParOf" srcId="{905E8C44-563D-4C1B-9EBC-CCC3D8DEF0E5}" destId="{919EC125-04EE-448E-9347-4534CEE940E1}" srcOrd="1" destOrd="0" presId="urn:microsoft.com/office/officeart/2005/8/layout/hierarchy1"/>
    <dgm:cxn modelId="{8170E34E-98AE-4C63-A8F2-23BF17AD7C94}" type="presParOf" srcId="{919EC125-04EE-448E-9347-4534CEE940E1}" destId="{36DBAE08-A3DD-47AA-A131-4C5A72BEE273}" srcOrd="0" destOrd="0" presId="urn:microsoft.com/office/officeart/2005/8/layout/hierarchy1"/>
    <dgm:cxn modelId="{243541BF-F509-451A-8838-A00EEAFDFEB4}" type="presParOf" srcId="{919EC125-04EE-448E-9347-4534CEE940E1}" destId="{E0A4B0C6-29FA-4C62-9C9F-A79580D60352}" srcOrd="1" destOrd="0" presId="urn:microsoft.com/office/officeart/2005/8/layout/hierarchy1"/>
    <dgm:cxn modelId="{D397C588-421B-463F-A7ED-30C2CA485B6E}" type="presParOf" srcId="{E0A4B0C6-29FA-4C62-9C9F-A79580D60352}" destId="{69F2D576-257A-47E5-915E-A87F4FFB26B9}" srcOrd="0" destOrd="0" presId="urn:microsoft.com/office/officeart/2005/8/layout/hierarchy1"/>
    <dgm:cxn modelId="{2606ABA9-2486-404B-AB8A-D7BD87125F6A}" type="presParOf" srcId="{69F2D576-257A-47E5-915E-A87F4FFB26B9}" destId="{91BE3795-1561-4095-BEC3-3BF2F0C23E6D}" srcOrd="0" destOrd="0" presId="urn:microsoft.com/office/officeart/2005/8/layout/hierarchy1"/>
    <dgm:cxn modelId="{C13884F8-DEC9-43AF-A324-2C74F2E5EB1B}" type="presParOf" srcId="{69F2D576-257A-47E5-915E-A87F4FFB26B9}" destId="{F66FAD6B-9897-4326-99BA-B232AF0C2C2B}" srcOrd="1" destOrd="0" presId="urn:microsoft.com/office/officeart/2005/8/layout/hierarchy1"/>
    <dgm:cxn modelId="{DC68AC74-3F83-4026-94B9-EB6BFB479A06}" type="presParOf" srcId="{E0A4B0C6-29FA-4C62-9C9F-A79580D60352}" destId="{9AE568FA-381E-453F-B136-E748F4368565}" srcOrd="1" destOrd="0" presId="urn:microsoft.com/office/officeart/2005/8/layout/hierarchy1"/>
    <dgm:cxn modelId="{E2699DE9-2B29-4768-A654-91B8DED0948B}" type="presParOf" srcId="{919EC125-04EE-448E-9347-4534CEE940E1}" destId="{007BB48B-19A0-4898-BF8B-7B5F42729D00}" srcOrd="2" destOrd="0" presId="urn:microsoft.com/office/officeart/2005/8/layout/hierarchy1"/>
    <dgm:cxn modelId="{95558642-087C-4095-AD0C-FD659D16227B}" type="presParOf" srcId="{919EC125-04EE-448E-9347-4534CEE940E1}" destId="{44832A25-5F25-44BD-81DE-5180AE089D30}" srcOrd="3" destOrd="0" presId="urn:microsoft.com/office/officeart/2005/8/layout/hierarchy1"/>
    <dgm:cxn modelId="{024962F0-AAD4-49D9-9C6B-9939395E7B30}" type="presParOf" srcId="{44832A25-5F25-44BD-81DE-5180AE089D30}" destId="{6E5B46C0-7BED-4988-81B1-9AE8FFAA2456}" srcOrd="0" destOrd="0" presId="urn:microsoft.com/office/officeart/2005/8/layout/hierarchy1"/>
    <dgm:cxn modelId="{321A5099-3581-4823-AFC2-396FCB4CA110}" type="presParOf" srcId="{6E5B46C0-7BED-4988-81B1-9AE8FFAA2456}" destId="{8B067EAA-796B-4C2D-8588-4A035EB3743D}" srcOrd="0" destOrd="0" presId="urn:microsoft.com/office/officeart/2005/8/layout/hierarchy1"/>
    <dgm:cxn modelId="{76A85776-D61C-46E4-840F-890D77A2B59D}" type="presParOf" srcId="{6E5B46C0-7BED-4988-81B1-9AE8FFAA2456}" destId="{135D7758-36C4-4C2C-96CC-9B2BDB6F65CC}" srcOrd="1" destOrd="0" presId="urn:microsoft.com/office/officeart/2005/8/layout/hierarchy1"/>
    <dgm:cxn modelId="{7D780D91-3E62-4FC3-BCDF-6DD46552F1FA}" type="presParOf" srcId="{44832A25-5F25-44BD-81DE-5180AE089D30}" destId="{D2F895E7-8880-44F0-B6E3-5D08395F42C4}" srcOrd="1" destOrd="0" presId="urn:microsoft.com/office/officeart/2005/8/layout/hierarchy1"/>
    <dgm:cxn modelId="{A0A70E42-C6DC-48DC-960B-E963DD31CCDF}" type="presParOf" srcId="{919EC125-04EE-448E-9347-4534CEE940E1}" destId="{B3FA7BC2-3288-42FF-9845-35C9E1F6B5A0}" srcOrd="4" destOrd="0" presId="urn:microsoft.com/office/officeart/2005/8/layout/hierarchy1"/>
    <dgm:cxn modelId="{4DBCF307-9075-4F1A-947B-FF92AD7F3D1C}" type="presParOf" srcId="{919EC125-04EE-448E-9347-4534CEE940E1}" destId="{93ED09F2-E7E6-49BB-97E4-BA9CE7437587}" srcOrd="5" destOrd="0" presId="urn:microsoft.com/office/officeart/2005/8/layout/hierarchy1"/>
    <dgm:cxn modelId="{46301238-ED98-46FD-AC10-25A68AC48DC8}" type="presParOf" srcId="{93ED09F2-E7E6-49BB-97E4-BA9CE7437587}" destId="{2A63BA86-3934-4AD3-BAC2-0A9E9138597A}" srcOrd="0" destOrd="0" presId="urn:microsoft.com/office/officeart/2005/8/layout/hierarchy1"/>
    <dgm:cxn modelId="{4CB6587E-585D-4915-96FA-BDC2E7557E27}" type="presParOf" srcId="{2A63BA86-3934-4AD3-BAC2-0A9E9138597A}" destId="{165CE53F-4800-4EE1-A6F2-CC886C7769CE}" srcOrd="0" destOrd="0" presId="urn:microsoft.com/office/officeart/2005/8/layout/hierarchy1"/>
    <dgm:cxn modelId="{FC2BA242-ECD8-41D2-AF07-844EDA59DF75}" type="presParOf" srcId="{2A63BA86-3934-4AD3-BAC2-0A9E9138597A}" destId="{8A4E9FEE-C84F-4B05-8DE2-3DFBF4C29D24}" srcOrd="1" destOrd="0" presId="urn:microsoft.com/office/officeart/2005/8/layout/hierarchy1"/>
    <dgm:cxn modelId="{4C27DDF4-4693-4D55-A82D-47ED67379099}" type="presParOf" srcId="{93ED09F2-E7E6-49BB-97E4-BA9CE7437587}" destId="{58CA147D-1FFC-4DF1-AC37-45F0269A313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A7BC2-3288-42FF-9845-35C9E1F6B5A0}">
      <dsp:nvSpPr>
        <dsp:cNvPr id="0" name=""/>
        <dsp:cNvSpPr/>
      </dsp:nvSpPr>
      <dsp:spPr>
        <a:xfrm>
          <a:off x="5558999" y="2813648"/>
          <a:ext cx="1629837" cy="3878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292"/>
              </a:lnTo>
              <a:lnTo>
                <a:pt x="1629837" y="264292"/>
              </a:lnTo>
              <a:lnTo>
                <a:pt x="1629837" y="38782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7BB48B-19A0-4898-BF8B-7B5F42729D00}">
      <dsp:nvSpPr>
        <dsp:cNvPr id="0" name=""/>
        <dsp:cNvSpPr/>
      </dsp:nvSpPr>
      <dsp:spPr>
        <a:xfrm>
          <a:off x="5513279" y="2813648"/>
          <a:ext cx="91440" cy="3878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782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DBAE08-A3DD-47AA-A131-4C5A72BEE273}">
      <dsp:nvSpPr>
        <dsp:cNvPr id="0" name=""/>
        <dsp:cNvSpPr/>
      </dsp:nvSpPr>
      <dsp:spPr>
        <a:xfrm>
          <a:off x="3929162" y="2813648"/>
          <a:ext cx="1629837" cy="387827"/>
        </a:xfrm>
        <a:custGeom>
          <a:avLst/>
          <a:gdLst/>
          <a:ahLst/>
          <a:cxnLst/>
          <a:rect l="0" t="0" r="0" b="0"/>
          <a:pathLst>
            <a:path>
              <a:moveTo>
                <a:pt x="1629837" y="0"/>
              </a:moveTo>
              <a:lnTo>
                <a:pt x="1629837" y="264292"/>
              </a:lnTo>
              <a:lnTo>
                <a:pt x="0" y="264292"/>
              </a:lnTo>
              <a:lnTo>
                <a:pt x="0" y="38782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D9B66E-7F6F-427F-B2F5-38DBE67EA240}">
      <dsp:nvSpPr>
        <dsp:cNvPr id="0" name=""/>
        <dsp:cNvSpPr/>
      </dsp:nvSpPr>
      <dsp:spPr>
        <a:xfrm>
          <a:off x="3484251" y="1563771"/>
          <a:ext cx="2074748" cy="4031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9568"/>
              </a:lnTo>
              <a:lnTo>
                <a:pt x="2074748" y="279568"/>
              </a:lnTo>
              <a:lnTo>
                <a:pt x="2074748" y="40310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AE4FE4-4EDD-4C31-9DB6-EE3C30D1B5DA}">
      <dsp:nvSpPr>
        <dsp:cNvPr id="0" name=""/>
        <dsp:cNvSpPr/>
      </dsp:nvSpPr>
      <dsp:spPr>
        <a:xfrm>
          <a:off x="2253605" y="2798263"/>
          <a:ext cx="91440" cy="403213"/>
        </a:xfrm>
        <a:custGeom>
          <a:avLst/>
          <a:gdLst/>
          <a:ahLst/>
          <a:cxnLst/>
          <a:rect l="0" t="0" r="0" b="0"/>
          <a:pathLst>
            <a:path>
              <a:moveTo>
                <a:pt x="47586" y="0"/>
              </a:moveTo>
              <a:lnTo>
                <a:pt x="47586" y="279678"/>
              </a:lnTo>
              <a:lnTo>
                <a:pt x="45720" y="279678"/>
              </a:lnTo>
              <a:lnTo>
                <a:pt x="45720" y="40321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6876D8-0148-4FCD-AA23-90B88D23A950}">
      <dsp:nvSpPr>
        <dsp:cNvPr id="0" name=""/>
        <dsp:cNvSpPr/>
      </dsp:nvSpPr>
      <dsp:spPr>
        <a:xfrm>
          <a:off x="2301192" y="1563771"/>
          <a:ext cx="1183058" cy="387717"/>
        </a:xfrm>
        <a:custGeom>
          <a:avLst/>
          <a:gdLst/>
          <a:ahLst/>
          <a:cxnLst/>
          <a:rect l="0" t="0" r="0" b="0"/>
          <a:pathLst>
            <a:path>
              <a:moveTo>
                <a:pt x="1183058" y="0"/>
              </a:moveTo>
              <a:lnTo>
                <a:pt x="1183058" y="264182"/>
              </a:lnTo>
              <a:lnTo>
                <a:pt x="0" y="264182"/>
              </a:lnTo>
              <a:lnTo>
                <a:pt x="0" y="38771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197159-FFBE-47B0-9A54-7BD182FB6363}">
      <dsp:nvSpPr>
        <dsp:cNvPr id="0" name=""/>
        <dsp:cNvSpPr/>
      </dsp:nvSpPr>
      <dsp:spPr>
        <a:xfrm>
          <a:off x="623768" y="2813648"/>
          <a:ext cx="91440" cy="3878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782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2CA6F3-7642-4146-B4EE-FEF570C5D6D9}">
      <dsp:nvSpPr>
        <dsp:cNvPr id="0" name=""/>
        <dsp:cNvSpPr/>
      </dsp:nvSpPr>
      <dsp:spPr>
        <a:xfrm>
          <a:off x="669488" y="1563771"/>
          <a:ext cx="2814762" cy="403102"/>
        </a:xfrm>
        <a:custGeom>
          <a:avLst/>
          <a:gdLst/>
          <a:ahLst/>
          <a:cxnLst/>
          <a:rect l="0" t="0" r="0" b="0"/>
          <a:pathLst>
            <a:path>
              <a:moveTo>
                <a:pt x="2814762" y="0"/>
              </a:moveTo>
              <a:lnTo>
                <a:pt x="2814762" y="279568"/>
              </a:lnTo>
              <a:lnTo>
                <a:pt x="0" y="279568"/>
              </a:lnTo>
              <a:lnTo>
                <a:pt x="0" y="40310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6874C-7271-40CB-85A5-035D126B6B85}">
      <dsp:nvSpPr>
        <dsp:cNvPr id="0" name=""/>
        <dsp:cNvSpPr/>
      </dsp:nvSpPr>
      <dsp:spPr>
        <a:xfrm>
          <a:off x="2817499" y="716996"/>
          <a:ext cx="1333503" cy="84677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9591459-3852-4BFB-B7F7-FF96067E967A}">
      <dsp:nvSpPr>
        <dsp:cNvPr id="0" name=""/>
        <dsp:cNvSpPr/>
      </dsp:nvSpPr>
      <dsp:spPr>
        <a:xfrm>
          <a:off x="2965666" y="857755"/>
          <a:ext cx="1333503" cy="8467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BCI Types</a:t>
          </a:r>
          <a:endParaRPr lang="en-US" sz="1600" kern="1200" dirty="0"/>
        </a:p>
      </dsp:txBody>
      <dsp:txXfrm>
        <a:off x="2990467" y="882556"/>
        <a:ext cx="1283901" cy="797172"/>
      </dsp:txXfrm>
    </dsp:sp>
    <dsp:sp modelId="{23B26973-BD6F-41A9-8318-537D1A9E6F86}">
      <dsp:nvSpPr>
        <dsp:cNvPr id="0" name=""/>
        <dsp:cNvSpPr/>
      </dsp:nvSpPr>
      <dsp:spPr>
        <a:xfrm>
          <a:off x="2736" y="1966874"/>
          <a:ext cx="1333503" cy="84677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A8EFA80-AA1B-45D4-89A8-90B8EAA4203A}">
      <dsp:nvSpPr>
        <dsp:cNvPr id="0" name=""/>
        <dsp:cNvSpPr/>
      </dsp:nvSpPr>
      <dsp:spPr>
        <a:xfrm>
          <a:off x="150903" y="2107633"/>
          <a:ext cx="1333503" cy="8467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Invasive</a:t>
          </a:r>
          <a:endParaRPr lang="en-US" sz="1600" kern="1200" dirty="0"/>
        </a:p>
      </dsp:txBody>
      <dsp:txXfrm>
        <a:off x="175704" y="2132434"/>
        <a:ext cx="1283901" cy="797172"/>
      </dsp:txXfrm>
    </dsp:sp>
    <dsp:sp modelId="{3F9E224C-3112-41E6-9873-3024A9D7EB34}">
      <dsp:nvSpPr>
        <dsp:cNvPr id="0" name=""/>
        <dsp:cNvSpPr/>
      </dsp:nvSpPr>
      <dsp:spPr>
        <a:xfrm>
          <a:off x="2736" y="3201476"/>
          <a:ext cx="1333503" cy="8467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EDFBE72-3816-4A62-93D1-7BFE7D856391}">
      <dsp:nvSpPr>
        <dsp:cNvPr id="0" name=""/>
        <dsp:cNvSpPr/>
      </dsp:nvSpPr>
      <dsp:spPr>
        <a:xfrm>
          <a:off x="150903" y="3342234"/>
          <a:ext cx="1333503" cy="8467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Neurosurgery</a:t>
          </a:r>
          <a:endParaRPr lang="en-US" sz="1600" kern="1200" dirty="0"/>
        </a:p>
      </dsp:txBody>
      <dsp:txXfrm>
        <a:off x="175704" y="3367035"/>
        <a:ext cx="1283901" cy="797172"/>
      </dsp:txXfrm>
    </dsp:sp>
    <dsp:sp modelId="{F12E9D22-138A-4BFB-A77D-FA4B101922B9}">
      <dsp:nvSpPr>
        <dsp:cNvPr id="0" name=""/>
        <dsp:cNvSpPr/>
      </dsp:nvSpPr>
      <dsp:spPr>
        <a:xfrm>
          <a:off x="1634440" y="1951488"/>
          <a:ext cx="1333503" cy="84677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C545750-8775-49B8-87EC-74044BC151D2}">
      <dsp:nvSpPr>
        <dsp:cNvPr id="0" name=""/>
        <dsp:cNvSpPr/>
      </dsp:nvSpPr>
      <dsp:spPr>
        <a:xfrm>
          <a:off x="1782607" y="2092247"/>
          <a:ext cx="1333503" cy="8467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Partial Invasive</a:t>
          </a:r>
          <a:endParaRPr lang="en-US" sz="1600" kern="1200" dirty="0"/>
        </a:p>
      </dsp:txBody>
      <dsp:txXfrm>
        <a:off x="1807408" y="2117048"/>
        <a:ext cx="1283901" cy="797172"/>
      </dsp:txXfrm>
    </dsp:sp>
    <dsp:sp modelId="{10BFBE54-7070-4B42-A1B9-4F9E09C0F7D3}">
      <dsp:nvSpPr>
        <dsp:cNvPr id="0" name=""/>
        <dsp:cNvSpPr/>
      </dsp:nvSpPr>
      <dsp:spPr>
        <a:xfrm>
          <a:off x="1632573" y="3201476"/>
          <a:ext cx="1333503" cy="8467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0E50A38-B09E-4A78-A214-29CB2C63513C}">
      <dsp:nvSpPr>
        <dsp:cNvPr id="0" name=""/>
        <dsp:cNvSpPr/>
      </dsp:nvSpPr>
      <dsp:spPr>
        <a:xfrm>
          <a:off x="1780740" y="3342234"/>
          <a:ext cx="1333503" cy="8467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ECoG</a:t>
          </a:r>
          <a:endParaRPr lang="en-US" sz="1600" kern="1200" dirty="0"/>
        </a:p>
      </dsp:txBody>
      <dsp:txXfrm>
        <a:off x="1805541" y="3367035"/>
        <a:ext cx="1283901" cy="797172"/>
      </dsp:txXfrm>
    </dsp:sp>
    <dsp:sp modelId="{A3FD56CC-0289-4AC5-91A8-C842D80ABDFD}">
      <dsp:nvSpPr>
        <dsp:cNvPr id="0" name=""/>
        <dsp:cNvSpPr/>
      </dsp:nvSpPr>
      <dsp:spPr>
        <a:xfrm>
          <a:off x="4892248" y="1966874"/>
          <a:ext cx="1333503" cy="84677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9F0017-C5A6-4CF7-91A0-7C04008C648D}">
      <dsp:nvSpPr>
        <dsp:cNvPr id="0" name=""/>
        <dsp:cNvSpPr/>
      </dsp:nvSpPr>
      <dsp:spPr>
        <a:xfrm>
          <a:off x="5040415" y="2107633"/>
          <a:ext cx="1333503" cy="8467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Non Invasive</a:t>
          </a:r>
          <a:endParaRPr lang="en-US" sz="1600" kern="1200" dirty="0"/>
        </a:p>
      </dsp:txBody>
      <dsp:txXfrm>
        <a:off x="5065216" y="2132434"/>
        <a:ext cx="1283901" cy="797172"/>
      </dsp:txXfrm>
    </dsp:sp>
    <dsp:sp modelId="{91BE3795-1561-4095-BEC3-3BF2F0C23E6D}">
      <dsp:nvSpPr>
        <dsp:cNvPr id="0" name=""/>
        <dsp:cNvSpPr/>
      </dsp:nvSpPr>
      <dsp:spPr>
        <a:xfrm>
          <a:off x="3262410" y="3201476"/>
          <a:ext cx="1333503" cy="8467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66FAD6B-9897-4326-99BA-B232AF0C2C2B}">
      <dsp:nvSpPr>
        <dsp:cNvPr id="0" name=""/>
        <dsp:cNvSpPr/>
      </dsp:nvSpPr>
      <dsp:spPr>
        <a:xfrm>
          <a:off x="3410577" y="3342234"/>
          <a:ext cx="1333503" cy="8467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EEG</a:t>
          </a:r>
          <a:endParaRPr lang="en-US" sz="1600" kern="1200" dirty="0"/>
        </a:p>
      </dsp:txBody>
      <dsp:txXfrm>
        <a:off x="3435378" y="3367035"/>
        <a:ext cx="1283901" cy="797172"/>
      </dsp:txXfrm>
    </dsp:sp>
    <dsp:sp modelId="{8B067EAA-796B-4C2D-8588-4A035EB3743D}">
      <dsp:nvSpPr>
        <dsp:cNvPr id="0" name=""/>
        <dsp:cNvSpPr/>
      </dsp:nvSpPr>
      <dsp:spPr>
        <a:xfrm>
          <a:off x="4892248" y="3201476"/>
          <a:ext cx="1333503" cy="8467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35D7758-36C4-4C2C-96CC-9B2BDB6F65CC}">
      <dsp:nvSpPr>
        <dsp:cNvPr id="0" name=""/>
        <dsp:cNvSpPr/>
      </dsp:nvSpPr>
      <dsp:spPr>
        <a:xfrm>
          <a:off x="5040415" y="3342234"/>
          <a:ext cx="1333503" cy="8467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MEG</a:t>
          </a:r>
          <a:endParaRPr lang="en-US" sz="1600" kern="1200" dirty="0"/>
        </a:p>
      </dsp:txBody>
      <dsp:txXfrm>
        <a:off x="5065216" y="3367035"/>
        <a:ext cx="1283901" cy="797172"/>
      </dsp:txXfrm>
    </dsp:sp>
    <dsp:sp modelId="{165CE53F-4800-4EE1-A6F2-CC886C7769CE}">
      <dsp:nvSpPr>
        <dsp:cNvPr id="0" name=""/>
        <dsp:cNvSpPr/>
      </dsp:nvSpPr>
      <dsp:spPr>
        <a:xfrm>
          <a:off x="6522085" y="3201476"/>
          <a:ext cx="1333503" cy="8467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A4E9FEE-C84F-4B05-8DE2-3DFBF4C29D24}">
      <dsp:nvSpPr>
        <dsp:cNvPr id="0" name=""/>
        <dsp:cNvSpPr/>
      </dsp:nvSpPr>
      <dsp:spPr>
        <a:xfrm>
          <a:off x="6670252" y="3342234"/>
          <a:ext cx="1333503" cy="8467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fMRI</a:t>
          </a:r>
          <a:endParaRPr lang="en-US" sz="1600" kern="1200" dirty="0"/>
        </a:p>
      </dsp:txBody>
      <dsp:txXfrm>
        <a:off x="6695053" y="3367035"/>
        <a:ext cx="1283901" cy="7971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44B6B1-5441-9644-AE1C-BB7EA5DBA264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00CC7-81E2-B842-8904-673E097487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766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78819-472C-A14B-95BF-39C94BA106B2}" type="datetimeFigureOut">
              <a:rPr lang="en-US" smtClean="0"/>
              <a:pPr/>
              <a:t>4/2/2019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F38C2-4548-F541-8261-4C1D96E7A1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87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Nervous_system" TargetMode="External"/><Relationship Id="rId3" Type="http://schemas.openxmlformats.org/officeDocument/2006/relationships/hyperlink" Target="https://en.wikipedia.org/wiki/Neurons" TargetMode="External"/><Relationship Id="rId7" Type="http://schemas.openxmlformats.org/officeDocument/2006/relationships/hyperlink" Target="https://en.wikipedia.org/wiki/Neuro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Electric_current" TargetMode="External"/><Relationship Id="rId5" Type="http://schemas.openxmlformats.org/officeDocument/2006/relationships/hyperlink" Target="https://en.wikipedia.org/wiki/Electrophysiological" TargetMode="External"/><Relationship Id="rId4" Type="http://schemas.openxmlformats.org/officeDocument/2006/relationships/hyperlink" Target="https://en.wikipedia.org/wiki/Microelectrode" TargetMode="External"/><Relationship Id="rId9" Type="http://schemas.openxmlformats.org/officeDocument/2006/relationships/hyperlink" Target="https://en.wikipedia.org/wiki/Biological_tissue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F38C2-4548-F541-8261-4C1D96E7A16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18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F7E8F-AA86-4D33-8DBA-6A2FD25763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64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Single-unit = SU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electro-physiological responses of single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Neurons"/>
              </a:rPr>
              <a:t>neurons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using a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Microelectrode"/>
              </a:rPr>
              <a:t>microelectrode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system</a:t>
            </a:r>
            <a:endParaRPr lang="en-US" dirty="0" smtClean="0"/>
          </a:p>
          <a:p>
            <a:r>
              <a:rPr lang="en-US" dirty="0" smtClean="0"/>
              <a:t>Multiunit</a:t>
            </a:r>
            <a:r>
              <a:rPr lang="en-US" baseline="0" dirty="0" smtClean="0"/>
              <a:t> = MU</a:t>
            </a:r>
          </a:p>
          <a:p>
            <a:r>
              <a:rPr lang="en-US" baseline="0" dirty="0" smtClean="0"/>
              <a:t>Local Field potential = LFP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Electrophysiological"/>
              </a:rPr>
              <a:t>electrophysiological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signal generated by the summed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Electric current"/>
              </a:rPr>
              <a:t>electric current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flowing from multiple nearby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Neuron"/>
              </a:rPr>
              <a:t>neurons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within a small volume of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Nervous system"/>
              </a:rPr>
              <a:t>nervous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Biological tissue"/>
              </a:rPr>
              <a:t>tissue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F38C2-4548-F541-8261-4C1D96E7A16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39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F38C2-4548-F541-8261-4C1D96E7A166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42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70207B-D522-9843-9370-2EDD2ED326F5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887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Presentation title - </a:t>
            </a:r>
            <a:fld id="{DA4E4A1D-F72B-1945-8E69-DB563647006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68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3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F2747F-ECC4-BB44-B379-DEBCDE6D055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413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ACB-37F4-2E4E-A02F-3AD2C3500E5B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059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BC9741-E27D-6644-A29C-7357B3CA2856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948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A6FC00-01EB-8C4B-8EBA-327D665853CA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325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C4B30A-E151-554F-9F57-FEC60EAD6DEE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557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F5AC9E-F104-7046-909E-B47A8243FECD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81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DDB79-4A56-9B43-9E32-8AACDB1BCC4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58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CD492-2BC6-F348-9965-EC1D86DF57A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57200" y="1417638"/>
            <a:ext cx="8217026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27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outube.com/watch?v=yckXdpb4an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youtube.com/watch?v=LZrat-VG4M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www.youtube.com/watch?v=w06zvM2x_lw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W6tcuBJ6-w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du.edu/academics/courses-registration/studentopinionsurve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834405" y="3956181"/>
            <a:ext cx="7553131" cy="1572554"/>
          </a:xfrm>
        </p:spPr>
        <p:txBody>
          <a:bodyPr>
            <a:normAutofit/>
          </a:bodyPr>
          <a:lstStyle/>
          <a:p>
            <a:r>
              <a:rPr lang="en-US" dirty="0" smtClean="0"/>
              <a:t>Brain Computer Interfacing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63" y="264495"/>
            <a:ext cx="8444204" cy="257888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1</a:t>
            </a:fld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>
          <a:xfrm>
            <a:off x="1177306" y="5257800"/>
            <a:ext cx="6867330" cy="1156214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Sampath Jayarathna</a:t>
            </a:r>
          </a:p>
          <a:p>
            <a:pPr eaLnBrk="1" hangingPunct="1"/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Old Dominion University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/>
              <a:t> </a:t>
            </a:r>
            <a:endParaRPr lang="en-US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87803" y="6342747"/>
            <a:ext cx="83683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270" algn="ctr">
              <a:lnSpc>
                <a:spcPct val="100000"/>
              </a:lnSpc>
            </a:pPr>
            <a:r>
              <a:rPr lang="en-US" altLang="en-US" sz="1200" dirty="0">
                <a:solidFill>
                  <a:schemeClr val="accent2"/>
                </a:solidFill>
                <a:latin typeface="Arial" panose="020B0604020202020204" pitchFamily="34" charset="0"/>
              </a:rPr>
              <a:t>Credit for some of the slides in this lecture goes </a:t>
            </a:r>
            <a:r>
              <a:rPr lang="en-US" altLang="en-US" sz="1200" dirty="0" smtClean="0">
                <a:solidFill>
                  <a:schemeClr val="accent2"/>
                </a:solidFill>
                <a:latin typeface="Arial" panose="020B0604020202020204" pitchFamily="34" charset="0"/>
              </a:rPr>
              <a:t>to Christian A. </a:t>
            </a:r>
            <a:r>
              <a:rPr lang="en-US" altLang="en-US" sz="1200" dirty="0" err="1" smtClean="0">
                <a:solidFill>
                  <a:schemeClr val="accent2"/>
                </a:solidFill>
                <a:latin typeface="Arial" panose="020B0604020202020204" pitchFamily="34" charset="0"/>
              </a:rPr>
              <a:t>Kothe</a:t>
            </a:r>
            <a:r>
              <a:rPr lang="en-US" altLang="en-US" sz="1200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smtClean="0">
                <a:solidFill>
                  <a:schemeClr val="accent2"/>
                </a:solidFill>
                <a:latin typeface="Arial" panose="020B0604020202020204" pitchFamily="34" charset="0"/>
              </a:rPr>
              <a:t>at UCSD and </a:t>
            </a:r>
            <a:r>
              <a:rPr lang="en-US" altLang="en-US" sz="1200" dirty="0" err="1" smtClean="0">
                <a:solidFill>
                  <a:schemeClr val="accent2"/>
                </a:solidFill>
                <a:latin typeface="Arial" panose="020B0604020202020204" pitchFamily="34" charset="0"/>
              </a:rPr>
              <a:t>Seminarlinks</a:t>
            </a:r>
            <a:endParaRPr lang="en-US" sz="1200" dirty="0">
              <a:latin typeface="Arial"/>
              <a:cs typeface="Arial"/>
            </a:endParaRPr>
          </a:p>
          <a:p>
            <a:pPr algn="ctr"/>
            <a:r>
              <a:rPr lang="en-US" altLang="en-US" sz="1200" dirty="0" smtClean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endParaRPr lang="en-US" altLang="en-US" sz="12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95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ctrTitle"/>
          </p:nvPr>
        </p:nvSpPr>
        <p:spPr>
          <a:xfrm>
            <a:off x="1494352" y="945021"/>
            <a:ext cx="6112431" cy="788701"/>
          </a:xfrm>
        </p:spPr>
        <p:txBody>
          <a:bodyPr vert="horz" lIns="0" tIns="0" rIns="0" bIns="0" rtlCol="0" anchor="b"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sz="3308">
                <a:solidFill>
                  <a:srgbClr val="FFFFFF"/>
                </a:solidFill>
                <a:latin typeface="Arial" panose="020B0604020202020204" pitchFamily="34" charset="0"/>
              </a:rPr>
              <a:t>BCI Model</a:t>
            </a:r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55" y="945021"/>
            <a:ext cx="8537824" cy="534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83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778160"/>
            <a:ext cx="5555615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Parts of a Modern Setup</a:t>
            </a:r>
          </a:p>
        </p:txBody>
      </p:sp>
      <p:pic>
        <p:nvPicPr>
          <p:cNvPr id="1028" name="Picture 4" descr="Image result for emotiv fl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746" y="2022331"/>
            <a:ext cx="5988371" cy="373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5"/>
          <p:cNvSpPr txBox="1"/>
          <p:nvPr/>
        </p:nvSpPr>
        <p:spPr>
          <a:xfrm>
            <a:off x="5269932" y="3484728"/>
            <a:ext cx="245623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1440"/>
              </a:spcBef>
            </a:pPr>
            <a:r>
              <a:rPr sz="1800" b="1" spc="-100" dirty="0" smtClean="0">
                <a:solidFill>
                  <a:srgbClr val="FFFFFF"/>
                </a:solidFill>
                <a:latin typeface="Trebuchet MS"/>
                <a:cs typeface="Trebuchet MS"/>
              </a:rPr>
              <a:t>Processing</a:t>
            </a:r>
            <a:r>
              <a:rPr sz="1800" b="1" spc="-155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-85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b="1" spc="-114" dirty="0">
                <a:solidFill>
                  <a:srgbClr val="FFFFFF"/>
                </a:solidFill>
                <a:latin typeface="Trebuchet MS"/>
                <a:cs typeface="Trebuchet MS"/>
              </a:rPr>
              <a:t>Interface</a:t>
            </a:r>
            <a:r>
              <a:rPr sz="1800" b="1" spc="-1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b="1" spc="-110" dirty="0">
                <a:solidFill>
                  <a:srgbClr val="FFFFFF"/>
                </a:solidFill>
                <a:latin typeface="Trebuchet MS"/>
                <a:cs typeface="Trebuchet MS"/>
              </a:rPr>
              <a:t>Device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59477" y="4610797"/>
            <a:ext cx="4114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66315">
              <a:lnSpc>
                <a:spcPct val="100000"/>
              </a:lnSpc>
              <a:spcBef>
                <a:spcPts val="100"/>
              </a:spcBef>
            </a:pPr>
            <a:r>
              <a:rPr lang="en-US" b="1" spc="-85" dirty="0">
                <a:solidFill>
                  <a:srgbClr val="FFFFFF"/>
                </a:solidFill>
                <a:latin typeface="Trebuchet MS"/>
                <a:cs typeface="Trebuchet MS"/>
              </a:rPr>
              <a:t>Wireless</a:t>
            </a:r>
            <a:r>
              <a:rPr lang="en-US" b="1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b="1" spc="-95" dirty="0">
                <a:solidFill>
                  <a:srgbClr val="FFFFFF"/>
                </a:solidFill>
                <a:latin typeface="Trebuchet MS"/>
                <a:cs typeface="Trebuchet MS"/>
              </a:rPr>
              <a:t>Headset</a:t>
            </a:r>
            <a:endParaRPr lang="en-US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60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4688" y="799210"/>
            <a:ext cx="6188710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Biosignals and other Inputs</a:t>
            </a:r>
          </a:p>
        </p:txBody>
      </p:sp>
      <p:sp>
        <p:nvSpPr>
          <p:cNvPr id="3" name="object 3"/>
          <p:cNvSpPr/>
          <p:nvPr/>
        </p:nvSpPr>
        <p:spPr>
          <a:xfrm>
            <a:off x="4061841" y="2683957"/>
            <a:ext cx="770255" cy="577850"/>
          </a:xfrm>
          <a:custGeom>
            <a:avLst/>
            <a:gdLst/>
            <a:ahLst/>
            <a:cxnLst/>
            <a:rect l="l" t="t" r="r" b="b"/>
            <a:pathLst>
              <a:path w="770254" h="577850">
                <a:moveTo>
                  <a:pt x="577596" y="0"/>
                </a:moveTo>
                <a:lnTo>
                  <a:pt x="577596" y="144398"/>
                </a:lnTo>
                <a:lnTo>
                  <a:pt x="0" y="144398"/>
                </a:lnTo>
                <a:lnTo>
                  <a:pt x="0" y="433069"/>
                </a:lnTo>
                <a:lnTo>
                  <a:pt x="577596" y="433069"/>
                </a:lnTo>
                <a:lnTo>
                  <a:pt x="577596" y="577468"/>
                </a:lnTo>
                <a:lnTo>
                  <a:pt x="770127" y="288797"/>
                </a:lnTo>
                <a:lnTo>
                  <a:pt x="577596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61841" y="2683957"/>
            <a:ext cx="770255" cy="577850"/>
          </a:xfrm>
          <a:custGeom>
            <a:avLst/>
            <a:gdLst/>
            <a:ahLst/>
            <a:cxnLst/>
            <a:rect l="l" t="t" r="r" b="b"/>
            <a:pathLst>
              <a:path w="770254" h="577850">
                <a:moveTo>
                  <a:pt x="0" y="144398"/>
                </a:moveTo>
                <a:lnTo>
                  <a:pt x="577596" y="144398"/>
                </a:lnTo>
                <a:lnTo>
                  <a:pt x="577596" y="0"/>
                </a:lnTo>
                <a:lnTo>
                  <a:pt x="770127" y="288797"/>
                </a:lnTo>
                <a:lnTo>
                  <a:pt x="577596" y="577468"/>
                </a:lnTo>
                <a:lnTo>
                  <a:pt x="577596" y="433069"/>
                </a:lnTo>
                <a:lnTo>
                  <a:pt x="0" y="433069"/>
                </a:lnTo>
                <a:lnTo>
                  <a:pt x="0" y="144398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42038" y="2613344"/>
            <a:ext cx="2626106" cy="8103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230297" y="2222184"/>
            <a:ext cx="11664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0" dirty="0">
                <a:latin typeface="Trebuchet MS"/>
                <a:cs typeface="Trebuchet MS"/>
              </a:rPr>
              <a:t>Biosignal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964547" y="2208083"/>
            <a:ext cx="1542296" cy="15438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163947" y="2548955"/>
            <a:ext cx="11410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973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BCI</a:t>
            </a:r>
            <a:endParaRPr sz="1800">
              <a:latin typeface="Arial"/>
              <a:cs typeface="Arial"/>
            </a:endParaRPr>
          </a:p>
          <a:p>
            <a:pPr marL="12700" marR="5080" indent="-1905" algn="ctr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(inference/  estim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19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Biosignal</a:t>
            </a:r>
            <a:r>
              <a:rPr lang="en-US" dirty="0" smtClean="0"/>
              <a:t> types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857150"/>
          <a:ext cx="8006492" cy="4921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607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Invasive BCIs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22"/>
            <a:ext cx="4869216" cy="326363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Invasive BCIs are implanted directly into the grey matter of the </a:t>
            </a:r>
            <a:r>
              <a:rPr lang="en-US" dirty="0" smtClean="0"/>
              <a:t>brain by </a:t>
            </a:r>
            <a:r>
              <a:rPr lang="en-US" dirty="0"/>
              <a:t>neurosurgery. </a:t>
            </a:r>
          </a:p>
          <a:p>
            <a:endParaRPr lang="en-US" dirty="0"/>
          </a:p>
          <a:p>
            <a:r>
              <a:rPr lang="en-US" dirty="0"/>
              <a:t>As they rest in the grey matter, invasive devices produce the </a:t>
            </a:r>
            <a:r>
              <a:rPr lang="en-US" dirty="0" smtClean="0"/>
              <a:t>highest </a:t>
            </a:r>
            <a:r>
              <a:rPr lang="en-US" dirty="0"/>
              <a:t>quality signals of BCI </a:t>
            </a:r>
            <a:r>
              <a:rPr lang="en-US" dirty="0" smtClean="0"/>
              <a:t>devices.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B</a:t>
            </a:r>
            <a:r>
              <a:rPr lang="en-US" dirty="0" smtClean="0"/>
              <a:t>ut </a:t>
            </a:r>
            <a:r>
              <a:rPr lang="en-US" dirty="0"/>
              <a:t>are prone to </a:t>
            </a:r>
            <a:r>
              <a:rPr lang="en-US" dirty="0" smtClean="0"/>
              <a:t>scar tissue </a:t>
            </a:r>
            <a:r>
              <a:rPr lang="en-US" dirty="0"/>
              <a:t>build-up, causing the signal to become weaker or even </a:t>
            </a:r>
            <a:r>
              <a:rPr lang="en-US" dirty="0" smtClean="0"/>
              <a:t>lost </a:t>
            </a:r>
            <a:r>
              <a:rPr lang="en-US" dirty="0"/>
              <a:t>as the body reacts to a foreign object in the brain.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40" y="1690689"/>
            <a:ext cx="2777598" cy="2893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20710" y="1413600"/>
            <a:ext cx="31376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BrainGate Neural Interface System </a:t>
            </a:r>
          </a:p>
        </p:txBody>
      </p:sp>
      <p:sp>
        <p:nvSpPr>
          <p:cNvPr id="6" name="object 4"/>
          <p:cNvSpPr/>
          <p:nvPr/>
        </p:nvSpPr>
        <p:spPr>
          <a:xfrm>
            <a:off x="5944143" y="4842316"/>
            <a:ext cx="2090791" cy="14734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 txBox="1"/>
          <p:nvPr/>
        </p:nvSpPr>
        <p:spPr>
          <a:xfrm>
            <a:off x="6285958" y="6424236"/>
            <a:ext cx="14071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0" dirty="0">
                <a:latin typeface="Arial"/>
                <a:cs typeface="Arial"/>
              </a:rPr>
              <a:t>Utah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80" dirty="0">
                <a:latin typeface="Arial"/>
                <a:cs typeface="Arial"/>
              </a:rPr>
              <a:t>Electrode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122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602" y="845073"/>
            <a:ext cx="8264059" cy="51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0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552" y="1078777"/>
            <a:ext cx="7886700" cy="323243"/>
          </a:xfrm>
        </p:spPr>
        <p:txBody>
          <a:bodyPr>
            <a:normAutofit fontScale="90000"/>
          </a:bodyPr>
          <a:lstStyle/>
          <a:p>
            <a:r>
              <a:rPr lang="en-US" dirty="0"/>
              <a:t>Partially Invasive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989" y="1498542"/>
            <a:ext cx="3891913" cy="3539448"/>
          </a:xfrm>
        </p:spPr>
        <p:txBody>
          <a:bodyPr>
            <a:noAutofit/>
          </a:bodyPr>
          <a:lstStyle/>
          <a:p>
            <a:pPr algn="just"/>
            <a:r>
              <a:rPr lang="en-US" sz="1800" dirty="0" smtClean="0"/>
              <a:t>It </a:t>
            </a:r>
            <a:r>
              <a:rPr lang="en-US" sz="1800" dirty="0"/>
              <a:t>is another brain signal reading </a:t>
            </a:r>
            <a:r>
              <a:rPr lang="en-US" sz="1800" dirty="0" smtClean="0"/>
              <a:t>process which </a:t>
            </a:r>
            <a:r>
              <a:rPr lang="en-US" sz="1800" dirty="0"/>
              <a:t>is applied to the inside the skull but outside the </a:t>
            </a:r>
            <a:r>
              <a:rPr lang="en-US" sz="1800" dirty="0" smtClean="0"/>
              <a:t>grey matter</a:t>
            </a:r>
            <a:r>
              <a:rPr lang="en-US" sz="1800" dirty="0"/>
              <a:t>. </a:t>
            </a:r>
            <a:endParaRPr lang="en-US" sz="1800" dirty="0" smtClean="0"/>
          </a:p>
          <a:p>
            <a:pPr algn="just"/>
            <a:endParaRPr lang="en-US" sz="1800" dirty="0" smtClean="0"/>
          </a:p>
          <a:p>
            <a:pPr algn="just"/>
            <a:r>
              <a:rPr lang="en-US" sz="1800" dirty="0" smtClean="0">
                <a:solidFill>
                  <a:srgbClr val="0070C0"/>
                </a:solidFill>
              </a:rPr>
              <a:t>Electrocorticography(</a:t>
            </a:r>
            <a:r>
              <a:rPr lang="en-US" sz="1800" dirty="0" err="1" smtClean="0">
                <a:solidFill>
                  <a:srgbClr val="0070C0"/>
                </a:solidFill>
              </a:rPr>
              <a:t>ECoG</a:t>
            </a:r>
            <a:r>
              <a:rPr lang="en-US" sz="1800" dirty="0">
                <a:solidFill>
                  <a:srgbClr val="0070C0"/>
                </a:solidFill>
              </a:rPr>
              <a:t>)</a:t>
            </a:r>
            <a:r>
              <a:rPr lang="en-US" sz="1800" dirty="0"/>
              <a:t> is the example </a:t>
            </a:r>
            <a:r>
              <a:rPr lang="en-US" sz="1800" dirty="0" smtClean="0"/>
              <a:t>of partially </a:t>
            </a:r>
            <a:r>
              <a:rPr lang="en-US" sz="1800" dirty="0"/>
              <a:t>invasive BCI</a:t>
            </a:r>
            <a:r>
              <a:rPr lang="en-US" sz="1800" dirty="0" smtClean="0"/>
              <a:t>.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/>
              <a:t>An </a:t>
            </a:r>
            <a:r>
              <a:rPr lang="en-US" sz="1800" dirty="0" err="1"/>
              <a:t>electrocorticograph</a:t>
            </a:r>
            <a:r>
              <a:rPr lang="en-US" sz="1800" dirty="0"/>
              <a:t> (ECoG) records the activity of the brain inside the skull, but from the surface of the membranes that protect </a:t>
            </a:r>
            <a:r>
              <a:rPr lang="en-US" sz="1800" dirty="0" smtClean="0"/>
              <a:t>it.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 smtClean="0"/>
              <a:t>An </a:t>
            </a:r>
            <a:r>
              <a:rPr lang="en-US" sz="1800" dirty="0" smtClean="0">
                <a:solidFill>
                  <a:srgbClr val="FF0000"/>
                </a:solidFill>
              </a:rPr>
              <a:t>electrode Grid </a:t>
            </a:r>
            <a:r>
              <a:rPr lang="en-US" sz="1800" dirty="0" smtClean="0"/>
              <a:t>is being implanted by surgical incision.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923" y="1690689"/>
            <a:ext cx="2454729" cy="2381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923" y="4199188"/>
            <a:ext cx="2454729" cy="184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6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Non-Invasive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22"/>
            <a:ext cx="4714905" cy="326363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/>
              <a:t>It is the most useful neuron </a:t>
            </a:r>
            <a:r>
              <a:rPr lang="en-US" dirty="0" smtClean="0"/>
              <a:t>signal imaging </a:t>
            </a:r>
            <a:r>
              <a:rPr lang="en-US" dirty="0"/>
              <a:t>method which is applied to the outside of the </a:t>
            </a:r>
            <a:r>
              <a:rPr lang="en-US" dirty="0" smtClean="0"/>
              <a:t>skull, just </a:t>
            </a:r>
            <a:r>
              <a:rPr lang="en-US" dirty="0"/>
              <a:t>applied on the scalp</a:t>
            </a:r>
            <a:r>
              <a:rPr lang="en-US" dirty="0" smtClean="0"/>
              <a:t>.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0070C0"/>
                </a:solidFill>
              </a:rPr>
              <a:t>Techniques</a:t>
            </a:r>
          </a:p>
          <a:p>
            <a:pPr algn="just"/>
            <a:r>
              <a:rPr lang="en-US" dirty="0"/>
              <a:t>Electroencephalography (EEG</a:t>
            </a:r>
            <a:r>
              <a:rPr lang="en-US" dirty="0" smtClean="0"/>
              <a:t>)</a:t>
            </a:r>
          </a:p>
          <a:p>
            <a:pPr algn="just"/>
            <a:r>
              <a:rPr lang="en-US" dirty="0" err="1" smtClean="0"/>
              <a:t>Magnetoencephalography</a:t>
            </a:r>
            <a:r>
              <a:rPr lang="en-US" dirty="0" smtClean="0"/>
              <a:t>(MEG)</a:t>
            </a:r>
          </a:p>
          <a:p>
            <a:pPr algn="just"/>
            <a:r>
              <a:rPr lang="en-US" dirty="0" smtClean="0"/>
              <a:t>functional Magnetic Resonance Imaging (</a:t>
            </a:r>
            <a:r>
              <a:rPr lang="en-US" dirty="0"/>
              <a:t>fMRI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461" y="2266905"/>
            <a:ext cx="2683889" cy="318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1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94812"/>
            <a:ext cx="4457720" cy="32636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The easiest and least invasive method is a set of electrodes -- a device known as an electroencephalograph (EEG) -- attached to the scalp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electrodes can read brain signals.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To get a higher-resolution signal, scientists can implant electrodes directly into the gray matter of the brain itself, or on the surface of the brain, beneath the skull.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956" y="3665365"/>
            <a:ext cx="2160354" cy="22215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489" y="1628705"/>
            <a:ext cx="2160354" cy="188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2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495" y="675203"/>
            <a:ext cx="7886700" cy="994211"/>
          </a:xfrm>
        </p:spPr>
        <p:txBody>
          <a:bodyPr/>
          <a:lstStyle/>
          <a:p>
            <a:r>
              <a:rPr lang="en-US" dirty="0" smtClean="0"/>
              <a:t>Basic Mechanism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22"/>
            <a:ext cx="3943350" cy="326363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Wires from each electrode transmit their measurements to a computer.</a:t>
            </a:r>
          </a:p>
          <a:p>
            <a:r>
              <a:rPr lang="en-US" dirty="0"/>
              <a:t>The electrodes measure minute differences in the voltage between neurons.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signal is then amplified and filtered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computer produces a graph showing the readings from each electrode.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749" y="1834453"/>
            <a:ext cx="3812768" cy="38577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4133" y="5707227"/>
            <a:ext cx="11272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Digital EEG</a:t>
            </a:r>
          </a:p>
        </p:txBody>
      </p:sp>
    </p:spTree>
    <p:extLst>
      <p:ext uri="{BB962C8B-B14F-4D97-AF65-F5344CB8AC3E}">
        <p14:creationId xmlns:p14="http://schemas.microsoft.com/office/powerpoint/2010/main" val="302910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19321" y="461594"/>
            <a:ext cx="170688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10" dirty="0"/>
              <a:t>Outline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10258"/>
            <a:ext cx="5792470" cy="1896672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527685" indent="-514984">
              <a:lnSpc>
                <a:spcPct val="100000"/>
              </a:lnSpc>
              <a:spcBef>
                <a:spcPts val="869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a BCI?</a:t>
            </a:r>
          </a:p>
          <a:p>
            <a:pPr marL="527685" indent="-514984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Areas and Examples</a:t>
            </a:r>
          </a:p>
          <a:p>
            <a:pPr marL="527685" indent="-514984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Scientific Challenge</a:t>
            </a:r>
          </a:p>
          <a:p>
            <a:pPr marL="527685" indent="-514984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Tools</a:t>
            </a:r>
          </a:p>
        </p:txBody>
      </p:sp>
    </p:spTree>
    <p:extLst>
      <p:ext uri="{BB962C8B-B14F-4D97-AF65-F5344CB8AC3E}">
        <p14:creationId xmlns:p14="http://schemas.microsoft.com/office/powerpoint/2010/main" val="338238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4518456"/>
            <a:ext cx="3886200" cy="175243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093" dirty="0">
                <a:solidFill>
                  <a:srgbClr val="0070C0"/>
                </a:solidFill>
              </a:rPr>
              <a:t>Electroencephalography EEG</a:t>
            </a:r>
          </a:p>
          <a:p>
            <a:pPr marL="0" indent="0" algn="just">
              <a:buNone/>
            </a:pPr>
            <a:r>
              <a:rPr lang="en-US" sz="1755" dirty="0"/>
              <a:t>In conventional scalp EEG, the recording is obtained by placing electrodes on the scalp with a conductive gel or paste, usually after preparing the scalp area by light abrasion to reduce impedance due to dead skin cells. </a:t>
            </a:r>
          </a:p>
          <a:p>
            <a:pPr marL="0" indent="0" algn="just">
              <a:buNone/>
            </a:pPr>
            <a:r>
              <a:rPr lang="en-US" sz="1755" dirty="0"/>
              <a:t>Many systems typically use electrodes, each of which is attached to an individual wire.</a:t>
            </a:r>
          </a:p>
          <a:p>
            <a:pPr marL="0" indent="0" algn="just">
              <a:buNone/>
            </a:pPr>
            <a:endParaRPr lang="en-US" sz="162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29150" y="4518456"/>
            <a:ext cx="3886200" cy="175243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err="1">
                <a:solidFill>
                  <a:srgbClr val="FF0000"/>
                </a:solidFill>
              </a:rPr>
              <a:t>Magnetoencephalography</a:t>
            </a:r>
            <a:r>
              <a:rPr lang="en-US" dirty="0">
                <a:solidFill>
                  <a:srgbClr val="FF0000"/>
                </a:solidFill>
              </a:rPr>
              <a:t> (MEG</a:t>
            </a:r>
            <a:r>
              <a:rPr lang="en-US" dirty="0"/>
              <a:t>) </a:t>
            </a:r>
            <a:endParaRPr lang="en-US" dirty="0" smtClean="0"/>
          </a:p>
          <a:p>
            <a:pPr marL="0" indent="0">
              <a:buNone/>
            </a:pPr>
            <a:r>
              <a:rPr lang="en-US" sz="1755" dirty="0"/>
              <a:t>MEG detects the tiny magnetic fields created as individual neurons "fire" within the brain. </a:t>
            </a:r>
          </a:p>
          <a:p>
            <a:pPr marL="0" indent="0">
              <a:buNone/>
            </a:pPr>
            <a:r>
              <a:rPr lang="en-US" sz="1755" dirty="0"/>
              <a:t>It can pinpoint the active region with a millimeter, and can follow the movement of brain activity as it travels from region to region within the brain.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21" y="1740857"/>
            <a:ext cx="3194807" cy="2716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10" y="1740858"/>
            <a:ext cx="2777598" cy="26025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040" y="1740857"/>
            <a:ext cx="4057811" cy="45778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29150" y="1740857"/>
            <a:ext cx="4057811" cy="45778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ject 2"/>
          <p:cNvSpPr txBox="1">
            <a:spLocks noGrp="1"/>
          </p:cNvSpPr>
          <p:nvPr>
            <p:ph type="title"/>
          </p:nvPr>
        </p:nvSpPr>
        <p:spPr>
          <a:xfrm>
            <a:off x="395084" y="755043"/>
            <a:ext cx="2886710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dirty="0" smtClean="0"/>
              <a:t>EEG and MEG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155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fMRI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039" y="1885890"/>
            <a:ext cx="4539852" cy="3604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Functional </a:t>
            </a:r>
            <a:r>
              <a:rPr lang="en-US" dirty="0">
                <a:solidFill>
                  <a:srgbClr val="0070C0"/>
                </a:solidFill>
              </a:rPr>
              <a:t>Magnetic Resonance Imaging fMRI 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/>
              <a:t>It exploits </a:t>
            </a:r>
            <a:r>
              <a:rPr lang="en-US" dirty="0"/>
              <a:t>the changes in the magnetic properties of hemoglobin as it carries oxygen. </a:t>
            </a:r>
            <a:endParaRPr lang="en-US" dirty="0" smtClean="0"/>
          </a:p>
          <a:p>
            <a:r>
              <a:rPr lang="en-US" dirty="0" smtClean="0"/>
              <a:t>Activation </a:t>
            </a:r>
            <a:r>
              <a:rPr lang="en-US" dirty="0"/>
              <a:t>of a part of the brain increases oxygen levels there increasing the ratio of </a:t>
            </a:r>
            <a:r>
              <a:rPr lang="en-US" dirty="0" err="1"/>
              <a:t>oxyhemoglobin</a:t>
            </a:r>
            <a:r>
              <a:rPr lang="en-US" dirty="0"/>
              <a:t> to </a:t>
            </a:r>
            <a:r>
              <a:rPr lang="en-US" dirty="0" err="1"/>
              <a:t>deoxyhemoglobin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502" y="1885890"/>
            <a:ext cx="3643980" cy="330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794320"/>
            <a:ext cx="4790440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Room-sized Sensors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07565"/>
            <a:ext cx="750062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Magnetoencephalograpy (MEG), functional  Magnetic Resonance Imaging (fMRI)</a:t>
            </a:r>
          </a:p>
        </p:txBody>
      </p:sp>
      <p:sp>
        <p:nvSpPr>
          <p:cNvPr id="4" name="object 4"/>
          <p:cNvSpPr/>
          <p:nvPr/>
        </p:nvSpPr>
        <p:spPr>
          <a:xfrm>
            <a:off x="457200" y="2678671"/>
            <a:ext cx="2590800" cy="3904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52800" y="2678734"/>
            <a:ext cx="5219319" cy="3913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486914" y="6584086"/>
            <a:ext cx="568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5" dirty="0">
                <a:latin typeface="Arial"/>
                <a:cs typeface="Arial"/>
              </a:rPr>
              <a:t>NIMH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40651" y="6584086"/>
            <a:ext cx="12757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14" dirty="0">
                <a:latin typeface="Arial"/>
                <a:cs typeface="Arial"/>
              </a:rPr>
              <a:t>Sinai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Hospital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61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083" y="755044"/>
            <a:ext cx="8412897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dirty="0" smtClean="0"/>
              <a:t>Functional Near-Infrared Spectroscopy (</a:t>
            </a:r>
            <a:r>
              <a:rPr lang="en-US" dirty="0" err="1" smtClean="0"/>
              <a:t>fNIRS</a:t>
            </a:r>
            <a:r>
              <a:rPr lang="en-US" dirty="0" smtClean="0"/>
              <a:t>)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95083" y="1540853"/>
            <a:ext cx="7960995" cy="3037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000" dirty="0" err="1"/>
              <a:t>fNIRS</a:t>
            </a:r>
            <a:r>
              <a:rPr lang="en-US" sz="2000" dirty="0"/>
              <a:t> (Functional Near-Infrared Spectroscopy) and fMRI (functional Magnetic Resonance Imaging) are both types of “functional </a:t>
            </a:r>
            <a:r>
              <a:rPr lang="en-US" sz="2000" dirty="0" smtClean="0"/>
              <a:t>neuroimaging”. </a:t>
            </a:r>
          </a:p>
          <a:p>
            <a:pPr marL="812800" lvl="1" indent="-342900"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1600" dirty="0" smtClean="0"/>
              <a:t>Both methods measure the relative concentrations of oxygenated vs deoxygenated Hemoglobin in the blood vessels of the brain. When a group of neurons are more active, local blood flow changes in response (and in turn, changes the local oxy-/</a:t>
            </a:r>
            <a:r>
              <a:rPr lang="en-US" sz="1600" dirty="0" err="1" smtClean="0"/>
              <a:t>deoxy</a:t>
            </a:r>
            <a:r>
              <a:rPr lang="en-US" sz="1600" dirty="0" smtClean="0"/>
              <a:t>- hemoglobin concentrations) — this is known as </a:t>
            </a:r>
            <a:r>
              <a:rPr lang="en-US" sz="1600" b="1" i="1" dirty="0" smtClean="0"/>
              <a:t>neurovascular coupling </a:t>
            </a:r>
          </a:p>
          <a:p>
            <a:pPr marL="35560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dirty="0" err="1" smtClean="0"/>
              <a:t>fNIR</a:t>
            </a:r>
            <a:r>
              <a:rPr lang="en-US" dirty="0" smtClean="0"/>
              <a:t> </a:t>
            </a:r>
            <a:r>
              <a:rPr lang="en-US" dirty="0"/>
              <a:t>uses differences in the absorption of near-infrared light, while fMRI uses differences in the magnetic resonance signal.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12800" lvl="1" indent="-342900"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dirty="0">
                <a:hlinkClick r:id="rId2"/>
              </a:rPr>
              <a:t>https://www.youtube.com/watch?v=yckXdpb4anQ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574" y="4860845"/>
            <a:ext cx="2922443" cy="1318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530" y="4860845"/>
            <a:ext cx="3492987" cy="196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4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8259" y="700638"/>
            <a:ext cx="4277995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Non-Brain Signals 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8133" y="1720712"/>
            <a:ext cx="5205730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 Capture, Eye Tracking</a:t>
            </a:r>
          </a:p>
        </p:txBody>
      </p:sp>
      <p:sp>
        <p:nvSpPr>
          <p:cNvPr id="4" name="object 4"/>
          <p:cNvSpPr/>
          <p:nvPr/>
        </p:nvSpPr>
        <p:spPr>
          <a:xfrm>
            <a:off x="1447800" y="2209774"/>
            <a:ext cx="2819400" cy="37548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203063" y="5962599"/>
            <a:ext cx="24911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0" dirty="0">
                <a:latin typeface="Arial"/>
                <a:cs typeface="Arial"/>
              </a:rPr>
              <a:t>SensoMotoric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Instruments</a:t>
            </a:r>
            <a:endParaRPr sz="1800">
              <a:latin typeface="Arial"/>
              <a:cs typeface="Arial"/>
            </a:endParaRPr>
          </a:p>
          <a:p>
            <a:pPr marL="1213485">
              <a:lnSpc>
                <a:spcPct val="100000"/>
              </a:lnSpc>
            </a:pPr>
            <a:r>
              <a:rPr sz="1800" spc="-204" dirty="0">
                <a:latin typeface="Arial"/>
                <a:cs typeface="Arial"/>
              </a:rPr>
              <a:t>(EEG:</a:t>
            </a:r>
            <a:r>
              <a:rPr sz="1800" spc="-170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Emotiv)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00600" y="2209774"/>
            <a:ext cx="2926079" cy="37548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745994" y="5962599"/>
            <a:ext cx="14503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5" dirty="0">
                <a:latin typeface="Arial"/>
                <a:cs typeface="Arial"/>
              </a:rPr>
              <a:t>SCCN </a:t>
            </a:r>
            <a:r>
              <a:rPr sz="1800" spc="-75" dirty="0">
                <a:latin typeface="Arial"/>
                <a:cs typeface="Arial"/>
              </a:rPr>
              <a:t>MoBI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spc="-155" dirty="0">
                <a:latin typeface="Arial"/>
                <a:cs typeface="Arial"/>
              </a:rPr>
              <a:t>Lab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35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751085"/>
            <a:ext cx="4415155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Non-Brain Signals II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908901"/>
            <a:ext cx="7987030" cy="3186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Electromyography (EMG),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12800" marR="5080" lvl="1" indent="-342900"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an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electrodiagnostic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 technique for evaluating and recording the electrical activity produced by skeletal muscles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Electrocardiography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(ECG</a:t>
            </a:r>
            <a:r>
              <a:rPr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12800" marR="5080" lvl="1" indent="-342900"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process of producing an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electrocardiogram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or 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EKG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recording - a graph of voltage versus time - of the electrical activity of the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heart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using electrodes placed on the skin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Electrooculography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(EOG</a:t>
            </a:r>
            <a:r>
              <a:rPr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12800" marR="5080" lvl="1" indent="-342900"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technique for measuring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corneo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-retinal standing potential that exists between the front and the back of the human eye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25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8797" y="817189"/>
            <a:ext cx="5843270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BCI Estimates/Predictions</a:t>
            </a:r>
          </a:p>
        </p:txBody>
      </p:sp>
      <p:sp>
        <p:nvSpPr>
          <p:cNvPr id="3" name="object 3"/>
          <p:cNvSpPr/>
          <p:nvPr/>
        </p:nvSpPr>
        <p:spPr>
          <a:xfrm>
            <a:off x="3904733" y="2704886"/>
            <a:ext cx="770255" cy="577850"/>
          </a:xfrm>
          <a:custGeom>
            <a:avLst/>
            <a:gdLst/>
            <a:ahLst/>
            <a:cxnLst/>
            <a:rect l="l" t="t" r="r" b="b"/>
            <a:pathLst>
              <a:path w="770254" h="577850">
                <a:moveTo>
                  <a:pt x="577596" y="0"/>
                </a:moveTo>
                <a:lnTo>
                  <a:pt x="577596" y="144399"/>
                </a:lnTo>
                <a:lnTo>
                  <a:pt x="0" y="144399"/>
                </a:lnTo>
                <a:lnTo>
                  <a:pt x="0" y="433069"/>
                </a:lnTo>
                <a:lnTo>
                  <a:pt x="577596" y="433069"/>
                </a:lnTo>
                <a:lnTo>
                  <a:pt x="577596" y="577469"/>
                </a:lnTo>
                <a:lnTo>
                  <a:pt x="770001" y="288798"/>
                </a:lnTo>
                <a:lnTo>
                  <a:pt x="577596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04733" y="2704886"/>
            <a:ext cx="770255" cy="577850"/>
          </a:xfrm>
          <a:custGeom>
            <a:avLst/>
            <a:gdLst/>
            <a:ahLst/>
            <a:cxnLst/>
            <a:rect l="l" t="t" r="r" b="b"/>
            <a:pathLst>
              <a:path w="770254" h="577850">
                <a:moveTo>
                  <a:pt x="0" y="144399"/>
                </a:moveTo>
                <a:lnTo>
                  <a:pt x="577596" y="144399"/>
                </a:lnTo>
                <a:lnTo>
                  <a:pt x="577596" y="0"/>
                </a:lnTo>
                <a:lnTo>
                  <a:pt x="770001" y="288798"/>
                </a:lnTo>
                <a:lnTo>
                  <a:pt x="577596" y="577469"/>
                </a:lnTo>
                <a:lnTo>
                  <a:pt x="577596" y="433069"/>
                </a:lnTo>
                <a:lnTo>
                  <a:pt x="0" y="433069"/>
                </a:lnTo>
                <a:lnTo>
                  <a:pt x="0" y="144399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06896" y="2795397"/>
            <a:ext cx="2694807" cy="3795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187180" y="2257338"/>
            <a:ext cx="21609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40" dirty="0">
                <a:latin typeface="Trebuchet MS"/>
                <a:cs typeface="Trebuchet MS"/>
              </a:rPr>
              <a:t>State</a:t>
            </a:r>
            <a:r>
              <a:rPr sz="2400" b="1" spc="-229" dirty="0">
                <a:latin typeface="Trebuchet MS"/>
                <a:cs typeface="Trebuchet MS"/>
              </a:rPr>
              <a:t> </a:t>
            </a:r>
            <a:r>
              <a:rPr sz="2400" b="1" spc="-140" dirty="0">
                <a:latin typeface="Trebuchet MS"/>
                <a:cs typeface="Trebuchet MS"/>
              </a:rPr>
              <a:t>Predictions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09198" y="2228631"/>
            <a:ext cx="1542296" cy="15438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308598" y="2569503"/>
            <a:ext cx="11410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973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BCI</a:t>
            </a:r>
            <a:endParaRPr sz="1800">
              <a:latin typeface="Arial"/>
              <a:cs typeface="Arial"/>
            </a:endParaRPr>
          </a:p>
          <a:p>
            <a:pPr marL="12700" marR="5080" indent="-1905" algn="ctr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(inference/  estim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532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7590" y="746987"/>
            <a:ext cx="6339205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“Aspects of Cognitive State”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58797"/>
            <a:ext cx="8056880" cy="3238899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355600" marR="134620" indent="-342900">
              <a:lnSpc>
                <a:spcPct val="90000"/>
              </a:lnSpc>
              <a:spcBef>
                <a:spcPts val="484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 aspect of the physical brain state that can  be measured with sufficient single-trial  reliability</a:t>
            </a:r>
          </a:p>
          <a:p>
            <a:pPr marL="355600" marR="393065" indent="-342900">
              <a:lnSpc>
                <a:spcPts val="3460"/>
              </a:lnSpc>
              <a:spcBef>
                <a:spcPts val="8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Tonic state: degree of “relaxation”, cognitive  load, ...</a:t>
            </a:r>
          </a:p>
          <a:p>
            <a:pPr marL="355600" marR="962660" indent="-342900">
              <a:lnSpc>
                <a:spcPts val="3460"/>
              </a:lnSpc>
              <a:spcBef>
                <a:spcPts val="7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Phasic state: switching attention, type of  imagined movement, …</a:t>
            </a:r>
          </a:p>
          <a:p>
            <a:pPr marL="355600" marR="5080" indent="-342900">
              <a:lnSpc>
                <a:spcPts val="346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Event-related state: surprised/not surprised,  committed error, event noticed/not noticed, …</a:t>
            </a:r>
          </a:p>
        </p:txBody>
      </p:sp>
    </p:spTree>
    <p:extLst>
      <p:ext uri="{BB962C8B-B14F-4D97-AF65-F5344CB8AC3E}">
        <p14:creationId xmlns:p14="http://schemas.microsoft.com/office/powerpoint/2010/main" val="55041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767259"/>
            <a:ext cx="7886700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5"/>
              </a:spcBef>
            </a:pPr>
            <a:r>
              <a:rPr dirty="0"/>
              <a:t>Neuroscience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07565"/>
            <a:ext cx="7750175" cy="1593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of information content and  representations for neuroscientific questions</a:t>
            </a:r>
          </a:p>
          <a:p>
            <a:pPr marL="355600" marR="6223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Also: Closed-loop neuroscience experiments  (experiment manipulations depending on  brain state)</a:t>
            </a:r>
          </a:p>
        </p:txBody>
      </p:sp>
    </p:spTree>
    <p:extLst>
      <p:ext uri="{BB962C8B-B14F-4D97-AF65-F5344CB8AC3E}">
        <p14:creationId xmlns:p14="http://schemas.microsoft.com/office/powerpoint/2010/main" val="27029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819724"/>
            <a:ext cx="5532755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Related Areas in Science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07565"/>
            <a:ext cx="7780655" cy="23320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Theory is shared with: Signal Processing,  Machine Learning, Computational  Intelligence, Neuroscience, Cognitive Science</a:t>
            </a:r>
          </a:p>
          <a:p>
            <a:pPr marL="355600" marR="448945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Problems are similar to: Computer Vision,  Speech Recognition, Pattern Recognition,  Time-Series Analysis, Control Systems &amp;  Robotics</a:t>
            </a:r>
          </a:p>
        </p:txBody>
      </p:sp>
    </p:spTree>
    <p:extLst>
      <p:ext uri="{BB962C8B-B14F-4D97-AF65-F5344CB8AC3E}">
        <p14:creationId xmlns:p14="http://schemas.microsoft.com/office/powerpoint/2010/main" val="412971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757378"/>
            <a:ext cx="5828030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BCI: </a:t>
            </a:r>
            <a:r>
              <a:rPr dirty="0" smtClean="0"/>
              <a:t>Definition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1613661"/>
            <a:ext cx="7495540" cy="1502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“The goal of BCI technology is to give severely paralyzed  people another way to communicate, a way that does not  depend on muscle control.” (Wadsworth Center</a:t>
            </a:r>
            <a:r>
              <a:rPr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3"/>
          <p:cNvSpPr txBox="1"/>
          <p:nvPr/>
        </p:nvSpPr>
        <p:spPr>
          <a:xfrm>
            <a:off x="535940" y="2981649"/>
            <a:ext cx="7931150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 system which takes a biosignal measured from a  person and predicts (in real time / on a single-trial  basis) some abstract aspect of the person's  cognitive state.”</a:t>
            </a:r>
          </a:p>
        </p:txBody>
      </p:sp>
      <p:sp>
        <p:nvSpPr>
          <p:cNvPr id="9" name="object 4"/>
          <p:cNvSpPr/>
          <p:nvPr/>
        </p:nvSpPr>
        <p:spPr>
          <a:xfrm>
            <a:off x="2748788" y="4975090"/>
            <a:ext cx="770255" cy="577850"/>
          </a:xfrm>
          <a:custGeom>
            <a:avLst/>
            <a:gdLst/>
            <a:ahLst/>
            <a:cxnLst/>
            <a:rect l="l" t="t" r="r" b="b"/>
            <a:pathLst>
              <a:path w="770254" h="577850">
                <a:moveTo>
                  <a:pt x="577596" y="0"/>
                </a:moveTo>
                <a:lnTo>
                  <a:pt x="577596" y="144398"/>
                </a:lnTo>
                <a:lnTo>
                  <a:pt x="0" y="144398"/>
                </a:lnTo>
                <a:lnTo>
                  <a:pt x="0" y="433069"/>
                </a:lnTo>
                <a:lnTo>
                  <a:pt x="577596" y="433069"/>
                </a:lnTo>
                <a:lnTo>
                  <a:pt x="577596" y="577468"/>
                </a:lnTo>
                <a:lnTo>
                  <a:pt x="770127" y="288797"/>
                </a:lnTo>
                <a:lnTo>
                  <a:pt x="577596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/>
          <p:cNvSpPr/>
          <p:nvPr/>
        </p:nvSpPr>
        <p:spPr>
          <a:xfrm>
            <a:off x="2748788" y="4975090"/>
            <a:ext cx="770255" cy="577850"/>
          </a:xfrm>
          <a:custGeom>
            <a:avLst/>
            <a:gdLst/>
            <a:ahLst/>
            <a:cxnLst/>
            <a:rect l="l" t="t" r="r" b="b"/>
            <a:pathLst>
              <a:path w="770254" h="577850">
                <a:moveTo>
                  <a:pt x="0" y="144398"/>
                </a:moveTo>
                <a:lnTo>
                  <a:pt x="577596" y="144398"/>
                </a:lnTo>
                <a:lnTo>
                  <a:pt x="577596" y="0"/>
                </a:lnTo>
                <a:lnTo>
                  <a:pt x="770127" y="288797"/>
                </a:lnTo>
                <a:lnTo>
                  <a:pt x="577596" y="577468"/>
                </a:lnTo>
                <a:lnTo>
                  <a:pt x="577596" y="433069"/>
                </a:lnTo>
                <a:lnTo>
                  <a:pt x="0" y="433069"/>
                </a:lnTo>
                <a:lnTo>
                  <a:pt x="0" y="144398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/>
          <p:cNvSpPr/>
          <p:nvPr/>
        </p:nvSpPr>
        <p:spPr>
          <a:xfrm>
            <a:off x="3651494" y="4499216"/>
            <a:ext cx="1542296" cy="15438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 txBox="1"/>
          <p:nvPr/>
        </p:nvSpPr>
        <p:spPr>
          <a:xfrm>
            <a:off x="3850894" y="4840088"/>
            <a:ext cx="11410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973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BCI</a:t>
            </a:r>
            <a:endParaRPr sz="1800" dirty="0">
              <a:latin typeface="Arial"/>
              <a:cs typeface="Arial"/>
            </a:endParaRPr>
          </a:p>
          <a:p>
            <a:pPr marL="12700" marR="5080" indent="-1905" algn="ctr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(inference/  estim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tio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3" name="object 8"/>
          <p:cNvSpPr/>
          <p:nvPr/>
        </p:nvSpPr>
        <p:spPr>
          <a:xfrm>
            <a:off x="5447029" y="4975471"/>
            <a:ext cx="770255" cy="577850"/>
          </a:xfrm>
          <a:custGeom>
            <a:avLst/>
            <a:gdLst/>
            <a:ahLst/>
            <a:cxnLst/>
            <a:rect l="l" t="t" r="r" b="b"/>
            <a:pathLst>
              <a:path w="770254" h="577850">
                <a:moveTo>
                  <a:pt x="577596" y="0"/>
                </a:moveTo>
                <a:lnTo>
                  <a:pt x="577596" y="144399"/>
                </a:lnTo>
                <a:lnTo>
                  <a:pt x="0" y="144399"/>
                </a:lnTo>
                <a:lnTo>
                  <a:pt x="0" y="433069"/>
                </a:lnTo>
                <a:lnTo>
                  <a:pt x="577596" y="433069"/>
                </a:lnTo>
                <a:lnTo>
                  <a:pt x="577596" y="577469"/>
                </a:lnTo>
                <a:lnTo>
                  <a:pt x="770001" y="288798"/>
                </a:lnTo>
                <a:lnTo>
                  <a:pt x="577596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9"/>
          <p:cNvSpPr/>
          <p:nvPr/>
        </p:nvSpPr>
        <p:spPr>
          <a:xfrm>
            <a:off x="5447029" y="4975471"/>
            <a:ext cx="770255" cy="577850"/>
          </a:xfrm>
          <a:custGeom>
            <a:avLst/>
            <a:gdLst/>
            <a:ahLst/>
            <a:cxnLst/>
            <a:rect l="l" t="t" r="r" b="b"/>
            <a:pathLst>
              <a:path w="770254" h="577850">
                <a:moveTo>
                  <a:pt x="0" y="144399"/>
                </a:moveTo>
                <a:lnTo>
                  <a:pt x="577596" y="144399"/>
                </a:lnTo>
                <a:lnTo>
                  <a:pt x="577596" y="0"/>
                </a:lnTo>
                <a:lnTo>
                  <a:pt x="770001" y="288798"/>
                </a:lnTo>
                <a:lnTo>
                  <a:pt x="577596" y="577469"/>
                </a:lnTo>
                <a:lnTo>
                  <a:pt x="577596" y="433069"/>
                </a:lnTo>
                <a:lnTo>
                  <a:pt x="0" y="433069"/>
                </a:lnTo>
                <a:lnTo>
                  <a:pt x="0" y="144399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0"/>
          <p:cNvSpPr/>
          <p:nvPr/>
        </p:nvSpPr>
        <p:spPr>
          <a:xfrm>
            <a:off x="85328" y="4897142"/>
            <a:ext cx="2626106" cy="8103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1"/>
          <p:cNvSpPr txBox="1"/>
          <p:nvPr/>
        </p:nvSpPr>
        <p:spPr>
          <a:xfrm>
            <a:off x="917244" y="4513317"/>
            <a:ext cx="11664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0" dirty="0">
                <a:latin typeface="Trebuchet MS"/>
                <a:cs typeface="Trebuchet MS"/>
              </a:rPr>
              <a:t>Biosignal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7" name="object 12"/>
          <p:cNvSpPr/>
          <p:nvPr/>
        </p:nvSpPr>
        <p:spPr>
          <a:xfrm>
            <a:off x="6449192" y="5065982"/>
            <a:ext cx="2694807" cy="3795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3"/>
          <p:cNvSpPr txBox="1"/>
          <p:nvPr/>
        </p:nvSpPr>
        <p:spPr>
          <a:xfrm>
            <a:off x="6729476" y="4527923"/>
            <a:ext cx="21609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40" dirty="0">
                <a:latin typeface="Trebuchet MS"/>
                <a:cs typeface="Trebuchet MS"/>
              </a:rPr>
              <a:t>State</a:t>
            </a:r>
            <a:r>
              <a:rPr sz="2400" b="1" spc="-229" dirty="0">
                <a:latin typeface="Trebuchet MS"/>
                <a:cs typeface="Trebuchet MS"/>
              </a:rPr>
              <a:t> </a:t>
            </a:r>
            <a:r>
              <a:rPr sz="2400" b="1" spc="-140" dirty="0">
                <a:latin typeface="Trebuchet MS"/>
                <a:cs typeface="Trebuchet MS"/>
              </a:rPr>
              <a:t>Predictions</a:t>
            </a:r>
            <a:endParaRPr sz="24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5334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5086" y="779281"/>
            <a:ext cx="7886700" cy="703448"/>
          </a:xfrm>
        </p:spPr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5086" y="1649849"/>
            <a:ext cx="8264059" cy="3398415"/>
          </a:xfrm>
        </p:spPr>
        <p:txBody>
          <a:bodyPr>
            <a:noAutofit/>
          </a:bodyPr>
          <a:lstStyle/>
          <a:p>
            <a:r>
              <a:rPr lang="en-US" sz="2000" dirty="0" smtClean="0"/>
              <a:t>Provide </a:t>
            </a:r>
            <a:r>
              <a:rPr lang="en-US" sz="2000" dirty="0"/>
              <a:t>disabled people with communication, environment </a:t>
            </a:r>
            <a:r>
              <a:rPr lang="en-US" sz="2000" dirty="0" smtClean="0"/>
              <a:t>control</a:t>
            </a:r>
            <a:r>
              <a:rPr lang="en-US" sz="2000" dirty="0"/>
              <a:t>, and movement restoration.</a:t>
            </a:r>
          </a:p>
          <a:p>
            <a:endParaRPr lang="en-US" sz="2000" dirty="0"/>
          </a:p>
          <a:p>
            <a:r>
              <a:rPr lang="en-US" sz="2000" dirty="0" smtClean="0"/>
              <a:t>Provide </a:t>
            </a:r>
            <a:r>
              <a:rPr lang="en-US" sz="2000" dirty="0"/>
              <a:t>enhanced control of devices such as wheelchairs, </a:t>
            </a:r>
            <a:r>
              <a:rPr lang="en-US" sz="2000" dirty="0" smtClean="0"/>
              <a:t>vehicles</a:t>
            </a:r>
            <a:r>
              <a:rPr lang="en-US" sz="2000" dirty="0"/>
              <a:t>, </a:t>
            </a:r>
            <a:r>
              <a:rPr lang="en-US" sz="2000" dirty="0" smtClean="0"/>
              <a:t>or assistance </a:t>
            </a:r>
            <a:r>
              <a:rPr lang="en-US" sz="2000" dirty="0"/>
              <a:t>robots for people with disabilities.</a:t>
            </a:r>
          </a:p>
          <a:p>
            <a:endParaRPr lang="en-US" sz="2000" dirty="0"/>
          </a:p>
          <a:p>
            <a:r>
              <a:rPr lang="en-US" sz="2000" dirty="0" smtClean="0"/>
              <a:t>Provide </a:t>
            </a:r>
            <a:r>
              <a:rPr lang="en-US" sz="2000" dirty="0"/>
              <a:t>additional channel of control in computer games.</a:t>
            </a:r>
          </a:p>
          <a:p>
            <a:endParaRPr lang="en-US" sz="2000" dirty="0"/>
          </a:p>
          <a:p>
            <a:r>
              <a:rPr lang="en-US" sz="2000" dirty="0" smtClean="0"/>
              <a:t>Monitor </a:t>
            </a:r>
            <a:r>
              <a:rPr lang="en-US" sz="2000" dirty="0"/>
              <a:t>attention in long-distance drivers or aircraft pilots, send </a:t>
            </a:r>
            <a:r>
              <a:rPr lang="en-US" sz="2000" dirty="0" smtClean="0"/>
              <a:t>out </a:t>
            </a:r>
            <a:r>
              <a:rPr lang="en-US" sz="2000" dirty="0"/>
              <a:t>alert and warning for aircraft pilots.</a:t>
            </a:r>
          </a:p>
          <a:p>
            <a:endParaRPr lang="en-US" sz="2000" dirty="0"/>
          </a:p>
          <a:p>
            <a:r>
              <a:rPr lang="en-US" sz="2000" dirty="0" smtClean="0"/>
              <a:t>Develop </a:t>
            </a:r>
            <a:r>
              <a:rPr lang="en-US" sz="2000" dirty="0"/>
              <a:t>intelligent relaxation devices.</a:t>
            </a:r>
          </a:p>
          <a:p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046" y="4928304"/>
            <a:ext cx="2668099" cy="177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7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0474" y="758679"/>
            <a:ext cx="4768215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Operator Monitoring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07565"/>
            <a:ext cx="7925434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Workload / Fatigue / Alertness monitoring in  Pilots, Air Traffic Controllers, Plant Operators</a:t>
            </a:r>
          </a:p>
        </p:txBody>
      </p:sp>
      <p:sp>
        <p:nvSpPr>
          <p:cNvPr id="4" name="object 4"/>
          <p:cNvSpPr/>
          <p:nvPr/>
        </p:nvSpPr>
        <p:spPr>
          <a:xfrm>
            <a:off x="1298702" y="2849217"/>
            <a:ext cx="6626098" cy="29419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870828" y="6050686"/>
            <a:ext cx="2147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35" dirty="0">
                <a:latin typeface="Arial"/>
                <a:cs typeface="Arial"/>
              </a:rPr>
              <a:t>The </a:t>
            </a:r>
            <a:r>
              <a:rPr sz="1800" spc="-180" dirty="0">
                <a:latin typeface="Arial"/>
                <a:cs typeface="Arial"/>
              </a:rPr>
              <a:t>MITRE </a:t>
            </a:r>
            <a:r>
              <a:rPr sz="1800" spc="-95" dirty="0">
                <a:latin typeface="Arial"/>
                <a:cs typeface="Arial"/>
              </a:rPr>
              <a:t>Corp.,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90" dirty="0">
                <a:latin typeface="Arial"/>
                <a:cs typeface="Arial"/>
              </a:rPr>
              <a:t>2011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886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778161"/>
            <a:ext cx="2134870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Forensics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964888"/>
            <a:ext cx="7129145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 detection, Brain Fingerprinting, Trust  assessment</a:t>
            </a:r>
          </a:p>
        </p:txBody>
      </p:sp>
      <p:sp>
        <p:nvSpPr>
          <p:cNvPr id="4" name="object 4"/>
          <p:cNvSpPr/>
          <p:nvPr/>
        </p:nvSpPr>
        <p:spPr>
          <a:xfrm>
            <a:off x="1981200" y="2667038"/>
            <a:ext cx="5257800" cy="35885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418835" y="6267399"/>
            <a:ext cx="17227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0" dirty="0">
                <a:latin typeface="Arial"/>
                <a:cs typeface="Arial"/>
              </a:rPr>
              <a:t>Farwell </a:t>
            </a:r>
            <a:r>
              <a:rPr sz="1800" spc="-10" dirty="0">
                <a:latin typeface="Arial"/>
                <a:cs typeface="Arial"/>
              </a:rPr>
              <a:t>et </a:t>
            </a:r>
            <a:r>
              <a:rPr sz="1800" spc="-65" dirty="0">
                <a:latin typeface="Arial"/>
                <a:cs typeface="Arial"/>
              </a:rPr>
              <a:t>al.</a:t>
            </a:r>
            <a:r>
              <a:rPr sz="1800" spc="-240" dirty="0">
                <a:latin typeface="Arial"/>
                <a:cs typeface="Arial"/>
              </a:rPr>
              <a:t> </a:t>
            </a:r>
            <a:r>
              <a:rPr sz="1800" spc="-90" dirty="0">
                <a:latin typeface="Arial"/>
                <a:cs typeface="Arial"/>
              </a:rPr>
              <a:t>2000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098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61" y="1792628"/>
            <a:ext cx="7458366" cy="45778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9907" y="876137"/>
            <a:ext cx="24176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BCI Gaming</a:t>
            </a:r>
          </a:p>
        </p:txBody>
      </p:sp>
    </p:spTree>
    <p:extLst>
      <p:ext uri="{BB962C8B-B14F-4D97-AF65-F5344CB8AC3E}">
        <p14:creationId xmlns:p14="http://schemas.microsoft.com/office/powerpoint/2010/main" val="293914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734761"/>
            <a:ext cx="3317240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Entertainment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07565"/>
            <a:ext cx="7602220" cy="1134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Mood Assessment, “Thought Control”, Fast  Response </a:t>
            </a:r>
            <a:r>
              <a:rPr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400" dirty="0">
                <a:hlinkClick r:id="rId2"/>
              </a:rPr>
              <a:t>https://www.youtube.com/watch?v=LZrat-VG4Ms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1000" y="2971800"/>
            <a:ext cx="3810000" cy="28610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64994" y="5897981"/>
            <a:ext cx="17195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0" dirty="0">
                <a:latin typeface="Arial"/>
                <a:cs typeface="Arial"/>
              </a:rPr>
              <a:t>Neurosky</a:t>
            </a:r>
            <a:r>
              <a:rPr sz="1800" spc="-155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Mindset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24400" y="2971850"/>
            <a:ext cx="3768598" cy="28141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729476" y="5897981"/>
            <a:ext cx="155892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5" dirty="0">
                <a:latin typeface="Arial"/>
                <a:cs typeface="Arial"/>
              </a:rPr>
              <a:t>Force </a:t>
            </a:r>
            <a:r>
              <a:rPr sz="1800" spc="-145" dirty="0">
                <a:latin typeface="Arial"/>
                <a:cs typeface="Arial"/>
              </a:rPr>
              <a:t>Game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150" dirty="0">
                <a:latin typeface="Arial"/>
                <a:cs typeface="Arial"/>
              </a:rPr>
              <a:t>Test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089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818463"/>
            <a:ext cx="1530350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Health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07565"/>
            <a:ext cx="7939405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Sleep Stage Recognition, Neurorehabilitation</a:t>
            </a:r>
          </a:p>
        </p:txBody>
      </p:sp>
      <p:sp>
        <p:nvSpPr>
          <p:cNvPr id="4" name="object 4"/>
          <p:cNvSpPr/>
          <p:nvPr/>
        </p:nvSpPr>
        <p:spPr>
          <a:xfrm>
            <a:off x="419100" y="2286000"/>
            <a:ext cx="2628900" cy="3943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64994" y="6279286"/>
            <a:ext cx="559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latin typeface="Arial"/>
                <a:cs typeface="Arial"/>
              </a:rPr>
              <a:t>i</a:t>
            </a:r>
            <a:r>
              <a:rPr sz="1800" spc="-130" dirty="0">
                <a:latin typeface="Arial"/>
                <a:cs typeface="Arial"/>
              </a:rPr>
              <a:t>B</a:t>
            </a:r>
            <a:r>
              <a:rPr sz="1800" spc="-105" dirty="0">
                <a:latin typeface="Arial"/>
                <a:cs typeface="Arial"/>
              </a:rPr>
              <a:t>r</a:t>
            </a:r>
            <a:r>
              <a:rPr sz="1800" spc="-65" dirty="0">
                <a:latin typeface="Arial"/>
                <a:cs typeface="Arial"/>
              </a:rPr>
              <a:t>ain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13759" y="2296160"/>
            <a:ext cx="5577840" cy="39522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191882" y="6267399"/>
            <a:ext cx="1703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45" dirty="0">
                <a:latin typeface="Arial"/>
                <a:cs typeface="Arial"/>
              </a:rPr>
              <a:t>Takata </a:t>
            </a:r>
            <a:r>
              <a:rPr sz="1800" spc="-10" dirty="0">
                <a:latin typeface="Arial"/>
                <a:cs typeface="Arial"/>
              </a:rPr>
              <a:t>et </a:t>
            </a:r>
            <a:r>
              <a:rPr sz="1800" spc="-60" dirty="0">
                <a:latin typeface="Arial"/>
                <a:cs typeface="Arial"/>
              </a:rPr>
              <a:t>al.,</a:t>
            </a:r>
            <a:r>
              <a:rPr sz="1800" spc="-170" dirty="0">
                <a:latin typeface="Arial"/>
                <a:cs typeface="Arial"/>
              </a:rPr>
              <a:t> </a:t>
            </a:r>
            <a:r>
              <a:rPr sz="1800" spc="-90" dirty="0">
                <a:latin typeface="Arial"/>
                <a:cs typeface="Arial"/>
              </a:rPr>
              <a:t>2011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823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3392" y="778876"/>
            <a:ext cx="1341120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Social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07565"/>
            <a:ext cx="7517015" cy="7649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Neurowear</a:t>
            </a:r>
            <a:r>
              <a:rPr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400" dirty="0">
                <a:hlinkClick r:id="rId2"/>
              </a:rPr>
              <a:t>https://www.youtube.com/watch?v=w06zvM2x_lw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17396" y="2566111"/>
            <a:ext cx="5874004" cy="3467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36946" y="6227312"/>
            <a:ext cx="1302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5" dirty="0">
                <a:latin typeface="Arial"/>
                <a:cs typeface="Arial"/>
              </a:rPr>
              <a:t>necomimi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204" dirty="0">
                <a:latin typeface="Arial"/>
                <a:cs typeface="Arial"/>
              </a:rPr>
              <a:t>BCI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34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2129" y="897307"/>
            <a:ext cx="8761871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0520" marR="5080" indent="-338455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Communication and Control  for the Severely Disabled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885609"/>
            <a:ext cx="7142480" cy="85472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Severe Disabilities: </a:t>
            </a:r>
            <a:r>
              <a:rPr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Locked-in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syndrome</a:t>
            </a: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Speller Programs</a:t>
            </a:r>
          </a:p>
        </p:txBody>
      </p:sp>
      <p:sp>
        <p:nvSpPr>
          <p:cNvPr id="4" name="object 4"/>
          <p:cNvSpPr/>
          <p:nvPr/>
        </p:nvSpPr>
        <p:spPr>
          <a:xfrm>
            <a:off x="762000" y="3387725"/>
            <a:ext cx="3796029" cy="2784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39029" y="3200463"/>
            <a:ext cx="3352800" cy="3153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552059" y="6419799"/>
            <a:ext cx="265049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latin typeface="Arial"/>
                <a:cs typeface="Arial"/>
              </a:rPr>
              <a:t>Hex-o-Spell </a:t>
            </a:r>
            <a:r>
              <a:rPr sz="1800" spc="-80" dirty="0">
                <a:latin typeface="Arial"/>
                <a:cs typeface="Arial"/>
              </a:rPr>
              <a:t>(Blankertz </a:t>
            </a:r>
            <a:r>
              <a:rPr sz="1800" spc="-10" dirty="0">
                <a:latin typeface="Arial"/>
                <a:cs typeface="Arial"/>
              </a:rPr>
              <a:t>et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65" dirty="0">
                <a:latin typeface="Arial"/>
                <a:cs typeface="Arial"/>
              </a:rPr>
              <a:t>al.)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85490" y="6431686"/>
            <a:ext cx="1180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40" dirty="0">
                <a:latin typeface="Arial"/>
                <a:cs typeface="Arial"/>
              </a:rPr>
              <a:t>P300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-90" dirty="0">
                <a:latin typeface="Arial"/>
                <a:cs typeface="Arial"/>
              </a:rPr>
              <a:t>Speller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318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42912" y="2034925"/>
            <a:ext cx="7142480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Prosthetic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Control, Home Automation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850517" y="6279286"/>
            <a:ext cx="10064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20" dirty="0">
                <a:latin typeface="Arial"/>
                <a:cs typeface="Arial"/>
              </a:rPr>
              <a:t>KU</a:t>
            </a:r>
            <a:r>
              <a:rPr sz="1800" spc="-160" dirty="0">
                <a:latin typeface="Arial"/>
                <a:cs typeface="Arial"/>
              </a:rPr>
              <a:t> </a:t>
            </a:r>
            <a:r>
              <a:rPr sz="1800" spc="-114" dirty="0">
                <a:latin typeface="Arial"/>
                <a:cs typeface="Arial"/>
              </a:rPr>
              <a:t>Leuven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9600" y="3276600"/>
            <a:ext cx="2381250" cy="2926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72200" y="3886200"/>
            <a:ext cx="2826384" cy="1828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166609" y="5745581"/>
            <a:ext cx="17297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Arial"/>
                <a:cs typeface="Arial"/>
              </a:rPr>
              <a:t>brain </a:t>
            </a:r>
            <a:r>
              <a:rPr sz="1800" spc="-40" dirty="0">
                <a:latin typeface="Arial"/>
                <a:cs typeface="Arial"/>
              </a:rPr>
              <a:t>project,</a:t>
            </a:r>
            <a:r>
              <a:rPr sz="1800" spc="-200" dirty="0">
                <a:latin typeface="Arial"/>
                <a:cs typeface="Arial"/>
              </a:rPr>
              <a:t> </a:t>
            </a:r>
            <a:r>
              <a:rPr sz="1800" spc="-125" dirty="0">
                <a:latin typeface="Arial"/>
                <a:cs typeface="Arial"/>
              </a:rPr>
              <a:t>IGUI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52800" y="3308858"/>
            <a:ext cx="2514600" cy="29260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060063" y="6267399"/>
            <a:ext cx="174561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11809">
              <a:lnSpc>
                <a:spcPct val="100000"/>
              </a:lnSpc>
              <a:spcBef>
                <a:spcPts val="100"/>
              </a:spcBef>
            </a:pPr>
            <a:r>
              <a:rPr sz="1800" spc="-90" dirty="0">
                <a:latin typeface="Arial"/>
                <a:cs typeface="Arial"/>
              </a:rPr>
              <a:t>Brain2Robot  </a:t>
            </a:r>
            <a:r>
              <a:rPr sz="1800" spc="-75" dirty="0">
                <a:latin typeface="Arial"/>
                <a:cs typeface="Arial"/>
              </a:rPr>
              <a:t>(Fraunhofer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spc="-229" dirty="0">
                <a:latin typeface="Arial"/>
                <a:cs typeface="Arial"/>
              </a:rPr>
              <a:t>FIRST)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2"/>
          <p:cNvSpPr txBox="1">
            <a:spLocks/>
          </p:cNvSpPr>
          <p:nvPr/>
        </p:nvSpPr>
        <p:spPr>
          <a:xfrm>
            <a:off x="405245" y="885693"/>
            <a:ext cx="8562109" cy="504625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350520" marR="5080" indent="-338455" fontAlgn="auto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</a:pPr>
            <a:r>
              <a:rPr lang="en-US" sz="3200" spc="-160" smtClean="0"/>
              <a:t>Communication </a:t>
            </a:r>
            <a:r>
              <a:rPr lang="en-US" sz="3200" spc="-190" smtClean="0"/>
              <a:t>and</a:t>
            </a:r>
            <a:r>
              <a:rPr lang="en-US" sz="3200" spc="-335" smtClean="0"/>
              <a:t> </a:t>
            </a:r>
            <a:r>
              <a:rPr lang="en-US" sz="3200" spc="-130" smtClean="0"/>
              <a:t>Control  </a:t>
            </a:r>
            <a:r>
              <a:rPr lang="en-US" sz="3200" spc="-15" smtClean="0"/>
              <a:t>for </a:t>
            </a:r>
            <a:r>
              <a:rPr lang="en-US" sz="3200" spc="-45" smtClean="0"/>
              <a:t>the </a:t>
            </a:r>
            <a:r>
              <a:rPr lang="en-US" sz="3200" spc="-250" smtClean="0"/>
              <a:t>Severely</a:t>
            </a:r>
            <a:r>
              <a:rPr lang="en-US" sz="3200" spc="-575" smtClean="0"/>
              <a:t> </a:t>
            </a:r>
            <a:r>
              <a:rPr lang="en-US" sz="3200" spc="-204" smtClean="0"/>
              <a:t>Disabled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3387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126" y="814186"/>
            <a:ext cx="4768215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Operator Monitoring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892739"/>
            <a:ext cx="8065134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Braking Intent, Lane-Change Intent, Workload</a:t>
            </a:r>
          </a:p>
        </p:txBody>
      </p:sp>
      <p:sp>
        <p:nvSpPr>
          <p:cNvPr id="4" name="object 4"/>
          <p:cNvSpPr/>
          <p:nvPr/>
        </p:nvSpPr>
        <p:spPr>
          <a:xfrm>
            <a:off x="535940" y="2514600"/>
            <a:ext cx="4458589" cy="2857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321177" y="5611164"/>
            <a:ext cx="16624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0" dirty="0">
                <a:latin typeface="Arial"/>
                <a:cs typeface="Arial"/>
              </a:rPr>
              <a:t>Haufe </a:t>
            </a:r>
            <a:r>
              <a:rPr sz="1800" spc="-10" dirty="0">
                <a:latin typeface="Arial"/>
                <a:cs typeface="Arial"/>
              </a:rPr>
              <a:t>et </a:t>
            </a:r>
            <a:r>
              <a:rPr sz="1800" spc="-60" dirty="0">
                <a:latin typeface="Arial"/>
                <a:cs typeface="Arial"/>
              </a:rPr>
              <a:t>al.,</a:t>
            </a:r>
            <a:r>
              <a:rPr sz="1800" spc="-195" dirty="0">
                <a:latin typeface="Arial"/>
                <a:cs typeface="Arial"/>
              </a:rPr>
              <a:t> </a:t>
            </a:r>
            <a:r>
              <a:rPr sz="1800" spc="-95" dirty="0">
                <a:latin typeface="Arial"/>
                <a:cs typeface="Arial"/>
              </a:rPr>
              <a:t>2011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09717" y="2516885"/>
            <a:ext cx="3892677" cy="2855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319009" y="5579770"/>
            <a:ext cx="1683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latin typeface="Arial"/>
                <a:cs typeface="Arial"/>
              </a:rPr>
              <a:t>Welke </a:t>
            </a:r>
            <a:r>
              <a:rPr sz="1800" spc="-10" dirty="0">
                <a:latin typeface="Arial"/>
                <a:cs typeface="Arial"/>
              </a:rPr>
              <a:t>et </a:t>
            </a:r>
            <a:r>
              <a:rPr sz="1800" spc="-60" dirty="0">
                <a:latin typeface="Arial"/>
                <a:cs typeface="Arial"/>
              </a:rPr>
              <a:t>al.,</a:t>
            </a:r>
            <a:r>
              <a:rPr sz="1800" spc="-204" dirty="0">
                <a:latin typeface="Arial"/>
                <a:cs typeface="Arial"/>
              </a:rPr>
              <a:t> </a:t>
            </a:r>
            <a:r>
              <a:rPr sz="1800" spc="-90" dirty="0">
                <a:latin typeface="Arial"/>
                <a:cs typeface="Arial"/>
              </a:rPr>
              <a:t>2011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73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360" y="1810936"/>
            <a:ext cx="1909486" cy="2226807"/>
          </a:xfrm>
          <a:prstGeom prst="rect">
            <a:avLst/>
          </a:prstGeom>
        </p:spPr>
      </p:pic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793036" y="444941"/>
            <a:ext cx="7886700" cy="806322"/>
          </a:xfrm>
        </p:spPr>
        <p:txBody>
          <a:bodyPr vert="horz" lIns="0" tIns="0" rIns="0" bIns="0" rtlCol="0" anchor="b"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sz="3308" dirty="0" smtClean="0">
                <a:cs typeface="Arial" panose="020B0604020202020204" pitchFamily="34" charset="0"/>
              </a:rPr>
              <a:t>BCI Technology</a:t>
            </a:r>
            <a:endParaRPr lang="en-US" sz="3308" dirty="0"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3441" y="1619358"/>
            <a:ext cx="6481067" cy="3263631"/>
          </a:xfrm>
        </p:spPr>
        <p:txBody>
          <a:bodyPr>
            <a:noAutofit/>
          </a:bodyPr>
          <a:lstStyle/>
          <a:p>
            <a:r>
              <a:rPr lang="en-US" dirty="0"/>
              <a:t>A Brain-Computer Interface (BCI) is a technology which allows a human to control a computer, peripheral, or other electronic device with thought.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It </a:t>
            </a:r>
            <a:r>
              <a:rPr lang="en-US" dirty="0"/>
              <a:t>does so by using electrodes to detect electric signals in the brain which are sent to a computer.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computer then translates these electric signals into data which is used to control a computer or a device linked to a computer.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40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" y="1498623"/>
            <a:ext cx="3764334" cy="2417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967" y="4055987"/>
            <a:ext cx="2757470" cy="24189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00" y="4158029"/>
            <a:ext cx="3588874" cy="241753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5292185" y="2111817"/>
            <a:ext cx="17784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Brain Gate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967" y="1651342"/>
            <a:ext cx="2757470" cy="226482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TextBox 10"/>
          <p:cNvSpPr txBox="1"/>
          <p:nvPr/>
        </p:nvSpPr>
        <p:spPr>
          <a:xfrm>
            <a:off x="2897378" y="3366430"/>
            <a:ext cx="18197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Australian Bionic Eye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57786" y="4364529"/>
            <a:ext cx="18197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Honda </a:t>
            </a:r>
            <a:r>
              <a:rPr lang="en-US" sz="1350" dirty="0" err="1">
                <a:solidFill>
                  <a:srgbClr val="FF0000"/>
                </a:solidFill>
              </a:rPr>
              <a:t>Asimo</a:t>
            </a:r>
            <a:r>
              <a:rPr lang="en-US" sz="1350" dirty="0">
                <a:solidFill>
                  <a:srgbClr val="FF0000"/>
                </a:solidFill>
              </a:rPr>
              <a:t> Control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97799" y="5275096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BCI2000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8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14" y="1517510"/>
            <a:ext cx="7715551" cy="44547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7135" y="993647"/>
            <a:ext cx="49443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Kevin Warwick – The First Human Cyborg</a:t>
            </a:r>
          </a:p>
        </p:txBody>
      </p:sp>
      <p:sp>
        <p:nvSpPr>
          <p:cNvPr id="3" name="Rectangle 2"/>
          <p:cNvSpPr/>
          <p:nvPr/>
        </p:nvSpPr>
        <p:spPr>
          <a:xfrm>
            <a:off x="1756064" y="6211669"/>
            <a:ext cx="6743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https://www.youtube.com/watch?v=LW6tcuBJ6-w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75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BCI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71" y="1707411"/>
            <a:ext cx="7886700" cy="326363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Eventually, this technology could:</a:t>
            </a:r>
          </a:p>
          <a:p>
            <a:r>
              <a:rPr lang="en-US" sz="1890" dirty="0"/>
              <a:t>Allow paralyzed people to control prosthetic limbs with their mind.</a:t>
            </a:r>
          </a:p>
          <a:p>
            <a:r>
              <a:rPr lang="en-US" sz="1890" dirty="0"/>
              <a:t>Transmit visual images to the mind of a blind person, allowing them to see.</a:t>
            </a:r>
          </a:p>
          <a:p>
            <a:r>
              <a:rPr lang="en-US" sz="1890" dirty="0"/>
              <a:t>Transmit auditory data to the mind of a deaf person, allowing them to hear.</a:t>
            </a:r>
          </a:p>
          <a:p>
            <a:r>
              <a:rPr lang="en-US" sz="1890" dirty="0"/>
              <a:t>Allow gamers to control video games with their minds.</a:t>
            </a:r>
          </a:p>
          <a:p>
            <a:r>
              <a:rPr lang="en-US" sz="1890" dirty="0"/>
              <a:t>Allow a mute person to have their thoughts displayed and spoken by a computer.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26" y="4216997"/>
            <a:ext cx="3367672" cy="250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1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054" y="4362639"/>
            <a:ext cx="1974199" cy="1974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Disadvantages of BCI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183" y="1690689"/>
            <a:ext cx="7886700" cy="4351338"/>
          </a:xfrm>
        </p:spPr>
        <p:txBody>
          <a:bodyPr/>
          <a:lstStyle/>
          <a:p>
            <a:r>
              <a:rPr lang="en-US" dirty="0"/>
              <a:t>Research is still in beginning </a:t>
            </a:r>
            <a:r>
              <a:rPr lang="en-US" dirty="0" smtClean="0"/>
              <a:t>stages.</a:t>
            </a:r>
            <a:endParaRPr lang="en-US" dirty="0"/>
          </a:p>
          <a:p>
            <a:r>
              <a:rPr lang="en-US" dirty="0"/>
              <a:t>The current technology is </a:t>
            </a:r>
            <a:r>
              <a:rPr lang="en-US" dirty="0" smtClean="0"/>
              <a:t>crude.</a:t>
            </a:r>
            <a:endParaRPr lang="en-US" dirty="0"/>
          </a:p>
          <a:p>
            <a:r>
              <a:rPr lang="en-US" dirty="0"/>
              <a:t>Ethical issues may prevent its </a:t>
            </a:r>
            <a:r>
              <a:rPr lang="en-US" dirty="0" smtClean="0"/>
              <a:t>development.</a:t>
            </a:r>
            <a:endParaRPr lang="en-US" dirty="0"/>
          </a:p>
          <a:p>
            <a:r>
              <a:rPr lang="en-US" dirty="0"/>
              <a:t>Electrodes outside of the skull can detect very few electric signals from the </a:t>
            </a:r>
            <a:r>
              <a:rPr lang="en-US" dirty="0" smtClean="0"/>
              <a:t>brain.</a:t>
            </a:r>
            <a:endParaRPr lang="en-US" dirty="0"/>
          </a:p>
          <a:p>
            <a:r>
              <a:rPr lang="en-US" dirty="0"/>
              <a:t>Electrodes placed inside the skull create scar tissue in the </a:t>
            </a:r>
            <a:r>
              <a:rPr lang="en-US" dirty="0" smtClean="0"/>
              <a:t>brain.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24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As BCI technology further advances, brain tissue may one day give way to implanted silicon chips thereby creating a completely computerized simulation of the human brain that can be augmented at will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r>
              <a:rPr lang="en-US" dirty="0" smtClean="0"/>
              <a:t>Futurists </a:t>
            </a:r>
            <a:r>
              <a:rPr lang="en-US" dirty="0"/>
              <a:t>predict that from there, superhuman artificial intelligence won't be far behind.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800" y="4267278"/>
            <a:ext cx="3804400" cy="204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6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940" y="1453452"/>
            <a:ext cx="7205345" cy="52302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Processing depends on unknown parameters  (person-specific, task-specific, otherwise  variable)</a:t>
            </a:r>
          </a:p>
          <a:p>
            <a:pPr marL="812800" marR="5080" lvl="1" indent="-342900"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Folding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cortex differs between any two  persons (even monozygotic twins)</a:t>
            </a:r>
          </a:p>
          <a:p>
            <a:pPr marL="812800" marR="2821940" lvl="1" indent="-342900">
              <a:spcBef>
                <a:spcPts val="77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Relevant functional map  differs across individuals</a:t>
            </a:r>
          </a:p>
          <a:p>
            <a:pPr marL="812800" marR="2696845" lvl="1" indent="-342900">
              <a:spcBef>
                <a:spcPts val="77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Sensor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locations differ  across recording sessions</a:t>
            </a:r>
          </a:p>
          <a:p>
            <a:pPr marL="812800" marR="2851150" lvl="1" indent="-342900">
              <a:spcBef>
                <a:spcPts val="77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Brain dynamics are non-  stationary at all time  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scales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EEG signals are mathematically complicated to  handle since all sensors record almost the  same signal (superposition of all brain activity)</a:t>
            </a:r>
          </a:p>
          <a:p>
            <a:pPr marL="1270000" marR="408940" lvl="2" indent="-342900">
              <a:spcBef>
                <a:spcPts val="770"/>
              </a:spcBef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Therefore they need to be computationally  (e.g., statistically) disentangled for optimum  performance</a:t>
            </a:r>
          </a:p>
          <a:p>
            <a:pPr marL="812800" marR="2851150" lvl="1" indent="-342900">
              <a:spcBef>
                <a:spcPts val="770"/>
              </a:spcBef>
              <a:buChar char="•"/>
              <a:tabLst>
                <a:tab pos="354965" algn="l"/>
                <a:tab pos="355600" algn="l"/>
              </a:tabLst>
            </a:pP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58346" y="2082208"/>
            <a:ext cx="1726058" cy="2407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2"/>
          <p:cNvSpPr txBox="1">
            <a:spLocks noGrp="1"/>
          </p:cNvSpPr>
          <p:nvPr>
            <p:ph type="title"/>
          </p:nvPr>
        </p:nvSpPr>
        <p:spPr>
          <a:xfrm>
            <a:off x="535940" y="791516"/>
            <a:ext cx="3890645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Why is BCI Hard</a:t>
            </a:r>
          </a:p>
        </p:txBody>
      </p:sp>
    </p:spTree>
    <p:extLst>
      <p:ext uri="{BB962C8B-B14F-4D97-AF65-F5344CB8AC3E}">
        <p14:creationId xmlns:p14="http://schemas.microsoft.com/office/powerpoint/2010/main" val="39832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9708" y="726205"/>
            <a:ext cx="4919345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Why else is BCI Hard?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628650" y="1607416"/>
            <a:ext cx="7886700" cy="48218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342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/>
              <a:t>Signal-to-noise ratio is very challenging, so</a:t>
            </a:r>
          </a:p>
          <a:p>
            <a:pPr marL="355600">
              <a:lnSpc>
                <a:spcPts val="3420"/>
              </a:lnSpc>
            </a:pPr>
            <a:r>
              <a:rPr dirty="0"/>
              <a:t>sensitive measures are hard to obtain</a:t>
            </a:r>
          </a:p>
          <a:p>
            <a:pPr marL="756285" marR="5080" lvl="1" indent="-286385">
              <a:lnSpc>
                <a:spcPts val="2810"/>
              </a:lnSpc>
              <a:spcBef>
                <a:spcPts val="690"/>
              </a:spcBef>
              <a:buChar char="–"/>
              <a:tabLst>
                <a:tab pos="756920" algn="l"/>
              </a:tabLst>
            </a:pPr>
            <a:r>
              <a:rPr dirty="0"/>
              <a:t>Relevant brain activity is small compared to interfering  artifacts and compared to brain background activity</a:t>
            </a:r>
          </a:p>
          <a:p>
            <a:pPr marL="355600" marR="60325" indent="-342900">
              <a:lnSpc>
                <a:spcPts val="3240"/>
              </a:lnSpc>
              <a:spcBef>
                <a:spcPts val="7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/>
              <a:t>Specific measures are even harder to obtain (with  coarse-grained sensing)</a:t>
            </a:r>
          </a:p>
          <a:p>
            <a:pPr marL="756285" marR="715645" lvl="1" indent="-286385">
              <a:lnSpc>
                <a:spcPts val="2810"/>
              </a:lnSpc>
              <a:spcBef>
                <a:spcPts val="645"/>
              </a:spcBef>
              <a:buChar char="–"/>
              <a:tabLst>
                <a:tab pos="756920" algn="l"/>
              </a:tabLst>
            </a:pPr>
            <a:r>
              <a:rPr dirty="0"/>
              <a:t>Large collections of neurons are involved in many  different activities, not just one</a:t>
            </a:r>
          </a:p>
          <a:p>
            <a:pPr marL="355600" marR="521334" indent="-342900" algn="just">
              <a:lnSpc>
                <a:spcPts val="3240"/>
              </a:lnSpc>
              <a:spcBef>
                <a:spcPts val="695"/>
              </a:spcBef>
              <a:buChar char="•"/>
              <a:tabLst>
                <a:tab pos="355600" algn="l"/>
              </a:tabLst>
            </a:pPr>
            <a:r>
              <a:rPr dirty="0"/>
              <a:t>Underlying phenomena are also highly diverse  and rich and derived measures are still poorly  understood – not always clear what to look for</a:t>
            </a:r>
          </a:p>
        </p:txBody>
      </p:sp>
    </p:spTree>
    <p:extLst>
      <p:ext uri="{BB962C8B-B14F-4D97-AF65-F5344CB8AC3E}">
        <p14:creationId xmlns:p14="http://schemas.microsoft.com/office/powerpoint/2010/main" val="209039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840" y="788551"/>
            <a:ext cx="3305810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Consequences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10258"/>
            <a:ext cx="7887334" cy="2266004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9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Sophisticated signal processing is required</a:t>
            </a: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approaches are fundamentally statistical</a:t>
            </a:r>
          </a:p>
          <a:p>
            <a:pPr marL="355600" marR="40767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BCI systems must be calibrated before they  can be used</a:t>
            </a: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Calibration should entail as much information  as available, e.g., example data, prior  knowledge, large databases</a:t>
            </a:r>
          </a:p>
        </p:txBody>
      </p:sp>
    </p:spTree>
    <p:extLst>
      <p:ext uri="{BB962C8B-B14F-4D97-AF65-F5344CB8AC3E}">
        <p14:creationId xmlns:p14="http://schemas.microsoft.com/office/powerpoint/2010/main" val="22708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0024" y="757378"/>
            <a:ext cx="1402715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BioSig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29802"/>
            <a:ext cx="7943850" cy="429739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2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at TU Graz since at least 2002</a:t>
            </a:r>
          </a:p>
          <a:p>
            <a:pPr marL="355600" marR="832485" indent="-342900">
              <a:lnSpc>
                <a:spcPts val="2920"/>
              </a:lnSpc>
              <a:spcBef>
                <a:spcPts val="69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of the oldest open-source BCI toolboxes, for  MATLAB/Octave (cross-platform)</a:t>
            </a:r>
          </a:p>
          <a:p>
            <a:pPr marL="355600" marR="508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amount of functionality from statistics and time-  series analysis: Adaptive Autoregression (AAR), Blind  Source Separation (BSS), Common Spatial Patterns  (CSP), Classifiers (LDA, SVMs, …), Cross-Validation</a:t>
            </a:r>
          </a:p>
          <a:p>
            <a:pPr marL="355600" marR="942975" indent="-342900">
              <a:lnSpc>
                <a:spcPts val="2920"/>
              </a:lnSpc>
              <a:spcBef>
                <a:spcPts val="6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Offline analysis only -- no real-time hardware or  computation support</a:t>
            </a:r>
          </a:p>
          <a:p>
            <a:pPr marL="355600" marR="294640" indent="-342900">
              <a:lnSpc>
                <a:spcPts val="2920"/>
              </a:lnSpc>
              <a:spcBef>
                <a:spcPts val="6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easy to use (no GUI, fairly complicated code, not  very modular…)</a:t>
            </a:r>
          </a:p>
        </p:txBody>
      </p:sp>
      <p:sp>
        <p:nvSpPr>
          <p:cNvPr id="4" name="object 4"/>
          <p:cNvSpPr/>
          <p:nvPr/>
        </p:nvSpPr>
        <p:spPr>
          <a:xfrm>
            <a:off x="7370666" y="1456345"/>
            <a:ext cx="1068369" cy="13694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46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695033"/>
            <a:ext cx="1904364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BCI2000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29802"/>
            <a:ext cx="8016240" cy="4427174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2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at Wadsworth Center since 1999</a:t>
            </a:r>
          </a:p>
          <a:p>
            <a:pPr marL="355600" marR="67945" indent="-342900">
              <a:lnSpc>
                <a:spcPts val="2920"/>
              </a:lnSpc>
              <a:spcBef>
                <a:spcPts val="6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Large, modularized C++ system, primarily aimed at  real-time acquisition, signal processing, stimulus  presentation, experiment control, deployment; robust,  “enterprise-grade” implementation</a:t>
            </a:r>
          </a:p>
          <a:p>
            <a:pPr marL="355600" indent="-342900">
              <a:lnSpc>
                <a:spcPts val="3080"/>
              </a:lnSpc>
              <a:spcBef>
                <a:spcPts val="27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Supports a wide range of acquisition hardware</a:t>
            </a:r>
          </a:p>
          <a:p>
            <a:pPr marL="355600">
              <a:lnSpc>
                <a:spcPts val="3080"/>
              </a:lnSpc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(currently 19 systems)</a:t>
            </a:r>
          </a:p>
          <a:p>
            <a:pPr marL="355600" indent="-342900">
              <a:lnSpc>
                <a:spcPct val="100000"/>
              </a:lnSpc>
              <a:spcBef>
                <a:spcPts val="32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Solid documentation, workshops, book, big community</a:t>
            </a:r>
          </a:p>
          <a:p>
            <a:pPr marL="355600" marR="506730" indent="-342900">
              <a:lnSpc>
                <a:spcPts val="2920"/>
              </a:lnSpc>
              <a:spcBef>
                <a:spcPts val="6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Lack of advanced signal processing and machine  learning algorithms (tough extensions and in-house  versions available)</a:t>
            </a:r>
          </a:p>
        </p:txBody>
      </p:sp>
      <p:sp>
        <p:nvSpPr>
          <p:cNvPr id="4" name="object 4"/>
          <p:cNvSpPr/>
          <p:nvPr/>
        </p:nvSpPr>
        <p:spPr>
          <a:xfrm>
            <a:off x="7617406" y="3371492"/>
            <a:ext cx="1431448" cy="1431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98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15" y="52333"/>
            <a:ext cx="1112866" cy="13148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48" y="709763"/>
            <a:ext cx="7886700" cy="994211"/>
          </a:xfrm>
        </p:spPr>
        <p:txBody>
          <a:bodyPr/>
          <a:lstStyle/>
          <a:p>
            <a:r>
              <a:rPr lang="en-US" dirty="0" smtClean="0"/>
              <a:t>How the brain turns thoughts into action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248" y="1568492"/>
            <a:ext cx="7886700" cy="351724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dirty="0"/>
              <a:t>The brain is full of neurons; these neurons are connected to each other by axons and dendrites. </a:t>
            </a:r>
            <a:endParaRPr lang="en-US" dirty="0" smtClean="0"/>
          </a:p>
          <a:p>
            <a:pPr algn="just"/>
            <a:r>
              <a:rPr lang="en-US" dirty="0" smtClean="0"/>
              <a:t>Your </a:t>
            </a:r>
            <a:r>
              <a:rPr lang="en-US" dirty="0"/>
              <a:t>neurons - as you think about anything or do anything - are at work. </a:t>
            </a:r>
            <a:endParaRPr lang="en-US" dirty="0" smtClean="0"/>
          </a:p>
          <a:p>
            <a:pPr algn="just"/>
            <a:r>
              <a:rPr lang="en-US" dirty="0" smtClean="0"/>
              <a:t>Your </a:t>
            </a:r>
            <a:r>
              <a:rPr lang="en-US" dirty="0"/>
              <a:t>neurons connect with each other to form a super highway for nerve impulses to travel from neuron to neuron to produce thought, hearing, speech, or movement. </a:t>
            </a:r>
            <a:endParaRPr lang="en-US" dirty="0" smtClean="0"/>
          </a:p>
          <a:p>
            <a:pPr algn="just"/>
            <a:r>
              <a:rPr lang="en-US" dirty="0" smtClean="0"/>
              <a:t>If </a:t>
            </a:r>
            <a:r>
              <a:rPr lang="en-US" dirty="0"/>
              <a:t>you have an itch and you reach to scratch it; you received a stimulus (an itch) and reacted in response to the stimulus by scratching. </a:t>
            </a:r>
            <a:endParaRPr lang="en-US" dirty="0" smtClean="0"/>
          </a:p>
          <a:p>
            <a:pPr algn="just"/>
            <a:r>
              <a:rPr lang="en-US" dirty="0" smtClean="0"/>
              <a:t>The </a:t>
            </a:r>
            <a:r>
              <a:rPr lang="en-US" dirty="0"/>
              <a:t>electrical signals that generated the thought and action travel at a rate of about 250 feet per second or faster, in some cases.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801" y="4950254"/>
            <a:ext cx="3693852" cy="17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6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6788" y="732738"/>
            <a:ext cx="2286635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OpenViBE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29802"/>
            <a:ext cx="7971790" cy="3972691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2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at INRIA, relatively young project</a:t>
            </a:r>
          </a:p>
          <a:p>
            <a:pPr marL="355600" marR="906780" indent="-342900">
              <a:lnSpc>
                <a:spcPts val="2920"/>
              </a:lnSpc>
              <a:spcBef>
                <a:spcPts val="69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Implemented in modular C++, focusing on visual  programming and dataflow programming</a:t>
            </a:r>
          </a:p>
          <a:p>
            <a:pPr marL="355600" indent="-342900">
              <a:lnSpc>
                <a:spcPct val="100000"/>
              </a:lnSpc>
              <a:spcBef>
                <a:spcPts val="2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user-friendly design, interface and documentation</a:t>
            </a:r>
          </a:p>
          <a:p>
            <a:pPr marL="355600" marR="803910" indent="-342900">
              <a:lnSpc>
                <a:spcPct val="90000"/>
              </a:lnSpc>
              <a:spcBef>
                <a:spcPts val="65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 on basic signal processing building blocks,  weaker support for complex information flows  (machine learning, adaptive signal processing, …)</a:t>
            </a:r>
          </a:p>
          <a:p>
            <a:pPr marL="355600" indent="-342900">
              <a:lnSpc>
                <a:spcPct val="100000"/>
              </a:lnSpc>
              <a:spcBef>
                <a:spcPts val="32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Relatively hard to extend due to complex framework</a:t>
            </a:r>
          </a:p>
          <a:p>
            <a:pPr marL="355600" marR="481965" indent="-342900">
              <a:lnSpc>
                <a:spcPts val="2920"/>
              </a:lnSpc>
              <a:spcBef>
                <a:spcPts val="69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Supports a broad range of acquisition hardware (15  systems), runs on Windows and Linux</a:t>
            </a:r>
          </a:p>
        </p:txBody>
      </p:sp>
      <p:sp>
        <p:nvSpPr>
          <p:cNvPr id="4" name="object 4"/>
          <p:cNvSpPr/>
          <p:nvPr/>
        </p:nvSpPr>
        <p:spPr>
          <a:xfrm>
            <a:off x="7010400" y="1618591"/>
            <a:ext cx="2133600" cy="11488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43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485" y="736103"/>
            <a:ext cx="2688590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g.BSanalyze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10258"/>
            <a:ext cx="8043545" cy="2737928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9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Commercial System developed by g.Tec</a:t>
            </a: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MATLAB/Simulink-based framework</a:t>
            </a:r>
          </a:p>
          <a:p>
            <a:pPr marL="355600" marR="127254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Broad collection of turnkey algorithms,  evaluation methods, etc.</a:t>
            </a: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Extensive, high-quality graphical user interface</a:t>
            </a: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Primarily supporting in-house amplifiers</a:t>
            </a:r>
          </a:p>
        </p:txBody>
      </p:sp>
      <p:sp>
        <p:nvSpPr>
          <p:cNvPr id="4" name="object 4"/>
          <p:cNvSpPr/>
          <p:nvPr/>
        </p:nvSpPr>
        <p:spPr>
          <a:xfrm>
            <a:off x="6506911" y="1875300"/>
            <a:ext cx="2450248" cy="5185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5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757378"/>
            <a:ext cx="1633220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BCILAB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7461"/>
            <a:ext cx="7927975" cy="3755002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355600" marR="5080" indent="-342900">
              <a:lnSpc>
                <a:spcPct val="80000"/>
              </a:lnSpc>
              <a:spcBef>
                <a:spcPts val="74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since 2010 at Swartz Center for  Computational Neuroscience, UCSD (precursors dating  back to 2006)</a:t>
            </a:r>
          </a:p>
          <a:p>
            <a:pPr marL="355600" marR="688975" indent="-342900">
              <a:lnSpc>
                <a:spcPts val="2590"/>
              </a:lnSpc>
              <a:spcBef>
                <a:spcPts val="63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MATLAB-based, cross-platform, offline and online  analysis; stand-alone versions available</a:t>
            </a:r>
          </a:p>
          <a:p>
            <a:pPr marL="355600" marR="1045844" indent="-342900">
              <a:lnSpc>
                <a:spcPct val="8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Largest collection of BCI algorithms from signal  processing, machine learning, etc. (2012)</a:t>
            </a:r>
          </a:p>
          <a:p>
            <a:pPr marL="355600" marR="495934" indent="-342900">
              <a:lnSpc>
                <a:spcPct val="80000"/>
              </a:lnSpc>
              <a:spcBef>
                <a:spcPts val="6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 Internal Framework requiring expertise to  extend</a:t>
            </a:r>
          </a:p>
          <a:p>
            <a:pPr marL="355600" marR="169545" indent="-342900">
              <a:lnSpc>
                <a:spcPct val="80000"/>
              </a:lnSpc>
              <a:spcBef>
                <a:spcPts val="65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Relatively little native support for acquisition systems  (5), but can tie into real-time experimentation  frameworks (BCI2000, LSL)</a:t>
            </a:r>
          </a:p>
        </p:txBody>
      </p:sp>
      <p:sp>
        <p:nvSpPr>
          <p:cNvPr id="4" name="object 4"/>
          <p:cNvSpPr/>
          <p:nvPr/>
        </p:nvSpPr>
        <p:spPr>
          <a:xfrm>
            <a:off x="4993648" y="5111419"/>
            <a:ext cx="1969175" cy="7906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1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7052" y="898175"/>
            <a:ext cx="3529329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Other Packages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55749"/>
            <a:ext cx="8067040" cy="49689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FieldTrip: Popular MEG/EEG toolbox with online features</a:t>
            </a:r>
          </a:p>
          <a:p>
            <a:pPr marL="355600" indent="-342900">
              <a:lnSpc>
                <a:spcPts val="238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xBCI: New C++ framework focused on online operation, GUI-centric,</a:t>
            </a:r>
          </a:p>
          <a:p>
            <a:pPr marL="355600">
              <a:lnSpc>
                <a:spcPts val="2380"/>
              </a:lnSpc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cross-platform</a:t>
            </a:r>
          </a:p>
          <a:p>
            <a:pPr marL="355600" marR="134620" indent="-342900">
              <a:lnSpc>
                <a:spcPct val="80000"/>
              </a:lnSpc>
              <a:spcBef>
                <a:spcPts val="5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BF++: Mature BCI framework (developed since 2000), although not  very well known (offline analysis &amp; modeling with UML and XML)</a:t>
            </a: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TOBI: Protocol suite for BCI interoperability and data acquisition</a:t>
            </a: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PyFF: Python-based BCI stimulus presentation system</a:t>
            </a:r>
          </a:p>
          <a:p>
            <a:pPr marL="355600" marR="139700" indent="-342900">
              <a:lnSpc>
                <a:spcPct val="80000"/>
              </a:lnSpc>
              <a:spcBef>
                <a:spcPts val="5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BBCI: In-house MATLAB-based system developed at TU Berlin; very  comprehensive, potentially available for licensing</a:t>
            </a:r>
          </a:p>
          <a:p>
            <a:pPr marL="355600" marR="487045" indent="-342900">
              <a:lnSpc>
                <a:spcPct val="80000"/>
              </a:lnSpc>
              <a:spcBef>
                <a:spcPts val="5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BCI++: Relatively new C++ system, focused on human-computer  interaction and virtual reality (still growing)</a:t>
            </a:r>
          </a:p>
        </p:txBody>
      </p:sp>
    </p:spTree>
    <p:extLst>
      <p:ext uri="{BB962C8B-B14F-4D97-AF65-F5344CB8AC3E}">
        <p14:creationId xmlns:p14="http://schemas.microsoft.com/office/powerpoint/2010/main" val="3374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</a:t>
            </a:r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555" y="1607274"/>
            <a:ext cx="8330610" cy="41700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Student Opinion Surveys for </a:t>
            </a:r>
            <a:r>
              <a:rPr lang="en-US" dirty="0" smtClean="0"/>
              <a:t>CS 795/895 </a:t>
            </a:r>
            <a:r>
              <a:rPr lang="en-US" dirty="0" smtClean="0"/>
              <a:t>Human Computer Interaction</a:t>
            </a:r>
            <a:endParaRPr lang="en-US" dirty="0" smtClean="0"/>
          </a:p>
          <a:p>
            <a:r>
              <a:rPr lang="en-US" dirty="0" smtClean="0"/>
              <a:t>Click</a:t>
            </a:r>
            <a:r>
              <a:rPr lang="en-US" dirty="0"/>
              <a:t> </a:t>
            </a:r>
            <a:r>
              <a:rPr lang="en-US" i="1" dirty="0"/>
              <a:t>Student Opinion Survey </a:t>
            </a:r>
            <a:r>
              <a:rPr lang="en-US" i="1" dirty="0">
                <a:hlinkClick r:id="rId3"/>
              </a:rPr>
              <a:t>https://</a:t>
            </a:r>
            <a:r>
              <a:rPr lang="en-US" i="1" dirty="0" smtClean="0">
                <a:hlinkClick r:id="rId3"/>
              </a:rPr>
              <a:t>www.odu.edu/academics/courses-registration/studentopinionsurvey</a:t>
            </a:r>
            <a:r>
              <a:rPr lang="en-US" i="1" dirty="0" smtClean="0"/>
              <a:t> </a:t>
            </a:r>
            <a:endParaRPr lang="en-US" altLang="zh-TW" sz="2000" dirty="0" smtClean="0">
              <a:ea typeface="新細明體" pitchFamily="2" charset="-120"/>
            </a:endParaRPr>
          </a:p>
          <a:p>
            <a:r>
              <a:rPr lang="en-US" altLang="zh-TW" sz="2000" dirty="0" smtClean="0">
                <a:ea typeface="新細明體" pitchFamily="2" charset="-120"/>
              </a:rPr>
              <a:t>Complete the opinion survey and confirm it in Piazza activity thread (just write submitted the opinion </a:t>
            </a:r>
            <a:r>
              <a:rPr lang="en-US" altLang="zh-TW" sz="2000" dirty="0" smtClean="0">
                <a:ea typeface="新細明體" pitchFamily="2" charset="-120"/>
              </a:rPr>
              <a:t>survey </a:t>
            </a:r>
            <a:r>
              <a:rPr lang="en-US" altLang="zh-TW" sz="2000" dirty="0" smtClean="0">
                <a:ea typeface="新細明體" pitchFamily="2" charset="-120"/>
                <a:sym typeface="Wingdings" panose="05000000000000000000" pitchFamily="2" charset="2"/>
              </a:rPr>
              <a:t></a:t>
            </a:r>
            <a:r>
              <a:rPr lang="en-US" altLang="zh-TW" sz="2000" dirty="0" smtClean="0">
                <a:ea typeface="新細明體" pitchFamily="2" charset="-120"/>
              </a:rPr>
              <a:t>)</a:t>
            </a:r>
            <a:endParaRPr lang="en-US" altLang="zh-TW" sz="2000" dirty="0" smtClean="0">
              <a:ea typeface="新細明體" pitchFamily="2" charset="-120"/>
            </a:endParaRPr>
          </a:p>
          <a:p>
            <a:endParaRPr lang="en-US" altLang="zh-TW" sz="2000" dirty="0" smtClean="0">
              <a:ea typeface="新細明體" pitchFamily="2" charset="-120"/>
            </a:endParaRPr>
          </a:p>
          <a:p>
            <a:endParaRPr lang="en-US" altLang="zh-TW" sz="2000" dirty="0">
              <a:ea typeface="新細明體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430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64" y="602095"/>
            <a:ext cx="7886700" cy="994211"/>
          </a:xfrm>
        </p:spPr>
        <p:txBody>
          <a:bodyPr/>
          <a:lstStyle/>
          <a:p>
            <a:r>
              <a:rPr lang="en-US" dirty="0" smtClean="0"/>
              <a:t>Major Historical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64" y="1602158"/>
            <a:ext cx="6758469" cy="3754902"/>
          </a:xfrm>
        </p:spPr>
        <p:txBody>
          <a:bodyPr>
            <a:noAutofit/>
          </a:bodyPr>
          <a:lstStyle/>
          <a:p>
            <a:r>
              <a:rPr lang="en-US" sz="1600" dirty="0" smtClean="0"/>
              <a:t>1924 ,Hans Berger,</a:t>
            </a:r>
            <a:r>
              <a:rPr lang="en-US" sz="1600" dirty="0"/>
              <a:t>  a German neurologist</a:t>
            </a:r>
            <a:r>
              <a:rPr lang="en-US" sz="1600" dirty="0" smtClean="0"/>
              <a:t> </a:t>
            </a:r>
            <a:r>
              <a:rPr lang="en-US" sz="1600" dirty="0"/>
              <a:t>was the first to record human brain activity by means of EEG</a:t>
            </a:r>
            <a:r>
              <a:rPr lang="en-US" sz="1600" dirty="0" smtClean="0"/>
              <a:t>.</a:t>
            </a:r>
          </a:p>
          <a:p>
            <a:endParaRPr lang="en-US" sz="1600" dirty="0"/>
          </a:p>
          <a:p>
            <a:r>
              <a:rPr lang="en-US" sz="1600" dirty="0" smtClean="0"/>
              <a:t>1970</a:t>
            </a:r>
            <a:r>
              <a:rPr lang="en-US" sz="1600" dirty="0"/>
              <a:t>, Research on BCIs began </a:t>
            </a:r>
            <a:r>
              <a:rPr lang="en-US" sz="1600" dirty="0" smtClean="0"/>
              <a:t>at </a:t>
            </a:r>
            <a:r>
              <a:rPr lang="en-US" sz="1600" dirty="0"/>
              <a:t>the University of California Los Angeles (UCLA</a:t>
            </a:r>
            <a:r>
              <a:rPr lang="en-US" sz="1600" dirty="0" smtClean="0"/>
              <a:t>).</a:t>
            </a:r>
          </a:p>
          <a:p>
            <a:endParaRPr lang="en-US" sz="1600" dirty="0" smtClean="0"/>
          </a:p>
          <a:p>
            <a:r>
              <a:rPr lang="en-US" sz="1600" dirty="0" smtClean="0"/>
              <a:t>1978, A prototype </a:t>
            </a:r>
            <a:r>
              <a:rPr lang="en-US" sz="1600" dirty="0"/>
              <a:t>was implanted into </a:t>
            </a:r>
            <a:r>
              <a:rPr lang="en-US" sz="1600" dirty="0" smtClean="0"/>
              <a:t>a </a:t>
            </a:r>
            <a:r>
              <a:rPr lang="en-US" sz="1600" dirty="0"/>
              <a:t>man blinded in </a:t>
            </a:r>
            <a:r>
              <a:rPr lang="en-US" sz="1600" dirty="0" smtClean="0"/>
              <a:t>adulthood.</a:t>
            </a:r>
          </a:p>
          <a:p>
            <a:endParaRPr lang="en-US" sz="1600" dirty="0" smtClean="0"/>
          </a:p>
          <a:p>
            <a:r>
              <a:rPr lang="en-US" sz="1600" dirty="0"/>
              <a:t>Following years of animal experimentation, the first </a:t>
            </a:r>
            <a:r>
              <a:rPr lang="en-US" sz="1600" dirty="0" err="1"/>
              <a:t>neuroprosthetic</a:t>
            </a:r>
            <a:r>
              <a:rPr lang="en-US" sz="1600" dirty="0"/>
              <a:t> devices implanted in humans appeared in the mid-1990s</a:t>
            </a:r>
            <a:r>
              <a:rPr lang="en-US" sz="1600" dirty="0" smtClean="0"/>
              <a:t>.</a:t>
            </a:r>
          </a:p>
          <a:p>
            <a:endParaRPr lang="en-US" sz="1600" dirty="0" smtClean="0"/>
          </a:p>
          <a:p>
            <a:r>
              <a:rPr lang="en-US" sz="1600" dirty="0" smtClean="0"/>
              <a:t>2005. Matthew </a:t>
            </a:r>
            <a:r>
              <a:rPr lang="en-US" sz="1600" dirty="0"/>
              <a:t>Nagle </a:t>
            </a:r>
            <a:r>
              <a:rPr lang="en-US" sz="1600" dirty="0" smtClean="0"/>
              <a:t>was </a:t>
            </a:r>
            <a:r>
              <a:rPr lang="en-US" sz="1600" dirty="0"/>
              <a:t>one of the first persons to use a </a:t>
            </a:r>
            <a:r>
              <a:rPr lang="en-US" sz="1600" dirty="0" smtClean="0"/>
              <a:t>BCI </a:t>
            </a:r>
            <a:r>
              <a:rPr lang="en-US" sz="1600" dirty="0"/>
              <a:t>to restore functionality lost due to paralysis</a:t>
            </a:r>
            <a:r>
              <a:rPr lang="en-US" sz="1600" dirty="0" smtClean="0"/>
              <a:t>.</a:t>
            </a:r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sz="1600" dirty="0"/>
              <a:t>2013 Duke University researchers successfully connected the brains of two rats with electronic interfaces that allowed them to directly share information, in the first-ever direct brain-to-brain interface.</a:t>
            </a:r>
            <a:endParaRPr lang="en-US" sz="1600" dirty="0" smtClean="0"/>
          </a:p>
          <a:p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910" y="2193737"/>
            <a:ext cx="1361244" cy="16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3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3270" y="898175"/>
            <a:ext cx="4410710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Three BCI Subtypes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7461"/>
            <a:ext cx="8011159" cy="4578305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355600" marR="5080" indent="-342900">
              <a:lnSpc>
                <a:spcPct val="80000"/>
              </a:lnSpc>
              <a:spcBef>
                <a:spcPts val="7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 BCI: “An active BCI is a BCI which derives its  outputs from brain activity which is directly consciously  controlled by the user, independently from external  events, for controlling an application.”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5080" indent="-342900">
              <a:lnSpc>
                <a:spcPct val="80000"/>
              </a:lnSpc>
              <a:spcBef>
                <a:spcPts val="7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227329" indent="-342900">
              <a:lnSpc>
                <a:spcPct val="80000"/>
              </a:lnSpc>
              <a:spcBef>
                <a:spcPts val="6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Reactive BCI: “A reactive BCI is a BCI which derives its  outputs from brain activity arising in reaction to  external stimulation, which is indirectly modulated by  the user for controlling an application.”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227329" indent="-342900">
              <a:lnSpc>
                <a:spcPct val="80000"/>
              </a:lnSpc>
              <a:spcBef>
                <a:spcPts val="6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marR="382905" indent="-342900">
              <a:lnSpc>
                <a:spcPct val="80000"/>
              </a:lnSpc>
              <a:spcBef>
                <a:spcPts val="6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Passive BCI: “A passive BCI is a BCI which derives its  outputs from arbitrary brain activity without the  purpose of voluntary control, for enriching a human-  computer interaction with implicit information.”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370608" y="6180237"/>
            <a:ext cx="1760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0" dirty="0">
                <a:latin typeface="Arial"/>
                <a:cs typeface="Arial"/>
              </a:rPr>
              <a:t>Zander </a:t>
            </a:r>
            <a:r>
              <a:rPr sz="1800" spc="-10" dirty="0">
                <a:latin typeface="Arial"/>
                <a:cs typeface="Arial"/>
              </a:rPr>
              <a:t>et </a:t>
            </a:r>
            <a:r>
              <a:rPr sz="1800" spc="-60" dirty="0">
                <a:latin typeface="Arial"/>
                <a:cs typeface="Arial"/>
              </a:rPr>
              <a:t>al.,</a:t>
            </a:r>
            <a:r>
              <a:rPr sz="1800" spc="-235" dirty="0">
                <a:latin typeface="Arial"/>
                <a:cs typeface="Arial"/>
              </a:rPr>
              <a:t> </a:t>
            </a:r>
            <a:r>
              <a:rPr sz="1800" spc="-90" dirty="0">
                <a:latin typeface="Arial"/>
                <a:cs typeface="Arial"/>
              </a:rPr>
              <a:t>2009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794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7221" y="898385"/>
            <a:ext cx="487616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Parts of a Basic Setup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359" y="2166472"/>
            <a:ext cx="6662220" cy="352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4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5602" y="1422957"/>
            <a:ext cx="8487107" cy="445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5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7174</TotalTime>
  <Words>2263</Words>
  <Application>Microsoft Office PowerPoint</Application>
  <PresentationFormat>On-screen Show (4:3)</PresentationFormat>
  <Paragraphs>289</Paragraphs>
  <Slides>54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ＭＳ Ｐゴシック</vt:lpstr>
      <vt:lpstr>Arial</vt:lpstr>
      <vt:lpstr>Calibri</vt:lpstr>
      <vt:lpstr>新細明體</vt:lpstr>
      <vt:lpstr>Times New Roman</vt:lpstr>
      <vt:lpstr>Trebuchet MS</vt:lpstr>
      <vt:lpstr>Wingdings</vt:lpstr>
      <vt:lpstr>Office Theme</vt:lpstr>
      <vt:lpstr>Brain Computer Interfacing </vt:lpstr>
      <vt:lpstr>Outline</vt:lpstr>
      <vt:lpstr>BCI: Definition</vt:lpstr>
      <vt:lpstr>BCI Technology</vt:lpstr>
      <vt:lpstr>How the brain turns thoughts into action ?</vt:lpstr>
      <vt:lpstr>Major Historical Events</vt:lpstr>
      <vt:lpstr>Three BCI Subtypes</vt:lpstr>
      <vt:lpstr>PowerPoint Presentation</vt:lpstr>
      <vt:lpstr>PowerPoint Presentation</vt:lpstr>
      <vt:lpstr>BCI Model</vt:lpstr>
      <vt:lpstr>Parts of a Modern Setup</vt:lpstr>
      <vt:lpstr>Biosignals and other Inputs</vt:lpstr>
      <vt:lpstr>Biosignal types</vt:lpstr>
      <vt:lpstr>Invasive BCIs</vt:lpstr>
      <vt:lpstr>PowerPoint Presentation</vt:lpstr>
      <vt:lpstr>Partially Invasive  </vt:lpstr>
      <vt:lpstr>Non-Invasive</vt:lpstr>
      <vt:lpstr>Interface</vt:lpstr>
      <vt:lpstr>Basic Mechanism</vt:lpstr>
      <vt:lpstr>EEG and MEG</vt:lpstr>
      <vt:lpstr>fMRI</vt:lpstr>
      <vt:lpstr>Room-sized Sensors</vt:lpstr>
      <vt:lpstr>Functional Near-Infrared Spectroscopy (fNIRS)</vt:lpstr>
      <vt:lpstr>Non-Brain Signals I</vt:lpstr>
      <vt:lpstr>Non-Brain Signals II</vt:lpstr>
      <vt:lpstr>BCI Estimates/Predictions</vt:lpstr>
      <vt:lpstr>“Aspects of Cognitive State”</vt:lpstr>
      <vt:lpstr>Neuroscience</vt:lpstr>
      <vt:lpstr>Related Areas in Science</vt:lpstr>
      <vt:lpstr>Applications</vt:lpstr>
      <vt:lpstr>Operator Monitoring</vt:lpstr>
      <vt:lpstr>Forensics</vt:lpstr>
      <vt:lpstr>PowerPoint Presentation</vt:lpstr>
      <vt:lpstr>Entertainment</vt:lpstr>
      <vt:lpstr>Health</vt:lpstr>
      <vt:lpstr>Social</vt:lpstr>
      <vt:lpstr>Communication and Control  for the Severely Disabled</vt:lpstr>
      <vt:lpstr>PowerPoint Presentation</vt:lpstr>
      <vt:lpstr>Operator Monitoring</vt:lpstr>
      <vt:lpstr>PowerPoint Presentation</vt:lpstr>
      <vt:lpstr>PowerPoint Presentation</vt:lpstr>
      <vt:lpstr>Advantages of BCI</vt:lpstr>
      <vt:lpstr>Disadvantages of BCI</vt:lpstr>
      <vt:lpstr>Conclusion</vt:lpstr>
      <vt:lpstr>Why is BCI Hard</vt:lpstr>
      <vt:lpstr>Why else is BCI Hard?</vt:lpstr>
      <vt:lpstr>Consequences</vt:lpstr>
      <vt:lpstr>BioSig</vt:lpstr>
      <vt:lpstr>BCI2000</vt:lpstr>
      <vt:lpstr>OpenViBE</vt:lpstr>
      <vt:lpstr>g.BSanalyze</vt:lpstr>
      <vt:lpstr>BCILAB</vt:lpstr>
      <vt:lpstr>Other Packages</vt:lpstr>
      <vt:lpstr>Activity 18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1- Introduction</dc:title>
  <dc:creator>Sampath Jayarathna</dc:creator>
  <cp:lastModifiedBy>Sampath Jayarathna</cp:lastModifiedBy>
  <cp:revision>374</cp:revision>
  <dcterms:created xsi:type="dcterms:W3CDTF">2009-12-29T10:39:27Z</dcterms:created>
  <dcterms:modified xsi:type="dcterms:W3CDTF">2019-04-02T20:01:12Z</dcterms:modified>
</cp:coreProperties>
</file>