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7"/>
  </p:notesMasterIdLst>
  <p:handoutMasterIdLst>
    <p:handoutMasterId r:id="rId38"/>
  </p:handoutMasterIdLst>
  <p:sldIdLst>
    <p:sldId id="30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1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303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74DA9-1113-41C9-A4D6-57A89AD1E9A9}" v="2" dt="2019-11-12T06:13:08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549" autoAdjust="0"/>
  </p:normalViewPr>
  <p:slideViewPr>
    <p:cSldViewPr snapToGrid="0" snapToObjects="1">
      <p:cViewPr varScale="1">
        <p:scale>
          <a:sx n="102" d="100"/>
          <a:sy n="102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arathna, Sampath" userId="10951a6d-3610-4a87-8b75-8e5b3ed3f097" providerId="ADAL" clId="{33F74DA9-1113-41C9-A4D6-57A89AD1E9A9}"/>
    <pc:docChg chg="custSel modSld">
      <pc:chgData name="Jayarathna, Sampath" userId="10951a6d-3610-4a87-8b75-8e5b3ed3f097" providerId="ADAL" clId="{33F74DA9-1113-41C9-A4D6-57A89AD1E9A9}" dt="2019-11-12T06:13:08.815" v="4"/>
      <pc:docMkLst>
        <pc:docMk/>
      </pc:docMkLst>
      <pc:sldChg chg="addSp delSp modSp">
        <pc:chgData name="Jayarathna, Sampath" userId="10951a6d-3610-4a87-8b75-8e5b3ed3f097" providerId="ADAL" clId="{33F74DA9-1113-41C9-A4D6-57A89AD1E9A9}" dt="2019-11-12T06:13:08.815" v="4"/>
        <pc:sldMkLst>
          <pc:docMk/>
          <pc:sldMk cId="3026196318" sldId="301"/>
        </pc:sldMkLst>
        <pc:spChg chg="add del mod">
          <ac:chgData name="Jayarathna, Sampath" userId="10951a6d-3610-4a87-8b75-8e5b3ed3f097" providerId="ADAL" clId="{33F74DA9-1113-41C9-A4D6-57A89AD1E9A9}" dt="2019-11-12T06:12:59.489" v="2" actId="478"/>
          <ac:spMkLst>
            <pc:docMk/>
            <pc:sldMk cId="3026196318" sldId="301"/>
            <ac:spMk id="4" creationId="{EBCDB4BB-487E-4B18-B268-674FAE2904DD}"/>
          </ac:spMkLst>
        </pc:spChg>
        <pc:spChg chg="del">
          <ac:chgData name="Jayarathna, Sampath" userId="10951a6d-3610-4a87-8b75-8e5b3ed3f097" providerId="ADAL" clId="{33F74DA9-1113-41C9-A4D6-57A89AD1E9A9}" dt="2019-11-12T06:13:07.775" v="3" actId="478"/>
          <ac:spMkLst>
            <pc:docMk/>
            <pc:sldMk cId="3026196318" sldId="301"/>
            <ac:spMk id="7" creationId="{00000000-0000-0000-0000-000000000000}"/>
          </ac:spMkLst>
        </pc:spChg>
        <pc:spChg chg="del">
          <ac:chgData name="Jayarathna, Sampath" userId="10951a6d-3610-4a87-8b75-8e5b3ed3f097" providerId="ADAL" clId="{33F74DA9-1113-41C9-A4D6-57A89AD1E9A9}" dt="2019-11-12T06:12:55.312" v="0" actId="478"/>
          <ac:spMkLst>
            <pc:docMk/>
            <pc:sldMk cId="3026196318" sldId="301"/>
            <ac:spMk id="8" creationId="{00000000-0000-0000-0000-000000000000}"/>
          </ac:spMkLst>
        </pc:spChg>
        <pc:spChg chg="add">
          <ac:chgData name="Jayarathna, Sampath" userId="10951a6d-3610-4a87-8b75-8e5b3ed3f097" providerId="ADAL" clId="{33F74DA9-1113-41C9-A4D6-57A89AD1E9A9}" dt="2019-11-12T06:12:56.686" v="1"/>
          <ac:spMkLst>
            <pc:docMk/>
            <pc:sldMk cId="3026196318" sldId="301"/>
            <ac:spMk id="9" creationId="{8E7FE60A-2118-45CE-86CC-216A529AD7F7}"/>
          </ac:spMkLst>
        </pc:spChg>
        <pc:spChg chg="add">
          <ac:chgData name="Jayarathna, Sampath" userId="10951a6d-3610-4a87-8b75-8e5b3ed3f097" providerId="ADAL" clId="{33F74DA9-1113-41C9-A4D6-57A89AD1E9A9}" dt="2019-11-12T06:13:08.815" v="4"/>
          <ac:spMkLst>
            <pc:docMk/>
            <pc:sldMk cId="3026196318" sldId="301"/>
            <ac:spMk id="11" creationId="{042A1D8F-7983-4064-977B-6D4FC09D171A}"/>
          </ac:spMkLst>
        </pc:spChg>
      </pc:sldChg>
    </pc:docChg>
  </pc:docChgLst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32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843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053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088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908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259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701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472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625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793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793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679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767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115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98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38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7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94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55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618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07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97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89932" y="2877271"/>
            <a:ext cx="8677423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5b – Clustering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4643" y="38596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495/595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Mining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39" y="1477889"/>
            <a:ext cx="2560320" cy="236122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to Prof. Ray Mooney at UT Austin  </a:t>
            </a:r>
          </a:p>
        </p:txBody>
      </p:sp>
    </p:spTree>
    <p:extLst>
      <p:ext uri="{BB962C8B-B14F-4D97-AF65-F5344CB8AC3E}">
        <p14:creationId xmlns:p14="http://schemas.microsoft.com/office/powerpoint/2010/main" val="31244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791570"/>
            <a:ext cx="8929718" cy="624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Soft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314" y="1742791"/>
            <a:ext cx="8588492" cy="4713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clustering: Each document belongs to </a:t>
            </a:r>
            <a:r>
              <a:rPr lang="en-US" sz="2800" noProof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exactly one </a:t>
            </a:r>
            <a:r>
              <a:rPr lang="en-US" sz="2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common and easier to do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clustering: A document can belong to </a:t>
            </a:r>
            <a:r>
              <a:rPr lang="en-US" sz="2800" noProof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</a:t>
            </a:r>
            <a:r>
              <a:rPr lang="en-US" sz="2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cluster.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more sense for applications like creating browsable hierarchies</a:t>
            </a: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want to put sneakers in two clusters:</a:t>
            </a:r>
          </a:p>
          <a:p>
            <a:pPr lvl="3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apparel</a:t>
            </a:r>
          </a:p>
          <a:p>
            <a:pPr lvl="3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357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36728" y="636568"/>
            <a:ext cx="8707304" cy="7794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733266"/>
            <a:ext cx="8286808" cy="4410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algorithms compute a partition of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documents into a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Given: a set of documents and the number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Find: a partition into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optimizes the chosen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partitioning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</a:t>
            </a: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optimization: exhaustively enumerate partitions, pick 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heuristic method: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algorithm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61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714374"/>
            <a:ext cx="8929718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(Hard, flat clustering)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1643050"/>
            <a:ext cx="828680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the best known clustering algorithm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Simple, works well in many cases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as default / baseline for clustering documents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space model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vector space classification, we measure relatedness between vectors by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Euclidean distance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 .which is almost equivalent to cosine similarity.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29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i="1" dirty="0">
                <a:solidFill>
                  <a:schemeClr val="tx1"/>
                </a:solidFill>
                <a:latin typeface="+mj-lt"/>
              </a:rPr>
              <a:t> K</a:t>
            </a:r>
            <a:r>
              <a:rPr lang="de-DE" sz="3600" dirty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3600" dirty="0" err="1">
                <a:solidFill>
                  <a:schemeClr val="tx1"/>
                </a:solidFill>
                <a:latin typeface="+mj-lt"/>
              </a:rPr>
              <a:t>means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314" y="1502803"/>
            <a:ext cx="8286808" cy="4693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cluster in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is defined by a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centroid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Objective/partitioning criterion: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 the average squared </a:t>
            </a:r>
            <a:r>
              <a:rPr lang="de-DE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de-DE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endParaRPr lang="de-DE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centroid: </a:t>
            </a: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36699"/>
              </a:buClr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we use 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denote a cluster.</a:t>
            </a:r>
          </a:p>
          <a:p>
            <a:pPr marL="800100" lvl="1" indent="-342900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try to find the minimum average squared difference by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iterating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reassignment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assign each vector to its closest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recomputation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recompute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 average of the vectors that were assigned to it in reassignment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538" y="2862511"/>
            <a:ext cx="2332560" cy="83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1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SimSun" panose="02010600030101010101" pitchFamily="2" charset="-122"/>
              </a:rPr>
              <a:t>Start with random cluster centers C1 than to C2</a:t>
            </a:r>
          </a:p>
        </p:txBody>
      </p:sp>
      <p:sp>
        <p:nvSpPr>
          <p:cNvPr id="26628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6630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6632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6634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5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6636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7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6638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9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6640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6642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643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44" name="Oval 66"/>
          <p:cNvSpPr>
            <a:spLocks noChangeArrowheads="1"/>
          </p:cNvSpPr>
          <p:nvPr/>
        </p:nvSpPr>
        <p:spPr bwMode="auto">
          <a:xfrm>
            <a:off x="6858000" y="3352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TextBox 67"/>
          <p:cNvSpPr txBox="1">
            <a:spLocks noChangeArrowheads="1"/>
          </p:cNvSpPr>
          <p:nvPr/>
        </p:nvSpPr>
        <p:spPr bwMode="auto">
          <a:xfrm>
            <a:off x="6934200" y="3124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6646" name="Oval 68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7" name="TextBox 69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</p:spTree>
    <p:extLst>
      <p:ext uri="{BB962C8B-B14F-4D97-AF65-F5344CB8AC3E}">
        <p14:creationId xmlns:p14="http://schemas.microsoft.com/office/powerpoint/2010/main" val="18570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7651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7653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7655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6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7657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8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7659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0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7661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2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7663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7665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66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67" name="Oval 66"/>
          <p:cNvSpPr>
            <a:spLocks noChangeArrowheads="1"/>
          </p:cNvSpPr>
          <p:nvPr/>
        </p:nvSpPr>
        <p:spPr bwMode="auto">
          <a:xfrm>
            <a:off x="6858000" y="3352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8" name="TextBox 67"/>
          <p:cNvSpPr txBox="1">
            <a:spLocks noChangeArrowheads="1"/>
          </p:cNvSpPr>
          <p:nvPr/>
        </p:nvSpPr>
        <p:spPr bwMode="auto">
          <a:xfrm>
            <a:off x="6934200" y="3124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7669" name="Oval 68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0" name="TextBox 69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27671" name="Straight Connector 40"/>
          <p:cNvCxnSpPr>
            <a:cxnSpLocks noChangeShapeType="1"/>
            <a:endCxn id="27667" idx="1"/>
          </p:cNvCxnSpPr>
          <p:nvPr/>
        </p:nvCxnSpPr>
        <p:spPr bwMode="auto">
          <a:xfrm>
            <a:off x="6172200" y="2895600"/>
            <a:ext cx="692150" cy="468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2" name="Straight Connector 42"/>
          <p:cNvCxnSpPr>
            <a:cxnSpLocks noChangeShapeType="1"/>
            <a:endCxn id="27667" idx="6"/>
          </p:cNvCxnSpPr>
          <p:nvPr/>
        </p:nvCxnSpPr>
        <p:spPr bwMode="auto">
          <a:xfrm>
            <a:off x="6781800" y="2819400"/>
            <a:ext cx="122238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3" name="Straight Connector 44"/>
          <p:cNvCxnSpPr>
            <a:cxnSpLocks noChangeShapeType="1"/>
            <a:stCxn id="27667" idx="5"/>
          </p:cNvCxnSpPr>
          <p:nvPr/>
        </p:nvCxnSpPr>
        <p:spPr bwMode="auto">
          <a:xfrm flipH="1" flipV="1">
            <a:off x="6553200" y="2362200"/>
            <a:ext cx="344488" cy="10556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4" name="Straight Connector 46"/>
          <p:cNvCxnSpPr>
            <a:cxnSpLocks noChangeShapeType="1"/>
            <a:stCxn id="27667" idx="7"/>
          </p:cNvCxnSpPr>
          <p:nvPr/>
        </p:nvCxnSpPr>
        <p:spPr bwMode="auto">
          <a:xfrm flipH="1" flipV="1">
            <a:off x="6096000" y="2438400"/>
            <a:ext cx="801688" cy="925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75" name="Straight Connector 48"/>
          <p:cNvCxnSpPr>
            <a:cxnSpLocks noChangeShapeType="1"/>
            <a:stCxn id="27667" idx="3"/>
          </p:cNvCxnSpPr>
          <p:nvPr/>
        </p:nvCxnSpPr>
        <p:spPr bwMode="auto">
          <a:xfrm>
            <a:off x="6864350" y="3417888"/>
            <a:ext cx="146050" cy="10779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28600" y="1946275"/>
            <a:ext cx="46482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altLang="zh-CN" sz="2800" kern="0">
                <a:latin typeface="+mn-lt"/>
                <a:ea typeface="宋体" pitchFamily="2" charset="-122"/>
              </a:rPr>
              <a:t>Identify the points that are closer to C1 than to C2</a:t>
            </a:r>
            <a:endParaRPr lang="en-US" altLang="zh-CN" sz="2800" kern="0" dirty="0">
              <a:latin typeface="+mn-lt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2846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SimSun" panose="02010600030101010101" pitchFamily="2" charset="-122"/>
              </a:rPr>
              <a:t>Update C1</a:t>
            </a:r>
          </a:p>
        </p:txBody>
      </p:sp>
      <p:sp>
        <p:nvSpPr>
          <p:cNvPr id="28676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8678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8680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1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8682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3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8684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5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8686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7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8688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9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8690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1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92" name="Oval 66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TextBox 67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8694" name="Oval 68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TextBox 69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pic>
        <p:nvPicPr>
          <p:cNvPr id="28696" name="Picture 2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4143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371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SimSun" panose="02010600030101010101" pitchFamily="2" charset="-122"/>
              </a:rPr>
              <a:t>Identify the points that are closer to C2 than to C1</a:t>
            </a:r>
          </a:p>
        </p:txBody>
      </p:sp>
      <p:sp>
        <p:nvSpPr>
          <p:cNvPr id="29700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29702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3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29704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5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29706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7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29708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9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29710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1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29712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3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29714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5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16" name="Oval 26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7" name="TextBox 28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29718" name="Oval 29"/>
          <p:cNvSpPr>
            <a:spLocks noChangeArrowheads="1"/>
          </p:cNvSpPr>
          <p:nvPr/>
        </p:nvSpPr>
        <p:spPr bwMode="auto">
          <a:xfrm>
            <a:off x="5791200" y="37449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19" name="TextBox 30"/>
          <p:cNvSpPr txBox="1">
            <a:spLocks noChangeArrowheads="1"/>
          </p:cNvSpPr>
          <p:nvPr/>
        </p:nvSpPr>
        <p:spPr bwMode="auto">
          <a:xfrm>
            <a:off x="5867400" y="3668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29720" name="Straight Connector 32"/>
          <p:cNvCxnSpPr>
            <a:cxnSpLocks noChangeShapeType="1"/>
            <a:stCxn id="29718" idx="3"/>
          </p:cNvCxnSpPr>
          <p:nvPr/>
        </p:nvCxnSpPr>
        <p:spPr bwMode="auto">
          <a:xfrm>
            <a:off x="5797550" y="3810000"/>
            <a:ext cx="29845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21" name="Straight Arrow Connector 38"/>
          <p:cNvCxnSpPr>
            <a:cxnSpLocks noChangeShapeType="1"/>
            <a:stCxn id="29718" idx="3"/>
            <a:endCxn id="29710" idx="4"/>
          </p:cNvCxnSpPr>
          <p:nvPr/>
        </p:nvCxnSpPr>
        <p:spPr bwMode="auto">
          <a:xfrm>
            <a:off x="5797550" y="3810000"/>
            <a:ext cx="396875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6603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1406525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SimSun" panose="02010600030101010101" pitchFamily="2" charset="-122"/>
              </a:rPr>
              <a:t>Identify the points that are closer to C2 than to C1</a:t>
            </a:r>
          </a:p>
        </p:txBody>
      </p:sp>
      <p:sp>
        <p:nvSpPr>
          <p:cNvPr id="30724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30726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7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30728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9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30730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1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30732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3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30734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5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30736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7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30738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39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0740" name="Picture 2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22098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Oval 30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2" name="TextBox 31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30743" name="Oval 32"/>
          <p:cNvSpPr>
            <a:spLocks noChangeArrowheads="1"/>
          </p:cNvSpPr>
          <p:nvPr/>
        </p:nvSpPr>
        <p:spPr bwMode="auto">
          <a:xfrm>
            <a:off x="6096000" y="4800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4" name="TextBox 37"/>
          <p:cNvSpPr txBox="1">
            <a:spLocks noChangeArrowheads="1"/>
          </p:cNvSpPr>
          <p:nvPr/>
        </p:nvSpPr>
        <p:spPr bwMode="auto">
          <a:xfrm>
            <a:off x="5638800" y="4648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</p:spTree>
    <p:extLst>
      <p:ext uri="{BB962C8B-B14F-4D97-AF65-F5344CB8AC3E}">
        <p14:creationId xmlns:p14="http://schemas.microsoft.com/office/powerpoint/2010/main" val="796556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4648200" cy="2397125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SimSun" panose="02010600030101010101" pitchFamily="2" charset="-122"/>
              </a:rPr>
              <a:t>Identify the points that are closer to C2 than C1, and points that are closer to C1 than to C2</a:t>
            </a:r>
          </a:p>
        </p:txBody>
      </p:sp>
      <p:sp>
        <p:nvSpPr>
          <p:cNvPr id="31748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31750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1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31752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3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31754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5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31756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7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31758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9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31760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1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31762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63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764" name="Oval 30"/>
          <p:cNvSpPr>
            <a:spLocks noChangeArrowheads="1"/>
          </p:cNvSpPr>
          <p:nvPr/>
        </p:nvSpPr>
        <p:spPr bwMode="auto">
          <a:xfrm>
            <a:off x="6629400" y="2971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TextBox 31"/>
          <p:cNvSpPr txBox="1">
            <a:spLocks noChangeArrowheads="1"/>
          </p:cNvSpPr>
          <p:nvPr/>
        </p:nvSpPr>
        <p:spPr bwMode="auto">
          <a:xfrm>
            <a:off x="6705600" y="2982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cxnSp>
        <p:nvCxnSpPr>
          <p:cNvPr id="31766" name="Straight Connector 25"/>
          <p:cNvCxnSpPr>
            <a:cxnSpLocks noChangeShapeType="1"/>
          </p:cNvCxnSpPr>
          <p:nvPr/>
        </p:nvCxnSpPr>
        <p:spPr bwMode="auto">
          <a:xfrm>
            <a:off x="6172200" y="2819400"/>
            <a:ext cx="5334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7" name="Straight Connector 27"/>
          <p:cNvCxnSpPr>
            <a:cxnSpLocks noChangeShapeType="1"/>
            <a:endCxn id="31764" idx="0"/>
          </p:cNvCxnSpPr>
          <p:nvPr/>
        </p:nvCxnSpPr>
        <p:spPr bwMode="auto">
          <a:xfrm>
            <a:off x="6019800" y="2438400"/>
            <a:ext cx="631825" cy="533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8" name="Straight Connector 32"/>
          <p:cNvCxnSpPr>
            <a:cxnSpLocks noChangeShapeType="1"/>
          </p:cNvCxnSpPr>
          <p:nvPr/>
        </p:nvCxnSpPr>
        <p:spPr bwMode="auto">
          <a:xfrm>
            <a:off x="6477000" y="2362200"/>
            <a:ext cx="22860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9" name="Straight Connector 38"/>
          <p:cNvCxnSpPr>
            <a:cxnSpLocks noChangeShapeType="1"/>
          </p:cNvCxnSpPr>
          <p:nvPr/>
        </p:nvCxnSpPr>
        <p:spPr bwMode="auto">
          <a:xfrm flipH="1">
            <a:off x="6705600" y="2819400"/>
            <a:ext cx="762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770" name="Oval 42"/>
          <p:cNvSpPr>
            <a:spLocks noChangeArrowheads="1"/>
          </p:cNvSpPr>
          <p:nvPr/>
        </p:nvSpPr>
        <p:spPr bwMode="auto">
          <a:xfrm>
            <a:off x="6096000" y="4800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71" name="TextBox 43"/>
          <p:cNvSpPr txBox="1">
            <a:spLocks noChangeArrowheads="1"/>
          </p:cNvSpPr>
          <p:nvPr/>
        </p:nvSpPr>
        <p:spPr bwMode="auto">
          <a:xfrm>
            <a:off x="5638800" y="4648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cxnSp>
        <p:nvCxnSpPr>
          <p:cNvPr id="31772" name="Straight Connector 48"/>
          <p:cNvCxnSpPr>
            <a:cxnSpLocks noChangeShapeType="1"/>
            <a:stCxn id="31771" idx="3"/>
          </p:cNvCxnSpPr>
          <p:nvPr/>
        </p:nvCxnSpPr>
        <p:spPr bwMode="auto">
          <a:xfrm flipH="1" flipV="1">
            <a:off x="6096000" y="4495800"/>
            <a:ext cx="76200" cy="33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3" name="Straight Connector 60"/>
          <p:cNvCxnSpPr>
            <a:cxnSpLocks noChangeShapeType="1"/>
            <a:stCxn id="31771" idx="3"/>
          </p:cNvCxnSpPr>
          <p:nvPr/>
        </p:nvCxnSpPr>
        <p:spPr bwMode="auto">
          <a:xfrm flipV="1">
            <a:off x="6172200" y="4495800"/>
            <a:ext cx="838200" cy="33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74" name="Straight Connector 64"/>
          <p:cNvCxnSpPr>
            <a:cxnSpLocks noChangeShapeType="1"/>
            <a:stCxn id="31771" idx="3"/>
            <a:endCxn id="31758" idx="6"/>
          </p:cNvCxnSpPr>
          <p:nvPr/>
        </p:nvCxnSpPr>
        <p:spPr bwMode="auto">
          <a:xfrm>
            <a:off x="6172200" y="4832350"/>
            <a:ext cx="46038" cy="311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34687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668740"/>
            <a:ext cx="8228013" cy="7473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Take-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642834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clustering in information retrieval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de-D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240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of k-means</a:t>
            </a:r>
          </a:p>
        </p:txBody>
      </p:sp>
      <p:sp>
        <p:nvSpPr>
          <p:cNvPr id="32771" name="Oval 33"/>
          <p:cNvSpPr>
            <a:spLocks noChangeArrowheads="1"/>
          </p:cNvSpPr>
          <p:nvPr/>
        </p:nvSpPr>
        <p:spPr bwMode="auto">
          <a:xfrm>
            <a:off x="6019800" y="2362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TextBox 34"/>
          <p:cNvSpPr txBox="1">
            <a:spLocks noChangeArrowheads="1"/>
          </p:cNvSpPr>
          <p:nvPr/>
        </p:nvSpPr>
        <p:spPr bwMode="auto">
          <a:xfrm>
            <a:off x="5638800" y="21447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</a:t>
            </a:r>
          </a:p>
        </p:txBody>
      </p:sp>
      <p:sp>
        <p:nvSpPr>
          <p:cNvPr id="32773" name="Oval 35"/>
          <p:cNvSpPr>
            <a:spLocks noChangeArrowheads="1"/>
          </p:cNvSpPr>
          <p:nvPr/>
        </p:nvSpPr>
        <p:spPr bwMode="auto">
          <a:xfrm>
            <a:off x="6477000" y="22748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TextBox 36"/>
          <p:cNvSpPr txBox="1">
            <a:spLocks noChangeArrowheads="1"/>
          </p:cNvSpPr>
          <p:nvPr/>
        </p:nvSpPr>
        <p:spPr bwMode="auto">
          <a:xfrm>
            <a:off x="6477000" y="1981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</a:t>
            </a:r>
          </a:p>
        </p:txBody>
      </p:sp>
      <p:sp>
        <p:nvSpPr>
          <p:cNvPr id="32775" name="Oval 49"/>
          <p:cNvSpPr>
            <a:spLocks noChangeArrowheads="1"/>
          </p:cNvSpPr>
          <p:nvPr/>
        </p:nvSpPr>
        <p:spPr bwMode="auto">
          <a:xfrm>
            <a:off x="6172200" y="2819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6" name="TextBox 50"/>
          <p:cNvSpPr txBox="1">
            <a:spLocks noChangeArrowheads="1"/>
          </p:cNvSpPr>
          <p:nvPr/>
        </p:nvSpPr>
        <p:spPr bwMode="auto">
          <a:xfrm>
            <a:off x="5791200" y="2743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x3</a:t>
            </a:r>
          </a:p>
        </p:txBody>
      </p:sp>
      <p:sp>
        <p:nvSpPr>
          <p:cNvPr id="32777" name="Oval 51"/>
          <p:cNvSpPr>
            <a:spLocks noChangeArrowheads="1"/>
          </p:cNvSpPr>
          <p:nvPr/>
        </p:nvSpPr>
        <p:spPr bwMode="auto">
          <a:xfrm>
            <a:off x="6781800" y="27432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Box 52"/>
          <p:cNvSpPr txBox="1">
            <a:spLocks noChangeArrowheads="1"/>
          </p:cNvSpPr>
          <p:nvPr/>
        </p:nvSpPr>
        <p:spPr bwMode="auto">
          <a:xfrm>
            <a:off x="6781800" y="24495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x4</a:t>
            </a:r>
          </a:p>
        </p:txBody>
      </p:sp>
      <p:sp>
        <p:nvSpPr>
          <p:cNvPr id="32779" name="Oval 53"/>
          <p:cNvSpPr>
            <a:spLocks noChangeArrowheads="1"/>
          </p:cNvSpPr>
          <p:nvPr/>
        </p:nvSpPr>
        <p:spPr bwMode="auto">
          <a:xfrm>
            <a:off x="6019800" y="44196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0" name="TextBox 54"/>
          <p:cNvSpPr txBox="1">
            <a:spLocks noChangeArrowheads="1"/>
          </p:cNvSpPr>
          <p:nvPr/>
        </p:nvSpPr>
        <p:spPr bwMode="auto">
          <a:xfrm>
            <a:off x="6019800" y="4125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x5</a:t>
            </a:r>
          </a:p>
        </p:txBody>
      </p:sp>
      <p:sp>
        <p:nvSpPr>
          <p:cNvPr id="32781" name="Oval 56"/>
          <p:cNvSpPr>
            <a:spLocks noChangeArrowheads="1"/>
          </p:cNvSpPr>
          <p:nvPr/>
        </p:nvSpPr>
        <p:spPr bwMode="auto">
          <a:xfrm>
            <a:off x="6172200" y="51054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TextBox 57"/>
          <p:cNvSpPr txBox="1">
            <a:spLocks noChangeArrowheads="1"/>
          </p:cNvSpPr>
          <p:nvPr/>
        </p:nvSpPr>
        <p:spPr bwMode="auto">
          <a:xfrm>
            <a:off x="6248400" y="49641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x7</a:t>
            </a:r>
          </a:p>
        </p:txBody>
      </p:sp>
      <p:sp>
        <p:nvSpPr>
          <p:cNvPr id="32783" name="Oval 58"/>
          <p:cNvSpPr>
            <a:spLocks noChangeArrowheads="1"/>
          </p:cNvSpPr>
          <p:nvPr/>
        </p:nvSpPr>
        <p:spPr bwMode="auto">
          <a:xfrm>
            <a:off x="6934200" y="4484688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TextBox 59"/>
          <p:cNvSpPr txBox="1">
            <a:spLocks noChangeArrowheads="1"/>
          </p:cNvSpPr>
          <p:nvPr/>
        </p:nvSpPr>
        <p:spPr bwMode="auto">
          <a:xfrm>
            <a:off x="6934200" y="4191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x6</a:t>
            </a:r>
          </a:p>
        </p:txBody>
      </p:sp>
      <p:cxnSp>
        <p:nvCxnSpPr>
          <p:cNvPr id="32785" name="Straight Arrow Connector 61"/>
          <p:cNvCxnSpPr>
            <a:cxnSpLocks noChangeShapeType="1"/>
          </p:cNvCxnSpPr>
          <p:nvPr/>
        </p:nvCxnSpPr>
        <p:spPr bwMode="auto">
          <a:xfrm>
            <a:off x="5181600" y="5486400"/>
            <a:ext cx="3276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86" name="Straight Arrow Connector 63"/>
          <p:cNvCxnSpPr>
            <a:cxnSpLocks noChangeShapeType="1"/>
          </p:cNvCxnSpPr>
          <p:nvPr/>
        </p:nvCxnSpPr>
        <p:spPr bwMode="auto">
          <a:xfrm flipV="1">
            <a:off x="5410200" y="1905000"/>
            <a:ext cx="0" cy="3733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787" name="Oval 66"/>
          <p:cNvSpPr>
            <a:spLocks noChangeArrowheads="1"/>
          </p:cNvSpPr>
          <p:nvPr/>
        </p:nvSpPr>
        <p:spPr bwMode="auto">
          <a:xfrm>
            <a:off x="6400800" y="2590800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TextBox 67"/>
          <p:cNvSpPr txBox="1">
            <a:spLocks noChangeArrowheads="1"/>
          </p:cNvSpPr>
          <p:nvPr/>
        </p:nvSpPr>
        <p:spPr bwMode="auto">
          <a:xfrm>
            <a:off x="6477000" y="23622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32789" name="Oval 68"/>
          <p:cNvSpPr>
            <a:spLocks noChangeArrowheads="1"/>
          </p:cNvSpPr>
          <p:nvPr/>
        </p:nvSpPr>
        <p:spPr bwMode="auto">
          <a:xfrm>
            <a:off x="6477000" y="4735513"/>
            <a:ext cx="46038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Box 69"/>
          <p:cNvSpPr txBox="1">
            <a:spLocks noChangeArrowheads="1"/>
          </p:cNvSpPr>
          <p:nvPr/>
        </p:nvSpPr>
        <p:spPr bwMode="auto">
          <a:xfrm>
            <a:off x="6553200" y="46593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C2</a:t>
            </a: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228600" y="1946275"/>
            <a:ext cx="46482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altLang="zh-CN" sz="2800" kern="0">
                <a:latin typeface="+mn-lt"/>
                <a:ea typeface="宋体" pitchFamily="2" charset="-122"/>
              </a:rPr>
              <a:t>Identify the points that are closer to C2 than C1, and points that are closer to C1 than to C2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altLang="zh-CN" sz="2800" kern="0">
                <a:latin typeface="+mn-lt"/>
                <a:ea typeface="宋体" pitchFamily="2" charset="-122"/>
              </a:rPr>
              <a:t>Update C1 and C2</a:t>
            </a:r>
            <a:endParaRPr lang="en-US" altLang="zh-CN" sz="2800" kern="0" dirty="0">
              <a:latin typeface="+mn-lt"/>
              <a:ea typeface="宋体" pitchFamily="2" charset="-122"/>
            </a:endParaRPr>
          </a:p>
        </p:txBody>
      </p:sp>
      <p:pic>
        <p:nvPicPr>
          <p:cNvPr id="32792" name="Picture 4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19600"/>
            <a:ext cx="3840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3" name="Picture 4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5205413"/>
            <a:ext cx="3046412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264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K-means for Clustering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6275"/>
            <a:ext cx="3733800" cy="4683125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SimSun" panose="02010600030101010101" pitchFamily="2" charset="-122"/>
              </a:rPr>
              <a:t>K-means</a:t>
            </a:r>
          </a:p>
          <a:p>
            <a:pPr lvl="1" eaLnBrk="1" hangingPunct="1"/>
            <a:r>
              <a:rPr lang="en-US" altLang="zh-CN" sz="2400" dirty="0">
                <a:solidFill>
                  <a:srgbClr val="FF0000"/>
                </a:solidFill>
                <a:ea typeface="SimSun" panose="02010600030101010101" pitchFamily="2" charset="-122"/>
              </a:rPr>
              <a:t>Start with a random guess of cluster centers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Determine the membership of each data points</a:t>
            </a:r>
          </a:p>
          <a:p>
            <a:pPr lvl="1" eaLnBrk="1" hangingPunct="1"/>
            <a:r>
              <a:rPr lang="en-US" altLang="zh-CN" sz="2400" dirty="0">
                <a:ea typeface="SimSun" panose="02010600030101010101" pitchFamily="2" charset="-122"/>
              </a:rPr>
              <a:t>Adjust the cluster centers </a:t>
            </a:r>
          </a:p>
        </p:txBody>
      </p:sp>
      <p:pic>
        <p:nvPicPr>
          <p:cNvPr id="33796" name="Picture 4" descr="km-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1828800"/>
            <a:ext cx="4708525" cy="485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674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33136" y="794084"/>
            <a:ext cx="5823285" cy="621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Optimality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60325" y="156101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K-means is guaranteed to converge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don’t know how long convergence will take!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don’t care about a few docs switching back and forth, then convergence is usually fast (&lt; 10-20 iterations).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complete convergence can take many more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iterations.</a:t>
            </a: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Convergence does not mean that we converge to the optimal 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clustering!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great weakness of K-means.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start with a bad set of seeds, the resulting clustering can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horrible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369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25116" y="778042"/>
            <a:ext cx="6472989" cy="63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62088"/>
            <a:ext cx="8505825" cy="4395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seed selection is just one of many ways K-means can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initialized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seed selection is not very robust: It’s easy to get a 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suboptimal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ways of computing initial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centroids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seeds not randomly, but using some heuristic (e.g., document similar to any existing mean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out multiple starting points</a:t>
            </a: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Initialize with the results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another method 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hierarchical clustering to find good seeds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983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802432"/>
            <a:ext cx="8501122" cy="6136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38539" y="1548882"/>
            <a:ext cx="8348303" cy="466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clusters 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given in many applications.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if there is no external constraint? Is there a “right”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way to go: define an optimization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criterion. 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(plotting SSE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docs, find </a:t>
            </a:r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which the optimum is reached.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016" y="4694669"/>
            <a:ext cx="3020372" cy="201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15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Is A Good Clustering?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ea typeface="ＭＳ Ｐゴシック" panose="020B0600070205080204" pitchFamily="34" charset="-128"/>
              </a:rPr>
              <a:t>Internal criterion: A good clustering will produce high quality clusters in which:</a:t>
            </a:r>
          </a:p>
          <a:p>
            <a:pPr lvl="1"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intra-class</a:t>
            </a:r>
            <a:r>
              <a:rPr lang="en-US" altLang="en-US" sz="2800" dirty="0">
                <a:ea typeface="ＭＳ Ｐゴシック" panose="020B0600070205080204" pitchFamily="34" charset="-128"/>
              </a:rPr>
              <a:t> (that is, intra-cluster) similarity is high</a:t>
            </a:r>
          </a:p>
          <a:p>
            <a:pPr lvl="1"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the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inter-class</a:t>
            </a:r>
            <a:r>
              <a:rPr lang="en-US" altLang="en-US" sz="2800" dirty="0">
                <a:ea typeface="ＭＳ Ｐゴシック" panose="020B0600070205080204" pitchFamily="34" charset="-128"/>
              </a:rPr>
              <a:t> similarity is low</a:t>
            </a:r>
          </a:p>
          <a:p>
            <a:pPr lvl="1"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The measured quality of a clustering depends on both the document representation and the similarity measure used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7335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External criteria for clustering quality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>
                <a:ea typeface="ＭＳ Ｐゴシック" panose="020B0600070205080204" pitchFamily="34" charset="-128"/>
              </a:rPr>
              <a:t>Quality measured by its ability to discover some or all of the hidden patterns or latent classes in gold standard data</a:t>
            </a:r>
          </a:p>
          <a:p>
            <a:pPr eaLnBrk="1" hangingPunct="1"/>
            <a:r>
              <a:rPr lang="en-US" altLang="en-US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Assesses a clustering with respect to </a:t>
            </a:r>
            <a:r>
              <a:rPr lang="en-US" altLang="en-US" sz="3000" u="sng" dirty="0">
                <a:ea typeface="ＭＳ Ｐゴシック" panose="020B0600070205080204" pitchFamily="34" charset="-128"/>
                <a:cs typeface="Arial" panose="020B0604020202020204" pitchFamily="34" charset="0"/>
              </a:rPr>
              <a:t>ground truth</a:t>
            </a:r>
            <a:r>
              <a:rPr lang="en-US" altLang="en-US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 … requires </a:t>
            </a:r>
            <a:r>
              <a:rPr lang="en-US" altLang="en-US" sz="3000" i="1" dirty="0">
                <a:solidFill>
                  <a:srgbClr val="00A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labeled data</a:t>
            </a:r>
          </a:p>
          <a:p>
            <a:pPr eaLnBrk="1" hangingPunct="1"/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Assume documents with </a:t>
            </a:r>
            <a:r>
              <a:rPr lang="en-US" altLang="ja-JP" sz="3000" i="1" dirty="0">
                <a:ea typeface="ＭＳ Ｐゴシック" panose="020B0600070205080204" pitchFamily="34" charset="-128"/>
                <a:cs typeface="Arial" panose="020B0604020202020204" pitchFamily="34" charset="0"/>
              </a:rPr>
              <a:t>C</a:t>
            </a:r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 gold standard classes, while our clustering algorithms produce </a:t>
            </a:r>
            <a:r>
              <a:rPr lang="en-US" altLang="ja-JP" sz="3000" i="1" dirty="0">
                <a:ea typeface="ＭＳ Ｐゴシック" panose="020B0600070205080204" pitchFamily="34" charset="-128"/>
                <a:cs typeface="Arial" panose="020B0604020202020204" pitchFamily="34" charset="0"/>
              </a:rPr>
              <a:t>K</a:t>
            </a:r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 clusters, </a:t>
            </a:r>
            <a:r>
              <a:rPr lang="el-GR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ω</a:t>
            </a:r>
            <a:r>
              <a:rPr lang="en-US" altLang="ja-JP" sz="3000" baseline="-25000" dirty="0"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l-GR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ω</a:t>
            </a:r>
            <a:r>
              <a:rPr lang="en-US" altLang="ja-JP" sz="3000" baseline="-25000" dirty="0"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, …, </a:t>
            </a:r>
            <a:r>
              <a:rPr lang="el-GR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ω</a:t>
            </a:r>
            <a:r>
              <a:rPr lang="en-US" altLang="ja-JP" sz="3000" i="1" baseline="-25000" dirty="0">
                <a:ea typeface="ＭＳ Ｐゴシック" panose="020B0600070205080204" pitchFamily="34" charset="-128"/>
                <a:cs typeface="Arial" panose="020B0604020202020204" pitchFamily="34" charset="0"/>
              </a:rPr>
              <a:t>K </a:t>
            </a:r>
            <a:r>
              <a:rPr lang="en-US" altLang="ja-JP" sz="3000" baseline="-25000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with </a:t>
            </a:r>
            <a:r>
              <a:rPr lang="en-US" altLang="ja-JP" sz="3000" i="1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n</a:t>
            </a:r>
            <a:r>
              <a:rPr lang="en-US" altLang="ja-JP" sz="3000" i="1" baseline="-25000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i</a:t>
            </a:r>
            <a:r>
              <a:rPr lang="en-US" altLang="ja-JP" sz="3000" i="1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sz="3000" dirty="0">
                <a:ea typeface="ＭＳ Ｐゴシック" panose="020B0600070205080204" pitchFamily="34" charset="-128"/>
                <a:cs typeface="Arial" panose="020B0604020202020204" pitchFamily="34" charset="0"/>
              </a:rPr>
              <a:t>members.</a:t>
            </a:r>
            <a:endParaRPr lang="en-US" altLang="en-US" sz="3000" dirty="0">
              <a:ea typeface="ＭＳ Ｐゴシック" panose="020B0600070205080204" pitchFamily="34" charset="-128"/>
            </a:endParaRP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16.3</a:t>
            </a:r>
          </a:p>
        </p:txBody>
      </p:sp>
    </p:spTree>
    <p:extLst>
      <p:ext uri="{BB962C8B-B14F-4D97-AF65-F5344CB8AC3E}">
        <p14:creationId xmlns:p14="http://schemas.microsoft.com/office/powerpoint/2010/main" val="29074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External Evaluation of Cluster Quality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ea typeface="ＭＳ Ｐゴシック" panose="020B0600070205080204" pitchFamily="34" charset="-128"/>
                <a:cs typeface="Arial" panose="020B0604020202020204" pitchFamily="34" charset="0"/>
              </a:rPr>
              <a:t>Simple measure: </a:t>
            </a:r>
            <a:r>
              <a:rPr lang="en-US" altLang="en-US" sz="3200" u="sng" dirty="0">
                <a:ea typeface="ＭＳ Ｐゴシック" panose="020B0600070205080204" pitchFamily="34" charset="-128"/>
                <a:cs typeface="Arial" panose="020B0604020202020204" pitchFamily="34" charset="0"/>
              </a:rPr>
              <a:t>purity</a:t>
            </a:r>
            <a:r>
              <a:rPr lang="en-US" altLang="en-US" sz="3200" dirty="0"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ja-JP" sz="3200" dirty="0">
                <a:ea typeface="ＭＳ Ｐゴシック" panose="020B0600070205080204" pitchFamily="34" charset="-128"/>
              </a:rPr>
              <a:t>the ratio between the dominant class in the cluster </a:t>
            </a:r>
            <a:r>
              <a:rPr lang="en-US" altLang="ja-JP" sz="3200" dirty="0" err="1">
                <a:ea typeface="ＭＳ Ｐゴシック" panose="020B0600070205080204" pitchFamily="34" charset="-128"/>
              </a:rPr>
              <a:t>c</a:t>
            </a:r>
            <a:r>
              <a:rPr lang="en-US" altLang="ja-JP" sz="3200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ja-JP" sz="3200" dirty="0">
                <a:ea typeface="ＭＳ Ｐゴシック" panose="020B0600070205080204" pitchFamily="34" charset="-128"/>
              </a:rPr>
              <a:t> and the size of cluster </a:t>
            </a:r>
            <a:r>
              <a:rPr lang="el-GR" altLang="ja-JP" sz="3200" dirty="0">
                <a:ea typeface="ＭＳ Ｐゴシック" panose="020B0600070205080204" pitchFamily="34" charset="-128"/>
              </a:rPr>
              <a:t>ω</a:t>
            </a:r>
            <a:r>
              <a:rPr lang="en-US" altLang="ja-JP" sz="3200" baseline="-25000" dirty="0" err="1">
                <a:ea typeface="ＭＳ Ｐゴシック" panose="020B0600070205080204" pitchFamily="34" charset="-128"/>
              </a:rPr>
              <a:t>i</a:t>
            </a:r>
            <a:endParaRPr lang="en-US" altLang="en-US" sz="32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2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7620000" y="0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16.3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21" y="2838450"/>
            <a:ext cx="5562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698" y="4228097"/>
            <a:ext cx="5957302" cy="71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39" y="5311692"/>
            <a:ext cx="7608220" cy="113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062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714374"/>
            <a:ext cx="8501122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pPr lvl="3"/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good_docs(</a:t>
            </a:r>
            <a:r>
              <a:rPr lang="el-G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l-G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max(5,1,0) = 5</a:t>
            </a: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good_docs(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max(1,4,1) = 4</a:t>
            </a:r>
          </a:p>
          <a:p>
            <a:pPr lvl="3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good_docs(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max(2,0,3) = 3</a:t>
            </a:r>
          </a:p>
          <a:p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Purity(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(1/17) × (5 + 4 + 3) = 12/17 ≈ 0.71.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675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04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874294"/>
            <a:ext cx="6597095" cy="541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643050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pPr lvl="1">
              <a:buClr>
                <a:srgbClr val="336699"/>
              </a:buClr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2x2 contingency table of all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pairs of documents: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TP+FN+FP+TN is the total number of pairs.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        pairs for N documents.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136 in o/⋄/x example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pair is either positive or negative (the clustering puts the two documents in the same or in different clusters) . . .</a:t>
            </a:r>
          </a:p>
          <a:p>
            <a:pPr marL="800100" lvl="1" indent="-342900"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. . and either “true” (correct) or “false” (incorrect): the clustering decision is correct or incorrect.</a:t>
            </a:r>
          </a:p>
          <a:p>
            <a:pPr lvl="1"/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918" y="1639116"/>
            <a:ext cx="2451272" cy="504000"/>
          </a:xfrm>
          <a:prstGeom prst="rect">
            <a:avLst/>
          </a:prstGeom>
        </p:spPr>
      </p:pic>
      <p:pic>
        <p:nvPicPr>
          <p:cNvPr id="8" name="Picture 7" descr="1676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299" y="4211446"/>
            <a:ext cx="445092" cy="432000"/>
          </a:xfrm>
          <a:prstGeom prst="rect">
            <a:avLst/>
          </a:prstGeom>
        </p:spPr>
      </p:pic>
      <p:pic>
        <p:nvPicPr>
          <p:cNvPr id="9" name="Picture 8" descr="1676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0362" y="4640074"/>
            <a:ext cx="444346" cy="432000"/>
          </a:xfrm>
          <a:prstGeom prst="rect">
            <a:avLst/>
          </a:prstGeom>
        </p:spPr>
      </p:pic>
      <p:pic>
        <p:nvPicPr>
          <p:cNvPr id="11" name="Picture 10" descr="1676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5" y="2814190"/>
            <a:ext cx="6710315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66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846160"/>
            <a:ext cx="8228013" cy="5698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Clustering: Definition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643050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(Document) clustering is the process of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grouping a set of documents into clusters of similar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within a cluster should be 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from different clusters should be dissimilar.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 is the most common form of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unsupervised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Unsupervised = there are no labeled or annotated data.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202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33136" y="778042"/>
            <a:ext cx="7670257" cy="63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 Index: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61474" y="1428735"/>
            <a:ext cx="8296806" cy="52927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example, we compute RI for the o/⋄/x example. We first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TP + FP. The three clusters contain 6, 6, and 5 points,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respectively, so the total number of “positives” or pairs of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that are in the same cluster is: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these, the x pairs in cluster 1, the o pairs in cluster 2, the ⋄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pairs in cluster 3, and the x pair in cluster 3 are true positives:</a:t>
            </a:r>
          </a:p>
          <a:p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Thus, FP = 40 − 20 = 20.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 and TN?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071809"/>
            <a:ext cx="5275739" cy="792000"/>
          </a:xfrm>
          <a:prstGeom prst="rect">
            <a:avLst/>
          </a:prstGeom>
        </p:spPr>
      </p:pic>
      <p:pic>
        <p:nvPicPr>
          <p:cNvPr id="7" name="Picture 6" descr="1677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868" y="4929197"/>
            <a:ext cx="5735610" cy="792000"/>
          </a:xfrm>
          <a:prstGeom prst="rect">
            <a:avLst/>
          </a:prstGeom>
        </p:spPr>
      </p:pic>
      <p:pic>
        <p:nvPicPr>
          <p:cNvPr id="8" name="Picture 7" descr="1675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0167" y="92426"/>
            <a:ext cx="3573957" cy="13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06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Rand measure for the o/⋄/x example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996" name="Text Box 3"/>
              <p:cNvSpPr txBox="1">
                <a:spLocks noChangeArrowheads="1"/>
              </p:cNvSpPr>
              <p:nvPr/>
            </p:nvSpPr>
            <p:spPr bwMode="auto">
              <a:xfrm>
                <a:off x="1524000" y="1714488"/>
                <a:ext cx="7262842" cy="4929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 </a:t>
                </a: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latin typeface="+mj-lt"/>
                </a:endParaRP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latin typeface="+mj-lt"/>
                </a:endParaRP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  <a:p>
                <a:endParaRPr lang="de-DE" dirty="0">
                  <a:latin typeface="+mj-lt"/>
                </a:endParaRPr>
              </a:p>
              <a:p>
                <a:r>
                  <a:rPr lang="de-DE" dirty="0">
                    <a:solidFill>
                      <a:schemeClr val="tx1"/>
                    </a:solidFill>
                    <a:latin typeface="+mj-lt"/>
                  </a:rPr>
                  <a:t>   </a:t>
                </a:r>
                <a:r>
                  <a:rPr lang="de-DE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TP + FP + TN + FN  = 136</a:t>
                </a:r>
              </a:p>
              <a:p>
                <a:r>
                  <a:rPr lang="de-D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de-DE" sz="2400" dirty="0"/>
                  <a:t>TN + FN = 136- 40   = 96</a:t>
                </a:r>
              </a:p>
              <a:p>
                <a:r>
                  <a:rPr lang="de-D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Same Classes = TP + FN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de-D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de-D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de-D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44</a:t>
                </a: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de-D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FN = 44- TP = 24</a:t>
                </a: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TN = 96 – FN = 72</a:t>
                </a:r>
                <a:endParaRPr lang="de-DE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8499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0" y="1714488"/>
                <a:ext cx="7262842" cy="4929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9" name="Picture 8" descr="1675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  <p:pic>
        <p:nvPicPr>
          <p:cNvPr id="7" name="Picture 6" descr="1676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8628" y="5797883"/>
            <a:ext cx="3658214" cy="52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91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Rand measure for the o/⋄/x example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r>
              <a:rPr lang="de-DE" dirty="0">
                <a:solidFill>
                  <a:schemeClr val="tx1"/>
                </a:solidFill>
                <a:latin typeface="+mj-lt"/>
              </a:rPr>
              <a:t>       </a:t>
            </a: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r>
              <a:rPr lang="de-DE" dirty="0">
                <a:solidFill>
                  <a:schemeClr val="tx1"/>
                </a:solidFill>
                <a:latin typeface="+mj-lt"/>
              </a:rPr>
              <a:t>       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  = (20 + 72)/(20 + 20 + 24 + 72) ≈ 0.68.</a:t>
            </a:r>
            <a:endParaRPr 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67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24" y="4214735"/>
            <a:ext cx="7907610" cy="1379393"/>
          </a:xfrm>
          <a:prstGeom prst="rect">
            <a:avLst/>
          </a:prstGeom>
        </p:spPr>
      </p:pic>
      <p:pic>
        <p:nvPicPr>
          <p:cNvPr id="9" name="Picture 8" descr="1675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40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F measure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1017" y="1714488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measure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Rand, but “precision” and “recall” can be weighted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P = 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/(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fp</a:t>
            </a:r>
            <a:r>
              <a:rPr lang="en-US" altLang="en-US" sz="2400" dirty="0"/>
              <a:t>) = 20/40 = 0.5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altLang="en-US" sz="2400" dirty="0"/>
              <a:t>R = 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/(</a:t>
            </a:r>
            <a:r>
              <a:rPr lang="en-US" altLang="en-US" sz="2400" dirty="0" err="1"/>
              <a:t>tp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 = 20/44 = 0.45</a:t>
            </a: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2*P*R/(P+R) = 0.45/0.95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0.47  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995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1"/>
                </a:solidFill>
                <a:latin typeface="+mj-lt"/>
              </a:rPr>
              <a:t>Evaluation Results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29549" y="1731067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3 measures range from 0 (really bad clustering) to 1 (perfect clustering)</a:t>
            </a: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9" name="Picture 8" descr="1675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2071678"/>
            <a:ext cx="5535964" cy="2124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291931"/>
            <a:ext cx="38385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129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12700"/>
            <a:ext cx="8501122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Activity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8</a:t>
            </a:r>
            <a:endParaRPr lang="de-DE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29549" y="1731067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endParaRPr lang="de-DE" dirty="0">
              <a:latin typeface="+mj-lt"/>
            </a:endParaRPr>
          </a:p>
          <a:p>
            <a:endParaRPr lang="de-DE" dirty="0">
              <a:solidFill>
                <a:schemeClr val="tx1"/>
              </a:solidFill>
              <a:latin typeface="+mj-lt"/>
            </a:endParaRPr>
          </a:p>
          <a:p>
            <a:r>
              <a:rPr lang="de-DE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Purity of these Clusters</a:t>
            </a:r>
            <a:endParaRPr lang="de-DE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867" y="1864733"/>
            <a:ext cx="5114925" cy="1959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217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750626"/>
            <a:ext cx="9144000" cy="6527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set with clear cluster structure</a:t>
            </a:r>
            <a:endParaRPr lang="en-US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63773" y="5715475"/>
            <a:ext cx="8623069" cy="76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109538" lvl="1">
              <a:spcBef>
                <a:spcPts val="700"/>
              </a:spcBef>
              <a:buClr>
                <a:srgbClr val="336699"/>
              </a:buClr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How would you design an algorithm for finding these three clusters?</a:t>
            </a:r>
            <a:endParaRPr lang="de-DE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6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868" y="1553089"/>
            <a:ext cx="4342264" cy="39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32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777922"/>
            <a:ext cx="8228013" cy="638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Clustering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82514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Classification: supervised learning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Clustering: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unsupervised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Classification: Classes are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human-defined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part of the input to the learning algorithm.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Clustering: Clusters are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inferred from the data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human </a:t>
            </a:r>
            <a:r>
              <a:rPr 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are many ways of influencing the outcome of clustering: number of clusters, similarity measure, 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documents, . .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496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777922"/>
            <a:ext cx="8228013" cy="638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 in </a:t>
            </a:r>
            <a:r>
              <a:rPr lang="de-DE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Search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80975" y="1825149"/>
            <a:ext cx="8505825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14400" lvl="1" indent="-457200">
              <a:spcBef>
                <a:spcPts val="700"/>
              </a:spcBef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set clustering for better navigation</a:t>
            </a: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Yippy (formally Clusty): </a:t>
            </a:r>
            <a:r>
              <a:rPr lang="en-US" altLang="en-US" sz="2400" dirty="0">
                <a:ea typeface="ＭＳ Ｐゴシック" panose="020B0600070205080204" pitchFamily="34" charset="-128"/>
              </a:rPr>
              <a:t>For grouping search results thematically</a:t>
            </a: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700"/>
              </a:spcBef>
              <a:buClr>
                <a:srgbClr val="336699"/>
              </a:buClr>
              <a:buFont typeface="Wingdings" panose="05000000000000000000" pitchFamily="2" charset="2"/>
              <a:buChar char="§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419" y="2862665"/>
            <a:ext cx="4357521" cy="20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5610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improving search recall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i="1" dirty="0">
                <a:ea typeface="ＭＳ Ｐゴシック" panose="020B0600070205080204" pitchFamily="34" charset="-128"/>
              </a:rPr>
              <a:t>Cluster hypothesis</a:t>
            </a:r>
            <a:r>
              <a:rPr lang="en-US" altLang="en-US" sz="2200" dirty="0">
                <a:ea typeface="ＭＳ Ｐゴシック" panose="020B0600070205080204" pitchFamily="34" charset="-128"/>
              </a:rPr>
              <a:t> - Documents in the same cluster behave similarly with respect to relevance to information needs</a:t>
            </a:r>
          </a:p>
          <a:p>
            <a:pPr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Therefore, to improve search recall:</a:t>
            </a: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When a query matches a doc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D</a:t>
            </a:r>
            <a:r>
              <a:rPr lang="en-US" altLang="en-US" sz="2200" dirty="0">
                <a:ea typeface="ＭＳ Ｐゴシック" panose="020B0600070205080204" pitchFamily="34" charset="-128"/>
              </a:rPr>
              <a:t>, also return other docs in the cluster containing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D</a:t>
            </a:r>
          </a:p>
          <a:p>
            <a:pPr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Hope if we do this: The query “car” will also return docs containing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automobile</a:t>
            </a:r>
            <a:endParaRPr lang="en-US" altLang="en-US" sz="22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200" dirty="0">
                <a:ea typeface="ＭＳ Ｐゴシック" panose="020B0600070205080204" pitchFamily="34" charset="-128"/>
              </a:rPr>
              <a:t>Because clustering grouped together docs containing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car</a:t>
            </a:r>
            <a:r>
              <a:rPr lang="en-US" altLang="en-US" sz="2200" dirty="0">
                <a:ea typeface="ＭＳ Ｐゴシック" panose="020B0600070205080204" pitchFamily="34" charset="-128"/>
              </a:rPr>
              <a:t> with those containing </a:t>
            </a:r>
            <a:r>
              <a:rPr lang="en-US" altLang="en-US" sz="2200" i="1" dirty="0">
                <a:ea typeface="ＭＳ Ｐゴシック" panose="020B0600070205080204" pitchFamily="34" charset="-128"/>
              </a:rPr>
              <a:t>automobile.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16.1</a:t>
            </a:r>
          </a:p>
        </p:txBody>
      </p:sp>
    </p:spTree>
    <p:extLst>
      <p:ext uri="{BB962C8B-B14F-4D97-AF65-F5344CB8AC3E}">
        <p14:creationId xmlns:p14="http://schemas.microsoft.com/office/powerpoint/2010/main" val="38590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Issues for Clustering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Representation for clustering</a:t>
            </a:r>
          </a:p>
          <a:p>
            <a:pPr lvl="1"/>
            <a:r>
              <a:rPr lang="en-US" sz="2400" b="1" dirty="0"/>
              <a:t>Document representation</a:t>
            </a:r>
          </a:p>
          <a:p>
            <a:pPr lvl="2"/>
            <a:r>
              <a:rPr lang="en-US" sz="2400" dirty="0"/>
              <a:t>Vector space? Normalization?</a:t>
            </a:r>
          </a:p>
          <a:p>
            <a:pPr lvl="2"/>
            <a:r>
              <a:rPr lang="en-US" sz="2400" dirty="0"/>
              <a:t>Need a notion of </a:t>
            </a:r>
            <a:r>
              <a:rPr lang="en-US" sz="2400" b="1" dirty="0"/>
              <a:t>similarity/distance</a:t>
            </a:r>
          </a:p>
          <a:p>
            <a:r>
              <a:rPr lang="en-US" b="1" dirty="0"/>
              <a:t>How many clusters?</a:t>
            </a:r>
          </a:p>
          <a:p>
            <a:r>
              <a:rPr lang="en-US" dirty="0"/>
              <a:t>Completely data driven?</a:t>
            </a:r>
          </a:p>
          <a:p>
            <a:pPr lvl="1"/>
            <a:r>
              <a:rPr lang="en-US" sz="2400" dirty="0"/>
              <a:t>Avoid “trivial” clusters - too large or small</a:t>
            </a:r>
          </a:p>
          <a:p>
            <a:pPr lvl="1"/>
            <a:r>
              <a:rPr lang="en-US" sz="2400" dirty="0"/>
              <a:t>In an application, if a cluster's too large, then for navigation purposes you've wasted an extra user click without whittling down the set of documents much.</a:t>
            </a: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BFCFF"/>
                </a:solidFill>
              </a:rPr>
              <a:t>Sec. 16.1</a:t>
            </a:r>
          </a:p>
        </p:txBody>
      </p:sp>
    </p:spTree>
    <p:extLst>
      <p:ext uri="{BB962C8B-B14F-4D97-AF65-F5344CB8AC3E}">
        <p14:creationId xmlns:p14="http://schemas.microsoft.com/office/powerpoint/2010/main" val="134118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4" y="850232"/>
            <a:ext cx="8929718" cy="56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vs.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Hierarchical</a:t>
            </a:r>
            <a:r>
              <a:rPr lang="de-D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de-DE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1000" y="1690654"/>
            <a:ext cx="7289638" cy="4786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algorithms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start with a random (partial) partitioning of docs into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endParaRPr lang="de-D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Refine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iteratively</a:t>
            </a:r>
            <a:endParaRPr lang="de-D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algorithm: </a:t>
            </a:r>
            <a:r>
              <a:rPr lang="de-DE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-means clustering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Hierarchical</a:t>
            </a:r>
            <a:r>
              <a:rPr lang="de-D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lang="de-DE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endParaRPr lang="de-D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Bottom-up, agglomerative  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Top-down, </a:t>
            </a:r>
            <a:r>
              <a:rPr lang="de-DE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divisive</a:t>
            </a:r>
            <a:endParaRPr lang="de-D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404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1 = \frac{1}{5}(x_1 + x_2 + x_3 + x_4 + x_6)&#10;\end{eqnarray*}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2 = \frac{1}{2}(x_5 + x_7)&#10;\end{eqnarray*}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1 = \frac{1}{4}(x_1 + x_2 + x_3 + x_4)&#10;\end{eqnarray*}&#10;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C_2 = \frac{1}{3}(x_5 + x_6 + x_7)&#10;\end{eqnarray*}&#10;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9586</TotalTime>
  <Words>1737</Words>
  <Application>Microsoft Office PowerPoint</Application>
  <PresentationFormat>On-screen Show (4:3)</PresentationFormat>
  <Paragraphs>363</Paragraphs>
  <Slides>35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ＭＳ Ｐゴシック</vt:lpstr>
      <vt:lpstr>宋体</vt:lpstr>
      <vt:lpstr>宋体</vt:lpstr>
      <vt:lpstr>Arial</vt:lpstr>
      <vt:lpstr>Arial Unicode MS</vt:lpstr>
      <vt:lpstr>Calibri</vt:lpstr>
      <vt:lpstr>Calibri Light</vt:lpstr>
      <vt:lpstr>Cambria Math</vt:lpstr>
      <vt:lpstr>Lucida Sans</vt:lpstr>
      <vt:lpstr>PMingLiU</vt:lpstr>
      <vt:lpstr>Times New Roman</vt:lpstr>
      <vt:lpstr>Wingdings</vt:lpstr>
      <vt:lpstr>Office Theme</vt:lpstr>
      <vt:lpstr>Lecture 5b – Clustering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improving search recall</vt:lpstr>
      <vt:lpstr>Issues for Clustering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k-means</vt:lpstr>
      <vt:lpstr>Example of k-means</vt:lpstr>
      <vt:lpstr>Example of k-means</vt:lpstr>
      <vt:lpstr>Example of k-means</vt:lpstr>
      <vt:lpstr>Example of k-means</vt:lpstr>
      <vt:lpstr>Example of k-means</vt:lpstr>
      <vt:lpstr>Example of k-means</vt:lpstr>
      <vt:lpstr>K-means for Clustering</vt:lpstr>
      <vt:lpstr>PowerPoint Presentation</vt:lpstr>
      <vt:lpstr>PowerPoint Presentation</vt:lpstr>
      <vt:lpstr>PowerPoint Presentation</vt:lpstr>
      <vt:lpstr>What Is A Good Clustering?</vt:lpstr>
      <vt:lpstr>External criteria for clustering quality</vt:lpstr>
      <vt:lpstr>External Evaluation of Cluster Quality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Jayarathna, Sampath</cp:lastModifiedBy>
  <cp:revision>349</cp:revision>
  <dcterms:created xsi:type="dcterms:W3CDTF">2009-12-29T10:39:27Z</dcterms:created>
  <dcterms:modified xsi:type="dcterms:W3CDTF">2020-02-18T22:00:21Z</dcterms:modified>
</cp:coreProperties>
</file>