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350" r:id="rId5"/>
    <p:sldId id="351" r:id="rId6"/>
    <p:sldId id="352" r:id="rId7"/>
    <p:sldId id="353" r:id="rId8"/>
    <p:sldId id="354" r:id="rId9"/>
    <p:sldId id="355" r:id="rId10"/>
    <p:sldId id="304" r:id="rId11"/>
    <p:sldId id="305" r:id="rId12"/>
    <p:sldId id="306" r:id="rId13"/>
    <p:sldId id="310" r:id="rId14"/>
    <p:sldId id="307" r:id="rId15"/>
    <p:sldId id="308" r:id="rId16"/>
    <p:sldId id="309" r:id="rId17"/>
    <p:sldId id="318" r:id="rId18"/>
    <p:sldId id="319" r:id="rId19"/>
    <p:sldId id="348" r:id="rId20"/>
    <p:sldId id="356" r:id="rId21"/>
    <p:sldId id="323" r:id="rId22"/>
    <p:sldId id="324" r:id="rId23"/>
    <p:sldId id="326" r:id="rId24"/>
    <p:sldId id="327" r:id="rId25"/>
    <p:sldId id="328" r:id="rId26"/>
    <p:sldId id="357" r:id="rId27"/>
    <p:sldId id="34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3488" autoAdjust="0"/>
  </p:normalViewPr>
  <p:slideViewPr>
    <p:cSldViewPr snapToGrid="0" snapToObjects="1">
      <p:cViewPr varScale="1">
        <p:scale>
          <a:sx n="92" d="100"/>
          <a:sy n="92" d="100"/>
        </p:scale>
        <p:origin x="20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578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16907-D452-43A8-930C-0C3B71EB61A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986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FP:</a:t>
            </a:r>
            <a:r>
              <a:rPr lang="en-US" baseline="0" dirty="0" smtClean="0"/>
              <a:t> Frequent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C1 – 1 frequent </a:t>
            </a:r>
            <a:r>
              <a:rPr lang="en-US" dirty="0" err="1" smtClean="0"/>
              <a:t>itemset</a:t>
            </a:r>
            <a:endParaRPr lang="en-US" dirty="0" smtClean="0"/>
          </a:p>
          <a:p>
            <a:r>
              <a:rPr lang="en-US" dirty="0" smtClean="0"/>
              <a:t>C2 – 2 frequent </a:t>
            </a:r>
            <a:r>
              <a:rPr lang="en-US" dirty="0" err="1" smtClean="0"/>
              <a:t>itemset</a:t>
            </a:r>
            <a:r>
              <a:rPr lang="en-US" dirty="0" smtClean="0"/>
              <a:t> (ignore 3 </a:t>
            </a:r>
            <a:r>
              <a:rPr lang="en-US" dirty="0" err="1" smtClean="0"/>
              <a:t>itemsets</a:t>
            </a:r>
            <a:r>
              <a:rPr lang="en-US" dirty="0" smtClean="0"/>
              <a:t> when creating candidates)</a:t>
            </a:r>
          </a:p>
          <a:p>
            <a:r>
              <a:rPr lang="en-US" dirty="0" smtClean="0"/>
              <a:t>C3 – 3</a:t>
            </a:r>
            <a:r>
              <a:rPr lang="en-US" baseline="0" dirty="0" smtClean="0"/>
              <a:t> frequent </a:t>
            </a:r>
            <a:r>
              <a:rPr lang="en-US" baseline="0" dirty="0" err="1" smtClean="0"/>
              <a:t>itemset</a:t>
            </a:r>
            <a:r>
              <a:rPr lang="en-US" baseline="0" dirty="0" smtClean="0"/>
              <a:t> (ignore 4 </a:t>
            </a:r>
            <a:r>
              <a:rPr lang="en-US" baseline="0" dirty="0" err="1" smtClean="0"/>
              <a:t>itemset</a:t>
            </a:r>
            <a:r>
              <a:rPr lang="en-US" baseline="0" dirty="0" smtClean="0"/>
              <a:t> when creating candidates)</a:t>
            </a:r>
          </a:p>
          <a:p>
            <a:r>
              <a:rPr lang="en-US" baseline="0" dirty="0" smtClean="0"/>
              <a:t>L represents the candidates with minimum support count satisfied from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869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sers.cs.umn.edu/~kumar001/dmbook/" TargetMode="External"/><Relationship Id="rId4" Type="http://schemas.openxmlformats.org/officeDocument/2006/relationships/hyperlink" Target="http://hanj.cs.illinois.edu/boo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9932" y="2877271"/>
            <a:ext cx="867742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 – Association Pattern Mining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025" y="6342747"/>
            <a:ext cx="85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hanj.cs.illinois.edu/book</a:t>
            </a:r>
            <a:r>
              <a:rPr lang="en-US" sz="1200" dirty="0"/>
              <a:t> &amp; </a:t>
            </a:r>
            <a:r>
              <a:rPr lang="en-US" sz="1200" dirty="0" smtClean="0">
                <a:hlinkClick r:id="rId5"/>
              </a:rPr>
              <a:t>www.users.cs.umn.edu</a:t>
            </a:r>
            <a:r>
              <a:rPr lang="en-US" sz="1200" dirty="0">
                <a:hlinkClick r:id="rId5"/>
              </a:rPr>
              <a:t>/~kumar001/dmbook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9979"/>
            <a:ext cx="7886700" cy="1325563"/>
          </a:xfrm>
        </p:spPr>
        <p:txBody>
          <a:bodyPr/>
          <a:lstStyle/>
          <a:p>
            <a:r>
              <a:rPr lang="en-US" dirty="0" smtClean="0"/>
              <a:t>Association Rule Mining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598541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Example of Association Rules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/>
              <a:t>{Diaper} </a:t>
            </a:r>
            <a:r>
              <a:rPr lang="en-US" sz="1800" b="0">
                <a:sym typeface="Symbol" pitchFamily="18" charset="2"/>
              </a:rPr>
              <a:t> {Beer},</a:t>
            </a:r>
            <a:br>
              <a:rPr lang="en-US" sz="1800" b="0">
                <a:sym typeface="Symbol" pitchFamily="18" charset="2"/>
              </a:rPr>
            </a:br>
            <a:r>
              <a:rPr lang="en-US" sz="1800" b="0">
                <a:sym typeface="Symbol" pitchFamily="18" charset="2"/>
              </a:rPr>
              <a:t>{Milk, Bread}  {Eggs,Coke},</a:t>
            </a:r>
            <a:br>
              <a:rPr lang="en-US" sz="1800" b="0">
                <a:sym typeface="Symbol" pitchFamily="18" charset="2"/>
              </a:rPr>
            </a:br>
            <a:r>
              <a:rPr lang="en-US" sz="1800" b="0">
                <a:sym typeface="Symbol" pitchFamily="18" charset="2"/>
              </a:rPr>
              <a:t>{Beer, Bread}  {Milk},</a:t>
            </a:r>
          </a:p>
        </p:txBody>
      </p:sp>
    </p:spTree>
    <p:extLst>
      <p:ext uri="{BB962C8B-B14F-4D97-AF65-F5344CB8AC3E}">
        <p14:creationId xmlns:p14="http://schemas.microsoft.com/office/powerpoint/2010/main" val="39014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48591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Definition: Frequent </a:t>
            </a:r>
            <a:r>
              <a:rPr lang="en-US" dirty="0" err="1" smtClean="0"/>
              <a:t>Itemset</a:t>
            </a:r>
            <a:endParaRPr lang="en-US" dirty="0" smtClean="0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9233"/>
            <a:ext cx="4876800" cy="4866409"/>
          </a:xfrm>
          <a:noFill/>
        </p:spPr>
        <p:txBody>
          <a:bodyPr/>
          <a:lstStyle/>
          <a:p>
            <a:pPr marL="342900" indent="-342900"/>
            <a:r>
              <a:rPr lang="en-US" sz="2000" b="1" smtClean="0"/>
              <a:t>Itemset</a:t>
            </a:r>
            <a:endParaRPr lang="en-US" sz="2000" b="1" dirty="0" smtClean="0"/>
          </a:p>
          <a:p>
            <a:pPr marL="742950" lvl="1" indent="-285750"/>
            <a:r>
              <a:rPr lang="en-US" sz="1800" dirty="0" smtClean="0"/>
              <a:t>A collection of one or more items</a:t>
            </a:r>
          </a:p>
          <a:p>
            <a:pPr marL="1143000" lvl="2" indent="-228600"/>
            <a:r>
              <a:rPr lang="en-US" sz="1600" dirty="0" smtClean="0"/>
              <a:t>Example: {Milk, Bread, Diaper}</a:t>
            </a:r>
          </a:p>
          <a:p>
            <a:pPr marL="742950" lvl="1" indent="-285750"/>
            <a:r>
              <a:rPr lang="en-US" sz="1800" dirty="0" smtClean="0"/>
              <a:t>k-</a:t>
            </a:r>
            <a:r>
              <a:rPr lang="en-US" sz="1800" dirty="0" err="1" smtClean="0"/>
              <a:t>itemset</a:t>
            </a:r>
            <a:endParaRPr lang="en-US" sz="1800" dirty="0" smtClean="0"/>
          </a:p>
          <a:p>
            <a:pPr marL="1143000" lvl="2" indent="-228600"/>
            <a:r>
              <a:rPr lang="en-US" sz="1600" dirty="0" smtClean="0"/>
              <a:t>An </a:t>
            </a:r>
            <a:r>
              <a:rPr lang="en-US" sz="1600" dirty="0" err="1" smtClean="0"/>
              <a:t>itemset</a:t>
            </a:r>
            <a:r>
              <a:rPr lang="en-US" sz="1600" dirty="0" smtClean="0"/>
              <a:t> that contains k items</a:t>
            </a:r>
            <a:endParaRPr lang="en-US" sz="1600" b="1" dirty="0" smtClean="0"/>
          </a:p>
          <a:p>
            <a:pPr marL="342900" indent="-342900"/>
            <a:r>
              <a:rPr lang="en-US" sz="2000" b="1" dirty="0" smtClean="0"/>
              <a:t>Support count (</a:t>
            </a:r>
            <a:r>
              <a:rPr lang="en-US" sz="2000" b="1" dirty="0" smtClean="0">
                <a:sym typeface="Symbol" pitchFamily="18" charset="2"/>
              </a:rPr>
              <a:t>)</a:t>
            </a:r>
          </a:p>
          <a:p>
            <a:pPr marL="742950" lvl="1" indent="-285750"/>
            <a:r>
              <a:rPr lang="en-US" sz="1800" dirty="0" smtClean="0"/>
              <a:t>Frequency of occurrence of an </a:t>
            </a:r>
            <a:r>
              <a:rPr lang="en-US" sz="1800" dirty="0" err="1" smtClean="0"/>
              <a:t>itemset</a:t>
            </a:r>
            <a:endParaRPr lang="en-US" sz="1800" dirty="0" smtClean="0"/>
          </a:p>
          <a:p>
            <a:pPr marL="742950" lvl="1" indent="-285750"/>
            <a:r>
              <a:rPr lang="en-US" sz="1800" dirty="0" smtClean="0"/>
              <a:t>E.g.   </a:t>
            </a:r>
            <a:r>
              <a:rPr lang="en-US" sz="1800" dirty="0" smtClean="0">
                <a:sym typeface="Symbol" pitchFamily="18" charset="2"/>
              </a:rPr>
              <a:t>({Milk, </a:t>
            </a:r>
            <a:r>
              <a:rPr lang="en-US" sz="1800" dirty="0" err="1" smtClean="0">
                <a:sym typeface="Symbol" pitchFamily="18" charset="2"/>
              </a:rPr>
              <a:t>Bread,Diaper</a:t>
            </a:r>
            <a:r>
              <a:rPr lang="en-US" sz="1800" dirty="0" smtClean="0">
                <a:sym typeface="Symbol" pitchFamily="18" charset="2"/>
              </a:rPr>
              <a:t>}) = 2 </a:t>
            </a:r>
            <a:endParaRPr lang="en-US" sz="1800" dirty="0" smtClean="0"/>
          </a:p>
          <a:p>
            <a:pPr marL="342900" indent="-342900"/>
            <a:r>
              <a:rPr lang="en-US" sz="2000" b="1" dirty="0" smtClean="0"/>
              <a:t>Support</a:t>
            </a:r>
          </a:p>
          <a:p>
            <a:pPr marL="742950" lvl="1" indent="-285750"/>
            <a:r>
              <a:rPr lang="en-US" sz="1800" dirty="0" smtClean="0"/>
              <a:t>Fraction of transactions that contain an </a:t>
            </a:r>
            <a:r>
              <a:rPr lang="en-US" sz="1800" dirty="0" err="1" smtClean="0"/>
              <a:t>itemset</a:t>
            </a:r>
            <a:endParaRPr lang="en-US" sz="1800" dirty="0" smtClean="0"/>
          </a:p>
          <a:p>
            <a:pPr marL="742950" lvl="1" indent="-285750"/>
            <a:r>
              <a:rPr lang="en-US" sz="1800" dirty="0" smtClean="0"/>
              <a:t>E.g.   s({Milk, Bread, Diaper}) = 2/5</a:t>
            </a:r>
          </a:p>
          <a:p>
            <a:pPr marL="342900" indent="-342900"/>
            <a:r>
              <a:rPr lang="en-US" sz="2000" b="1" dirty="0" smtClean="0"/>
              <a:t>Frequent </a:t>
            </a:r>
            <a:r>
              <a:rPr lang="en-US" sz="2000" b="1" dirty="0" err="1" smtClean="0"/>
              <a:t>Itemset</a:t>
            </a:r>
            <a:endParaRPr lang="en-US" sz="2000" b="1" dirty="0" smtClean="0"/>
          </a:p>
          <a:p>
            <a:pPr marL="742950" lvl="1" indent="-285750"/>
            <a:r>
              <a:rPr lang="en-US" sz="1800" dirty="0" smtClean="0"/>
              <a:t>An </a:t>
            </a:r>
            <a:r>
              <a:rPr lang="en-US" sz="1800" dirty="0" err="1" smtClean="0"/>
              <a:t>itemset</a:t>
            </a:r>
            <a:r>
              <a:rPr lang="en-US" sz="1800" dirty="0" smtClean="0"/>
              <a:t> whose support is greater than or equal to a </a:t>
            </a:r>
            <a:r>
              <a:rPr lang="en-US" sz="1800" i="1" dirty="0" err="1" smtClean="0"/>
              <a:t>minsup</a:t>
            </a:r>
            <a:r>
              <a:rPr lang="en-US" sz="1800" dirty="0" smtClean="0"/>
              <a:t> threshold</a:t>
            </a:r>
          </a:p>
        </p:txBody>
      </p:sp>
      <p:graphicFrame>
        <p:nvGraphicFramePr>
          <p:cNvPr id="4100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6550" y="2089150"/>
          <a:ext cx="36226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Document" r:id="rId3" imgW="3354070" imgH="2012830" progId="Word.Document.8">
                  <p:embed/>
                </p:oleObj>
              </mc:Choice>
              <mc:Fallback>
                <p:oleObj name="Document" r:id="rId3" imgW="3354070" imgH="2012830" progId="Word.Document.8">
                  <p:embed/>
                  <p:pic>
                    <p:nvPicPr>
                      <p:cNvPr id="410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089150"/>
                        <a:ext cx="36226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4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27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" name="Equation" r:id="rId3" imgW="1459866" imgH="203112" progId="Equation.3">
                    <p:embed/>
                  </p:oleObj>
                </mc:Choice>
                <mc:Fallback>
                  <p:oleObj name="Equation" r:id="rId3" imgW="1459866" imgH="203112" progId="Equation.3">
                    <p:embed/>
                    <p:pic>
                      <p:nvPicPr>
                        <p:cNvPr id="512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5" name="Equation" r:id="rId5" imgW="4318000" imgH="787400" progId="Equation.3">
                    <p:embed/>
                  </p:oleObj>
                </mc:Choice>
                <mc:Fallback>
                  <p:oleObj name="Equation" r:id="rId5" imgW="4318000" imgH="787400" progId="Equation.3">
                    <p:embed/>
                    <p:pic>
                      <p:nvPicPr>
                        <p:cNvPr id="512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6" name="Equation" r:id="rId7" imgW="4470400" imgH="787400" progId="Equation.3">
                    <p:embed/>
                  </p:oleObj>
                </mc:Choice>
                <mc:Fallback>
                  <p:oleObj name="Equation" r:id="rId7" imgW="4470400" imgH="787400" progId="Equation.3">
                    <p:embed/>
                    <p:pic>
                      <p:nvPicPr>
                        <p:cNvPr id="5129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604674"/>
            <a:ext cx="4876800" cy="37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X </a:t>
            </a:r>
            <a:r>
              <a:rPr lang="en-US" sz="1800" b="0" dirty="0">
                <a:sym typeface="Symbol" pitchFamily="18" charset="2"/>
              </a:rPr>
              <a:t> Y, where X and Y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Example:</a:t>
            </a:r>
            <a:br>
              <a:rPr lang="en-US" sz="1800" b="0" dirty="0"/>
            </a:br>
            <a:r>
              <a:rPr lang="en-US" sz="1800" b="0" dirty="0"/>
              <a:t>   {Milk, Diaper} </a:t>
            </a:r>
            <a:r>
              <a:rPr lang="en-US" sz="1800" b="0" dirty="0">
                <a:sym typeface="Symbol" pitchFamily="18" charset="2"/>
              </a:rPr>
              <a:t> {Beer}</a:t>
            </a:r>
            <a:r>
              <a:rPr lang="en-US" sz="1800" b="0" dirty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Support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both X and 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Confidence 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Measures how often items in Y </a:t>
            </a:r>
            <a:br>
              <a:rPr lang="en-US" sz="1600" b="0" dirty="0"/>
            </a:br>
            <a:r>
              <a:rPr lang="en-US" sz="1600" b="0" dirty="0"/>
              <a:t>appear in transactions that</a:t>
            </a:r>
            <a:br>
              <a:rPr lang="en-US" sz="1600" b="0" dirty="0"/>
            </a:br>
            <a:r>
              <a:rPr lang="en-US" sz="1600" b="0" dirty="0"/>
              <a:t>contain X</a:t>
            </a:r>
          </a:p>
        </p:txBody>
      </p:sp>
      <p:graphicFrame>
        <p:nvGraphicFramePr>
          <p:cNvPr id="5125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2854"/>
              </p:ext>
            </p:extLst>
          </p:nvPr>
        </p:nvGraphicFramePr>
        <p:xfrm>
          <a:off x="5253037" y="1636713"/>
          <a:ext cx="3586163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Document" r:id="rId9" imgW="3354070" imgH="2012830" progId="Word.Document.8">
                  <p:embed/>
                </p:oleObj>
              </mc:Choice>
              <mc:Fallback>
                <p:oleObj name="Document" r:id="rId9" imgW="3354070" imgH="2012830" progId="Word.Document.8">
                  <p:embed/>
                  <p:pic>
                    <p:nvPicPr>
                      <p:cNvPr id="5125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7" y="1636713"/>
                        <a:ext cx="3586163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4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9</a:t>
            </a:r>
          </a:p>
        </p:txBody>
      </p:sp>
      <p:graphicFrame>
        <p:nvGraphicFramePr>
          <p:cNvPr id="717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19100" y="1789114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789114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000" dirty="0" smtClean="0">
              <a:sym typeface="Symbol" pitchFamily="18" charset="2"/>
            </a:endParaRPr>
          </a:p>
          <a:p>
            <a:r>
              <a:rPr lang="en-US" sz="2000" b="0" dirty="0" smtClean="0">
                <a:sym typeface="Symbol" pitchFamily="18" charset="2"/>
              </a:rPr>
              <a:t>Calculate the support (s) and confidence (c) for following </a:t>
            </a:r>
            <a:r>
              <a:rPr lang="en-US" sz="2000" b="0" dirty="0" err="1" smtClean="0">
                <a:sym typeface="Symbol" pitchFamily="18" charset="2"/>
              </a:rPr>
              <a:t>Itemsets</a:t>
            </a:r>
            <a:r>
              <a:rPr lang="en-US" sz="2000" b="0" dirty="0" smtClean="0">
                <a:sym typeface="Symbol" pitchFamily="18" charset="2"/>
              </a:rPr>
              <a:t> and report similar to below example </a:t>
            </a:r>
            <a:endParaRPr lang="en-US" sz="2000" b="0" dirty="0">
              <a:sym typeface="Symbol" pitchFamily="18" charset="2"/>
            </a:endParaRPr>
          </a:p>
          <a:p>
            <a:r>
              <a:rPr lang="en-US" sz="2000" b="0" dirty="0"/>
              <a:t>{</a:t>
            </a:r>
            <a:r>
              <a:rPr lang="en-US" sz="2000" b="0" dirty="0" err="1"/>
              <a:t>Milk,Diaper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{Beer} (s=0.4, c=0.67</a:t>
            </a:r>
            <a:r>
              <a:rPr lang="en-US" sz="2000" b="0" dirty="0" smtClean="0">
                <a:sym typeface="Symbol" pitchFamily="18" charset="2"/>
              </a:rPr>
              <a:t>)</a:t>
            </a:r>
          </a:p>
          <a:p>
            <a:endParaRPr lang="en-US" sz="2000" b="0" dirty="0">
              <a:sym typeface="Symbol" pitchFamily="18" charset="2"/>
            </a:endParaRPr>
          </a:p>
          <a:p>
            <a:r>
              <a:rPr lang="en-US" sz="2000" b="0" dirty="0">
                <a:sym typeface="Symbol" pitchFamily="18" charset="2"/>
              </a:rPr>
              <a:t>{Milk} 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</a:t>
            </a:r>
            <a:r>
              <a:rPr lang="en-US" sz="2000" b="0" dirty="0" smtClean="0">
                <a:sym typeface="Symbol" pitchFamily="18" charset="2"/>
              </a:rPr>
              <a:t>=?, c=0?)</a:t>
            </a:r>
          </a:p>
          <a:p>
            <a:r>
              <a:rPr lang="en-US" sz="2000" b="0" dirty="0" smtClean="0"/>
              <a:t>{</a:t>
            </a:r>
            <a:r>
              <a:rPr lang="en-US" sz="2000" b="0" dirty="0" err="1"/>
              <a:t>Milk,Beer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{Diaper} (s=?, c=0</a:t>
            </a:r>
            <a:r>
              <a:rPr lang="en-US" sz="2000" b="0" dirty="0" smtClean="0">
                <a:sym typeface="Symbol" pitchFamily="18" charset="2"/>
              </a:rPr>
              <a:t>?)</a:t>
            </a:r>
          </a:p>
          <a:p>
            <a:r>
              <a:rPr lang="en-US" sz="2000" b="0" dirty="0"/>
              <a:t>{</a:t>
            </a:r>
            <a:r>
              <a:rPr lang="en-US" sz="2000" b="0" dirty="0" err="1"/>
              <a:t>Diaper,Beer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{Milk} (s=?, c=0</a:t>
            </a:r>
            <a:r>
              <a:rPr lang="en-US" sz="2000" b="0" dirty="0" smtClean="0">
                <a:sym typeface="Symbol" pitchFamily="18" charset="2"/>
              </a:rPr>
              <a:t>?)</a:t>
            </a:r>
          </a:p>
          <a:p>
            <a:r>
              <a:rPr lang="en-US" sz="2000" b="0" dirty="0">
                <a:sym typeface="Symbol" pitchFamily="18" charset="2"/>
              </a:rPr>
              <a:t>{Diaper} 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(s=?, c=0</a:t>
            </a:r>
            <a:r>
              <a:rPr lang="en-US" sz="2000" b="0" dirty="0" smtClean="0">
                <a:sym typeface="Symbol" pitchFamily="18" charset="2"/>
              </a:rPr>
              <a:t>?)</a:t>
            </a:r>
            <a:endParaRPr lang="en-US" sz="20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70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Given a set of transactions T, the goal of association rule mining is to find all rules having </a:t>
            </a:r>
          </a:p>
          <a:p>
            <a:pPr lvl="1"/>
            <a:r>
              <a:rPr lang="en-US" smtClean="0"/>
              <a:t>support </a:t>
            </a:r>
            <a:r>
              <a:rPr lang="en-US" smtClean="0">
                <a:cs typeface="Arial" pitchFamily="34" charset="0"/>
              </a:rPr>
              <a:t>≥ </a:t>
            </a:r>
            <a:r>
              <a:rPr lang="en-US" i="1" smtClean="0">
                <a:cs typeface="Arial" pitchFamily="34" charset="0"/>
              </a:rPr>
              <a:t>minsup </a:t>
            </a:r>
            <a:r>
              <a:rPr lang="en-US" smtClean="0">
                <a:cs typeface="Arial" pitchFamily="34" charset="0"/>
              </a:rPr>
              <a:t>threshold</a:t>
            </a:r>
          </a:p>
          <a:p>
            <a:pPr lvl="1"/>
            <a:r>
              <a:rPr lang="en-US" smtClean="0">
                <a:cs typeface="Arial" pitchFamily="34" charset="0"/>
              </a:rPr>
              <a:t>confidence ≥ </a:t>
            </a:r>
            <a:r>
              <a:rPr lang="en-US" i="1" smtClean="0">
                <a:cs typeface="Arial" pitchFamily="34" charset="0"/>
              </a:rPr>
              <a:t>minconf </a:t>
            </a:r>
            <a:r>
              <a:rPr lang="en-US" smtClean="0">
                <a:cs typeface="Arial" pitchFamily="34" charset="0"/>
              </a:rPr>
              <a:t>threshold</a:t>
            </a:r>
          </a:p>
          <a:p>
            <a:pPr lvl="1"/>
            <a:endParaRPr lang="en-US" smtClean="0">
              <a:cs typeface="Arial" pitchFamily="34" charset="0"/>
            </a:endParaRPr>
          </a:p>
          <a:p>
            <a:r>
              <a:rPr lang="en-US" smtClean="0">
                <a:cs typeface="Arial" pitchFamily="34" charset="0"/>
              </a:rPr>
              <a:t>Brute-force approach:</a:t>
            </a:r>
          </a:p>
          <a:p>
            <a:pPr lvl="1"/>
            <a:r>
              <a:rPr lang="en-US" smtClean="0">
                <a:cs typeface="Arial" pitchFamily="34" charset="0"/>
              </a:rPr>
              <a:t>List all possible association rules</a:t>
            </a:r>
          </a:p>
          <a:p>
            <a:pPr lvl="1"/>
            <a:r>
              <a:rPr lang="en-US" smtClean="0">
                <a:cs typeface="Arial" pitchFamily="34" charset="0"/>
              </a:rPr>
              <a:t>Compute the support and confidence for each rule</a:t>
            </a:r>
          </a:p>
          <a:p>
            <a:pPr lvl="1"/>
            <a:r>
              <a:rPr lang="en-US" smtClean="0">
                <a:cs typeface="Arial" pitchFamily="34" charset="0"/>
              </a:rPr>
              <a:t>Prune rules that fail the </a:t>
            </a:r>
            <a:r>
              <a:rPr lang="en-US" i="1" smtClean="0">
                <a:cs typeface="Arial" pitchFamily="34" charset="0"/>
              </a:rPr>
              <a:t>minsup</a:t>
            </a:r>
            <a:r>
              <a:rPr lang="en-US" smtClean="0">
                <a:cs typeface="Arial" pitchFamily="34" charset="0"/>
              </a:rPr>
              <a:t> and </a:t>
            </a:r>
            <a:r>
              <a:rPr lang="en-US" i="1" smtClean="0">
                <a:cs typeface="Arial" pitchFamily="34" charset="0"/>
              </a:rPr>
              <a:t>minconf</a:t>
            </a:r>
            <a:r>
              <a:rPr lang="en-US" smtClean="0">
                <a:cs typeface="Arial" pitchFamily="34" charset="0"/>
              </a:rPr>
              <a:t> thresholds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cs typeface="Arial" pitchFamily="34" charset="0"/>
                <a:sym typeface="Symbol" pitchFamily="18" charset="2"/>
              </a:rPr>
              <a:t> </a:t>
            </a:r>
            <a:r>
              <a:rPr lang="en-US" smtClean="0">
                <a:solidFill>
                  <a:srgbClr val="FF0000"/>
                </a:solidFill>
                <a:cs typeface="Arial" pitchFamily="34" charset="0"/>
              </a:rPr>
              <a:t>Computationally prohibitive</a:t>
            </a:r>
            <a:r>
              <a:rPr lang="en-US" smtClean="0"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44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Mining Association Rules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67200" y="1690689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/>
              <a:t>{</a:t>
            </a:r>
            <a:r>
              <a:rPr lang="en-US" sz="2000" b="0" dirty="0" err="1"/>
              <a:t>Milk,Diaper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/>
              <a:t>{</a:t>
            </a:r>
            <a:r>
              <a:rPr lang="en-US" sz="2000" b="0" dirty="0" err="1"/>
              <a:t>Milk,Beer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/>
              <a:t>{</a:t>
            </a:r>
            <a:r>
              <a:rPr lang="en-US" sz="2000" b="0" dirty="0" err="1"/>
              <a:t>Diaper,Beer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ym typeface="Symbol" pitchFamily="18" charset="2"/>
              </a:rPr>
              <a:t>{Beer} 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{Diaper} 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ym typeface="Symbol" pitchFamily="18" charset="2"/>
              </a:rPr>
              <a:t>{Milk} 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aphicFrame>
        <p:nvGraphicFramePr>
          <p:cNvPr id="717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96078"/>
              </p:ext>
            </p:extLst>
          </p:nvPr>
        </p:nvGraphicFramePr>
        <p:xfrm>
          <a:off x="419100" y="1789114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789114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>
                <a:solidFill>
                  <a:srgbClr val="CC3300"/>
                </a:solidFill>
                <a:sym typeface="Symbol" pitchFamily="18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All the above rules are binary partitions of the same itemset: 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Rules originating from the same itemset have identical support but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Thus, we may decouple the support and confidence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43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Mining Association Rules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/>
            <a:r>
              <a:rPr lang="en-US" sz="2800" dirty="0" smtClean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Frequent </a:t>
            </a:r>
            <a:r>
              <a:rPr lang="en-US" sz="2400" dirty="0" err="1" smtClean="0">
                <a:solidFill>
                  <a:srgbClr val="FF0000"/>
                </a:solidFill>
              </a:rPr>
              <a:t>Itemset</a:t>
            </a:r>
            <a:r>
              <a:rPr lang="en-US" sz="2400" dirty="0" smtClean="0">
                <a:solidFill>
                  <a:srgbClr val="FF0000"/>
                </a:solidFill>
              </a:rPr>
              <a:t> Generation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000" dirty="0" smtClean="0"/>
              <a:t>Generate all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whose support </a:t>
            </a:r>
            <a:r>
              <a:rPr lang="en-US" sz="2000" dirty="0" smtClean="0">
                <a:sym typeface="Symbol" pitchFamily="18" charset="2"/>
              </a:rPr>
              <a:t> </a:t>
            </a:r>
            <a:r>
              <a:rPr lang="en-US" sz="2000" dirty="0" err="1" smtClean="0"/>
              <a:t>minsup</a:t>
            </a:r>
            <a:endParaRPr lang="en-US" sz="2000" dirty="0" smtClean="0"/>
          </a:p>
          <a:p>
            <a:pPr marL="1295400" lvl="2" indent="-381000">
              <a:buFont typeface="Arial" pitchFamily="34" charset="0"/>
              <a:buNone/>
            </a:pPr>
            <a:endParaRPr lang="en-US" sz="2000" dirty="0" smtClean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Rule Generation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000" dirty="0" smtClean="0"/>
              <a:t>Generate high confidence rules from each frequent </a:t>
            </a:r>
            <a:r>
              <a:rPr lang="en-US" sz="2000" dirty="0" err="1" smtClean="0"/>
              <a:t>itemset</a:t>
            </a:r>
            <a:r>
              <a:rPr lang="en-US" sz="2000" dirty="0" smtClean="0"/>
              <a:t>, where each rule is a binary partitioning of a frequent </a:t>
            </a:r>
            <a:r>
              <a:rPr lang="en-US" sz="2000" dirty="0" err="1" smtClean="0"/>
              <a:t>itemset</a:t>
            </a:r>
            <a:endParaRPr lang="en-US" sz="2000" dirty="0" smtClean="0"/>
          </a:p>
          <a:p>
            <a:pPr marL="533400" indent="-533400"/>
            <a:endParaRPr lang="en-US" dirty="0" smtClean="0"/>
          </a:p>
          <a:p>
            <a:pPr marL="533400" indent="-533400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 is still computationally expensive</a:t>
            </a:r>
          </a:p>
          <a:p>
            <a:pPr marL="533400" indent="-533400">
              <a:buFont typeface="Monotype Sort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2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Generation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01622"/>
              </p:ext>
            </p:extLst>
          </p:nvPr>
        </p:nvGraphicFramePr>
        <p:xfrm>
          <a:off x="460663" y="1437409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63" y="1437409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00800" y="5732463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Given d items, there are 2</a:t>
            </a:r>
            <a:r>
              <a:rPr lang="en-US" sz="2000" baseline="30000"/>
              <a:t>d</a:t>
            </a:r>
            <a:r>
              <a:rPr lang="en-US" sz="2000"/>
              <a:t> possible candidate itemsets</a:t>
            </a:r>
            <a:endParaRPr lang="en-US" sz="20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6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Generation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1690689"/>
            <a:ext cx="8248145" cy="4710111"/>
          </a:xfrm>
        </p:spPr>
        <p:txBody>
          <a:bodyPr>
            <a:normAutofit/>
          </a:bodyPr>
          <a:lstStyle/>
          <a:p>
            <a:r>
              <a:rPr lang="en-US" dirty="0" smtClean="0"/>
              <a:t>Brute-force approach: 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itemset</a:t>
            </a:r>
            <a:r>
              <a:rPr lang="en-US" dirty="0" smtClean="0"/>
              <a:t> in the lattice is a </a:t>
            </a:r>
            <a:r>
              <a:rPr lang="en-US" dirty="0" smtClean="0">
                <a:solidFill>
                  <a:srgbClr val="FF0000"/>
                </a:solidFill>
              </a:rPr>
              <a:t>candidate</a:t>
            </a:r>
            <a:r>
              <a:rPr lang="en-US" dirty="0" smtClean="0"/>
              <a:t> frequent </a:t>
            </a:r>
            <a:r>
              <a:rPr lang="en-US" dirty="0" err="1" smtClean="0"/>
              <a:t>itemset</a:t>
            </a:r>
            <a:endParaRPr lang="en-US" dirty="0" smtClean="0"/>
          </a:p>
          <a:p>
            <a:pPr lvl="1"/>
            <a:r>
              <a:rPr lang="en-US" dirty="0" smtClean="0"/>
              <a:t>Count the support of each candidate by scanning the database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Match each transaction against every candidate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Expensive since M = 2</a:t>
            </a:r>
            <a:r>
              <a:rPr lang="en-US" baseline="30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!!!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097192-89EB-4928-A363-3EB9397524FF}" type="slidenum">
              <a:rPr lang="en-US"/>
              <a:pPr/>
              <a:t>19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Algorithms to find frequent pattern</a:t>
            </a:r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 smtClean="0">
                <a:ea typeface="SimSun" pitchFamily="2" charset="-122"/>
              </a:rPr>
              <a:t>Apriori</a:t>
            </a:r>
            <a:r>
              <a:rPr lang="en-US" altLang="zh-CN" sz="2400" smtClean="0">
                <a:ea typeface="SimSun" pitchFamily="2" charset="-122"/>
              </a:rPr>
              <a:t>: uses a generate-and-test approach – generates candidate itemsets and tests if they are frequent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Generation of candidate itemsets is expensive (in both space and time)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Support counting is expensive</a:t>
            </a:r>
          </a:p>
          <a:p>
            <a:pPr lvl="2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Subset checking (computationally expensive)</a:t>
            </a:r>
          </a:p>
          <a:p>
            <a:pPr lvl="2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Multiple Database scans (I/O)</a:t>
            </a:r>
          </a:p>
          <a:p>
            <a:pPr>
              <a:lnSpc>
                <a:spcPct val="80000"/>
              </a:lnSpc>
            </a:pPr>
            <a:r>
              <a:rPr lang="en-US" altLang="zh-CN" sz="2400" b="1" smtClean="0">
                <a:ea typeface="SimSun" pitchFamily="2" charset="-122"/>
              </a:rPr>
              <a:t>FP-Growth</a:t>
            </a:r>
            <a:r>
              <a:rPr lang="en-US" altLang="zh-CN" sz="2400" smtClean="0">
                <a:ea typeface="SimSun" pitchFamily="2" charset="-122"/>
              </a:rPr>
              <a:t>: allows frequent itemset discovery without candidate generation. Two step: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1.Build a compact data structure called the FP-tree</a:t>
            </a:r>
          </a:p>
          <a:p>
            <a:pPr lvl="2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2 passes over the database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2.extracts frequent itemsets directly from the FP-tree</a:t>
            </a:r>
          </a:p>
          <a:p>
            <a:pPr lvl="2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Traverse through FP-tree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8092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883227"/>
            <a:ext cx="80010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What Is Pattern Discovery?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741566"/>
            <a:ext cx="8061959" cy="4087734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What are patterns?</a:t>
            </a:r>
            <a:r>
              <a:rPr lang="en-US" altLang="en-US" dirty="0" smtClean="0"/>
              <a:t>  </a:t>
            </a:r>
          </a:p>
          <a:p>
            <a:pPr lvl="1">
              <a:spcAft>
                <a:spcPts val="15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Patterns</a:t>
            </a:r>
            <a:r>
              <a:rPr lang="en-US" altLang="en-US" dirty="0" smtClean="0"/>
              <a:t>: A set of items, subsequences, or substructures that occur frequently together (or strongly correlated) in a data set</a:t>
            </a:r>
          </a:p>
          <a:p>
            <a:pPr lvl="1">
              <a:spcAft>
                <a:spcPts val="150"/>
              </a:spcAft>
            </a:pPr>
            <a:r>
              <a:rPr lang="en-US" altLang="en-US" dirty="0" smtClean="0"/>
              <a:t>Patterns represent </a:t>
            </a:r>
            <a:r>
              <a:rPr lang="en-US" altLang="en-US" dirty="0" smtClean="0">
                <a:solidFill>
                  <a:srgbClr val="FF0000"/>
                </a:solidFill>
              </a:rPr>
              <a:t>intrinsic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important properties </a:t>
            </a:r>
            <a:r>
              <a:rPr lang="en-US" altLang="en-US" dirty="0" smtClean="0"/>
              <a:t>of datasets</a:t>
            </a: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Pattern discovery</a:t>
            </a:r>
            <a:r>
              <a:rPr lang="en-US" altLang="en-US" dirty="0" smtClean="0"/>
              <a:t>: Uncovering patterns from massive data sets</a:t>
            </a: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/>
              <a:t>Motivation examples:</a:t>
            </a:r>
          </a:p>
          <a:p>
            <a:pPr lvl="1"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/>
              <a:t>What products were often purchased together?</a:t>
            </a:r>
          </a:p>
          <a:p>
            <a:pPr lvl="1"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/>
              <a:t>What are the subsequent purchases after buying an iPad?</a:t>
            </a:r>
          </a:p>
          <a:p>
            <a:pPr lvl="1"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/>
              <a:t>What code segments likely contain copy-and-paste bugs?</a:t>
            </a:r>
          </a:p>
          <a:p>
            <a:pPr lvl="1">
              <a:spcBef>
                <a:spcPts val="450"/>
              </a:spcBef>
              <a:spcAft>
                <a:spcPts val="150"/>
              </a:spcAft>
            </a:pPr>
            <a:r>
              <a:rPr lang="en-US" altLang="en-US" dirty="0" smtClean="0"/>
              <a:t>What word sequences likely form phrases in this corpus?</a:t>
            </a:r>
          </a:p>
        </p:txBody>
      </p:sp>
    </p:spTree>
    <p:extLst>
      <p:ext uri="{BB962C8B-B14F-4D97-AF65-F5344CB8AC3E}">
        <p14:creationId xmlns:p14="http://schemas.microsoft.com/office/powerpoint/2010/main" val="14778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567737" cy="4611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/>
              <a:t>There is nothing </a:t>
            </a:r>
            <a:r>
              <a:rPr lang="en-GB" altLang="en-US" sz="2800" i="1" dirty="0" smtClean="0"/>
              <a:t>very </a:t>
            </a:r>
            <a:r>
              <a:rPr lang="en-GB" altLang="en-US" sz="2800" dirty="0" smtClean="0"/>
              <a:t>special or clever about  </a:t>
            </a:r>
            <a:r>
              <a:rPr lang="en-GB" altLang="en-US" sz="2800" dirty="0" err="1" smtClean="0"/>
              <a:t>Apriori</a:t>
            </a:r>
            <a:r>
              <a:rPr lang="en-GB" altLang="en-US" sz="2800" dirty="0" smtClean="0"/>
              <a:t>;  but it is </a:t>
            </a:r>
            <a:r>
              <a:rPr lang="en-GB" altLang="en-US" sz="2800" dirty="0" smtClean="0">
                <a:solidFill>
                  <a:srgbClr val="00B0F0"/>
                </a:solidFill>
              </a:rPr>
              <a:t>simple, fast, and very good at finding interesting rules of a specific kind in baskets or other transaction data, using operations that are efficient in standard database systems.</a:t>
            </a:r>
            <a:r>
              <a:rPr lang="en-GB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/>
              <a:t>It is used a lot in the R&amp;D </a:t>
            </a:r>
            <a:r>
              <a:rPr lang="en-GB" altLang="en-US" sz="2800" dirty="0" err="1" smtClean="0"/>
              <a:t>Depts</a:t>
            </a:r>
            <a:r>
              <a:rPr lang="en-GB" altLang="en-US" sz="2800" dirty="0" smtClean="0"/>
              <a:t> of retailers in industry (or by consultancies who do work for them).</a:t>
            </a:r>
            <a:endParaRPr lang="en-GB" altLang="en-US" sz="2800" i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/>
              <a:t> </a:t>
            </a:r>
            <a:r>
              <a:rPr lang="en-GB" altLang="en-US" sz="2800" dirty="0" smtClean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note </a:t>
            </a:r>
            <a:r>
              <a:rPr lang="en-GB" altLang="en-US" sz="2800" dirty="0" smtClean="0">
                <a:solidFill>
                  <a:schemeClr val="accent1">
                    <a:lumMod val="75000"/>
                  </a:schemeClr>
                </a:solidFill>
              </a:rPr>
              <a:t>that we will now talk about </a:t>
            </a:r>
            <a:r>
              <a:rPr lang="en-GB" alt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itemsets</a:t>
            </a:r>
            <a:r>
              <a:rPr lang="en-GB" altLang="en-US" sz="2800" dirty="0" smtClean="0">
                <a:solidFill>
                  <a:schemeClr val="accent1">
                    <a:lumMod val="75000"/>
                  </a:schemeClr>
                </a:solidFill>
              </a:rPr>
              <a:t> instead of rules.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/>
              <a:t>Don’t get confused!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4855" y="981075"/>
            <a:ext cx="777240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The </a:t>
            </a:r>
            <a:r>
              <a:rPr lang="en-GB" altLang="en-US" dirty="0" err="1" smtClean="0"/>
              <a:t>Apriori</a:t>
            </a:r>
            <a:r>
              <a:rPr lang="en-GB" altLang="en-US" dirty="0" smtClean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2913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84DA9E-016D-4B2F-9629-80463BCD281D}" type="slidenum">
              <a:rPr lang="en-US"/>
              <a:pPr/>
              <a:t>21</a:t>
            </a:fld>
            <a:endParaRPr lang="en-US"/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 lIns="0" rIns="0" bIns="0"/>
          <a:lstStyle/>
          <a:p>
            <a:r>
              <a:rPr lang="en-US" altLang="zh-CN" smtClean="0">
                <a:ea typeface="隶书"/>
                <a:cs typeface="隶书"/>
              </a:rPr>
              <a:t>Apriori Principle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ct val="0"/>
              </a:spcBef>
            </a:pPr>
            <a:r>
              <a:rPr lang="en-US" altLang="zh-TW" sz="2000" smtClean="0">
                <a:ea typeface="PMingLiU" pitchFamily="18" charset="-120"/>
              </a:rPr>
              <a:t>If an itemset is frequent, then all of its subsets must also be frequent</a:t>
            </a:r>
          </a:p>
          <a:p>
            <a:pPr marL="273050" indent="-273050">
              <a:spcBef>
                <a:spcPct val="0"/>
              </a:spcBef>
            </a:pPr>
            <a:r>
              <a:rPr lang="en-US" altLang="zh-TW" sz="2000" smtClean="0">
                <a:ea typeface="PMingLiU" pitchFamily="18" charset="-120"/>
              </a:rPr>
              <a:t>If an itemset is infrequent, then all of its supersets must be infrequent too</a:t>
            </a:r>
            <a:endParaRPr lang="en-US" altLang="zh-CN" sz="2000" smtClean="0">
              <a:ea typeface="SimSun" pitchFamily="2" charset="-122"/>
              <a:sym typeface="Wingdings" pitchFamily="2" charset="2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403350" y="2420938"/>
          <a:ext cx="7632700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VISIO" r:id="rId3" imgW="9811512" imgH="7395972" progId="Visio.Drawing.11">
                  <p:embed/>
                </p:oleObj>
              </mc:Choice>
              <mc:Fallback>
                <p:oleObj name="VISIO" r:id="rId3" imgW="9811512" imgH="7395972" progId="Visio.Drawing.11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420938"/>
                        <a:ext cx="7632700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403350" y="3933825"/>
            <a:ext cx="504825" cy="287338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2844800" y="3068638"/>
            <a:ext cx="504825" cy="287337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3924300" y="3068638"/>
            <a:ext cx="504825" cy="287337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185863" y="2852738"/>
            <a:ext cx="1439862" cy="433387"/>
          </a:xfrm>
          <a:prstGeom prst="flowChartMagneticTape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330325" y="2852738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Constantia" pitchFamily="18" charset="0"/>
                <a:ea typeface="SimSun" pitchFamily="2" charset="-122"/>
              </a:rPr>
              <a:t>frequent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106363" y="3644900"/>
            <a:ext cx="1439862" cy="433388"/>
          </a:xfrm>
          <a:prstGeom prst="flowChartMagneticTape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Constantia" pitchFamily="18" charset="0"/>
                <a:ea typeface="SimSun" pitchFamily="2" charset="-122"/>
              </a:rPr>
              <a:t>frequent</a:t>
            </a:r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2195513" y="3933825"/>
            <a:ext cx="5048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1371600" y="4876800"/>
            <a:ext cx="5048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3779838" y="4868863"/>
            <a:ext cx="5048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4572000" y="4868863"/>
            <a:ext cx="5048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6" name="AutoShape 18"/>
          <p:cNvSpPr>
            <a:spLocks noChangeArrowheads="1"/>
          </p:cNvSpPr>
          <p:nvPr/>
        </p:nvSpPr>
        <p:spPr bwMode="auto">
          <a:xfrm flipH="1">
            <a:off x="2771775" y="3789363"/>
            <a:ext cx="1727200" cy="360362"/>
          </a:xfrm>
          <a:prstGeom prst="flowChartMagneticTap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2914650" y="375285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Constantia" pitchFamily="18" charset="0"/>
                <a:ea typeface="SimSun" pitchFamily="2" charset="-122"/>
              </a:rPr>
              <a:t>infrequent</a:t>
            </a:r>
          </a:p>
        </p:txBody>
      </p:sp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34925" y="4905375"/>
            <a:ext cx="1404938" cy="395288"/>
          </a:xfrm>
          <a:prstGeom prst="flowChartMagneticTap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800">
              <a:ea typeface="SimSun" pitchFamily="2" charset="-122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-36513" y="4903788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Constantia" pitchFamily="18" charset="0"/>
                <a:ea typeface="SimSun" pitchFamily="2" charset="-122"/>
              </a:rPr>
              <a:t>infrequent</a:t>
            </a:r>
          </a:p>
        </p:txBody>
      </p:sp>
    </p:spTree>
    <p:extLst>
      <p:ext uri="{BB962C8B-B14F-4D97-AF65-F5344CB8AC3E}">
        <p14:creationId xmlns:p14="http://schemas.microsoft.com/office/powerpoint/2010/main" val="29858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854" grpId="0" animBg="1"/>
      <p:bldP spid="78855" grpId="0" animBg="1"/>
      <p:bldP spid="78858" grpId="0" animBg="1"/>
      <p:bldP spid="78859" grpId="0"/>
      <p:bldP spid="78860" grpId="0" animBg="1"/>
      <p:bldP spid="78861" grpId="0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/>
      <p:bldP spid="78868" grpId="0" animBg="1"/>
      <p:bldP spid="788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5367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rgbClr val="0C6D9C"/>
                  </a:solidFill>
                </a:rPr>
                <a:t>Found to be Infrequent</a:t>
              </a:r>
              <a:endParaRPr lang="en-US" sz="2000" b="0">
                <a:solidFill>
                  <a:srgbClr val="0C6D9C"/>
                </a:solidFill>
                <a:sym typeface="Symbol" pitchFamily="18" charset="2"/>
              </a:endParaRPr>
            </a:p>
          </p:txBody>
        </p:sp>
        <p:graphicFrame>
          <p:nvGraphicFramePr>
            <p:cNvPr id="15369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8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153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5365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9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1536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</a:rPr>
                <a:t>Pruned supersets</a:t>
              </a:r>
              <a:endParaRPr lang="en-US" sz="2000" b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682" y="561109"/>
            <a:ext cx="8151668" cy="1129580"/>
          </a:xfrm>
        </p:spPr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9"/>
            <a:ext cx="8229600" cy="4514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Method: </a:t>
            </a:r>
            <a:endParaRPr lang="en-US" sz="2800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Generate frequent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Repeat until no new frequent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1800" dirty="0" smtClean="0"/>
              <a:t>Generate length (k+1) candidate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from length k frequent </a:t>
            </a:r>
            <a:r>
              <a:rPr lang="en-US" sz="1800" dirty="0" err="1" smtClean="0"/>
              <a:t>itemsets</a:t>
            </a:r>
            <a:endParaRPr lang="en-US" sz="1800" dirty="0" smtClean="0"/>
          </a:p>
          <a:p>
            <a:pPr marL="1143000" lvl="2" indent="-228600">
              <a:lnSpc>
                <a:spcPct val="90000"/>
              </a:lnSpc>
            </a:pPr>
            <a:r>
              <a:rPr lang="en-US" sz="1800" dirty="0" smtClean="0"/>
              <a:t>Prune candidate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1800" dirty="0" smtClean="0"/>
              <a:t>Count the support of each candidate by scanning the Database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1800" dirty="0" smtClean="0"/>
              <a:t>Eliminate candidates that are infrequent, leaving only those that are frequent</a:t>
            </a:r>
          </a:p>
        </p:txBody>
      </p:sp>
    </p:spTree>
    <p:extLst>
      <p:ext uri="{BB962C8B-B14F-4D97-AF65-F5344CB8AC3E}">
        <p14:creationId xmlns:p14="http://schemas.microsoft.com/office/powerpoint/2010/main" val="19938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prioriAlgorithm/4-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65126"/>
            <a:ext cx="5715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AprioriAlgorithm/3-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056803"/>
            <a:ext cx="1943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14156" y="1688957"/>
            <a:ext cx="31403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Example </a:t>
            </a:r>
          </a:p>
          <a:p>
            <a:r>
              <a:rPr lang="en-US" b="0" dirty="0"/>
              <a:t>A database has five transactions. Let the min </a:t>
            </a:r>
            <a:r>
              <a:rPr lang="en-US" b="0" dirty="0" smtClean="0"/>
              <a:t>sup </a:t>
            </a:r>
            <a:r>
              <a:rPr lang="en-US" b="0" dirty="0" err="1" smtClean="0"/>
              <a:t>freq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dirty="0" smtClean="0"/>
              <a:t>2 </a:t>
            </a:r>
            <a:r>
              <a:rPr lang="en-US" b="0" dirty="0"/>
              <a:t>and min </a:t>
            </a:r>
            <a:r>
              <a:rPr lang="en-US" b="0" dirty="0" err="1" smtClean="0"/>
              <a:t>conf</a:t>
            </a:r>
            <a:r>
              <a:rPr lang="en-US" b="0" dirty="0" smtClean="0"/>
              <a:t> </a:t>
            </a:r>
            <a:r>
              <a:rPr lang="en-US" b="0" dirty="0"/>
              <a:t>= 80%.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5361131"/>
            <a:ext cx="2738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Solution </a:t>
            </a:r>
          </a:p>
          <a:p>
            <a:r>
              <a:rPr lang="en-US" b="0" dirty="0"/>
              <a:t>Step 1: Find all Frequent </a:t>
            </a:r>
            <a:r>
              <a:rPr lang="en-US" b="0" dirty="0" err="1"/>
              <a:t>Itemsets</a:t>
            </a:r>
            <a:endParaRPr lang="en-US" b="0" dirty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156711" y="6099319"/>
            <a:ext cx="7010544" cy="660400"/>
          </a:xfrm>
          <a:prstGeom prst="rect">
            <a:avLst/>
          </a:prstGeom>
          <a:solidFill>
            <a:srgbClr val="FBED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anchor="ctr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Frequent </a:t>
            </a:r>
            <a:r>
              <a:rPr lang="en-US" sz="2000" b="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Itemset</a:t>
            </a:r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{A} {B} {C} {E} {A C} {B C} {B E} {C E} {B C E}</a:t>
            </a:r>
            <a:r>
              <a:rPr lang="en-US" sz="2000" dirty="0"/>
              <a:t> 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636" y="365126"/>
            <a:ext cx="8099714" cy="1325563"/>
          </a:xfrm>
        </p:spPr>
        <p:txBody>
          <a:bodyPr/>
          <a:lstStyle/>
          <a:p>
            <a:r>
              <a:rPr lang="en-US" dirty="0" smtClean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8733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28650" y="1563687"/>
            <a:ext cx="7081838" cy="646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0" dirty="0">
                <a:latin typeface="Segoe UI" pitchFamily="34" charset="0"/>
                <a:cs typeface="Segoe UI" pitchFamily="34" charset="0"/>
              </a:rPr>
              <a:t>Step 2: Generate strong association rules from the frequent </a:t>
            </a:r>
            <a:r>
              <a:rPr lang="en-US" sz="1800" b="0" dirty="0" err="1">
                <a:latin typeface="Segoe UI" pitchFamily="34" charset="0"/>
                <a:cs typeface="Segoe UI" pitchFamily="34" charset="0"/>
              </a:rPr>
              <a:t>itemsets</a:t>
            </a:r>
            <a:endParaRPr lang="en-US" sz="1800" b="0" dirty="0">
              <a:latin typeface="Segoe UI" pitchFamily="34" charset="0"/>
              <a:cs typeface="Segoe UI" pitchFamily="34" charset="0"/>
            </a:endParaRPr>
          </a:p>
          <a:p>
            <a:r>
              <a:rPr lang="en-US" sz="1800" b="0" dirty="0">
                <a:latin typeface="Segoe UI" pitchFamily="34" charset="0"/>
                <a:cs typeface="Segoe UI" pitchFamily="34" charset="0"/>
              </a:rPr>
              <a:t>  </a:t>
            </a:r>
          </a:p>
        </p:txBody>
      </p:sp>
      <p:pic>
        <p:nvPicPr>
          <p:cNvPr id="19460" name="Picture 2" descr="AprioriAlgorithm/5-Strong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601191"/>
            <a:ext cx="5457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AprioriAlgorithm/3-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601441"/>
            <a:ext cx="1943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5714" y="3403022"/>
            <a:ext cx="29892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Example </a:t>
            </a:r>
          </a:p>
          <a:p>
            <a:r>
              <a:rPr lang="en-US" b="0" dirty="0" smtClean="0"/>
              <a:t>A database has five transactions. Let the min sup = 2 and min </a:t>
            </a:r>
            <a:r>
              <a:rPr lang="en-US" b="0" dirty="0" err="1" smtClean="0"/>
              <a:t>conf</a:t>
            </a:r>
            <a:r>
              <a:rPr lang="en-US" b="0" dirty="0" smtClean="0"/>
              <a:t> = 80%.</a:t>
            </a:r>
            <a:endParaRPr lang="en-US" b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52852" y="1879600"/>
            <a:ext cx="7052107" cy="660400"/>
          </a:xfrm>
          <a:prstGeom prst="rect">
            <a:avLst/>
          </a:prstGeom>
          <a:solidFill>
            <a:srgbClr val="FBED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anchor="ctr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Frequent </a:t>
            </a:r>
            <a:r>
              <a:rPr lang="en-US" sz="2000" b="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Itemset</a:t>
            </a:r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</a:p>
          <a:p>
            <a:r>
              <a:rPr lang="en-US" sz="2000" b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{A} {B} {C} {E} {A C} {B C} {B E} {C E} {B C E}</a:t>
            </a:r>
            <a:r>
              <a:rPr lang="en-US" sz="2000" dirty="0"/>
              <a:t> </a:t>
            </a:r>
            <a:endParaRPr lang="en-US" sz="20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682" y="561109"/>
            <a:ext cx="8151668" cy="1129580"/>
          </a:xfrm>
        </p:spPr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 : Python 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9"/>
            <a:ext cx="8229600" cy="45148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dataset = [['Milk', 'Onion', 'Nutmeg', 'Kidney Beans', 'Eggs', 'Yogurt'],</a:t>
            </a:r>
          </a:p>
          <a:p>
            <a:pPr marL="0" indent="0">
              <a:buNone/>
            </a:pPr>
            <a:r>
              <a:rPr lang="en-US" dirty="0"/>
              <a:t>           ['Dill', 'Onion', 'Nutmeg', 'Kidney Beans', 'Eggs', 'Yogurt'],</a:t>
            </a:r>
          </a:p>
          <a:p>
            <a:pPr marL="0" indent="0">
              <a:buNone/>
            </a:pPr>
            <a:r>
              <a:rPr lang="en-US" dirty="0"/>
              <a:t>           ['Milk', 'Apple', 'Kidney Beans', 'Eggs'],</a:t>
            </a:r>
          </a:p>
          <a:p>
            <a:pPr marL="0" indent="0">
              <a:buNone/>
            </a:pPr>
            <a:r>
              <a:rPr lang="en-US" dirty="0"/>
              <a:t>           ['Milk', 'Unicorn', 'Corn', 'Kidney Beans', 'Yogurt'],</a:t>
            </a:r>
          </a:p>
          <a:p>
            <a:pPr marL="0" indent="0">
              <a:buNone/>
            </a:pPr>
            <a:r>
              <a:rPr lang="en-US" dirty="0"/>
              <a:t>           ['Corn', 'Onion', 'Onion', 'Kidney Beans', 'Ice cream', 'Eggs']]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import pandas as </a:t>
            </a:r>
            <a:r>
              <a:rPr lang="en-US" dirty="0" err="1"/>
              <a:t>pd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 </a:t>
            </a:r>
            <a:r>
              <a:rPr lang="en-US" dirty="0" err="1"/>
              <a:t>mlxtend.preprocessing</a:t>
            </a:r>
            <a:r>
              <a:rPr lang="en-US" dirty="0"/>
              <a:t> import </a:t>
            </a:r>
            <a:r>
              <a:rPr lang="en-US" dirty="0" err="1"/>
              <a:t>TransactionEncoder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 = </a:t>
            </a:r>
            <a:r>
              <a:rPr lang="en-US" dirty="0" err="1"/>
              <a:t>TransactionEncoder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te_ary</a:t>
            </a:r>
            <a:r>
              <a:rPr lang="en-US" dirty="0"/>
              <a:t> = </a:t>
            </a:r>
            <a:r>
              <a:rPr lang="en-US" dirty="0" err="1"/>
              <a:t>te.fit</a:t>
            </a:r>
            <a:r>
              <a:rPr lang="en-US" dirty="0"/>
              <a:t>(dataset).transform(dataset)</a:t>
            </a:r>
          </a:p>
          <a:p>
            <a:pPr marL="0" indent="0">
              <a:buNone/>
            </a:pPr>
            <a:r>
              <a:rPr lang="en-US" dirty="0" err="1"/>
              <a:t>df</a:t>
            </a:r>
            <a:r>
              <a:rPr lang="en-US" dirty="0"/>
              <a:t> = </a:t>
            </a:r>
            <a:r>
              <a:rPr lang="en-US" dirty="0" err="1"/>
              <a:t>pd.DataFrame</a:t>
            </a:r>
            <a:r>
              <a:rPr lang="en-US" dirty="0"/>
              <a:t>(</a:t>
            </a:r>
            <a:r>
              <a:rPr lang="en-US" dirty="0" err="1"/>
              <a:t>te_ary</a:t>
            </a:r>
            <a:r>
              <a:rPr lang="en-US" dirty="0"/>
              <a:t>, columns=</a:t>
            </a:r>
            <a:r>
              <a:rPr lang="en-US" dirty="0" err="1"/>
              <a:t>te.columns</a:t>
            </a:r>
            <a:r>
              <a:rPr lang="en-US" dirty="0"/>
              <a:t>_)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from </a:t>
            </a:r>
            <a:r>
              <a:rPr lang="en-US" dirty="0" err="1"/>
              <a:t>mlxtend.frequent_patterns</a:t>
            </a:r>
            <a:r>
              <a:rPr lang="en-US" dirty="0"/>
              <a:t> import </a:t>
            </a:r>
            <a:r>
              <a:rPr lang="en-US" dirty="0" err="1"/>
              <a:t>apriori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frequent_itemsets</a:t>
            </a:r>
            <a:r>
              <a:rPr lang="en-US" dirty="0"/>
              <a:t> = </a:t>
            </a:r>
            <a:r>
              <a:rPr lang="en-US" dirty="0" err="1"/>
              <a:t>apriori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, </a:t>
            </a:r>
            <a:r>
              <a:rPr lang="en-US" dirty="0" err="1"/>
              <a:t>min_support</a:t>
            </a:r>
            <a:r>
              <a:rPr lang="en-US" dirty="0"/>
              <a:t>=0.6, </a:t>
            </a:r>
            <a:r>
              <a:rPr lang="en-US" dirty="0" err="1"/>
              <a:t>use_colnames</a:t>
            </a:r>
            <a:r>
              <a:rPr lang="en-US" dirty="0"/>
              <a:t>=True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 </a:t>
            </a:r>
            <a:r>
              <a:rPr lang="en-US" dirty="0" err="1"/>
              <a:t>mlxtend.frequent_patterns</a:t>
            </a:r>
            <a:r>
              <a:rPr lang="en-US" dirty="0"/>
              <a:t> import </a:t>
            </a:r>
            <a:r>
              <a:rPr lang="en-US" dirty="0" err="1"/>
              <a:t>association_rules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association_rules</a:t>
            </a:r>
            <a:r>
              <a:rPr lang="en-US" dirty="0"/>
              <a:t>(</a:t>
            </a:r>
            <a:r>
              <a:rPr lang="en-US" dirty="0" err="1"/>
              <a:t>frequent_itemsets</a:t>
            </a:r>
            <a:r>
              <a:rPr lang="en-US" dirty="0"/>
              <a:t>, metric="confidence", </a:t>
            </a:r>
            <a:r>
              <a:rPr lang="en-US" dirty="0" err="1"/>
              <a:t>min_threshold</a:t>
            </a:r>
            <a:r>
              <a:rPr lang="en-US" dirty="0"/>
              <a:t>=0.5)</a:t>
            </a:r>
          </a:p>
        </p:txBody>
      </p:sp>
    </p:spTree>
    <p:extLst>
      <p:ext uri="{BB962C8B-B14F-4D97-AF65-F5344CB8AC3E}">
        <p14:creationId xmlns:p14="http://schemas.microsoft.com/office/powerpoint/2010/main" val="13339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18" y="365126"/>
            <a:ext cx="8078932" cy="1325563"/>
          </a:xfrm>
        </p:spPr>
        <p:txBody>
          <a:bodyPr/>
          <a:lstStyle/>
          <a:p>
            <a:r>
              <a:rPr lang="en-US" dirty="0" smtClean="0"/>
              <a:t>Activity 10</a:t>
            </a:r>
          </a:p>
        </p:txBody>
      </p:sp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297873" y="1246909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000" dirty="0" smtClean="0">
              <a:sym typeface="Symbol" pitchFamily="18" charset="2"/>
            </a:endParaRPr>
          </a:p>
          <a:p>
            <a:r>
              <a:rPr lang="en-US" sz="2000" b="0" dirty="0" smtClean="0">
                <a:sym typeface="Symbol" pitchFamily="18" charset="2"/>
              </a:rPr>
              <a:t>For the following market basket, generate frequent </a:t>
            </a:r>
            <a:r>
              <a:rPr lang="en-US" sz="2000" b="0" dirty="0" err="1" smtClean="0">
                <a:sym typeface="Symbol" pitchFamily="18" charset="2"/>
              </a:rPr>
              <a:t>itemset</a:t>
            </a:r>
            <a:r>
              <a:rPr lang="en-US" sz="2000" b="0" dirty="0" smtClean="0">
                <a:sym typeface="Symbol" pitchFamily="18" charset="2"/>
              </a:rPr>
              <a:t> for min sup count =2</a:t>
            </a:r>
            <a:endParaRPr lang="en-US" sz="2000" b="0" dirty="0">
              <a:sym typeface="Symbol" pitchFamily="18" charset="2"/>
            </a:endParaRPr>
          </a:p>
        </p:txBody>
      </p:sp>
      <p:pic>
        <p:nvPicPr>
          <p:cNvPr id="18434" name="Picture 2" descr="https://media.geeksforgeeks.org/wp-content/uploads/Capture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40" y="2412698"/>
            <a:ext cx="2649970" cy="39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637" y="883227"/>
            <a:ext cx="8000999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Pattern Discovery: Why Is It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15637" y="1747410"/>
            <a:ext cx="7682345" cy="4055913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altLang="en-US" dirty="0" smtClean="0"/>
              <a:t>Finding </a:t>
            </a:r>
            <a:r>
              <a:rPr lang="en-US" altLang="en-US" dirty="0" smtClean="0">
                <a:solidFill>
                  <a:srgbClr val="FF0000"/>
                </a:solidFill>
              </a:rPr>
              <a:t>inherent regularities </a:t>
            </a:r>
            <a:r>
              <a:rPr lang="en-US" altLang="en-US" dirty="0" smtClean="0"/>
              <a:t>in a data set </a:t>
            </a:r>
          </a:p>
          <a:p>
            <a:pPr>
              <a:spcBef>
                <a:spcPts val="45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Foundation</a:t>
            </a:r>
            <a:r>
              <a:rPr lang="en-US" altLang="en-US" dirty="0" smtClean="0"/>
              <a:t> for many essential data mining tasks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Association, correlation, and causality analysis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Mining sequential, structural (e.g., sub-graph) patterns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Pattern analysis in spatiotemporal, multimedia, time-series, and stream data 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Classification: Discriminative pattern-based analysis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Cluster analysis: Pattern-based subspace clustering</a:t>
            </a:r>
          </a:p>
          <a:p>
            <a:pPr>
              <a:spcBef>
                <a:spcPts val="450"/>
              </a:spcBef>
            </a:pPr>
            <a:r>
              <a:rPr lang="en-US" altLang="en-US" dirty="0" smtClean="0"/>
              <a:t>Broad applications</a:t>
            </a:r>
          </a:p>
          <a:p>
            <a:pPr lvl="1">
              <a:spcBef>
                <a:spcPts val="450"/>
              </a:spcBef>
            </a:pPr>
            <a:r>
              <a:rPr lang="en-US" altLang="en-US" dirty="0" smtClean="0"/>
              <a:t>Market basket analysis, sale campaign analysis, Web log analysis, biological sequence analysis</a:t>
            </a:r>
          </a:p>
        </p:txBody>
      </p:sp>
    </p:spTree>
    <p:extLst>
      <p:ext uri="{BB962C8B-B14F-4D97-AF65-F5344CB8AC3E}">
        <p14:creationId xmlns:p14="http://schemas.microsoft.com/office/powerpoint/2010/main" val="2602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027" y="365126"/>
            <a:ext cx="8089323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`Basket data’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4" y="1981200"/>
            <a:ext cx="8394411" cy="4114800"/>
          </a:xfrm>
        </p:spPr>
        <p:txBody>
          <a:bodyPr/>
          <a:lstStyle/>
          <a:p>
            <a:r>
              <a:rPr lang="en-GB" altLang="en-US" dirty="0" smtClean="0"/>
              <a:t>A very common type of data; often also called </a:t>
            </a:r>
            <a:r>
              <a:rPr lang="en-GB" altLang="en-US" i="1" dirty="0" smtClean="0"/>
              <a:t>transaction data</a:t>
            </a:r>
            <a:r>
              <a:rPr lang="en-GB" altLang="en-US" dirty="0" smtClean="0"/>
              <a:t>.</a:t>
            </a:r>
          </a:p>
          <a:p>
            <a:r>
              <a:rPr lang="en-GB" altLang="en-US" dirty="0" smtClean="0"/>
              <a:t>Next slide shows example </a:t>
            </a:r>
            <a:r>
              <a:rPr lang="en-GB" altLang="en-US" i="1" dirty="0" smtClean="0"/>
              <a:t>transaction database</a:t>
            </a:r>
            <a:r>
              <a:rPr lang="en-GB" altLang="en-US" dirty="0" smtClean="0"/>
              <a:t>, where each record represents a transaction between (usually) a customer and a shop. Each record in a supermarket’s transaction DB, for example, corresponds to a basket of specific items.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444">
            <a:off x="3091801" y="3938912"/>
            <a:ext cx="32083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99920"/>
              </p:ext>
            </p:extLst>
          </p:nvPr>
        </p:nvGraphicFramePr>
        <p:xfrm>
          <a:off x="488370" y="1130594"/>
          <a:ext cx="8039100" cy="5513392"/>
        </p:xfrm>
        <a:graphic>
          <a:graphicData uri="http://schemas.openxmlformats.org/drawingml/2006/table">
            <a:tbl>
              <a:tblPr/>
              <a:tblGrid>
                <a:gridCol w="80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381" name="Text Box 237"/>
          <p:cNvSpPr txBox="1">
            <a:spLocks noChangeArrowheads="1"/>
          </p:cNvSpPr>
          <p:nvPr/>
        </p:nvSpPr>
        <p:spPr bwMode="auto">
          <a:xfrm>
            <a:off x="772533" y="657519"/>
            <a:ext cx="796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ID    apples,  beer,  cheese,  dates,   eggs,    fish,    glue,    honey, </a:t>
            </a:r>
            <a:r>
              <a:rPr lang="en-GB" altLang="en-US" sz="1800" b="1"/>
              <a:t>ice-cream</a:t>
            </a:r>
          </a:p>
        </p:txBody>
      </p:sp>
    </p:spTree>
    <p:extLst>
      <p:ext uri="{BB962C8B-B14F-4D97-AF65-F5344CB8AC3E}">
        <p14:creationId xmlns:p14="http://schemas.microsoft.com/office/powerpoint/2010/main" val="8781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Numbers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 smtClean="0"/>
              <a:t>Our example transaction DB has 20 records of supermarket transactions, from a supermarket that only sells 9 things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One month in a large supermarket with five stores spread around a reasonably sized city might easily yield a DB of 20,000,000 baskets, each containing a set of products from a pool of around 1,000</a:t>
            </a:r>
          </a:p>
        </p:txBody>
      </p:sp>
    </p:spTree>
    <p:extLst>
      <p:ext uri="{BB962C8B-B14F-4D97-AF65-F5344CB8AC3E}">
        <p14:creationId xmlns:p14="http://schemas.microsoft.com/office/powerpoint/2010/main" val="8797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267" y="55259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Interesting/Useful rules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88247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Statistically, anything that is </a:t>
            </a:r>
            <a:r>
              <a:rPr lang="en-GB" altLang="en-US" sz="2800" u="sng" dirty="0" smtClean="0"/>
              <a:t>interesting</a:t>
            </a:r>
            <a:r>
              <a:rPr lang="en-GB" altLang="en-US" sz="2800" dirty="0" smtClean="0"/>
              <a:t> is something that happens significantly more than you would expect by chance.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solidFill>
                  <a:srgbClr val="990000"/>
                </a:solidFill>
              </a:rPr>
              <a:t>E.g. basic statistical analysis of basket data may show that 10% of baskets contain bread, and 4% of baskets contain washing-up powder.</a:t>
            </a:r>
            <a:r>
              <a:rPr lang="en-GB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err="1" smtClean="0"/>
              <a:t>i.e</a:t>
            </a:r>
            <a:r>
              <a:rPr lang="en-GB" altLang="en-US" sz="2800" dirty="0" smtClean="0"/>
              <a:t>: if you choose a basket at random: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There is a probability 0.1 that it contains bread.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There is a probability 0.04 that it contains washing-up powder.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376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2" y="365126"/>
            <a:ext cx="8037368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Bread </a:t>
            </a:r>
            <a:r>
              <a:rPr lang="en-GB" altLang="en-US" b="1" dirty="0" smtClean="0"/>
              <a:t>and</a:t>
            </a:r>
            <a:r>
              <a:rPr lang="en-GB" altLang="en-US" dirty="0" smtClean="0"/>
              <a:t> washing up powder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What is the probability of a basket containing both bread </a:t>
            </a:r>
            <a:r>
              <a:rPr lang="en-GB" altLang="en-US" i="1" smtClean="0"/>
              <a:t>and</a:t>
            </a:r>
            <a:r>
              <a:rPr lang="en-GB" altLang="en-US" smtClean="0"/>
              <a:t> washing-up powder? The </a:t>
            </a:r>
            <a:r>
              <a:rPr lang="en-GB" altLang="en-US" smtClean="0">
                <a:solidFill>
                  <a:srgbClr val="CC3300"/>
                </a:solidFill>
              </a:rPr>
              <a:t>laws of probability</a:t>
            </a:r>
            <a:r>
              <a:rPr lang="en-GB" altLang="en-US" smtClean="0"/>
              <a:t> say:</a:t>
            </a:r>
          </a:p>
          <a:p>
            <a:pPr eaLnBrk="1" hangingPunct="1">
              <a:buFontTx/>
              <a:buNone/>
            </a:pPr>
            <a:r>
              <a:rPr lang="en-GB" altLang="en-US" i="1" smtClean="0"/>
              <a:t>If these two things are </a:t>
            </a:r>
            <a:r>
              <a:rPr lang="en-GB" altLang="en-US" i="1" u="sng" smtClean="0"/>
              <a:t>independent</a:t>
            </a:r>
            <a:r>
              <a:rPr lang="en-GB" altLang="en-US" i="1" smtClean="0"/>
              <a:t>, chance is 0.1 * 0.04 = 0.004</a:t>
            </a: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smtClean="0"/>
              <a:t>That is, we would expect  0.4% of baskets to contain both bread and washing up powder</a:t>
            </a:r>
          </a:p>
        </p:txBody>
      </p:sp>
    </p:spTree>
    <p:extLst>
      <p:ext uri="{BB962C8B-B14F-4D97-AF65-F5344CB8AC3E}">
        <p14:creationId xmlns:p14="http://schemas.microsoft.com/office/powerpoint/2010/main" val="615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Interesting means surprising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 We therefore have a prior expectation that just </a:t>
            </a:r>
            <a:r>
              <a:rPr lang="en-GB" altLang="en-US" sz="2800" smtClean="0">
                <a:solidFill>
                  <a:srgbClr val="CC3300"/>
                </a:solidFill>
              </a:rPr>
              <a:t>4</a:t>
            </a:r>
            <a:r>
              <a:rPr lang="en-GB" altLang="en-US" sz="2800" smtClean="0"/>
              <a:t> in 1,000 baskets should contain </a:t>
            </a:r>
            <a:r>
              <a:rPr lang="en-GB" altLang="en-US" sz="2800" b="1" smtClean="0"/>
              <a:t>both</a:t>
            </a:r>
            <a:r>
              <a:rPr lang="en-GB" altLang="en-US" sz="2800" smtClean="0"/>
              <a:t> bread and washing up powder.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i="1" smtClean="0"/>
              <a:t> If we investigate, and discover that really it is </a:t>
            </a:r>
            <a:r>
              <a:rPr lang="en-GB" altLang="en-US" sz="2800" i="1" smtClean="0">
                <a:solidFill>
                  <a:srgbClr val="FF3300"/>
                </a:solidFill>
              </a:rPr>
              <a:t>20</a:t>
            </a:r>
            <a:r>
              <a:rPr lang="en-GB" altLang="en-US" sz="2800" i="1" smtClean="0"/>
              <a:t> in 1,000 baskets, </a:t>
            </a:r>
            <a:r>
              <a:rPr lang="en-GB" altLang="en-US" sz="2800" smtClean="0"/>
              <a:t>then we will be very surprised. It tells us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Something is going on in shoppers’ minds: bread and washing-up powder are connected in some way.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There may be ways to exploit this discovery … put the powder and bread at opposite ends of the supermarket?</a:t>
            </a:r>
          </a:p>
        </p:txBody>
      </p:sp>
    </p:spTree>
    <p:extLst>
      <p:ext uri="{BB962C8B-B14F-4D97-AF65-F5344CB8AC3E}">
        <p14:creationId xmlns:p14="http://schemas.microsoft.com/office/powerpoint/2010/main" val="1945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7386</TotalTime>
  <Words>1945</Words>
  <Application>Microsoft Office PowerPoint</Application>
  <PresentationFormat>On-screen Show (4:3)</PresentationFormat>
  <Paragraphs>290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ＭＳ Ｐゴシック</vt:lpstr>
      <vt:lpstr>SimSun</vt:lpstr>
      <vt:lpstr>Arial</vt:lpstr>
      <vt:lpstr>Calibri</vt:lpstr>
      <vt:lpstr>Consolas</vt:lpstr>
      <vt:lpstr>Constantia</vt:lpstr>
      <vt:lpstr>隶书</vt:lpstr>
      <vt:lpstr>Monotype Sorts</vt:lpstr>
      <vt:lpstr>PMingLiU</vt:lpstr>
      <vt:lpstr>Segoe UI</vt:lpstr>
      <vt:lpstr>Symbol</vt:lpstr>
      <vt:lpstr>Times New Roman</vt:lpstr>
      <vt:lpstr>Wingdings</vt:lpstr>
      <vt:lpstr>Office Theme</vt:lpstr>
      <vt:lpstr>Document</vt:lpstr>
      <vt:lpstr>Equation</vt:lpstr>
      <vt:lpstr>VISIO</vt:lpstr>
      <vt:lpstr>Visio</vt:lpstr>
      <vt:lpstr>Lecture 6a – Association Pattern Mining</vt:lpstr>
      <vt:lpstr>What Is Pattern Discovery?</vt:lpstr>
      <vt:lpstr>Pattern Discovery: Why Is It Important?</vt:lpstr>
      <vt:lpstr>`Basket data’</vt:lpstr>
      <vt:lpstr>PowerPoint Presentation</vt:lpstr>
      <vt:lpstr>Numbers</vt:lpstr>
      <vt:lpstr>Interesting/Useful rules</vt:lpstr>
      <vt:lpstr>Bread and washing up powder</vt:lpstr>
      <vt:lpstr>Interesting means surprising</vt:lpstr>
      <vt:lpstr>Association Rule Mining</vt:lpstr>
      <vt:lpstr>Definition: Frequent Itemset</vt:lpstr>
      <vt:lpstr>Definition: Association Rule</vt:lpstr>
      <vt:lpstr>Activity 9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Algorithms to find frequent pattern</vt:lpstr>
      <vt:lpstr>The Apriori Algorithm</vt:lpstr>
      <vt:lpstr>Apriori Principle</vt:lpstr>
      <vt:lpstr>Illustrating Apriori Principle</vt:lpstr>
      <vt:lpstr>Apriori Algorithm</vt:lpstr>
      <vt:lpstr>Step 1</vt:lpstr>
      <vt:lpstr>Step 2</vt:lpstr>
      <vt:lpstr>Apriori : Python implementation</vt:lpstr>
      <vt:lpstr>Activity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Jayarathna, Sampath</cp:lastModifiedBy>
  <cp:revision>222</cp:revision>
  <dcterms:created xsi:type="dcterms:W3CDTF">2009-12-29T10:39:27Z</dcterms:created>
  <dcterms:modified xsi:type="dcterms:W3CDTF">2020-02-27T19:47:44Z</dcterms:modified>
</cp:coreProperties>
</file>