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2" r:id="rId5"/>
    <p:sldId id="268" r:id="rId6"/>
    <p:sldId id="263" r:id="rId7"/>
    <p:sldId id="269" r:id="rId8"/>
    <p:sldId id="305" r:id="rId9"/>
    <p:sldId id="270" r:id="rId10"/>
    <p:sldId id="304" r:id="rId11"/>
    <p:sldId id="271" r:id="rId12"/>
    <p:sldId id="264" r:id="rId13"/>
    <p:sldId id="267" r:id="rId14"/>
    <p:sldId id="272" r:id="rId15"/>
    <p:sldId id="295" r:id="rId16"/>
    <p:sldId id="273" r:id="rId17"/>
    <p:sldId id="274" r:id="rId18"/>
    <p:sldId id="275" r:id="rId19"/>
    <p:sldId id="296" r:id="rId20"/>
    <p:sldId id="277" r:id="rId21"/>
    <p:sldId id="293" r:id="rId22"/>
    <p:sldId id="281" r:id="rId23"/>
    <p:sldId id="279" r:id="rId24"/>
    <p:sldId id="280" r:id="rId25"/>
    <p:sldId id="287" r:id="rId26"/>
    <p:sldId id="302" r:id="rId27"/>
    <p:sldId id="291" r:id="rId28"/>
    <p:sldId id="308" r:id="rId29"/>
    <p:sldId id="307" r:id="rId30"/>
    <p:sldId id="306" r:id="rId31"/>
    <p:sldId id="309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3372" autoAdjust="0"/>
  </p:normalViewPr>
  <p:slideViewPr>
    <p:cSldViewPr snapToGrid="0" snapToObjects="1">
      <p:cViewPr varScale="1">
        <p:scale>
          <a:sx n="95" d="100"/>
          <a:sy n="95" d="100"/>
        </p:scale>
        <p:origin x="21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EC53-9F73-4517-AE22-0CFC51D409C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BigTable: http://labs.google.com/papers/bigtable.html</a:t>
            </a:r>
          </a:p>
          <a:p>
            <a:r>
              <a:rPr lang="en-US" altLang="en-US"/>
              <a:t>-&gt; Dynamo: http://www.allthingsdistributed.com/2007/10/amazons_dynamo.html and  http://www.allthingsdistributed.com/files/amazon-dynamo-sosp2007.pdf</a:t>
            </a:r>
          </a:p>
          <a:p>
            <a:r>
              <a:rPr lang="en-US" altLang="en-US"/>
              <a:t>-&gt; Amazon and consistency </a:t>
            </a:r>
          </a:p>
          <a:p>
            <a:r>
              <a:rPr lang="en-US" altLang="en-US"/>
              <a:t>    * http://www.allthingsdistributed.com/2010/02</a:t>
            </a:r>
          </a:p>
          <a:p>
            <a:r>
              <a:rPr lang="en-US" altLang="en-US"/>
              <a:t>    * http://www.allthingsdistributed.com/2008/12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C8C6-D30A-4A9D-9B8E-9527491544E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9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E64E-A08B-4D2A-A147-497AD044FFC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ADDA-2AF6-46C0-8634-145BB992061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51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3AB9-197A-42B7-B47C-51B4F006CE3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75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F1DA-224B-4AF7-8BD4-A64CEE52A24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0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9932" y="2877271"/>
            <a:ext cx="867742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 – NoSQL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025" y="6342747"/>
            <a:ext cx="8564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Larson (Berkeley), </a:t>
            </a:r>
            <a:r>
              <a:rPr lang="en-US" altLang="en-US" sz="1200" dirty="0" err="1">
                <a:solidFill>
                  <a:schemeClr val="accent2"/>
                </a:solidFill>
                <a:latin typeface="Arial" panose="020B0604020202020204" pitchFamily="34" charset="0"/>
              </a:rPr>
              <a:t>Pattersen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1200" dirty="0" err="1">
                <a:solidFill>
                  <a:schemeClr val="accent2"/>
                </a:solidFill>
                <a:latin typeface="Arial" panose="020B0604020202020204" pitchFamily="34" charset="0"/>
              </a:rPr>
              <a:t>UiA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), Hoekstra (Perficient Inc.)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get here?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14144"/>
            <a:ext cx="7369175" cy="3886200"/>
          </a:xfrm>
        </p:spPr>
        <p:txBody>
          <a:bodyPr/>
          <a:lstStyle/>
          <a:p>
            <a:r>
              <a:rPr lang="en-US" altLang="en-US" sz="2400" dirty="0"/>
              <a:t>Explosion of social media sites (Facebook, Twitter) with large data needs</a:t>
            </a:r>
          </a:p>
          <a:p>
            <a:r>
              <a:rPr lang="en-US" altLang="en-US" sz="2400" dirty="0"/>
              <a:t>Rise of cloud-based solutions such as Amazon S3 (simple storage solution)</a:t>
            </a:r>
          </a:p>
          <a:p>
            <a:r>
              <a:rPr lang="en-US" altLang="en-US" sz="2400" dirty="0"/>
              <a:t>Just as moving to dynamically-typed languages (Python, Ruby, Groovy), a shift to dynamically-typed data with frequent schema changes</a:t>
            </a:r>
          </a:p>
          <a:p>
            <a:r>
              <a:rPr lang="en-US" altLang="en-US" sz="2400" dirty="0"/>
              <a:t>Open-source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382958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Why</a:t>
            </a:r>
            <a:r>
              <a:rPr lang="es-ES_tradnl" dirty="0"/>
              <a:t> are RDBMS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suitable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/>
              <a:t>RDBMSs assume that data are </a:t>
            </a:r>
          </a:p>
          <a:p>
            <a:pPr lvl="1"/>
            <a:r>
              <a:rPr lang="en-US" dirty="0"/>
              <a:t>Dense </a:t>
            </a:r>
          </a:p>
          <a:p>
            <a:pPr lvl="1"/>
            <a:r>
              <a:rPr lang="en-US" dirty="0"/>
              <a:t>Largely uniform (structured data) </a:t>
            </a:r>
          </a:p>
          <a:p>
            <a:r>
              <a:rPr lang="en-US" dirty="0"/>
              <a:t>Data coming from Internet are </a:t>
            </a:r>
          </a:p>
          <a:p>
            <a:pPr lvl="1"/>
            <a:r>
              <a:rPr lang="en-US" dirty="0"/>
              <a:t>Massive and sparse </a:t>
            </a:r>
          </a:p>
          <a:p>
            <a:pPr lvl="1"/>
            <a:r>
              <a:rPr lang="en-US" dirty="0"/>
              <a:t>Semi-structured or unstructured </a:t>
            </a:r>
          </a:p>
          <a:p>
            <a:r>
              <a:rPr lang="en-US" dirty="0"/>
              <a:t>With 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Discussing NoSQL databases is complicated </a:t>
            </a:r>
            <a:br>
              <a:rPr lang="en-US" altLang="en-US" dirty="0"/>
            </a:br>
            <a:r>
              <a:rPr lang="en-US" altLang="en-US" dirty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/>
            <a:r>
              <a:rPr lang="en-US" altLang="en-US" dirty="0"/>
              <a:t>Sorted ordered Column Store</a:t>
            </a:r>
          </a:p>
          <a:p>
            <a:pPr marL="342900" lvl="1" indent="0"/>
            <a:r>
              <a:rPr lang="en-US" dirty="0"/>
              <a:t>Optimized for queries over large datasets, and store </a:t>
            </a:r>
            <a:br>
              <a:rPr lang="en-US" dirty="0"/>
            </a:br>
            <a:r>
              <a:rPr lang="en-US" dirty="0"/>
              <a:t>columns of data together, instead of rows</a:t>
            </a:r>
            <a:endParaRPr lang="en-US" altLang="en-US" dirty="0"/>
          </a:p>
          <a:p>
            <a:pPr marL="0" indent="0"/>
            <a:r>
              <a:rPr lang="en-US" altLang="en-US" dirty="0"/>
              <a:t>Document databases: </a:t>
            </a:r>
          </a:p>
          <a:p>
            <a:pPr marL="342900" lvl="1" indent="0"/>
            <a:r>
              <a:rPr lang="en-US" dirty="0"/>
              <a:t>pair each key with a complex data structure known as a document.</a:t>
            </a:r>
            <a:r>
              <a:rPr lang="en-US" altLang="en-US" dirty="0"/>
              <a:t> </a:t>
            </a:r>
          </a:p>
          <a:p>
            <a:pPr marL="0" indent="0"/>
            <a:r>
              <a:rPr lang="en-US" altLang="en-US" dirty="0"/>
              <a:t>Key-Value Store : </a:t>
            </a:r>
          </a:p>
          <a:p>
            <a:pPr marL="342900" lvl="1" indent="0"/>
            <a:r>
              <a:rPr lang="en-US" dirty="0"/>
              <a:t>are the simplest NoSQL databases. Every single item in the database is stored as an attribute name (or 'key'), together with its value. </a:t>
            </a:r>
            <a:endParaRPr lang="en-US" altLang="en-US" dirty="0"/>
          </a:p>
          <a:p>
            <a:pPr marL="0" indent="0"/>
            <a:r>
              <a:rPr lang="en-US" altLang="en-US" dirty="0"/>
              <a:t>Graph Databases :</a:t>
            </a:r>
          </a:p>
          <a:p>
            <a:pPr marL="342900" lvl="1" indent="0"/>
            <a:r>
              <a:rPr lang="en-US" dirty="0"/>
              <a:t>are used to store information about networks of data, such as social connections.  </a:t>
            </a:r>
            <a:br>
              <a:rPr lang="en-US" dirty="0"/>
            </a:b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</a:p>
          <a:p>
            <a:pPr lvl="1"/>
            <a:r>
              <a:rPr lang="en-US" dirty="0"/>
              <a:t>Loosely structured sets of key/value pairs in documents, e.g., XML, JSON, BSON </a:t>
            </a:r>
          </a:p>
          <a:p>
            <a:pPr lvl="1"/>
            <a:r>
              <a:rPr lang="en-US" dirty="0"/>
              <a:t>Encapsulate and encode data in some standard formats or encodings </a:t>
            </a:r>
          </a:p>
          <a:p>
            <a:pPr lvl="1"/>
            <a:r>
              <a:rPr lang="en-US" dirty="0"/>
              <a:t>Are addressed in the database via a unique key </a:t>
            </a:r>
          </a:p>
          <a:p>
            <a:pPr lvl="1"/>
            <a:r>
              <a:rPr lang="en-US" dirty="0"/>
              <a:t>Documents are treated as a whole, avoiding splitting a document into its constituent name/value pairs </a:t>
            </a:r>
          </a:p>
          <a:p>
            <a:r>
              <a:rPr lang="en-US" dirty="0"/>
              <a:t>Allow documents retrieving by keys or contents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MongoDB 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/>
              <a:t>CouchDB</a:t>
            </a:r>
            <a:r>
              <a:rPr lang="en-US" dirty="0"/>
              <a:t> 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is the notion of a "document“ which corresponds to a row in RDBMS.</a:t>
            </a:r>
            <a:endParaRPr lang="en-US" sz="1000" dirty="0"/>
          </a:p>
          <a:p>
            <a:r>
              <a:rPr lang="en-US" sz="2000" dirty="0"/>
              <a:t>A document comes in some standard formats like JSON (BSON). </a:t>
            </a:r>
            <a:endParaRPr lang="en-US" sz="1000" dirty="0"/>
          </a:p>
          <a:p>
            <a:r>
              <a:rPr lang="en-US" sz="2000" dirty="0"/>
              <a:t>Documents 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document.</a:t>
            </a:r>
            <a:endParaRPr lang="en-US" sz="1000" dirty="0"/>
          </a:p>
          <a:p>
            <a:r>
              <a:rPr lang="en-US" sz="2000" dirty="0"/>
              <a:t>The database offers an API or query language that retrieves documents based on their contents.</a:t>
            </a:r>
            <a:endParaRPr lang="en-US" sz="1000" dirty="0"/>
          </a:p>
          <a:p>
            <a:r>
              <a:rPr lang="en-US" sz="2000" dirty="0"/>
              <a:t>Documents are schema free, i.e., different documents can have structures and schema that differ from one another. (An RDBMS requires that each row contain the same columns.)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date: </a:t>
            </a:r>
            <a:r>
              <a:rPr lang="en-US" dirty="0" err="1"/>
              <a:t>ISODate</a:t>
            </a:r>
            <a:r>
              <a:rPr lang="en-US" dirty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body: "This </a:t>
            </a:r>
            <a:r>
              <a:rPr lang="en-US" dirty="0" err="1"/>
              <a:t>arti</a:t>
            </a:r>
            <a:r>
              <a:rPr lang="en-US" dirty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</a:t>
            </a:r>
            <a:r>
              <a:rPr lang="en-US" dirty="0" err="1"/>
              <a:t>php|architect's</a:t>
            </a:r>
            <a:r>
              <a:rPr lang="en-US" dirty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dirty="0" err="1"/>
              <a:t>isbn</a:t>
            </a:r>
            <a:r>
              <a:rPr lang="en-US" dirty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/>
              <a:t>Store data as maps </a:t>
            </a:r>
          </a:p>
          <a:p>
            <a:pPr lvl="1"/>
            <a:r>
              <a:rPr lang="en-US" dirty="0" err="1"/>
              <a:t>HashMaps</a:t>
            </a:r>
            <a:r>
              <a:rPr lang="en-US" dirty="0"/>
              <a:t> or associative arrays </a:t>
            </a:r>
          </a:p>
          <a:p>
            <a:pPr lvl="1"/>
            <a:r>
              <a:rPr lang="en-US" dirty="0"/>
              <a:t>Provide a very efficient average running </a:t>
            </a:r>
            <a:br>
              <a:rPr lang="en-US" dirty="0"/>
            </a:br>
            <a:r>
              <a:rPr lang="en-US" dirty="0"/>
              <a:t>time algorithm for accessing data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 err="1"/>
              <a:t>Couchbase</a:t>
            </a:r>
            <a:r>
              <a:rPr lang="en-US" dirty="0"/>
              <a:t> (Zynga, Vimeo, NAVTEQ, ...) 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/>
              <a:t>Amazon Dynamo (Amazon, Elsevier, </a:t>
            </a:r>
            <a:br>
              <a:rPr lang="en-US" dirty="0"/>
            </a:br>
            <a:r>
              <a:rPr lang="en-US" dirty="0"/>
              <a:t>IMDb, ...) </a:t>
            </a:r>
          </a:p>
          <a:p>
            <a:pPr lvl="1"/>
            <a:r>
              <a:rPr lang="en-US" dirty="0"/>
              <a:t>Apache Cassandra (Facebook, Digg, </a:t>
            </a:r>
            <a:br>
              <a:rPr lang="en-US" dirty="0"/>
            </a:br>
            <a:r>
              <a:rPr lang="en-US" dirty="0"/>
              <a:t>Reddit, Twitter,...) </a:t>
            </a:r>
          </a:p>
          <a:p>
            <a:pPr lvl="1"/>
            <a:r>
              <a:rPr lang="en-US" dirty="0"/>
              <a:t>Voldemort (LinkedIn, eBay, …) </a:t>
            </a:r>
          </a:p>
          <a:p>
            <a:pPr lvl="1"/>
            <a:r>
              <a:rPr lang="en-US" dirty="0" err="1"/>
              <a:t>Riak</a:t>
            </a:r>
            <a:r>
              <a:rPr lang="en-US" dirty="0"/>
              <a:t> 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/>
              <a:t>Data efficiently stored </a:t>
            </a:r>
          </a:p>
          <a:p>
            <a:pPr lvl="1"/>
            <a:r>
              <a:rPr lang="en-US" dirty="0"/>
              <a:t>Avoids consuming space for storing nulls</a:t>
            </a:r>
          </a:p>
          <a:p>
            <a:pPr lvl="1"/>
            <a:r>
              <a:rPr lang="en-US" dirty="0"/>
              <a:t>Columns are grouped in column-families </a:t>
            </a:r>
          </a:p>
          <a:p>
            <a:pPr lvl="1"/>
            <a:r>
              <a:rPr lang="en-US" dirty="0"/>
              <a:t>Data isn’t stored as a single table but is stored by column families</a:t>
            </a:r>
          </a:p>
          <a:p>
            <a:pPr lvl="1"/>
            <a:r>
              <a:rPr lang="en-US" dirty="0"/>
              <a:t>Unit of data is a set of key/value pairs </a:t>
            </a:r>
          </a:p>
          <a:p>
            <a:pPr lvl="2"/>
            <a:r>
              <a:rPr lang="en-US" dirty="0"/>
              <a:t>Identified by “row-key” </a:t>
            </a:r>
          </a:p>
          <a:p>
            <a:pPr lvl="2"/>
            <a:r>
              <a:rPr lang="en-US" dirty="0"/>
              <a:t>Ordered and sorted based on row-key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br>
              <a:rPr lang="en-US" dirty="0"/>
            </a:br>
            <a:r>
              <a:rPr lang="en-US" dirty="0"/>
              <a:t>Google's services) </a:t>
            </a:r>
          </a:p>
          <a:p>
            <a:pPr lvl="1"/>
            <a:r>
              <a:rPr lang="en-US" dirty="0" err="1"/>
              <a:t>HBase</a:t>
            </a:r>
            <a:r>
              <a:rPr lang="en-US" dirty="0"/>
              <a:t> 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Hulu, Yahoo!,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919537"/>
            <a:ext cx="3894146" cy="25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Graph Databases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Graph-oriented</a:t>
            </a:r>
          </a:p>
          <a:p>
            <a:r>
              <a:rPr lang="en-US" dirty="0"/>
              <a:t>Everything is stored as an edge, a node or an attribute.</a:t>
            </a:r>
          </a:p>
          <a:p>
            <a:r>
              <a:rPr lang="en-US" dirty="0"/>
              <a:t>Each node and edge can have any number of attributes. </a:t>
            </a:r>
          </a:p>
          <a:p>
            <a:r>
              <a:rPr lang="en-US" dirty="0"/>
              <a:t>Both the nodes and edges can be labelled.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NoSQL databases are currently a hot topic in some parts of computing, with over a hundred </a:t>
            </a:r>
            <a:br>
              <a:rPr lang="en-US" altLang="en-US" dirty="0"/>
            </a:br>
            <a:r>
              <a:rPr lang="en-US" altLang="en-US" dirty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distributed</a:t>
            </a:r>
            <a:endParaRPr lang="en-US" dirty="0"/>
          </a:p>
          <a:p>
            <a:r>
              <a:rPr lang="en-US" dirty="0"/>
              <a:t>Traditional DBMSs are best designed to run well on a “single” machine </a:t>
            </a:r>
          </a:p>
          <a:p>
            <a:pPr lvl="1"/>
            <a:r>
              <a:rPr lang="en-US" dirty="0"/>
              <a:t>Larger volumes of data/operations requires to upgrade the server with faster CPUs or more memory known as  ‘scaling up’ or ‘Vertical scaling’</a:t>
            </a:r>
          </a:p>
          <a:p>
            <a:r>
              <a:rPr lang="en-US" dirty="0"/>
              <a:t>NoSQL solutions are designed to run on clusters or multi-node database solutions</a:t>
            </a:r>
          </a:p>
          <a:p>
            <a:pPr lvl="1"/>
            <a:r>
              <a:rPr lang="en-US" dirty="0"/>
              <a:t>Larger volumes of data/operations requires to add more machines to the cluster, Known as ‘scaling out’ or ‘horizontal scaling’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/>
              <a:t>Sharding</a:t>
            </a:r>
            <a:r>
              <a:rPr lang="en-US" altLang="en-US" sz="1900" dirty="0"/>
              <a:t> (partitioning)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Scaling RDBMS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Master-Slave</a:t>
            </a:r>
          </a:p>
          <a:p>
            <a:pPr lvl="1"/>
            <a:r>
              <a:rPr lang="en-US" altLang="en-US" sz="2200" dirty="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 dirty="0"/>
              <a:t>Critical reads may be incorrect as writes may not have been propagated down</a:t>
            </a:r>
          </a:p>
          <a:p>
            <a:pPr lvl="1"/>
            <a:r>
              <a:rPr lang="en-US" altLang="en-US" sz="2200" dirty="0"/>
              <a:t>Large data sets can pose problems as master needs to duplicate data to</a:t>
            </a:r>
          </a:p>
          <a:p>
            <a:r>
              <a:rPr lang="en-US" altLang="en-US" dirty="0" err="1"/>
              <a:t>Sharding</a:t>
            </a:r>
            <a:endParaRPr lang="en-US" altLang="en-US" dirty="0"/>
          </a:p>
          <a:p>
            <a:pPr lvl="1"/>
            <a:r>
              <a:rPr lang="en-US" sz="2400" dirty="0"/>
              <a:t>Any DB distributed across multiple machines needs to know in what machine a piece of data is stored or must be stored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sharding</a:t>
            </a:r>
            <a:r>
              <a:rPr lang="en-US" sz="2400" dirty="0"/>
              <a:t> system makes this decision for each row, using its key </a:t>
            </a:r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RDBMSs are based on ACID (Atomicity, Consistency, Isolation, and Durability) properties</a:t>
            </a:r>
          </a:p>
          <a:p>
            <a:pPr>
              <a:lnSpc>
                <a:spcPct val="70000"/>
              </a:lnSpc>
            </a:pPr>
            <a:r>
              <a:rPr lang="en-US" dirty="0"/>
              <a:t> NoSQL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Does 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In some cases completely ignores them </a:t>
            </a:r>
          </a:p>
          <a:p>
            <a:pPr>
              <a:lnSpc>
                <a:spcPct val="70000"/>
              </a:lnSpc>
            </a:pPr>
            <a:r>
              <a:rPr lang="en-US" dirty="0"/>
              <a:t>In distributed parallel systems it is difficult/impossible 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Long-running transactions don't work because keeping resources blocked for a long time is not practical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B</a:t>
            </a:r>
            <a:r>
              <a:rPr lang="en-US" altLang="en-US" sz="2400" dirty="0"/>
              <a:t>asically </a:t>
            </a:r>
            <a:r>
              <a:rPr lang="en-US" altLang="en-US" sz="2400" b="1" dirty="0"/>
              <a:t>A</a:t>
            </a:r>
            <a:r>
              <a:rPr lang="en-US" altLang="en-US" sz="2400" dirty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S</a:t>
            </a:r>
            <a:r>
              <a:rPr lang="en-US" altLang="en-US" sz="2400" dirty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E</a:t>
            </a:r>
            <a:r>
              <a:rPr lang="en-US" altLang="en-US" sz="2400" dirty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At most two of the following three can be maximized at one time </a:t>
            </a:r>
          </a:p>
          <a:p>
            <a:r>
              <a:rPr lang="en-US" sz="1600" dirty="0"/>
              <a:t>Consistency </a:t>
            </a:r>
          </a:p>
          <a:p>
            <a:pPr lvl="1"/>
            <a:r>
              <a:rPr lang="en-US" sz="1200" dirty="0"/>
              <a:t>Each client has the same view of the </a:t>
            </a:r>
            <a:br>
              <a:rPr lang="en-US" sz="1200" dirty="0"/>
            </a:br>
            <a:r>
              <a:rPr lang="en-US" sz="1200" dirty="0"/>
              <a:t>data </a:t>
            </a:r>
          </a:p>
          <a:p>
            <a:r>
              <a:rPr lang="en-US" sz="1600" dirty="0"/>
              <a:t>Availability </a:t>
            </a:r>
          </a:p>
          <a:p>
            <a:pPr lvl="1"/>
            <a:r>
              <a:rPr lang="en-US" sz="1200" dirty="0"/>
              <a:t>Each client can always read and write </a:t>
            </a:r>
          </a:p>
          <a:p>
            <a:r>
              <a:rPr lang="en-US" sz="1600" dirty="0"/>
              <a:t>Partition tolerance </a:t>
            </a:r>
          </a:p>
          <a:p>
            <a:pPr lvl="1"/>
            <a:r>
              <a:rPr lang="en-US" sz="1200" dirty="0"/>
              <a:t>System works well across distributed </a:t>
            </a:r>
            <a:br>
              <a:rPr lang="en-US" sz="1200" dirty="0"/>
            </a:br>
            <a:r>
              <a:rPr lang="en-US" sz="1200" dirty="0"/>
              <a:t>physical networks</a:t>
            </a:r>
            <a:endParaRPr lang="en-US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826588"/>
            <a:ext cx="4590731" cy="39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Theorem: Two out of Three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/>
              <a:t>The choices could be as follows: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Availability is compromised but consistency and partition tolerance are preferred over it </a:t>
            </a:r>
          </a:p>
          <a:p>
            <a:pPr marL="457200" indent="-457200">
              <a:buAutoNum type="arabicPeriod"/>
            </a:pPr>
            <a:r>
              <a:rPr lang="en-US" dirty="0"/>
              <a:t>The system has little or no partition tolerance. Consistency and availability are preferred </a:t>
            </a:r>
          </a:p>
          <a:p>
            <a:pPr marL="457200" indent="-457200">
              <a:buAutoNum type="arabicPeriod"/>
            </a:pPr>
            <a:r>
              <a:rPr lang="en-US" dirty="0"/>
              <a:t>Consistency is compromised but systems are always available and can work when parts of it are partitioned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/>
              <a:t>Consistency or Availability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Performance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</a:p>
          <a:p>
            <a:r>
              <a:rPr lang="en-US" dirty="0"/>
              <a:t>Every database has its advantages and disadvantages </a:t>
            </a:r>
          </a:p>
          <a:p>
            <a:pPr lvl="1"/>
            <a:r>
              <a:rPr lang="en-US" dirty="0"/>
              <a:t>Depending on the type of tasks (and preferences) to accomplish</a:t>
            </a:r>
          </a:p>
          <a:p>
            <a:r>
              <a:rPr lang="en-US" dirty="0"/>
              <a:t>NoSQL is a set of concepts, ideas, technologies, and software dealing with </a:t>
            </a:r>
          </a:p>
          <a:p>
            <a:pPr lvl="1"/>
            <a:r>
              <a:rPr lang="en-US" dirty="0"/>
              <a:t>Big data </a:t>
            </a:r>
          </a:p>
          <a:p>
            <a:pPr lvl="1"/>
            <a:r>
              <a:rPr lang="en-US" dirty="0"/>
              <a:t>Sparse un/semi-structured data</a:t>
            </a:r>
          </a:p>
          <a:p>
            <a:pPr lvl="1"/>
            <a:r>
              <a:rPr lang="en-US" dirty="0"/>
              <a:t>High horizontal scalability </a:t>
            </a:r>
          </a:p>
          <a:p>
            <a:pPr lvl="1"/>
            <a:r>
              <a:rPr lang="en-US" dirty="0"/>
              <a:t>Massive parallel processing </a:t>
            </a:r>
          </a:p>
          <a:p>
            <a:r>
              <a:rPr lang="en-US" dirty="0"/>
              <a:t> Different applications, goals, targets, approaches need different NoSQL solutions </a:t>
            </a:r>
            <a:endParaRPr lang="en-US" altLang="en-US" sz="600" dirty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would I use it?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4219"/>
            <a:ext cx="8610600" cy="3955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Where would I use a NoSQL database?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 you have somewhere a large set of uncontrolled, unstructured, data that you are trying to fit into a RDBMS?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Log Analysis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Social Networking Feeds (many firms hooked in through Facebook or Twitter)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External feeds from partners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Data that is not easily analyzed in a RDBMS such as time-based data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Large data feeds that need to be massaged before entry into an RDBMS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5440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forget about the DBA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5" y="1447800"/>
            <a:ext cx="7693025" cy="5036127"/>
          </a:xfrm>
        </p:spPr>
        <p:txBody>
          <a:bodyPr/>
          <a:lstStyle/>
          <a:p>
            <a:r>
              <a:rPr lang="en-US" altLang="en-US" sz="2400" dirty="0"/>
              <a:t>It does not matter if the data is deployed on a NoSQL platform instead of an RDBMS.</a:t>
            </a:r>
          </a:p>
          <a:p>
            <a:r>
              <a:rPr lang="en-US" altLang="en-US" sz="2400" dirty="0"/>
              <a:t>Still need to address:</a:t>
            </a:r>
          </a:p>
          <a:p>
            <a:pPr lvl="1"/>
            <a:r>
              <a:rPr lang="en-US" altLang="en-US" sz="2200" dirty="0"/>
              <a:t>Backups &amp; recovery </a:t>
            </a:r>
          </a:p>
          <a:p>
            <a:pPr lvl="1"/>
            <a:r>
              <a:rPr lang="en-US" altLang="en-US" sz="2200" dirty="0"/>
              <a:t>Capacity planning</a:t>
            </a:r>
          </a:p>
          <a:p>
            <a:pPr lvl="1"/>
            <a:r>
              <a:rPr lang="en-US" altLang="en-US" sz="2200" dirty="0"/>
              <a:t>Performance monitoring</a:t>
            </a:r>
          </a:p>
          <a:p>
            <a:pPr lvl="1"/>
            <a:r>
              <a:rPr lang="en-US" altLang="en-US" sz="2200" dirty="0"/>
              <a:t>Data integration</a:t>
            </a:r>
          </a:p>
          <a:p>
            <a:pPr lvl="1"/>
            <a:r>
              <a:rPr lang="en-US" altLang="en-US" sz="2200" dirty="0"/>
              <a:t>Tuning &amp; optimization</a:t>
            </a:r>
          </a:p>
          <a:p>
            <a:r>
              <a:rPr lang="en-US" altLang="en-US" sz="2400" dirty="0"/>
              <a:t>What happens when things don’t work as expected and nodes are out of sync or you have a data corruption occurring at 2am?</a:t>
            </a:r>
          </a:p>
          <a:p>
            <a:r>
              <a:rPr lang="en-US" altLang="en-US" sz="2400" dirty="0"/>
              <a:t>Who you </a:t>
            </a:r>
            <a:r>
              <a:rPr lang="en-US" altLang="en-US" sz="2400" dirty="0" err="1"/>
              <a:t>gonna</a:t>
            </a:r>
            <a:r>
              <a:rPr lang="en-US" altLang="en-US" sz="2400" dirty="0"/>
              <a:t> call?</a:t>
            </a:r>
          </a:p>
          <a:p>
            <a:pPr lvl="1"/>
            <a:r>
              <a:rPr lang="en-US" altLang="en-US" sz="2200" dirty="0"/>
              <a:t>DBA and </a:t>
            </a:r>
            <a:r>
              <a:rPr lang="en-US" altLang="en-US" sz="2200" dirty="0" err="1"/>
              <a:t>SysAdmin</a:t>
            </a:r>
            <a:r>
              <a:rPr lang="en-US" altLang="en-US" sz="2200" dirty="0"/>
              <a:t> need to be on board</a:t>
            </a:r>
          </a:p>
        </p:txBody>
      </p:sp>
    </p:spTree>
    <p:extLst>
      <p:ext uri="{BB962C8B-B14F-4D97-AF65-F5344CB8AC3E}">
        <p14:creationId xmlns:p14="http://schemas.microsoft.com/office/powerpoint/2010/main" val="179192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</a:p>
          <a:p>
            <a:pPr>
              <a:defRPr/>
            </a:pPr>
            <a:r>
              <a:rPr lang="en-US" dirty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Storm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Large datasets, acceptance of alternatives, and dynamically-typed data has come together in a perfect storm</a:t>
            </a:r>
          </a:p>
          <a:p>
            <a:r>
              <a:rPr lang="en-US" altLang="en-US" sz="2400" dirty="0"/>
              <a:t>Not a backlash/rebellion against RDBMS</a:t>
            </a:r>
          </a:p>
          <a:p>
            <a:r>
              <a:rPr lang="en-US" altLang="en-US" sz="2400" dirty="0"/>
              <a:t>SQL is a rich query language that cannot be rivaled by the current list of NoSQL offerings</a:t>
            </a:r>
          </a:p>
          <a:p>
            <a:pPr lvl="1"/>
            <a:r>
              <a:rPr lang="en-US" altLang="en-US" dirty="0"/>
              <a:t>So you have reached a point where a read-only cache and write-based RDBMS isn’t delivering the throughput necessary to support a particular application.</a:t>
            </a:r>
          </a:p>
          <a:p>
            <a:pPr lvl="1"/>
            <a:r>
              <a:rPr lang="en-US" altLang="en-US" dirty="0"/>
              <a:t>You need to examine alternatives and what alternatives are out there.</a:t>
            </a:r>
          </a:p>
          <a:p>
            <a:pPr lvl="1"/>
            <a:r>
              <a:rPr lang="en-US" altLang="en-US" dirty="0"/>
              <a:t>The NoSQL databases are a pragmatic response to growing scale of databases and the falling prices of commodity hardware.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77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likely, 10 years from now, the majority of data is still stored in RDBMS.</a:t>
            </a:r>
          </a:p>
          <a:p>
            <a:r>
              <a:rPr lang="en-US" altLang="en-US" sz="2400" dirty="0"/>
              <a:t>Leading users of NoSQL </a:t>
            </a:r>
            <a:r>
              <a:rPr lang="en-US" altLang="en-US" sz="2400" dirty="0" err="1"/>
              <a:t>datastores</a:t>
            </a:r>
            <a:r>
              <a:rPr lang="en-US" altLang="en-US" sz="2400" dirty="0"/>
              <a:t> are social networking sites such as Twitter, Facebook, LinkedIn, and Digg.</a:t>
            </a:r>
          </a:p>
          <a:p>
            <a:r>
              <a:rPr lang="en-US" altLang="en-US" sz="2400" dirty="0"/>
              <a:t>Not every problem is a nail and not every solution is a hammer.</a:t>
            </a:r>
          </a:p>
          <a:p>
            <a:r>
              <a:rPr lang="en-US" altLang="en-US" dirty="0"/>
              <a:t>NoSQL has taken a field that was "dead" (database development) and suddenly brought it back to life.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06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/>
              <a:t>No Relational</a:t>
            </a:r>
          </a:p>
          <a:p>
            <a:pPr lvl="1"/>
            <a:r>
              <a:rPr lang="en-US" dirty="0"/>
              <a:t>No RDBMS</a:t>
            </a:r>
          </a:p>
          <a:p>
            <a:pPr lvl="1"/>
            <a:r>
              <a:rPr lang="en-US" dirty="0"/>
              <a:t>Not Only SQL </a:t>
            </a:r>
          </a:p>
          <a:p>
            <a:r>
              <a:rPr lang="en-US" dirty="0"/>
              <a:t>NoSQL is an umbrella term for all databases and data stores that don’t follow the RDBMS principles </a:t>
            </a:r>
          </a:p>
          <a:p>
            <a:pPr lvl="1"/>
            <a:r>
              <a:rPr lang="en-US" dirty="0"/>
              <a:t>A class of products </a:t>
            </a:r>
          </a:p>
          <a:p>
            <a:pPr lvl="1"/>
            <a:r>
              <a:rPr lang="en-US" dirty="0"/>
              <a:t>A collection of several (related) concepts about data storage and manipulation</a:t>
            </a:r>
          </a:p>
          <a:p>
            <a:pPr lvl="1"/>
            <a:r>
              <a:rPr lang="en-US" dirty="0"/>
              <a:t>Often 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NoSQL</a:t>
            </a:r>
            <a:r>
              <a:rPr lang="es-ES_tradnl" dirty="0"/>
              <a:t> come </a:t>
            </a:r>
            <a:r>
              <a:rPr lang="es-ES_tradnl" dirty="0" err="1"/>
              <a:t>from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</a:p>
          <a:p>
            <a:r>
              <a:rPr lang="en-US" dirty="0"/>
              <a:t>But NoSQL represents a new incarnation </a:t>
            </a:r>
          </a:p>
          <a:p>
            <a:pPr lvl="1"/>
            <a:r>
              <a:rPr lang="en-US" dirty="0"/>
              <a:t>Due to massively scalable Internet applications </a:t>
            </a:r>
          </a:p>
          <a:p>
            <a:pPr lvl="1"/>
            <a:r>
              <a:rPr lang="en-US" dirty="0"/>
              <a:t>Based on distributed and parallel computing 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Starts with Google </a:t>
            </a:r>
          </a:p>
          <a:p>
            <a:pPr lvl="1"/>
            <a:r>
              <a:rPr lang="en-US" dirty="0"/>
              <a:t>First research paper published in 2003 </a:t>
            </a:r>
          </a:p>
          <a:p>
            <a:pPr lvl="1"/>
            <a:r>
              <a:rPr lang="en-US" dirty="0"/>
              <a:t>Continues also thanks to Lucene's developers/Apache (Hadoop) and Amazon (Dynamo) </a:t>
            </a:r>
          </a:p>
          <a:p>
            <a:pPr lvl="1"/>
            <a:r>
              <a:rPr lang="en-US" dirty="0"/>
              <a:t>Then 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Dynamo and BigTable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Three major papers were the seeds of the NoSQL movement</a:t>
            </a:r>
          </a:p>
          <a:p>
            <a:pPr lvl="1"/>
            <a:r>
              <a:rPr lang="en-US" altLang="en-US" sz="2200" dirty="0" err="1"/>
              <a:t>BigTable</a:t>
            </a:r>
            <a:r>
              <a:rPr lang="en-US" altLang="en-US" sz="2200" dirty="0"/>
              <a:t> (Google)</a:t>
            </a:r>
          </a:p>
          <a:p>
            <a:pPr lvl="1"/>
            <a:r>
              <a:rPr lang="en-US" altLang="en-US" sz="2200" dirty="0"/>
              <a:t>Dynamo (Amazon)</a:t>
            </a:r>
          </a:p>
          <a:p>
            <a:pPr lvl="2"/>
            <a:r>
              <a:rPr lang="en-US" altLang="en-US" sz="2000" dirty="0"/>
              <a:t>Distributed key-value data store</a:t>
            </a:r>
          </a:p>
          <a:p>
            <a:pPr lvl="2"/>
            <a:r>
              <a:rPr lang="en-US" altLang="en-US" sz="2000" dirty="0"/>
              <a:t>Eventual consistency</a:t>
            </a:r>
          </a:p>
          <a:p>
            <a:pPr lvl="1"/>
            <a:r>
              <a:rPr lang="en-US" altLang="en-US" sz="2400" dirty="0"/>
              <a:t>CAP Theorem (discuss in a sec ..)</a:t>
            </a:r>
          </a:p>
        </p:txBody>
      </p:sp>
    </p:spTree>
    <p:extLst>
      <p:ext uri="{BB962C8B-B14F-4D97-AF65-F5344CB8AC3E}">
        <p14:creationId xmlns:p14="http://schemas.microsoft.com/office/powerpoint/2010/main" val="39428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NoSQL</a:t>
            </a:r>
            <a:r>
              <a:rPr lang="es-ES_tradnl" dirty="0"/>
              <a:t> and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/>
              <a:t>How much big are “big data”? </a:t>
            </a:r>
          </a:p>
          <a:p>
            <a:pPr lvl="1"/>
            <a:r>
              <a:rPr lang="en-US" dirty="0"/>
              <a:t>Over few terabytes Enough to start spanning multiple storage units </a:t>
            </a:r>
          </a:p>
          <a:p>
            <a:r>
              <a:rPr lang="en-US" dirty="0"/>
              <a:t>Challenges  </a:t>
            </a:r>
          </a:p>
          <a:p>
            <a:pPr lvl="1"/>
            <a:r>
              <a:rPr lang="en-US" dirty="0"/>
              <a:t>Efficiently storing and accessing large amounts of data is difficult, even more considering fault tolerance and backups </a:t>
            </a:r>
          </a:p>
          <a:p>
            <a:pPr lvl="1"/>
            <a:r>
              <a:rPr lang="en-US" dirty="0"/>
              <a:t>Manipulating large data sets involves running immensely parallel processes</a:t>
            </a:r>
          </a:p>
          <a:p>
            <a:pPr lvl="1"/>
            <a:r>
              <a:rPr lang="en-US" dirty="0"/>
              <a:t>Managing 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14464</TotalTime>
  <Words>2433</Words>
  <Application>Microsoft Office PowerPoint</Application>
  <PresentationFormat>On-screen Show (4:3)</PresentationFormat>
  <Paragraphs>288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Office Theme</vt:lpstr>
      <vt:lpstr>Lecture 7 – NoSQL</vt:lpstr>
      <vt:lpstr>NoSQL!</vt:lpstr>
      <vt:lpstr>RDBMS Characteristics</vt:lpstr>
      <vt:lpstr>Transactions – ACID Properties</vt:lpstr>
      <vt:lpstr>No SQL?</vt:lpstr>
      <vt:lpstr>NoSQL Definition</vt:lpstr>
      <vt:lpstr>Where does NoSQL come from?</vt:lpstr>
      <vt:lpstr>Dynamo and BigTable</vt:lpstr>
      <vt:lpstr>NoSQL and Big Data</vt:lpstr>
      <vt:lpstr>How did we get here?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Dealing with Big Data and Scalability</vt:lpstr>
      <vt:lpstr>Scaling RDBMS</vt:lpstr>
      <vt:lpstr>NoSQL, No ACID</vt:lpstr>
      <vt:lpstr>BASE Transactions</vt:lpstr>
      <vt:lpstr>CAP Theorem</vt:lpstr>
      <vt:lpstr>CAP Theorem: Two out of Three</vt:lpstr>
      <vt:lpstr>Consistency or Availability</vt:lpstr>
      <vt:lpstr>Performance</vt:lpstr>
      <vt:lpstr>Where would I use it?</vt:lpstr>
      <vt:lpstr>Don’t forget about the DBA</vt:lpstr>
      <vt:lpstr>The Perfect Storm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Administrator</cp:lastModifiedBy>
  <cp:revision>462</cp:revision>
  <dcterms:created xsi:type="dcterms:W3CDTF">2009-12-29T10:39:27Z</dcterms:created>
  <dcterms:modified xsi:type="dcterms:W3CDTF">2020-03-30T22:34:18Z</dcterms:modified>
</cp:coreProperties>
</file>