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70"/>
  </p:notesMasterIdLst>
  <p:handoutMasterIdLst>
    <p:handoutMasterId r:id="rId71"/>
  </p:handoutMasterIdLst>
  <p:sldIdLst>
    <p:sldId id="256" r:id="rId2"/>
    <p:sldId id="450" r:id="rId3"/>
    <p:sldId id="451" r:id="rId4"/>
    <p:sldId id="452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4" r:id="rId15"/>
    <p:sldId id="466" r:id="rId16"/>
    <p:sldId id="467" r:id="rId17"/>
    <p:sldId id="468" r:id="rId18"/>
    <p:sldId id="532" r:id="rId19"/>
    <p:sldId id="470" r:id="rId20"/>
    <p:sldId id="471" r:id="rId21"/>
    <p:sldId id="472" r:id="rId22"/>
    <p:sldId id="474" r:id="rId23"/>
    <p:sldId id="475" r:id="rId24"/>
    <p:sldId id="476" r:id="rId25"/>
    <p:sldId id="477" r:id="rId26"/>
    <p:sldId id="478" r:id="rId27"/>
    <p:sldId id="480" r:id="rId28"/>
    <p:sldId id="481" r:id="rId29"/>
    <p:sldId id="482" r:id="rId30"/>
    <p:sldId id="483" r:id="rId31"/>
    <p:sldId id="525" r:id="rId32"/>
    <p:sldId id="526" r:id="rId33"/>
    <p:sldId id="527" r:id="rId34"/>
    <p:sldId id="528" r:id="rId35"/>
    <p:sldId id="529" r:id="rId36"/>
    <p:sldId id="530" r:id="rId37"/>
    <p:sldId id="531" r:id="rId38"/>
    <p:sldId id="485" r:id="rId39"/>
    <p:sldId id="487" r:id="rId40"/>
    <p:sldId id="488" r:id="rId41"/>
    <p:sldId id="489" r:id="rId42"/>
    <p:sldId id="490" r:id="rId43"/>
    <p:sldId id="491" r:id="rId44"/>
    <p:sldId id="492" r:id="rId45"/>
    <p:sldId id="494" r:id="rId46"/>
    <p:sldId id="496" r:id="rId47"/>
    <p:sldId id="497" r:id="rId48"/>
    <p:sldId id="499" r:id="rId49"/>
    <p:sldId id="500" r:id="rId50"/>
    <p:sldId id="504" r:id="rId51"/>
    <p:sldId id="505" r:id="rId52"/>
    <p:sldId id="507" r:id="rId53"/>
    <p:sldId id="508" r:id="rId54"/>
    <p:sldId id="509" r:id="rId55"/>
    <p:sldId id="533" r:id="rId56"/>
    <p:sldId id="511" r:id="rId57"/>
    <p:sldId id="514" r:id="rId58"/>
    <p:sldId id="516" r:id="rId59"/>
    <p:sldId id="515" r:id="rId60"/>
    <p:sldId id="513" r:id="rId61"/>
    <p:sldId id="517" r:id="rId62"/>
    <p:sldId id="518" r:id="rId63"/>
    <p:sldId id="521" r:id="rId64"/>
    <p:sldId id="522" r:id="rId65"/>
    <p:sldId id="523" r:id="rId66"/>
    <p:sldId id="524" r:id="rId67"/>
    <p:sldId id="534" r:id="rId68"/>
    <p:sldId id="448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60976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55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60976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67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6097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4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Selections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 in Program 4-2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100"/>
            <a:ext cx="74628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5848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 in Program 4-2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5750"/>
            <a:ext cx="64008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Program 4-2 Lines 21 and 22</a:t>
            </a:r>
            <a:endParaRPr lang="en-US" dirty="0"/>
          </a:p>
        </p:txBody>
      </p:sp>
      <p:pic>
        <p:nvPicPr>
          <p:cNvPr id="16387" name="Picture 3" descr="0404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349500"/>
            <a:ext cx="42878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 Notes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Do not place 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  <a:r>
              <a:rPr lang="en-US" altLang="en-US" smtClean="0"/>
              <a:t> after </a:t>
            </a:r>
            <a:r>
              <a:rPr lang="en-US" altLang="en-US" smtClean="0">
                <a:latin typeface="Courier New" panose="02070309020205020404" pitchFamily="49" charset="0"/>
              </a:rPr>
              <a:t>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Place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  <a:r>
              <a:rPr lang="en-US" altLang="en-US" smtClean="0"/>
              <a:t> on a separate line after </a:t>
            </a:r>
            <a:r>
              <a:rPr lang="en-US" altLang="en-US" smtClean="0">
                <a:latin typeface="Courier New" panose="02070309020205020404" pitchFamily="49" charset="0"/>
              </a:rPr>
              <a:t>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  <a:r>
              <a:rPr lang="en-US" altLang="en-US" smtClean="0"/>
              <a:t>, indented: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if (score &gt; 90)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grade = 'A';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Be careful testing </a:t>
            </a:r>
            <a:r>
              <a:rPr lang="en-US" altLang="en-US" smtClean="0">
                <a:latin typeface="Courier New" panose="02070309020205020404" pitchFamily="49" charset="0"/>
              </a:rPr>
              <a:t>float</a:t>
            </a:r>
            <a:r>
              <a:rPr lang="en-US" altLang="en-US" smtClean="0"/>
              <a:t>s and </a:t>
            </a:r>
            <a:r>
              <a:rPr lang="en-US" altLang="en-US" smtClean="0">
                <a:latin typeface="Courier New" panose="02070309020205020404" pitchFamily="49" charset="0"/>
              </a:rPr>
              <a:t>double</a:t>
            </a:r>
            <a:r>
              <a:rPr lang="en-US" altLang="en-US" smtClean="0"/>
              <a:t>s for equality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anose="02070309020205020404" pitchFamily="49" charset="0"/>
              </a:rPr>
              <a:t>0</a:t>
            </a:r>
            <a:r>
              <a:rPr lang="en-US" altLang="en-US" smtClean="0"/>
              <a:t> is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r>
              <a:rPr lang="en-US" altLang="en-US" smtClean="0"/>
              <a:t>; any other value is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19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Expanding 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To execute more than one statement as part of an </a:t>
            </a:r>
            <a:r>
              <a:rPr lang="en-US" altLang="en-US" sz="2800" smtClean="0">
                <a:latin typeface="Courier New" panose="02070309020205020404" pitchFamily="49" charset="0"/>
              </a:rPr>
              <a:t>if</a:t>
            </a:r>
            <a:r>
              <a:rPr lang="en-US" altLang="en-US" sz="2800" smtClean="0"/>
              <a:t> statement, enclose them in </a:t>
            </a:r>
            <a:r>
              <a:rPr lang="en-US" altLang="en-US" sz="2800" smtClean="0">
                <a:latin typeface="Courier New" panose="02070309020205020404" pitchFamily="49" charset="0"/>
              </a:rPr>
              <a:t>{ }</a:t>
            </a:r>
            <a:r>
              <a:rPr lang="en-US" altLang="en-US" sz="2800" smtClean="0"/>
              <a:t>: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if (score &gt; 90)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{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	   grade = 'A';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	   cout &lt;&lt; "Good Job!\n";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}</a:t>
            </a:r>
            <a:endParaRPr lang="en-US" altLang="en-US" sz="2400" smtClean="0"/>
          </a:p>
          <a:p>
            <a:r>
              <a:rPr lang="en-US" altLang="en-US" sz="2800" smtClean="0"/>
              <a:t> </a:t>
            </a:r>
            <a:r>
              <a:rPr lang="en-US" altLang="en-US" sz="2800" smtClean="0">
                <a:latin typeface="Courier New" panose="02070309020205020404" pitchFamily="49" charset="0"/>
              </a:rPr>
              <a:t>{ }</a:t>
            </a:r>
            <a:r>
              <a:rPr lang="en-US" altLang="en-US" sz="2800" smtClean="0"/>
              <a:t> creates a </a:t>
            </a:r>
            <a:r>
              <a:rPr lang="en-US" altLang="en-US" sz="2800" u="sng" smtClean="0"/>
              <a:t>block</a:t>
            </a:r>
            <a:r>
              <a:rPr lang="en-US" altLang="en-US" sz="2800" smtClean="0"/>
              <a:t> of code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3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</a:t>
            </a:r>
            <a:r>
              <a:rPr lang="en-US" altLang="en-US" smtClean="0"/>
              <a:t> statement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Provides two possible paths of execution</a:t>
            </a:r>
          </a:p>
          <a:p>
            <a:r>
              <a:rPr lang="en-US" altLang="en-US" smtClean="0"/>
              <a:t>Performs one statement or block if the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/>
              <a:t> is true, otherwise performs another statement or block.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02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</a:t>
            </a:r>
            <a:r>
              <a:rPr lang="en-US" altLang="en-US" smtClean="0"/>
              <a:t> statement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 Format: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</a:t>
            </a:r>
            <a:r>
              <a:rPr lang="en-US" altLang="en-US" i="1" smtClean="0">
                <a:latin typeface="Courier New" panose="02070309020205020404" pitchFamily="49" charset="0"/>
              </a:rPr>
              <a:t>statement1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else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</a:t>
            </a:r>
            <a:r>
              <a:rPr lang="en-US" altLang="en-US" i="1" smtClean="0">
                <a:latin typeface="Courier New" panose="02070309020205020404" pitchFamily="49" charset="0"/>
              </a:rPr>
              <a:t>statement2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73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</a:t>
            </a:r>
            <a:r>
              <a:rPr lang="en-US" altLang="en-US" smtClean="0"/>
              <a:t>-What Happens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400" smtClean="0"/>
              <a:t>To evaluate: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000" smtClean="0">
                <a:latin typeface="Courier New" panose="02070309020205020404" pitchFamily="49" charset="0"/>
              </a:rPr>
              <a:t>if (</a:t>
            </a:r>
            <a:r>
              <a:rPr lang="en-US" altLang="en-US" sz="2000" i="1" smtClean="0">
                <a:latin typeface="Courier New" panose="02070309020205020404" pitchFamily="49" charset="0"/>
              </a:rPr>
              <a:t>expression</a:t>
            </a:r>
            <a:r>
              <a:rPr lang="en-US" altLang="en-US" sz="2000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i="1" smtClean="0">
                <a:latin typeface="Courier New" panose="02070309020205020404" pitchFamily="49" charset="0"/>
              </a:rPr>
              <a:t>statement1</a:t>
            </a:r>
            <a:r>
              <a:rPr lang="en-US" altLang="en-US" sz="2000" smtClean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else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i="1" smtClean="0">
                <a:latin typeface="Courier New" panose="02070309020205020404" pitchFamily="49" charset="0"/>
              </a:rPr>
              <a:t>statement2</a:t>
            </a:r>
            <a:r>
              <a:rPr lang="en-US" altLang="en-US" sz="2000" smtClean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If the </a:t>
            </a:r>
            <a:r>
              <a:rPr lang="en-US" altLang="en-US" sz="2400" i="1" smtClean="0">
                <a:latin typeface="Courier New" panose="02070309020205020404" pitchFamily="49" charset="0"/>
              </a:rPr>
              <a:t>expression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true</a:t>
            </a:r>
            <a:r>
              <a:rPr lang="en-US" altLang="en-US" sz="2400" smtClean="0"/>
              <a:t>, then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statement1</a:t>
            </a:r>
            <a:r>
              <a:rPr lang="en-US" altLang="en-US" sz="2400" smtClean="0"/>
              <a:t> is executed and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statement2</a:t>
            </a:r>
            <a:r>
              <a:rPr lang="en-US" altLang="en-US" sz="2400" smtClean="0"/>
              <a:t> is skipped.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If the </a:t>
            </a:r>
            <a:r>
              <a:rPr lang="en-US" altLang="en-US" sz="2400" i="1" smtClean="0">
                <a:latin typeface="Courier New" panose="02070309020205020404" pitchFamily="49" charset="0"/>
              </a:rPr>
              <a:t>expression</a:t>
            </a:r>
            <a:r>
              <a:rPr lang="en-US" altLang="en-US" sz="2400" smtClean="0"/>
              <a:t> is </a:t>
            </a:r>
            <a:r>
              <a:rPr lang="en-US" altLang="en-US" sz="2400" i="1" smtClean="0">
                <a:latin typeface="Courier New" panose="02070309020205020404" pitchFamily="49" charset="0"/>
              </a:rPr>
              <a:t>false</a:t>
            </a:r>
            <a:r>
              <a:rPr lang="en-US" altLang="en-US" sz="2400" smtClean="0"/>
              <a:t>, then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statement1</a:t>
            </a:r>
            <a:r>
              <a:rPr lang="en-US" altLang="en-US" sz="2400" smtClean="0"/>
              <a:t> is skipped and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statement2</a:t>
            </a:r>
            <a:r>
              <a:rPr lang="en-US" altLang="en-US" sz="2400" smtClean="0"/>
              <a:t> is executed.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1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7 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Create a program to enter an integer from user input and display whether the integer is odd or even.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5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activity 7</a:t>
            </a:r>
            <a:endParaRPr lang="en-US" dirty="0"/>
          </a:p>
        </p:txBody>
      </p:sp>
      <p:pic>
        <p:nvPicPr>
          <p:cNvPr id="25603" name="Picture 3" descr="04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6388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3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Relational Operators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Used to compare numbers to determine relative order</a:t>
            </a:r>
          </a:p>
          <a:p>
            <a:r>
              <a:rPr lang="en-US" altLang="en-US" smtClean="0"/>
              <a:t>Operators: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524000" y="3581400"/>
          <a:ext cx="6096000" cy="2194284"/>
        </p:xfrm>
        <a:graphic>
          <a:graphicData uri="http://schemas.openxmlformats.org/drawingml/2006/table">
            <a:tbl>
              <a:tblPr/>
              <a:tblGrid>
                <a:gridCol w="990600"/>
                <a:gridCol w="51054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&gt;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Greater than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&lt;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Less than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&gt;=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Greater than or 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&lt;=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Less than or 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==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!=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Not 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Testing the Divisor in Program 4-9</a:t>
            </a:r>
            <a:endParaRPr 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2163"/>
            <a:ext cx="70104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8705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Testing the Divisor in Program 4-9</a:t>
            </a:r>
            <a:endParaRPr 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545538"/>
            <a:ext cx="50641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latin typeface="Courier New" panose="02070309020205020404" pitchFamily="49" charset="0"/>
              </a:rPr>
              <a:t>if</a:t>
            </a:r>
            <a:r>
              <a:rPr lang="en-US" altLang="en-US" smtClean="0"/>
              <a:t> statement that is nested inside another </a:t>
            </a:r>
            <a:r>
              <a:rPr lang="en-US" altLang="en-US" smtClean="0">
                <a:latin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  <a:p>
            <a:r>
              <a:rPr lang="en-US" altLang="en-US" smtClean="0"/>
              <a:t>Nested </a:t>
            </a:r>
            <a:r>
              <a:rPr lang="en-US" altLang="en-US" smtClean="0">
                <a:latin typeface="Courier New" panose="02070309020205020404" pitchFamily="49" charset="0"/>
              </a:rPr>
              <a:t>if</a:t>
            </a:r>
            <a:r>
              <a:rPr lang="en-US" altLang="en-US" smtClean="0"/>
              <a:t> statements can be used to test more than one condition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2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a Nested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Statement</a:t>
            </a:r>
            <a:endParaRPr lang="en-US" dirty="0"/>
          </a:p>
        </p:txBody>
      </p:sp>
      <p:pic>
        <p:nvPicPr>
          <p:cNvPr id="30723" name="Picture 5" descr="Figure 4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0200"/>
            <a:ext cx="682942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From Program 4-10</a:t>
            </a:r>
          </a:p>
          <a:p>
            <a:endParaRPr lang="en-US" altLang="en-US" smtClean="0"/>
          </a:p>
        </p:txBody>
      </p:sp>
      <p:pic>
        <p:nvPicPr>
          <p:cNvPr id="31748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7650"/>
            <a:ext cx="8229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Another example, from Program 4-1</a:t>
            </a:r>
          </a:p>
        </p:txBody>
      </p:sp>
      <p:pic>
        <p:nvPicPr>
          <p:cNvPr id="32772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95525"/>
            <a:ext cx="58674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Proper Indentation!</a:t>
            </a:r>
          </a:p>
        </p:txBody>
      </p:sp>
      <p:pic>
        <p:nvPicPr>
          <p:cNvPr id="33795" name="Picture 4" descr="Figure 4-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2025650"/>
            <a:ext cx="7677150" cy="3675063"/>
          </a:xfrm>
          <a:noFill/>
        </p:spPr>
      </p:pic>
    </p:spTree>
    <p:extLst>
      <p:ext uri="{BB962C8B-B14F-4D97-AF65-F5344CB8AC3E}">
        <p14:creationId xmlns:p14="http://schemas.microsoft.com/office/powerpoint/2010/main" val="35211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 if </a:t>
            </a:r>
            <a:r>
              <a:rPr lang="en-US" altLang="en-US" smtClean="0"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Tests a series of conditions until one is found to be true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Often simpler than using nested </a:t>
            </a:r>
            <a:r>
              <a:rPr lang="en-US" dirty="0" smtClean="0">
                <a:latin typeface="Courier New" pitchFamily="-16" charset="0"/>
              </a:rPr>
              <a:t>if/else</a:t>
            </a:r>
            <a:r>
              <a:rPr lang="en-US" dirty="0" smtClean="0"/>
              <a:t> statements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Can be used to model thought processes such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"If it is raining, take an umbrella, </a:t>
            </a:r>
            <a:br>
              <a:rPr lang="en-US" dirty="0" smtClean="0"/>
            </a:br>
            <a:r>
              <a:rPr lang="en-US" dirty="0" smtClean="0"/>
              <a:t>else, if it is windy, take a hat, </a:t>
            </a:r>
            <a:br>
              <a:rPr lang="en-US" dirty="0" smtClean="0"/>
            </a:br>
            <a:r>
              <a:rPr lang="en-US" dirty="0" smtClean="0"/>
              <a:t>else, take sunglasses”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 if </a:t>
            </a:r>
            <a:r>
              <a:rPr lang="en-US" altLang="en-US" smtClean="0"/>
              <a:t>Format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smtClean="0">
                <a:latin typeface="Courier New" panose="02070309020205020404" pitchFamily="49" charset="0"/>
              </a:rPr>
              <a:t>1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else 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smtClean="0">
                <a:latin typeface="Courier New" panose="02070309020205020404" pitchFamily="49" charset="0"/>
              </a:rPr>
              <a:t>2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.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. // other else ifs 		  	  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else 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smtClean="0">
                <a:latin typeface="Courier New" panose="02070309020205020404" pitchFamily="49" charset="0"/>
              </a:rPr>
              <a:t>n</a:t>
            </a:r>
            <a:r>
              <a:rPr lang="en-US" altLang="en-US" smtClean="0">
                <a:latin typeface="Courier New" panose="02070309020205020404" pitchFamily="49" charset="0"/>
              </a:rPr>
              <a:t>;  // or block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10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if/else if </a:t>
            </a:r>
            <a:r>
              <a:rPr lang="en-US" dirty="0" smtClean="0"/>
              <a:t>Statement in Program 4-13</a:t>
            </a:r>
            <a:endParaRPr 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05000"/>
            <a:ext cx="6340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Relational Expressions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Boolean expressions – </a:t>
            </a:r>
            <a:r>
              <a:rPr lang="en-US" altLang="en-US" sz="2800" smtClean="0">
                <a:latin typeface="Courier New" panose="02070309020205020404" pitchFamily="49" charset="0"/>
              </a:rPr>
              <a:t>true</a:t>
            </a:r>
            <a:r>
              <a:rPr lang="en-US" altLang="en-US" sz="2800" smtClean="0"/>
              <a:t> or </a:t>
            </a:r>
            <a:r>
              <a:rPr lang="en-US" altLang="en-US" sz="2800" smtClean="0">
                <a:latin typeface="Courier New" panose="02070309020205020404" pitchFamily="49" charset="0"/>
              </a:rPr>
              <a:t>false</a:t>
            </a:r>
          </a:p>
          <a:p>
            <a:r>
              <a:rPr lang="en-US" altLang="en-US" sz="2800" smtClean="0"/>
              <a:t>Examples: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12 &gt; 5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true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7 &lt;= 5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false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</a:t>
            </a:r>
            <a:r>
              <a:rPr lang="en-US" altLang="en-US" sz="2400" smtClean="0"/>
              <a:t>if </a:t>
            </a:r>
            <a:r>
              <a:rPr lang="en-US" altLang="en-US" sz="2400" smtClean="0">
                <a:latin typeface="Courier New" panose="02070309020205020404" pitchFamily="49" charset="0"/>
              </a:rPr>
              <a:t>x </a:t>
            </a:r>
            <a:r>
              <a:rPr lang="en-US" altLang="en-US" sz="2400" smtClean="0"/>
              <a:t>is 10, then 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x == 10</a:t>
            </a:r>
            <a:r>
              <a:rPr lang="en-US" altLang="en-US" sz="2400" smtClean="0"/>
              <a:t> is</a:t>
            </a:r>
            <a:r>
              <a:rPr lang="en-US" altLang="en-US" sz="2400" smtClean="0">
                <a:latin typeface="Courier New" panose="02070309020205020404" pitchFamily="49" charset="0"/>
              </a:rPr>
              <a:t> true</a:t>
            </a:r>
            <a:r>
              <a:rPr lang="en-US" altLang="en-US" sz="2400" smtClean="0"/>
              <a:t>, 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x != 8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true</a:t>
            </a:r>
            <a:r>
              <a:rPr lang="en-US" altLang="en-US" sz="2400" smtClean="0"/>
              <a:t>, and 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x == 8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false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6085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Using a Trailing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dirty="0" smtClean="0"/>
              <a:t> to Catch Errors in Program 4-14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trailing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mtClean="0"/>
              <a:t> clause is optional, but it is best used to catch errors.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667000"/>
            <a:ext cx="58769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6"/>
          <p:cNvSpPr>
            <a:spLocks noChangeShapeType="1"/>
          </p:cNvSpPr>
          <p:nvPr/>
        </p:nvSpPr>
        <p:spPr bwMode="auto">
          <a:xfrm flipH="1">
            <a:off x="6858000" y="4876800"/>
            <a:ext cx="1219200" cy="1312863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7620000" y="3429000"/>
            <a:ext cx="152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This trailing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800">
                <a:solidFill>
                  <a:srgbClr val="FA8218"/>
                </a:solidFill>
              </a:rPr>
              <a:t> catches invalid test scores</a:t>
            </a:r>
          </a:p>
        </p:txBody>
      </p:sp>
    </p:spTree>
    <p:extLst>
      <p:ext uri="{BB962C8B-B14F-4D97-AF65-F5344CB8AC3E}">
        <p14:creationId xmlns:p14="http://schemas.microsoft.com/office/powerpoint/2010/main" val="15764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Increment and Decrement</a:t>
            </a:r>
            <a:br>
              <a:rPr lang="en-US" dirty="0" smtClean="0"/>
            </a:br>
            <a:r>
              <a:rPr lang="en-US" dirty="0" smtClean="0"/>
              <a:t>Operators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++ is the increment operator. </a:t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It adds one to a variable.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val++; </a:t>
            </a:r>
            <a:r>
              <a:rPr lang="en-US" altLang="en-US" sz="2400" smtClean="0"/>
              <a:t>is the same as </a:t>
            </a:r>
            <a:r>
              <a:rPr lang="en-US" altLang="en-US" sz="2400" smtClean="0">
                <a:latin typeface="Courier New" pitchFamily="-16" charset="0"/>
              </a:rPr>
              <a:t>val = val + 1;</a:t>
            </a:r>
            <a:br>
              <a:rPr lang="en-US" altLang="en-US" sz="2400" smtClean="0">
                <a:latin typeface="Courier New" pitchFamily="-16" charset="0"/>
              </a:rPr>
            </a:br>
            <a:endParaRPr lang="en-US" altLang="en-US" sz="2400" smtClean="0">
              <a:latin typeface="Courier New" pitchFamily="-1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/>
              <a:t>++ can be used before (prefix) or after (postfix) a variable: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++val;     val++;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70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Increment and Decrement</a:t>
            </a:r>
            <a:br>
              <a:rPr lang="en-US" dirty="0" smtClean="0"/>
            </a:br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>
                <a:latin typeface="Courier New" pitchFamily="-16" charset="0"/>
              </a:rPr>
              <a:t>--</a:t>
            </a:r>
            <a:r>
              <a:rPr lang="en-US" altLang="en-US" sz="2800" smtClean="0"/>
              <a:t> is the decrement operator. </a:t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It subtracts one from a variable.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val--; </a:t>
            </a:r>
            <a:r>
              <a:rPr lang="en-US" altLang="en-US" sz="2400" smtClean="0"/>
              <a:t>is the same as </a:t>
            </a:r>
            <a:r>
              <a:rPr lang="en-US" altLang="en-US" sz="2400" smtClean="0">
                <a:latin typeface="Courier New" pitchFamily="-16" charset="0"/>
              </a:rPr>
              <a:t>val = val - 1;</a:t>
            </a:r>
            <a:br>
              <a:rPr lang="en-US" altLang="en-US" sz="2400" smtClean="0">
                <a:latin typeface="Courier New" pitchFamily="-16" charset="0"/>
              </a:rPr>
            </a:br>
            <a:endParaRPr lang="en-US" altLang="en-US" sz="2400" smtClean="0">
              <a:latin typeface="Courier New" pitchFamily="-1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smtClean="0">
                <a:latin typeface="Courier New" pitchFamily="-16" charset="0"/>
              </a:rPr>
              <a:t>--</a:t>
            </a:r>
            <a:r>
              <a:rPr lang="en-US" altLang="en-US" sz="2800" smtClean="0"/>
              <a:t> can be also used before (prefix) or after (postfix) a variable: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--val;     val--;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80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Increment and Decrement</a:t>
            </a:r>
            <a:br>
              <a:rPr lang="en-US" dirty="0" smtClean="0"/>
            </a:br>
            <a:r>
              <a:rPr lang="en-US" dirty="0" smtClean="0"/>
              <a:t>Operators in Program 5-1</a:t>
            </a:r>
            <a:endParaRPr lang="en-US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24000"/>
            <a:ext cx="51244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31638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Increment and Decrement</a:t>
            </a:r>
            <a:br>
              <a:rPr lang="en-US" dirty="0" smtClean="0"/>
            </a:br>
            <a:r>
              <a:rPr lang="en-US" dirty="0" smtClean="0"/>
              <a:t>Operators in Program 5-1</a:t>
            </a:r>
            <a:endParaRPr lang="en-US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676400"/>
            <a:ext cx="55387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Prefix vs. Postfix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++ </a:t>
            </a:r>
            <a:r>
              <a:rPr lang="en-US" altLang="en-US" smtClean="0"/>
              <a:t>and</a:t>
            </a:r>
            <a:r>
              <a:rPr lang="en-US" altLang="en-US" smtClean="0">
                <a:latin typeface="Courier New" pitchFamily="-16" charset="0"/>
              </a:rPr>
              <a:t> --</a:t>
            </a:r>
            <a:r>
              <a:rPr lang="en-US" altLang="en-US" smtClean="0"/>
              <a:t> operators can be used in complex statements and expressions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 prefix mode (</a:t>
            </a:r>
            <a:r>
              <a:rPr lang="en-US" altLang="en-US" smtClean="0">
                <a:latin typeface="Courier New" pitchFamily="-16" charset="0"/>
              </a:rPr>
              <a:t>++val, --val</a:t>
            </a:r>
            <a:r>
              <a:rPr lang="en-US" altLang="en-US" smtClean="0"/>
              <a:t>) the operator increments or decrements, </a:t>
            </a:r>
            <a:r>
              <a:rPr lang="en-US" altLang="en-US" i="1" smtClean="0"/>
              <a:t>then</a:t>
            </a:r>
            <a:r>
              <a:rPr lang="en-US" altLang="en-US" smtClean="0"/>
              <a:t> returns the value of the variable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 postfix mode (</a:t>
            </a:r>
            <a:r>
              <a:rPr lang="en-US" altLang="en-US" smtClean="0">
                <a:latin typeface="Courier New" pitchFamily="-16" charset="0"/>
              </a:rPr>
              <a:t>val++, val--</a:t>
            </a:r>
            <a:r>
              <a:rPr lang="en-US" altLang="en-US" smtClean="0"/>
              <a:t>) the operator returns the value of the variable, </a:t>
            </a:r>
            <a:r>
              <a:rPr lang="en-US" altLang="en-US" i="1" smtClean="0"/>
              <a:t>then</a:t>
            </a:r>
            <a:r>
              <a:rPr lang="en-US" altLang="en-US" smtClean="0"/>
              <a:t> increments or decrements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25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Prefix vs. Postfix - Examples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latin typeface="Courier New" pitchFamily="-16" charset="0"/>
              </a:rPr>
              <a:t>int num, val = 12;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cout &lt;&lt; val++; // displays 12, 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		  // val is now 13;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cout &lt;&lt; ++val; // sets val to 14,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                 // then displays it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num = --val;   // sets val to 13,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		  // stores 13 in num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num = val--;   // stores 13 in num,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/>
              <a:t>				    </a:t>
            </a:r>
            <a:r>
              <a:rPr lang="en-US" altLang="en-US" sz="2800" smtClean="0">
                <a:latin typeface="Courier New" pitchFamily="-16" charset="0"/>
              </a:rPr>
              <a:t>// sets val to 12</a:t>
            </a:r>
            <a:endParaRPr lang="en-US" altLang="en-US" sz="2800" smtClean="0"/>
          </a:p>
          <a:p>
            <a:pPr>
              <a:lnSpc>
                <a:spcPct val="85000"/>
              </a:lnSpc>
              <a:buFont typeface="Times" pitchFamily="-16" charset="0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4454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Notes on Increment and Decrement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Can be used in expressions: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	result = num1++ + --num2;</a:t>
            </a:r>
          </a:p>
          <a:p>
            <a:r>
              <a:rPr lang="en-US" altLang="en-US" sz="2800" smtClean="0"/>
              <a:t>Must be applied to something that has a location in memory. Cannot have: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-16" charset="0"/>
              </a:rPr>
              <a:t>result = (num1 + num2)++;</a:t>
            </a:r>
          </a:p>
          <a:p>
            <a:r>
              <a:rPr lang="en-US" altLang="en-US" sz="2800" smtClean="0"/>
              <a:t>Can be used in relational expressions: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-16" charset="0"/>
              </a:rPr>
              <a:t>if (++num &gt; limit)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pre- and post-operations will cause different comparisons </a:t>
            </a:r>
          </a:p>
        </p:txBody>
      </p:sp>
    </p:spTree>
    <p:extLst>
      <p:ext uri="{BB962C8B-B14F-4D97-AF65-F5344CB8AC3E}">
        <p14:creationId xmlns:p14="http://schemas.microsoft.com/office/powerpoint/2010/main" val="16958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Flags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Variable that signals a condition</a:t>
            </a:r>
          </a:p>
          <a:p>
            <a:r>
              <a:rPr lang="en-US" altLang="en-US" smtClean="0"/>
              <a:t>Usually implemented as a </a:t>
            </a:r>
            <a:r>
              <a:rPr lang="en-US" altLang="en-US" smtClean="0">
                <a:latin typeface="Courier New" panose="02070309020205020404" pitchFamily="49" charset="0"/>
              </a:rPr>
              <a:t>bool</a:t>
            </a:r>
            <a:r>
              <a:rPr lang="en-US" altLang="en-US" smtClean="0"/>
              <a:t> variable</a:t>
            </a:r>
          </a:p>
          <a:p>
            <a:r>
              <a:rPr lang="en-US" altLang="en-US" smtClean="0"/>
              <a:t>Can also be an integer</a:t>
            </a:r>
          </a:p>
          <a:p>
            <a:pPr lvl="1"/>
            <a:r>
              <a:rPr lang="en-US" altLang="en-US" smtClean="0"/>
              <a:t>The value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mtClean="0"/>
              <a:t> is considered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altLang="en-US" smtClean="0"/>
              <a:t>Any nonzero value is considered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r>
              <a:rPr lang="en-US" altLang="en-US" smtClean="0"/>
              <a:t>As with other variables in functions, must be assigned an initial value before it is used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88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Logical Operators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Used to create relational expressions from other relational expressions</a:t>
            </a:r>
          </a:p>
          <a:p>
            <a:r>
              <a:rPr lang="en-US" altLang="en-US" smtClean="0"/>
              <a:t>Operators, meaning, and explanation:</a:t>
            </a:r>
          </a:p>
          <a:p>
            <a:endParaRPr lang="en-US" altLang="en-US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685800" y="3657600"/>
          <a:ext cx="7467600" cy="2316164"/>
        </p:xfrm>
        <a:graphic>
          <a:graphicData uri="http://schemas.openxmlformats.org/drawingml/2006/table">
            <a:tbl>
              <a:tblPr/>
              <a:tblGrid>
                <a:gridCol w="839788"/>
                <a:gridCol w="1212850"/>
                <a:gridCol w="5414962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&amp;&amp;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New relational expression is true if both expressions are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||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New relational expression is true if either expression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!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Reverses the value of an expression – true expression becomes false, and false becomes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6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Relational Expressions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be assigned to a variable: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result = x &lt;= y;</a:t>
            </a:r>
            <a:endParaRPr lang="en-US" altLang="en-US" smtClean="0"/>
          </a:p>
          <a:p>
            <a:r>
              <a:rPr lang="en-US" altLang="en-US" smtClean="0"/>
              <a:t>Assigns </a:t>
            </a:r>
            <a:r>
              <a:rPr lang="en-US" altLang="en-US" smtClean="0">
                <a:latin typeface="Courier New" panose="02070309020205020404" pitchFamily="49" charset="0"/>
              </a:rPr>
              <a:t>0</a:t>
            </a:r>
            <a:r>
              <a:rPr lang="en-US" altLang="en-US" smtClean="0"/>
              <a:t> for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anose="02070309020205020404" pitchFamily="49" charset="0"/>
              </a:rPr>
              <a:t>1</a:t>
            </a:r>
            <a:r>
              <a:rPr lang="en-US" altLang="en-US" smtClean="0"/>
              <a:t> for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endParaRPr lang="en-US" altLang="en-US" smtClean="0"/>
          </a:p>
          <a:p>
            <a:r>
              <a:rPr lang="en-US" altLang="en-US" smtClean="0"/>
              <a:t>Do not confuse </a:t>
            </a:r>
            <a:r>
              <a:rPr lang="en-US" altLang="en-US" smtClean="0">
                <a:latin typeface="Courier New" panose="02070309020205020404" pitchFamily="49" charset="0"/>
              </a:rPr>
              <a:t>=</a:t>
            </a:r>
            <a:r>
              <a:rPr lang="en-US" altLang="en-US" smtClean="0"/>
              <a:t>  and </a:t>
            </a:r>
            <a:r>
              <a:rPr lang="en-US" altLang="en-US" smtClean="0">
                <a:latin typeface="Courier New" panose="02070309020205020404" pitchFamily="49" charset="0"/>
              </a:rPr>
              <a:t>==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77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Logical Operators-Examples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855788"/>
            <a:ext cx="7523163" cy="7524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2000" kern="0">
                <a:latin typeface="Courier New" pitchFamily="-16" charset="0"/>
                <a:cs typeface="+mn-cs"/>
              </a:rPr>
              <a:t>	</a:t>
            </a:r>
            <a:r>
              <a:rPr lang="en-US" sz="2400" kern="0">
                <a:latin typeface="Courier New" pitchFamily="-16" charset="0"/>
                <a:cs typeface="+mn-cs"/>
              </a:rPr>
              <a:t>int x = 12, y = 5, z = -4;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endParaRPr lang="en-US" sz="1000" kern="0">
              <a:latin typeface="Courier New" pitchFamily="-16" charset="0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1000" kern="0">
                <a:latin typeface="Courier New" pitchFamily="-16" charset="0"/>
                <a:cs typeface="+mn-cs"/>
              </a:rPr>
              <a:t> </a:t>
            </a:r>
            <a:endParaRPr lang="en-US" sz="1000" kern="0" dirty="0">
              <a:latin typeface="Courier New" pitchFamily="-16" charset="0"/>
              <a:cs typeface="+mn-cs"/>
            </a:endParaRPr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773113" y="2293938"/>
          <a:ext cx="7885112" cy="3167064"/>
        </p:xfrm>
        <a:graphic>
          <a:graphicData uri="http://schemas.openxmlformats.org/drawingml/2006/table">
            <a:tbl>
              <a:tblPr/>
              <a:tblGrid>
                <a:gridCol w="5849937"/>
                <a:gridCol w="2035175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logical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 smtClean="0"/>
              <a:t> operator in Program 4-15</a:t>
            </a:r>
            <a:endParaRPr lang="en-US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828800"/>
            <a:ext cx="6489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logical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||</a:t>
            </a:r>
            <a:r>
              <a:rPr lang="en-US" dirty="0" smtClean="0"/>
              <a:t> Operator in Program 4-16</a:t>
            </a:r>
            <a:endParaRPr lang="en-US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905000"/>
            <a:ext cx="7156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8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logical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dirty="0" smtClean="0"/>
              <a:t> Operator in Program 4-17</a:t>
            </a:r>
            <a:endParaRPr lang="en-U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828800"/>
            <a:ext cx="7423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5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Logical Operator-Notes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ourier New" panose="02070309020205020404" pitchFamily="49" charset="0"/>
              </a:rPr>
              <a:t>!</a:t>
            </a:r>
            <a:r>
              <a:rPr lang="en-US" altLang="en-US" smtClean="0"/>
              <a:t> has highest precedence, followed by </a:t>
            </a:r>
            <a:r>
              <a:rPr lang="en-US" altLang="en-US" smtClean="0">
                <a:latin typeface="Courier New" panose="02070309020205020404" pitchFamily="49" charset="0"/>
              </a:rPr>
              <a:t>&amp;&amp;</a:t>
            </a:r>
            <a:r>
              <a:rPr lang="en-US" altLang="en-US" smtClean="0"/>
              <a:t>, then </a:t>
            </a:r>
            <a:r>
              <a:rPr lang="en-US" altLang="en-US" smtClean="0">
                <a:latin typeface="Courier New" panose="02070309020205020404" pitchFamily="49" charset="0"/>
              </a:rPr>
              <a:t>||</a:t>
            </a:r>
          </a:p>
          <a:p>
            <a:r>
              <a:rPr lang="en-US" altLang="en-US" smtClean="0"/>
              <a:t>If the value of an expression can be determined by evaluating just the sub-expression on left side of a logical operator, then the sub-expression on the right side will not be evaluated (</a:t>
            </a:r>
            <a:r>
              <a:rPr lang="en-US" altLang="en-US" i="1" smtClean="0"/>
              <a:t>short circuit evaluation</a:t>
            </a:r>
            <a:r>
              <a:rPr lang="en-US" altLang="en-US" smtClean="0"/>
              <a:t>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6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Checking Numeric Ranges with Logical Operators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Used to test to see if a value falls </a:t>
            </a:r>
            <a:r>
              <a:rPr lang="en-US" altLang="en-US" sz="2400" b="1" smtClean="0"/>
              <a:t>inside</a:t>
            </a:r>
            <a:r>
              <a:rPr lang="en-US" altLang="en-US" sz="2400" smtClean="0"/>
              <a:t> a range: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000" smtClean="0">
                <a:latin typeface="Courier New" panose="02070309020205020404" pitchFamily="49" charset="0"/>
              </a:rPr>
              <a:t>if (grade &gt;= 0 &amp;&amp; grade &lt;= 100)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cout &lt;&lt; "Valid grade";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Can also test to see if value falls </a:t>
            </a:r>
            <a:r>
              <a:rPr lang="en-US" altLang="en-US" sz="2400" b="1" smtClean="0"/>
              <a:t>outside</a:t>
            </a:r>
            <a:r>
              <a:rPr lang="en-US" altLang="en-US" sz="2400" smtClean="0"/>
              <a:t> of range: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 </a:t>
            </a:r>
            <a:r>
              <a:rPr lang="en-US" altLang="en-US" sz="2000" smtClean="0">
                <a:latin typeface="Courier New" panose="02070309020205020404" pitchFamily="49" charset="0"/>
              </a:rPr>
              <a:t>if (grade &lt;= 0 || grade &gt;= 100)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cout &lt;&lt; "Invalid grade";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Cannot use mathematical notation: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if (0 &lt;= grade &lt;= 100) //doesn</a:t>
            </a:r>
            <a:r>
              <a:rPr lang="en-US" altLang="en-US" sz="2000" smtClean="0"/>
              <a:t>’</a:t>
            </a:r>
            <a:r>
              <a:rPr lang="en-US" altLang="en-US" sz="2000" smtClean="0">
                <a:latin typeface="Courier New" panose="02070309020205020404" pitchFamily="49" charset="0"/>
              </a:rPr>
              <a:t>t work!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4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Menus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Menu-driven program</a:t>
            </a:r>
            <a:r>
              <a:rPr lang="en-US" altLang="en-US" smtClean="0"/>
              <a:t>: program execution controlled by user selecting from a list of actions</a:t>
            </a:r>
          </a:p>
          <a:p>
            <a:r>
              <a:rPr lang="en-US" altLang="en-US" u="sng" smtClean="0"/>
              <a:t>Menu</a:t>
            </a:r>
            <a:r>
              <a:rPr lang="en-US" altLang="en-US" smtClean="0"/>
              <a:t>: list of choices on the screen</a:t>
            </a:r>
          </a:p>
          <a:p>
            <a:r>
              <a:rPr lang="en-US" altLang="en-US" smtClean="0"/>
              <a:t>Menus can be implemented using </a:t>
            </a:r>
            <a:r>
              <a:rPr lang="en-US" altLang="en-US" smtClean="0">
                <a:latin typeface="Courier New" panose="02070309020205020404" pitchFamily="49" charset="0"/>
              </a:rPr>
              <a:t>if/else if</a:t>
            </a:r>
            <a:r>
              <a:rPr lang="en-US" altLang="en-US" smtClean="0"/>
              <a:t> statements</a:t>
            </a:r>
            <a:endParaRPr lang="en-US" altLang="en-US" u="sng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87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Menu-Driven Program Organization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Display list of numbered or lettered choices for actions</a:t>
            </a:r>
          </a:p>
          <a:p>
            <a:r>
              <a:rPr lang="en-US" altLang="en-US" smtClean="0"/>
              <a:t>Prompt user to make selection</a:t>
            </a:r>
          </a:p>
          <a:p>
            <a:r>
              <a:rPr lang="en-US" altLang="en-US" smtClean="0"/>
              <a:t>Test user selection in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/>
              <a:t>  </a:t>
            </a:r>
          </a:p>
          <a:p>
            <a:pPr lvl="1"/>
            <a:r>
              <a:rPr lang="en-US" altLang="en-US" smtClean="0"/>
              <a:t>if a match, then execute code for action</a:t>
            </a:r>
          </a:p>
          <a:p>
            <a:pPr lvl="1"/>
            <a:r>
              <a:rPr lang="en-US" altLang="en-US" smtClean="0"/>
              <a:t>if not, then go on to next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endParaRPr lang="en-US" altLang="en-US" smtClean="0">
              <a:latin typeface="Courier New" panose="02070309020205020404" pitchFamily="49" charset="0"/>
            </a:endParaRP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53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Validating User Input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u="sng" smtClean="0"/>
              <a:t>Input validation</a:t>
            </a:r>
            <a:r>
              <a:rPr lang="en-US" altLang="en-US" smtClean="0"/>
              <a:t>: inspecting input data to determine whether it is acceptable</a:t>
            </a:r>
            <a:endParaRPr lang="en-US" altLang="en-US" u="sng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Bad output will be produced from bad input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Can perform various tests: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Range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Reasonableness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Valid menu choice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Divide by zero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74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Validation in Program 4-19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84325"/>
            <a:ext cx="5802313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Allows statements to be conditionally executed or skipped over</a:t>
            </a:r>
          </a:p>
          <a:p>
            <a:r>
              <a:rPr lang="en-US" altLang="en-US" smtClean="0"/>
              <a:t>Models the way we mentally evaluate situations: </a:t>
            </a:r>
          </a:p>
          <a:p>
            <a:pPr lvl="1"/>
            <a:r>
              <a:rPr lang="en-US" altLang="en-US" smtClean="0"/>
              <a:t>"If it is raining, take an umbrella."</a:t>
            </a:r>
          </a:p>
          <a:p>
            <a:pPr lvl="1"/>
            <a:r>
              <a:rPr lang="en-US" altLang="en-US" smtClean="0"/>
              <a:t>"If it is cold outside, wear a coat."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15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mtClean="0"/>
              <a:t> Objects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Like characters, strings are compared using their ASCII values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914400" y="2819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string name1 = "Mary";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string name2 = "Mark";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914400" y="3810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&gt; name2   // true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&lt;= name2 // false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!= name2  // true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914400" y="5257800"/>
            <a:ext cx="400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&lt; "Mary Jane" // true</a:t>
            </a: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5334000" y="2819400"/>
            <a:ext cx="312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characters in each string must match before they are equal</a:t>
            </a:r>
          </a:p>
        </p:txBody>
      </p:sp>
    </p:spTree>
    <p:extLst>
      <p:ext uri="{BB962C8B-B14F-4D97-AF65-F5344CB8AC3E}">
        <p14:creationId xmlns:p14="http://schemas.microsoft.com/office/powerpoint/2010/main" val="3767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Relational Operators Compare Strings 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19388"/>
            <a:ext cx="86677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Conditional Operator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use to create short </a:t>
            </a:r>
            <a:r>
              <a:rPr lang="en-US" altLang="en-US" smtClean="0">
                <a:latin typeface="Courier New" panose="02070309020205020404" pitchFamily="49" charset="0"/>
              </a:rPr>
              <a:t>if/else</a:t>
            </a:r>
            <a:r>
              <a:rPr lang="en-US" altLang="en-US" smtClean="0"/>
              <a:t> statements</a:t>
            </a:r>
          </a:p>
          <a:p>
            <a:r>
              <a:rPr lang="en-US" altLang="en-US" smtClean="0"/>
              <a:t>Format: </a:t>
            </a:r>
            <a:r>
              <a:rPr lang="en-US" altLang="en-US" sz="2800" smtClean="0">
                <a:latin typeface="Courier New" panose="02070309020205020404" pitchFamily="49" charset="0"/>
              </a:rPr>
              <a:t>expr ? expr : expr;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3492" name="AutoShape 8"/>
          <p:cNvSpPr>
            <a:spLocks/>
          </p:cNvSpPr>
          <p:nvPr/>
        </p:nvSpPr>
        <p:spPr bwMode="auto">
          <a:xfrm rot="5400000">
            <a:off x="25908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3" name="AutoShape 9"/>
          <p:cNvSpPr>
            <a:spLocks/>
          </p:cNvSpPr>
          <p:nvPr/>
        </p:nvSpPr>
        <p:spPr bwMode="auto">
          <a:xfrm rot="5400000">
            <a:off x="38100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4" name="AutoShape 10"/>
          <p:cNvSpPr>
            <a:spLocks/>
          </p:cNvSpPr>
          <p:nvPr/>
        </p:nvSpPr>
        <p:spPr bwMode="auto">
          <a:xfrm rot="5400000">
            <a:off x="51054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1905000" y="4267200"/>
            <a:ext cx="762000" cy="5334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3886200" y="4267200"/>
            <a:ext cx="838200" cy="5334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5181600" y="4267200"/>
            <a:ext cx="2133600" cy="6096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4"/>
          <p:cNvSpPr txBox="1">
            <a:spLocks noChangeArrowheads="1"/>
          </p:cNvSpPr>
          <p:nvPr/>
        </p:nvSpPr>
        <p:spPr bwMode="auto">
          <a:xfrm>
            <a:off x="2286000" y="3657600"/>
            <a:ext cx="347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x&lt;0 ? y=10 : z=20;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19034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First Expression: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Expression to be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tested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33800" y="4800600"/>
            <a:ext cx="19923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2nd Expression: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Executes if first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expression is true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48400" y="4876800"/>
            <a:ext cx="213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3rd Expression: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Executes if the first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expression is false</a:t>
            </a:r>
          </a:p>
        </p:txBody>
      </p:sp>
    </p:spTree>
    <p:extLst>
      <p:ext uri="{BB962C8B-B14F-4D97-AF65-F5344CB8AC3E}">
        <p14:creationId xmlns:p14="http://schemas.microsoft.com/office/powerpoint/2010/main" val="39925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utoUpdateAnimBg="0"/>
      <p:bldP spid="12" grpId="0" autoUpdateAnimBg="0"/>
      <p:bldP spid="1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Conditional Operator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value of a conditional expression is</a:t>
            </a:r>
          </a:p>
          <a:p>
            <a:pPr lvl="1"/>
            <a:r>
              <a:rPr lang="en-US" altLang="en-US" smtClean="0"/>
              <a:t>The value of the second expression if the first expression is true</a:t>
            </a:r>
          </a:p>
          <a:p>
            <a:pPr lvl="1"/>
            <a:r>
              <a:rPr lang="en-US" altLang="en-US" smtClean="0"/>
              <a:t>The value of the third expression if the first expression is false</a:t>
            </a:r>
          </a:p>
          <a:p>
            <a:r>
              <a:rPr lang="en-US" altLang="en-US" smtClean="0"/>
              <a:t>Parentheses </a:t>
            </a:r>
            <a:r>
              <a:rPr lang="en-US" altLang="en-US" smtClean="0">
                <a:latin typeface="Courier New" panose="02070309020205020404" pitchFamily="49" charset="0"/>
              </a:rPr>
              <a:t>()</a:t>
            </a:r>
            <a:r>
              <a:rPr lang="en-US" altLang="en-US" smtClean="0"/>
              <a:t>  may be needed in an expression due to precedence of conditional operator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42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Conditional Operator in Program 4-22</a:t>
            </a:r>
            <a:endParaRPr lang="en-US" dirty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8 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Use the ternary operator to create a program to convert temperature from Celsius to Fahrenheit or vice versa.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Ask from user a number 0 or 1 for each conversion</a:t>
            </a:r>
          </a:p>
          <a:p>
            <a:pPr lvl="1"/>
            <a:r>
              <a:rPr lang="en-US" altLang="en-US" dirty="0" smtClean="0"/>
              <a:t>Enter 0 to convert from Celsius to Fahrenheit</a:t>
            </a:r>
          </a:p>
          <a:p>
            <a:pPr lvl="1"/>
            <a:r>
              <a:rPr lang="en-US" altLang="en-US" dirty="0" smtClean="0"/>
              <a:t>Enter 1 to conver</a:t>
            </a:r>
            <a:r>
              <a:rPr lang="en-US" altLang="en-US" dirty="0" smtClean="0"/>
              <a:t>t from Fahrenheit to Celsius 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Ask from user the temperature to convert</a:t>
            </a:r>
          </a:p>
          <a:p>
            <a:r>
              <a:rPr lang="en-US" altLang="en-US" dirty="0"/>
              <a:t>Display the temperature in output message. </a:t>
            </a:r>
          </a:p>
          <a:p>
            <a:pPr lvl="1"/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60" y="2237635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0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altLang="en-US" smtClean="0"/>
              <a:t> Statement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Used to select among statements from several alternatives</a:t>
            </a:r>
          </a:p>
          <a:p>
            <a:r>
              <a:rPr lang="en-US" altLang="en-US" dirty="0" smtClean="0"/>
              <a:t>In some cases, can be used instead of </a:t>
            </a:r>
            <a:r>
              <a:rPr lang="en-US" altLang="en-US" dirty="0" smtClean="0">
                <a:latin typeface="Courier New" panose="02070309020205020404" pitchFamily="49" charset="0"/>
              </a:rPr>
              <a:t>if/else if</a:t>
            </a:r>
            <a:r>
              <a:rPr lang="en-US" altLang="en-US" dirty="0" smtClean="0"/>
              <a:t> statements</a:t>
            </a:r>
          </a:p>
          <a:p>
            <a:endParaRPr lang="en-US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2834" y="3156036"/>
            <a:ext cx="7886700" cy="34342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switch (</a:t>
            </a:r>
            <a:r>
              <a:rPr lang="en-US" altLang="en-US" i="1" dirty="0" smtClean="0">
                <a:latin typeface="Courier New" panose="02070309020205020404" pitchFamily="49" charset="0"/>
              </a:rPr>
              <a:t>expression</a:t>
            </a:r>
            <a:r>
              <a:rPr lang="en-US" altLang="en-US" dirty="0" smtClean="0">
                <a:latin typeface="Courier New" panose="02070309020205020404" pitchFamily="49" charset="0"/>
              </a:rPr>
              <a:t>) //integer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{                   </a:t>
            </a:r>
            <a:endParaRPr lang="en-US" altLang="en-US" dirty="0" smtClean="0"/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anose="02070309020205020404" pitchFamily="49" charset="0"/>
              </a:rPr>
              <a:t>case </a:t>
            </a:r>
            <a:r>
              <a:rPr lang="en-US" altLang="en-US" i="1" dirty="0" smtClean="0">
                <a:latin typeface="Courier New" panose="02070309020205020404" pitchFamily="49" charset="0"/>
              </a:rPr>
              <a:t>exp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</a:rPr>
              <a:t>: </a:t>
            </a:r>
            <a:r>
              <a:rPr lang="en-US" altLang="en-US" i="1" dirty="0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case </a:t>
            </a:r>
            <a:r>
              <a:rPr lang="en-US" altLang="en-US" i="1" dirty="0" smtClean="0">
                <a:latin typeface="Courier New" panose="02070309020205020404" pitchFamily="49" charset="0"/>
              </a:rPr>
              <a:t>exp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2</a:t>
            </a:r>
            <a:r>
              <a:rPr lang="en-US" altLang="en-US" dirty="0" smtClean="0">
                <a:latin typeface="Courier New" panose="02070309020205020404" pitchFamily="49" charset="0"/>
              </a:rPr>
              <a:t>: </a:t>
            </a:r>
            <a:r>
              <a:rPr lang="en-US" altLang="en-US" i="1" dirty="0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2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...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case </a:t>
            </a:r>
            <a:r>
              <a:rPr lang="en-US" altLang="en-US" i="1" dirty="0" err="1" smtClean="0">
                <a:latin typeface="Courier New" panose="02070309020205020404" pitchFamily="49" charset="0"/>
              </a:rPr>
              <a:t>exp</a:t>
            </a:r>
            <a:r>
              <a:rPr lang="en-US" altLang="en-US" b="1" i="1" dirty="0" err="1" smtClean="0">
                <a:latin typeface="Courier New" panose="02070309020205020404" pitchFamily="49" charset="0"/>
              </a:rPr>
              <a:t>n</a:t>
            </a:r>
            <a:r>
              <a:rPr lang="en-US" altLang="en-US" dirty="0" smtClean="0">
                <a:latin typeface="Courier New" panose="02070309020205020404" pitchFamily="49" charset="0"/>
              </a:rPr>
              <a:t>: </a:t>
            </a:r>
            <a:r>
              <a:rPr lang="en-US" altLang="en-US" i="1" dirty="0" err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err="1" smtClean="0">
                <a:latin typeface="Courier New" panose="02070309020205020404" pitchFamily="49" charset="0"/>
              </a:rPr>
              <a:t>n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default:   </a:t>
            </a:r>
            <a:r>
              <a:rPr lang="en-US" altLang="en-US" i="1" dirty="0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n+1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}</a:t>
            </a:r>
            <a:endParaRPr lang="en-US" altLang="en-US" dirty="0" smtClean="0"/>
          </a:p>
          <a:p>
            <a:pPr fontAlgn="auto">
              <a:spcAft>
                <a:spcPts val="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6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Times" pitchFamily="-16" charset="0"/>
              <a:buNone/>
              <a:defRPr/>
            </a:pPr>
            <a:r>
              <a:rPr lang="en-US" dirty="0" smtClean="0"/>
              <a:t>1) 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must be an integer variable </a:t>
            </a:r>
            <a:r>
              <a:rPr lang="en-US" dirty="0" smtClean="0"/>
              <a:t>or char</a:t>
            </a:r>
            <a:endParaRPr lang="en-US" dirty="0" smtClean="0">
              <a:latin typeface="Courier New" pitchFamily="-16" charset="0"/>
            </a:endParaRPr>
          </a:p>
          <a:p>
            <a:pPr marL="609600" indent="-609600"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i="1" dirty="0" smtClean="0">
                <a:latin typeface="Courier New" pitchFamily="-16" charset="0"/>
              </a:rPr>
              <a:t>exp</a:t>
            </a:r>
            <a:r>
              <a:rPr lang="en-US" b="1" i="1" dirty="0" smtClean="0">
                <a:latin typeface="Courier New" pitchFamily="-16" charset="0"/>
              </a:rPr>
              <a:t>1</a:t>
            </a:r>
            <a:r>
              <a:rPr lang="en-US" dirty="0" smtClean="0"/>
              <a:t> through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n</a:t>
            </a:r>
            <a:r>
              <a:rPr lang="en-US" dirty="0" smtClean="0"/>
              <a:t> must be constant integer expressions or </a:t>
            </a:r>
            <a:r>
              <a:rPr lang="en-US" dirty="0" smtClean="0"/>
              <a:t>char, </a:t>
            </a:r>
            <a:r>
              <a:rPr lang="en-US" dirty="0" smtClean="0"/>
              <a:t>and must be unique in the </a:t>
            </a:r>
            <a:r>
              <a:rPr lang="en-US" dirty="0" smtClean="0">
                <a:latin typeface="Courier New" pitchFamily="-16" charset="0"/>
              </a:rPr>
              <a:t>switch</a:t>
            </a:r>
            <a:r>
              <a:rPr lang="en-US" dirty="0" smtClean="0"/>
              <a:t> statement</a:t>
            </a:r>
          </a:p>
          <a:p>
            <a:pPr marL="609600" indent="-609600"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Courier New" pitchFamily="-16" charset="0"/>
              </a:rPr>
              <a:t>default</a:t>
            </a:r>
            <a:r>
              <a:rPr lang="en-US" dirty="0" smtClean="0"/>
              <a:t> is optional but </a:t>
            </a:r>
            <a:r>
              <a:rPr lang="en-US" dirty="0" smtClean="0"/>
              <a:t>recommended</a:t>
            </a:r>
          </a:p>
          <a:p>
            <a:pPr marL="609600" indent="-609600"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Use </a:t>
            </a:r>
            <a:r>
              <a:rPr lang="en-US" dirty="0"/>
              <a:t> </a:t>
            </a:r>
            <a:r>
              <a:rPr lang="en-US" dirty="0" smtClean="0">
                <a:latin typeface="Courier New" pitchFamily="-16" charset="0"/>
              </a:rPr>
              <a:t>break </a:t>
            </a:r>
            <a:r>
              <a:rPr lang="en-US" dirty="0" smtClean="0"/>
              <a:t>statement to stop flowing the case to next case statements.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altLang="en-US" smtClean="0"/>
              <a:t> Statement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Used to exit a </a:t>
            </a:r>
            <a:r>
              <a:rPr lang="en-US" altLang="en-US" smtClean="0">
                <a:latin typeface="Courier New" panose="02070309020205020404" pitchFamily="49" charset="0"/>
              </a:rPr>
              <a:t>switch</a:t>
            </a:r>
            <a:r>
              <a:rPr lang="en-US" altLang="en-US" smtClean="0"/>
              <a:t> statement</a:t>
            </a:r>
          </a:p>
          <a:p>
            <a:r>
              <a:rPr lang="en-US" altLang="en-US" smtClean="0"/>
              <a:t>If it is left out, the program "falls through" the remaining statements in the </a:t>
            </a:r>
            <a:r>
              <a:rPr lang="en-US" altLang="en-US" smtClean="0">
                <a:latin typeface="Courier New" panose="02070309020205020404" pitchFamily="49" charset="0"/>
              </a:rPr>
              <a:t>switch</a:t>
            </a:r>
            <a:r>
              <a:rPr lang="en-US" altLang="en-US" smtClean="0"/>
              <a:t> statement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69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Statement-How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Times" pitchFamily="-16" charset="0"/>
              <a:buNone/>
              <a:defRPr/>
            </a:pPr>
            <a:r>
              <a:rPr lang="en-US" dirty="0" smtClean="0"/>
              <a:t>1)  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is evaluated</a:t>
            </a:r>
            <a:endParaRPr lang="en-US" dirty="0" smtClean="0">
              <a:latin typeface="Courier New" pitchFamily="-16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The value of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is compared against </a:t>
            </a:r>
            <a:r>
              <a:rPr lang="en-US" i="1" dirty="0" smtClean="0">
                <a:latin typeface="Courier New" pitchFamily="-16" charset="0"/>
              </a:rPr>
              <a:t>exp</a:t>
            </a:r>
            <a:r>
              <a:rPr lang="en-US" b="1" i="1" dirty="0" smtClean="0">
                <a:latin typeface="Courier New" pitchFamily="-16" charset="0"/>
              </a:rPr>
              <a:t>1</a:t>
            </a:r>
            <a:r>
              <a:rPr lang="en-US" dirty="0" smtClean="0"/>
              <a:t> through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n</a:t>
            </a:r>
            <a:r>
              <a:rPr lang="en-US" dirty="0" smtClean="0"/>
              <a:t>.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If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matches value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i</a:t>
            </a:r>
            <a:r>
              <a:rPr lang="en-US" dirty="0" smtClean="0"/>
              <a:t>, the program branches to the statement following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i</a:t>
            </a:r>
            <a:r>
              <a:rPr lang="en-US" dirty="0" smtClean="0"/>
              <a:t> and continues to the end of the </a:t>
            </a:r>
            <a:r>
              <a:rPr lang="en-US" dirty="0" smtClean="0">
                <a:latin typeface="Courier New" pitchFamily="-16" charset="0"/>
              </a:rPr>
              <a:t>switch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If no matching value is found, the program branches to the statement after </a:t>
            </a:r>
            <a:r>
              <a:rPr lang="en-US" dirty="0" smtClean="0">
                <a:latin typeface="Courier New" pitchFamily="-16" charset="0"/>
              </a:rPr>
              <a:t>default: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Evaluating a Decision</a:t>
            </a:r>
            <a:endParaRPr lang="en-US" dirty="0"/>
          </a:p>
        </p:txBody>
      </p:sp>
      <p:pic>
        <p:nvPicPr>
          <p:cNvPr id="10243" name="Picture 2" descr="04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7369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 in Program 4-23</a:t>
            </a:r>
            <a:endParaRPr lang="en-US" dirty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50773"/>
            <a:ext cx="52863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dirty="0" smtClean="0"/>
              <a:t> statements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2575"/>
            <a:ext cx="5905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1677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dirty="0" smtClean="0"/>
              <a:t> statements in </a:t>
            </a:r>
            <a:r>
              <a:rPr lang="en-US" dirty="0" smtClean="0"/>
              <a:t>Program</a:t>
            </a:r>
            <a:endParaRPr lang="en-US" dirty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524000"/>
            <a:ext cx="4879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About Blocks and Scope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Scope</a:t>
            </a:r>
            <a:r>
              <a:rPr lang="en-US" altLang="en-US" smtClean="0"/>
              <a:t> of a variable is the block in which it is defined, from the point of definition to the end of the block</a:t>
            </a:r>
          </a:p>
          <a:p>
            <a:r>
              <a:rPr lang="en-US" altLang="en-US" smtClean="0"/>
              <a:t>Usually defined at beginning of function</a:t>
            </a:r>
          </a:p>
          <a:p>
            <a:r>
              <a:rPr lang="en-US" altLang="en-US" smtClean="0"/>
              <a:t>May be defined close to first use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8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Inner Block Variable Definition</a:t>
            </a:r>
            <a:endParaRPr lang="en-US" dirty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4975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Variables with the Same Name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Variables defined inside </a:t>
            </a:r>
            <a:r>
              <a:rPr lang="en-US" altLang="en-US" smtClean="0">
                <a:latin typeface="Courier New" panose="02070309020205020404" pitchFamily="49" charset="0"/>
              </a:rPr>
              <a:t>{ }</a:t>
            </a:r>
            <a:r>
              <a:rPr lang="en-US" altLang="en-US" smtClean="0"/>
              <a:t> have </a:t>
            </a:r>
            <a:r>
              <a:rPr lang="en-US" altLang="en-US" u="sng" smtClean="0"/>
              <a:t>local</a:t>
            </a:r>
            <a:r>
              <a:rPr lang="en-US" altLang="en-US" smtClean="0"/>
              <a:t> or </a:t>
            </a:r>
            <a:r>
              <a:rPr lang="en-US" altLang="en-US" u="sng" smtClean="0"/>
              <a:t>block</a:t>
            </a:r>
            <a:r>
              <a:rPr lang="en-US" altLang="en-US" smtClean="0"/>
              <a:t> scope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When inside a block within another block, can define variables with the same name as in the outer block. 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When in inner block, outer definition is not available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Not a good idea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75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1769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Two Variables with the Same Name in </a:t>
            </a:r>
            <a:r>
              <a:rPr lang="en-US" dirty="0" smtClean="0"/>
              <a:t>Program</a:t>
            </a:r>
            <a:endParaRPr lang="en-US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47800"/>
            <a:ext cx="50673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9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Create a calculator program using a switch-case where each case behaves as a single operator. Ask 2 numbers from user and the operator in an expression and display the output. </a:t>
            </a:r>
          </a:p>
          <a:p>
            <a:pPr eaLnBrk="1" hangingPunct="1"/>
            <a:r>
              <a:rPr lang="en-US" altLang="en-US" dirty="0" smtClean="0"/>
              <a:t>Example: 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Please enter mathematical expression:  4 * 5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Answer is 20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    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/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96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next lecture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Will talk about </a:t>
            </a:r>
            <a:r>
              <a:rPr lang="en-US" dirty="0" smtClean="0"/>
              <a:t>Loops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Evaluating a Decision</a:t>
            </a:r>
            <a:endParaRPr lang="en-US" dirty="0"/>
          </a:p>
        </p:txBody>
      </p:sp>
      <p:pic>
        <p:nvPicPr>
          <p:cNvPr id="11267" name="Picture 2" descr="0403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22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 Format: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85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if Statement-What Happens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 smtClean="0"/>
              <a:t>To evaluate: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  <a:endParaRPr lang="en-US" altLang="en-US" smtClean="0"/>
          </a:p>
          <a:p>
            <a:r>
              <a:rPr lang="en-US" altLang="en-US" smtClean="0"/>
              <a:t>If the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/>
              <a:t> is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r>
              <a:rPr lang="en-US" altLang="en-US" smtClean="0"/>
              <a:t>, then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/>
              <a:t> is executed.</a:t>
            </a:r>
          </a:p>
          <a:p>
            <a:r>
              <a:rPr lang="en-US" altLang="en-US" smtClean="0"/>
              <a:t>If the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 </a:t>
            </a:r>
            <a:r>
              <a:rPr lang="en-US" altLang="en-US" smtClean="0"/>
              <a:t>is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r>
              <a:rPr lang="en-US" altLang="en-US" smtClean="0"/>
              <a:t>, then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/>
              <a:t> is skipped.</a:t>
            </a:r>
            <a:endParaRPr lang="en-US" altLang="en-US" smtClean="0">
              <a:latin typeface="Courier New" panose="02070309020205020404" pitchFamily="49" charset="0"/>
            </a:endParaRP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85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1470</Words>
  <Application>Microsoft Office PowerPoint</Application>
  <PresentationFormat>On-screen Show (4:3)</PresentationFormat>
  <Paragraphs>319</Paragraphs>
  <Slides>68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Lecture 4 Conditions and Selections</vt:lpstr>
      <vt:lpstr>Relational Operators</vt:lpstr>
      <vt:lpstr>Relational Expressions</vt:lpstr>
      <vt:lpstr>Relational Expressions</vt:lpstr>
      <vt:lpstr>The if Statement</vt:lpstr>
      <vt:lpstr>Flowchart for Evaluating a Decision</vt:lpstr>
      <vt:lpstr>Flowchart for Evaluating a Decision</vt:lpstr>
      <vt:lpstr>The if Statement</vt:lpstr>
      <vt:lpstr>The if Statement-What Happens</vt:lpstr>
      <vt:lpstr>if Statement in Program 4-2</vt:lpstr>
      <vt:lpstr>if Statement in Program 4-2</vt:lpstr>
      <vt:lpstr>Flowchart for Program 4-2 Lines 21 and 22</vt:lpstr>
      <vt:lpstr>if Statement Notes</vt:lpstr>
      <vt:lpstr>Expanding the if Statement</vt:lpstr>
      <vt:lpstr>The if/else statement</vt:lpstr>
      <vt:lpstr>The if/else statement</vt:lpstr>
      <vt:lpstr>if/else-What Happens</vt:lpstr>
      <vt:lpstr>Activity 7 </vt:lpstr>
      <vt:lpstr>Flowchart for activity 7</vt:lpstr>
      <vt:lpstr>Testing the Divisor in Program 4-9</vt:lpstr>
      <vt:lpstr>Testing the Divisor in Program 4-9</vt:lpstr>
      <vt:lpstr>Nested if Statements</vt:lpstr>
      <vt:lpstr>Flowchart for a Nested if Statement</vt:lpstr>
      <vt:lpstr>Nested if Statements</vt:lpstr>
      <vt:lpstr>Nested if Statements</vt:lpstr>
      <vt:lpstr>Use Proper Indentation!</vt:lpstr>
      <vt:lpstr>The if/else if Statement</vt:lpstr>
      <vt:lpstr>if/else if Format</vt:lpstr>
      <vt:lpstr>The if/else if Statement in Program 4-13</vt:lpstr>
      <vt:lpstr>Using a Trailing else to Catch Errors in Program 4-14</vt:lpstr>
      <vt:lpstr>The Increment and Decrement Operators</vt:lpstr>
      <vt:lpstr>The Increment and Decrement Operators</vt:lpstr>
      <vt:lpstr>Increment and Decrement Operators in Program 5-1</vt:lpstr>
      <vt:lpstr>Increment and Decrement Operators in Program 5-1</vt:lpstr>
      <vt:lpstr>Prefix vs. Postfix</vt:lpstr>
      <vt:lpstr>Prefix vs. Postfix - Examples</vt:lpstr>
      <vt:lpstr>Notes on Increment and Decrement</vt:lpstr>
      <vt:lpstr>Flags</vt:lpstr>
      <vt:lpstr>Logical Operators</vt:lpstr>
      <vt:lpstr>Logical Operators-Examples</vt:lpstr>
      <vt:lpstr>The logical &amp;&amp; operator in Program 4-15</vt:lpstr>
      <vt:lpstr>The logical || Operator in Program 4-16</vt:lpstr>
      <vt:lpstr>The logical ! Operator in Program 4-17</vt:lpstr>
      <vt:lpstr>Logical Operator-Notes</vt:lpstr>
      <vt:lpstr>Checking Numeric Ranges with Logical Operators</vt:lpstr>
      <vt:lpstr>Menus</vt:lpstr>
      <vt:lpstr>Menu-Driven Program Organization</vt:lpstr>
      <vt:lpstr>Validating User Input</vt:lpstr>
      <vt:lpstr>Input Validation in Program 4-19</vt:lpstr>
      <vt:lpstr>Comparing string Objects</vt:lpstr>
      <vt:lpstr>Relational Operators Compare Strings </vt:lpstr>
      <vt:lpstr>The Conditional Operator</vt:lpstr>
      <vt:lpstr>The Conditional Operator</vt:lpstr>
      <vt:lpstr>The Conditional Operator in Program 4-22</vt:lpstr>
      <vt:lpstr>Activity 8 </vt:lpstr>
      <vt:lpstr>The switch Statement</vt:lpstr>
      <vt:lpstr>switch Statement Requirements</vt:lpstr>
      <vt:lpstr>break Statement</vt:lpstr>
      <vt:lpstr>switch Statement-How it Works</vt:lpstr>
      <vt:lpstr>The switch Statement in Program 4-23</vt:lpstr>
      <vt:lpstr>break and default statements</vt:lpstr>
      <vt:lpstr>break and default statements in Program</vt:lpstr>
      <vt:lpstr>More About Blocks and Scope</vt:lpstr>
      <vt:lpstr>Inner Block Variable Definition</vt:lpstr>
      <vt:lpstr>Variables with the Same Name</vt:lpstr>
      <vt:lpstr>Two Variables with the Same Name in Program</vt:lpstr>
      <vt:lpstr>Activity 9</vt:lpstr>
      <vt:lpstr>The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96</cp:revision>
  <dcterms:created xsi:type="dcterms:W3CDTF">2009-12-29T10:39:27Z</dcterms:created>
  <dcterms:modified xsi:type="dcterms:W3CDTF">2018-06-28T19:16:39Z</dcterms:modified>
</cp:coreProperties>
</file>