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2" r:id="rId3"/>
    <p:sldId id="350" r:id="rId4"/>
    <p:sldId id="351" r:id="rId5"/>
    <p:sldId id="352" r:id="rId6"/>
    <p:sldId id="354" r:id="rId7"/>
    <p:sldId id="355" r:id="rId8"/>
    <p:sldId id="356" r:id="rId9"/>
    <p:sldId id="358" r:id="rId10"/>
    <p:sldId id="333" r:id="rId11"/>
    <p:sldId id="334" r:id="rId12"/>
    <p:sldId id="357" r:id="rId13"/>
    <p:sldId id="342" r:id="rId14"/>
    <p:sldId id="335" r:id="rId15"/>
    <p:sldId id="336" r:id="rId16"/>
    <p:sldId id="343" r:id="rId17"/>
    <p:sldId id="359" r:id="rId18"/>
    <p:sldId id="337" r:id="rId19"/>
    <p:sldId id="340" r:id="rId20"/>
    <p:sldId id="341" r:id="rId21"/>
    <p:sldId id="345" r:id="rId22"/>
    <p:sldId id="346" r:id="rId23"/>
    <p:sldId id="347" r:id="rId24"/>
    <p:sldId id="349" r:id="rId25"/>
    <p:sldId id="360" r:id="rId26"/>
    <p:sldId id="361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689E9B7-3F43-4837-9531-3D193E58945B}" type="slidenum">
              <a:rPr lang="en-CA" altLang="en-US" sz="1200" i="0">
                <a:latin typeface="Tahoma" charset="0"/>
              </a:rPr>
              <a:pPr>
                <a:defRPr/>
              </a:pPr>
              <a:t>17</a:t>
            </a:fld>
            <a:endParaRPr lang="en-CA" altLang="en-US" sz="1200" i="0">
              <a:latin typeface="Tahoma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3120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DD7E998-555C-46EC-8091-A540F9EFF69A}" type="slidenum">
              <a:rPr lang="en-CA" altLang="en-US" sz="1200" i="0">
                <a:latin typeface="Tahoma" charset="0"/>
              </a:rPr>
              <a:pPr>
                <a:defRPr/>
              </a:pPr>
              <a:t>25</a:t>
            </a:fld>
            <a:endParaRPr lang="en-CA" altLang="en-US" sz="1200" i="0">
              <a:latin typeface="Tahoma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23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8031F1E-4F98-4A56-94A4-7967B6C6B0D7}" type="slidenum">
              <a:rPr lang="en-CA" altLang="en-US" sz="1200" i="0">
                <a:latin typeface="Tahoma" charset="0"/>
              </a:rPr>
              <a:pPr>
                <a:defRPr/>
              </a:pPr>
              <a:t>3</a:t>
            </a:fld>
            <a:endParaRPr lang="en-CA" altLang="en-US" sz="1200" i="0">
              <a:latin typeface="Tahoma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777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C8798D4-8D34-44AD-B9AA-B24EDCF90F3C}" type="slidenum">
              <a:rPr lang="en-CA" altLang="en-US" sz="1200" i="0">
                <a:latin typeface="Tahoma" charset="0"/>
              </a:rPr>
              <a:pPr>
                <a:defRPr/>
              </a:pPr>
              <a:t>4</a:t>
            </a:fld>
            <a:endParaRPr lang="en-CA" altLang="en-US" sz="1200" i="0">
              <a:latin typeface="Tahoma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41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03898D3-8902-4D05-AA03-488C0C7278FF}" type="slidenum">
              <a:rPr lang="en-CA" altLang="en-US" sz="1200" i="0">
                <a:latin typeface="Tahoma" charset="0"/>
              </a:rPr>
              <a:pPr>
                <a:defRPr/>
              </a:pPr>
              <a:t>5</a:t>
            </a:fld>
            <a:endParaRPr lang="en-CA" altLang="en-US" sz="1200" i="0">
              <a:latin typeface="Tahoma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34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AB5DD61-06CF-414D-B123-EBEBF2E3662C}" type="slidenum">
              <a:rPr lang="en-CA" altLang="en-US" sz="1200" i="0">
                <a:latin typeface="Tahoma" charset="0"/>
              </a:rPr>
              <a:pPr>
                <a:defRPr/>
              </a:pPr>
              <a:t>6</a:t>
            </a:fld>
            <a:endParaRPr lang="en-CA" altLang="en-US" sz="1200" i="0">
              <a:latin typeface="Tahoma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407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64EE359-232D-4C1A-AAE6-8781D8D5A187}" type="slidenum">
              <a:rPr lang="en-CA" altLang="en-US" sz="1200" i="0">
                <a:latin typeface="Tahoma" charset="0"/>
              </a:rPr>
              <a:pPr>
                <a:defRPr/>
              </a:pPr>
              <a:t>7</a:t>
            </a:fld>
            <a:endParaRPr lang="en-CA" altLang="en-US" sz="1200" i="0">
              <a:latin typeface="Tahoma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671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AF3DC3F-6E14-4A05-A5C3-1562DBDD02D5}" type="slidenum">
              <a:rPr lang="en-CA" altLang="en-US" sz="1200" i="0">
                <a:latin typeface="Tahoma" charset="0"/>
              </a:rPr>
              <a:pPr>
                <a:defRPr/>
              </a:pPr>
              <a:t>8</a:t>
            </a:fld>
            <a:endParaRPr lang="en-CA" altLang="en-US" sz="1200" i="0">
              <a:latin typeface="Tahoma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382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DD046EE-7FAA-4B12-B269-AC53CB6EF88A}" type="slidenum">
              <a:rPr lang="en-CA" altLang="en-US" sz="1200" i="0">
                <a:latin typeface="Tahoma" charset="0"/>
              </a:rPr>
              <a:pPr>
                <a:defRPr/>
              </a:pPr>
              <a:t>9</a:t>
            </a:fld>
            <a:endParaRPr lang="en-CA" altLang="en-US" sz="1200" i="0">
              <a:latin typeface="Tahoma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784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3B2E9F7-4D7C-4144-9E55-B58F81C50126}" type="slidenum">
              <a:rPr lang="en-CA" altLang="en-US" sz="1200" i="0">
                <a:latin typeface="Tahoma" charset="0"/>
              </a:rPr>
              <a:pPr>
                <a:defRPr/>
              </a:pPr>
              <a:t>12</a:t>
            </a:fld>
            <a:endParaRPr lang="en-CA" altLang="en-US" sz="1200" i="0">
              <a:latin typeface="Tahoma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341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172741-1966-41DF-8306-7CAAE1F66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43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200" y="3179036"/>
            <a:ext cx="8058150" cy="14705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98142" y="5111531"/>
            <a:ext cx="6112474" cy="859723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McFadden Slides\slide files 6\06_22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55" y="1876421"/>
            <a:ext cx="4079865" cy="45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28650" y="517585"/>
            <a:ext cx="7886700" cy="77637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mtClean="0"/>
              <a:t>Data normalization</a:t>
            </a:r>
            <a:endParaRPr lang="en-US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2286" y="1693507"/>
            <a:ext cx="4049842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8925" lvl="1" indent="-233363">
              <a:buFont typeface="Arial" panose="020B0604020202020204" pitchFamily="34" charset="0"/>
              <a:buChar char="•"/>
            </a:pPr>
            <a:r>
              <a:rPr lang="en-US" altLang="en-US" dirty="0" smtClean="0"/>
              <a:t>2NF </a:t>
            </a:r>
            <a:r>
              <a:rPr lang="en-US" altLang="en-US" dirty="0"/>
              <a:t>is better than 1NF; 3NF is better than 2NF</a:t>
            </a:r>
          </a:p>
          <a:p>
            <a:pPr marL="288925" lvl="1" indent="-233363">
              <a:buFont typeface="Arial" panose="020B0604020202020204" pitchFamily="34" charset="0"/>
              <a:buChar char="•"/>
            </a:pPr>
            <a:r>
              <a:rPr lang="en-US" altLang="en-US" dirty="0"/>
              <a:t>For most business database design purposes, 3NF is as high as we need to go in normalization process</a:t>
            </a:r>
          </a:p>
          <a:p>
            <a:pPr marL="288925" lvl="1" indent="-233363">
              <a:buFont typeface="Arial" panose="020B0604020202020204" pitchFamily="34" charset="0"/>
              <a:buChar char="•"/>
            </a:pPr>
            <a:r>
              <a:rPr lang="en-US" altLang="en-US" dirty="0"/>
              <a:t>Highest level of normalization is not always most desirable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68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Functional dependencies and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Functional dependency: the value of one attribute (the </a:t>
            </a:r>
            <a:r>
              <a:rPr lang="en-US" altLang="en-US" sz="2800" i="1"/>
              <a:t>determinant</a:t>
            </a:r>
            <a:r>
              <a:rPr lang="en-US" altLang="en-US" sz="2800"/>
              <a:t>) determines the value of another attribute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-&gt; B, for every valid instance of A, that value of A uniquely determines the value of B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Candidate key: an attribute or combination of attributes that uniquely identifies an instance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Uniqueness: each non-key field is functionally dependent on every candidate key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Non-redundancy</a:t>
            </a:r>
          </a:p>
        </p:txBody>
      </p:sp>
    </p:spTree>
    <p:extLst>
      <p:ext uri="{BB962C8B-B14F-4D97-AF65-F5344CB8AC3E}">
        <p14:creationId xmlns:p14="http://schemas.microsoft.com/office/powerpoint/2010/main" val="41237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 of FD constraints (1) 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Social security number determines employee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SSN </a:t>
            </a:r>
            <a:r>
              <a:rPr lang="en-US" altLang="en-US" sz="2800" smtClean="0">
                <a:sym typeface="Wingdings 3" panose="05040102010807070707" pitchFamily="18" charset="2"/>
              </a:rPr>
              <a:t></a:t>
            </a:r>
            <a:r>
              <a:rPr lang="en-US" altLang="en-US" smtClean="0"/>
              <a:t> ENAME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Project number determines project name and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PNUMBER </a:t>
            </a:r>
            <a:r>
              <a:rPr lang="en-US" altLang="en-US" sz="2800" smtClean="0">
                <a:sym typeface="Wingdings 3" panose="05040102010807070707" pitchFamily="18" charset="2"/>
              </a:rPr>
              <a:t></a:t>
            </a:r>
            <a:r>
              <a:rPr lang="en-US" altLang="en-US" smtClean="0"/>
              <a:t> {PNAME, PLOCATION}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Employee ssn and project number determines the hours per week that the employee works on the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{SSN, PNUMBER} </a:t>
            </a:r>
            <a:r>
              <a:rPr lang="en-US" altLang="en-US" sz="2800" smtClean="0">
                <a:sym typeface="Wingdings 3" panose="05040102010807070707" pitchFamily="18" charset="2"/>
              </a:rPr>
              <a:t></a:t>
            </a:r>
            <a:r>
              <a:rPr lang="en-US" altLang="en-US" smtClean="0"/>
              <a:t> HOURS </a:t>
            </a:r>
          </a:p>
        </p:txBody>
      </p:sp>
    </p:spTree>
    <p:extLst>
      <p:ext uri="{BB962C8B-B14F-4D97-AF65-F5344CB8AC3E}">
        <p14:creationId xmlns:p14="http://schemas.microsoft.com/office/powerpoint/2010/main" val="12097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0937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Conversion to First Normal Form (continued)</a:t>
            </a:r>
          </a:p>
        </p:txBody>
      </p:sp>
      <p:pic>
        <p:nvPicPr>
          <p:cNvPr id="17411" name="Picture 3" descr="Fig05-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7315200" cy="4251325"/>
          </a:xfrm>
        </p:spPr>
      </p:pic>
    </p:spTree>
    <p:extLst>
      <p:ext uri="{BB962C8B-B14F-4D97-AF65-F5344CB8AC3E}">
        <p14:creationId xmlns:p14="http://schemas.microsoft.com/office/powerpoint/2010/main" val="3769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normal form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No multi-valued attributes.</a:t>
            </a:r>
          </a:p>
          <a:p>
            <a:r>
              <a:rPr lang="en-US" altLang="en-US" dirty="0"/>
              <a:t>Every attribute value is atomic</a:t>
            </a:r>
            <a:r>
              <a:rPr lang="en-US" altLang="en-US" dirty="0" smtClean="0"/>
              <a:t>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The following in </a:t>
            </a:r>
            <a:r>
              <a:rPr lang="en-US" altLang="en-US" b="1" dirty="0">
                <a:latin typeface="Arial" panose="020B0604020202020204" pitchFamily="34" charset="0"/>
              </a:rPr>
              <a:t>not</a:t>
            </a:r>
            <a:r>
              <a:rPr lang="en-US" altLang="en-US" dirty="0">
                <a:latin typeface="Arial" panose="020B0604020202020204" pitchFamily="34" charset="0"/>
              </a:rPr>
              <a:t> in 1NF</a:t>
            </a:r>
          </a:p>
          <a:p>
            <a:endParaRPr lang="en-US" altLang="en-US" dirty="0"/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2754312" y="3937032"/>
            <a:ext cx="2398713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87"/>
          <p:cNvSpPr>
            <a:spLocks noChangeArrowheads="1"/>
          </p:cNvSpPr>
          <p:nvPr/>
        </p:nvSpPr>
        <p:spPr bwMode="auto">
          <a:xfrm>
            <a:off x="5153025" y="3937032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90"/>
          <p:cNvSpPr>
            <a:spLocks noChangeArrowheads="1"/>
          </p:cNvSpPr>
          <p:nvPr/>
        </p:nvSpPr>
        <p:spPr bwMode="auto">
          <a:xfrm>
            <a:off x="5165725" y="3937032"/>
            <a:ext cx="31559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66775" y="3198844"/>
            <a:ext cx="2257425" cy="3587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384300" y="3198844"/>
            <a:ext cx="13223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 b="1">
                <a:solidFill>
                  <a:srgbClr val="000000"/>
                </a:solidFill>
              </a:rPr>
              <a:t>EmpNum</a:t>
            </a:r>
            <a:endParaRPr lang="en-US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84300" y="3521107"/>
            <a:ext cx="1211262" cy="30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35312" y="3198844"/>
            <a:ext cx="2235200" cy="3587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560762" y="3198844"/>
            <a:ext cx="149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 b="1">
                <a:solidFill>
                  <a:srgbClr val="010000"/>
                </a:solidFill>
              </a:rPr>
              <a:t>EmpPhone</a:t>
            </a:r>
            <a:endParaRPr lang="en-US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383212" y="3198844"/>
            <a:ext cx="2940050" cy="3587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053137" y="3198844"/>
            <a:ext cx="1728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 b="1" dirty="0" err="1">
                <a:solidFill>
                  <a:srgbClr val="010000"/>
                </a:solidFill>
              </a:rPr>
              <a:t>EmpDegrees</a:t>
            </a:r>
            <a:endParaRPr lang="en-US" altLang="en-US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855662" y="3186144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855662" y="3186144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55662" y="3186144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855662" y="3186144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866775" y="3186144"/>
            <a:ext cx="22574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3135312" y="3186144"/>
            <a:ext cx="2235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5370512" y="3186144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5370512" y="3186144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5383212" y="3186144"/>
            <a:ext cx="2940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8323262" y="3186144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8323262" y="3186144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8323262" y="3186144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8323262" y="3186144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855662" y="3198844"/>
            <a:ext cx="1588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5370512" y="3198844"/>
            <a:ext cx="1270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5370512" y="3198844"/>
            <a:ext cx="1588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8323262" y="3198844"/>
            <a:ext cx="0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1773237" y="3576669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123</a:t>
            </a:r>
            <a:endParaRPr lang="en-US" altLang="en-US"/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3683000" y="3576669"/>
            <a:ext cx="1217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233-9876</a:t>
            </a:r>
            <a:endParaRPr lang="en-US" altLang="en-US"/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>
            <a:off x="855662" y="35639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>
            <a:off x="855662" y="3563969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>
            <a:off x="866775" y="3563969"/>
            <a:ext cx="22574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7"/>
          <p:cNvSpPr>
            <a:spLocks noChangeShapeType="1"/>
          </p:cNvSpPr>
          <p:nvPr/>
        </p:nvSpPr>
        <p:spPr bwMode="auto">
          <a:xfrm>
            <a:off x="3135312" y="3563969"/>
            <a:ext cx="2235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9"/>
          <p:cNvSpPr>
            <a:spLocks noChangeShapeType="1"/>
          </p:cNvSpPr>
          <p:nvPr/>
        </p:nvSpPr>
        <p:spPr bwMode="auto">
          <a:xfrm>
            <a:off x="5370512" y="3563969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>
            <a:off x="5370512" y="3563969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62"/>
          <p:cNvSpPr>
            <a:spLocks noChangeShapeType="1"/>
          </p:cNvSpPr>
          <p:nvPr/>
        </p:nvSpPr>
        <p:spPr bwMode="auto">
          <a:xfrm>
            <a:off x="5383212" y="3563969"/>
            <a:ext cx="2940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4"/>
          <p:cNvSpPr>
            <a:spLocks noChangeShapeType="1"/>
          </p:cNvSpPr>
          <p:nvPr/>
        </p:nvSpPr>
        <p:spPr bwMode="auto">
          <a:xfrm>
            <a:off x="8323262" y="35639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5"/>
          <p:cNvSpPr>
            <a:spLocks noChangeShapeType="1"/>
          </p:cNvSpPr>
          <p:nvPr/>
        </p:nvSpPr>
        <p:spPr bwMode="auto">
          <a:xfrm>
            <a:off x="8323262" y="356396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67"/>
          <p:cNvSpPr>
            <a:spLocks noChangeShapeType="1"/>
          </p:cNvSpPr>
          <p:nvPr/>
        </p:nvSpPr>
        <p:spPr bwMode="auto">
          <a:xfrm>
            <a:off x="855662" y="3576669"/>
            <a:ext cx="1588" cy="366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70"/>
          <p:cNvSpPr>
            <a:spLocks noChangeArrowheads="1"/>
          </p:cNvSpPr>
          <p:nvPr/>
        </p:nvSpPr>
        <p:spPr bwMode="auto">
          <a:xfrm>
            <a:off x="5370512" y="3576669"/>
            <a:ext cx="12700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Line 71"/>
          <p:cNvSpPr>
            <a:spLocks noChangeShapeType="1"/>
          </p:cNvSpPr>
          <p:nvPr/>
        </p:nvSpPr>
        <p:spPr bwMode="auto">
          <a:xfrm>
            <a:off x="5370512" y="3576669"/>
            <a:ext cx="1588" cy="366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73"/>
          <p:cNvSpPr>
            <a:spLocks noChangeShapeType="1"/>
          </p:cNvSpPr>
          <p:nvPr/>
        </p:nvSpPr>
        <p:spPr bwMode="auto">
          <a:xfrm>
            <a:off x="8323262" y="3576669"/>
            <a:ext cx="0" cy="366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1773237" y="3956082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333</a:t>
            </a:r>
            <a:endParaRPr lang="en-US" altLang="en-US"/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>
            <a:off x="3683000" y="3956082"/>
            <a:ext cx="1217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233-1231</a:t>
            </a:r>
            <a:endParaRPr lang="en-US" altLang="en-US"/>
          </a:p>
        </p:txBody>
      </p:sp>
      <p:sp>
        <p:nvSpPr>
          <p:cNvPr id="51" name="Rectangle 76"/>
          <p:cNvSpPr>
            <a:spLocks noChangeArrowheads="1"/>
          </p:cNvSpPr>
          <p:nvPr/>
        </p:nvSpPr>
        <p:spPr bwMode="auto">
          <a:xfrm>
            <a:off x="5507037" y="3956082"/>
            <a:ext cx="18494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BA, BSc, PhD</a:t>
            </a:r>
            <a:endParaRPr lang="en-US" altLang="en-US"/>
          </a:p>
        </p:txBody>
      </p:sp>
      <p:sp>
        <p:nvSpPr>
          <p:cNvPr id="52" name="Line 78"/>
          <p:cNvSpPr>
            <a:spLocks noChangeShapeType="1"/>
          </p:cNvSpPr>
          <p:nvPr/>
        </p:nvSpPr>
        <p:spPr bwMode="auto">
          <a:xfrm>
            <a:off x="855662" y="3937032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9"/>
          <p:cNvSpPr>
            <a:spLocks noChangeShapeType="1"/>
          </p:cNvSpPr>
          <p:nvPr/>
        </p:nvSpPr>
        <p:spPr bwMode="auto">
          <a:xfrm>
            <a:off x="855662" y="3937032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81"/>
          <p:cNvSpPr>
            <a:spLocks noChangeShapeType="1"/>
          </p:cNvSpPr>
          <p:nvPr/>
        </p:nvSpPr>
        <p:spPr bwMode="auto">
          <a:xfrm>
            <a:off x="866775" y="3937032"/>
            <a:ext cx="22574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86"/>
          <p:cNvSpPr>
            <a:spLocks noChangeShapeType="1"/>
          </p:cNvSpPr>
          <p:nvPr/>
        </p:nvSpPr>
        <p:spPr bwMode="auto">
          <a:xfrm>
            <a:off x="3135312" y="3937032"/>
            <a:ext cx="22352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88"/>
          <p:cNvSpPr>
            <a:spLocks noChangeShapeType="1"/>
          </p:cNvSpPr>
          <p:nvPr/>
        </p:nvSpPr>
        <p:spPr bwMode="auto">
          <a:xfrm>
            <a:off x="5370512" y="3937032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89"/>
          <p:cNvSpPr>
            <a:spLocks noChangeShapeType="1"/>
          </p:cNvSpPr>
          <p:nvPr/>
        </p:nvSpPr>
        <p:spPr bwMode="auto">
          <a:xfrm>
            <a:off x="5370512" y="3937032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91"/>
          <p:cNvSpPr>
            <a:spLocks noChangeShapeType="1"/>
          </p:cNvSpPr>
          <p:nvPr/>
        </p:nvSpPr>
        <p:spPr bwMode="auto">
          <a:xfrm>
            <a:off x="5383212" y="3937032"/>
            <a:ext cx="2940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93"/>
          <p:cNvSpPr>
            <a:spLocks noChangeShapeType="1"/>
          </p:cNvSpPr>
          <p:nvPr/>
        </p:nvSpPr>
        <p:spPr bwMode="auto">
          <a:xfrm>
            <a:off x="8323262" y="3937032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94"/>
          <p:cNvSpPr>
            <a:spLocks noChangeShapeType="1"/>
          </p:cNvSpPr>
          <p:nvPr/>
        </p:nvSpPr>
        <p:spPr bwMode="auto">
          <a:xfrm>
            <a:off x="8323262" y="3937032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96"/>
          <p:cNvSpPr>
            <a:spLocks noChangeShapeType="1"/>
          </p:cNvSpPr>
          <p:nvPr/>
        </p:nvSpPr>
        <p:spPr bwMode="auto">
          <a:xfrm>
            <a:off x="855662" y="3949732"/>
            <a:ext cx="1588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99"/>
          <p:cNvSpPr>
            <a:spLocks noChangeArrowheads="1"/>
          </p:cNvSpPr>
          <p:nvPr/>
        </p:nvSpPr>
        <p:spPr bwMode="auto">
          <a:xfrm>
            <a:off x="5370512" y="3949732"/>
            <a:ext cx="1270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Line 100"/>
          <p:cNvSpPr>
            <a:spLocks noChangeShapeType="1"/>
          </p:cNvSpPr>
          <p:nvPr/>
        </p:nvSpPr>
        <p:spPr bwMode="auto">
          <a:xfrm>
            <a:off x="5370512" y="3949732"/>
            <a:ext cx="1588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02"/>
          <p:cNvSpPr>
            <a:spLocks noChangeShapeType="1"/>
          </p:cNvSpPr>
          <p:nvPr/>
        </p:nvSpPr>
        <p:spPr bwMode="auto">
          <a:xfrm>
            <a:off x="8323262" y="3949732"/>
            <a:ext cx="0" cy="365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103"/>
          <p:cNvSpPr>
            <a:spLocks noChangeArrowheads="1"/>
          </p:cNvSpPr>
          <p:nvPr/>
        </p:nvSpPr>
        <p:spPr bwMode="auto">
          <a:xfrm>
            <a:off x="1773237" y="4327557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679</a:t>
            </a:r>
            <a:endParaRPr lang="en-US" altLang="en-US"/>
          </a:p>
        </p:txBody>
      </p:sp>
      <p:sp>
        <p:nvSpPr>
          <p:cNvPr id="66" name="Rectangle 104"/>
          <p:cNvSpPr>
            <a:spLocks noChangeArrowheads="1"/>
          </p:cNvSpPr>
          <p:nvPr/>
        </p:nvSpPr>
        <p:spPr bwMode="auto">
          <a:xfrm>
            <a:off x="3683000" y="4327557"/>
            <a:ext cx="1217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233-1231</a:t>
            </a:r>
            <a:endParaRPr lang="en-US" altLang="en-US"/>
          </a:p>
        </p:txBody>
      </p:sp>
      <p:sp>
        <p:nvSpPr>
          <p:cNvPr id="67" name="Rectangle 105"/>
          <p:cNvSpPr>
            <a:spLocks noChangeArrowheads="1"/>
          </p:cNvSpPr>
          <p:nvPr/>
        </p:nvSpPr>
        <p:spPr bwMode="auto">
          <a:xfrm>
            <a:off x="5507037" y="4327557"/>
            <a:ext cx="1287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010000"/>
                </a:solidFill>
              </a:rPr>
              <a:t>BSc, MSc</a:t>
            </a:r>
            <a:endParaRPr lang="en-US" altLang="en-US"/>
          </a:p>
        </p:txBody>
      </p:sp>
      <p:sp>
        <p:nvSpPr>
          <p:cNvPr id="68" name="Line 107"/>
          <p:cNvSpPr>
            <a:spLocks noChangeShapeType="1"/>
          </p:cNvSpPr>
          <p:nvPr/>
        </p:nvSpPr>
        <p:spPr bwMode="auto">
          <a:xfrm>
            <a:off x="855662" y="4314857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08"/>
          <p:cNvSpPr>
            <a:spLocks noChangeShapeType="1"/>
          </p:cNvSpPr>
          <p:nvPr/>
        </p:nvSpPr>
        <p:spPr bwMode="auto">
          <a:xfrm>
            <a:off x="855662" y="4314857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110"/>
          <p:cNvSpPr>
            <a:spLocks noChangeShapeType="1"/>
          </p:cNvSpPr>
          <p:nvPr/>
        </p:nvSpPr>
        <p:spPr bwMode="auto">
          <a:xfrm>
            <a:off x="866775" y="4314857"/>
            <a:ext cx="22574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15"/>
          <p:cNvSpPr>
            <a:spLocks noChangeShapeType="1"/>
          </p:cNvSpPr>
          <p:nvPr/>
        </p:nvSpPr>
        <p:spPr bwMode="auto">
          <a:xfrm>
            <a:off x="3135312" y="4314857"/>
            <a:ext cx="22352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17"/>
          <p:cNvSpPr>
            <a:spLocks noChangeShapeType="1"/>
          </p:cNvSpPr>
          <p:nvPr/>
        </p:nvSpPr>
        <p:spPr bwMode="auto">
          <a:xfrm>
            <a:off x="5370512" y="4314857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18"/>
          <p:cNvSpPr>
            <a:spLocks noChangeShapeType="1"/>
          </p:cNvSpPr>
          <p:nvPr/>
        </p:nvSpPr>
        <p:spPr bwMode="auto">
          <a:xfrm>
            <a:off x="5370512" y="4314857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20"/>
          <p:cNvSpPr>
            <a:spLocks noChangeShapeType="1"/>
          </p:cNvSpPr>
          <p:nvPr/>
        </p:nvSpPr>
        <p:spPr bwMode="auto">
          <a:xfrm>
            <a:off x="5383212" y="4314857"/>
            <a:ext cx="2940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22"/>
          <p:cNvSpPr>
            <a:spLocks noChangeShapeType="1"/>
          </p:cNvSpPr>
          <p:nvPr/>
        </p:nvSpPr>
        <p:spPr bwMode="auto">
          <a:xfrm>
            <a:off x="8323262" y="4314857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23"/>
          <p:cNvSpPr>
            <a:spLocks noChangeShapeType="1"/>
          </p:cNvSpPr>
          <p:nvPr/>
        </p:nvSpPr>
        <p:spPr bwMode="auto">
          <a:xfrm>
            <a:off x="8323262" y="4314857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25"/>
          <p:cNvSpPr>
            <a:spLocks noChangeShapeType="1"/>
          </p:cNvSpPr>
          <p:nvPr/>
        </p:nvSpPr>
        <p:spPr bwMode="auto">
          <a:xfrm>
            <a:off x="855662" y="4327557"/>
            <a:ext cx="1588" cy="366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27"/>
          <p:cNvSpPr>
            <a:spLocks noChangeShapeType="1"/>
          </p:cNvSpPr>
          <p:nvPr/>
        </p:nvSpPr>
        <p:spPr bwMode="auto">
          <a:xfrm>
            <a:off x="855662" y="46942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28"/>
          <p:cNvSpPr>
            <a:spLocks noChangeShapeType="1"/>
          </p:cNvSpPr>
          <p:nvPr/>
        </p:nvSpPr>
        <p:spPr bwMode="auto">
          <a:xfrm>
            <a:off x="855662" y="4694269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130"/>
          <p:cNvSpPr>
            <a:spLocks noChangeShapeType="1"/>
          </p:cNvSpPr>
          <p:nvPr/>
        </p:nvSpPr>
        <p:spPr bwMode="auto">
          <a:xfrm>
            <a:off x="855662" y="46942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131"/>
          <p:cNvSpPr>
            <a:spLocks noChangeShapeType="1"/>
          </p:cNvSpPr>
          <p:nvPr/>
        </p:nvSpPr>
        <p:spPr bwMode="auto">
          <a:xfrm>
            <a:off x="855662" y="4694269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133"/>
          <p:cNvSpPr>
            <a:spLocks noChangeShapeType="1"/>
          </p:cNvSpPr>
          <p:nvPr/>
        </p:nvSpPr>
        <p:spPr bwMode="auto">
          <a:xfrm>
            <a:off x="866775" y="4694269"/>
            <a:ext cx="22574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140"/>
          <p:cNvSpPr>
            <a:spLocks noChangeShapeType="1"/>
          </p:cNvSpPr>
          <p:nvPr/>
        </p:nvSpPr>
        <p:spPr bwMode="auto">
          <a:xfrm>
            <a:off x="3135312" y="4694269"/>
            <a:ext cx="2235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Rectangle 141"/>
          <p:cNvSpPr>
            <a:spLocks noChangeArrowheads="1"/>
          </p:cNvSpPr>
          <p:nvPr/>
        </p:nvSpPr>
        <p:spPr bwMode="auto">
          <a:xfrm>
            <a:off x="5370512" y="4327557"/>
            <a:ext cx="12700" cy="3667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5" name="Line 142"/>
          <p:cNvSpPr>
            <a:spLocks noChangeShapeType="1"/>
          </p:cNvSpPr>
          <p:nvPr/>
        </p:nvSpPr>
        <p:spPr bwMode="auto">
          <a:xfrm>
            <a:off x="5370512" y="4327557"/>
            <a:ext cx="1588" cy="366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144"/>
          <p:cNvSpPr>
            <a:spLocks noChangeShapeType="1"/>
          </p:cNvSpPr>
          <p:nvPr/>
        </p:nvSpPr>
        <p:spPr bwMode="auto">
          <a:xfrm>
            <a:off x="5370512" y="4694269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145"/>
          <p:cNvSpPr>
            <a:spLocks noChangeShapeType="1"/>
          </p:cNvSpPr>
          <p:nvPr/>
        </p:nvSpPr>
        <p:spPr bwMode="auto">
          <a:xfrm>
            <a:off x="5370512" y="4694269"/>
            <a:ext cx="15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47"/>
          <p:cNvSpPr>
            <a:spLocks noChangeShapeType="1"/>
          </p:cNvSpPr>
          <p:nvPr/>
        </p:nvSpPr>
        <p:spPr bwMode="auto">
          <a:xfrm>
            <a:off x="5383212" y="4694269"/>
            <a:ext cx="2940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49"/>
          <p:cNvSpPr>
            <a:spLocks noChangeShapeType="1"/>
          </p:cNvSpPr>
          <p:nvPr/>
        </p:nvSpPr>
        <p:spPr bwMode="auto">
          <a:xfrm>
            <a:off x="8323262" y="4327557"/>
            <a:ext cx="0" cy="366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151"/>
          <p:cNvSpPr>
            <a:spLocks noChangeShapeType="1"/>
          </p:cNvSpPr>
          <p:nvPr/>
        </p:nvSpPr>
        <p:spPr bwMode="auto">
          <a:xfrm>
            <a:off x="8323262" y="46942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152"/>
          <p:cNvSpPr>
            <a:spLocks noChangeShapeType="1"/>
          </p:cNvSpPr>
          <p:nvPr/>
        </p:nvSpPr>
        <p:spPr bwMode="auto">
          <a:xfrm>
            <a:off x="8323262" y="469426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54"/>
          <p:cNvSpPr>
            <a:spLocks noChangeShapeType="1"/>
          </p:cNvSpPr>
          <p:nvPr/>
        </p:nvSpPr>
        <p:spPr bwMode="auto">
          <a:xfrm>
            <a:off x="8323262" y="4694269"/>
            <a:ext cx="111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55"/>
          <p:cNvSpPr>
            <a:spLocks noChangeShapeType="1"/>
          </p:cNvSpPr>
          <p:nvPr/>
        </p:nvSpPr>
        <p:spPr bwMode="auto">
          <a:xfrm>
            <a:off x="8323262" y="4694269"/>
            <a:ext cx="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58"/>
          <p:cNvSpPr>
            <a:spLocks noChangeShapeType="1"/>
          </p:cNvSpPr>
          <p:nvPr/>
        </p:nvSpPr>
        <p:spPr bwMode="auto">
          <a:xfrm>
            <a:off x="3141662" y="3219482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Second normal form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531" y="1690689"/>
            <a:ext cx="7991669" cy="4114800"/>
          </a:xfrm>
        </p:spPr>
        <p:txBody>
          <a:bodyPr/>
          <a:lstStyle/>
          <a:p>
            <a:r>
              <a:rPr lang="en-US" altLang="en-US" sz="3000" dirty="0"/>
              <a:t>1NF and every non-key attribute is fully functionally dependent on the primary key.</a:t>
            </a:r>
          </a:p>
          <a:p>
            <a:r>
              <a:rPr lang="en-US" altLang="en-US" sz="3000" dirty="0"/>
              <a:t>Every non-key attribute must be defined by the entire key, not by only part of the key.</a:t>
            </a:r>
          </a:p>
          <a:p>
            <a:r>
              <a:rPr lang="en-US" altLang="en-US" sz="3000" dirty="0"/>
              <a:t>No partial functional dependencies.</a:t>
            </a:r>
          </a:p>
        </p:txBody>
      </p:sp>
    </p:spTree>
    <p:extLst>
      <p:ext uri="{BB962C8B-B14F-4D97-AF65-F5344CB8AC3E}">
        <p14:creationId xmlns:p14="http://schemas.microsoft.com/office/powerpoint/2010/main" val="42611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en-US" altLang="en-US" dirty="0"/>
              <a:t>Conversion to Second Normal </a:t>
            </a:r>
            <a:r>
              <a:rPr lang="en-US" altLang="en-US" dirty="0" smtClean="0"/>
              <a:t>Form</a:t>
            </a:r>
            <a:endParaRPr lang="en-US" altLang="en-US" dirty="0"/>
          </a:p>
        </p:txBody>
      </p:sp>
      <p:pic>
        <p:nvPicPr>
          <p:cNvPr id="22531" name="Picture 3" descr="Fig05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800225"/>
            <a:ext cx="6629400" cy="4683125"/>
          </a:xfrm>
        </p:spPr>
      </p:pic>
    </p:spTree>
    <p:extLst>
      <p:ext uri="{BB962C8B-B14F-4D97-AF65-F5344CB8AC3E}">
        <p14:creationId xmlns:p14="http://schemas.microsoft.com/office/powerpoint/2010/main" val="35387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Normalizing </a:t>
            </a:r>
            <a:r>
              <a:rPr lang="en-US" altLang="en-US" dirty="0" smtClean="0"/>
              <a:t>into 2NF and 3NF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828800" y="1309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charset="2"/>
              <a:buChar char="n"/>
              <a:defRPr sz="2800">
                <a:solidFill>
                  <a:schemeClr val="tx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charset="2"/>
              <a:buChar char="n"/>
              <a:defRPr sz="2600">
                <a:solidFill>
                  <a:srgbClr val="800000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charset="2"/>
              <a:buChar char="n"/>
              <a:defRPr sz="2400">
                <a:solidFill>
                  <a:schemeClr val="tx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charset="2"/>
              <a:buChar char="n"/>
              <a:defRPr sz="2000">
                <a:solidFill>
                  <a:srgbClr val="800000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solidFill>
                <a:schemeClr val="tx1"/>
              </a:solidFill>
            </a:endParaRPr>
          </a:p>
        </p:txBody>
      </p:sp>
      <p:pic>
        <p:nvPicPr>
          <p:cNvPr id="84997" name="Picture 8" descr="fig14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4963"/>
            <a:ext cx="512603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096000" y="16764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effectLst/>
                <a:latin typeface="Verdana"/>
                <a:ea typeface="+mj-ea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1000" b="1" i="0" kern="0" dirty="0" smtClean="0">
                <a:latin typeface="Verdana" charset="0"/>
              </a:rPr>
              <a:t>Figure 14.11</a:t>
            </a:r>
            <a:r>
              <a:rPr lang="en-US" altLang="en-US" sz="1000" i="0" kern="0" dirty="0" smtClean="0">
                <a:latin typeface="Verdana" charset="0"/>
              </a:rPr>
              <a:t>  </a:t>
            </a:r>
          </a:p>
          <a:p>
            <a:pPr algn="r">
              <a:defRPr/>
            </a:pPr>
            <a:r>
              <a:rPr lang="en-US" altLang="en-US" sz="1000" i="0" kern="0" dirty="0" smtClean="0">
                <a:latin typeface="Verdana" charset="0"/>
              </a:rPr>
              <a:t> Normalizing into 2NF and 3NF. (a) Normalizing EMP_PROJ into 2NF relations. (b) Normalizing EMP_DEPT into 3NF relations.</a:t>
            </a:r>
            <a:endParaRPr lang="en-US" altLang="en-US" sz="1000" i="0" kern="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Third normal form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022" y="1583029"/>
            <a:ext cx="7886700" cy="4351338"/>
          </a:xfrm>
        </p:spPr>
        <p:txBody>
          <a:bodyPr/>
          <a:lstStyle/>
          <a:p>
            <a:r>
              <a:rPr lang="en-US" altLang="en-US" dirty="0"/>
              <a:t>2NF and no transitive dependencies (functional dependency between non-key attributes.)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59" y="2360430"/>
            <a:ext cx="4667185" cy="2186909"/>
          </a:xfrm>
          <a:prstGeom prst="rect">
            <a:avLst/>
          </a:prstGeom>
        </p:spPr>
      </p:pic>
      <p:pic>
        <p:nvPicPr>
          <p:cNvPr id="6" name="Picture 3" descr="D:\McFadden Slides\slide files 6\06_24b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9" y="4819737"/>
            <a:ext cx="4614860" cy="171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D:\McFadden Slides\slide files 6\06_25a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1" y="1690689"/>
            <a:ext cx="4824704" cy="24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Removing a transitive dependency</a:t>
            </a:r>
          </a:p>
        </p:txBody>
      </p:sp>
      <p:pic>
        <p:nvPicPr>
          <p:cNvPr id="4" name="Picture 2" descr="D:\McFadden Slides\slide files 6\06_25b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89" y="4305862"/>
            <a:ext cx="5315338" cy="21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0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en-US" dirty="0" smtClean="0"/>
              <a:t>normalization </a:t>
            </a:r>
            <a:endParaRPr lang="en-US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876800"/>
          </a:xfrm>
        </p:spPr>
        <p:txBody>
          <a:bodyPr/>
          <a:lstStyle/>
          <a:p>
            <a:r>
              <a:rPr lang="en-US" altLang="en-US" sz="2800" dirty="0"/>
              <a:t>Normalization is a formal process for deciding which attributes should be grouped together in a </a:t>
            </a:r>
            <a:r>
              <a:rPr lang="en-US" altLang="en-US" sz="2800" dirty="0" smtClean="0"/>
              <a:t>relation</a:t>
            </a:r>
          </a:p>
          <a:p>
            <a:pPr lvl="1"/>
            <a:r>
              <a:rPr lang="en-CA" altLang="en-US" sz="2000" i="1" dirty="0" smtClean="0"/>
              <a:t>Normalization</a:t>
            </a:r>
            <a:r>
              <a:rPr lang="en-CA" altLang="en-US" sz="2000" dirty="0" smtClean="0"/>
              <a:t> </a:t>
            </a:r>
            <a:r>
              <a:rPr lang="en-CA" altLang="en-US" sz="2000" dirty="0"/>
              <a:t>is a process that “improves” a database design by generating relations that are of higher normal </a:t>
            </a:r>
            <a:r>
              <a:rPr lang="en-CA" altLang="en-US" sz="2000" dirty="0" smtClean="0"/>
              <a:t>forms.</a:t>
            </a:r>
          </a:p>
          <a:p>
            <a:pPr lvl="1"/>
            <a:r>
              <a:rPr lang="en-CA" altLang="en-US" sz="2000" dirty="0" smtClean="0"/>
              <a:t>The </a:t>
            </a:r>
            <a:r>
              <a:rPr lang="en-CA" altLang="en-US" sz="2000" i="1" dirty="0"/>
              <a:t>objective</a:t>
            </a:r>
            <a:r>
              <a:rPr lang="en-CA" altLang="en-US" sz="2000" dirty="0"/>
              <a:t> of normalization: </a:t>
            </a:r>
            <a:br>
              <a:rPr lang="en-CA" altLang="en-US" sz="2000" dirty="0"/>
            </a:br>
            <a:r>
              <a:rPr lang="en-CA" altLang="en-US" sz="2000" dirty="0" smtClean="0"/>
              <a:t>“</a:t>
            </a:r>
            <a:r>
              <a:rPr lang="en-CA" altLang="en-US" sz="2000" i="1" dirty="0"/>
              <a:t>to create relations where every dependency is on the key, the whole </a:t>
            </a:r>
            <a:r>
              <a:rPr lang="en-CA" altLang="en-US" sz="2000" i="1" dirty="0" smtClean="0"/>
              <a:t>   key</a:t>
            </a:r>
            <a:r>
              <a:rPr lang="en-CA" altLang="en-US" sz="2000" i="1" dirty="0"/>
              <a:t>, and nothing but the key</a:t>
            </a:r>
            <a:r>
              <a:rPr lang="en-CA" altLang="en-US" sz="2000" dirty="0"/>
              <a:t>”.</a:t>
            </a:r>
          </a:p>
          <a:p>
            <a:pPr lvl="1"/>
            <a:endParaRPr lang="en-US" altLang="en-US" sz="3200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9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McFadden Slides\slide files 6\06_25b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0325"/>
            <a:ext cx="70104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 in 3NF</a:t>
            </a:r>
          </a:p>
        </p:txBody>
      </p:sp>
    </p:spTree>
    <p:extLst>
      <p:ext uri="{BB962C8B-B14F-4D97-AF65-F5344CB8AC3E}">
        <p14:creationId xmlns:p14="http://schemas.microsoft.com/office/powerpoint/2010/main" val="23402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Boyce-Codd Normal Form (BCNF)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Every determinant in table is a candidate key</a:t>
            </a:r>
          </a:p>
          <a:p>
            <a:pPr lvl="1"/>
            <a:r>
              <a:rPr lang="en-US" altLang="en-US"/>
              <a:t>Has same characteristics as primary key, but for some reason, not chosen to be primary key</a:t>
            </a:r>
          </a:p>
          <a:p>
            <a:r>
              <a:rPr lang="en-US" altLang="en-US"/>
              <a:t>When table contains only one candidate key, the 3NF and the BCNF are equivalent</a:t>
            </a:r>
          </a:p>
          <a:p>
            <a:r>
              <a:rPr lang="en-US" altLang="en-US"/>
              <a:t>BCNF can be violated only when table contains more than one candidate key</a:t>
            </a:r>
          </a:p>
        </p:txBody>
      </p:sp>
    </p:spTree>
    <p:extLst>
      <p:ext uri="{BB962C8B-B14F-4D97-AF65-F5344CB8AC3E}">
        <p14:creationId xmlns:p14="http://schemas.microsoft.com/office/powerpoint/2010/main" val="8996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Boyce-Codd Normal Form (BCNF) (continued)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Most designers consider the BCNF as special case of 3NF</a:t>
            </a:r>
          </a:p>
          <a:p>
            <a:pPr>
              <a:lnSpc>
                <a:spcPct val="90000"/>
              </a:lnSpc>
            </a:pPr>
            <a:r>
              <a:rPr lang="en-US" altLang="en-US"/>
              <a:t>Table is in 3NF when it is in 2NF and there are no transitive dependencies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Table can be in 3NF and fails to meet BCNF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partial dependencies, nor does it contain transitive dependencies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nonkey attribute is the determinant of a key attribute</a:t>
            </a:r>
          </a:p>
        </p:txBody>
      </p:sp>
    </p:spTree>
    <p:extLst>
      <p:ext uri="{BB962C8B-B14F-4D97-AF65-F5344CB8AC3E}">
        <p14:creationId xmlns:p14="http://schemas.microsoft.com/office/powerpoint/2010/main" val="8772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Boyce-Codd Normal Form (BCNF) (continued)</a:t>
            </a:r>
          </a:p>
        </p:txBody>
      </p:sp>
      <p:pic>
        <p:nvPicPr>
          <p:cNvPr id="37891" name="Picture 3" descr="Fig05-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9763" y="1684338"/>
            <a:ext cx="5567362" cy="4019550"/>
          </a:xfrm>
        </p:spPr>
      </p:pic>
    </p:spTree>
    <p:extLst>
      <p:ext uri="{BB962C8B-B14F-4D97-AF65-F5344CB8AC3E}">
        <p14:creationId xmlns:p14="http://schemas.microsoft.com/office/powerpoint/2010/main" val="7255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Boyce-Codd Normal Form (BCNF) (continued)</a:t>
            </a:r>
          </a:p>
        </p:txBody>
      </p:sp>
      <p:pic>
        <p:nvPicPr>
          <p:cNvPr id="39939" name="Picture 3" descr="Fig05-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76400"/>
            <a:ext cx="6019800" cy="4672013"/>
          </a:xfrm>
        </p:spPr>
      </p:pic>
    </p:spTree>
    <p:extLst>
      <p:ext uri="{BB962C8B-B14F-4D97-AF65-F5344CB8AC3E}">
        <p14:creationId xmlns:p14="http://schemas.microsoft.com/office/powerpoint/2010/main" val="33307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 Forms Defined Informally	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</a:t>
            </a:r>
            <a:r>
              <a:rPr lang="en-US" altLang="en-US" baseline="30000" smtClean="0"/>
              <a:t>st</a:t>
            </a:r>
            <a:r>
              <a:rPr lang="en-US" altLang="en-US" smtClean="0"/>
              <a:t> normal form</a:t>
            </a:r>
          </a:p>
          <a:p>
            <a:pPr lvl="1" eaLnBrk="1" hangingPunct="1"/>
            <a:r>
              <a:rPr lang="en-US" altLang="en-US" smtClean="0"/>
              <a:t>All attributes depend on </a:t>
            </a:r>
            <a:r>
              <a:rPr lang="en-US" altLang="en-US" b="1" smtClean="0"/>
              <a:t>the key</a:t>
            </a:r>
          </a:p>
          <a:p>
            <a:pPr eaLnBrk="1" hangingPunct="1"/>
            <a:r>
              <a:rPr lang="en-US" altLang="en-US" smtClean="0"/>
              <a:t>2</a:t>
            </a:r>
            <a:r>
              <a:rPr lang="en-US" altLang="en-US" baseline="30000" smtClean="0"/>
              <a:t>nd</a:t>
            </a:r>
            <a:r>
              <a:rPr lang="en-US" altLang="en-US" smtClean="0"/>
              <a:t> normal form</a:t>
            </a:r>
          </a:p>
          <a:p>
            <a:pPr lvl="1" eaLnBrk="1" hangingPunct="1"/>
            <a:r>
              <a:rPr lang="en-US" altLang="en-US" smtClean="0"/>
              <a:t>All attributes depend on </a:t>
            </a:r>
            <a:r>
              <a:rPr lang="en-US" altLang="en-US" b="1" smtClean="0"/>
              <a:t>the whole key</a:t>
            </a:r>
          </a:p>
          <a:p>
            <a:pPr eaLnBrk="1" hangingPunct="1"/>
            <a:r>
              <a:rPr lang="en-US" altLang="en-US" smtClean="0"/>
              <a:t>3</a:t>
            </a:r>
            <a:r>
              <a:rPr lang="en-US" altLang="en-US" baseline="30000" smtClean="0"/>
              <a:t>rd</a:t>
            </a:r>
            <a:r>
              <a:rPr lang="en-US" altLang="en-US" smtClean="0"/>
              <a:t> normal form</a:t>
            </a:r>
          </a:p>
          <a:p>
            <a:pPr lvl="1" eaLnBrk="1" hangingPunct="1"/>
            <a:r>
              <a:rPr lang="en-US" altLang="en-US" smtClean="0"/>
              <a:t>All attributes depend on </a:t>
            </a:r>
            <a:r>
              <a:rPr lang="en-US" altLang="en-US" b="1" smtClean="0"/>
              <a:t>nothing but the key</a:t>
            </a:r>
            <a:endParaRPr lang="en-US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Class </a:t>
            </a:r>
            <a:r>
              <a:rPr lang="en-GB" altLang="en-US" smtClean="0"/>
              <a:t>Activity </a:t>
            </a:r>
            <a:r>
              <a:rPr lang="en-GB" altLang="en-US" smtClean="0"/>
              <a:t>8</a:t>
            </a:r>
            <a:endParaRPr lang="en-US" altLang="en-US" dirty="0" smtClean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886700" cy="4705804"/>
          </a:xfrm>
        </p:spPr>
        <p:txBody>
          <a:bodyPr>
            <a:normAutofit/>
          </a:bodyPr>
          <a:lstStyle/>
          <a:p>
            <a:r>
              <a:rPr lang="en-US" dirty="0"/>
              <a:t>Given the schema R= (A,B,C,D,E) and the following dependencies</a:t>
            </a:r>
            <a:r>
              <a:rPr lang="en-US" dirty="0" smtClean="0"/>
              <a:t>:</a:t>
            </a:r>
            <a:endParaRPr lang="en-US" dirty="0"/>
          </a:p>
          <a:p>
            <a:pPr marL="685800" lvl="2" indent="0">
              <a:buNone/>
            </a:pPr>
            <a:r>
              <a:rPr lang="en-US" sz="2400" dirty="0"/>
              <a:t>A→B</a:t>
            </a:r>
          </a:p>
          <a:p>
            <a:pPr marL="685800" lvl="2" indent="0">
              <a:buNone/>
            </a:pPr>
            <a:r>
              <a:rPr lang="en-US" sz="2400" dirty="0"/>
              <a:t>A→C</a:t>
            </a:r>
          </a:p>
          <a:p>
            <a:pPr marL="685800" lvl="2" indent="0">
              <a:buNone/>
            </a:pPr>
            <a:r>
              <a:rPr lang="en-US" sz="2400" dirty="0"/>
              <a:t>D→</a:t>
            </a:r>
            <a:r>
              <a:rPr lang="en-US" sz="2400" dirty="0" smtClean="0"/>
              <a:t>E</a:t>
            </a:r>
          </a:p>
          <a:p>
            <a:pPr marL="685800" lvl="2" indent="0">
              <a:buNone/>
            </a:pPr>
            <a:endParaRPr lang="en-US" sz="2400" dirty="0"/>
          </a:p>
          <a:p>
            <a:pPr marL="685800" lvl="2" indent="0">
              <a:buNone/>
            </a:pPr>
            <a:r>
              <a:rPr lang="en-US" sz="2400" dirty="0" smtClean="0"/>
              <a:t>Assuming </a:t>
            </a:r>
            <a:r>
              <a:rPr lang="en-US" sz="2400" dirty="0"/>
              <a:t>only the above dependencies, find a key for R</a:t>
            </a:r>
            <a:r>
              <a:rPr lang="en-US" sz="2400" dirty="0" smtClean="0"/>
              <a:t>.</a:t>
            </a:r>
          </a:p>
          <a:p>
            <a:pPr marL="685800" lvl="2" indent="0">
              <a:buNone/>
            </a:pPr>
            <a:endParaRPr lang="en-US" sz="2400" dirty="0"/>
          </a:p>
          <a:p>
            <a:pPr marL="685800" lvl="2" indent="0">
              <a:buNone/>
            </a:pPr>
            <a:r>
              <a:rPr lang="en-US" sz="2400" dirty="0"/>
              <a:t>Decompose R into a schema in 3NF</a:t>
            </a:r>
            <a:r>
              <a:rPr lang="en-US" sz="2400" dirty="0" smtClean="0"/>
              <a:t>.</a:t>
            </a:r>
          </a:p>
          <a:p>
            <a:pPr marL="685800" lvl="2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Semantics of the Relational Attributes must be clear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GUIDELINE 1: Informally, each tuple in a relation should represent one entity or relationship instance. (Applies to individual relations and their attributes).</a:t>
            </a:r>
          </a:p>
          <a:p>
            <a:pPr lvl="1" eaLnBrk="1" hangingPunct="1"/>
            <a:r>
              <a:rPr lang="en-US" altLang="en-US" sz="2200" smtClean="0"/>
              <a:t>Attributes of different entities (EMPLOYEEs, DEPARTMENTs, PROJECTs) should not be mixed in the same relation</a:t>
            </a:r>
          </a:p>
          <a:p>
            <a:pPr lvl="1" eaLnBrk="1" hangingPunct="1"/>
            <a:r>
              <a:rPr lang="en-US" altLang="en-US" sz="2200" smtClean="0"/>
              <a:t>Only foreign keys should be used to refer to other entities</a:t>
            </a:r>
          </a:p>
          <a:p>
            <a:pPr lvl="1" eaLnBrk="1" hangingPunct="1"/>
            <a:r>
              <a:rPr lang="en-US" altLang="en-US" sz="2200" smtClean="0"/>
              <a:t>Entity and relationship attributes should be kept apart as much as possible.</a:t>
            </a:r>
          </a:p>
          <a:p>
            <a:pPr eaLnBrk="1" hangingPunct="1"/>
            <a:r>
              <a:rPr lang="en-US" altLang="en-US" sz="2400" u="sng" smtClean="0"/>
              <a:t>Bottom Line:</a:t>
            </a:r>
            <a:r>
              <a:rPr lang="en-US" altLang="en-US" sz="2400" smtClean="0"/>
              <a:t> </a:t>
            </a:r>
            <a:r>
              <a:rPr lang="en-US" altLang="en-US" sz="2400" i="1" smtClean="0"/>
              <a:t>Design a schema that can be explained easily relation by relation. The semantics of attributes should be easy to interpret. </a:t>
            </a:r>
          </a:p>
        </p:txBody>
      </p:sp>
    </p:spTree>
    <p:extLst>
      <p:ext uri="{BB962C8B-B14F-4D97-AF65-F5344CB8AC3E}">
        <p14:creationId xmlns:p14="http://schemas.microsoft.com/office/powerpoint/2010/main" val="7740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simplified COMPANY relational database schema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828800" y="1309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charset="2"/>
              <a:buChar char="n"/>
              <a:defRPr sz="2800">
                <a:solidFill>
                  <a:schemeClr val="tx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charset="2"/>
              <a:buChar char="n"/>
              <a:defRPr sz="2600">
                <a:solidFill>
                  <a:srgbClr val="800000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charset="2"/>
              <a:buChar char="n"/>
              <a:defRPr sz="2400">
                <a:solidFill>
                  <a:schemeClr val="tx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charset="2"/>
              <a:buChar char="n"/>
              <a:defRPr sz="2000">
                <a:solidFill>
                  <a:srgbClr val="800000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solidFill>
                <a:schemeClr val="tx1"/>
              </a:solidFill>
            </a:endParaRPr>
          </a:p>
        </p:txBody>
      </p:sp>
      <p:pic>
        <p:nvPicPr>
          <p:cNvPr id="26629" name="Picture 6" descr="fig14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66" y="1474788"/>
            <a:ext cx="33496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Redundant Information in Tuples and Update Anomalies 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Information is stored redundantly </a:t>
            </a:r>
          </a:p>
          <a:p>
            <a:pPr lvl="1" eaLnBrk="1" hangingPunct="1"/>
            <a:r>
              <a:rPr lang="en-US" altLang="en-US" dirty="0" smtClean="0"/>
              <a:t>Wastes storage</a:t>
            </a:r>
          </a:p>
          <a:p>
            <a:pPr lvl="1" eaLnBrk="1" hangingPunct="1"/>
            <a:r>
              <a:rPr lang="en-US" altLang="en-US" dirty="0" smtClean="0"/>
              <a:t>Causes problems with update anomalies</a:t>
            </a:r>
          </a:p>
          <a:p>
            <a:pPr lvl="2" eaLnBrk="1" hangingPunct="1"/>
            <a:r>
              <a:rPr lang="en-US" altLang="en-US" dirty="0" smtClean="0"/>
              <a:t>Insertion anomalies</a:t>
            </a:r>
          </a:p>
          <a:p>
            <a:pPr lvl="2" eaLnBrk="1" hangingPunct="1"/>
            <a:r>
              <a:rPr lang="en-US" altLang="en-US" dirty="0" smtClean="0"/>
              <a:t>Deletion anomalies</a:t>
            </a:r>
          </a:p>
          <a:p>
            <a:pPr lvl="2" eaLnBrk="1" hangingPunct="1"/>
            <a:r>
              <a:rPr lang="en-US" altLang="en-US" dirty="0" smtClean="0"/>
              <a:t>Modification anomalies </a:t>
            </a:r>
          </a:p>
          <a:p>
            <a:r>
              <a:rPr lang="en-US" altLang="en-US" dirty="0"/>
              <a:t>Consider the relation:</a:t>
            </a:r>
          </a:p>
          <a:p>
            <a:pPr lvl="1"/>
            <a:r>
              <a:rPr lang="en-US" altLang="en-US" dirty="0"/>
              <a:t>EMP_PROJ(</a:t>
            </a:r>
            <a:r>
              <a:rPr lang="en-US" altLang="en-US" dirty="0" err="1"/>
              <a:t>Emp</a:t>
            </a:r>
            <a:r>
              <a:rPr lang="en-US" altLang="en-US" dirty="0"/>
              <a:t>#, </a:t>
            </a:r>
            <a:r>
              <a:rPr lang="en-US" altLang="en-US" dirty="0" err="1"/>
              <a:t>Proj</a:t>
            </a:r>
            <a:r>
              <a:rPr lang="en-US" altLang="en-US" dirty="0"/>
              <a:t>#, </a:t>
            </a:r>
            <a:r>
              <a:rPr lang="en-US" altLang="en-US" dirty="0" err="1"/>
              <a:t>Ename</a:t>
            </a:r>
            <a:r>
              <a:rPr lang="en-US" altLang="en-US" dirty="0"/>
              <a:t>, </a:t>
            </a:r>
            <a:r>
              <a:rPr lang="en-US" altLang="en-US" dirty="0" err="1"/>
              <a:t>Pname</a:t>
            </a:r>
            <a:r>
              <a:rPr lang="en-US" altLang="en-US" dirty="0"/>
              <a:t>, </a:t>
            </a:r>
            <a:r>
              <a:rPr lang="en-US" altLang="en-US" dirty="0" err="1"/>
              <a:t>No_hours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Update Anomaly:</a:t>
            </a:r>
          </a:p>
          <a:p>
            <a:pPr lvl="1"/>
            <a:r>
              <a:rPr lang="en-US" altLang="en-US" dirty="0"/>
              <a:t>Changing the name of  project number P1 from “Billing” to “Customer-Accounting” may cause this update to be made for all 100 employees working on project P1. </a:t>
            </a:r>
          </a:p>
          <a:p>
            <a:pPr lvl="2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87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AN INSERT ANOMALY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 the relation:</a:t>
            </a:r>
          </a:p>
          <a:p>
            <a:pPr lvl="1" eaLnBrk="1" hangingPunct="1"/>
            <a:r>
              <a:rPr lang="en-US" altLang="en-US" smtClean="0"/>
              <a:t>EMP_PROJ(Emp#, Proj#, Ename, Pname, No_hours)</a:t>
            </a:r>
          </a:p>
          <a:p>
            <a:pPr eaLnBrk="1" hangingPunct="1"/>
            <a:r>
              <a:rPr lang="en-US" altLang="en-US" smtClean="0"/>
              <a:t>Insert  Anomaly:</a:t>
            </a:r>
          </a:p>
          <a:p>
            <a:pPr lvl="1" eaLnBrk="1" hangingPunct="1"/>
            <a:r>
              <a:rPr lang="en-US" altLang="en-US" smtClean="0"/>
              <a:t>Cannot insert a project unless an employee is assigned to it.</a:t>
            </a:r>
          </a:p>
          <a:p>
            <a:pPr eaLnBrk="1" hangingPunct="1"/>
            <a:r>
              <a:rPr lang="en-US" altLang="en-US" smtClean="0"/>
              <a:t>Conversely</a:t>
            </a:r>
          </a:p>
          <a:p>
            <a:pPr lvl="1" eaLnBrk="1" hangingPunct="1"/>
            <a:r>
              <a:rPr lang="en-US" altLang="en-US" smtClean="0"/>
              <a:t>Cannot insert an employee unless an he/she is assigned to a project. </a:t>
            </a:r>
          </a:p>
        </p:txBody>
      </p:sp>
    </p:spTree>
    <p:extLst>
      <p:ext uri="{BB962C8B-B14F-4D97-AF65-F5344CB8AC3E}">
        <p14:creationId xmlns:p14="http://schemas.microsoft.com/office/powerpoint/2010/main" val="38959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A DELETE ANOMALY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 the relation:</a:t>
            </a:r>
          </a:p>
          <a:p>
            <a:pPr lvl="1" eaLnBrk="1" hangingPunct="1"/>
            <a:r>
              <a:rPr lang="en-US" altLang="en-US" smtClean="0"/>
              <a:t>EMP_PROJ(Emp#, Proj#, Ename, Pname, No_hours)</a:t>
            </a:r>
          </a:p>
          <a:p>
            <a:pPr eaLnBrk="1" hangingPunct="1"/>
            <a:r>
              <a:rPr lang="en-US" altLang="en-US" smtClean="0"/>
              <a:t>Delete Anomaly:</a:t>
            </a:r>
          </a:p>
          <a:p>
            <a:pPr lvl="1" eaLnBrk="1" hangingPunct="1"/>
            <a:r>
              <a:rPr lang="en-US" altLang="en-US" smtClean="0"/>
              <a:t>When a project is deleted, it will result in deleting all the employees who work on that project.</a:t>
            </a:r>
          </a:p>
          <a:p>
            <a:pPr lvl="1" eaLnBrk="1" hangingPunct="1"/>
            <a:r>
              <a:rPr lang="en-US" altLang="en-US" smtClean="0"/>
              <a:t>Alternately, if an employee is the sole employee on a project, deleting that employee would result in deleting the corresponding project.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75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Two </a:t>
            </a:r>
            <a:r>
              <a:rPr lang="en-US" altLang="en-US" dirty="0" smtClean="0"/>
              <a:t>relation schemas suffering from update anomalies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828800" y="1309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charset="2"/>
              <a:buChar char="n"/>
              <a:defRPr sz="2800">
                <a:solidFill>
                  <a:schemeClr val="tx2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charset="2"/>
              <a:buChar char="n"/>
              <a:defRPr sz="2600">
                <a:solidFill>
                  <a:srgbClr val="800000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charset="2"/>
              <a:buChar char="n"/>
              <a:defRPr sz="2400">
                <a:solidFill>
                  <a:schemeClr val="tx2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charset="2"/>
              <a:buChar char="n"/>
              <a:defRPr sz="2000">
                <a:solidFill>
                  <a:srgbClr val="800000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charset="2"/>
              <a:buChar char="n"/>
              <a:defRPr sz="2000">
                <a:solidFill>
                  <a:schemeClr val="tx2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1981200"/>
            <a:ext cx="167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effectLst/>
                <a:latin typeface="Verdana"/>
                <a:ea typeface="+mj-ea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000" b="1" i="0" kern="0" dirty="0" smtClean="0">
                <a:latin typeface="Verdana" charset="0"/>
              </a:rPr>
              <a:t>Figure 14.3</a:t>
            </a:r>
            <a:r>
              <a:rPr lang="en-US" altLang="en-US" sz="1000" i="0" kern="0" dirty="0" smtClean="0">
                <a:latin typeface="Verdana" charset="0"/>
              </a:rPr>
              <a:t>   </a:t>
            </a:r>
          </a:p>
          <a:p>
            <a:pPr>
              <a:defRPr/>
            </a:pPr>
            <a:r>
              <a:rPr lang="en-US" altLang="en-US" sz="1000" i="0" kern="0" dirty="0" smtClean="0">
                <a:latin typeface="Verdana" charset="0"/>
              </a:rPr>
              <a:t>Two relation schemas suffering from update anomalies. (a) EMP_DEPT and (b) EMP_PROJ.</a:t>
            </a:r>
            <a:endParaRPr lang="en-US" altLang="en-US" sz="1000" i="0" kern="0" dirty="0">
              <a:latin typeface="Verdana" charset="0"/>
            </a:endParaRPr>
          </a:p>
        </p:txBody>
      </p:sp>
      <p:pic>
        <p:nvPicPr>
          <p:cNvPr id="36870" name="Picture 8" descr="fig14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981200"/>
            <a:ext cx="6329362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0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Normalization </a:t>
            </a:r>
            <a:r>
              <a:rPr lang="en-US" altLang="en-US" dirty="0" smtClean="0"/>
              <a:t>of </a:t>
            </a:r>
            <a:r>
              <a:rPr lang="en-US" altLang="en-US" dirty="0" smtClean="0"/>
              <a:t>Relations</a:t>
            </a:r>
            <a:endParaRPr lang="en-US" altLang="en-US" dirty="0" smtClean="0"/>
          </a:p>
        </p:txBody>
      </p:sp>
      <p:sp>
        <p:nvSpPr>
          <p:cNvPr id="6451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Normalization:</a:t>
            </a:r>
          </a:p>
          <a:p>
            <a:pPr lvl="1" eaLnBrk="1" hangingPunct="1"/>
            <a:r>
              <a:rPr lang="en-US" altLang="en-US" smtClean="0"/>
              <a:t>The process of decomposing unsatisfactory "bad" relations by breaking up their attributes into smaller relations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Normal form:</a:t>
            </a:r>
          </a:p>
          <a:p>
            <a:pPr lvl="1" eaLnBrk="1" hangingPunct="1"/>
            <a:r>
              <a:rPr lang="en-US" altLang="en-US" smtClean="0"/>
              <a:t>Condition using keys and FDs of a relation to certify whether a relation schema is in a particular normal form </a:t>
            </a:r>
          </a:p>
        </p:txBody>
      </p:sp>
    </p:spTree>
    <p:extLst>
      <p:ext uri="{BB962C8B-B14F-4D97-AF65-F5344CB8AC3E}">
        <p14:creationId xmlns:p14="http://schemas.microsoft.com/office/powerpoint/2010/main" val="30843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964</Words>
  <Application>Microsoft Office PowerPoint</Application>
  <PresentationFormat>On-screen Show (4:3)</PresentationFormat>
  <Paragraphs>134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Normalization</vt:lpstr>
      <vt:lpstr>Data normalization </vt:lpstr>
      <vt:lpstr>Semantics of the Relational Attributes must be clear</vt:lpstr>
      <vt:lpstr>A simplified COMPANY relational database schema</vt:lpstr>
      <vt:lpstr>Redundant Information in Tuples and Update Anomalies </vt:lpstr>
      <vt:lpstr>EXAMPLE OF AN INSERT ANOMALY</vt:lpstr>
      <vt:lpstr>EXAMPLE OF A DELETE ANOMALY</vt:lpstr>
      <vt:lpstr>Two relation schemas suffering from update anomalies</vt:lpstr>
      <vt:lpstr>Normalization of Relations</vt:lpstr>
      <vt:lpstr>PowerPoint Presentation</vt:lpstr>
      <vt:lpstr>Functional dependencies and keys</vt:lpstr>
      <vt:lpstr>Examples of FD constraints (1) </vt:lpstr>
      <vt:lpstr>Conversion to First Normal Form (continued)</vt:lpstr>
      <vt:lpstr>First normal form</vt:lpstr>
      <vt:lpstr>Second normal form</vt:lpstr>
      <vt:lpstr>Conversion to Second Normal Form</vt:lpstr>
      <vt:lpstr>Normalizing into 2NF and 3NF</vt:lpstr>
      <vt:lpstr>Third normal form</vt:lpstr>
      <vt:lpstr>Removing a transitive dependency</vt:lpstr>
      <vt:lpstr>Relations in 3NF</vt:lpstr>
      <vt:lpstr>The Boyce-Codd Normal Form (BCNF)</vt:lpstr>
      <vt:lpstr>The Boyce-Codd Normal Form (BCNF) (continued)</vt:lpstr>
      <vt:lpstr>The Boyce-Codd Normal Form (BCNF) (continued)</vt:lpstr>
      <vt:lpstr>The Boyce-Codd Normal Form (BCNF) (continued)</vt:lpstr>
      <vt:lpstr>Normal Forms Defined Informally </vt:lpstr>
      <vt:lpstr>Class Activity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Sampath Jayarathna</cp:lastModifiedBy>
  <cp:revision>106</cp:revision>
  <dcterms:created xsi:type="dcterms:W3CDTF">2009-12-29T10:39:27Z</dcterms:created>
  <dcterms:modified xsi:type="dcterms:W3CDTF">2018-06-27T19:31:23Z</dcterms:modified>
</cp:coreProperties>
</file>