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0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05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6" r:id="rId35"/>
    <p:sldId id="304" r:id="rId36"/>
    <p:sldId id="281" r:id="rId37"/>
    <p:sldId id="282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2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23340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572677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22013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fld id="{D6AA119A-70DB-4C94-8B42-CADA27685DDA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2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23340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572677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22013" indent="-224668" defTabSz="914274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fld id="{C0AC4B2F-014C-481A-9443-DD55DF290EB3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3"/>
            <a:ext cx="5031482" cy="4113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79413" y="4776581"/>
            <a:ext cx="8142341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Hashing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5185" y="5549371"/>
            <a:ext cx="5645436" cy="11285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186612"/>
            <a:ext cx="8360229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Solutions: </a:t>
            </a:r>
            <a:r>
              <a:rPr lang="en-US" altLang="en-US" sz="3600" dirty="0" smtClean="0"/>
              <a:t>Open  </a:t>
            </a:r>
            <a:r>
              <a:rPr lang="en-US" altLang="en-US" sz="3600" dirty="0"/>
              <a:t>Hashing</a:t>
            </a:r>
            <a:endParaRPr lang="en-US" alt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Open hashing</a:t>
            </a:r>
          </a:p>
          <a:p>
            <a:pPr lvl="1"/>
            <a:r>
              <a:rPr lang="en-US" altLang="en-US" sz="2000" dirty="0"/>
              <a:t>The number of buckets is fixed</a:t>
            </a:r>
          </a:p>
          <a:p>
            <a:pPr lvl="1"/>
            <a:r>
              <a:rPr lang="en-US" altLang="en-US" sz="2000" dirty="0"/>
              <a:t>Overflow is handled by using the next bucket in cyclic order that has space.</a:t>
            </a:r>
          </a:p>
          <a:p>
            <a:pPr lvl="2"/>
            <a:r>
              <a:rPr lang="en-US" altLang="en-US" sz="1600" dirty="0"/>
              <a:t>This is known as </a:t>
            </a:r>
            <a:r>
              <a:rPr lang="en-US" altLang="en-US" sz="1600" b="1" dirty="0">
                <a:solidFill>
                  <a:schemeClr val="accent1">
                    <a:lumMod val="75000"/>
                  </a:schemeClr>
                </a:solidFill>
              </a:rPr>
              <a:t>linear probing</a:t>
            </a:r>
            <a:r>
              <a:rPr lang="en-US" altLang="en-US" sz="1600" dirty="0"/>
              <a:t>.</a:t>
            </a:r>
          </a:p>
          <a:p>
            <a:r>
              <a:rPr lang="en-US" altLang="en-US" dirty="0"/>
              <a:t>Compute more hash functions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26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Hash Indices</a:t>
            </a:r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60" y="1545707"/>
            <a:ext cx="7886700" cy="4351338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b="1" dirty="0"/>
              <a:t>hash index</a:t>
            </a:r>
            <a:r>
              <a:rPr lang="en-US" altLang="en-US" dirty="0"/>
              <a:t> organizes the search keys, with their pointers, into a </a:t>
            </a:r>
            <a:r>
              <a:rPr lang="en-US" altLang="en-US" dirty="0" smtClean="0"/>
              <a:t>record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262" y="2744168"/>
            <a:ext cx="6026130" cy="36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2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Static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9400"/>
            <a:ext cx="8534400" cy="469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hash structure (or table or file) is a </a:t>
            </a:r>
            <a:r>
              <a:rPr lang="en-US" i="1" dirty="0" smtClean="0"/>
              <a:t>generalization</a:t>
            </a:r>
            <a:r>
              <a:rPr lang="en-US" dirty="0" smtClean="0"/>
              <a:t> of the simpler notion of an ordinary array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hash function </a:t>
            </a:r>
            <a:r>
              <a:rPr lang="en-US" b="1" i="1" dirty="0" smtClean="0"/>
              <a:t>h</a:t>
            </a:r>
            <a:r>
              <a:rPr lang="en-US" dirty="0" smtClean="0"/>
              <a:t> is used to map keys into a range of </a:t>
            </a:r>
            <a:r>
              <a:rPr lang="en-US" i="1" dirty="0" smtClean="0"/>
              <a:t>bucket numbers</a:t>
            </a:r>
            <a:endParaRPr lang="en-US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5414962" y="4281614"/>
            <a:ext cx="746125" cy="352425"/>
          </a:xfrm>
          <a:custGeom>
            <a:avLst/>
            <a:gdLst>
              <a:gd name="T0" fmla="*/ 0 w 470"/>
              <a:gd name="T1" fmla="*/ 221 h 222"/>
              <a:gd name="T2" fmla="*/ 0 w 470"/>
              <a:gd name="T3" fmla="*/ 0 h 222"/>
              <a:gd name="T4" fmla="*/ 469 w 470"/>
              <a:gd name="T5" fmla="*/ 0 h 222"/>
              <a:gd name="T6" fmla="*/ 469 w 470"/>
              <a:gd name="T7" fmla="*/ 221 h 222"/>
              <a:gd name="T8" fmla="*/ 0 w 470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0" h="222">
                <a:moveTo>
                  <a:pt x="0" y="221"/>
                </a:moveTo>
                <a:lnTo>
                  <a:pt x="0" y="0"/>
                </a:lnTo>
                <a:lnTo>
                  <a:pt x="469" y="0"/>
                </a:lnTo>
                <a:lnTo>
                  <a:pt x="469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01924" y="4813427"/>
            <a:ext cx="293688" cy="352425"/>
          </a:xfrm>
          <a:custGeom>
            <a:avLst/>
            <a:gdLst>
              <a:gd name="T0" fmla="*/ 184 w 185"/>
              <a:gd name="T1" fmla="*/ 110 h 222"/>
              <a:gd name="T2" fmla="*/ 176 w 185"/>
              <a:gd name="T3" fmla="*/ 67 h 222"/>
              <a:gd name="T4" fmla="*/ 156 w 185"/>
              <a:gd name="T5" fmla="*/ 32 h 222"/>
              <a:gd name="T6" fmla="*/ 127 w 185"/>
              <a:gd name="T7" fmla="*/ 8 h 222"/>
              <a:gd name="T8" fmla="*/ 92 w 185"/>
              <a:gd name="T9" fmla="*/ 0 h 222"/>
              <a:gd name="T10" fmla="*/ 56 w 185"/>
              <a:gd name="T11" fmla="*/ 8 h 222"/>
              <a:gd name="T12" fmla="*/ 27 w 185"/>
              <a:gd name="T13" fmla="*/ 32 h 222"/>
              <a:gd name="T14" fmla="*/ 7 w 185"/>
              <a:gd name="T15" fmla="*/ 67 h 222"/>
              <a:gd name="T16" fmla="*/ 0 w 185"/>
              <a:gd name="T17" fmla="*/ 110 h 222"/>
              <a:gd name="T18" fmla="*/ 7 w 185"/>
              <a:gd name="T19" fmla="*/ 153 h 222"/>
              <a:gd name="T20" fmla="*/ 27 w 185"/>
              <a:gd name="T21" fmla="*/ 188 h 222"/>
              <a:gd name="T22" fmla="*/ 56 w 185"/>
              <a:gd name="T23" fmla="*/ 212 h 222"/>
              <a:gd name="T24" fmla="*/ 92 w 185"/>
              <a:gd name="T25" fmla="*/ 221 h 222"/>
              <a:gd name="T26" fmla="*/ 127 w 185"/>
              <a:gd name="T27" fmla="*/ 212 h 222"/>
              <a:gd name="T28" fmla="*/ 156 w 185"/>
              <a:gd name="T29" fmla="*/ 188 h 222"/>
              <a:gd name="T30" fmla="*/ 176 w 185"/>
              <a:gd name="T31" fmla="*/ 153 h 222"/>
              <a:gd name="T32" fmla="*/ 184 w 185"/>
              <a:gd name="T33" fmla="*/ 11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22">
                <a:moveTo>
                  <a:pt x="184" y="110"/>
                </a:moveTo>
                <a:lnTo>
                  <a:pt x="176" y="67"/>
                </a:lnTo>
                <a:lnTo>
                  <a:pt x="156" y="32"/>
                </a:lnTo>
                <a:lnTo>
                  <a:pt x="127" y="8"/>
                </a:lnTo>
                <a:lnTo>
                  <a:pt x="92" y="0"/>
                </a:lnTo>
                <a:lnTo>
                  <a:pt x="56" y="8"/>
                </a:lnTo>
                <a:lnTo>
                  <a:pt x="27" y="32"/>
                </a:lnTo>
                <a:lnTo>
                  <a:pt x="7" y="67"/>
                </a:lnTo>
                <a:lnTo>
                  <a:pt x="0" y="110"/>
                </a:lnTo>
                <a:lnTo>
                  <a:pt x="7" y="153"/>
                </a:lnTo>
                <a:lnTo>
                  <a:pt x="27" y="188"/>
                </a:lnTo>
                <a:lnTo>
                  <a:pt x="56" y="212"/>
                </a:lnTo>
                <a:lnTo>
                  <a:pt x="92" y="221"/>
                </a:lnTo>
                <a:lnTo>
                  <a:pt x="127" y="212"/>
                </a:lnTo>
                <a:lnTo>
                  <a:pt x="156" y="188"/>
                </a:lnTo>
                <a:lnTo>
                  <a:pt x="176" y="153"/>
                </a:lnTo>
                <a:lnTo>
                  <a:pt x="184" y="11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798887" y="3938714"/>
            <a:ext cx="784225" cy="2357438"/>
          </a:xfrm>
          <a:custGeom>
            <a:avLst/>
            <a:gdLst>
              <a:gd name="T0" fmla="*/ 0 w 494"/>
              <a:gd name="T1" fmla="*/ 1484 h 1485"/>
              <a:gd name="T2" fmla="*/ 0 w 494"/>
              <a:gd name="T3" fmla="*/ 0 h 1485"/>
              <a:gd name="T4" fmla="*/ 493 w 494"/>
              <a:gd name="T5" fmla="*/ 0 h 1485"/>
              <a:gd name="T6" fmla="*/ 493 w 494"/>
              <a:gd name="T7" fmla="*/ 1484 h 1485"/>
              <a:gd name="T8" fmla="*/ 0 w 494"/>
              <a:gd name="T9" fmla="*/ 1484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" h="1485">
                <a:moveTo>
                  <a:pt x="0" y="1484"/>
                </a:moveTo>
                <a:lnTo>
                  <a:pt x="0" y="0"/>
                </a:lnTo>
                <a:lnTo>
                  <a:pt x="493" y="0"/>
                </a:lnTo>
                <a:lnTo>
                  <a:pt x="493" y="1484"/>
                </a:lnTo>
                <a:lnTo>
                  <a:pt x="0" y="148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76424" y="4217320"/>
            <a:ext cx="146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000000"/>
                </a:solidFill>
              </a:rPr>
              <a:t>h</a:t>
            </a:r>
            <a:r>
              <a:rPr lang="en-US" sz="1800" b="1" dirty="0">
                <a:solidFill>
                  <a:srgbClr val="000000"/>
                </a:solidFill>
              </a:rPr>
              <a:t>(key) mod N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524624" y="4484814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575299" y="48245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521324" y="4100639"/>
            <a:ext cx="49213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726112" y="4100639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5932487" y="4100639"/>
            <a:ext cx="49212" cy="26988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5754687" y="4819777"/>
            <a:ext cx="49212" cy="26987"/>
          </a:xfrm>
          <a:custGeom>
            <a:avLst/>
            <a:gdLst>
              <a:gd name="T0" fmla="*/ 30 w 31"/>
              <a:gd name="T1" fmla="*/ 8 h 17"/>
              <a:gd name="T2" fmla="*/ 15 w 31"/>
              <a:gd name="T3" fmla="*/ 0 h 17"/>
              <a:gd name="T4" fmla="*/ 0 w 31"/>
              <a:gd name="T5" fmla="*/ 8 h 17"/>
              <a:gd name="T6" fmla="*/ 15 w 31"/>
              <a:gd name="T7" fmla="*/ 16 h 17"/>
              <a:gd name="T8" fmla="*/ 30 w 31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0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5930899" y="4818189"/>
            <a:ext cx="50800" cy="26988"/>
          </a:xfrm>
          <a:custGeom>
            <a:avLst/>
            <a:gdLst>
              <a:gd name="T0" fmla="*/ 31 w 32"/>
              <a:gd name="T1" fmla="*/ 9 h 17"/>
              <a:gd name="T2" fmla="*/ 16 w 32"/>
              <a:gd name="T3" fmla="*/ 0 h 17"/>
              <a:gd name="T4" fmla="*/ 0 w 32"/>
              <a:gd name="T5" fmla="*/ 9 h 17"/>
              <a:gd name="T6" fmla="*/ 16 w 32"/>
              <a:gd name="T7" fmla="*/ 16 h 17"/>
              <a:gd name="T8" fmla="*/ 31 w 32"/>
              <a:gd name="T9" fmla="*/ 9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9"/>
                </a:moveTo>
                <a:lnTo>
                  <a:pt x="16" y="0"/>
                </a:lnTo>
                <a:lnTo>
                  <a:pt x="0" y="9"/>
                </a:lnTo>
                <a:lnTo>
                  <a:pt x="16" y="16"/>
                </a:lnTo>
                <a:lnTo>
                  <a:pt x="31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67024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6880224" y="4484814"/>
            <a:ext cx="50800" cy="26988"/>
          </a:xfrm>
          <a:custGeom>
            <a:avLst/>
            <a:gdLst>
              <a:gd name="T0" fmla="*/ 31 w 32"/>
              <a:gd name="T1" fmla="*/ 8 h 17"/>
              <a:gd name="T2" fmla="*/ 15 w 32"/>
              <a:gd name="T3" fmla="*/ 0 h 17"/>
              <a:gd name="T4" fmla="*/ 0 w 32"/>
              <a:gd name="T5" fmla="*/ 8 h 17"/>
              <a:gd name="T6" fmla="*/ 15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5" y="0"/>
                </a:lnTo>
                <a:lnTo>
                  <a:pt x="0" y="8"/>
                </a:lnTo>
                <a:lnTo>
                  <a:pt x="15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9"/>
          <p:cNvSpPr>
            <a:spLocks/>
          </p:cNvSpPr>
          <p:nvPr/>
        </p:nvSpPr>
        <p:spPr bwMode="auto">
          <a:xfrm>
            <a:off x="5781674" y="6145339"/>
            <a:ext cx="50800" cy="26988"/>
          </a:xfrm>
          <a:custGeom>
            <a:avLst/>
            <a:gdLst>
              <a:gd name="T0" fmla="*/ 31 w 32"/>
              <a:gd name="T1" fmla="*/ 7 h 17"/>
              <a:gd name="T2" fmla="*/ 15 w 32"/>
              <a:gd name="T3" fmla="*/ 0 h 17"/>
              <a:gd name="T4" fmla="*/ 0 w 32"/>
              <a:gd name="T5" fmla="*/ 7 h 17"/>
              <a:gd name="T6" fmla="*/ 15 w 32"/>
              <a:gd name="T7" fmla="*/ 16 h 17"/>
              <a:gd name="T8" fmla="*/ 31 w 32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1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587999" y="6143752"/>
            <a:ext cx="50800" cy="26987"/>
          </a:xfrm>
          <a:custGeom>
            <a:avLst/>
            <a:gdLst>
              <a:gd name="T0" fmla="*/ 31 w 32"/>
              <a:gd name="T1" fmla="*/ 8 h 17"/>
              <a:gd name="T2" fmla="*/ 16 w 32"/>
              <a:gd name="T3" fmla="*/ 0 h 17"/>
              <a:gd name="T4" fmla="*/ 0 w 32"/>
              <a:gd name="T5" fmla="*/ 8 h 17"/>
              <a:gd name="T6" fmla="*/ 16 w 32"/>
              <a:gd name="T7" fmla="*/ 16 h 17"/>
              <a:gd name="T8" fmla="*/ 31 w 32"/>
              <a:gd name="T9" fmla="*/ 8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17">
                <a:moveTo>
                  <a:pt x="31" y="8"/>
                </a:moveTo>
                <a:lnTo>
                  <a:pt x="16" y="0"/>
                </a:lnTo>
                <a:lnTo>
                  <a:pt x="0" y="8"/>
                </a:lnTo>
                <a:lnTo>
                  <a:pt x="16" y="16"/>
                </a:lnTo>
                <a:lnTo>
                  <a:pt x="31" y="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1"/>
          <p:cNvSpPr>
            <a:spLocks/>
          </p:cNvSpPr>
          <p:nvPr/>
        </p:nvSpPr>
        <p:spPr bwMode="auto">
          <a:xfrm>
            <a:off x="5973762" y="6145339"/>
            <a:ext cx="49212" cy="26988"/>
          </a:xfrm>
          <a:custGeom>
            <a:avLst/>
            <a:gdLst>
              <a:gd name="T0" fmla="*/ 30 w 31"/>
              <a:gd name="T1" fmla="*/ 7 h 17"/>
              <a:gd name="T2" fmla="*/ 15 w 31"/>
              <a:gd name="T3" fmla="*/ 0 h 17"/>
              <a:gd name="T4" fmla="*/ 0 w 31"/>
              <a:gd name="T5" fmla="*/ 7 h 17"/>
              <a:gd name="T6" fmla="*/ 15 w 31"/>
              <a:gd name="T7" fmla="*/ 16 h 17"/>
              <a:gd name="T8" fmla="*/ 30 w 31"/>
              <a:gd name="T9" fmla="*/ 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17">
                <a:moveTo>
                  <a:pt x="30" y="7"/>
                </a:moveTo>
                <a:lnTo>
                  <a:pt x="15" y="0"/>
                </a:lnTo>
                <a:lnTo>
                  <a:pt x="0" y="7"/>
                </a:lnTo>
                <a:lnTo>
                  <a:pt x="15" y="16"/>
                </a:lnTo>
                <a:lnTo>
                  <a:pt x="30" y="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2720974" y="4776914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97087" y="4589589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key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635249" y="6283452"/>
            <a:ext cx="265136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Primary bucket pages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586412" y="6296152"/>
            <a:ext cx="191078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Overflow pages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4035424" y="4232402"/>
            <a:ext cx="2952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4035424" y="3922839"/>
            <a:ext cx="295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3967162" y="5904039"/>
            <a:ext cx="536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N-1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019424" y="4475289"/>
            <a:ext cx="762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V="1">
            <a:off x="2997199" y="4165727"/>
            <a:ext cx="779463" cy="776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028824" y="5008689"/>
            <a:ext cx="685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3001962" y="4946777"/>
            <a:ext cx="779462" cy="1128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67224" y="4094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4467224" y="43990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4467224" y="48562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4543424" y="6151689"/>
            <a:ext cx="838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991224" y="4475289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3800474" y="4256214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3798887" y="4610227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3797299" y="4976939"/>
            <a:ext cx="7858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3795712" y="5915152"/>
            <a:ext cx="7858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2" idx="1"/>
            <a:endCxn id="40" idx="2"/>
          </p:cNvCxnSpPr>
          <p:nvPr/>
        </p:nvCxnSpPr>
        <p:spPr>
          <a:xfrm flipH="1" flipV="1">
            <a:off x="1322592" y="6206054"/>
            <a:ext cx="1312657" cy="245393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282724"/>
            <a:ext cx="2340384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Hashing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allocated </a:t>
            </a:r>
            <a:r>
              <a:rPr lang="en-US" i="1" dirty="0" smtClean="0"/>
              <a:t>sequentially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 never de-allocated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23" idx="3"/>
            <a:endCxn id="46" idx="2"/>
          </p:cNvCxnSpPr>
          <p:nvPr/>
        </p:nvCxnSpPr>
        <p:spPr>
          <a:xfrm flipV="1">
            <a:off x="7497193" y="5904039"/>
            <a:ext cx="365076" cy="56010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0108" y="4703710"/>
            <a:ext cx="220432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b="1" u="sng" dirty="0" smtClean="0">
                <a:solidFill>
                  <a:srgbClr val="0070C0"/>
                </a:solidFill>
              </a:rPr>
              <a:t>Static </a:t>
            </a:r>
            <a:r>
              <a:rPr lang="en-US" b="1" u="sng" dirty="0">
                <a:solidFill>
                  <a:srgbClr val="0070C0"/>
                </a:solidFill>
              </a:rPr>
              <a:t>H</a:t>
            </a:r>
            <a:r>
              <a:rPr lang="en-US" b="1" u="sng" dirty="0" smtClean="0">
                <a:solidFill>
                  <a:srgbClr val="0070C0"/>
                </a:solidFill>
              </a:rPr>
              <a:t>ashing</a:t>
            </a:r>
            <a:r>
              <a:rPr lang="en-US" dirty="0" smtClean="0"/>
              <a:t>, </a:t>
            </a:r>
          </a:p>
          <a:p>
            <a:r>
              <a:rPr lang="en-US" dirty="0"/>
              <a:t>a</a:t>
            </a:r>
            <a:r>
              <a:rPr lang="en-US" dirty="0" smtClean="0"/>
              <a:t>llocated (</a:t>
            </a:r>
            <a:r>
              <a:rPr lang="en-US" i="1" dirty="0" smtClean="0"/>
              <a:t>as needed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corresponding </a:t>
            </a:r>
            <a:br>
              <a:rPr lang="en-US" dirty="0" smtClean="0"/>
            </a:br>
            <a:r>
              <a:rPr lang="en-US" dirty="0" smtClean="0"/>
              <a:t>buckets become full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Deficiencies of Static Hashing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58" y="1645430"/>
            <a:ext cx="7843837" cy="43434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In static hashing, function </a:t>
            </a:r>
            <a:r>
              <a:rPr lang="en-US" altLang="en-US" i="1" dirty="0" smtClean="0"/>
              <a:t>h</a:t>
            </a:r>
            <a:r>
              <a:rPr lang="en-US" altLang="en-US" dirty="0" smtClean="0"/>
              <a:t> maps search-key values to a fixed set of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of bucket addresses. </a:t>
            </a:r>
          </a:p>
          <a:p>
            <a:pPr lvl="1"/>
            <a:r>
              <a:rPr lang="en-US" altLang="en-US" dirty="0" smtClean="0"/>
              <a:t>Databases grow or shrink with time. </a:t>
            </a:r>
            <a:r>
              <a:rPr lang="en-US" altLang="en-US" dirty="0" smtClean="0">
                <a:ea typeface="ＭＳ Ｐゴシック" pitchFamily="34" charset="-128"/>
              </a:rPr>
              <a:t>If initial number of buckets is too small, and file grows, performance will degrade due to too much overflows.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If space is allocated for anticipated growth, a significant amount of space will be wasted initially (and buckets will be </a:t>
            </a:r>
            <a:r>
              <a:rPr lang="en-US" altLang="en-US" dirty="0" err="1" smtClean="0">
                <a:ea typeface="ＭＳ Ｐゴシック" pitchFamily="34" charset="-128"/>
              </a:rPr>
              <a:t>underfull</a:t>
            </a:r>
            <a:r>
              <a:rPr lang="en-US" altLang="en-US" dirty="0" smtClean="0">
                <a:ea typeface="ＭＳ Ｐゴシック" pitchFamily="34" charset="-128"/>
              </a:rPr>
              <a:t>).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If database shrinks, again space will be wasted.</a:t>
            </a:r>
          </a:p>
          <a:p>
            <a:r>
              <a:rPr lang="en-US" altLang="en-US" dirty="0" smtClean="0"/>
              <a:t>One solution: periodic re-organization of the file with a new hash function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Expensive, disrupts normal operations</a:t>
            </a:r>
          </a:p>
          <a:p>
            <a:r>
              <a:rPr lang="en-US" altLang="en-US" dirty="0" smtClean="0"/>
              <a:t>Better solution: allow the number of buckets to be modified dynamically. </a:t>
            </a:r>
          </a:p>
          <a:p>
            <a:pPr lvl="1"/>
            <a:r>
              <a:rPr lang="en-US" altLang="en-US" dirty="0" smtClean="0"/>
              <a:t>Dynamic Hashing (Extendible Hashing, Linear Hashing)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68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Directory of Pointers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How else (</a:t>
            </a:r>
            <a:r>
              <a:rPr lang="en-US" sz="2600" i="1" dirty="0" smtClean="0"/>
              <a:t>as opposed to overflow pages</a:t>
            </a:r>
            <a:r>
              <a:rPr lang="en-US" sz="2600" dirty="0" smtClean="0"/>
              <a:t>) can we add a data record to a full bucket in a </a:t>
            </a:r>
            <a:r>
              <a:rPr lang="en-US" sz="2600" i="1" dirty="0" smtClean="0"/>
              <a:t>static</a:t>
            </a:r>
            <a:r>
              <a:rPr lang="en-US" sz="2600" dirty="0" smtClean="0"/>
              <a:t> hash file?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Reorganize the table </a:t>
            </a:r>
            <a:r>
              <a:rPr lang="en-US" sz="2400" dirty="0" smtClean="0"/>
              <a:t>(e.g., by doubling the number of buckets and redistributing the entries across the new </a:t>
            </a:r>
            <a:br>
              <a:rPr lang="en-US" sz="2400" dirty="0" smtClean="0"/>
            </a:br>
            <a:r>
              <a:rPr lang="en-US" sz="2400" dirty="0" smtClean="0"/>
              <a:t>set of buckets)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But, </a:t>
            </a:r>
            <a:r>
              <a:rPr lang="en-US" sz="2600" dirty="0"/>
              <a:t>r</a:t>
            </a:r>
            <a:r>
              <a:rPr lang="en-US" sz="2600" dirty="0" smtClean="0"/>
              <a:t>eading and writing all pages is expensive!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In contrast, we can use a </a:t>
            </a:r>
            <a:r>
              <a:rPr lang="en-US" sz="2600" dirty="0" smtClean="0">
                <a:solidFill>
                  <a:srgbClr val="0070C0"/>
                </a:solidFill>
              </a:rPr>
              <a:t>directory of pointers </a:t>
            </a:r>
            <a:r>
              <a:rPr lang="en-US" sz="2600" dirty="0" smtClean="0"/>
              <a:t>to buckets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Buckets number can be doubled by doubling just the directory and </a:t>
            </a:r>
            <a:r>
              <a:rPr lang="en-US" sz="2400" i="1" dirty="0" smtClean="0"/>
              <a:t>splitting “only” the bucket that overflowed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i="1" dirty="0" smtClean="0"/>
              <a:t>trick</a:t>
            </a:r>
            <a:r>
              <a:rPr lang="en-US" sz="2400" dirty="0" smtClean="0"/>
              <a:t> </a:t>
            </a:r>
            <a:r>
              <a:rPr lang="en-US" sz="2400" dirty="0"/>
              <a:t>lies </a:t>
            </a:r>
            <a:r>
              <a:rPr lang="en-US" sz="2400" dirty="0" smtClean="0"/>
              <a:t>on </a:t>
            </a:r>
            <a:r>
              <a:rPr lang="en-US" sz="2400" dirty="0"/>
              <a:t>how </a:t>
            </a:r>
            <a:r>
              <a:rPr lang="en-US" sz="2400" dirty="0" smtClean="0"/>
              <a:t>the hash </a:t>
            </a:r>
            <a:r>
              <a:rPr lang="en-US" sz="2400" dirty="0"/>
              <a:t>function </a:t>
            </a:r>
            <a:r>
              <a:rPr lang="en-US" sz="2400" dirty="0" smtClean="0"/>
              <a:t>can be </a:t>
            </a:r>
            <a:r>
              <a:rPr lang="en-US" sz="2400" dirty="0"/>
              <a:t>adjusted!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93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Extendible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Extendible Hashing uses a directory of pointers to buckets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result of applying a hash </a:t>
            </a:r>
            <a:br>
              <a:rPr lang="en-US" sz="2600" dirty="0" smtClean="0"/>
            </a:br>
            <a:r>
              <a:rPr lang="en-US" sz="2600" dirty="0" smtClean="0"/>
              <a:t>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is treated as a </a:t>
            </a:r>
            <a:br>
              <a:rPr lang="en-US" sz="2600" dirty="0" smtClean="0"/>
            </a:br>
            <a:r>
              <a:rPr lang="en-US" sz="2600" i="1" dirty="0" smtClean="0">
                <a:solidFill>
                  <a:srgbClr val="0070C0"/>
                </a:solidFill>
              </a:rPr>
              <a:t>binary number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and </a:t>
            </a:r>
            <a:br>
              <a:rPr lang="en-US" sz="2600" dirty="0" smtClean="0"/>
            </a:br>
            <a:r>
              <a:rPr lang="en-US" sz="2600" dirty="0" smtClean="0"/>
              <a:t>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are </a:t>
            </a:r>
            <a:br>
              <a:rPr lang="en-US" sz="2600" dirty="0" smtClean="0"/>
            </a:br>
            <a:r>
              <a:rPr lang="en-US" sz="2600" dirty="0" smtClean="0"/>
              <a:t>interpreted as an </a:t>
            </a:r>
            <a:br>
              <a:rPr lang="en-US" sz="2600" dirty="0" smtClean="0"/>
            </a:br>
            <a:r>
              <a:rPr lang="en-US" sz="2600" dirty="0" smtClean="0"/>
              <a:t>offset into the directory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b="1" i="1" dirty="0"/>
              <a:t>d</a:t>
            </a:r>
            <a:r>
              <a:rPr lang="en-US" sz="2600" dirty="0"/>
              <a:t> is referred to as the </a:t>
            </a:r>
            <a:r>
              <a:rPr lang="en-US" sz="2600" b="1" i="1" dirty="0">
                <a:solidFill>
                  <a:srgbClr val="0070C0"/>
                </a:solidFill>
              </a:rPr>
              <a:t>global depth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hash file and is kept as part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header </a:t>
            </a:r>
            <a:r>
              <a:rPr lang="en-US" sz="2600" dirty="0"/>
              <a:t>of the file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380162" y="305411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380162" y="38862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380162" y="4724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6380162" y="2239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979987" y="3054112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599596" y="30707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599596" y="34596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99596" y="379301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599596" y="41533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667250" y="4648200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856434" y="2253982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870721" y="3084007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870721" y="390022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872309" y="475270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6420643" y="5390912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6362700" y="38973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6376987" y="3082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7045325" y="3082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6373812" y="22637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6696075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7075487" y="22637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7396162" y="2251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6362700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753225" y="4735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7046912" y="4735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751637" y="30811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983162" y="30541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983162" y="33970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983162" y="3739912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5441950" y="2415379"/>
            <a:ext cx="920750" cy="80541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5405437" y="3257312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5441950" y="3917712"/>
            <a:ext cx="931862" cy="176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5524500" y="4298712"/>
            <a:ext cx="849312" cy="6511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9"/>
          <p:cNvSpPr>
            <a:spLocks/>
          </p:cNvSpPr>
          <p:nvPr/>
        </p:nvSpPr>
        <p:spPr bwMode="auto">
          <a:xfrm>
            <a:off x="4981813" y="269703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4975463" y="270496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522787" y="2097995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55" name="Freeform 49"/>
          <p:cNvSpPr>
            <a:spLocks/>
          </p:cNvSpPr>
          <p:nvPr/>
        </p:nvSpPr>
        <p:spPr bwMode="auto">
          <a:xfrm flipH="1">
            <a:off x="5040551" y="2338255"/>
            <a:ext cx="260905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4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Searching for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To search for a data entry, apply a hash function </a:t>
            </a:r>
            <a:r>
              <a:rPr lang="en-US" sz="2600" b="1" i="1" dirty="0" smtClean="0"/>
              <a:t>h</a:t>
            </a:r>
            <a:r>
              <a:rPr lang="en-US" sz="2600" dirty="0" smtClean="0"/>
              <a:t> to the key and take the last </a:t>
            </a:r>
            <a:r>
              <a:rPr lang="en-US" sz="2600" b="1" i="1" dirty="0" smtClean="0"/>
              <a:t>d</a:t>
            </a:r>
            <a:r>
              <a:rPr lang="en-US" sz="2600" dirty="0" smtClean="0"/>
              <a:t> bits of its binary representation to get the bucket number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search for </a:t>
            </a:r>
            <a:r>
              <a:rPr lang="en-US" sz="2600" dirty="0" smtClean="0">
                <a:solidFill>
                  <a:srgbClr val="FF0000"/>
                </a:solidFill>
              </a:rPr>
              <a:t>5*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4953000" y="60229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52500" y="4610934"/>
            <a:ext cx="1143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 = 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305796" y="4534032"/>
            <a:ext cx="447675" cy="4291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2" idx="3"/>
            <a:endCxn id="16" idx="1"/>
          </p:cNvCxnSpPr>
          <p:nvPr/>
        </p:nvCxnSpPr>
        <p:spPr>
          <a:xfrm flipV="1">
            <a:off x="2095500" y="4605100"/>
            <a:ext cx="874713" cy="19050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08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" grpId="0" animBg="1"/>
      <p:bldP spid="9" grpId="0" animBg="1"/>
      <p:bldP spid="43" grpId="0" animBg="1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An entry can be inserted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Find </a:t>
            </a:r>
            <a:r>
              <a:rPr lang="en-US" sz="3000" dirty="0"/>
              <a:t>the appropriate bucket (</a:t>
            </a:r>
            <a:r>
              <a:rPr lang="en-US" sz="3000" i="1" dirty="0"/>
              <a:t>as in search</a:t>
            </a:r>
            <a:r>
              <a:rPr lang="en-US" sz="30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Split </a:t>
            </a:r>
            <a:r>
              <a:rPr lang="en-US" sz="3000" dirty="0"/>
              <a:t>the bucket </a:t>
            </a:r>
            <a:r>
              <a:rPr lang="en-US" sz="3000" i="1" dirty="0"/>
              <a:t>if </a:t>
            </a:r>
            <a:r>
              <a:rPr lang="en-US" sz="3000" i="1" dirty="0" smtClean="0"/>
              <a:t>full </a:t>
            </a:r>
            <a:r>
              <a:rPr lang="en-US" sz="3000" dirty="0" smtClean="0"/>
              <a:t>and </a:t>
            </a:r>
            <a:r>
              <a:rPr lang="en-US" sz="3000" i="1" dirty="0" smtClean="0"/>
              <a:t>redistribute</a:t>
            </a:r>
            <a:r>
              <a:rPr lang="en-US" sz="3000" dirty="0" smtClean="0"/>
              <a:t> contents (including the new entry to be inserted) across the old bucket and its </a:t>
            </a:r>
            <a:r>
              <a:rPr lang="en-US" sz="3000" b="1" i="1" dirty="0" smtClean="0">
                <a:solidFill>
                  <a:srgbClr val="0070C0"/>
                </a:solidFill>
              </a:rPr>
              <a:t>“split image”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Double the directory </a:t>
            </a:r>
            <a:r>
              <a:rPr lang="en-US" sz="3000" i="1" dirty="0" smtClean="0"/>
              <a:t>if necessary</a:t>
            </a:r>
          </a:p>
          <a:p>
            <a:pPr lvl="1">
              <a:buFont typeface="Wingdings" pitchFamily="2" charset="2"/>
              <a:buChar char="§"/>
            </a:pP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Insert </a:t>
            </a:r>
            <a:r>
              <a:rPr lang="en-US" sz="3000" dirty="0"/>
              <a:t>the given </a:t>
            </a:r>
            <a:r>
              <a:rPr lang="en-US" sz="3000" dirty="0" smtClean="0"/>
              <a:t>entry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98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</a:t>
            </a:r>
            <a:r>
              <a:rPr lang="en-US" sz="2600" dirty="0" smtClean="0"/>
              <a:t>full, double the directory if necessary </a:t>
            </a:r>
            <a:r>
              <a:rPr lang="en-US" sz="2600" dirty="0"/>
              <a:t>and insert the given </a:t>
            </a:r>
            <a:r>
              <a:rPr lang="en-US" sz="2600" dirty="0" smtClean="0"/>
              <a:t>entry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13*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83771" y="4610934"/>
            <a:ext cx="13117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13 = 11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Arrow Connector 3"/>
          <p:cNvCxnSpPr>
            <a:endCxn id="49" idx="1"/>
          </p:cNvCxnSpPr>
          <p:nvPr/>
        </p:nvCxnSpPr>
        <p:spPr>
          <a:xfrm>
            <a:off x="4032249" y="4566999"/>
            <a:ext cx="976313" cy="2047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9" name="Straight Arrow Connector 8"/>
          <p:cNvCxnSpPr>
            <a:stCxn id="2" idx="3"/>
          </p:cNvCxnSpPr>
          <p:nvPr/>
        </p:nvCxnSpPr>
        <p:spPr>
          <a:xfrm flipV="1">
            <a:off x="2095500" y="4598750"/>
            <a:ext cx="874713" cy="19685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8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006975" y="4571762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006975" y="50178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006975" y="54864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006975" y="4116149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3606800" y="40415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027738" y="4600337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970213" y="40653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970213" y="44542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970213" y="47876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970213" y="51480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294063" y="56861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6640513" y="40224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654800" y="4493975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6654800" y="49241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6656388" y="54070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4989513" y="5028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003800" y="460033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672138" y="460033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000625" y="41399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36" name="Rectangle 41"/>
          <p:cNvSpPr>
            <a:spLocks noChangeArrowheads="1"/>
          </p:cNvSpPr>
          <p:nvPr/>
        </p:nvSpPr>
        <p:spPr bwMode="auto">
          <a:xfrm>
            <a:off x="5322888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5702300" y="41399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022975" y="41272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989513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5380038" y="54975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5673725" y="54975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5378450" y="4598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3609975" y="40415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3609975" y="43844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3609975" y="47273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032249" y="4290773"/>
            <a:ext cx="976313" cy="428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4032249" y="4566999"/>
            <a:ext cx="976313" cy="2047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068763" y="49051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151313" y="5286138"/>
            <a:ext cx="857250" cy="37568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6029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endCxn id="35" idx="1"/>
          </p:cNvCxnSpPr>
          <p:nvPr/>
        </p:nvCxnSpPr>
        <p:spPr>
          <a:xfrm flipV="1">
            <a:off x="4050506" y="4290775"/>
            <a:ext cx="950119" cy="33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7637" y="3422591"/>
            <a:ext cx="3819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 and redistribute!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3604842" y="3687762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3598492" y="3695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4278074"/>
            <a:ext cx="760413" cy="517526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Static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File Organization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Properties of the Hash Function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Bucket Overflow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Indices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Dynamic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Underlying Data Structure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Querying and Updating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Comparisons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Other types of hashing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Ordered Indexing vs. Hashing</a:t>
            </a:r>
          </a:p>
        </p:txBody>
      </p:sp>
    </p:spTree>
    <p:extLst>
      <p:ext uri="{BB962C8B-B14F-4D97-AF65-F5344CB8AC3E}">
        <p14:creationId xmlns:p14="http://schemas.microsoft.com/office/powerpoint/2010/main" val="2718572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</a:t>
            </a:r>
            <a:r>
              <a:rPr lang="en-US" sz="2600" dirty="0" smtClean="0"/>
              <a:t>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2184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9012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85800" y="6002338"/>
            <a:ext cx="3465513" cy="55244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Is this enough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06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5730266" y="3659187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5730266" y="45132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5730266" y="52879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730266" y="2836862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4330091" y="3431937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751029" y="3687762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latin typeface="Helvetica" charset="0"/>
              </a:rPr>
              <a:t>13*</a:t>
            </a: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693504" y="34557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693504" y="384468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693504" y="41780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693504" y="45384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017354" y="5076587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363804" y="2743200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7378091" y="3581400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7378091" y="44196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7379679" y="5208587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5712804" y="4524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5727091" y="3687762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6395429" y="368776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6425591" y="2860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6746266" y="28479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712804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6103329" y="52990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6397016" y="52990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6101741" y="3686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45" name="Rectangle 50"/>
          <p:cNvSpPr>
            <a:spLocks noChangeArrowheads="1"/>
          </p:cNvSpPr>
          <p:nvPr/>
        </p:nvSpPr>
        <p:spPr bwMode="auto">
          <a:xfrm>
            <a:off x="4333266" y="34319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51"/>
          <p:cNvSpPr>
            <a:spLocks noChangeArrowheads="1"/>
          </p:cNvSpPr>
          <p:nvPr/>
        </p:nvSpPr>
        <p:spPr bwMode="auto">
          <a:xfrm>
            <a:off x="4333266" y="37748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52"/>
          <p:cNvSpPr>
            <a:spLocks noChangeArrowheads="1"/>
          </p:cNvSpPr>
          <p:nvPr/>
        </p:nvSpPr>
        <p:spPr bwMode="auto">
          <a:xfrm>
            <a:off x="4333266" y="4117737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53"/>
          <p:cNvSpPr>
            <a:spLocks noChangeShapeType="1"/>
          </p:cNvSpPr>
          <p:nvPr/>
        </p:nvSpPr>
        <p:spPr bwMode="auto">
          <a:xfrm flipV="1">
            <a:off x="4755540" y="2998786"/>
            <a:ext cx="976314" cy="72524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 flipV="1">
            <a:off x="4755540" y="3844688"/>
            <a:ext cx="976314" cy="1127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4792054" y="4295537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4874604" y="4676538"/>
            <a:ext cx="857250" cy="8035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6335103" y="6080125"/>
            <a:ext cx="45204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Helvetica" charset="0"/>
              </a:rPr>
              <a:t>20*</a:t>
            </a:r>
          </a:p>
        </p:txBody>
      </p:sp>
      <p:sp>
        <p:nvSpPr>
          <p:cNvPr id="44" name="Freeform 17"/>
          <p:cNvSpPr>
            <a:spLocks/>
          </p:cNvSpPr>
          <p:nvPr/>
        </p:nvSpPr>
        <p:spPr bwMode="auto">
          <a:xfrm>
            <a:off x="5758840" y="6091238"/>
            <a:ext cx="1374775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36"/>
          <p:cNvSpPr>
            <a:spLocks noChangeArrowheads="1"/>
          </p:cNvSpPr>
          <p:nvPr/>
        </p:nvSpPr>
        <p:spPr bwMode="auto">
          <a:xfrm>
            <a:off x="7361237" y="60023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55" name="Rectangle 37"/>
          <p:cNvSpPr>
            <a:spLocks noChangeArrowheads="1"/>
          </p:cNvSpPr>
          <p:nvPr/>
        </p:nvSpPr>
        <p:spPr bwMode="auto">
          <a:xfrm>
            <a:off x="7361237" y="6202363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7361237" y="64039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5752491" y="60785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039828" y="6078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59" name="Freeform 9"/>
          <p:cNvSpPr>
            <a:spLocks/>
          </p:cNvSpPr>
          <p:nvPr/>
        </p:nvSpPr>
        <p:spPr bwMode="auto">
          <a:xfrm>
            <a:off x="4328133" y="3086708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4321783" y="30861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5638800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Double the directory and increase the </a:t>
            </a:r>
            <a:r>
              <a:rPr lang="en-US" sz="2200" i="1" dirty="0" smtClean="0">
                <a:solidFill>
                  <a:schemeClr val="tx1"/>
                </a:solidFill>
              </a:rPr>
              <a:t>global depth</a:t>
            </a:r>
            <a:endParaRPr lang="en-US" sz="2200" i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2000" y="429819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209800" y="3659187"/>
            <a:ext cx="1483704" cy="8236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20*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0 00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530595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1 00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639521" y="3348038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/>
          <p:cNvSpPr/>
          <p:nvPr/>
        </p:nvSpPr>
        <p:spPr>
          <a:xfrm>
            <a:off x="4614730" y="4540859"/>
            <a:ext cx="236538" cy="344487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621" y="3773269"/>
            <a:ext cx="4016805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These two bits indicate a data entry that </a:t>
            </a:r>
            <a:br>
              <a:rPr lang="en-US" dirty="0" smtClean="0"/>
            </a:br>
            <a:r>
              <a:rPr lang="en-US" dirty="0" smtClean="0"/>
              <a:t>belongs to one of these two buckets 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5" idx="0"/>
            <a:endCxn id="9" idx="3"/>
          </p:cNvCxnSpPr>
          <p:nvPr/>
        </p:nvCxnSpPr>
        <p:spPr>
          <a:xfrm flipH="1" flipV="1">
            <a:off x="4215426" y="4096435"/>
            <a:ext cx="517573" cy="444424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0"/>
            <a:endCxn id="9" idx="0"/>
          </p:cNvCxnSpPr>
          <p:nvPr/>
        </p:nvCxnSpPr>
        <p:spPr>
          <a:xfrm flipH="1">
            <a:off x="2207024" y="3348038"/>
            <a:ext cx="2550766" cy="425231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51865" y="4979084"/>
            <a:ext cx="411587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third bit distinguishes between these </a:t>
            </a:r>
            <a:br>
              <a:rPr lang="en-US" dirty="0" smtClean="0"/>
            </a:br>
            <a:r>
              <a:rPr lang="en-US" dirty="0" smtClean="0"/>
              <a:t>two buckets!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4423384" y="3351220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4387114" y="4545378"/>
            <a:ext cx="191476" cy="344487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Arrow Connector 130"/>
          <p:cNvCxnSpPr>
            <a:stCxn id="128" idx="1"/>
            <a:endCxn id="126" idx="3"/>
          </p:cNvCxnSpPr>
          <p:nvPr/>
        </p:nvCxnSpPr>
        <p:spPr>
          <a:xfrm flipH="1">
            <a:off x="4267735" y="3523464"/>
            <a:ext cx="155649" cy="177878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9" idx="1"/>
            <a:endCxn id="126" idx="3"/>
          </p:cNvCxnSpPr>
          <p:nvPr/>
        </p:nvCxnSpPr>
        <p:spPr>
          <a:xfrm flipH="1">
            <a:off x="4267735" y="4717622"/>
            <a:ext cx="119379" cy="584628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ounded Rectangle 138"/>
          <p:cNvSpPr/>
          <p:nvPr/>
        </p:nvSpPr>
        <p:spPr>
          <a:xfrm>
            <a:off x="685800" y="5865813"/>
            <a:ext cx="3733800" cy="91598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is it necessary always to double the directory?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5" grpId="0" animBg="1"/>
      <p:bldP spid="9" grpId="0" animBg="1"/>
      <p:bldP spid="126" grpId="0" animBg="1"/>
      <p:bldP spid="128" grpId="0" animBg="1"/>
      <p:bldP spid="129" grpId="0" animBg="1"/>
      <p:bldP spid="1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2791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83878" y="292594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>
            <a:endCxn id="77" idx="1"/>
          </p:cNvCxnSpPr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53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 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01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5229225"/>
            <a:ext cx="2667000" cy="60483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Almost there…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86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and 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12813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09600" y="47244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was no need to double the directory!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09600" y="5791200"/>
            <a:ext cx="3429000" cy="91757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When NOT to double the directory?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Find the appropriate bucket (as in search), split the bucket if full, double the directory if necessary </a:t>
            </a:r>
            <a:r>
              <a:rPr lang="en-US" sz="2600" dirty="0" smtClean="0"/>
              <a:t>and </a:t>
            </a:r>
            <a:r>
              <a:rPr lang="en-US" sz="2600" dirty="0"/>
              <a:t>insert the given entry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Example: insert </a:t>
            </a:r>
            <a:r>
              <a:rPr lang="en-US" sz="2600" dirty="0" smtClean="0">
                <a:solidFill>
                  <a:srgbClr val="FF0000"/>
                </a:solidFill>
              </a:rPr>
              <a:t>9*</a:t>
            </a:r>
            <a:r>
              <a:rPr lang="en-US" sz="2600" dirty="0" smtClean="0"/>
              <a:t> 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5876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59397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5781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5796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744786"/>
            <a:ext cx="904875" cy="76835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</a:t>
            </a:r>
            <a:r>
              <a:rPr lang="en-US" sz="1400" b="1" i="1" dirty="0">
                <a:solidFill>
                  <a:srgbClr val="0070C0"/>
                </a:solidFill>
                <a:latin typeface="Helvetica" charset="0"/>
              </a:rPr>
              <a:t>`split </a:t>
            </a:r>
            <a:r>
              <a:rPr lang="en-US" sz="1400" b="1" i="1" dirty="0" smtClean="0">
                <a:solidFill>
                  <a:srgbClr val="0070C0"/>
                </a:solidFill>
                <a:latin typeface="Helvetica" charset="0"/>
              </a:rPr>
              <a:t>image‘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3607" y="4916487"/>
            <a:ext cx="3429000" cy="157919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If a bucket whose </a:t>
            </a:r>
            <a:r>
              <a:rPr lang="en-US" sz="2000" b="1" u="sng" dirty="0" smtClean="0">
                <a:solidFill>
                  <a:schemeClr val="tx1"/>
                </a:solidFill>
              </a:rPr>
              <a:t>local depth equals to the global depth</a:t>
            </a:r>
            <a:r>
              <a:rPr lang="en-US" sz="2000" dirty="0" smtClean="0">
                <a:solidFill>
                  <a:schemeClr val="tx1"/>
                </a:solidFill>
              </a:rPr>
              <a:t> is split, the directory </a:t>
            </a:r>
            <a:r>
              <a:rPr 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sz="2000" dirty="0" smtClean="0">
                <a:solidFill>
                  <a:schemeClr val="tx1"/>
                </a:solidFill>
              </a:rPr>
              <a:t> be doubled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27329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26459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277797"/>
            <a:ext cx="136415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9526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14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2703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517207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610870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51657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2783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51911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60912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631983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4" name="Rectangle 86"/>
          <p:cNvSpPr>
            <a:spLocks noChangeArrowheads="1"/>
          </p:cNvSpPr>
          <p:nvPr/>
        </p:nvSpPr>
        <p:spPr bwMode="auto">
          <a:xfrm>
            <a:off x="7280275" y="649922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7" name="Rectangle 89"/>
          <p:cNvSpPr>
            <a:spLocks noChangeArrowheads="1"/>
          </p:cNvSpPr>
          <p:nvPr/>
        </p:nvSpPr>
        <p:spPr bwMode="auto">
          <a:xfrm>
            <a:off x="6397625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8" name="Rectangle 90"/>
          <p:cNvSpPr>
            <a:spLocks noChangeArrowheads="1"/>
          </p:cNvSpPr>
          <p:nvPr/>
        </p:nvSpPr>
        <p:spPr bwMode="auto">
          <a:xfrm>
            <a:off x="6688138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9" name="Rectangle 91"/>
          <p:cNvSpPr>
            <a:spLocks noChangeArrowheads="1"/>
          </p:cNvSpPr>
          <p:nvPr/>
        </p:nvSpPr>
        <p:spPr bwMode="auto">
          <a:xfrm>
            <a:off x="6977063" y="33639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2640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51514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51641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60991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6088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60848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8" y="441801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8" y="467995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48945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34193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27812" y="2829503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56"/>
          <p:cNvSpPr>
            <a:spLocks/>
          </p:cNvSpPr>
          <p:nvPr/>
        </p:nvSpPr>
        <p:spPr bwMode="auto">
          <a:xfrm>
            <a:off x="6115448" y="3962479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57"/>
          <p:cNvSpPr>
            <a:spLocks/>
          </p:cNvSpPr>
          <p:nvPr/>
        </p:nvSpPr>
        <p:spPr bwMode="auto">
          <a:xfrm>
            <a:off x="6115448" y="486288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1"/>
          <p:cNvSpPr>
            <a:spLocks/>
          </p:cNvSpPr>
          <p:nvPr/>
        </p:nvSpPr>
        <p:spPr bwMode="auto">
          <a:xfrm>
            <a:off x="6126560" y="5802207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6118623" y="39218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5" name="Rectangle 67"/>
          <p:cNvSpPr>
            <a:spLocks noChangeArrowheads="1"/>
          </p:cNvSpPr>
          <p:nvPr/>
        </p:nvSpPr>
        <p:spPr bwMode="auto">
          <a:xfrm>
            <a:off x="6118623" y="483589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1" name="Rectangle 78"/>
          <p:cNvSpPr>
            <a:spLocks noChangeArrowheads="1"/>
          </p:cNvSpPr>
          <p:nvPr/>
        </p:nvSpPr>
        <p:spPr bwMode="auto">
          <a:xfrm>
            <a:off x="6131323" y="5775219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513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(i.e., 2) is </a:t>
            </a:r>
            <a:r>
              <a:rPr lang="en-US" i="1" dirty="0" smtClean="0">
                <a:solidFill>
                  <a:schemeClr val="tx1"/>
                </a:solidFill>
              </a:rPr>
              <a:t>less than </a:t>
            </a:r>
            <a:r>
              <a:rPr lang="en-US" dirty="0" smtClean="0">
                <a:solidFill>
                  <a:schemeClr val="tx1"/>
                </a:solidFill>
              </a:rPr>
              <a:t>the global depth (i.e., 3), NO need to double the directory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7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3" grpId="0"/>
      <p:bldP spid="1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Line 110"/>
          <p:cNvSpPr>
            <a:spLocks noChangeShapeType="1"/>
          </p:cNvSpPr>
          <p:nvPr/>
        </p:nvSpPr>
        <p:spPr bwMode="auto">
          <a:xfrm flipV="1">
            <a:off x="5168900" y="359092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Rounded Rectangle 134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9*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4910138" y="3071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110288" y="33718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110288" y="412115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6110288" y="4897437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58"/>
          <p:cNvSpPr>
            <a:spLocks/>
          </p:cNvSpPr>
          <p:nvPr/>
        </p:nvSpPr>
        <p:spPr bwMode="auto">
          <a:xfrm>
            <a:off x="6110288" y="247173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0"/>
          <p:cNvSpPr>
            <a:spLocks/>
          </p:cNvSpPr>
          <p:nvPr/>
        </p:nvSpPr>
        <p:spPr bwMode="auto">
          <a:xfrm>
            <a:off x="6121400" y="5622924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2"/>
          <p:cNvSpPr>
            <a:spLocks/>
          </p:cNvSpPr>
          <p:nvPr/>
        </p:nvSpPr>
        <p:spPr bwMode="auto">
          <a:xfrm>
            <a:off x="4910138" y="337185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3"/>
          <p:cNvSpPr>
            <a:spLocks/>
          </p:cNvSpPr>
          <p:nvPr/>
        </p:nvSpPr>
        <p:spPr bwMode="auto">
          <a:xfrm>
            <a:off x="4910138" y="457041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Rectangle 64"/>
          <p:cNvSpPr>
            <a:spLocks noChangeArrowheads="1"/>
          </p:cNvSpPr>
          <p:nvPr/>
        </p:nvSpPr>
        <p:spPr bwMode="auto">
          <a:xfrm>
            <a:off x="6678613" y="48910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76" name="Rectangle 68"/>
          <p:cNvSpPr>
            <a:spLocks noChangeArrowheads="1"/>
          </p:cNvSpPr>
          <p:nvPr/>
        </p:nvSpPr>
        <p:spPr bwMode="auto">
          <a:xfrm>
            <a:off x="4414838" y="3381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77" name="Rectangle 69"/>
          <p:cNvSpPr>
            <a:spLocks noChangeArrowheads="1"/>
          </p:cNvSpPr>
          <p:nvPr/>
        </p:nvSpPr>
        <p:spPr bwMode="auto">
          <a:xfrm>
            <a:off x="4414838" y="369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78" name="Rectangle 70"/>
          <p:cNvSpPr>
            <a:spLocks noChangeArrowheads="1"/>
          </p:cNvSpPr>
          <p:nvPr/>
        </p:nvSpPr>
        <p:spPr bwMode="auto">
          <a:xfrm>
            <a:off x="4405313" y="3992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79" name="Rectangle 71"/>
          <p:cNvSpPr>
            <a:spLocks noChangeArrowheads="1"/>
          </p:cNvSpPr>
          <p:nvPr/>
        </p:nvSpPr>
        <p:spPr bwMode="auto">
          <a:xfrm>
            <a:off x="4405313" y="43053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80" name="Rectangle 72"/>
          <p:cNvSpPr>
            <a:spLocks noChangeArrowheads="1"/>
          </p:cNvSpPr>
          <p:nvPr/>
        </p:nvSpPr>
        <p:spPr bwMode="auto">
          <a:xfrm>
            <a:off x="4394200" y="4592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4394200" y="49053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82" name="Rectangle 74"/>
          <p:cNvSpPr>
            <a:spLocks noChangeArrowheads="1"/>
          </p:cNvSpPr>
          <p:nvPr/>
        </p:nvSpPr>
        <p:spPr bwMode="auto">
          <a:xfrm>
            <a:off x="4381500" y="52276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83" name="Rectangle 75"/>
          <p:cNvSpPr>
            <a:spLocks noChangeArrowheads="1"/>
          </p:cNvSpPr>
          <p:nvPr/>
        </p:nvSpPr>
        <p:spPr bwMode="auto">
          <a:xfrm>
            <a:off x="4394200" y="55165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911725" y="30464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4622800" y="60118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361238" y="247808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373938" y="339090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90" name="Rectangle 82"/>
          <p:cNvSpPr>
            <a:spLocks noChangeArrowheads="1"/>
          </p:cNvSpPr>
          <p:nvPr/>
        </p:nvSpPr>
        <p:spPr bwMode="auto">
          <a:xfrm>
            <a:off x="7375525" y="412908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91" name="Rectangle 83"/>
          <p:cNvSpPr>
            <a:spLocks noChangeArrowheads="1"/>
          </p:cNvSpPr>
          <p:nvPr/>
        </p:nvSpPr>
        <p:spPr bwMode="auto">
          <a:xfrm>
            <a:off x="7375525" y="4916487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92" name="Rectangle 84"/>
          <p:cNvSpPr>
            <a:spLocks noChangeArrowheads="1"/>
          </p:cNvSpPr>
          <p:nvPr/>
        </p:nvSpPr>
        <p:spPr bwMode="auto">
          <a:xfrm>
            <a:off x="7375525" y="5605462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93" name="Rectangle 85"/>
          <p:cNvSpPr>
            <a:spLocks noChangeArrowheads="1"/>
          </p:cNvSpPr>
          <p:nvPr/>
        </p:nvSpPr>
        <p:spPr bwMode="auto">
          <a:xfrm>
            <a:off x="7210425" y="5834062"/>
            <a:ext cx="173579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A)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95" name="Rectangle 87"/>
          <p:cNvSpPr>
            <a:spLocks noChangeArrowheads="1"/>
          </p:cNvSpPr>
          <p:nvPr/>
        </p:nvSpPr>
        <p:spPr bwMode="auto">
          <a:xfrm>
            <a:off x="6673850" y="2462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88"/>
          <p:cNvSpPr>
            <a:spLocks noChangeArrowheads="1"/>
          </p:cNvSpPr>
          <p:nvPr/>
        </p:nvSpPr>
        <p:spPr bwMode="auto">
          <a:xfrm>
            <a:off x="6103938" y="33639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00" name="Rectangle 92"/>
          <p:cNvSpPr>
            <a:spLocks noChangeArrowheads="1"/>
          </p:cNvSpPr>
          <p:nvPr/>
        </p:nvSpPr>
        <p:spPr bwMode="auto">
          <a:xfrm>
            <a:off x="6964363" y="2463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6078538" y="4114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02" name="Rectangle 94"/>
          <p:cNvSpPr>
            <a:spLocks noChangeArrowheads="1"/>
          </p:cNvSpPr>
          <p:nvPr/>
        </p:nvSpPr>
        <p:spPr bwMode="auto">
          <a:xfrm>
            <a:off x="6078538" y="487680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97625" y="4889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4" name="Rectangle 96"/>
          <p:cNvSpPr>
            <a:spLocks noChangeArrowheads="1"/>
          </p:cNvSpPr>
          <p:nvPr/>
        </p:nvSpPr>
        <p:spPr bwMode="auto">
          <a:xfrm>
            <a:off x="6115050" y="5613399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6704013" y="560228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06" name="Rectangle 98"/>
          <p:cNvSpPr>
            <a:spLocks noChangeArrowheads="1"/>
          </p:cNvSpPr>
          <p:nvPr/>
        </p:nvSpPr>
        <p:spPr bwMode="auto">
          <a:xfrm>
            <a:off x="6403975" y="5599112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>
            <a:off x="4911725" y="361950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0"/>
          <p:cNvSpPr>
            <a:spLocks noChangeShapeType="1"/>
          </p:cNvSpPr>
          <p:nvPr/>
        </p:nvSpPr>
        <p:spPr bwMode="auto">
          <a:xfrm>
            <a:off x="4921250" y="391477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/>
          <p:cNvSpPr>
            <a:spLocks noChangeShapeType="1"/>
          </p:cNvSpPr>
          <p:nvPr/>
        </p:nvSpPr>
        <p:spPr bwMode="auto">
          <a:xfrm>
            <a:off x="4918075" y="424656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2"/>
          <p:cNvSpPr>
            <a:spLocks noChangeShapeType="1"/>
          </p:cNvSpPr>
          <p:nvPr/>
        </p:nvSpPr>
        <p:spPr bwMode="auto">
          <a:xfrm>
            <a:off x="4938713" y="487521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3"/>
          <p:cNvSpPr>
            <a:spLocks noChangeShapeType="1"/>
          </p:cNvSpPr>
          <p:nvPr/>
        </p:nvSpPr>
        <p:spPr bwMode="auto">
          <a:xfrm>
            <a:off x="4913313" y="522922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04"/>
          <p:cNvSpPr>
            <a:spLocks noChangeShapeType="1"/>
          </p:cNvSpPr>
          <p:nvPr/>
        </p:nvSpPr>
        <p:spPr bwMode="auto">
          <a:xfrm>
            <a:off x="4922838" y="551338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05"/>
          <p:cNvSpPr>
            <a:spLocks noChangeShapeType="1"/>
          </p:cNvSpPr>
          <p:nvPr/>
        </p:nvSpPr>
        <p:spPr bwMode="auto">
          <a:xfrm flipV="1">
            <a:off x="5197475" y="265588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06"/>
          <p:cNvSpPr>
            <a:spLocks noChangeShapeType="1"/>
          </p:cNvSpPr>
          <p:nvPr/>
        </p:nvSpPr>
        <p:spPr bwMode="auto">
          <a:xfrm flipV="1">
            <a:off x="5197475" y="354806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07"/>
          <p:cNvSpPr>
            <a:spLocks noChangeShapeType="1"/>
          </p:cNvSpPr>
          <p:nvPr/>
        </p:nvSpPr>
        <p:spPr bwMode="auto">
          <a:xfrm>
            <a:off x="5210175" y="4097339"/>
            <a:ext cx="900113" cy="182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08"/>
          <p:cNvSpPr>
            <a:spLocks noChangeShapeType="1"/>
          </p:cNvSpPr>
          <p:nvPr/>
        </p:nvSpPr>
        <p:spPr bwMode="auto">
          <a:xfrm>
            <a:off x="5221287" y="4418013"/>
            <a:ext cx="904875" cy="649286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09"/>
          <p:cNvSpPr>
            <a:spLocks noChangeShapeType="1"/>
          </p:cNvSpPr>
          <p:nvPr/>
        </p:nvSpPr>
        <p:spPr bwMode="auto">
          <a:xfrm>
            <a:off x="5138739" y="4679951"/>
            <a:ext cx="982662" cy="10937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10"/>
          <p:cNvSpPr>
            <a:spLocks noChangeShapeType="1"/>
          </p:cNvSpPr>
          <p:nvPr/>
        </p:nvSpPr>
        <p:spPr bwMode="auto">
          <a:xfrm>
            <a:off x="5168900" y="5056187"/>
            <a:ext cx="958374" cy="143949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11"/>
          <p:cNvSpPr>
            <a:spLocks noChangeShapeType="1"/>
          </p:cNvSpPr>
          <p:nvPr/>
        </p:nvSpPr>
        <p:spPr bwMode="auto">
          <a:xfrm flipV="1">
            <a:off x="5181600" y="4323555"/>
            <a:ext cx="928688" cy="1070769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12"/>
          <p:cNvSpPr>
            <a:spLocks noChangeShapeType="1"/>
          </p:cNvSpPr>
          <p:nvPr/>
        </p:nvSpPr>
        <p:spPr bwMode="auto">
          <a:xfrm flipV="1">
            <a:off x="5181600" y="5067298"/>
            <a:ext cx="920750" cy="584201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Rectangle 123"/>
          <p:cNvSpPr>
            <a:spLocks noChangeArrowheads="1"/>
          </p:cNvSpPr>
          <p:nvPr/>
        </p:nvSpPr>
        <p:spPr bwMode="auto">
          <a:xfrm>
            <a:off x="4191000" y="256063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24" name="Freeform 125"/>
          <p:cNvSpPr>
            <a:spLocks/>
          </p:cNvSpPr>
          <p:nvPr/>
        </p:nvSpPr>
        <p:spPr bwMode="auto">
          <a:xfrm>
            <a:off x="5053013" y="280670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114" idx="0"/>
            <a:endCxn id="114" idx="1"/>
          </p:cNvCxnSpPr>
          <p:nvPr/>
        </p:nvCxnSpPr>
        <p:spPr>
          <a:xfrm flipV="1">
            <a:off x="5197475" y="3548063"/>
            <a:ext cx="917575" cy="2508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0"/>
          <p:cNvSpPr>
            <a:spLocks/>
          </p:cNvSpPr>
          <p:nvPr/>
        </p:nvSpPr>
        <p:spPr bwMode="auto">
          <a:xfrm>
            <a:off x="6127274" y="63416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Rectangle 84"/>
          <p:cNvSpPr>
            <a:spLocks noChangeArrowheads="1"/>
          </p:cNvSpPr>
          <p:nvPr/>
        </p:nvSpPr>
        <p:spPr bwMode="auto">
          <a:xfrm>
            <a:off x="7381399" y="6324188"/>
            <a:ext cx="105798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Bucket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B2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7216299" y="6552788"/>
            <a:ext cx="174246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(`split </a:t>
            </a:r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image‘ of B)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6363441" y="6344867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85" name="Rectangle 90"/>
          <p:cNvSpPr>
            <a:spLocks noChangeArrowheads="1"/>
          </p:cNvSpPr>
          <p:nvPr/>
        </p:nvSpPr>
        <p:spPr bwMode="auto">
          <a:xfrm>
            <a:off x="6653954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86" name="Rectangle 91"/>
          <p:cNvSpPr>
            <a:spLocks noChangeArrowheads="1"/>
          </p:cNvSpPr>
          <p:nvPr/>
        </p:nvSpPr>
        <p:spPr bwMode="auto">
          <a:xfrm>
            <a:off x="6942879" y="6344867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6397387" y="3361346"/>
            <a:ext cx="35266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9*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73" name="Freeform 55"/>
          <p:cNvSpPr>
            <a:spLocks/>
          </p:cNvSpPr>
          <p:nvPr/>
        </p:nvSpPr>
        <p:spPr bwMode="auto">
          <a:xfrm>
            <a:off x="6115448" y="306607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56"/>
          <p:cNvSpPr>
            <a:spLocks/>
          </p:cNvSpPr>
          <p:nvPr/>
        </p:nvSpPr>
        <p:spPr bwMode="auto">
          <a:xfrm>
            <a:off x="6115448" y="380865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57"/>
          <p:cNvSpPr>
            <a:spLocks/>
          </p:cNvSpPr>
          <p:nvPr/>
        </p:nvSpPr>
        <p:spPr bwMode="auto">
          <a:xfrm>
            <a:off x="6115448" y="4592824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59"/>
          <p:cNvSpPr>
            <a:spLocks/>
          </p:cNvSpPr>
          <p:nvPr/>
        </p:nvSpPr>
        <p:spPr bwMode="auto">
          <a:xfrm>
            <a:off x="6106902" y="215741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Freeform 61"/>
          <p:cNvSpPr>
            <a:spLocks/>
          </p:cNvSpPr>
          <p:nvPr/>
        </p:nvSpPr>
        <p:spPr bwMode="auto">
          <a:xfrm>
            <a:off x="6126560" y="5318972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Rectangle 65"/>
          <p:cNvSpPr>
            <a:spLocks noChangeArrowheads="1"/>
          </p:cNvSpPr>
          <p:nvPr/>
        </p:nvSpPr>
        <p:spPr bwMode="auto">
          <a:xfrm>
            <a:off x="6104335" y="3029558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3" name="Rectangle 66"/>
          <p:cNvSpPr>
            <a:spLocks noChangeArrowheads="1"/>
          </p:cNvSpPr>
          <p:nvPr/>
        </p:nvSpPr>
        <p:spPr bwMode="auto">
          <a:xfrm>
            <a:off x="6118623" y="3767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6118623" y="4565836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6" name="Rectangle 77"/>
          <p:cNvSpPr>
            <a:spLocks noChangeArrowheads="1"/>
          </p:cNvSpPr>
          <p:nvPr/>
        </p:nvSpPr>
        <p:spPr bwMode="auto">
          <a:xfrm>
            <a:off x="6095789" y="2119312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7" name="Rectangle 78"/>
          <p:cNvSpPr>
            <a:spLocks noChangeArrowheads="1"/>
          </p:cNvSpPr>
          <p:nvPr/>
        </p:nvSpPr>
        <p:spPr bwMode="auto">
          <a:xfrm>
            <a:off x="6131323" y="5291984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4291410" y="2192337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29" name="Freeform 124"/>
          <p:cNvSpPr>
            <a:spLocks/>
          </p:cNvSpPr>
          <p:nvPr/>
        </p:nvSpPr>
        <p:spPr bwMode="auto">
          <a:xfrm>
            <a:off x="5558235" y="2209800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Freeform 61"/>
          <p:cNvSpPr>
            <a:spLocks/>
          </p:cNvSpPr>
          <p:nvPr/>
        </p:nvSpPr>
        <p:spPr bwMode="auto">
          <a:xfrm>
            <a:off x="6133678" y="6031521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6138441" y="600453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793" y="5138739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676400" y="4230171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= 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001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3145446" y="3843338"/>
            <a:ext cx="1269392" cy="571263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ounded Rectangle 133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0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MySQL Hash Indexing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</a:t>
            </a:r>
            <a:r>
              <a:rPr lang="en-US" dirty="0" smtClean="0"/>
              <a:t>ash </a:t>
            </a:r>
            <a:r>
              <a:rPr lang="en-US" dirty="0"/>
              <a:t>indices are not supported on </a:t>
            </a:r>
            <a:r>
              <a:rPr lang="en-US" dirty="0" err="1"/>
              <a:t>MyISAM</a:t>
            </a:r>
            <a:r>
              <a:rPr lang="en-US" dirty="0"/>
              <a:t> or </a:t>
            </a:r>
            <a:r>
              <a:rPr lang="en-US" dirty="0" err="1" smtClean="0"/>
              <a:t>InnoDB</a:t>
            </a:r>
            <a:r>
              <a:rPr lang="en-US" dirty="0" smtClean="0"/>
              <a:t> database engines in MySQL. Use MEMORY database engine if you want to use hash indexing</a:t>
            </a: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230" y="2756235"/>
            <a:ext cx="6363320" cy="404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19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127862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Because the local depth and the global depth are both 2, we </a:t>
            </a:r>
            <a:r>
              <a:rPr lang="en-US" i="1" dirty="0" smtClean="0">
                <a:solidFill>
                  <a:schemeClr val="tx1"/>
                </a:solidFill>
              </a:rPr>
              <a:t>should</a:t>
            </a:r>
            <a:r>
              <a:rPr lang="en-US" dirty="0" smtClean="0">
                <a:solidFill>
                  <a:schemeClr val="tx1"/>
                </a:solidFill>
              </a:rPr>
              <a:t> double the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7" name="Freeform 9"/>
          <p:cNvSpPr>
            <a:spLocks/>
          </p:cNvSpPr>
          <p:nvPr/>
        </p:nvSpPr>
        <p:spPr bwMode="auto">
          <a:xfrm>
            <a:off x="4956175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10"/>
          <p:cNvSpPr>
            <a:spLocks/>
          </p:cNvSpPr>
          <p:nvPr/>
        </p:nvSpPr>
        <p:spPr bwMode="auto">
          <a:xfrm>
            <a:off x="6356350" y="3841750"/>
            <a:ext cx="1403350" cy="352425"/>
          </a:xfrm>
          <a:custGeom>
            <a:avLst/>
            <a:gdLst>
              <a:gd name="T0" fmla="*/ 0 w 884"/>
              <a:gd name="T1" fmla="*/ 221 h 222"/>
              <a:gd name="T2" fmla="*/ 0 w 884"/>
              <a:gd name="T3" fmla="*/ 0 h 222"/>
              <a:gd name="T4" fmla="*/ 883 w 884"/>
              <a:gd name="T5" fmla="*/ 0 h 222"/>
              <a:gd name="T6" fmla="*/ 883 w 884"/>
              <a:gd name="T7" fmla="*/ 221 h 222"/>
              <a:gd name="T8" fmla="*/ 0 w 884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2">
                <a:moveTo>
                  <a:pt x="0" y="221"/>
                </a:moveTo>
                <a:lnTo>
                  <a:pt x="0" y="0"/>
                </a:lnTo>
                <a:lnTo>
                  <a:pt x="883" y="0"/>
                </a:lnTo>
                <a:lnTo>
                  <a:pt x="883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11"/>
          <p:cNvSpPr>
            <a:spLocks/>
          </p:cNvSpPr>
          <p:nvPr/>
        </p:nvSpPr>
        <p:spPr bwMode="auto">
          <a:xfrm>
            <a:off x="6356350" y="4892675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12"/>
          <p:cNvSpPr>
            <a:spLocks/>
          </p:cNvSpPr>
          <p:nvPr/>
        </p:nvSpPr>
        <p:spPr bwMode="auto">
          <a:xfrm>
            <a:off x="6356350" y="59436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Freeform 13"/>
          <p:cNvSpPr>
            <a:spLocks/>
          </p:cNvSpPr>
          <p:nvPr/>
        </p:nvSpPr>
        <p:spPr bwMode="auto">
          <a:xfrm>
            <a:off x="6356350" y="2794000"/>
            <a:ext cx="1403350" cy="350838"/>
          </a:xfrm>
          <a:custGeom>
            <a:avLst/>
            <a:gdLst>
              <a:gd name="T0" fmla="*/ 0 w 884"/>
              <a:gd name="T1" fmla="*/ 220 h 221"/>
              <a:gd name="T2" fmla="*/ 0 w 884"/>
              <a:gd name="T3" fmla="*/ 0 h 221"/>
              <a:gd name="T4" fmla="*/ 883 w 884"/>
              <a:gd name="T5" fmla="*/ 0 h 221"/>
              <a:gd name="T6" fmla="*/ 883 w 884"/>
              <a:gd name="T7" fmla="*/ 220 h 221"/>
              <a:gd name="T8" fmla="*/ 0 w 884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4" h="221">
                <a:moveTo>
                  <a:pt x="0" y="220"/>
                </a:moveTo>
                <a:lnTo>
                  <a:pt x="0" y="0"/>
                </a:lnTo>
                <a:lnTo>
                  <a:pt x="883" y="0"/>
                </a:lnTo>
                <a:lnTo>
                  <a:pt x="883" y="220"/>
                </a:lnTo>
                <a:lnTo>
                  <a:pt x="0" y="22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Freeform 14"/>
          <p:cNvSpPr>
            <a:spLocks/>
          </p:cNvSpPr>
          <p:nvPr/>
        </p:nvSpPr>
        <p:spPr bwMode="auto">
          <a:xfrm>
            <a:off x="6356350" y="24431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Freeform 15"/>
          <p:cNvSpPr>
            <a:spLocks/>
          </p:cNvSpPr>
          <p:nvPr/>
        </p:nvSpPr>
        <p:spPr bwMode="auto">
          <a:xfrm>
            <a:off x="6356350" y="3492500"/>
            <a:ext cx="352425" cy="350838"/>
          </a:xfrm>
          <a:custGeom>
            <a:avLst/>
            <a:gdLst>
              <a:gd name="T0" fmla="*/ 0 w 222"/>
              <a:gd name="T1" fmla="*/ 220 h 221"/>
              <a:gd name="T2" fmla="*/ 0 w 222"/>
              <a:gd name="T3" fmla="*/ 0 h 221"/>
              <a:gd name="T4" fmla="*/ 221 w 222"/>
              <a:gd name="T5" fmla="*/ 0 h 221"/>
              <a:gd name="T6" fmla="*/ 221 w 222"/>
              <a:gd name="T7" fmla="*/ 220 h 221"/>
              <a:gd name="T8" fmla="*/ 0 w 222"/>
              <a:gd name="T9" fmla="*/ 22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1">
                <a:moveTo>
                  <a:pt x="0" y="220"/>
                </a:moveTo>
                <a:lnTo>
                  <a:pt x="0" y="0"/>
                </a:lnTo>
                <a:lnTo>
                  <a:pt x="221" y="0"/>
                </a:lnTo>
                <a:lnTo>
                  <a:pt x="221" y="220"/>
                </a:lnTo>
                <a:lnTo>
                  <a:pt x="0" y="22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Freeform 16"/>
          <p:cNvSpPr>
            <a:spLocks/>
          </p:cNvSpPr>
          <p:nvPr/>
        </p:nvSpPr>
        <p:spPr bwMode="auto">
          <a:xfrm>
            <a:off x="6356350" y="4541838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17"/>
          <p:cNvSpPr>
            <a:spLocks/>
          </p:cNvSpPr>
          <p:nvPr/>
        </p:nvSpPr>
        <p:spPr bwMode="auto">
          <a:xfrm>
            <a:off x="6356350" y="5592763"/>
            <a:ext cx="352425" cy="352425"/>
          </a:xfrm>
          <a:custGeom>
            <a:avLst/>
            <a:gdLst>
              <a:gd name="T0" fmla="*/ 0 w 222"/>
              <a:gd name="T1" fmla="*/ 221 h 222"/>
              <a:gd name="T2" fmla="*/ 0 w 222"/>
              <a:gd name="T3" fmla="*/ 0 h 222"/>
              <a:gd name="T4" fmla="*/ 221 w 222"/>
              <a:gd name="T5" fmla="*/ 0 h 222"/>
              <a:gd name="T6" fmla="*/ 221 w 222"/>
              <a:gd name="T7" fmla="*/ 221 h 222"/>
              <a:gd name="T8" fmla="*/ 0 w 222"/>
              <a:gd name="T9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2" h="222">
                <a:moveTo>
                  <a:pt x="0" y="221"/>
                </a:moveTo>
                <a:lnTo>
                  <a:pt x="0" y="0"/>
                </a:lnTo>
                <a:lnTo>
                  <a:pt x="221" y="0"/>
                </a:lnTo>
                <a:lnTo>
                  <a:pt x="221" y="22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18"/>
          <p:cNvSpPr>
            <a:spLocks/>
          </p:cNvSpPr>
          <p:nvPr/>
        </p:nvSpPr>
        <p:spPr bwMode="auto">
          <a:xfrm>
            <a:off x="4956175" y="3841750"/>
            <a:ext cx="701675" cy="1401763"/>
          </a:xfrm>
          <a:custGeom>
            <a:avLst/>
            <a:gdLst>
              <a:gd name="T0" fmla="*/ 0 w 442"/>
              <a:gd name="T1" fmla="*/ 882 h 883"/>
              <a:gd name="T2" fmla="*/ 0 w 442"/>
              <a:gd name="T3" fmla="*/ 0 h 883"/>
              <a:gd name="T4" fmla="*/ 441 w 442"/>
              <a:gd name="T5" fmla="*/ 0 h 883"/>
              <a:gd name="T6" fmla="*/ 441 w 442"/>
              <a:gd name="T7" fmla="*/ 882 h 883"/>
              <a:gd name="T8" fmla="*/ 0 w 442"/>
              <a:gd name="T9" fmla="*/ 882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2" h="883">
                <a:moveTo>
                  <a:pt x="0" y="882"/>
                </a:moveTo>
                <a:lnTo>
                  <a:pt x="0" y="0"/>
                </a:lnTo>
                <a:lnTo>
                  <a:pt x="441" y="0"/>
                </a:lnTo>
                <a:lnTo>
                  <a:pt x="441" y="882"/>
                </a:lnTo>
                <a:lnTo>
                  <a:pt x="0" y="88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Rectangle 19"/>
          <p:cNvSpPr>
            <a:spLocks noChangeArrowheads="1"/>
          </p:cNvSpPr>
          <p:nvPr/>
        </p:nvSpPr>
        <p:spPr bwMode="auto">
          <a:xfrm>
            <a:off x="73771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Helvetica" charset="0"/>
              </a:rPr>
              <a:t>13*</a:t>
            </a:r>
          </a:p>
        </p:txBody>
      </p:sp>
      <p:sp>
        <p:nvSpPr>
          <p:cNvPr id="238" name="Rectangle 20"/>
          <p:cNvSpPr>
            <a:spLocks noChangeArrowheads="1"/>
          </p:cNvSpPr>
          <p:nvPr/>
        </p:nvSpPr>
        <p:spPr bwMode="auto">
          <a:xfrm>
            <a:off x="4319588" y="38655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4319588" y="425450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4319588" y="45878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241" name="Rectangle 23"/>
          <p:cNvSpPr>
            <a:spLocks noChangeArrowheads="1"/>
          </p:cNvSpPr>
          <p:nvPr/>
        </p:nvSpPr>
        <p:spPr bwMode="auto">
          <a:xfrm>
            <a:off x="4319588" y="49482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242" name="Rectangle 24"/>
          <p:cNvSpPr>
            <a:spLocks noChangeArrowheads="1"/>
          </p:cNvSpPr>
          <p:nvPr/>
        </p:nvSpPr>
        <p:spPr bwMode="auto">
          <a:xfrm>
            <a:off x="4949825" y="350043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3" name="Rectangle 25"/>
          <p:cNvSpPr>
            <a:spLocks noChangeArrowheads="1"/>
          </p:cNvSpPr>
          <p:nvPr/>
        </p:nvSpPr>
        <p:spPr bwMode="auto">
          <a:xfrm>
            <a:off x="6397625" y="25003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4" name="Rectangle 26"/>
          <p:cNvSpPr>
            <a:spLocks noChangeArrowheads="1"/>
          </p:cNvSpPr>
          <p:nvPr/>
        </p:nvSpPr>
        <p:spPr bwMode="auto">
          <a:xfrm>
            <a:off x="6373813" y="350361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6362700" y="45513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6" name="Rectangle 28"/>
          <p:cNvSpPr>
            <a:spLocks noChangeArrowheads="1"/>
          </p:cNvSpPr>
          <p:nvPr/>
        </p:nvSpPr>
        <p:spPr bwMode="auto">
          <a:xfrm>
            <a:off x="6388100" y="5621338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247" name="Rectangle 29"/>
          <p:cNvSpPr>
            <a:spLocks noChangeArrowheads="1"/>
          </p:cNvSpPr>
          <p:nvPr/>
        </p:nvSpPr>
        <p:spPr bwMode="auto">
          <a:xfrm>
            <a:off x="4321175" y="24923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248" name="Rectangle 30"/>
          <p:cNvSpPr>
            <a:spLocks noChangeArrowheads="1"/>
          </p:cNvSpPr>
          <p:nvPr/>
        </p:nvSpPr>
        <p:spPr bwMode="auto">
          <a:xfrm>
            <a:off x="4057650" y="2895600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249" name="Rectangle 31"/>
          <p:cNvSpPr>
            <a:spLocks noChangeArrowheads="1"/>
          </p:cNvSpPr>
          <p:nvPr/>
        </p:nvSpPr>
        <p:spPr bwMode="auto">
          <a:xfrm>
            <a:off x="4643438" y="5697538"/>
            <a:ext cx="1268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250" name="Rectangle 32"/>
          <p:cNvSpPr>
            <a:spLocks noChangeArrowheads="1"/>
          </p:cNvSpPr>
          <p:nvPr/>
        </p:nvSpPr>
        <p:spPr bwMode="auto">
          <a:xfrm>
            <a:off x="7989888" y="27003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251" name="Rectangle 33"/>
          <p:cNvSpPr>
            <a:spLocks noChangeArrowheads="1"/>
          </p:cNvSpPr>
          <p:nvPr/>
        </p:nvSpPr>
        <p:spPr bwMode="auto">
          <a:xfrm>
            <a:off x="8004175" y="3763963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252" name="Rectangle 34"/>
          <p:cNvSpPr>
            <a:spLocks noChangeArrowheads="1"/>
          </p:cNvSpPr>
          <p:nvPr/>
        </p:nvSpPr>
        <p:spPr bwMode="auto">
          <a:xfrm>
            <a:off x="8004175" y="479901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253" name="Rectangle 35"/>
          <p:cNvSpPr>
            <a:spLocks noChangeArrowheads="1"/>
          </p:cNvSpPr>
          <p:nvPr/>
        </p:nvSpPr>
        <p:spPr bwMode="auto">
          <a:xfrm>
            <a:off x="8005763" y="5864225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254" name="Rectangle 36"/>
          <p:cNvSpPr>
            <a:spLocks noChangeArrowheads="1"/>
          </p:cNvSpPr>
          <p:nvPr/>
        </p:nvSpPr>
        <p:spPr bwMode="auto">
          <a:xfrm>
            <a:off x="6302375" y="6480175"/>
            <a:ext cx="1322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DATA PAGES</a:t>
            </a:r>
          </a:p>
        </p:txBody>
      </p:sp>
      <p:sp>
        <p:nvSpPr>
          <p:cNvPr id="255" name="Rectangle 37"/>
          <p:cNvSpPr>
            <a:spLocks noChangeArrowheads="1"/>
          </p:cNvSpPr>
          <p:nvPr/>
        </p:nvSpPr>
        <p:spPr bwMode="auto">
          <a:xfrm>
            <a:off x="6338888" y="4903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256" name="Rectangle 38"/>
          <p:cNvSpPr>
            <a:spLocks noChangeArrowheads="1"/>
          </p:cNvSpPr>
          <p:nvPr/>
        </p:nvSpPr>
        <p:spPr bwMode="auto">
          <a:xfrm>
            <a:off x="6353175" y="3870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257" name="Rectangle 39"/>
          <p:cNvSpPr>
            <a:spLocks noChangeArrowheads="1"/>
          </p:cNvSpPr>
          <p:nvPr/>
        </p:nvSpPr>
        <p:spPr bwMode="auto">
          <a:xfrm>
            <a:off x="7021513" y="38703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258" name="Rectangle 40"/>
          <p:cNvSpPr>
            <a:spLocks noChangeArrowheads="1"/>
          </p:cNvSpPr>
          <p:nvPr/>
        </p:nvSpPr>
        <p:spPr bwMode="auto">
          <a:xfrm>
            <a:off x="6350000" y="28178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259" name="Rectangle 41"/>
          <p:cNvSpPr>
            <a:spLocks noChangeArrowheads="1"/>
          </p:cNvSpPr>
          <p:nvPr/>
        </p:nvSpPr>
        <p:spPr bwMode="auto">
          <a:xfrm>
            <a:off x="6672263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260" name="Rectangle 42"/>
          <p:cNvSpPr>
            <a:spLocks noChangeArrowheads="1"/>
          </p:cNvSpPr>
          <p:nvPr/>
        </p:nvSpPr>
        <p:spPr bwMode="auto">
          <a:xfrm>
            <a:off x="7051675" y="28178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261" name="Rectangle 43"/>
          <p:cNvSpPr>
            <a:spLocks noChangeArrowheads="1"/>
          </p:cNvSpPr>
          <p:nvPr/>
        </p:nvSpPr>
        <p:spPr bwMode="auto">
          <a:xfrm>
            <a:off x="7372350" y="28051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262" name="Rectangle 44"/>
          <p:cNvSpPr>
            <a:spLocks noChangeArrowheads="1"/>
          </p:cNvSpPr>
          <p:nvPr/>
        </p:nvSpPr>
        <p:spPr bwMode="auto">
          <a:xfrm>
            <a:off x="6338888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263" name="Rectangle 45"/>
          <p:cNvSpPr>
            <a:spLocks noChangeArrowheads="1"/>
          </p:cNvSpPr>
          <p:nvPr/>
        </p:nvSpPr>
        <p:spPr bwMode="auto">
          <a:xfrm>
            <a:off x="6729413" y="5954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264" name="Rectangle 46"/>
          <p:cNvSpPr>
            <a:spLocks noChangeArrowheads="1"/>
          </p:cNvSpPr>
          <p:nvPr/>
        </p:nvSpPr>
        <p:spPr bwMode="auto">
          <a:xfrm>
            <a:off x="7023100" y="5954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265" name="Rectangle 47"/>
          <p:cNvSpPr>
            <a:spLocks noChangeArrowheads="1"/>
          </p:cNvSpPr>
          <p:nvPr/>
        </p:nvSpPr>
        <p:spPr bwMode="auto">
          <a:xfrm>
            <a:off x="6727825" y="38687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266" name="Freeform 48"/>
          <p:cNvSpPr>
            <a:spLocks/>
          </p:cNvSpPr>
          <p:nvPr/>
        </p:nvSpPr>
        <p:spPr bwMode="auto">
          <a:xfrm>
            <a:off x="5561013" y="2478088"/>
            <a:ext cx="750887" cy="133350"/>
          </a:xfrm>
          <a:custGeom>
            <a:avLst/>
            <a:gdLst>
              <a:gd name="T0" fmla="*/ 0 w 473"/>
              <a:gd name="T1" fmla="*/ 83 h 84"/>
              <a:gd name="T2" fmla="*/ 195 w 473"/>
              <a:gd name="T3" fmla="*/ 0 h 84"/>
              <a:gd name="T4" fmla="*/ 187 w 473"/>
              <a:gd name="T5" fmla="*/ 83 h 84"/>
              <a:gd name="T6" fmla="*/ 472 w 473"/>
              <a:gd name="T7" fmla="*/ 6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3" h="84">
                <a:moveTo>
                  <a:pt x="0" y="83"/>
                </a:moveTo>
                <a:lnTo>
                  <a:pt x="195" y="0"/>
                </a:lnTo>
                <a:lnTo>
                  <a:pt x="187" y="83"/>
                </a:lnTo>
                <a:lnTo>
                  <a:pt x="472" y="6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Freeform 49"/>
          <p:cNvSpPr>
            <a:spLocks/>
          </p:cNvSpPr>
          <p:nvPr/>
        </p:nvSpPr>
        <p:spPr bwMode="auto">
          <a:xfrm>
            <a:off x="4559300" y="3133725"/>
            <a:ext cx="455613" cy="358775"/>
          </a:xfrm>
          <a:custGeom>
            <a:avLst/>
            <a:gdLst>
              <a:gd name="T0" fmla="*/ 0 w 287"/>
              <a:gd name="T1" fmla="*/ 0 h 226"/>
              <a:gd name="T2" fmla="*/ 53 w 287"/>
              <a:gd name="T3" fmla="*/ 180 h 226"/>
              <a:gd name="T4" fmla="*/ 158 w 287"/>
              <a:gd name="T5" fmla="*/ 75 h 226"/>
              <a:gd name="T6" fmla="*/ 286 w 287"/>
              <a:gd name="T7" fmla="*/ 22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7" h="226">
                <a:moveTo>
                  <a:pt x="0" y="0"/>
                </a:moveTo>
                <a:lnTo>
                  <a:pt x="53" y="180"/>
                </a:lnTo>
                <a:lnTo>
                  <a:pt x="158" y="75"/>
                </a:lnTo>
                <a:lnTo>
                  <a:pt x="286" y="225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Rectangle 50"/>
          <p:cNvSpPr>
            <a:spLocks noChangeArrowheads="1"/>
          </p:cNvSpPr>
          <p:nvPr/>
        </p:nvSpPr>
        <p:spPr bwMode="auto">
          <a:xfrm>
            <a:off x="4959350" y="38417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Rectangle 51"/>
          <p:cNvSpPr>
            <a:spLocks noChangeArrowheads="1"/>
          </p:cNvSpPr>
          <p:nvPr/>
        </p:nvSpPr>
        <p:spPr bwMode="auto">
          <a:xfrm>
            <a:off x="4959350" y="41846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" name="Rectangle 52"/>
          <p:cNvSpPr>
            <a:spLocks noChangeArrowheads="1"/>
          </p:cNvSpPr>
          <p:nvPr/>
        </p:nvSpPr>
        <p:spPr bwMode="auto">
          <a:xfrm>
            <a:off x="4959350" y="4527550"/>
            <a:ext cx="684213" cy="333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" name="Line 53"/>
          <p:cNvSpPr>
            <a:spLocks noChangeShapeType="1"/>
          </p:cNvSpPr>
          <p:nvPr/>
        </p:nvSpPr>
        <p:spPr bwMode="auto">
          <a:xfrm flipV="1">
            <a:off x="5381625" y="3038475"/>
            <a:ext cx="965200" cy="1095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54"/>
          <p:cNvSpPr>
            <a:spLocks noChangeShapeType="1"/>
          </p:cNvSpPr>
          <p:nvPr/>
        </p:nvSpPr>
        <p:spPr bwMode="auto">
          <a:xfrm flipV="1">
            <a:off x="5381625" y="4044950"/>
            <a:ext cx="965200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55"/>
          <p:cNvSpPr>
            <a:spLocks noChangeShapeType="1"/>
          </p:cNvSpPr>
          <p:nvPr/>
        </p:nvSpPr>
        <p:spPr bwMode="auto">
          <a:xfrm>
            <a:off x="5418138" y="4705350"/>
            <a:ext cx="939800" cy="357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56"/>
          <p:cNvSpPr>
            <a:spLocks noChangeShapeType="1"/>
          </p:cNvSpPr>
          <p:nvPr/>
        </p:nvSpPr>
        <p:spPr bwMode="auto">
          <a:xfrm>
            <a:off x="5500688" y="5086350"/>
            <a:ext cx="846137" cy="7143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271" idx="0"/>
          </p:cNvCxnSpPr>
          <p:nvPr/>
        </p:nvCxnSpPr>
        <p:spPr>
          <a:xfrm flipV="1">
            <a:off x="5381625" y="3038475"/>
            <a:ext cx="957263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6827456" y="2133600"/>
            <a:ext cx="2087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FULL, hence, split!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71800" y="4022488"/>
            <a:ext cx="1386118" cy="5050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3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3" grpId="0" animBg="1"/>
      <p:bldP spid="27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Example: insert </a:t>
            </a:r>
            <a:r>
              <a:rPr lang="en-US" sz="3000" dirty="0" smtClean="0">
                <a:solidFill>
                  <a:srgbClr val="FF0000"/>
                </a:solidFill>
              </a:rPr>
              <a:t>20* 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26" name="Rounded Rectangle 125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Freeform 6"/>
          <p:cNvSpPr>
            <a:spLocks/>
          </p:cNvSpPr>
          <p:nvPr/>
        </p:nvSpPr>
        <p:spPr bwMode="auto">
          <a:xfrm>
            <a:off x="4949825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7"/>
          <p:cNvSpPr>
            <a:spLocks/>
          </p:cNvSpPr>
          <p:nvPr/>
        </p:nvSpPr>
        <p:spPr bwMode="auto">
          <a:xfrm>
            <a:off x="6135688" y="3536950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8"/>
          <p:cNvSpPr>
            <a:spLocks/>
          </p:cNvSpPr>
          <p:nvPr/>
        </p:nvSpPr>
        <p:spPr bwMode="auto">
          <a:xfrm>
            <a:off x="6135688" y="4427538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"/>
          <p:cNvSpPr>
            <a:spLocks/>
          </p:cNvSpPr>
          <p:nvPr/>
        </p:nvSpPr>
        <p:spPr bwMode="auto">
          <a:xfrm>
            <a:off x="6135688" y="5318125"/>
            <a:ext cx="1189037" cy="298450"/>
          </a:xfrm>
          <a:custGeom>
            <a:avLst/>
            <a:gdLst>
              <a:gd name="T0" fmla="*/ 0 w 749"/>
              <a:gd name="T1" fmla="*/ 187 h 188"/>
              <a:gd name="T2" fmla="*/ 0 w 749"/>
              <a:gd name="T3" fmla="*/ 0 h 188"/>
              <a:gd name="T4" fmla="*/ 748 w 749"/>
              <a:gd name="T5" fmla="*/ 0 h 188"/>
              <a:gd name="T6" fmla="*/ 748 w 749"/>
              <a:gd name="T7" fmla="*/ 187 h 188"/>
              <a:gd name="T8" fmla="*/ 0 w 749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8">
                <a:moveTo>
                  <a:pt x="0" y="187"/>
                </a:moveTo>
                <a:lnTo>
                  <a:pt x="0" y="0"/>
                </a:lnTo>
                <a:lnTo>
                  <a:pt x="748" y="0"/>
                </a:lnTo>
                <a:lnTo>
                  <a:pt x="748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>
            <a:off x="6135688" y="3240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11"/>
          <p:cNvSpPr>
            <a:spLocks/>
          </p:cNvSpPr>
          <p:nvPr/>
        </p:nvSpPr>
        <p:spPr bwMode="auto">
          <a:xfrm>
            <a:off x="6135688" y="4130675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2"/>
          <p:cNvSpPr>
            <a:spLocks/>
          </p:cNvSpPr>
          <p:nvPr/>
        </p:nvSpPr>
        <p:spPr bwMode="auto">
          <a:xfrm>
            <a:off x="6135688" y="5021263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35688" y="2647950"/>
            <a:ext cx="1189037" cy="296863"/>
          </a:xfrm>
          <a:custGeom>
            <a:avLst/>
            <a:gdLst>
              <a:gd name="T0" fmla="*/ 0 w 749"/>
              <a:gd name="T1" fmla="*/ 186 h 187"/>
              <a:gd name="T2" fmla="*/ 0 w 749"/>
              <a:gd name="T3" fmla="*/ 0 h 187"/>
              <a:gd name="T4" fmla="*/ 748 w 749"/>
              <a:gd name="T5" fmla="*/ 0 h 187"/>
              <a:gd name="T6" fmla="*/ 748 w 749"/>
              <a:gd name="T7" fmla="*/ 186 h 187"/>
              <a:gd name="T8" fmla="*/ 0 w 749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9" h="187">
                <a:moveTo>
                  <a:pt x="0" y="186"/>
                </a:moveTo>
                <a:lnTo>
                  <a:pt x="0" y="0"/>
                </a:lnTo>
                <a:lnTo>
                  <a:pt x="748" y="0"/>
                </a:lnTo>
                <a:lnTo>
                  <a:pt x="748" y="186"/>
                </a:lnTo>
                <a:lnTo>
                  <a:pt x="0" y="1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14"/>
          <p:cNvSpPr>
            <a:spLocks/>
          </p:cNvSpPr>
          <p:nvPr/>
        </p:nvSpPr>
        <p:spPr bwMode="auto">
          <a:xfrm>
            <a:off x="6135688" y="2351088"/>
            <a:ext cx="298450" cy="298450"/>
          </a:xfrm>
          <a:custGeom>
            <a:avLst/>
            <a:gdLst>
              <a:gd name="T0" fmla="*/ 0 w 188"/>
              <a:gd name="T1" fmla="*/ 187 h 188"/>
              <a:gd name="T2" fmla="*/ 0 w 188"/>
              <a:gd name="T3" fmla="*/ 0 h 188"/>
              <a:gd name="T4" fmla="*/ 187 w 188"/>
              <a:gd name="T5" fmla="*/ 0 h 188"/>
              <a:gd name="T6" fmla="*/ 187 w 188"/>
              <a:gd name="T7" fmla="*/ 187 h 188"/>
              <a:gd name="T8" fmla="*/ 0 w 18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8">
                <a:moveTo>
                  <a:pt x="0" y="187"/>
                </a:moveTo>
                <a:lnTo>
                  <a:pt x="0" y="0"/>
                </a:lnTo>
                <a:lnTo>
                  <a:pt x="187" y="0"/>
                </a:lnTo>
                <a:lnTo>
                  <a:pt x="187" y="187"/>
                </a:lnTo>
                <a:lnTo>
                  <a:pt x="0" y="187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15"/>
          <p:cNvSpPr>
            <a:spLocks/>
          </p:cNvSpPr>
          <p:nvPr/>
        </p:nvSpPr>
        <p:spPr bwMode="auto">
          <a:xfrm>
            <a:off x="4949825" y="3536950"/>
            <a:ext cx="593725" cy="1189038"/>
          </a:xfrm>
          <a:custGeom>
            <a:avLst/>
            <a:gdLst>
              <a:gd name="T0" fmla="*/ 0 w 374"/>
              <a:gd name="T1" fmla="*/ 748 h 749"/>
              <a:gd name="T2" fmla="*/ 0 w 374"/>
              <a:gd name="T3" fmla="*/ 0 h 749"/>
              <a:gd name="T4" fmla="*/ 373 w 374"/>
              <a:gd name="T5" fmla="*/ 0 h 749"/>
              <a:gd name="T6" fmla="*/ 373 w 374"/>
              <a:gd name="T7" fmla="*/ 748 h 749"/>
              <a:gd name="T8" fmla="*/ 0 w 374"/>
              <a:gd name="T9" fmla="*/ 748 h 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749">
                <a:moveTo>
                  <a:pt x="0" y="748"/>
                </a:moveTo>
                <a:lnTo>
                  <a:pt x="0" y="0"/>
                </a:lnTo>
                <a:lnTo>
                  <a:pt x="373" y="0"/>
                </a:lnTo>
                <a:lnTo>
                  <a:pt x="373" y="748"/>
                </a:lnTo>
                <a:lnTo>
                  <a:pt x="0" y="74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Rectangle 16"/>
          <p:cNvSpPr>
            <a:spLocks noChangeArrowheads="1"/>
          </p:cNvSpPr>
          <p:nvPr/>
        </p:nvSpPr>
        <p:spPr bwMode="auto">
          <a:xfrm>
            <a:off x="6724650" y="623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69" name="Freeform 17"/>
          <p:cNvSpPr>
            <a:spLocks/>
          </p:cNvSpPr>
          <p:nvPr/>
        </p:nvSpPr>
        <p:spPr bwMode="auto">
          <a:xfrm>
            <a:off x="6148388" y="6243638"/>
            <a:ext cx="1187450" cy="298450"/>
          </a:xfrm>
          <a:custGeom>
            <a:avLst/>
            <a:gdLst>
              <a:gd name="T0" fmla="*/ 0 w 748"/>
              <a:gd name="T1" fmla="*/ 187 h 188"/>
              <a:gd name="T2" fmla="*/ 0 w 748"/>
              <a:gd name="T3" fmla="*/ 0 h 188"/>
              <a:gd name="T4" fmla="*/ 747 w 748"/>
              <a:gd name="T5" fmla="*/ 0 h 188"/>
              <a:gd name="T6" fmla="*/ 747 w 748"/>
              <a:gd name="T7" fmla="*/ 187 h 188"/>
              <a:gd name="T8" fmla="*/ 0 w 748"/>
              <a:gd name="T9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188">
                <a:moveTo>
                  <a:pt x="0" y="187"/>
                </a:moveTo>
                <a:lnTo>
                  <a:pt x="0" y="0"/>
                </a:lnTo>
                <a:lnTo>
                  <a:pt x="747" y="0"/>
                </a:lnTo>
                <a:lnTo>
                  <a:pt x="747" y="187"/>
                </a:lnTo>
                <a:lnTo>
                  <a:pt x="0" y="18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8"/>
          <p:cNvSpPr>
            <a:spLocks/>
          </p:cNvSpPr>
          <p:nvPr/>
        </p:nvSpPr>
        <p:spPr bwMode="auto">
          <a:xfrm>
            <a:off x="6148388" y="5948363"/>
            <a:ext cx="298450" cy="296862"/>
          </a:xfrm>
          <a:custGeom>
            <a:avLst/>
            <a:gdLst>
              <a:gd name="T0" fmla="*/ 0 w 188"/>
              <a:gd name="T1" fmla="*/ 186 h 187"/>
              <a:gd name="T2" fmla="*/ 0 w 188"/>
              <a:gd name="T3" fmla="*/ 0 h 187"/>
              <a:gd name="T4" fmla="*/ 187 w 188"/>
              <a:gd name="T5" fmla="*/ 0 h 187"/>
              <a:gd name="T6" fmla="*/ 187 w 188"/>
              <a:gd name="T7" fmla="*/ 186 h 187"/>
              <a:gd name="T8" fmla="*/ 0 w 188"/>
              <a:gd name="T9" fmla="*/ 186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87">
                <a:moveTo>
                  <a:pt x="0" y="186"/>
                </a:moveTo>
                <a:lnTo>
                  <a:pt x="0" y="0"/>
                </a:lnTo>
                <a:lnTo>
                  <a:pt x="187" y="0"/>
                </a:lnTo>
                <a:lnTo>
                  <a:pt x="187" y="186"/>
                </a:lnTo>
                <a:lnTo>
                  <a:pt x="0" y="1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4489450" y="35575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</a:t>
            </a:r>
          </a:p>
        </p:txBody>
      </p:sp>
      <p:sp>
        <p:nvSpPr>
          <p:cNvPr id="72" name="Rectangle 20"/>
          <p:cNvSpPr>
            <a:spLocks noChangeArrowheads="1"/>
          </p:cNvSpPr>
          <p:nvPr/>
        </p:nvSpPr>
        <p:spPr bwMode="auto">
          <a:xfrm>
            <a:off x="4489450" y="3867150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</a:t>
            </a: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4467225" y="41513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</a:t>
            </a: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4479925" y="443547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>
            <a:off x="4941888" y="32258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>
            <a:off x="6142038" y="31908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6164263" y="4114800"/>
            <a:ext cx="269875" cy="30162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6142038" y="49450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4289425" y="2362200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6142038" y="22987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6154738" y="5894388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4679950" y="514826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4191000" y="2716213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84" name="Rectangle 32"/>
          <p:cNvSpPr>
            <a:spLocks noChangeArrowheads="1"/>
          </p:cNvSpPr>
          <p:nvPr/>
        </p:nvSpPr>
        <p:spPr bwMode="auto">
          <a:xfrm>
            <a:off x="7362825" y="2535238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85" name="Rectangle 33"/>
          <p:cNvSpPr>
            <a:spLocks noChangeArrowheads="1"/>
          </p:cNvSpPr>
          <p:nvPr/>
        </p:nvSpPr>
        <p:spPr bwMode="auto">
          <a:xfrm>
            <a:off x="7362825" y="3475038"/>
            <a:ext cx="8778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86" name="Rectangle 34"/>
          <p:cNvSpPr>
            <a:spLocks noChangeArrowheads="1"/>
          </p:cNvSpPr>
          <p:nvPr/>
        </p:nvSpPr>
        <p:spPr bwMode="auto">
          <a:xfrm>
            <a:off x="7362825" y="4343400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87" name="Rectangle 35"/>
          <p:cNvSpPr>
            <a:spLocks noChangeArrowheads="1"/>
          </p:cNvSpPr>
          <p:nvPr/>
        </p:nvSpPr>
        <p:spPr bwMode="auto">
          <a:xfrm>
            <a:off x="7362825" y="521652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88" name="Rectangle 36"/>
          <p:cNvSpPr>
            <a:spLocks noChangeArrowheads="1"/>
          </p:cNvSpPr>
          <p:nvPr/>
        </p:nvSpPr>
        <p:spPr bwMode="auto">
          <a:xfrm>
            <a:off x="7362825" y="615473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89" name="Rectangle 37"/>
          <p:cNvSpPr>
            <a:spLocks noChangeArrowheads="1"/>
          </p:cNvSpPr>
          <p:nvPr/>
        </p:nvSpPr>
        <p:spPr bwMode="auto">
          <a:xfrm>
            <a:off x="7362825" y="6354763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90" name="Rectangle 38"/>
          <p:cNvSpPr>
            <a:spLocks noChangeArrowheads="1"/>
          </p:cNvSpPr>
          <p:nvPr/>
        </p:nvSpPr>
        <p:spPr bwMode="auto">
          <a:xfrm>
            <a:off x="736282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91" name="Rectangle 39"/>
          <p:cNvSpPr>
            <a:spLocks noChangeArrowheads="1"/>
          </p:cNvSpPr>
          <p:nvPr/>
        </p:nvSpPr>
        <p:spPr bwMode="auto">
          <a:xfrm>
            <a:off x="6146800" y="35417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92" name="Rectangle 40"/>
          <p:cNvSpPr>
            <a:spLocks noChangeArrowheads="1"/>
          </p:cNvSpPr>
          <p:nvPr/>
        </p:nvSpPr>
        <p:spPr bwMode="auto">
          <a:xfrm>
            <a:off x="6437313" y="35401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93" name="Rectangle 41"/>
          <p:cNvSpPr>
            <a:spLocks noChangeArrowheads="1"/>
          </p:cNvSpPr>
          <p:nvPr/>
        </p:nvSpPr>
        <p:spPr bwMode="auto">
          <a:xfrm>
            <a:off x="6737350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94" name="Rectangle 42"/>
          <p:cNvSpPr>
            <a:spLocks noChangeArrowheads="1"/>
          </p:cNvSpPr>
          <p:nvPr/>
        </p:nvSpPr>
        <p:spPr bwMode="auto">
          <a:xfrm>
            <a:off x="6996113" y="35401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95" name="Rectangle 43"/>
          <p:cNvSpPr>
            <a:spLocks noChangeArrowheads="1"/>
          </p:cNvSpPr>
          <p:nvPr/>
        </p:nvSpPr>
        <p:spPr bwMode="auto">
          <a:xfrm>
            <a:off x="6724650" y="26495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96" name="Rectangle 44"/>
          <p:cNvSpPr>
            <a:spLocks noChangeArrowheads="1"/>
          </p:cNvSpPr>
          <p:nvPr/>
        </p:nvSpPr>
        <p:spPr bwMode="auto">
          <a:xfrm>
            <a:off x="6996113" y="26368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97" name="Rectangle 45"/>
          <p:cNvSpPr>
            <a:spLocks noChangeArrowheads="1"/>
          </p:cNvSpPr>
          <p:nvPr/>
        </p:nvSpPr>
        <p:spPr bwMode="auto">
          <a:xfrm>
            <a:off x="6132513" y="44164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98" name="Rectangle 46"/>
          <p:cNvSpPr>
            <a:spLocks noChangeArrowheads="1"/>
          </p:cNvSpPr>
          <p:nvPr/>
        </p:nvSpPr>
        <p:spPr bwMode="auto">
          <a:xfrm>
            <a:off x="6119813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99" name="Rectangle 47"/>
          <p:cNvSpPr>
            <a:spLocks noChangeArrowheads="1"/>
          </p:cNvSpPr>
          <p:nvPr/>
        </p:nvSpPr>
        <p:spPr bwMode="auto">
          <a:xfrm>
            <a:off x="6435725" y="530701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00" name="Rectangle 48"/>
          <p:cNvSpPr>
            <a:spLocks noChangeArrowheads="1"/>
          </p:cNvSpPr>
          <p:nvPr/>
        </p:nvSpPr>
        <p:spPr bwMode="auto">
          <a:xfrm>
            <a:off x="6711950" y="53070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01" name="Rectangle 49"/>
          <p:cNvSpPr>
            <a:spLocks noChangeArrowheads="1"/>
          </p:cNvSpPr>
          <p:nvPr/>
        </p:nvSpPr>
        <p:spPr bwMode="auto">
          <a:xfrm>
            <a:off x="6142038" y="623093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02" name="Rectangle 50"/>
          <p:cNvSpPr>
            <a:spLocks noChangeArrowheads="1"/>
          </p:cNvSpPr>
          <p:nvPr/>
        </p:nvSpPr>
        <p:spPr bwMode="auto">
          <a:xfrm>
            <a:off x="6429375" y="62309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03" name="Line 113"/>
          <p:cNvSpPr>
            <a:spLocks noChangeShapeType="1"/>
          </p:cNvSpPr>
          <p:nvPr/>
        </p:nvSpPr>
        <p:spPr bwMode="auto">
          <a:xfrm>
            <a:off x="4973638" y="38258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14"/>
          <p:cNvSpPr>
            <a:spLocks noChangeShapeType="1"/>
          </p:cNvSpPr>
          <p:nvPr/>
        </p:nvSpPr>
        <p:spPr bwMode="auto">
          <a:xfrm>
            <a:off x="4959350" y="4097338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15"/>
          <p:cNvSpPr>
            <a:spLocks noChangeShapeType="1"/>
          </p:cNvSpPr>
          <p:nvPr/>
        </p:nvSpPr>
        <p:spPr bwMode="auto">
          <a:xfrm>
            <a:off x="4956175" y="44037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16"/>
          <p:cNvSpPr>
            <a:spLocks noChangeShapeType="1"/>
          </p:cNvSpPr>
          <p:nvPr/>
        </p:nvSpPr>
        <p:spPr bwMode="auto">
          <a:xfrm flipV="1">
            <a:off x="5203825" y="2803525"/>
            <a:ext cx="915988" cy="8683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17"/>
          <p:cNvSpPr>
            <a:spLocks noChangeShapeType="1"/>
          </p:cNvSpPr>
          <p:nvPr/>
        </p:nvSpPr>
        <p:spPr bwMode="auto">
          <a:xfrm flipV="1">
            <a:off x="5203825" y="3671888"/>
            <a:ext cx="928688" cy="322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8"/>
          <p:cNvSpPr>
            <a:spLocks noChangeShapeType="1"/>
          </p:cNvSpPr>
          <p:nvPr/>
        </p:nvSpPr>
        <p:spPr bwMode="auto">
          <a:xfrm>
            <a:off x="5243513" y="4260850"/>
            <a:ext cx="881062" cy="322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9"/>
          <p:cNvSpPr>
            <a:spLocks noChangeShapeType="1"/>
          </p:cNvSpPr>
          <p:nvPr/>
        </p:nvSpPr>
        <p:spPr bwMode="auto">
          <a:xfrm>
            <a:off x="5267325" y="4665663"/>
            <a:ext cx="857250" cy="8096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Freeform 120"/>
          <p:cNvSpPr>
            <a:spLocks/>
          </p:cNvSpPr>
          <p:nvPr/>
        </p:nvSpPr>
        <p:spPr bwMode="auto">
          <a:xfrm>
            <a:off x="5553075" y="2379663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Freeform 121"/>
          <p:cNvSpPr>
            <a:spLocks/>
          </p:cNvSpPr>
          <p:nvPr/>
        </p:nvSpPr>
        <p:spPr bwMode="auto">
          <a:xfrm>
            <a:off x="5053013" y="2962275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524000" y="4328956"/>
            <a:ext cx="1447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 = 101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00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4" name="Straight Arrow Connector 113"/>
          <p:cNvCxnSpPr>
            <a:endCxn id="71" idx="1"/>
          </p:cNvCxnSpPr>
          <p:nvPr/>
        </p:nvCxnSpPr>
        <p:spPr>
          <a:xfrm flipV="1">
            <a:off x="2971800" y="3708401"/>
            <a:ext cx="1517650" cy="819149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36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8213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Helvetica" charset="0"/>
              </a:rPr>
              <a:t>2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914400" y="5107887"/>
            <a:ext cx="2819400" cy="93731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this enough?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Extendible Hashing: Inserting Entries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Example: insert </a:t>
            </a:r>
            <a:r>
              <a:rPr lang="en-US" sz="3000" dirty="0">
                <a:solidFill>
                  <a:srgbClr val="FF0000"/>
                </a:solidFill>
              </a:rPr>
              <a:t>20*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112" name="Freeform 51"/>
          <p:cNvSpPr>
            <a:spLocks/>
          </p:cNvSpPr>
          <p:nvPr/>
        </p:nvSpPr>
        <p:spPr bwMode="auto">
          <a:xfrm>
            <a:off x="498633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52"/>
          <p:cNvSpPr>
            <a:spLocks/>
          </p:cNvSpPr>
          <p:nvPr/>
        </p:nvSpPr>
        <p:spPr bwMode="auto">
          <a:xfrm>
            <a:off x="6186488" y="3429000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Freeform 53"/>
          <p:cNvSpPr>
            <a:spLocks/>
          </p:cNvSpPr>
          <p:nvPr/>
        </p:nvSpPr>
        <p:spPr bwMode="auto">
          <a:xfrm>
            <a:off x="6186488" y="43275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Freeform 54"/>
          <p:cNvSpPr>
            <a:spLocks/>
          </p:cNvSpPr>
          <p:nvPr/>
        </p:nvSpPr>
        <p:spPr bwMode="auto">
          <a:xfrm>
            <a:off x="6186488" y="5229225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Freeform 55"/>
          <p:cNvSpPr>
            <a:spLocks/>
          </p:cNvSpPr>
          <p:nvPr/>
        </p:nvSpPr>
        <p:spPr bwMode="auto">
          <a:xfrm>
            <a:off x="6186488" y="312896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Freeform 56"/>
          <p:cNvSpPr>
            <a:spLocks/>
          </p:cNvSpPr>
          <p:nvPr/>
        </p:nvSpPr>
        <p:spPr bwMode="auto">
          <a:xfrm>
            <a:off x="6186488" y="40274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Freeform 57"/>
          <p:cNvSpPr>
            <a:spLocks/>
          </p:cNvSpPr>
          <p:nvPr/>
        </p:nvSpPr>
        <p:spPr bwMode="auto">
          <a:xfrm>
            <a:off x="6186488" y="4929188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Freeform 58"/>
          <p:cNvSpPr>
            <a:spLocks/>
          </p:cNvSpPr>
          <p:nvPr/>
        </p:nvSpPr>
        <p:spPr bwMode="auto">
          <a:xfrm>
            <a:off x="6186488" y="2528888"/>
            <a:ext cx="1201737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59"/>
          <p:cNvSpPr>
            <a:spLocks/>
          </p:cNvSpPr>
          <p:nvPr/>
        </p:nvSpPr>
        <p:spPr bwMode="auto">
          <a:xfrm>
            <a:off x="6186488" y="2228850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60"/>
          <p:cNvSpPr>
            <a:spLocks/>
          </p:cNvSpPr>
          <p:nvPr/>
        </p:nvSpPr>
        <p:spPr bwMode="auto">
          <a:xfrm>
            <a:off x="6197600" y="6165850"/>
            <a:ext cx="1201738" cy="301625"/>
          </a:xfrm>
          <a:custGeom>
            <a:avLst/>
            <a:gdLst>
              <a:gd name="T0" fmla="*/ 0 w 757"/>
              <a:gd name="T1" fmla="*/ 189 h 190"/>
              <a:gd name="T2" fmla="*/ 0 w 757"/>
              <a:gd name="T3" fmla="*/ 0 h 190"/>
              <a:gd name="T4" fmla="*/ 756 w 757"/>
              <a:gd name="T5" fmla="*/ 0 h 190"/>
              <a:gd name="T6" fmla="*/ 756 w 757"/>
              <a:gd name="T7" fmla="*/ 189 h 190"/>
              <a:gd name="T8" fmla="*/ 0 w 757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7" h="190">
                <a:moveTo>
                  <a:pt x="0" y="189"/>
                </a:moveTo>
                <a:lnTo>
                  <a:pt x="0" y="0"/>
                </a:lnTo>
                <a:lnTo>
                  <a:pt x="756" y="0"/>
                </a:lnTo>
                <a:lnTo>
                  <a:pt x="756" y="189"/>
                </a:lnTo>
                <a:lnTo>
                  <a:pt x="0" y="18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61"/>
          <p:cNvSpPr>
            <a:spLocks/>
          </p:cNvSpPr>
          <p:nvPr/>
        </p:nvSpPr>
        <p:spPr bwMode="auto">
          <a:xfrm>
            <a:off x="6197600" y="5865813"/>
            <a:ext cx="301625" cy="301625"/>
          </a:xfrm>
          <a:custGeom>
            <a:avLst/>
            <a:gdLst>
              <a:gd name="T0" fmla="*/ 0 w 190"/>
              <a:gd name="T1" fmla="*/ 189 h 190"/>
              <a:gd name="T2" fmla="*/ 0 w 190"/>
              <a:gd name="T3" fmla="*/ 0 h 190"/>
              <a:gd name="T4" fmla="*/ 189 w 190"/>
              <a:gd name="T5" fmla="*/ 0 h 190"/>
              <a:gd name="T6" fmla="*/ 189 w 190"/>
              <a:gd name="T7" fmla="*/ 189 h 190"/>
              <a:gd name="T8" fmla="*/ 0 w 190"/>
              <a:gd name="T9" fmla="*/ 189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" h="190">
                <a:moveTo>
                  <a:pt x="0" y="189"/>
                </a:moveTo>
                <a:lnTo>
                  <a:pt x="0" y="0"/>
                </a:lnTo>
                <a:lnTo>
                  <a:pt x="189" y="0"/>
                </a:lnTo>
                <a:lnTo>
                  <a:pt x="189" y="189"/>
                </a:lnTo>
                <a:lnTo>
                  <a:pt x="0" y="189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62"/>
          <p:cNvSpPr>
            <a:spLocks/>
          </p:cNvSpPr>
          <p:nvPr/>
        </p:nvSpPr>
        <p:spPr bwMode="auto">
          <a:xfrm>
            <a:off x="4986338" y="3429000"/>
            <a:ext cx="601662" cy="1200150"/>
          </a:xfrm>
          <a:custGeom>
            <a:avLst/>
            <a:gdLst>
              <a:gd name="T0" fmla="*/ 0 w 379"/>
              <a:gd name="T1" fmla="*/ 755 h 756"/>
              <a:gd name="T2" fmla="*/ 0 w 379"/>
              <a:gd name="T3" fmla="*/ 0 h 756"/>
              <a:gd name="T4" fmla="*/ 378 w 379"/>
              <a:gd name="T5" fmla="*/ 0 h 756"/>
              <a:gd name="T6" fmla="*/ 378 w 379"/>
              <a:gd name="T7" fmla="*/ 755 h 756"/>
              <a:gd name="T8" fmla="*/ 0 w 379"/>
              <a:gd name="T9" fmla="*/ 75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6">
                <a:moveTo>
                  <a:pt x="0" y="755"/>
                </a:moveTo>
                <a:lnTo>
                  <a:pt x="0" y="0"/>
                </a:lnTo>
                <a:lnTo>
                  <a:pt x="378" y="0"/>
                </a:lnTo>
                <a:lnTo>
                  <a:pt x="378" y="755"/>
                </a:lnTo>
                <a:lnTo>
                  <a:pt x="0" y="75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Freeform 63"/>
          <p:cNvSpPr>
            <a:spLocks/>
          </p:cNvSpPr>
          <p:nvPr/>
        </p:nvSpPr>
        <p:spPr bwMode="auto">
          <a:xfrm>
            <a:off x="4986338" y="4627563"/>
            <a:ext cx="601662" cy="1203325"/>
          </a:xfrm>
          <a:custGeom>
            <a:avLst/>
            <a:gdLst>
              <a:gd name="T0" fmla="*/ 0 w 379"/>
              <a:gd name="T1" fmla="*/ 757 h 758"/>
              <a:gd name="T2" fmla="*/ 0 w 379"/>
              <a:gd name="T3" fmla="*/ 0 h 758"/>
              <a:gd name="T4" fmla="*/ 378 w 379"/>
              <a:gd name="T5" fmla="*/ 0 h 758"/>
              <a:gd name="T6" fmla="*/ 378 w 379"/>
              <a:gd name="T7" fmla="*/ 757 h 758"/>
              <a:gd name="T8" fmla="*/ 0 w 379"/>
              <a:gd name="T9" fmla="*/ 757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9" h="758">
                <a:moveTo>
                  <a:pt x="0" y="757"/>
                </a:moveTo>
                <a:lnTo>
                  <a:pt x="0" y="0"/>
                </a:lnTo>
                <a:lnTo>
                  <a:pt x="378" y="0"/>
                </a:lnTo>
                <a:lnTo>
                  <a:pt x="378" y="757"/>
                </a:lnTo>
                <a:lnTo>
                  <a:pt x="0" y="75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6754813" y="52228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19*</a:t>
            </a:r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6175375" y="30924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6189663" y="397827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6189663" y="490220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</a:t>
            </a:r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491038" y="3438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000</a:t>
            </a:r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4491038" y="37496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001</a:t>
            </a:r>
          </a:p>
        </p:txBody>
      </p:sp>
      <p:sp>
        <p:nvSpPr>
          <p:cNvPr id="133" name="Rectangle 70"/>
          <p:cNvSpPr>
            <a:spLocks noChangeArrowheads="1"/>
          </p:cNvSpPr>
          <p:nvPr/>
        </p:nvSpPr>
        <p:spPr bwMode="auto">
          <a:xfrm>
            <a:off x="4481513" y="4049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010</a:t>
            </a:r>
          </a:p>
        </p:txBody>
      </p:sp>
      <p:sp>
        <p:nvSpPr>
          <p:cNvPr id="134" name="Rectangle 71"/>
          <p:cNvSpPr>
            <a:spLocks noChangeArrowheads="1"/>
          </p:cNvSpPr>
          <p:nvPr/>
        </p:nvSpPr>
        <p:spPr bwMode="auto">
          <a:xfrm>
            <a:off x="4481513" y="43624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011</a:t>
            </a:r>
          </a:p>
        </p:txBody>
      </p:sp>
      <p:sp>
        <p:nvSpPr>
          <p:cNvPr id="135" name="Rectangle 72"/>
          <p:cNvSpPr>
            <a:spLocks noChangeArrowheads="1"/>
          </p:cNvSpPr>
          <p:nvPr/>
        </p:nvSpPr>
        <p:spPr bwMode="auto">
          <a:xfrm>
            <a:off x="4470400" y="4649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100</a:t>
            </a:r>
          </a:p>
        </p:txBody>
      </p: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4470400" y="496252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101</a:t>
            </a:r>
          </a:p>
        </p:txBody>
      </p:sp>
      <p:sp>
        <p:nvSpPr>
          <p:cNvPr id="137" name="Rectangle 74"/>
          <p:cNvSpPr>
            <a:spLocks noChangeArrowheads="1"/>
          </p:cNvSpPr>
          <p:nvPr/>
        </p:nvSpPr>
        <p:spPr bwMode="auto">
          <a:xfrm>
            <a:off x="4457700" y="52847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110</a:t>
            </a:r>
          </a:p>
        </p:txBody>
      </p:sp>
      <p:sp>
        <p:nvSpPr>
          <p:cNvPr id="138" name="Rectangle 75"/>
          <p:cNvSpPr>
            <a:spLocks noChangeArrowheads="1"/>
          </p:cNvSpPr>
          <p:nvPr/>
        </p:nvSpPr>
        <p:spPr bwMode="auto">
          <a:xfrm>
            <a:off x="4470400" y="55737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111</a:t>
            </a:r>
          </a:p>
        </p:txBody>
      </p:sp>
      <p:sp>
        <p:nvSpPr>
          <p:cNvPr id="139" name="Rectangle 76"/>
          <p:cNvSpPr>
            <a:spLocks noChangeArrowheads="1"/>
          </p:cNvSpPr>
          <p:nvPr/>
        </p:nvSpPr>
        <p:spPr bwMode="auto">
          <a:xfrm>
            <a:off x="4987925" y="3103563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0" name="Rectangle 77"/>
          <p:cNvSpPr>
            <a:spLocks noChangeArrowheads="1"/>
          </p:cNvSpPr>
          <p:nvPr/>
        </p:nvSpPr>
        <p:spPr bwMode="auto">
          <a:xfrm>
            <a:off x="6175375" y="2190750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 smtClean="0">
                <a:solidFill>
                  <a:srgbClr val="000000"/>
                </a:solidFill>
                <a:latin typeface="Helvetica" charset="0"/>
              </a:rPr>
              <a:t>3</a:t>
            </a:r>
            <a:endParaRPr lang="en-US" sz="1400" b="1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41" name="Rectangle 78"/>
          <p:cNvSpPr>
            <a:spLocks noChangeArrowheads="1"/>
          </p:cNvSpPr>
          <p:nvPr/>
        </p:nvSpPr>
        <p:spPr bwMode="auto">
          <a:xfrm>
            <a:off x="6202363" y="5838825"/>
            <a:ext cx="2698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</a:t>
            </a:r>
          </a:p>
        </p:txBody>
      </p:sp>
      <p:sp>
        <p:nvSpPr>
          <p:cNvPr id="142" name="Rectangle 79"/>
          <p:cNvSpPr>
            <a:spLocks noChangeArrowheads="1"/>
          </p:cNvSpPr>
          <p:nvPr/>
        </p:nvSpPr>
        <p:spPr bwMode="auto">
          <a:xfrm>
            <a:off x="4699000" y="6069013"/>
            <a:ext cx="1268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DIRECTORY</a:t>
            </a:r>
          </a:p>
        </p:txBody>
      </p:sp>
      <p:sp>
        <p:nvSpPr>
          <p:cNvPr id="143" name="Rectangle 80"/>
          <p:cNvSpPr>
            <a:spLocks noChangeArrowheads="1"/>
          </p:cNvSpPr>
          <p:nvPr/>
        </p:nvSpPr>
        <p:spPr bwMode="auto">
          <a:xfrm>
            <a:off x="7437438" y="2535238"/>
            <a:ext cx="8874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</a:t>
            </a:r>
          </a:p>
        </p:txBody>
      </p:sp>
      <p:sp>
        <p:nvSpPr>
          <p:cNvPr id="144" name="Rectangle 81"/>
          <p:cNvSpPr>
            <a:spLocks noChangeArrowheads="1"/>
          </p:cNvSpPr>
          <p:nvPr/>
        </p:nvSpPr>
        <p:spPr bwMode="auto">
          <a:xfrm>
            <a:off x="7450138" y="3448050"/>
            <a:ext cx="8778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B</a:t>
            </a:r>
          </a:p>
        </p:txBody>
      </p:sp>
      <p:sp>
        <p:nvSpPr>
          <p:cNvPr id="145" name="Rectangle 82"/>
          <p:cNvSpPr>
            <a:spLocks noChangeArrowheads="1"/>
          </p:cNvSpPr>
          <p:nvPr/>
        </p:nvSpPr>
        <p:spPr bwMode="auto">
          <a:xfrm>
            <a:off x="7451725" y="4335463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C</a:t>
            </a:r>
          </a:p>
        </p:txBody>
      </p:sp>
      <p:sp>
        <p:nvSpPr>
          <p:cNvPr id="146" name="Rectangle 83"/>
          <p:cNvSpPr>
            <a:spLocks noChangeArrowheads="1"/>
          </p:cNvSpPr>
          <p:nvPr/>
        </p:nvSpPr>
        <p:spPr bwMode="auto">
          <a:xfrm>
            <a:off x="7451725" y="5248275"/>
            <a:ext cx="8874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D</a:t>
            </a:r>
          </a:p>
        </p:txBody>
      </p:sp>
      <p:sp>
        <p:nvSpPr>
          <p:cNvPr id="147" name="Rectangle 84"/>
          <p:cNvSpPr>
            <a:spLocks noChangeArrowheads="1"/>
          </p:cNvSpPr>
          <p:nvPr/>
        </p:nvSpPr>
        <p:spPr bwMode="auto">
          <a:xfrm>
            <a:off x="7451725" y="6148388"/>
            <a:ext cx="97631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Bucket A2</a:t>
            </a:r>
          </a:p>
        </p:txBody>
      </p:sp>
      <p:sp>
        <p:nvSpPr>
          <p:cNvPr id="148" name="Rectangle 85"/>
          <p:cNvSpPr>
            <a:spLocks noChangeArrowheads="1"/>
          </p:cNvSpPr>
          <p:nvPr/>
        </p:nvSpPr>
        <p:spPr bwMode="auto">
          <a:xfrm>
            <a:off x="7286625" y="6376988"/>
            <a:ext cx="11731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(`split image'</a:t>
            </a:r>
          </a:p>
        </p:txBody>
      </p:sp>
      <p:sp>
        <p:nvSpPr>
          <p:cNvPr id="149" name="Rectangle 86"/>
          <p:cNvSpPr>
            <a:spLocks noChangeArrowheads="1"/>
          </p:cNvSpPr>
          <p:nvPr/>
        </p:nvSpPr>
        <p:spPr bwMode="auto">
          <a:xfrm>
            <a:off x="7356475" y="6556375"/>
            <a:ext cx="11382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of Bucket A)</a:t>
            </a:r>
          </a:p>
        </p:txBody>
      </p:sp>
      <p:sp>
        <p:nvSpPr>
          <p:cNvPr id="150" name="Rectangle 87"/>
          <p:cNvSpPr>
            <a:spLocks noChangeArrowheads="1"/>
          </p:cNvSpPr>
          <p:nvPr/>
        </p:nvSpPr>
        <p:spPr bwMode="auto">
          <a:xfrm>
            <a:off x="6750050" y="25193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32*</a:t>
            </a:r>
          </a:p>
        </p:txBody>
      </p:sp>
      <p:sp>
        <p:nvSpPr>
          <p:cNvPr id="151" name="Rectangle 88"/>
          <p:cNvSpPr>
            <a:spLocks noChangeArrowheads="1"/>
          </p:cNvSpPr>
          <p:nvPr/>
        </p:nvSpPr>
        <p:spPr bwMode="auto">
          <a:xfrm>
            <a:off x="6180138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1*</a:t>
            </a:r>
          </a:p>
        </p:txBody>
      </p:sp>
      <p:sp>
        <p:nvSpPr>
          <p:cNvPr id="152" name="Rectangle 89"/>
          <p:cNvSpPr>
            <a:spLocks noChangeArrowheads="1"/>
          </p:cNvSpPr>
          <p:nvPr/>
        </p:nvSpPr>
        <p:spPr bwMode="auto">
          <a:xfrm>
            <a:off x="6473825" y="3421063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5*</a:t>
            </a:r>
          </a:p>
        </p:txBody>
      </p:sp>
      <p:sp>
        <p:nvSpPr>
          <p:cNvPr id="153" name="Rectangle 90"/>
          <p:cNvSpPr>
            <a:spLocks noChangeArrowheads="1"/>
          </p:cNvSpPr>
          <p:nvPr/>
        </p:nvSpPr>
        <p:spPr bwMode="auto">
          <a:xfrm>
            <a:off x="6764338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21*</a:t>
            </a:r>
          </a:p>
        </p:txBody>
      </p:sp>
      <p:sp>
        <p:nvSpPr>
          <p:cNvPr id="154" name="Rectangle 91"/>
          <p:cNvSpPr>
            <a:spLocks noChangeArrowheads="1"/>
          </p:cNvSpPr>
          <p:nvPr/>
        </p:nvSpPr>
        <p:spPr bwMode="auto">
          <a:xfrm>
            <a:off x="7053263" y="342106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13*</a:t>
            </a:r>
          </a:p>
        </p:txBody>
      </p:sp>
      <p:sp>
        <p:nvSpPr>
          <p:cNvPr id="155" name="Rectangle 92"/>
          <p:cNvSpPr>
            <a:spLocks noChangeArrowheads="1"/>
          </p:cNvSpPr>
          <p:nvPr/>
        </p:nvSpPr>
        <p:spPr bwMode="auto">
          <a:xfrm>
            <a:off x="7040563" y="2520950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16*</a:t>
            </a: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154738" y="4321175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10*</a:t>
            </a:r>
          </a:p>
        </p:txBody>
      </p:sp>
      <p:sp>
        <p:nvSpPr>
          <p:cNvPr id="157" name="Rectangle 94"/>
          <p:cNvSpPr>
            <a:spLocks noChangeArrowheads="1"/>
          </p:cNvSpPr>
          <p:nvPr/>
        </p:nvSpPr>
        <p:spPr bwMode="auto">
          <a:xfrm>
            <a:off x="6154738" y="520858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15*</a:t>
            </a:r>
          </a:p>
        </p:txBody>
      </p:sp>
      <p:sp>
        <p:nvSpPr>
          <p:cNvPr id="158" name="Rectangle 95"/>
          <p:cNvSpPr>
            <a:spLocks noChangeArrowheads="1"/>
          </p:cNvSpPr>
          <p:nvPr/>
        </p:nvSpPr>
        <p:spPr bwMode="auto">
          <a:xfrm>
            <a:off x="6473825" y="5221288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7*</a:t>
            </a:r>
          </a:p>
        </p:txBody>
      </p:sp>
      <p:sp>
        <p:nvSpPr>
          <p:cNvPr id="159" name="Rectangle 96"/>
          <p:cNvSpPr>
            <a:spLocks noChangeArrowheads="1"/>
          </p:cNvSpPr>
          <p:nvPr/>
        </p:nvSpPr>
        <p:spPr bwMode="auto">
          <a:xfrm>
            <a:off x="6191250" y="6156325"/>
            <a:ext cx="3587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4*</a:t>
            </a:r>
          </a:p>
        </p:txBody>
      </p:sp>
      <p:sp>
        <p:nvSpPr>
          <p:cNvPr id="160" name="Rectangle 97"/>
          <p:cNvSpPr>
            <a:spLocks noChangeArrowheads="1"/>
          </p:cNvSpPr>
          <p:nvPr/>
        </p:nvSpPr>
        <p:spPr bwMode="auto">
          <a:xfrm>
            <a:off x="6780213" y="6145213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20*</a:t>
            </a:r>
          </a:p>
        </p:txBody>
      </p:sp>
      <p:sp>
        <p:nvSpPr>
          <p:cNvPr id="161" name="Rectangle 98"/>
          <p:cNvSpPr>
            <a:spLocks noChangeArrowheads="1"/>
          </p:cNvSpPr>
          <p:nvPr/>
        </p:nvSpPr>
        <p:spPr bwMode="auto">
          <a:xfrm>
            <a:off x="6480175" y="6142038"/>
            <a:ext cx="44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Helvetica" charset="0"/>
              </a:rPr>
              <a:t>12*</a:t>
            </a:r>
          </a:p>
        </p:txBody>
      </p:sp>
      <p:sp>
        <p:nvSpPr>
          <p:cNvPr id="162" name="Line 99"/>
          <p:cNvSpPr>
            <a:spLocks noChangeShapeType="1"/>
          </p:cNvSpPr>
          <p:nvPr/>
        </p:nvSpPr>
        <p:spPr bwMode="auto">
          <a:xfrm>
            <a:off x="4987925" y="3676650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00"/>
          <p:cNvSpPr>
            <a:spLocks noChangeShapeType="1"/>
          </p:cNvSpPr>
          <p:nvPr/>
        </p:nvSpPr>
        <p:spPr bwMode="auto">
          <a:xfrm>
            <a:off x="4997450" y="3971925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01"/>
          <p:cNvSpPr>
            <a:spLocks noChangeShapeType="1"/>
          </p:cNvSpPr>
          <p:nvPr/>
        </p:nvSpPr>
        <p:spPr bwMode="auto">
          <a:xfrm>
            <a:off x="4994275" y="4303713"/>
            <a:ext cx="5953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02"/>
          <p:cNvSpPr>
            <a:spLocks noChangeShapeType="1"/>
          </p:cNvSpPr>
          <p:nvPr/>
        </p:nvSpPr>
        <p:spPr bwMode="auto">
          <a:xfrm>
            <a:off x="5014913" y="4932363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03"/>
          <p:cNvSpPr>
            <a:spLocks noChangeShapeType="1"/>
          </p:cNvSpPr>
          <p:nvPr/>
        </p:nvSpPr>
        <p:spPr bwMode="auto">
          <a:xfrm>
            <a:off x="4989513" y="5286375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04"/>
          <p:cNvSpPr>
            <a:spLocks noChangeShapeType="1"/>
          </p:cNvSpPr>
          <p:nvPr/>
        </p:nvSpPr>
        <p:spPr bwMode="auto">
          <a:xfrm>
            <a:off x="4999038" y="5570538"/>
            <a:ext cx="5953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05"/>
          <p:cNvSpPr>
            <a:spLocks noChangeShapeType="1"/>
          </p:cNvSpPr>
          <p:nvPr/>
        </p:nvSpPr>
        <p:spPr bwMode="auto">
          <a:xfrm flipV="1">
            <a:off x="5273675" y="2713038"/>
            <a:ext cx="904875" cy="8572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06"/>
          <p:cNvSpPr>
            <a:spLocks noChangeShapeType="1"/>
          </p:cNvSpPr>
          <p:nvPr/>
        </p:nvSpPr>
        <p:spPr bwMode="auto">
          <a:xfrm flipV="1">
            <a:off x="5273675" y="3605213"/>
            <a:ext cx="917575" cy="2508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07"/>
          <p:cNvSpPr>
            <a:spLocks noChangeShapeType="1"/>
          </p:cNvSpPr>
          <p:nvPr/>
        </p:nvSpPr>
        <p:spPr bwMode="auto">
          <a:xfrm>
            <a:off x="5286375" y="4154488"/>
            <a:ext cx="904875" cy="344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5297488" y="4475163"/>
            <a:ext cx="881062" cy="893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9"/>
          <p:cNvSpPr>
            <a:spLocks noChangeShapeType="1"/>
          </p:cNvSpPr>
          <p:nvPr/>
        </p:nvSpPr>
        <p:spPr bwMode="auto">
          <a:xfrm>
            <a:off x="5214938" y="4737100"/>
            <a:ext cx="987425" cy="15605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10"/>
          <p:cNvSpPr>
            <a:spLocks noChangeShapeType="1"/>
          </p:cNvSpPr>
          <p:nvPr/>
        </p:nvSpPr>
        <p:spPr bwMode="auto">
          <a:xfrm flipV="1">
            <a:off x="5245100" y="3648075"/>
            <a:ext cx="928688" cy="14652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11"/>
          <p:cNvSpPr>
            <a:spLocks noChangeShapeType="1"/>
          </p:cNvSpPr>
          <p:nvPr/>
        </p:nvSpPr>
        <p:spPr bwMode="auto">
          <a:xfrm flipV="1">
            <a:off x="5257800" y="4546600"/>
            <a:ext cx="928688" cy="9048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12"/>
          <p:cNvSpPr>
            <a:spLocks noChangeShapeType="1"/>
          </p:cNvSpPr>
          <p:nvPr/>
        </p:nvSpPr>
        <p:spPr bwMode="auto">
          <a:xfrm flipV="1">
            <a:off x="5257800" y="5399088"/>
            <a:ext cx="928688" cy="309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4362450" y="2263775"/>
            <a:ext cx="13541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LOCAL DEPTH</a:t>
            </a: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4267200" y="2617788"/>
            <a:ext cx="14620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ourier New" pitchFamily="49" charset="0"/>
              </a:rPr>
              <a:t>GLOBAL DEPTH</a:t>
            </a:r>
          </a:p>
        </p:txBody>
      </p:sp>
      <p:sp>
        <p:nvSpPr>
          <p:cNvPr id="178" name="Freeform 124"/>
          <p:cNvSpPr>
            <a:spLocks/>
          </p:cNvSpPr>
          <p:nvPr/>
        </p:nvSpPr>
        <p:spPr bwMode="auto">
          <a:xfrm>
            <a:off x="5629275" y="2281238"/>
            <a:ext cx="573088" cy="168275"/>
          </a:xfrm>
          <a:custGeom>
            <a:avLst/>
            <a:gdLst>
              <a:gd name="T0" fmla="*/ 0 w 361"/>
              <a:gd name="T1" fmla="*/ 82 h 106"/>
              <a:gd name="T2" fmla="*/ 180 w 361"/>
              <a:gd name="T3" fmla="*/ 0 h 106"/>
              <a:gd name="T4" fmla="*/ 105 w 361"/>
              <a:gd name="T5" fmla="*/ 105 h 106"/>
              <a:gd name="T6" fmla="*/ 360 w 361"/>
              <a:gd name="T7" fmla="*/ 3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1" h="106">
                <a:moveTo>
                  <a:pt x="0" y="82"/>
                </a:moveTo>
                <a:lnTo>
                  <a:pt x="180" y="0"/>
                </a:lnTo>
                <a:lnTo>
                  <a:pt x="105" y="105"/>
                </a:lnTo>
                <a:lnTo>
                  <a:pt x="360" y="3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Freeform 125"/>
          <p:cNvSpPr>
            <a:spLocks/>
          </p:cNvSpPr>
          <p:nvPr/>
        </p:nvSpPr>
        <p:spPr bwMode="auto">
          <a:xfrm>
            <a:off x="5129213" y="2863850"/>
            <a:ext cx="180975" cy="276225"/>
          </a:xfrm>
          <a:custGeom>
            <a:avLst/>
            <a:gdLst>
              <a:gd name="T0" fmla="*/ 75 w 114"/>
              <a:gd name="T1" fmla="*/ 0 h 174"/>
              <a:gd name="T2" fmla="*/ 113 w 114"/>
              <a:gd name="T3" fmla="*/ 68 h 174"/>
              <a:gd name="T4" fmla="*/ 0 w 114"/>
              <a:gd name="T5" fmla="*/ 38 h 174"/>
              <a:gd name="T6" fmla="*/ 15 w 114"/>
              <a:gd name="T7" fmla="*/ 17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" h="174">
                <a:moveTo>
                  <a:pt x="75" y="0"/>
                </a:moveTo>
                <a:lnTo>
                  <a:pt x="113" y="68"/>
                </a:lnTo>
                <a:lnTo>
                  <a:pt x="0" y="38"/>
                </a:lnTo>
                <a:lnTo>
                  <a:pt x="15" y="173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83778" y="2226918"/>
            <a:ext cx="2819400" cy="5309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Repeat…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103939" y="2095500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10288" y="5702879"/>
            <a:ext cx="498474" cy="53975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396969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FINAL STATE!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5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GB" altLang="en-US" dirty="0"/>
              <a:t>Class Activity </a:t>
            </a:r>
            <a:r>
              <a:rPr lang="en-GB" altLang="en-US" dirty="0" smtClean="0"/>
              <a:t>12</a:t>
            </a:r>
            <a:endParaRPr lang="en-GB" alt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altLang="en-US" dirty="0" smtClean="0"/>
              <a:t>Consider following state of the extendible hashing structure. Add 25, 60, 28 and show the final state. </a:t>
            </a:r>
            <a:endParaRPr lang="en-GB" altLang="en-US" dirty="0"/>
          </a:p>
          <a:p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356" y="2875764"/>
            <a:ext cx="3158262" cy="351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2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653" y="881937"/>
            <a:ext cx="7954963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Deletion in Extendable Hash Structure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566" y="1900174"/>
            <a:ext cx="7893050" cy="284910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To delete a key value,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locate it in its bucket and remove it.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The bucket itself can be removed if it becomes empty (with appropriate updates to the bucket address table).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Merging of buckets can be done (can merge only with a “</a:t>
            </a:r>
            <a:r>
              <a:rPr lang="en-US" altLang="en-US" sz="2000" i="1" dirty="0" smtClean="0">
                <a:solidFill>
                  <a:schemeClr val="tx2"/>
                </a:solidFill>
                <a:ea typeface="ＭＳ Ｐゴシック" pitchFamily="34" charset="-128"/>
              </a:rPr>
              <a:t>split image</a:t>
            </a:r>
            <a:r>
              <a:rPr lang="en-US" altLang="en-US" sz="2000" dirty="0" smtClean="0">
                <a:ea typeface="ＭＳ Ｐゴシック" pitchFamily="34" charset="-128"/>
              </a:rPr>
              <a:t>” bucket) </a:t>
            </a:r>
          </a:p>
          <a:p>
            <a:pPr lvl="1"/>
            <a:r>
              <a:rPr lang="en-US" altLang="en-US" sz="2000" dirty="0" smtClean="0">
                <a:ea typeface="ＭＳ Ｐゴシック" pitchFamily="34" charset="-128"/>
              </a:rPr>
              <a:t>Decreasing bucket address table size is also possible</a:t>
            </a:r>
          </a:p>
          <a:p>
            <a:pPr lvl="2"/>
            <a:r>
              <a:rPr lang="en-US" altLang="en-US" sz="1600" dirty="0" smtClean="0">
                <a:ea typeface="ＭＳ Ｐゴシック" pitchFamily="34" charset="-128"/>
              </a:rPr>
              <a:t>Note: decreasing bucket address table size is an expensive operation and should be done only if number of buckets becomes much smaller than the size of the table </a:t>
            </a:r>
          </a:p>
        </p:txBody>
      </p:sp>
    </p:spTree>
    <p:extLst>
      <p:ext uri="{BB962C8B-B14F-4D97-AF65-F5344CB8AC3E}">
        <p14:creationId xmlns:p14="http://schemas.microsoft.com/office/powerpoint/2010/main" val="106905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Comparison to Other Hashing Methods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Advantage: performance does not decrease as the database size increases</a:t>
            </a:r>
          </a:p>
          <a:p>
            <a:pPr lvl="1"/>
            <a:r>
              <a:rPr lang="en-US" altLang="en-US" dirty="0"/>
              <a:t>Space is conserved by adding and removing as necessary</a:t>
            </a:r>
          </a:p>
          <a:p>
            <a:r>
              <a:rPr lang="en-US" altLang="en-US" dirty="0"/>
              <a:t>Disadvantage: additional level of indirection for operations</a:t>
            </a:r>
          </a:p>
          <a:p>
            <a:pPr lvl="1"/>
            <a:r>
              <a:rPr lang="en-US" altLang="en-US" sz="2000" dirty="0"/>
              <a:t>Complex </a:t>
            </a:r>
            <a:r>
              <a:rPr lang="en-US" altLang="en-US" sz="2000" dirty="0" smtClean="0"/>
              <a:t>implementation</a:t>
            </a:r>
          </a:p>
          <a:p>
            <a:pPr lvl="1"/>
            <a:r>
              <a:rPr lang="en-US" altLang="en-US" sz="2000" dirty="0" smtClean="0"/>
              <a:t>Bucket </a:t>
            </a:r>
            <a:r>
              <a:rPr lang="en-US" altLang="en-US" sz="2000" dirty="0"/>
              <a:t>address table may itself become very big (larger than memory)</a:t>
            </a:r>
          </a:p>
          <a:p>
            <a:pPr lvl="2"/>
            <a:r>
              <a:rPr lang="en-US" altLang="en-US" sz="1800" dirty="0"/>
              <a:t>Need a tree structure to locate desired record in the structure!</a:t>
            </a:r>
          </a:p>
          <a:p>
            <a:pPr lvl="1"/>
            <a:r>
              <a:rPr lang="en-US" altLang="en-US" sz="2000" dirty="0"/>
              <a:t>Changing size of bucket address table is an expensive operation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Linear hashing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is an alternative mechanism which avoids these disadvantages at the possible cost of more bucket overflows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63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Ordered Indexing vs. Hashing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Hashing is less efficient if queries to the database include ranges as opposed to specific values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dirty="0"/>
              <a:t>What indexing technique can we use to support </a:t>
            </a:r>
            <a:r>
              <a:rPr lang="en-US" i="1" dirty="0"/>
              <a:t>range searches </a:t>
            </a:r>
            <a:r>
              <a:rPr lang="en-US" dirty="0"/>
              <a:t>(e.g., “Find </a:t>
            </a:r>
            <a:r>
              <a:rPr lang="en-US" dirty="0" err="1"/>
              <a:t>s_name</a:t>
            </a:r>
            <a:r>
              <a:rPr lang="en-US" dirty="0"/>
              <a:t> where </a:t>
            </a:r>
            <a:r>
              <a:rPr lang="en-US" dirty="0" err="1"/>
              <a:t>gpa</a:t>
            </a:r>
            <a:r>
              <a:rPr lang="en-US" dirty="0"/>
              <a:t> &gt;= 3.0)?</a:t>
            </a:r>
          </a:p>
          <a:p>
            <a:pPr lvl="1"/>
            <a:r>
              <a:rPr lang="en-US" sz="1900" dirty="0">
                <a:solidFill>
                  <a:srgbClr val="0070C0"/>
                </a:solidFill>
              </a:rPr>
              <a:t>Tree-Based </a:t>
            </a:r>
            <a:r>
              <a:rPr lang="en-US" sz="1900" dirty="0" smtClean="0">
                <a:solidFill>
                  <a:srgbClr val="0070C0"/>
                </a:solidFill>
              </a:rPr>
              <a:t>Indexing</a:t>
            </a:r>
            <a:endParaRPr lang="en-US" altLang="en-US" dirty="0"/>
          </a:p>
          <a:p>
            <a:r>
              <a:rPr lang="en-US" altLang="en-US" dirty="0"/>
              <a:t>In cases where ranges are infrequent hashing provides faster insertion, deletion, and lookup then ordered </a:t>
            </a:r>
            <a:r>
              <a:rPr lang="en-US" altLang="en-US" dirty="0" smtClean="0"/>
              <a:t>indexing.</a:t>
            </a:r>
          </a:p>
          <a:p>
            <a:pPr lvl="1"/>
            <a:r>
              <a:rPr lang="en-US" sz="1600" dirty="0"/>
              <a:t>What about </a:t>
            </a:r>
            <a:r>
              <a:rPr lang="en-US" sz="1600" i="1" dirty="0"/>
              <a:t>equality selections </a:t>
            </a:r>
            <a:r>
              <a:rPr lang="en-US" sz="1600" dirty="0"/>
              <a:t>(e.g., “Find </a:t>
            </a:r>
            <a:r>
              <a:rPr lang="en-US" sz="1600" dirty="0" err="1"/>
              <a:t>s_name</a:t>
            </a:r>
            <a:r>
              <a:rPr lang="en-US" sz="1600" dirty="0"/>
              <a:t> where </a:t>
            </a:r>
            <a:r>
              <a:rPr lang="en-US" sz="1600" dirty="0" err="1"/>
              <a:t>sid</a:t>
            </a:r>
            <a:r>
              <a:rPr lang="en-US" sz="1600" dirty="0"/>
              <a:t> = 102”?</a:t>
            </a:r>
          </a:p>
          <a:p>
            <a:pPr lvl="2"/>
            <a:r>
              <a:rPr lang="en-US" sz="1600" dirty="0">
                <a:solidFill>
                  <a:srgbClr val="0070C0"/>
                </a:solidFill>
              </a:rPr>
              <a:t>Tree-Based Indexing</a:t>
            </a:r>
          </a:p>
          <a:p>
            <a:pPr lvl="2"/>
            <a:r>
              <a:rPr lang="en-US" sz="1600" dirty="0">
                <a:solidFill>
                  <a:srgbClr val="0070C0"/>
                </a:solidFill>
              </a:rPr>
              <a:t>Hash-Based </a:t>
            </a:r>
            <a:r>
              <a:rPr lang="en-US" sz="1600" dirty="0" smtClean="0">
                <a:solidFill>
                  <a:srgbClr val="0070C0"/>
                </a:solidFill>
              </a:rPr>
              <a:t>Indexing</a:t>
            </a:r>
            <a:endParaRPr lang="en-US" altLang="en-US" dirty="0" smtClean="0"/>
          </a:p>
          <a:p>
            <a:r>
              <a:rPr lang="en-US" dirty="0"/>
              <a:t>Hash-based indexing, however, proves to be very useful in implementing relational operators  </a:t>
            </a:r>
            <a:endParaRPr lang="en-US" altLang="en-US" dirty="0" smtClean="0"/>
          </a:p>
          <a:p>
            <a:pPr marL="342900" lvl="1" indent="0">
              <a:buNone/>
            </a:pPr>
            <a:endParaRPr lang="en-US" sz="2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86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Hashing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Hashing provides a means for accessing data without the use of an index structure.</a:t>
            </a:r>
          </a:p>
          <a:p>
            <a:r>
              <a:rPr lang="en-US" altLang="en-US"/>
              <a:t>Data is addressed on disk by computing a function on a search key instead.</a:t>
            </a:r>
          </a:p>
        </p:txBody>
      </p:sp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747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18225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398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1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8876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2</a:t>
            </a: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32703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3335461" y="5829300"/>
            <a:ext cx="9731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3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60897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7537573" y="57150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6154861" y="5829300"/>
            <a:ext cx="12779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N-1</a:t>
            </a: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7602661" y="5829300"/>
            <a:ext cx="114458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Data</a:t>
            </a:r>
          </a:p>
          <a:p>
            <a:pPr eaLnBrk="0" hangingPunct="0"/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Page N</a:t>
            </a:r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 flipH="1">
            <a:off x="603373" y="4114800"/>
            <a:ext cx="3505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432173" y="4343400"/>
            <a:ext cx="1676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52"/>
          <p:cNvSpPr>
            <a:spLocks noChangeShapeType="1"/>
          </p:cNvSpPr>
          <p:nvPr/>
        </p:nvSpPr>
        <p:spPr bwMode="auto">
          <a:xfrm flipH="1">
            <a:off x="3575173" y="44958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53"/>
          <p:cNvSpPr>
            <a:spLocks noChangeShapeType="1"/>
          </p:cNvSpPr>
          <p:nvPr/>
        </p:nvSpPr>
        <p:spPr bwMode="auto">
          <a:xfrm>
            <a:off x="4489573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4"/>
          <p:cNvSpPr>
            <a:spLocks noChangeShapeType="1"/>
          </p:cNvSpPr>
          <p:nvPr/>
        </p:nvSpPr>
        <p:spPr bwMode="auto">
          <a:xfrm>
            <a:off x="4614986" y="4267200"/>
            <a:ext cx="2160587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5"/>
          <p:cNvSpPr>
            <a:spLocks noChangeShapeType="1"/>
          </p:cNvSpPr>
          <p:nvPr/>
        </p:nvSpPr>
        <p:spPr bwMode="auto">
          <a:xfrm>
            <a:off x="4614986" y="4078288"/>
            <a:ext cx="3608387" cy="163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4108573" y="3657600"/>
            <a:ext cx="498475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/>
              <a:t>h</a:t>
            </a:r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5099173" y="5715000"/>
            <a:ext cx="608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/>
              <a:t>:::</a:t>
            </a:r>
          </a:p>
        </p:txBody>
      </p:sp>
    </p:spTree>
    <p:extLst>
      <p:ext uri="{BB962C8B-B14F-4D97-AF65-F5344CB8AC3E}">
        <p14:creationId xmlns:p14="http://schemas.microsoft.com/office/powerpoint/2010/main" val="16804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707" y="1564368"/>
            <a:ext cx="7886700" cy="4351338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/>
              <a:t>bucket</a:t>
            </a:r>
            <a:r>
              <a:rPr lang="en-US" altLang="en-US" dirty="0"/>
              <a:t> in a hash file is unit of storage (typically a disk block) that can hold one or more records.</a:t>
            </a:r>
          </a:p>
          <a:p>
            <a:r>
              <a:rPr lang="en-US" altLang="en-US" dirty="0"/>
              <a:t>The </a:t>
            </a:r>
            <a:r>
              <a:rPr lang="en-US" altLang="en-US" b="1" dirty="0"/>
              <a:t>hash function</a:t>
            </a:r>
            <a:r>
              <a:rPr lang="en-US" altLang="en-US" dirty="0"/>
              <a:t>, h, is a function from the set of all search-keys, K, to the set of all bucket addresses, B.</a:t>
            </a:r>
          </a:p>
          <a:p>
            <a:r>
              <a:rPr lang="en-US" altLang="en-US" dirty="0"/>
              <a:t>Insertion, deletion, and lookup are done in constant time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Records with different search-key values may be mapped to the same bucket; thus entire bucket has to be searched sequentially to locate a record. </a:t>
            </a:r>
          </a:p>
          <a:p>
            <a:r>
              <a:rPr lang="en-US" altLang="en-US" dirty="0"/>
              <a:t>Typical hash functions perform computation on the internal binary representation of the search-key. 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For example, for a string search-key, the binary representations of all the characters in the string could be added and the sum modulo the number of buckets could be returned. </a:t>
            </a:r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85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Querying and Updates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691" y="1480393"/>
            <a:ext cx="7886700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To insert a record into the structure compute the hash value h(K</a:t>
            </a:r>
            <a:r>
              <a:rPr lang="en-US" altLang="en-US" baseline="-25000" dirty="0"/>
              <a:t>i</a:t>
            </a:r>
            <a:r>
              <a:rPr lang="en-US" altLang="en-US" dirty="0"/>
              <a:t>), and place the record in the bucket address returned.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lookup operations, compute the hash value as above and search each record in the bucket for the specific record.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To delete simply lookup and remove.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56108" y="4400713"/>
            <a:ext cx="348793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/>
              <a:t>Hash file organization of </a:t>
            </a:r>
            <a:r>
              <a:rPr lang="en-US" altLang="en-US" sz="2000" i="1" dirty="0"/>
              <a:t>instructor</a:t>
            </a:r>
            <a:r>
              <a:rPr lang="en-US" altLang="en-US" sz="2000" dirty="0"/>
              <a:t> file, using </a:t>
            </a:r>
            <a:r>
              <a:rPr lang="en-US" altLang="en-US" sz="2000" i="1" dirty="0" err="1"/>
              <a:t>dept_name</a:t>
            </a:r>
            <a:r>
              <a:rPr lang="en-US" altLang="en-US" sz="2000" i="1" dirty="0"/>
              <a:t> </a:t>
            </a:r>
            <a:r>
              <a:rPr lang="en-US" altLang="en-US" sz="2000" dirty="0"/>
              <a:t>as key </a:t>
            </a:r>
            <a:r>
              <a:rPr lang="en-US" altLang="en-US" sz="2000" dirty="0" smtClean="0"/>
              <a:t> </a:t>
            </a:r>
          </a:p>
          <a:p>
            <a:endParaRPr lang="en-US" altLang="en-US" sz="2000" dirty="0" smtClean="0"/>
          </a:p>
          <a:p>
            <a:r>
              <a:rPr lang="en-US" altLang="en-US" sz="1400" dirty="0"/>
              <a:t>E.g. h(Music) = 1        h(History) = 2   </a:t>
            </a:r>
            <a:br>
              <a:rPr lang="en-US" altLang="en-US" sz="1400" dirty="0"/>
            </a:br>
            <a:r>
              <a:rPr lang="en-US" altLang="en-US" sz="1400" dirty="0"/>
              <a:t>        h(Physics) =  3   h(Elec. Eng.) = 3</a:t>
            </a:r>
          </a:p>
          <a:p>
            <a:endParaRPr lang="en-US" alt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20" y="3484836"/>
            <a:ext cx="4147899" cy="327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44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the Hash Function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Worst hash function maps all search-key values to the same </a:t>
            </a:r>
            <a:r>
              <a:rPr lang="en-US" altLang="en-US" dirty="0" smtClean="0"/>
              <a:t>bucket</a:t>
            </a:r>
          </a:p>
          <a:p>
            <a:pPr lvl="1"/>
            <a:r>
              <a:rPr lang="en-US" altLang="en-US" dirty="0" smtClean="0"/>
              <a:t>this </a:t>
            </a:r>
            <a:r>
              <a:rPr lang="en-US" altLang="en-US" dirty="0"/>
              <a:t>makes access time proportional to the number of search-key values in the file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distribution should be </a:t>
            </a:r>
            <a:r>
              <a:rPr lang="en-US" altLang="en-US" dirty="0">
                <a:solidFill>
                  <a:schemeClr val="accent1"/>
                </a:solidFill>
              </a:rPr>
              <a:t>uniform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An ideal hash function should assign the same number of records in each bucket.</a:t>
            </a:r>
          </a:p>
          <a:p>
            <a:r>
              <a:rPr lang="en-US" altLang="en-US" dirty="0"/>
              <a:t>The distribution should be </a:t>
            </a:r>
            <a:r>
              <a:rPr lang="en-US" altLang="en-US" dirty="0">
                <a:solidFill>
                  <a:schemeClr val="accent1"/>
                </a:solidFill>
              </a:rPr>
              <a:t>random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Regardless of the actual search-keys, the each bucket has the same number of records on average</a:t>
            </a:r>
          </a:p>
          <a:p>
            <a:pPr lvl="1"/>
            <a:r>
              <a:rPr lang="en-US" altLang="en-US" dirty="0"/>
              <a:t>Hash values should not depend on any ordering or the </a:t>
            </a:r>
            <a:r>
              <a:rPr lang="en-US" altLang="en-US" dirty="0" smtClean="0"/>
              <a:t>search-keys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420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Bucket Overflow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29" y="1555037"/>
            <a:ext cx="7886700" cy="4351338"/>
          </a:xfrm>
        </p:spPr>
        <p:txBody>
          <a:bodyPr/>
          <a:lstStyle/>
          <a:p>
            <a:r>
              <a:rPr lang="en-US" altLang="en-US" dirty="0"/>
              <a:t>How does bucket overflow occur?</a:t>
            </a:r>
          </a:p>
          <a:p>
            <a:pPr lvl="1"/>
            <a:r>
              <a:rPr lang="en-US" altLang="en-US" dirty="0"/>
              <a:t>Not enough buckets to handle data</a:t>
            </a:r>
          </a:p>
          <a:p>
            <a:pPr lvl="1"/>
            <a:r>
              <a:rPr lang="en-US" altLang="en-US" dirty="0"/>
              <a:t>A few buckets have considerably more records then others.  This is referred to as skew in distribution of records.</a:t>
            </a:r>
          </a:p>
          <a:p>
            <a:pPr lvl="2"/>
            <a:r>
              <a:rPr lang="en-US" altLang="en-US" dirty="0"/>
              <a:t>Multiple records have the same hash value</a:t>
            </a:r>
          </a:p>
          <a:p>
            <a:pPr lvl="2"/>
            <a:r>
              <a:rPr lang="en-US" altLang="en-US" dirty="0"/>
              <a:t>Chosen hash function produces non-uniform distribution of key values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Although </a:t>
            </a:r>
            <a:r>
              <a:rPr lang="en-US" altLang="en-US" dirty="0"/>
              <a:t>the probability of bucket overflow can be reduced, it cannot be eliminated; it is handled by using </a:t>
            </a:r>
            <a:r>
              <a:rPr lang="en-US" altLang="en-US" b="1" i="1" dirty="0">
                <a:solidFill>
                  <a:srgbClr val="3366CC"/>
                </a:solidFill>
              </a:rPr>
              <a:t>overflow buckets</a:t>
            </a:r>
            <a:r>
              <a:rPr lang="en-US" altLang="en-US" b="1" i="1" dirty="0"/>
              <a:t>.</a:t>
            </a:r>
            <a:endParaRPr lang="en-US" altLang="en-US" b="1" dirty="0"/>
          </a:p>
          <a:p>
            <a:endParaRPr lang="en-US" altLang="en-US" dirty="0" smtClean="0"/>
          </a:p>
          <a:p>
            <a:pPr lvl="2"/>
            <a:endParaRPr lang="en-US" altLang="en-US" dirty="0"/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83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Solutions: Closed Hashing</a:t>
            </a:r>
            <a:endParaRPr lang="en-US" altLang="en-US" sz="32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Provide more buckets </a:t>
            </a:r>
            <a:r>
              <a:rPr lang="en-US" altLang="en-US" dirty="0" smtClean="0"/>
              <a:t>than </a:t>
            </a:r>
            <a:r>
              <a:rPr lang="en-US" altLang="en-US" dirty="0"/>
              <a:t>are needed.</a:t>
            </a: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Overflow chaining</a:t>
            </a:r>
          </a:p>
          <a:p>
            <a:pPr lvl="1"/>
            <a:r>
              <a:rPr lang="en-US" altLang="en-US" dirty="0"/>
              <a:t>If a bucket is full, link another bucket to it. Repeat as necessary.</a:t>
            </a:r>
          </a:p>
          <a:p>
            <a:pPr lvl="1"/>
            <a:r>
              <a:rPr lang="en-US" altLang="en-US" dirty="0"/>
              <a:t>The system must then check overflow buckets for querying and updates.  This is known as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</a:rPr>
              <a:t>closed hashing</a:t>
            </a:r>
            <a:r>
              <a:rPr lang="en-US" altLang="en-US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905" y="3769101"/>
            <a:ext cx="3558953" cy="254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3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13722</TotalTime>
  <Words>2881</Words>
  <Application>Microsoft Office PowerPoint</Application>
  <PresentationFormat>On-screen Show (4:3)</PresentationFormat>
  <Paragraphs>916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ＭＳ Ｐゴシック</vt:lpstr>
      <vt:lpstr>Arial</vt:lpstr>
      <vt:lpstr>Book Antiqua</vt:lpstr>
      <vt:lpstr>Calibri</vt:lpstr>
      <vt:lpstr>Courier New</vt:lpstr>
      <vt:lpstr>Helvetica</vt:lpstr>
      <vt:lpstr>Times New Roman</vt:lpstr>
      <vt:lpstr>Wingdings</vt:lpstr>
      <vt:lpstr>Office Theme</vt:lpstr>
      <vt:lpstr>Hashing</vt:lpstr>
      <vt:lpstr>Contents</vt:lpstr>
      <vt:lpstr>MySQL Hash Indexing</vt:lpstr>
      <vt:lpstr>Static Hashing</vt:lpstr>
      <vt:lpstr>Organization</vt:lpstr>
      <vt:lpstr>Querying and Updates</vt:lpstr>
      <vt:lpstr>Properties of the Hash Function</vt:lpstr>
      <vt:lpstr>Bucket Overflow</vt:lpstr>
      <vt:lpstr>Solutions: Closed Hashing</vt:lpstr>
      <vt:lpstr>Solutions: Open  Hashing</vt:lpstr>
      <vt:lpstr>Hash Indices</vt:lpstr>
      <vt:lpstr>Static Hashing</vt:lpstr>
      <vt:lpstr>Deficiencies of Static Hashing</vt:lpstr>
      <vt:lpstr>Directory of Pointers</vt:lpstr>
      <vt:lpstr>Extendible Hashing</vt:lpstr>
      <vt:lpstr>Extendible Hashing: Searching for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Extendible Hashing: Inserting Entries</vt:lpstr>
      <vt:lpstr>Class Activity 12</vt:lpstr>
      <vt:lpstr>Deletion in Extendable Hash Structure</vt:lpstr>
      <vt:lpstr>Comparison to Other Hashing Methods</vt:lpstr>
      <vt:lpstr>Ordered Indexing vs. Hashing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</cp:lastModifiedBy>
  <cp:revision>381</cp:revision>
  <dcterms:created xsi:type="dcterms:W3CDTF">2009-12-29T10:39:27Z</dcterms:created>
  <dcterms:modified xsi:type="dcterms:W3CDTF">2018-07-09T11:42:07Z</dcterms:modified>
</cp:coreProperties>
</file>