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52"/>
  </p:notesMasterIdLst>
  <p:handoutMasterIdLst>
    <p:handoutMasterId r:id="rId5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15" r:id="rId14"/>
    <p:sldId id="268" r:id="rId15"/>
    <p:sldId id="269" r:id="rId16"/>
    <p:sldId id="270" r:id="rId17"/>
    <p:sldId id="271" r:id="rId18"/>
    <p:sldId id="316" r:id="rId19"/>
    <p:sldId id="272" r:id="rId20"/>
    <p:sldId id="344" r:id="rId21"/>
    <p:sldId id="345" r:id="rId22"/>
    <p:sldId id="317" r:id="rId23"/>
    <p:sldId id="318" r:id="rId24"/>
    <p:sldId id="319" r:id="rId25"/>
    <p:sldId id="320" r:id="rId26"/>
    <p:sldId id="321" r:id="rId27"/>
    <p:sldId id="322" r:id="rId28"/>
    <p:sldId id="323" r:id="rId29"/>
    <p:sldId id="324" r:id="rId30"/>
    <p:sldId id="326" r:id="rId31"/>
    <p:sldId id="330" r:id="rId32"/>
    <p:sldId id="327" r:id="rId33"/>
    <p:sldId id="328" r:id="rId34"/>
    <p:sldId id="329" r:id="rId35"/>
    <p:sldId id="325" r:id="rId36"/>
    <p:sldId id="331" r:id="rId37"/>
    <p:sldId id="334" r:id="rId38"/>
    <p:sldId id="303" r:id="rId39"/>
    <p:sldId id="304" r:id="rId40"/>
    <p:sldId id="306" r:id="rId41"/>
    <p:sldId id="310" r:id="rId42"/>
    <p:sldId id="346" r:id="rId43"/>
    <p:sldId id="336" r:id="rId44"/>
    <p:sldId id="337" r:id="rId45"/>
    <p:sldId id="338" r:id="rId46"/>
    <p:sldId id="339" r:id="rId47"/>
    <p:sldId id="340" r:id="rId48"/>
    <p:sldId id="341" r:id="rId49"/>
    <p:sldId id="342" r:id="rId50"/>
    <p:sldId id="343"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7/16/2018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7/16/2018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7" name="Rectangle 3"/>
          <p:cNvSpPr>
            <a:spLocks noGrp="1" noChangeArrowheads="1"/>
          </p:cNvSpPr>
          <p:nvPr>
            <p:ph type="body" idx="1"/>
          </p:nvPr>
        </p:nvSpPr>
        <p:spPr bwMode="auto">
          <a:xfrm>
            <a:off x="1144588"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ltLang="en-US"/>
          </a:p>
        </p:txBody>
      </p:sp>
    </p:spTree>
    <p:extLst>
      <p:ext uri="{BB962C8B-B14F-4D97-AF65-F5344CB8AC3E}">
        <p14:creationId xmlns:p14="http://schemas.microsoft.com/office/powerpoint/2010/main" val="3810851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4779963" y="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25603" name="Rectangle 3"/>
          <p:cNvSpPr>
            <a:spLocks noChangeArrowheads="1"/>
          </p:cNvSpPr>
          <p:nvPr/>
        </p:nvSpPr>
        <p:spPr bwMode="auto">
          <a:xfrm>
            <a:off x="4779963" y="868680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9</a:t>
            </a:r>
          </a:p>
        </p:txBody>
      </p:sp>
      <p:sp>
        <p:nvSpPr>
          <p:cNvPr id="25604" name="Rectangle 4"/>
          <p:cNvSpPr>
            <a:spLocks noChangeArrowheads="1"/>
          </p:cNvSpPr>
          <p:nvPr/>
        </p:nvSpPr>
        <p:spPr bwMode="auto">
          <a:xfrm>
            <a:off x="0" y="868680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25605" name="Rectangle 5"/>
          <p:cNvSpPr>
            <a:spLocks noChangeArrowheads="1"/>
          </p:cNvSpPr>
          <p:nvPr/>
        </p:nvSpPr>
        <p:spPr bwMode="auto">
          <a:xfrm>
            <a:off x="0" y="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25606" name="Rectangle 6"/>
          <p:cNvSpPr>
            <a:spLocks noGrp="1" noRot="1" noChangeAspect="1" noChangeArrowheads="1" noTextEdit="1"/>
          </p:cNvSpPr>
          <p:nvPr>
            <p:ph type="sldImg"/>
          </p:nvPr>
        </p:nvSpPr>
        <p:spPr>
          <a:ln cap="flat"/>
        </p:spPr>
      </p:sp>
      <p:sp>
        <p:nvSpPr>
          <p:cNvPr id="25607" name="Rectangle 7"/>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28429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678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678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678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678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F7A8E40-6D0B-4BF7-9175-D28370F8D0AD}" type="slidenum">
              <a:rPr lang="el-GR" altLang="en-US" sz="1300"/>
              <a:pPr eaLnBrk="1" hangingPunct="1"/>
              <a:t>43</a:t>
            </a:fld>
            <a:endParaRPr lang="el-GR" altLang="en-US" sz="130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66058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678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678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678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678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F7A8E40-6D0B-4BF7-9175-D28370F8D0AD}" type="slidenum">
              <a:rPr lang="el-GR" altLang="en-US" sz="1300"/>
              <a:pPr eaLnBrk="1" hangingPunct="1"/>
              <a:t>44</a:t>
            </a:fld>
            <a:endParaRPr lang="el-GR" altLang="en-US" sz="130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628997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678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678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678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678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F7A8E40-6D0B-4BF7-9175-D28370F8D0AD}" type="slidenum">
              <a:rPr lang="el-GR" altLang="en-US" sz="1300"/>
              <a:pPr eaLnBrk="1" hangingPunct="1"/>
              <a:t>45</a:t>
            </a:fld>
            <a:endParaRPr lang="el-GR" altLang="en-US" sz="130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79137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66788"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66788"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66788"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66788"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F7A8E40-6D0B-4BF7-9175-D28370F8D0AD}" type="slidenum">
              <a:rPr lang="el-GR" altLang="en-US" sz="1300"/>
              <a:pPr eaLnBrk="1" hangingPunct="1"/>
              <a:t>46</a:t>
            </a:fld>
            <a:endParaRPr lang="el-GR" altLang="en-US" sz="1300"/>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9521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779963" y="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19" name="Rectangle 3"/>
          <p:cNvSpPr>
            <a:spLocks noChangeArrowheads="1"/>
          </p:cNvSpPr>
          <p:nvPr/>
        </p:nvSpPr>
        <p:spPr bwMode="auto">
          <a:xfrm>
            <a:off x="4779963" y="868680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3</a:t>
            </a:r>
          </a:p>
        </p:txBody>
      </p:sp>
      <p:sp>
        <p:nvSpPr>
          <p:cNvPr id="9220" name="Rectangle 4"/>
          <p:cNvSpPr>
            <a:spLocks noChangeArrowheads="1"/>
          </p:cNvSpPr>
          <p:nvPr/>
        </p:nvSpPr>
        <p:spPr bwMode="auto">
          <a:xfrm>
            <a:off x="0" y="868680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1" name="Rectangle 5"/>
          <p:cNvSpPr>
            <a:spLocks noChangeArrowheads="1"/>
          </p:cNvSpPr>
          <p:nvPr/>
        </p:nvSpPr>
        <p:spPr bwMode="auto">
          <a:xfrm>
            <a:off x="0" y="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Rectangle 6"/>
          <p:cNvSpPr>
            <a:spLocks noGrp="1" noRot="1" noChangeAspect="1" noChangeArrowheads="1" noTextEdit="1"/>
          </p:cNvSpPr>
          <p:nvPr>
            <p:ph type="sldImg"/>
          </p:nvPr>
        </p:nvSpPr>
        <p:spPr>
          <a:ln cap="flat"/>
        </p:spPr>
      </p:sp>
      <p:sp>
        <p:nvSpPr>
          <p:cNvPr id="9223" name="Rectangle 7"/>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595270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4779963" y="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3315" name="Rectangle 3"/>
          <p:cNvSpPr>
            <a:spLocks noChangeArrowheads="1"/>
          </p:cNvSpPr>
          <p:nvPr/>
        </p:nvSpPr>
        <p:spPr bwMode="auto">
          <a:xfrm>
            <a:off x="4779963" y="868680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5</a:t>
            </a:r>
          </a:p>
        </p:txBody>
      </p:sp>
      <p:sp>
        <p:nvSpPr>
          <p:cNvPr id="13316" name="Rectangle 4"/>
          <p:cNvSpPr>
            <a:spLocks noChangeArrowheads="1"/>
          </p:cNvSpPr>
          <p:nvPr/>
        </p:nvSpPr>
        <p:spPr bwMode="auto">
          <a:xfrm>
            <a:off x="0" y="868680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3317" name="Rectangle 5"/>
          <p:cNvSpPr>
            <a:spLocks noChangeArrowheads="1"/>
          </p:cNvSpPr>
          <p:nvPr/>
        </p:nvSpPr>
        <p:spPr bwMode="auto">
          <a:xfrm>
            <a:off x="0" y="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3318" name="Rectangle 6"/>
          <p:cNvSpPr>
            <a:spLocks noGrp="1" noRot="1" noChangeAspect="1" noChangeArrowheads="1" noTextEdit="1"/>
          </p:cNvSpPr>
          <p:nvPr>
            <p:ph type="sldImg"/>
          </p:nvPr>
        </p:nvSpPr>
        <p:spPr>
          <a:ln cap="flat"/>
        </p:spPr>
      </p:sp>
      <p:sp>
        <p:nvSpPr>
          <p:cNvPr id="13319" name="Rectangle 7"/>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2472814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4779963" y="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5363" name="Rectangle 3"/>
          <p:cNvSpPr>
            <a:spLocks noChangeArrowheads="1"/>
          </p:cNvSpPr>
          <p:nvPr/>
        </p:nvSpPr>
        <p:spPr bwMode="auto">
          <a:xfrm>
            <a:off x="4779963" y="868680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6</a:t>
            </a:r>
          </a:p>
        </p:txBody>
      </p:sp>
      <p:sp>
        <p:nvSpPr>
          <p:cNvPr id="15364" name="Rectangle 4"/>
          <p:cNvSpPr>
            <a:spLocks noChangeArrowheads="1"/>
          </p:cNvSpPr>
          <p:nvPr/>
        </p:nvSpPr>
        <p:spPr bwMode="auto">
          <a:xfrm>
            <a:off x="0" y="868680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5365" name="Rectangle 5"/>
          <p:cNvSpPr>
            <a:spLocks noChangeArrowheads="1"/>
          </p:cNvSpPr>
          <p:nvPr/>
        </p:nvSpPr>
        <p:spPr bwMode="auto">
          <a:xfrm>
            <a:off x="0" y="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5366" name="Rectangle 6"/>
          <p:cNvSpPr>
            <a:spLocks noGrp="1" noRot="1" noChangeAspect="1" noChangeArrowheads="1" noTextEdit="1"/>
          </p:cNvSpPr>
          <p:nvPr>
            <p:ph type="sldImg"/>
          </p:nvPr>
        </p:nvSpPr>
        <p:spPr>
          <a:ln cap="flat"/>
        </p:spPr>
      </p:sp>
      <p:sp>
        <p:nvSpPr>
          <p:cNvPr id="15367" name="Rectangle 7"/>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91461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4779963" y="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1" name="Rectangle 3"/>
          <p:cNvSpPr>
            <a:spLocks noChangeArrowheads="1"/>
          </p:cNvSpPr>
          <p:nvPr/>
        </p:nvSpPr>
        <p:spPr bwMode="auto">
          <a:xfrm>
            <a:off x="4779963" y="868680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7</a:t>
            </a:r>
          </a:p>
        </p:txBody>
      </p:sp>
      <p:sp>
        <p:nvSpPr>
          <p:cNvPr id="17412" name="Rectangle 4"/>
          <p:cNvSpPr>
            <a:spLocks noChangeArrowheads="1"/>
          </p:cNvSpPr>
          <p:nvPr/>
        </p:nvSpPr>
        <p:spPr bwMode="auto">
          <a:xfrm>
            <a:off x="0" y="868680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3" name="Rectangle 5"/>
          <p:cNvSpPr>
            <a:spLocks noChangeArrowheads="1"/>
          </p:cNvSpPr>
          <p:nvPr/>
        </p:nvSpPr>
        <p:spPr bwMode="auto">
          <a:xfrm>
            <a:off x="0" y="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4" name="Rectangle 6"/>
          <p:cNvSpPr>
            <a:spLocks noGrp="1" noRot="1" noChangeAspect="1" noChangeArrowheads="1" noTextEdit="1"/>
          </p:cNvSpPr>
          <p:nvPr>
            <p:ph type="sldImg"/>
          </p:nvPr>
        </p:nvSpPr>
        <p:spPr>
          <a:ln cap="flat"/>
        </p:spPr>
      </p:sp>
      <p:sp>
        <p:nvSpPr>
          <p:cNvPr id="17415" name="Rectangle 7"/>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3497077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779963" y="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59" name="Rectangle 3"/>
          <p:cNvSpPr>
            <a:spLocks noChangeArrowheads="1"/>
          </p:cNvSpPr>
          <p:nvPr/>
        </p:nvSpPr>
        <p:spPr bwMode="auto">
          <a:xfrm>
            <a:off x="4779963" y="8686800"/>
            <a:ext cx="36560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b"/>
          <a:lstStyle/>
          <a:p>
            <a:pPr algn="r"/>
            <a:r>
              <a:rPr lang="en-US" altLang="en-US" sz="1200"/>
              <a:t>8</a:t>
            </a:r>
          </a:p>
        </p:txBody>
      </p:sp>
      <p:sp>
        <p:nvSpPr>
          <p:cNvPr id="19460" name="Rectangle 4"/>
          <p:cNvSpPr>
            <a:spLocks noChangeArrowheads="1"/>
          </p:cNvSpPr>
          <p:nvPr/>
        </p:nvSpPr>
        <p:spPr bwMode="auto">
          <a:xfrm>
            <a:off x="0" y="868680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1" name="Rectangle 5"/>
          <p:cNvSpPr>
            <a:spLocks noChangeArrowheads="1"/>
          </p:cNvSpPr>
          <p:nvPr/>
        </p:nvSpPr>
        <p:spPr bwMode="auto">
          <a:xfrm>
            <a:off x="0" y="0"/>
            <a:ext cx="3656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2" name="Rectangle 6"/>
          <p:cNvSpPr>
            <a:spLocks noGrp="1" noRot="1" noChangeAspect="1" noChangeArrowheads="1" noTextEdit="1"/>
          </p:cNvSpPr>
          <p:nvPr>
            <p:ph type="sldImg"/>
          </p:nvPr>
        </p:nvSpPr>
        <p:spPr>
          <a:ln cap="flat"/>
        </p:spPr>
      </p:sp>
      <p:sp>
        <p:nvSpPr>
          <p:cNvPr id="19463" name="Rectangle 7"/>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712495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cap="flat"/>
        </p:spPr>
      </p:sp>
      <p:sp>
        <p:nvSpPr>
          <p:cNvPr id="23555"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872823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cap="flat"/>
        </p:spPr>
      </p:sp>
      <p:sp>
        <p:nvSpPr>
          <p:cNvPr id="21507" name="Rectangle 3"/>
          <p:cNvSpPr>
            <a:spLocks noGrp="1" noChangeArrowheads="1"/>
          </p:cNvSpPr>
          <p:nvPr>
            <p:ph type="body" idx="1"/>
          </p:nvPr>
        </p:nvSpPr>
        <p:spPr>
          <a:ln/>
        </p:spPr>
        <p:txBody>
          <a:bodyPr/>
          <a:lstStyle/>
          <a:p>
            <a:endParaRPr lang="en-US" altLang="en-US"/>
          </a:p>
        </p:txBody>
      </p:sp>
    </p:spTree>
    <p:extLst>
      <p:ext uri="{BB962C8B-B14F-4D97-AF65-F5344CB8AC3E}">
        <p14:creationId xmlns:p14="http://schemas.microsoft.com/office/powerpoint/2010/main" val="1038926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w="12700" cap="flat">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0115" name="Rectangle 3"/>
          <p:cNvSpPr>
            <a:spLocks noGrp="1" noChangeArrowheads="1"/>
          </p:cNvSpPr>
          <p:nvPr>
            <p:ph type="body" idx="1"/>
          </p:nvPr>
        </p:nvSpPr>
        <p:spPr bwMode="auto">
          <a:xfrm>
            <a:off x="1144588"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US" altLang="en-US"/>
          </a:p>
        </p:txBody>
      </p:sp>
    </p:spTree>
    <p:extLst>
      <p:ext uri="{BB962C8B-B14F-4D97-AF65-F5344CB8AC3E}">
        <p14:creationId xmlns:p14="http://schemas.microsoft.com/office/powerpoint/2010/main" val="226104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json.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07136" y="4758266"/>
            <a:ext cx="8142341" cy="863601"/>
          </a:xfrm>
        </p:spPr>
        <p:txBody>
          <a:bodyPr>
            <a:normAutofit/>
          </a:bodyPr>
          <a:lstStyle/>
          <a:p>
            <a:pPr eaLnBrk="1" hangingPunct="1"/>
            <a:r>
              <a:rPr lang="en-US" smtClean="0">
                <a:latin typeface="Times New Roman" panose="02020603050405020304" pitchFamily="18" charset="0"/>
                <a:cs typeface="Times New Roman" panose="02020603050405020304" pitchFamily="18" charset="0"/>
              </a:rPr>
              <a:t>XML and JSON</a:t>
            </a:r>
            <a:endParaRPr lang="en-US" dirty="0" smtClean="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type="subTitle" idx="1"/>
          </p:nvPr>
        </p:nvSpPr>
        <p:spPr>
          <a:xfrm>
            <a:off x="1949164" y="5684838"/>
            <a:ext cx="4652963" cy="859723"/>
          </a:xfrm>
          <a:noFill/>
        </p:spPr>
        <p:txBody>
          <a:bodyPr>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p:txBody>
      </p:sp>
      <p:pic>
        <p:nvPicPr>
          <p:cNvPr id="2" name="Picture 1"/>
          <p:cNvPicPr>
            <a:picLocks noChangeAspect="1"/>
          </p:cNvPicPr>
          <p:nvPr/>
        </p:nvPicPr>
        <p:blipFill>
          <a:blip r:embed="rId3"/>
          <a:stretch>
            <a:fillRect/>
          </a:stretch>
        </p:blipFill>
        <p:spPr>
          <a:xfrm>
            <a:off x="289248" y="186612"/>
            <a:ext cx="8360229" cy="370522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US" altLang="en-US"/>
              <a:t>Motivation for Nesting</a:t>
            </a:r>
          </a:p>
        </p:txBody>
      </p:sp>
      <p:sp>
        <p:nvSpPr>
          <p:cNvPr id="145411" name="Rectangle 3"/>
          <p:cNvSpPr>
            <a:spLocks noGrp="1" noChangeArrowheads="1"/>
          </p:cNvSpPr>
          <p:nvPr>
            <p:ph type="body" idx="1"/>
          </p:nvPr>
        </p:nvSpPr>
        <p:spPr>
          <a:xfrm>
            <a:off x="552450" y="1532466"/>
            <a:ext cx="7962900" cy="5133975"/>
          </a:xfrm>
        </p:spPr>
        <p:txBody>
          <a:bodyPr/>
          <a:lstStyle/>
          <a:p>
            <a:r>
              <a:rPr lang="en-US" altLang="en-US" dirty="0"/>
              <a:t>Nesting of data is useful in data transfer</a:t>
            </a:r>
          </a:p>
          <a:p>
            <a:pPr lvl="1"/>
            <a:r>
              <a:rPr lang="en-US" altLang="en-US" dirty="0"/>
              <a:t>Example:  elements representing </a:t>
            </a:r>
            <a:r>
              <a:rPr lang="en-US" altLang="en-US" i="1" dirty="0" err="1"/>
              <a:t>customer_id</a:t>
            </a:r>
            <a:r>
              <a:rPr lang="en-US" altLang="en-US" i="1" dirty="0"/>
              <a:t>, </a:t>
            </a:r>
            <a:r>
              <a:rPr lang="en-US" altLang="en-US" i="1" dirty="0" err="1"/>
              <a:t>customer_name</a:t>
            </a:r>
            <a:r>
              <a:rPr lang="en-US" altLang="en-US" dirty="0"/>
              <a:t>, and address nested within an </a:t>
            </a:r>
            <a:r>
              <a:rPr lang="en-US" altLang="en-US" i="1" dirty="0"/>
              <a:t>order</a:t>
            </a:r>
            <a:r>
              <a:rPr lang="en-US" altLang="en-US" dirty="0"/>
              <a:t> element</a:t>
            </a:r>
          </a:p>
          <a:p>
            <a:r>
              <a:rPr lang="en-US" altLang="en-US" dirty="0"/>
              <a:t>Nesting is not supported, or discouraged, in relational databases</a:t>
            </a:r>
          </a:p>
          <a:p>
            <a:pPr lvl="1"/>
            <a:r>
              <a:rPr lang="en-US" altLang="en-US" dirty="0"/>
              <a:t>With multiple orders, customer name and address are stored redundantly</a:t>
            </a:r>
          </a:p>
          <a:p>
            <a:pPr lvl="1"/>
            <a:r>
              <a:rPr lang="en-US" altLang="en-US" dirty="0"/>
              <a:t>normalization replaces nested structures in each order by foreign key into table storing customer name and address information</a:t>
            </a:r>
          </a:p>
          <a:p>
            <a:r>
              <a:rPr lang="en-US" altLang="en-US" dirty="0" smtClean="0"/>
              <a:t>But </a:t>
            </a:r>
            <a:r>
              <a:rPr lang="en-US" altLang="en-US" dirty="0"/>
              <a:t>nesting is appropriate when transferring data</a:t>
            </a:r>
          </a:p>
          <a:p>
            <a:pPr lvl="1"/>
            <a:r>
              <a:rPr lang="en-US" altLang="en-US" dirty="0"/>
              <a:t>External application does not have direct access to data referenced by a foreign key</a:t>
            </a:r>
          </a:p>
          <a:p>
            <a:endParaRPr lang="en-US" altLang="en-US" dirty="0"/>
          </a:p>
        </p:txBody>
      </p:sp>
    </p:spTree>
    <p:extLst>
      <p:ext uri="{BB962C8B-B14F-4D97-AF65-F5344CB8AC3E}">
        <p14:creationId xmlns:p14="http://schemas.microsoft.com/office/powerpoint/2010/main" val="226481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41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41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41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a:t>Structure of XML Data (Cont.)</a:t>
            </a:r>
          </a:p>
        </p:txBody>
      </p:sp>
      <p:sp>
        <p:nvSpPr>
          <p:cNvPr id="98307" name="Rectangle 3"/>
          <p:cNvSpPr>
            <a:spLocks noGrp="1" noChangeArrowheads="1"/>
          </p:cNvSpPr>
          <p:nvPr>
            <p:ph type="body" idx="4294967295"/>
          </p:nvPr>
        </p:nvSpPr>
        <p:spPr>
          <a:xfrm>
            <a:off x="550333" y="1566334"/>
            <a:ext cx="7886700" cy="4752975"/>
          </a:xfrm>
        </p:spPr>
        <p:txBody>
          <a:bodyPr>
            <a:normAutofit/>
          </a:bodyPr>
          <a:lstStyle/>
          <a:p>
            <a:pPr>
              <a:lnSpc>
                <a:spcPct val="90000"/>
              </a:lnSpc>
            </a:pPr>
            <a:r>
              <a:rPr lang="en-US" altLang="en-US" sz="2400" dirty="0">
                <a:latin typeface="Times New Roman" panose="02020603050405020304" pitchFamily="18" charset="0"/>
                <a:cs typeface="Times New Roman" panose="02020603050405020304" pitchFamily="18" charset="0"/>
              </a:rPr>
              <a:t>Mixture of text with sub-elements is legal in XML. </a:t>
            </a:r>
          </a:p>
          <a:p>
            <a:pPr lvl="1">
              <a:lnSpc>
                <a:spcPct val="90000"/>
              </a:lnSpc>
            </a:pPr>
            <a:r>
              <a:rPr lang="en-US" altLang="en-US" sz="2000" dirty="0">
                <a:latin typeface="Times New Roman" panose="02020603050405020304" pitchFamily="18" charset="0"/>
                <a:cs typeface="Times New Roman" panose="02020603050405020304" pitchFamily="18" charset="0"/>
              </a:rPr>
              <a:t>Example:</a:t>
            </a:r>
          </a:p>
          <a:p>
            <a:pPr lvl="1">
              <a:lnSpc>
                <a:spcPct val="90000"/>
              </a:lnSpc>
              <a:buFont typeface="Monotype Sorts" charset="2"/>
              <a:buNone/>
            </a:pPr>
            <a:r>
              <a:rPr lang="en-US" altLang="en-US" sz="2000" dirty="0">
                <a:latin typeface="Times New Roman" panose="02020603050405020304" pitchFamily="18" charset="0"/>
                <a:cs typeface="Times New Roman" panose="02020603050405020304" pitchFamily="18" charset="0"/>
              </a:rPr>
              <a:t>     </a:t>
            </a:r>
            <a:r>
              <a:rPr lang="en-US" altLang="en-US" sz="2000" dirty="0">
                <a:solidFill>
                  <a:srgbClr val="993300"/>
                </a:solidFill>
                <a:latin typeface="Times New Roman" panose="02020603050405020304" pitchFamily="18" charset="0"/>
                <a:cs typeface="Times New Roman" panose="02020603050405020304" pitchFamily="18" charset="0"/>
              </a:rPr>
              <a:t>&lt;account&gt;</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This account is seldom used any more.</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&lt;account_number&gt; A-102&lt;/account_number&gt;</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a:t>
            </a:r>
            <a:r>
              <a:rPr lang="en-US" altLang="en-US" sz="2000" dirty="0" err="1">
                <a:solidFill>
                  <a:srgbClr val="993300"/>
                </a:solidFill>
                <a:latin typeface="Times New Roman" panose="02020603050405020304" pitchFamily="18" charset="0"/>
                <a:cs typeface="Times New Roman" panose="02020603050405020304" pitchFamily="18" charset="0"/>
              </a:rPr>
              <a:t>branch_name</a:t>
            </a:r>
            <a:r>
              <a:rPr lang="en-US" altLang="en-US" sz="2000" dirty="0">
                <a:solidFill>
                  <a:srgbClr val="993300"/>
                </a:solidFill>
                <a:latin typeface="Times New Roman" panose="02020603050405020304" pitchFamily="18" charset="0"/>
                <a:cs typeface="Times New Roman" panose="02020603050405020304" pitchFamily="18" charset="0"/>
              </a:rPr>
              <a:t>&gt; </a:t>
            </a:r>
            <a:r>
              <a:rPr lang="en-US" altLang="en-US" sz="2000" dirty="0" err="1">
                <a:solidFill>
                  <a:srgbClr val="993300"/>
                </a:solidFill>
                <a:latin typeface="Times New Roman" panose="02020603050405020304" pitchFamily="18" charset="0"/>
                <a:cs typeface="Times New Roman" panose="02020603050405020304" pitchFamily="18" charset="0"/>
              </a:rPr>
              <a:t>Perryridge</a:t>
            </a:r>
            <a:r>
              <a:rPr lang="en-US" altLang="en-US" sz="2000" dirty="0">
                <a:solidFill>
                  <a:srgbClr val="993300"/>
                </a:solidFill>
                <a:latin typeface="Times New Roman" panose="02020603050405020304" pitchFamily="18" charset="0"/>
                <a:cs typeface="Times New Roman" panose="02020603050405020304" pitchFamily="18" charset="0"/>
              </a:rPr>
              <a:t>&lt;/</a:t>
            </a:r>
            <a:r>
              <a:rPr lang="en-US" altLang="en-US" sz="2000" dirty="0" err="1">
                <a:solidFill>
                  <a:srgbClr val="993300"/>
                </a:solidFill>
                <a:latin typeface="Times New Roman" panose="02020603050405020304" pitchFamily="18" charset="0"/>
                <a:cs typeface="Times New Roman" panose="02020603050405020304" pitchFamily="18" charset="0"/>
              </a:rPr>
              <a:t>branch_name</a:t>
            </a:r>
            <a:r>
              <a:rPr lang="en-US" altLang="en-US" sz="2000" dirty="0">
                <a:solidFill>
                  <a:srgbClr val="993300"/>
                </a:solidFill>
                <a:latin typeface="Times New Roman" panose="02020603050405020304" pitchFamily="18" charset="0"/>
                <a:cs typeface="Times New Roman" panose="02020603050405020304" pitchFamily="18" charset="0"/>
              </a:rPr>
              <a:t>&gt;</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&lt;balance&gt;400 &lt;/balance&gt;</a:t>
            </a:r>
            <a:br>
              <a:rPr lang="en-US" altLang="en-US" sz="2000" dirty="0">
                <a:solidFill>
                  <a:srgbClr val="993300"/>
                </a:solidFill>
                <a:latin typeface="Times New Roman" panose="02020603050405020304" pitchFamily="18" charset="0"/>
                <a:cs typeface="Times New Roman" panose="02020603050405020304" pitchFamily="18" charset="0"/>
              </a:rPr>
            </a:br>
            <a:r>
              <a:rPr lang="en-US" altLang="en-US" sz="2000" dirty="0">
                <a:solidFill>
                  <a:srgbClr val="993300"/>
                </a:solidFill>
                <a:latin typeface="Times New Roman" panose="02020603050405020304" pitchFamily="18" charset="0"/>
                <a:cs typeface="Times New Roman" panose="02020603050405020304" pitchFamily="18" charset="0"/>
              </a:rPr>
              <a:t>&lt;/account&gt;</a:t>
            </a:r>
          </a:p>
          <a:p>
            <a:pPr lvl="1">
              <a:lnSpc>
                <a:spcPct val="90000"/>
              </a:lnSpc>
            </a:pPr>
            <a:r>
              <a:rPr lang="en-US" altLang="en-US" sz="2000" dirty="0">
                <a:latin typeface="Times New Roman" panose="02020603050405020304" pitchFamily="18" charset="0"/>
                <a:cs typeface="Times New Roman" panose="02020603050405020304" pitchFamily="18" charset="0"/>
              </a:rPr>
              <a:t>Useful for document markup, but discouraged for data representation</a:t>
            </a:r>
          </a:p>
        </p:txBody>
      </p:sp>
    </p:spTree>
    <p:extLst>
      <p:ext uri="{BB962C8B-B14F-4D97-AF65-F5344CB8AC3E}">
        <p14:creationId xmlns:p14="http://schemas.microsoft.com/office/powerpoint/2010/main" val="4207483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516466" y="541866"/>
            <a:ext cx="7886700" cy="979489"/>
          </a:xfrm>
        </p:spPr>
        <p:txBody>
          <a:bodyPr/>
          <a:lstStyle/>
          <a:p>
            <a:r>
              <a:rPr lang="en-US" altLang="en-US" dirty="0"/>
              <a:t>Attributes</a:t>
            </a:r>
          </a:p>
        </p:txBody>
      </p:sp>
      <p:sp>
        <p:nvSpPr>
          <p:cNvPr id="102403" name="Rectangle 3"/>
          <p:cNvSpPr>
            <a:spLocks noGrp="1" noChangeArrowheads="1"/>
          </p:cNvSpPr>
          <p:nvPr>
            <p:ph type="body" idx="4294967295"/>
          </p:nvPr>
        </p:nvSpPr>
        <p:spPr>
          <a:xfrm>
            <a:off x="516466" y="1665289"/>
            <a:ext cx="7924800" cy="5029200"/>
          </a:xfrm>
        </p:spPr>
        <p:txBody>
          <a:bodyPr/>
          <a:lstStyle/>
          <a:p>
            <a:r>
              <a:rPr lang="en-US" altLang="en-US" dirty="0">
                <a:latin typeface="Times New Roman" panose="02020603050405020304" pitchFamily="18" charset="0"/>
                <a:cs typeface="Times New Roman" panose="02020603050405020304" pitchFamily="18" charset="0"/>
              </a:rPr>
              <a:t>Elements can have </a:t>
            </a:r>
            <a:r>
              <a:rPr lang="en-US" altLang="en-US" b="1" dirty="0">
                <a:solidFill>
                  <a:schemeClr val="tx2"/>
                </a:solidFill>
                <a:latin typeface="Times New Roman" panose="02020603050405020304" pitchFamily="18" charset="0"/>
                <a:cs typeface="Times New Roman" panose="02020603050405020304" pitchFamily="18" charset="0"/>
              </a:rPr>
              <a:t>attributes</a:t>
            </a:r>
          </a:p>
          <a:p>
            <a:pPr lvl="1">
              <a:buFont typeface="Monotype Sorts" charset="2"/>
              <a:buNone/>
            </a:pPr>
            <a:r>
              <a:rPr lang="en-US" altLang="en-US" sz="2000" dirty="0">
                <a:latin typeface="Times New Roman" panose="02020603050405020304" pitchFamily="18" charset="0"/>
                <a:cs typeface="Times New Roman" panose="02020603050405020304" pitchFamily="18" charset="0"/>
              </a:rPr>
              <a:t>           </a:t>
            </a:r>
            <a:r>
              <a:rPr lang="en-US" altLang="en-US" sz="2000" dirty="0">
                <a:solidFill>
                  <a:srgbClr val="993300"/>
                </a:solidFill>
                <a:latin typeface="Times New Roman" panose="02020603050405020304" pitchFamily="18" charset="0"/>
                <a:cs typeface="Times New Roman" panose="02020603050405020304" pitchFamily="18" charset="0"/>
              </a:rPr>
              <a:t>&lt;account </a:t>
            </a:r>
            <a:r>
              <a:rPr lang="en-US" altLang="en-US" sz="2000" dirty="0">
                <a:latin typeface="Times New Roman" panose="02020603050405020304" pitchFamily="18" charset="0"/>
                <a:cs typeface="Times New Roman" panose="02020603050405020304" pitchFamily="18" charset="0"/>
              </a:rPr>
              <a:t>acct-type = “checking”</a:t>
            </a:r>
            <a:r>
              <a:rPr lang="en-US" altLang="en-US" sz="2000" dirty="0">
                <a:solidFill>
                  <a:srgbClr val="993300"/>
                </a:solidFill>
                <a:latin typeface="Times New Roman" panose="02020603050405020304" pitchFamily="18" charset="0"/>
                <a:cs typeface="Times New Roman" panose="02020603050405020304" pitchFamily="18" charset="0"/>
              </a:rPr>
              <a:t> &gt;</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&lt;account_number&gt; A-102 &lt;/account_number&gt;</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a:t>
            </a:r>
            <a:r>
              <a:rPr lang="en-US" altLang="en-US" sz="2000" dirty="0" err="1">
                <a:solidFill>
                  <a:srgbClr val="993300"/>
                </a:solidFill>
                <a:latin typeface="Times New Roman" panose="02020603050405020304" pitchFamily="18" charset="0"/>
                <a:cs typeface="Times New Roman" panose="02020603050405020304" pitchFamily="18" charset="0"/>
              </a:rPr>
              <a:t>branch_name</a:t>
            </a:r>
            <a:r>
              <a:rPr lang="en-US" altLang="en-US" sz="2000" dirty="0">
                <a:solidFill>
                  <a:srgbClr val="993300"/>
                </a:solidFill>
                <a:latin typeface="Times New Roman" panose="02020603050405020304" pitchFamily="18" charset="0"/>
                <a:cs typeface="Times New Roman" panose="02020603050405020304" pitchFamily="18" charset="0"/>
              </a:rPr>
              <a:t>&gt; </a:t>
            </a:r>
            <a:r>
              <a:rPr lang="en-US" altLang="en-US" sz="2000" dirty="0" err="1">
                <a:solidFill>
                  <a:srgbClr val="993300"/>
                </a:solidFill>
                <a:latin typeface="Times New Roman" panose="02020603050405020304" pitchFamily="18" charset="0"/>
                <a:cs typeface="Times New Roman" panose="02020603050405020304" pitchFamily="18" charset="0"/>
              </a:rPr>
              <a:t>Perryridge</a:t>
            </a:r>
            <a:r>
              <a:rPr lang="en-US" altLang="en-US" sz="2000" dirty="0">
                <a:solidFill>
                  <a:srgbClr val="993300"/>
                </a:solidFill>
                <a:latin typeface="Times New Roman" panose="02020603050405020304" pitchFamily="18" charset="0"/>
                <a:cs typeface="Times New Roman" panose="02020603050405020304" pitchFamily="18" charset="0"/>
              </a:rPr>
              <a:t> &lt;/</a:t>
            </a:r>
            <a:r>
              <a:rPr lang="en-US" altLang="en-US" sz="2000" dirty="0" err="1">
                <a:solidFill>
                  <a:srgbClr val="993300"/>
                </a:solidFill>
                <a:latin typeface="Times New Roman" panose="02020603050405020304" pitchFamily="18" charset="0"/>
                <a:cs typeface="Times New Roman" panose="02020603050405020304" pitchFamily="18" charset="0"/>
              </a:rPr>
              <a:t>branch_name</a:t>
            </a:r>
            <a:r>
              <a:rPr lang="en-US" altLang="en-US" sz="2000" dirty="0">
                <a:solidFill>
                  <a:srgbClr val="993300"/>
                </a:solidFill>
                <a:latin typeface="Times New Roman" panose="02020603050405020304" pitchFamily="18" charset="0"/>
                <a:cs typeface="Times New Roman" panose="02020603050405020304" pitchFamily="18" charset="0"/>
              </a:rPr>
              <a:t>&gt;</a:t>
            </a:r>
          </a:p>
          <a:p>
            <a:pPr lvl="1">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&lt;balance&gt; 400 &lt;/balance&gt;</a:t>
            </a:r>
          </a:p>
          <a:p>
            <a:pPr>
              <a:lnSpc>
                <a:spcPct val="70000"/>
              </a:lnSpc>
              <a:buFont typeface="Monotype Sorts" charset="2"/>
              <a:buNone/>
            </a:pPr>
            <a:r>
              <a:rPr lang="en-US" altLang="en-US" sz="2000" dirty="0">
                <a:solidFill>
                  <a:srgbClr val="993300"/>
                </a:solidFill>
                <a:latin typeface="Times New Roman" panose="02020603050405020304" pitchFamily="18" charset="0"/>
                <a:cs typeface="Times New Roman" panose="02020603050405020304" pitchFamily="18" charset="0"/>
              </a:rPr>
              <a:t>	             &lt;/account&gt;</a:t>
            </a:r>
          </a:p>
          <a:p>
            <a:r>
              <a:rPr lang="en-US" altLang="en-US" dirty="0">
                <a:latin typeface="Times New Roman" panose="02020603050405020304" pitchFamily="18" charset="0"/>
                <a:cs typeface="Times New Roman" panose="02020603050405020304" pitchFamily="18" charset="0"/>
              </a:rPr>
              <a:t>Attributes are specified by  </a:t>
            </a:r>
            <a:r>
              <a:rPr lang="en-US" altLang="en-US" i="1" dirty="0">
                <a:latin typeface="Times New Roman" panose="02020603050405020304" pitchFamily="18" charset="0"/>
                <a:cs typeface="Times New Roman" panose="02020603050405020304" pitchFamily="18" charset="0"/>
              </a:rPr>
              <a:t>name=value</a:t>
            </a:r>
            <a:r>
              <a:rPr lang="en-US" altLang="en-US" dirty="0">
                <a:latin typeface="Times New Roman" panose="02020603050405020304" pitchFamily="18" charset="0"/>
                <a:cs typeface="Times New Roman" panose="02020603050405020304" pitchFamily="18" charset="0"/>
              </a:rPr>
              <a:t> pairs inside the starting tag of an element</a:t>
            </a:r>
          </a:p>
          <a:p>
            <a:r>
              <a:rPr lang="en-US" altLang="en-US" dirty="0">
                <a:latin typeface="Times New Roman" panose="02020603050405020304" pitchFamily="18" charset="0"/>
                <a:cs typeface="Times New Roman" panose="02020603050405020304" pitchFamily="18" charset="0"/>
              </a:rPr>
              <a:t>An element may have several attributes, but each attribute name can only occur once</a:t>
            </a:r>
          </a:p>
          <a:p>
            <a:pPr lvl="2">
              <a:buFont typeface="Webdings" charset="2"/>
              <a:buNone/>
            </a:pPr>
            <a:r>
              <a:rPr lang="en-US" altLang="en-US" sz="2000" dirty="0">
                <a:solidFill>
                  <a:srgbClr val="993300"/>
                </a:solidFill>
                <a:latin typeface="Times New Roman" panose="02020603050405020304" pitchFamily="18" charset="0"/>
                <a:cs typeface="Times New Roman" panose="02020603050405020304" pitchFamily="18" charset="0"/>
              </a:rPr>
              <a:t>	&lt;account  acct-type = “checking”  monthly-fee=“5”&gt;</a:t>
            </a:r>
          </a:p>
        </p:txBody>
      </p:sp>
    </p:spTree>
    <p:extLst>
      <p:ext uri="{BB962C8B-B14F-4D97-AF65-F5344CB8AC3E}">
        <p14:creationId xmlns:p14="http://schemas.microsoft.com/office/powerpoint/2010/main" val="34828566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GB" altLang="en-US" dirty="0" smtClean="0"/>
              <a:t>Activity 13</a:t>
            </a:r>
            <a:endParaRPr lang="en-US" altLang="en-US" dirty="0" smtClean="0"/>
          </a:p>
        </p:txBody>
      </p:sp>
      <p:sp>
        <p:nvSpPr>
          <p:cNvPr id="205827" name="Rectangle 3"/>
          <p:cNvSpPr>
            <a:spLocks noGrp="1" noChangeArrowheads="1"/>
          </p:cNvSpPr>
          <p:nvPr>
            <p:ph type="body" idx="1"/>
          </p:nvPr>
        </p:nvSpPr>
        <p:spPr/>
        <p:txBody>
          <a:bodyPr>
            <a:normAutofit/>
          </a:bodyPr>
          <a:lstStyle/>
          <a:p>
            <a:pPr>
              <a:spcBef>
                <a:spcPct val="50000"/>
              </a:spcBef>
            </a:pPr>
            <a:r>
              <a:rPr lang="en-US" altLang="en-US" dirty="0" smtClean="0"/>
              <a:t>Convert the following Tree structure to bookstore.xml (use any text editor)</a:t>
            </a:r>
            <a:endParaRPr lang="en-US" altLang="en-US" b="1" dirty="0" smtClean="0"/>
          </a:p>
          <a:p>
            <a:pPr>
              <a:spcBef>
                <a:spcPct val="50000"/>
              </a:spcBef>
            </a:pPr>
            <a:endParaRPr lang="en-US" altLang="en-US" b="1" dirty="0"/>
          </a:p>
        </p:txBody>
      </p:sp>
      <p:sp>
        <p:nvSpPr>
          <p:cNvPr id="3" name="Slide Number Placeholder 2"/>
          <p:cNvSpPr>
            <a:spLocks noGrp="1"/>
          </p:cNvSpPr>
          <p:nvPr>
            <p:ph type="sldNum" sz="quarter" idx="12"/>
          </p:nvPr>
        </p:nvSpPr>
        <p:spPr/>
        <p:txBody>
          <a:bodyPr/>
          <a:lstStyle/>
          <a:p>
            <a:fld id="{1D5CD492-2BC6-F348-9965-EC1D86DF57A8}" type="slidenum">
              <a:rPr lang="en-US" smtClean="0"/>
              <a:t>13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124" y="2705784"/>
            <a:ext cx="5851543" cy="3311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8654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ltLang="en-US"/>
              <a:t>Attributes vs. Subelements</a:t>
            </a:r>
          </a:p>
        </p:txBody>
      </p:sp>
      <p:sp>
        <p:nvSpPr>
          <p:cNvPr id="147459" name="Rectangle 3"/>
          <p:cNvSpPr>
            <a:spLocks noGrp="1" noChangeArrowheads="1"/>
          </p:cNvSpPr>
          <p:nvPr>
            <p:ph type="body" idx="1"/>
          </p:nvPr>
        </p:nvSpPr>
        <p:spPr>
          <a:xfrm>
            <a:off x="518583" y="1630892"/>
            <a:ext cx="7886700" cy="4351338"/>
          </a:xfrm>
        </p:spPr>
        <p:txBody>
          <a:bodyPr/>
          <a:lstStyle/>
          <a:p>
            <a:r>
              <a:rPr lang="en-US" altLang="en-US" sz="2800" dirty="0"/>
              <a:t>Distinction between </a:t>
            </a:r>
            <a:r>
              <a:rPr lang="en-US" altLang="en-US" sz="2800" dirty="0" err="1"/>
              <a:t>subelement</a:t>
            </a:r>
            <a:r>
              <a:rPr lang="en-US" altLang="en-US" sz="2800" dirty="0"/>
              <a:t> and attribute</a:t>
            </a:r>
          </a:p>
          <a:p>
            <a:pPr lvl="1"/>
            <a:r>
              <a:rPr lang="en-US" altLang="en-US" sz="2000" dirty="0"/>
              <a:t>In the context of documents, attributes are part of markup, while </a:t>
            </a:r>
            <a:r>
              <a:rPr lang="en-US" altLang="en-US" sz="2000" dirty="0" err="1"/>
              <a:t>subelement</a:t>
            </a:r>
            <a:r>
              <a:rPr lang="en-US" altLang="en-US" sz="2000" dirty="0"/>
              <a:t> contents are part of the basic document contents</a:t>
            </a:r>
          </a:p>
          <a:p>
            <a:pPr lvl="1"/>
            <a:r>
              <a:rPr lang="en-US" altLang="en-US" sz="2000" dirty="0"/>
              <a:t>In the context of data representation, the difference is unclear and may be confusing</a:t>
            </a:r>
          </a:p>
          <a:p>
            <a:pPr lvl="2"/>
            <a:r>
              <a:rPr lang="en-US" altLang="en-US" sz="1800" dirty="0"/>
              <a:t>Same information can be represented in two ways</a:t>
            </a:r>
          </a:p>
          <a:p>
            <a:pPr marL="1028700" lvl="3" indent="0">
              <a:buNone/>
            </a:pPr>
            <a:r>
              <a:rPr lang="en-US" altLang="en-US" sz="1800" dirty="0">
                <a:solidFill>
                  <a:srgbClr val="993300"/>
                </a:solidFill>
              </a:rPr>
              <a:t>&lt;account  account_number = “A-101”&gt;  …. &lt;/account</a:t>
            </a:r>
            <a:r>
              <a:rPr lang="en-US" altLang="en-US" sz="1800" dirty="0" smtClean="0">
                <a:solidFill>
                  <a:srgbClr val="993300"/>
                </a:solidFill>
              </a:rPr>
              <a:t>&gt;</a:t>
            </a:r>
          </a:p>
          <a:p>
            <a:pPr marL="1028700" lvl="3" indent="0">
              <a:buNone/>
            </a:pPr>
            <a:endParaRPr lang="en-US" altLang="en-US" sz="1800" dirty="0">
              <a:solidFill>
                <a:srgbClr val="993300"/>
              </a:solidFill>
            </a:endParaRPr>
          </a:p>
          <a:p>
            <a:pPr marL="1028700" lvl="3" indent="0">
              <a:buNone/>
            </a:pPr>
            <a:r>
              <a:rPr lang="en-US" altLang="en-US" sz="1800" dirty="0">
                <a:solidFill>
                  <a:srgbClr val="993300"/>
                </a:solidFill>
              </a:rPr>
              <a:t>&lt;account&gt; </a:t>
            </a:r>
            <a:br>
              <a:rPr lang="en-US" altLang="en-US" sz="1800" dirty="0">
                <a:solidFill>
                  <a:srgbClr val="993300"/>
                </a:solidFill>
              </a:rPr>
            </a:br>
            <a:r>
              <a:rPr lang="en-US" altLang="en-US" sz="1800" dirty="0">
                <a:solidFill>
                  <a:srgbClr val="993300"/>
                </a:solidFill>
              </a:rPr>
              <a:t>    &lt;account_number&gt;A-101&lt;/account_number&gt; …</a:t>
            </a:r>
            <a:br>
              <a:rPr lang="en-US" altLang="en-US" sz="1800" dirty="0">
                <a:solidFill>
                  <a:srgbClr val="993300"/>
                </a:solidFill>
              </a:rPr>
            </a:br>
            <a:r>
              <a:rPr lang="en-US" altLang="en-US" sz="1800" dirty="0">
                <a:solidFill>
                  <a:srgbClr val="993300"/>
                </a:solidFill>
              </a:rPr>
              <a:t> &lt;/account&gt;</a:t>
            </a:r>
          </a:p>
          <a:p>
            <a:pPr lvl="1"/>
            <a:r>
              <a:rPr lang="en-US" altLang="en-US" sz="2000" dirty="0"/>
              <a:t>Suggestion: use attributes for identifiers of elements, and use </a:t>
            </a:r>
            <a:r>
              <a:rPr lang="en-US" altLang="en-US" sz="2000" dirty="0" err="1"/>
              <a:t>subelements</a:t>
            </a:r>
            <a:r>
              <a:rPr lang="en-US" altLang="en-US" sz="2000" dirty="0"/>
              <a:t> for contents</a:t>
            </a:r>
          </a:p>
          <a:p>
            <a:pPr lvl="1">
              <a:buFont typeface="Monotype Sorts" charset="2"/>
              <a:buNone/>
            </a:pPr>
            <a:endParaRPr lang="en-US" altLang="en-US" sz="1600" dirty="0"/>
          </a:p>
          <a:p>
            <a:endParaRPr lang="en-US" altLang="en-US" dirty="0"/>
          </a:p>
        </p:txBody>
      </p:sp>
    </p:spTree>
    <p:extLst>
      <p:ext uri="{BB962C8B-B14F-4D97-AF65-F5344CB8AC3E}">
        <p14:creationId xmlns:p14="http://schemas.microsoft.com/office/powerpoint/2010/main" val="126468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459">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745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45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7459">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745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US" altLang="en-US"/>
              <a:t>Namespaces</a:t>
            </a:r>
          </a:p>
        </p:txBody>
      </p:sp>
      <p:sp>
        <p:nvSpPr>
          <p:cNvPr id="148483" name="Rectangle 3"/>
          <p:cNvSpPr>
            <a:spLocks noGrp="1" noChangeArrowheads="1"/>
          </p:cNvSpPr>
          <p:nvPr>
            <p:ph type="body" idx="1"/>
          </p:nvPr>
        </p:nvSpPr>
        <p:spPr>
          <a:xfrm>
            <a:off x="552450" y="1549400"/>
            <a:ext cx="7962900" cy="5210175"/>
          </a:xfrm>
        </p:spPr>
        <p:txBody>
          <a:bodyPr>
            <a:normAutofit fontScale="92500" lnSpcReduction="10000"/>
          </a:bodyPr>
          <a:lstStyle/>
          <a:p>
            <a:r>
              <a:rPr lang="en-US" altLang="en-US" dirty="0"/>
              <a:t>XML data has to be exchanged between organizations</a:t>
            </a:r>
          </a:p>
          <a:p>
            <a:r>
              <a:rPr lang="en-US" altLang="en-US" dirty="0"/>
              <a:t>Same tag name may have different meaning in different organizations, causing confusion on exchanged documents</a:t>
            </a:r>
          </a:p>
          <a:p>
            <a:r>
              <a:rPr lang="en-US" altLang="en-US" dirty="0"/>
              <a:t>Specifying a unique string as </a:t>
            </a:r>
            <a:r>
              <a:rPr lang="en-US" altLang="en-US" dirty="0" smtClean="0"/>
              <a:t>a prefix </a:t>
            </a:r>
            <a:r>
              <a:rPr lang="en-US" altLang="en-US" dirty="0"/>
              <a:t>avoids confusion</a:t>
            </a:r>
          </a:p>
          <a:p>
            <a:pPr marL="0" indent="0">
              <a:buNone/>
            </a:pPr>
            <a:r>
              <a:rPr lang="en-US" altLang="en-US" dirty="0"/>
              <a:t> </a:t>
            </a:r>
            <a:r>
              <a:rPr lang="en-US" altLang="en-US" dirty="0" smtClean="0"/>
              <a:t>                              </a:t>
            </a:r>
            <a:r>
              <a:rPr lang="en-US" altLang="en-US" dirty="0" err="1" smtClean="0">
                <a:solidFill>
                  <a:srgbClr val="008000"/>
                </a:solidFill>
              </a:rPr>
              <a:t>xmlns:prefix</a:t>
            </a:r>
            <a:endParaRPr lang="en-US" altLang="en-US" dirty="0" smtClean="0">
              <a:solidFill>
                <a:srgbClr val="008000"/>
              </a:solidFill>
            </a:endParaRPr>
          </a:p>
          <a:p>
            <a:r>
              <a:rPr lang="en-US" altLang="en-US" dirty="0" smtClean="0"/>
              <a:t>Avoid using long unique names all over document by using XML Namespaces</a:t>
            </a:r>
          </a:p>
          <a:p>
            <a:pPr marL="1712913" indent="-1712913">
              <a:buFont typeface="Monotype Sorts" charset="2"/>
              <a:buNone/>
            </a:pPr>
            <a:r>
              <a:rPr lang="en-US" altLang="en-US" dirty="0" smtClean="0"/>
              <a:t>     	</a:t>
            </a:r>
            <a:r>
              <a:rPr lang="en-US" sz="1900" dirty="0" smtClean="0">
                <a:solidFill>
                  <a:schemeClr val="accent2">
                    <a:lumMod val="50000"/>
                  </a:schemeClr>
                </a:solidFill>
              </a:rPr>
              <a:t>&lt;</a:t>
            </a:r>
            <a:r>
              <a:rPr lang="en-US" sz="1900" dirty="0" err="1" smtClean="0">
                <a:solidFill>
                  <a:schemeClr val="accent2">
                    <a:lumMod val="50000"/>
                  </a:schemeClr>
                </a:solidFill>
              </a:rPr>
              <a:t>h:table</a:t>
            </a:r>
            <a:r>
              <a:rPr lang="en-US" sz="1900" dirty="0" smtClean="0">
                <a:solidFill>
                  <a:schemeClr val="accent2">
                    <a:lumMod val="50000"/>
                  </a:schemeClr>
                </a:solidFill>
              </a:rPr>
              <a:t> </a:t>
            </a:r>
            <a:r>
              <a:rPr lang="en-US" sz="1900" dirty="0" err="1" smtClean="0">
                <a:solidFill>
                  <a:schemeClr val="accent2">
                    <a:lumMod val="50000"/>
                  </a:schemeClr>
                </a:solidFill>
              </a:rPr>
              <a:t>xmlns:h</a:t>
            </a:r>
            <a:r>
              <a:rPr lang="en-US" sz="1900" dirty="0" smtClean="0">
                <a:solidFill>
                  <a:schemeClr val="accent2">
                    <a:lumMod val="50000"/>
                  </a:schemeClr>
                </a:solidFill>
              </a:rPr>
              <a:t>="http://www.w3.org/TR/html4/"&gt;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h:tr</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h:td</a:t>
            </a:r>
            <a:r>
              <a:rPr lang="en-US" sz="1900" dirty="0" smtClean="0">
                <a:solidFill>
                  <a:schemeClr val="accent2">
                    <a:lumMod val="50000"/>
                  </a:schemeClr>
                </a:solidFill>
              </a:rPr>
              <a:t>&gt;Apples&lt;/</a:t>
            </a:r>
            <a:r>
              <a:rPr lang="en-US" sz="1900" dirty="0" err="1" smtClean="0">
                <a:solidFill>
                  <a:schemeClr val="accent2">
                    <a:lumMod val="50000"/>
                  </a:schemeClr>
                </a:solidFill>
              </a:rPr>
              <a:t>h:td</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h:td</a:t>
            </a:r>
            <a:r>
              <a:rPr lang="en-US" sz="1900" dirty="0" smtClean="0">
                <a:solidFill>
                  <a:schemeClr val="accent2">
                    <a:lumMod val="50000"/>
                  </a:schemeClr>
                </a:solidFill>
              </a:rPr>
              <a:t>&gt;Bananas&lt;/</a:t>
            </a:r>
            <a:r>
              <a:rPr lang="en-US" sz="1900" dirty="0" err="1" smtClean="0">
                <a:solidFill>
                  <a:schemeClr val="accent2">
                    <a:lumMod val="50000"/>
                  </a:schemeClr>
                </a:solidFill>
              </a:rPr>
              <a:t>h:td</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h:tr</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&lt;/</a:t>
            </a:r>
            <a:r>
              <a:rPr lang="en-US" sz="1900" dirty="0" err="1" smtClean="0">
                <a:solidFill>
                  <a:schemeClr val="accent2">
                    <a:lumMod val="50000"/>
                  </a:schemeClr>
                </a:solidFill>
              </a:rPr>
              <a:t>h:table</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
            </a:r>
            <a:br>
              <a:rPr lang="en-US" sz="1900" dirty="0" smtClean="0">
                <a:solidFill>
                  <a:schemeClr val="accent2">
                    <a:lumMod val="50000"/>
                  </a:schemeClr>
                </a:solidFill>
              </a:rPr>
            </a:br>
            <a:r>
              <a:rPr lang="en-US" sz="1900" dirty="0" smtClean="0">
                <a:solidFill>
                  <a:schemeClr val="accent2">
                    <a:lumMod val="50000"/>
                  </a:schemeClr>
                </a:solidFill>
              </a:rPr>
              <a:t>&lt;</a:t>
            </a:r>
            <a:r>
              <a:rPr lang="en-US" sz="1900" dirty="0" err="1" smtClean="0">
                <a:solidFill>
                  <a:schemeClr val="accent2">
                    <a:lumMod val="50000"/>
                  </a:schemeClr>
                </a:solidFill>
              </a:rPr>
              <a:t>f:table</a:t>
            </a:r>
            <a:r>
              <a:rPr lang="en-US" sz="1900" dirty="0" smtClean="0">
                <a:solidFill>
                  <a:schemeClr val="accent2">
                    <a:lumMod val="50000"/>
                  </a:schemeClr>
                </a:solidFill>
              </a:rPr>
              <a:t> </a:t>
            </a:r>
            <a:r>
              <a:rPr lang="en-US" sz="1900" dirty="0" err="1" smtClean="0">
                <a:solidFill>
                  <a:schemeClr val="accent2">
                    <a:lumMod val="50000"/>
                  </a:schemeClr>
                </a:solidFill>
              </a:rPr>
              <a:t>xmlns:f</a:t>
            </a:r>
            <a:r>
              <a:rPr lang="en-US" sz="1900" dirty="0" smtClean="0">
                <a:solidFill>
                  <a:schemeClr val="accent2">
                    <a:lumMod val="50000"/>
                  </a:schemeClr>
                </a:solidFill>
              </a:rPr>
              <a:t>="https://www.w3schools.com/furniture"&gt;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f:name</a:t>
            </a:r>
            <a:r>
              <a:rPr lang="en-US" sz="1900" dirty="0" smtClean="0">
                <a:solidFill>
                  <a:schemeClr val="accent2">
                    <a:lumMod val="50000"/>
                  </a:schemeClr>
                </a:solidFill>
              </a:rPr>
              <a:t>&gt;African Coffee Table&lt;/</a:t>
            </a:r>
            <a:r>
              <a:rPr lang="en-US" sz="1900" dirty="0" err="1" smtClean="0">
                <a:solidFill>
                  <a:schemeClr val="accent2">
                    <a:lumMod val="50000"/>
                  </a:schemeClr>
                </a:solidFill>
              </a:rPr>
              <a:t>f:name</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f:width</a:t>
            </a:r>
            <a:r>
              <a:rPr lang="en-US" sz="1900" dirty="0" smtClean="0">
                <a:solidFill>
                  <a:schemeClr val="accent2">
                    <a:lumMod val="50000"/>
                  </a:schemeClr>
                </a:solidFill>
              </a:rPr>
              <a:t>&gt;80&lt;/</a:t>
            </a:r>
            <a:r>
              <a:rPr lang="en-US" sz="1900" dirty="0" err="1" smtClean="0">
                <a:solidFill>
                  <a:schemeClr val="accent2">
                    <a:lumMod val="50000"/>
                  </a:schemeClr>
                </a:solidFill>
              </a:rPr>
              <a:t>f:width</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  		&lt;</a:t>
            </a:r>
            <a:r>
              <a:rPr lang="en-US" sz="1900" dirty="0" err="1" smtClean="0">
                <a:solidFill>
                  <a:schemeClr val="accent2">
                    <a:lumMod val="50000"/>
                  </a:schemeClr>
                </a:solidFill>
              </a:rPr>
              <a:t>f:length</a:t>
            </a:r>
            <a:r>
              <a:rPr lang="en-US" sz="1900" dirty="0" smtClean="0">
                <a:solidFill>
                  <a:schemeClr val="accent2">
                    <a:lumMod val="50000"/>
                  </a:schemeClr>
                </a:solidFill>
              </a:rPr>
              <a:t>&gt;120&lt;/</a:t>
            </a:r>
            <a:r>
              <a:rPr lang="en-US" sz="1900" dirty="0" err="1" smtClean="0">
                <a:solidFill>
                  <a:schemeClr val="accent2">
                    <a:lumMod val="50000"/>
                  </a:schemeClr>
                </a:solidFill>
              </a:rPr>
              <a:t>f:length</a:t>
            </a:r>
            <a:r>
              <a:rPr lang="en-US" sz="1900" dirty="0" smtClean="0">
                <a:solidFill>
                  <a:schemeClr val="accent2">
                    <a:lumMod val="50000"/>
                  </a:schemeClr>
                </a:solidFill>
              </a:rPr>
              <a:t>&gt;</a:t>
            </a:r>
            <a:br>
              <a:rPr lang="en-US" sz="1900" dirty="0" smtClean="0">
                <a:solidFill>
                  <a:schemeClr val="accent2">
                    <a:lumMod val="50000"/>
                  </a:schemeClr>
                </a:solidFill>
              </a:rPr>
            </a:br>
            <a:r>
              <a:rPr lang="en-US" sz="1900" dirty="0" smtClean="0">
                <a:solidFill>
                  <a:schemeClr val="accent2">
                    <a:lumMod val="50000"/>
                  </a:schemeClr>
                </a:solidFill>
              </a:rPr>
              <a:t>&lt;/</a:t>
            </a:r>
            <a:r>
              <a:rPr lang="en-US" sz="1900" dirty="0" err="1" smtClean="0">
                <a:solidFill>
                  <a:schemeClr val="accent2">
                    <a:lumMod val="50000"/>
                  </a:schemeClr>
                </a:solidFill>
              </a:rPr>
              <a:t>f:table</a:t>
            </a:r>
            <a:r>
              <a:rPr lang="en-US" sz="1900" dirty="0" smtClean="0">
                <a:solidFill>
                  <a:schemeClr val="accent2">
                    <a:lumMod val="50000"/>
                  </a:schemeClr>
                </a:solidFill>
              </a:rPr>
              <a:t>&gt;</a:t>
            </a:r>
            <a:endParaRPr lang="en-US" altLang="en-US" sz="1900" dirty="0">
              <a:solidFill>
                <a:schemeClr val="accent2">
                  <a:lumMod val="50000"/>
                </a:schemeClr>
              </a:solidFill>
            </a:endParaRPr>
          </a:p>
        </p:txBody>
      </p:sp>
    </p:spTree>
    <p:extLst>
      <p:ext uri="{BB962C8B-B14F-4D97-AF65-F5344CB8AC3E}">
        <p14:creationId xmlns:p14="http://schemas.microsoft.com/office/powerpoint/2010/main" val="664795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4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84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8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ltLang="en-US"/>
              <a:t>More on XML Syntax</a:t>
            </a:r>
          </a:p>
        </p:txBody>
      </p:sp>
      <p:sp>
        <p:nvSpPr>
          <p:cNvPr id="146435" name="Rectangle 3"/>
          <p:cNvSpPr>
            <a:spLocks noGrp="1" noChangeArrowheads="1"/>
          </p:cNvSpPr>
          <p:nvPr>
            <p:ph type="body" idx="1"/>
          </p:nvPr>
        </p:nvSpPr>
        <p:spPr>
          <a:xfrm>
            <a:off x="628650" y="1699156"/>
            <a:ext cx="8039100" cy="4876800"/>
          </a:xfrm>
        </p:spPr>
        <p:txBody>
          <a:bodyPr/>
          <a:lstStyle/>
          <a:p>
            <a:r>
              <a:rPr lang="en-US" altLang="en-US" dirty="0"/>
              <a:t>Elements without </a:t>
            </a:r>
            <a:r>
              <a:rPr lang="en-US" altLang="en-US" dirty="0" err="1"/>
              <a:t>subelements</a:t>
            </a:r>
            <a:r>
              <a:rPr lang="en-US" altLang="en-US" dirty="0"/>
              <a:t> or text content can be abbreviated by ending the start tag with a  /&gt;  and deleting the end tag</a:t>
            </a:r>
          </a:p>
          <a:p>
            <a:pPr lvl="1"/>
            <a:r>
              <a:rPr lang="en-US" altLang="en-US" dirty="0">
                <a:solidFill>
                  <a:srgbClr val="993300"/>
                </a:solidFill>
              </a:rPr>
              <a:t>&lt;account  number=“A-101” branch=“</a:t>
            </a:r>
            <a:r>
              <a:rPr lang="en-US" altLang="en-US" dirty="0" err="1">
                <a:solidFill>
                  <a:srgbClr val="993300"/>
                </a:solidFill>
              </a:rPr>
              <a:t>Perryridge</a:t>
            </a:r>
            <a:r>
              <a:rPr lang="en-US" altLang="en-US" dirty="0">
                <a:solidFill>
                  <a:srgbClr val="993300"/>
                </a:solidFill>
              </a:rPr>
              <a:t>”  balance=“200 /&gt;</a:t>
            </a:r>
          </a:p>
          <a:p>
            <a:r>
              <a:rPr lang="en-US" altLang="en-US" dirty="0"/>
              <a:t>To store string data that may contain tags, without the tags being interpreted as </a:t>
            </a:r>
            <a:r>
              <a:rPr lang="en-US" altLang="en-US" dirty="0" err="1"/>
              <a:t>subelements</a:t>
            </a:r>
            <a:r>
              <a:rPr lang="en-US" altLang="en-US" dirty="0"/>
              <a:t>, use CDATA as below</a:t>
            </a:r>
          </a:p>
          <a:p>
            <a:pPr lvl="1"/>
            <a:r>
              <a:rPr lang="en-US" altLang="en-US" dirty="0">
                <a:solidFill>
                  <a:srgbClr val="993300"/>
                </a:solidFill>
              </a:rPr>
              <a:t>&lt;![CDATA[&lt;account&gt; … &lt;/account&gt;]]&gt;</a:t>
            </a:r>
          </a:p>
          <a:p>
            <a:pPr lvl="1">
              <a:buFont typeface="Monotype Sorts" charset="2"/>
              <a:buNone/>
            </a:pPr>
            <a:r>
              <a:rPr lang="en-US" altLang="en-US" dirty="0"/>
              <a:t>Here, &lt;account&gt; and &lt;/account&gt; are treated as just strings</a:t>
            </a:r>
          </a:p>
          <a:p>
            <a:pPr lvl="1">
              <a:buFont typeface="Monotype Sorts" charset="2"/>
              <a:buNone/>
            </a:pPr>
            <a:r>
              <a:rPr lang="en-US" altLang="en-US" dirty="0"/>
              <a:t>CDATA stands for “character data</a:t>
            </a:r>
            <a:r>
              <a:rPr lang="en-US" altLang="en-US" dirty="0" smtClean="0"/>
              <a:t>”, </a:t>
            </a:r>
            <a:r>
              <a:rPr lang="en-US" b="1" dirty="0"/>
              <a:t>text that will NOT be parsed by a parser</a:t>
            </a:r>
            <a:endParaRPr lang="en-US" altLang="en-US" dirty="0"/>
          </a:p>
          <a:p>
            <a:pPr>
              <a:buFont typeface="Monotype Sorts" charset="2"/>
              <a:buNone/>
            </a:pPr>
            <a:endParaRPr lang="en-US" altLang="en-US" dirty="0"/>
          </a:p>
          <a:p>
            <a:pPr>
              <a:lnSpc>
                <a:spcPct val="80000"/>
              </a:lnSpc>
              <a:buFont typeface="Monotype Sorts" charset="2"/>
              <a:buNone/>
            </a:pPr>
            <a:endParaRPr lang="en-US" altLang="en-US" sz="2000" dirty="0"/>
          </a:p>
          <a:p>
            <a:endParaRPr lang="en-US" altLang="en-US" sz="2000" dirty="0"/>
          </a:p>
        </p:txBody>
      </p:sp>
    </p:spTree>
    <p:extLst>
      <p:ext uri="{BB962C8B-B14F-4D97-AF65-F5344CB8AC3E}">
        <p14:creationId xmlns:p14="http://schemas.microsoft.com/office/powerpoint/2010/main" val="3448591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3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43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643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6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altLang="en-US"/>
              <a:t>XML Document Schema</a:t>
            </a:r>
          </a:p>
        </p:txBody>
      </p:sp>
      <p:sp>
        <p:nvSpPr>
          <p:cNvPr id="149507" name="Rectangle 3"/>
          <p:cNvSpPr>
            <a:spLocks noGrp="1" noChangeArrowheads="1"/>
          </p:cNvSpPr>
          <p:nvPr>
            <p:ph type="body" idx="1"/>
          </p:nvPr>
        </p:nvSpPr>
        <p:spPr/>
        <p:txBody>
          <a:bodyPr>
            <a:normAutofit lnSpcReduction="10000"/>
          </a:bodyPr>
          <a:lstStyle/>
          <a:p>
            <a:r>
              <a:rPr lang="en-US" altLang="en-US" dirty="0"/>
              <a:t>Database schemas constrain what information can be stored, and the data types of stored values</a:t>
            </a:r>
          </a:p>
          <a:p>
            <a:r>
              <a:rPr lang="en-US" altLang="en-US" dirty="0"/>
              <a:t>XML documents are not required to have an associated schema</a:t>
            </a:r>
          </a:p>
          <a:p>
            <a:r>
              <a:rPr lang="en-US" altLang="en-US" dirty="0"/>
              <a:t>However, schemas are very important for XML data exchange</a:t>
            </a:r>
          </a:p>
          <a:p>
            <a:pPr lvl="1"/>
            <a:r>
              <a:rPr lang="en-US" altLang="en-US" dirty="0"/>
              <a:t>Otherwise, a site cannot automatically interpret data received from another site</a:t>
            </a:r>
          </a:p>
          <a:p>
            <a:r>
              <a:rPr lang="en-US" altLang="en-US" dirty="0"/>
              <a:t>Two mechanisms for specifying XML schema</a:t>
            </a:r>
          </a:p>
          <a:p>
            <a:pPr lvl="1"/>
            <a:r>
              <a:rPr lang="en-US" altLang="en-US" sz="2000" b="1" dirty="0">
                <a:solidFill>
                  <a:schemeClr val="accent1"/>
                </a:solidFill>
              </a:rPr>
              <a:t>Document Type Definition (DTD)</a:t>
            </a:r>
          </a:p>
          <a:p>
            <a:pPr lvl="2"/>
            <a:r>
              <a:rPr lang="en-US" altLang="en-US" sz="1600" dirty="0"/>
              <a:t>Widely used</a:t>
            </a:r>
          </a:p>
          <a:p>
            <a:pPr lvl="1"/>
            <a:r>
              <a:rPr lang="en-US" altLang="en-US" sz="2000" b="1" dirty="0">
                <a:solidFill>
                  <a:schemeClr val="accent1"/>
                </a:solidFill>
              </a:rPr>
              <a:t>XML Schema </a:t>
            </a:r>
          </a:p>
          <a:p>
            <a:pPr lvl="2"/>
            <a:r>
              <a:rPr lang="en-US" altLang="en-US" sz="1600" dirty="0"/>
              <a:t>Newer, increasing use</a:t>
            </a:r>
          </a:p>
        </p:txBody>
      </p:sp>
    </p:spTree>
    <p:extLst>
      <p:ext uri="{BB962C8B-B14F-4D97-AF65-F5344CB8AC3E}">
        <p14:creationId xmlns:p14="http://schemas.microsoft.com/office/powerpoint/2010/main" val="673745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5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50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950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95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950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950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9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6"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dirty="0"/>
              <a:t>Why DTDs?</a:t>
            </a:r>
          </a:p>
        </p:txBody>
      </p:sp>
      <p:sp>
        <p:nvSpPr>
          <p:cNvPr id="8197" name="Rectangle 5"/>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dirty="0"/>
              <a:t>XML documents are designed to be processed by computer programs</a:t>
            </a:r>
          </a:p>
          <a:p>
            <a:pPr lvl="1"/>
            <a:r>
              <a:rPr lang="en-US" altLang="en-US" dirty="0"/>
              <a:t>If you can put just </a:t>
            </a:r>
            <a:r>
              <a:rPr lang="en-US" altLang="en-US" i="1" dirty="0"/>
              <a:t>any</a:t>
            </a:r>
            <a:r>
              <a:rPr lang="en-US" altLang="en-US" dirty="0"/>
              <a:t> tags in an XML document, it’s very hard to write a program that knows how to process the tags</a:t>
            </a:r>
          </a:p>
          <a:p>
            <a:pPr lvl="1"/>
            <a:r>
              <a:rPr lang="en-US" altLang="en-US" dirty="0"/>
              <a:t>A DTD specifies what tags may occur, when they may occur, and what attributes they may (or must) have</a:t>
            </a:r>
          </a:p>
          <a:p>
            <a:r>
              <a:rPr lang="en-US" altLang="en-US" dirty="0"/>
              <a:t>A DTD allows the XML document to be verified (shown to be legal)</a:t>
            </a:r>
          </a:p>
          <a:p>
            <a:r>
              <a:rPr lang="en-US" altLang="en-US" dirty="0"/>
              <a:t>A DTD that is shared across groups allows the groups to produce consistent XML documents</a:t>
            </a:r>
          </a:p>
        </p:txBody>
      </p:sp>
    </p:spTree>
    <p:extLst>
      <p:ext uri="{BB962C8B-B14F-4D97-AF65-F5344CB8AC3E}">
        <p14:creationId xmlns:p14="http://schemas.microsoft.com/office/powerpoint/2010/main" val="2472373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ltLang="en-US"/>
              <a:t>Document Type Definition (DTD)</a:t>
            </a:r>
          </a:p>
        </p:txBody>
      </p:sp>
      <p:sp>
        <p:nvSpPr>
          <p:cNvPr id="150531" name="Rectangle 3"/>
          <p:cNvSpPr>
            <a:spLocks noGrp="1" noChangeArrowheads="1"/>
          </p:cNvSpPr>
          <p:nvPr>
            <p:ph type="body" idx="1"/>
          </p:nvPr>
        </p:nvSpPr>
        <p:spPr/>
        <p:txBody>
          <a:bodyPr/>
          <a:lstStyle/>
          <a:p>
            <a:r>
              <a:rPr lang="en-US" altLang="en-US"/>
              <a:t>The type of an XML document can be specified using a DTD</a:t>
            </a:r>
          </a:p>
          <a:p>
            <a:r>
              <a:rPr lang="en-US" altLang="en-US"/>
              <a:t>DTD constraints structure of XML data</a:t>
            </a:r>
          </a:p>
          <a:p>
            <a:pPr lvl="1"/>
            <a:r>
              <a:rPr lang="en-US" altLang="en-US"/>
              <a:t>What elements can occur</a:t>
            </a:r>
          </a:p>
          <a:p>
            <a:pPr lvl="1"/>
            <a:r>
              <a:rPr lang="en-US" altLang="en-US"/>
              <a:t>What attributes can/must an element have</a:t>
            </a:r>
          </a:p>
          <a:p>
            <a:pPr lvl="1"/>
            <a:r>
              <a:rPr lang="en-US" altLang="en-US"/>
              <a:t>What subelements can/must occur inside each element, and how many times.</a:t>
            </a:r>
          </a:p>
          <a:p>
            <a:r>
              <a:rPr lang="en-US" altLang="en-US"/>
              <a:t>DTD does not constrain data types</a:t>
            </a:r>
          </a:p>
          <a:p>
            <a:pPr lvl="1"/>
            <a:r>
              <a:rPr lang="en-US" altLang="en-US"/>
              <a:t>All values represented as strings in XML</a:t>
            </a:r>
          </a:p>
          <a:p>
            <a:r>
              <a:rPr lang="en-US" altLang="en-US"/>
              <a:t>DTD syntax</a:t>
            </a:r>
          </a:p>
          <a:p>
            <a:pPr lvl="1"/>
            <a:r>
              <a:rPr lang="en-US" altLang="en-US"/>
              <a:t>&lt;!ELEMENT element (subelements-specification) &gt;</a:t>
            </a:r>
          </a:p>
          <a:p>
            <a:pPr lvl="1"/>
            <a:r>
              <a:rPr lang="en-US" altLang="en-US"/>
              <a:t>&lt;!ATTLIST   element (attributes)  &gt;</a:t>
            </a:r>
          </a:p>
        </p:txBody>
      </p:sp>
    </p:spTree>
    <p:extLst>
      <p:ext uri="{BB962C8B-B14F-4D97-AF65-F5344CB8AC3E}">
        <p14:creationId xmlns:p14="http://schemas.microsoft.com/office/powerpoint/2010/main" val="1502978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n-US" altLang="en-US"/>
              <a:t>XML</a:t>
            </a:r>
          </a:p>
        </p:txBody>
      </p:sp>
      <p:sp>
        <p:nvSpPr>
          <p:cNvPr id="189443" name="Rectangle 3"/>
          <p:cNvSpPr>
            <a:spLocks noGrp="1" noChangeArrowheads="1"/>
          </p:cNvSpPr>
          <p:nvPr>
            <p:ph type="body" idx="1"/>
          </p:nvPr>
        </p:nvSpPr>
        <p:spPr/>
        <p:txBody>
          <a:bodyPr/>
          <a:lstStyle/>
          <a:p>
            <a:r>
              <a:rPr lang="en-US" altLang="en-US" dirty="0"/>
              <a:t>Structure of XML Data</a:t>
            </a:r>
          </a:p>
          <a:p>
            <a:r>
              <a:rPr lang="en-US" altLang="en-US" dirty="0"/>
              <a:t>XML Document Schema</a:t>
            </a:r>
          </a:p>
          <a:p>
            <a:r>
              <a:rPr lang="en-US" altLang="en-US" dirty="0" smtClean="0"/>
              <a:t>Application </a:t>
            </a:r>
            <a:r>
              <a:rPr lang="en-US" altLang="en-US" dirty="0"/>
              <a:t>Program Interfaces to XML</a:t>
            </a:r>
          </a:p>
          <a:p>
            <a:r>
              <a:rPr lang="en-US" altLang="en-US" dirty="0"/>
              <a:t>Storage of XML Data</a:t>
            </a:r>
          </a:p>
          <a:p>
            <a:endParaRPr lang="en-US" altLang="en-US" dirty="0"/>
          </a:p>
        </p:txBody>
      </p:sp>
    </p:spTree>
    <p:extLst>
      <p:ext uri="{BB962C8B-B14F-4D97-AF65-F5344CB8AC3E}">
        <p14:creationId xmlns:p14="http://schemas.microsoft.com/office/powerpoint/2010/main" val="3092049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22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2292"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a:t>Inline DTDs</a:t>
            </a:r>
          </a:p>
        </p:txBody>
      </p:sp>
      <p:sp>
        <p:nvSpPr>
          <p:cNvPr id="12293" name="Rectangle 5"/>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If a DTD is used only by a single XML document, it can be put directly in that document:</a:t>
            </a:r>
          </a:p>
          <a:p>
            <a:pPr lvl="1">
              <a:buFontTx/>
              <a:buChar char=" "/>
            </a:pPr>
            <a:r>
              <a:rPr lang="en-US" altLang="en-US">
                <a:solidFill>
                  <a:schemeClr val="accent2"/>
                </a:solidFill>
                <a:latin typeface="Trebuchet MS" pitchFamily="34" charset="0"/>
              </a:rPr>
              <a:t>&lt;?xml version="1.0"&gt;</a:t>
            </a:r>
            <a:br>
              <a:rPr lang="en-US" altLang="en-US">
                <a:solidFill>
                  <a:schemeClr val="accent2"/>
                </a:solidFill>
                <a:latin typeface="Trebuchet MS" pitchFamily="34" charset="0"/>
              </a:rPr>
            </a:br>
            <a:r>
              <a:rPr lang="en-US" altLang="en-US">
                <a:solidFill>
                  <a:schemeClr val="accent2"/>
                </a:solidFill>
                <a:latin typeface="Trebuchet MS" pitchFamily="34" charset="0"/>
              </a:rPr>
              <a:t>&lt;!DOCTYPE myRootElement [</a:t>
            </a:r>
            <a:br>
              <a:rPr lang="en-US" altLang="en-US">
                <a:solidFill>
                  <a:schemeClr val="accent2"/>
                </a:solidFill>
                <a:latin typeface="Trebuchet MS" pitchFamily="34" charset="0"/>
              </a:rPr>
            </a:br>
            <a:r>
              <a:rPr lang="en-US" altLang="en-US">
                <a:solidFill>
                  <a:srgbClr val="FFFF82"/>
                </a:solidFill>
                <a:latin typeface="Trebuchet MS" pitchFamily="34" charset="0"/>
              </a:rPr>
              <a:t>   </a:t>
            </a:r>
            <a:r>
              <a:rPr lang="en-US" altLang="en-US">
                <a:solidFill>
                  <a:schemeClr val="accent1"/>
                </a:solidFill>
                <a:latin typeface="Trebuchet MS" pitchFamily="34" charset="0"/>
              </a:rPr>
              <a:t> &lt;!-- DTD content goes here --&gt;</a:t>
            </a:r>
            <a:br>
              <a:rPr lang="en-US" altLang="en-US">
                <a:solidFill>
                  <a:schemeClr val="accent1"/>
                </a:solidFill>
                <a:latin typeface="Trebuchet MS" pitchFamily="34" charset="0"/>
              </a:rPr>
            </a:br>
            <a:r>
              <a:rPr lang="en-US" altLang="en-US">
                <a:solidFill>
                  <a:schemeClr val="accent2"/>
                </a:solidFill>
                <a:latin typeface="Trebuchet MS" pitchFamily="34" charset="0"/>
              </a:rPr>
              <a:t>]&gt;</a:t>
            </a:r>
            <a:br>
              <a:rPr lang="en-US" altLang="en-US">
                <a:solidFill>
                  <a:schemeClr val="accent2"/>
                </a:solidFill>
                <a:latin typeface="Trebuchet MS" pitchFamily="34" charset="0"/>
              </a:rPr>
            </a:br>
            <a:r>
              <a:rPr lang="en-US" altLang="en-US">
                <a:solidFill>
                  <a:schemeClr val="accent2"/>
                </a:solidFill>
                <a:latin typeface="Trebuchet MS" pitchFamily="34" charset="0"/>
              </a:rPr>
              <a:t>&lt;myRootElement&gt;</a:t>
            </a:r>
            <a:br>
              <a:rPr lang="en-US" altLang="en-US">
                <a:solidFill>
                  <a:schemeClr val="accent2"/>
                </a:solidFill>
                <a:latin typeface="Trebuchet MS" pitchFamily="34" charset="0"/>
              </a:rPr>
            </a:br>
            <a:r>
              <a:rPr lang="en-US" altLang="en-US">
                <a:solidFill>
                  <a:srgbClr val="FFFF82"/>
                </a:solidFill>
                <a:latin typeface="Trebuchet MS" pitchFamily="34" charset="0"/>
              </a:rPr>
              <a:t>    </a:t>
            </a:r>
            <a:r>
              <a:rPr lang="en-US" altLang="en-US">
                <a:solidFill>
                  <a:schemeClr val="accent1"/>
                </a:solidFill>
                <a:latin typeface="Trebuchet MS" pitchFamily="34" charset="0"/>
              </a:rPr>
              <a:t> &lt;!-- XML content goes here --&gt;</a:t>
            </a:r>
            <a:br>
              <a:rPr lang="en-US" altLang="en-US">
                <a:solidFill>
                  <a:schemeClr val="accent1"/>
                </a:solidFill>
                <a:latin typeface="Trebuchet MS" pitchFamily="34" charset="0"/>
              </a:rPr>
            </a:br>
            <a:r>
              <a:rPr lang="en-US" altLang="en-US">
                <a:solidFill>
                  <a:schemeClr val="accent2"/>
                </a:solidFill>
                <a:latin typeface="Trebuchet MS" pitchFamily="34" charset="0"/>
              </a:rPr>
              <a:t>&lt;/myRootElement&gt;</a:t>
            </a:r>
          </a:p>
          <a:p>
            <a:r>
              <a:rPr lang="en-US" altLang="en-US"/>
              <a:t>An inline DTD can be used only by the document in which it occurs</a:t>
            </a:r>
          </a:p>
        </p:txBody>
      </p:sp>
    </p:spTree>
    <p:extLst>
      <p:ext uri="{BB962C8B-B14F-4D97-AF65-F5344CB8AC3E}">
        <p14:creationId xmlns:p14="http://schemas.microsoft.com/office/powerpoint/2010/main" val="316650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433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1434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a:t>External DTDs</a:t>
            </a:r>
          </a:p>
        </p:txBody>
      </p:sp>
      <p:sp>
        <p:nvSpPr>
          <p:cNvPr id="14341" name="Rectangle 5"/>
          <p:cNvSpPr>
            <a:spLocks noGrp="1" noChangeArrowheads="1"/>
          </p:cNvSpPr>
          <p:nvPr>
            <p:ph type="body" idx="1"/>
          </p:nvPr>
        </p:nvSpPr>
        <p:spPr>
          <a:xfrm>
            <a:off x="685800" y="1676400"/>
            <a:ext cx="7772400" cy="4876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lnSpcReduction="10000"/>
          </a:bodyPr>
          <a:lstStyle/>
          <a:p>
            <a:r>
              <a:rPr lang="en-US" altLang="en-US" sz="2400" dirty="0"/>
              <a:t>An external DTD (a DTD that is a separate document) is declared with a </a:t>
            </a:r>
            <a:r>
              <a:rPr lang="en-US" altLang="en-US" sz="2400" dirty="0">
                <a:solidFill>
                  <a:schemeClr val="accent2"/>
                </a:solidFill>
                <a:latin typeface="Trebuchet MS" pitchFamily="34" charset="0"/>
              </a:rPr>
              <a:t>SYSTEM</a:t>
            </a:r>
            <a:r>
              <a:rPr lang="en-US" altLang="en-US" sz="2400" dirty="0"/>
              <a:t> or a </a:t>
            </a:r>
            <a:r>
              <a:rPr lang="en-US" altLang="en-US" sz="2400" dirty="0">
                <a:solidFill>
                  <a:schemeClr val="accent2"/>
                </a:solidFill>
                <a:latin typeface="Trebuchet MS" pitchFamily="34" charset="0"/>
              </a:rPr>
              <a:t>PUBLIC</a:t>
            </a:r>
            <a:r>
              <a:rPr lang="en-US" altLang="en-US" sz="2400" dirty="0"/>
              <a:t> command:</a:t>
            </a:r>
          </a:p>
          <a:p>
            <a:pPr lvl="1">
              <a:buFontTx/>
              <a:buChar char=" "/>
            </a:pPr>
            <a:r>
              <a:rPr lang="en-US" altLang="en-US" sz="2000" dirty="0">
                <a:solidFill>
                  <a:srgbClr val="FFFF82"/>
                </a:solidFill>
                <a:latin typeface="Trebuchet MS" pitchFamily="34" charset="0"/>
              </a:rPr>
              <a:t>   </a:t>
            </a:r>
            <a:r>
              <a:rPr lang="en-US" altLang="en-US" sz="2000" dirty="0">
                <a:solidFill>
                  <a:schemeClr val="accent2"/>
                </a:solidFill>
                <a:latin typeface="Trebuchet MS" pitchFamily="34" charset="0"/>
              </a:rPr>
              <a:t> &lt;!DOCTYPE </a:t>
            </a:r>
            <a:r>
              <a:rPr lang="en-US" altLang="en-US" sz="2000" dirty="0" err="1">
                <a:solidFill>
                  <a:schemeClr val="accent2"/>
                </a:solidFill>
                <a:latin typeface="Trebuchet MS" pitchFamily="34" charset="0"/>
              </a:rPr>
              <a:t>myRootElement</a:t>
            </a:r>
            <a:r>
              <a:rPr lang="en-US" altLang="en-US" sz="2000" dirty="0">
                <a:solidFill>
                  <a:schemeClr val="accent2"/>
                </a:solidFill>
                <a:latin typeface="Trebuchet MS" pitchFamily="34" charset="0"/>
              </a:rPr>
              <a:t> </a:t>
            </a:r>
            <a:r>
              <a:rPr lang="en-US" altLang="en-US" sz="2000" dirty="0" smtClean="0">
                <a:solidFill>
                  <a:schemeClr val="accent2"/>
                </a:solidFill>
                <a:latin typeface="Trebuchet MS" pitchFamily="34" charset="0"/>
              </a:rPr>
              <a:t>PUBLIC</a:t>
            </a:r>
            <a:r>
              <a:rPr lang="en-US" altLang="en-US" sz="2000" dirty="0">
                <a:solidFill>
                  <a:schemeClr val="accent2"/>
                </a:solidFill>
                <a:latin typeface="Trebuchet MS" pitchFamily="34" charset="0"/>
              </a:rPr>
              <a:t/>
            </a:r>
            <a:br>
              <a:rPr lang="en-US" altLang="en-US" sz="2000" dirty="0">
                <a:solidFill>
                  <a:schemeClr val="accent2"/>
                </a:solidFill>
                <a:latin typeface="Trebuchet MS" pitchFamily="34" charset="0"/>
              </a:rPr>
            </a:br>
            <a:r>
              <a:rPr lang="en-US" altLang="en-US" sz="2000" dirty="0">
                <a:solidFill>
                  <a:schemeClr val="accent2"/>
                </a:solidFill>
                <a:latin typeface="Trebuchet MS" pitchFamily="34" charset="0"/>
              </a:rPr>
              <a:t>    "http://www.mysite.com/mydoc.dtd</a:t>
            </a:r>
            <a:r>
              <a:rPr lang="en-US" altLang="en-US" sz="2000" dirty="0" smtClean="0">
                <a:solidFill>
                  <a:schemeClr val="accent2"/>
                </a:solidFill>
                <a:latin typeface="Trebuchet MS" pitchFamily="34" charset="0"/>
              </a:rPr>
              <a:t>"&gt;</a:t>
            </a:r>
          </a:p>
          <a:p>
            <a:pPr lvl="1">
              <a:buFontTx/>
              <a:buChar char=" "/>
            </a:pPr>
            <a:r>
              <a:rPr lang="en-US" altLang="en-US" sz="2000" dirty="0" smtClean="0">
                <a:latin typeface="Trebuchet MS" pitchFamily="34" charset="0"/>
              </a:rPr>
              <a:t>Or </a:t>
            </a:r>
            <a:endParaRPr lang="en-US" altLang="en-US" sz="2000" dirty="0">
              <a:latin typeface="Trebuchet MS" pitchFamily="34" charset="0"/>
            </a:endParaRPr>
          </a:p>
          <a:p>
            <a:pPr lvl="1">
              <a:buFontTx/>
              <a:buChar char=" "/>
            </a:pPr>
            <a:r>
              <a:rPr lang="en-US" altLang="en-US" sz="2000" dirty="0">
                <a:solidFill>
                  <a:schemeClr val="accent2"/>
                </a:solidFill>
                <a:latin typeface="Trebuchet MS" pitchFamily="34" charset="0"/>
              </a:rPr>
              <a:t>&lt;!DOCTYPE </a:t>
            </a:r>
            <a:r>
              <a:rPr lang="en-US" altLang="en-US" sz="2000" dirty="0" err="1">
                <a:solidFill>
                  <a:schemeClr val="accent2"/>
                </a:solidFill>
                <a:latin typeface="Trebuchet MS" pitchFamily="34" charset="0"/>
              </a:rPr>
              <a:t>myRootElement</a:t>
            </a:r>
            <a:r>
              <a:rPr lang="en-US" altLang="en-US" sz="2000" dirty="0">
                <a:solidFill>
                  <a:schemeClr val="accent2"/>
                </a:solidFill>
                <a:latin typeface="Trebuchet MS" pitchFamily="34" charset="0"/>
              </a:rPr>
              <a:t> SYSTEM</a:t>
            </a:r>
            <a:br>
              <a:rPr lang="en-US" altLang="en-US" sz="2000" dirty="0">
                <a:solidFill>
                  <a:schemeClr val="accent2"/>
                </a:solidFill>
                <a:latin typeface="Trebuchet MS" pitchFamily="34" charset="0"/>
              </a:rPr>
            </a:br>
            <a:r>
              <a:rPr lang="en-US" altLang="en-US" sz="2000" dirty="0">
                <a:solidFill>
                  <a:schemeClr val="accent2"/>
                </a:solidFill>
                <a:latin typeface="Trebuchet MS" pitchFamily="34" charset="0"/>
              </a:rPr>
              <a:t>    </a:t>
            </a:r>
            <a:r>
              <a:rPr lang="en-US" altLang="en-US" sz="2000" dirty="0" smtClean="0">
                <a:solidFill>
                  <a:schemeClr val="accent2"/>
                </a:solidFill>
                <a:latin typeface="Trebuchet MS" pitchFamily="34" charset="0"/>
              </a:rPr>
              <a:t>"mydoc.dtd</a:t>
            </a:r>
            <a:r>
              <a:rPr lang="en-US" altLang="en-US" sz="2000" dirty="0">
                <a:solidFill>
                  <a:schemeClr val="accent2"/>
                </a:solidFill>
                <a:latin typeface="Trebuchet MS" pitchFamily="34" charset="0"/>
              </a:rPr>
              <a:t>"&gt;</a:t>
            </a:r>
            <a:endParaRPr lang="en-US" altLang="en-US" sz="2000" dirty="0">
              <a:solidFill>
                <a:schemeClr val="accent2"/>
              </a:solidFill>
            </a:endParaRPr>
          </a:p>
          <a:p>
            <a:pPr lvl="1">
              <a:buFontTx/>
              <a:buChar char=" "/>
            </a:pPr>
            <a:endParaRPr lang="en-US" altLang="en-US" sz="2000" dirty="0">
              <a:solidFill>
                <a:schemeClr val="accent2"/>
              </a:solidFill>
            </a:endParaRPr>
          </a:p>
          <a:p>
            <a:pPr lvl="1"/>
            <a:r>
              <a:rPr lang="en-US" altLang="en-US" sz="2000" dirty="0"/>
              <a:t>The name that appears after </a:t>
            </a:r>
            <a:r>
              <a:rPr lang="en-US" altLang="en-US" sz="2000" dirty="0">
                <a:solidFill>
                  <a:schemeClr val="accent2"/>
                </a:solidFill>
                <a:latin typeface="Trebuchet MS" pitchFamily="34" charset="0"/>
              </a:rPr>
              <a:t>DOCTYPE</a:t>
            </a:r>
            <a:r>
              <a:rPr lang="en-US" altLang="en-US" sz="2000" dirty="0"/>
              <a:t> (in this example, </a:t>
            </a:r>
            <a:r>
              <a:rPr lang="en-US" altLang="en-US" sz="2000" dirty="0" err="1">
                <a:solidFill>
                  <a:schemeClr val="accent2"/>
                </a:solidFill>
                <a:latin typeface="Trebuchet MS" pitchFamily="34" charset="0"/>
              </a:rPr>
              <a:t>myRootElement</a:t>
            </a:r>
            <a:r>
              <a:rPr lang="en-US" altLang="en-US" sz="2000" dirty="0"/>
              <a:t>) must match the name of the XML document’s root element</a:t>
            </a:r>
          </a:p>
          <a:p>
            <a:pPr lvl="1"/>
            <a:r>
              <a:rPr lang="en-US" altLang="en-US" sz="2000" dirty="0"/>
              <a:t>Use </a:t>
            </a:r>
            <a:r>
              <a:rPr lang="en-US" altLang="en-US" sz="2000" dirty="0">
                <a:solidFill>
                  <a:schemeClr val="accent2"/>
                </a:solidFill>
                <a:latin typeface="Trebuchet MS" pitchFamily="34" charset="0"/>
              </a:rPr>
              <a:t>SYSTEM</a:t>
            </a:r>
            <a:r>
              <a:rPr lang="en-US" altLang="en-US" sz="2000" dirty="0"/>
              <a:t> for external DTDs that you define yourself, and use </a:t>
            </a:r>
            <a:r>
              <a:rPr lang="en-US" altLang="en-US" sz="2000" dirty="0">
                <a:solidFill>
                  <a:schemeClr val="accent2"/>
                </a:solidFill>
                <a:latin typeface="Trebuchet MS" pitchFamily="34" charset="0"/>
              </a:rPr>
              <a:t>PUBLIC</a:t>
            </a:r>
            <a:r>
              <a:rPr lang="en-US" altLang="en-US" sz="2000" dirty="0"/>
              <a:t> for official, published DTDs</a:t>
            </a:r>
          </a:p>
          <a:p>
            <a:pPr lvl="1"/>
            <a:r>
              <a:rPr lang="en-US" altLang="en-US" sz="2000" dirty="0"/>
              <a:t>External DTDs can only be referenced with a URL</a:t>
            </a:r>
          </a:p>
          <a:p>
            <a:r>
              <a:rPr lang="en-US" altLang="en-US" sz="2400" dirty="0"/>
              <a:t>The file extension for an external DTD is</a:t>
            </a:r>
            <a:r>
              <a:rPr lang="en-US" altLang="en-US" sz="2400" dirty="0">
                <a:solidFill>
                  <a:srgbClr val="FFFF82"/>
                </a:solidFill>
                <a:latin typeface="Trebuchet MS" pitchFamily="34" charset="0"/>
              </a:rPr>
              <a:t> </a:t>
            </a:r>
            <a:r>
              <a:rPr lang="en-US" altLang="en-US" sz="2000" dirty="0">
                <a:solidFill>
                  <a:schemeClr val="accent2"/>
                </a:solidFill>
                <a:latin typeface="Trebuchet MS" pitchFamily="34" charset="0"/>
              </a:rPr>
              <a:t>.</a:t>
            </a:r>
            <a:r>
              <a:rPr lang="en-US" altLang="en-US" sz="2000" dirty="0" err="1">
                <a:solidFill>
                  <a:schemeClr val="accent2"/>
                </a:solidFill>
                <a:latin typeface="Trebuchet MS" pitchFamily="34" charset="0"/>
              </a:rPr>
              <a:t>dtd</a:t>
            </a:r>
            <a:endParaRPr lang="en-US" altLang="en-US" sz="2000" dirty="0">
              <a:solidFill>
                <a:schemeClr val="accent2"/>
              </a:solidFill>
              <a:latin typeface="Trebuchet MS" pitchFamily="34" charset="0"/>
            </a:endParaRPr>
          </a:p>
          <a:p>
            <a:r>
              <a:rPr lang="en-US" altLang="en-US" sz="2400" dirty="0"/>
              <a:t>External DTDs are almost always preferable to inline DTDs, since they can be used by more than one document</a:t>
            </a:r>
          </a:p>
        </p:txBody>
      </p:sp>
    </p:spTree>
    <p:extLst>
      <p:ext uri="{BB962C8B-B14F-4D97-AF65-F5344CB8AC3E}">
        <p14:creationId xmlns:p14="http://schemas.microsoft.com/office/powerpoint/2010/main" val="10116651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8" name="Rectangle 4"/>
          <p:cNvSpPr>
            <a:spLocks noGrp="1" noChangeArrowheads="1"/>
          </p:cNvSpPr>
          <p:nvPr>
            <p:ph type="title"/>
          </p:nvPr>
        </p:nvSpPr>
        <p:spPr>
          <a:xfrm>
            <a:off x="406400" y="626533"/>
            <a:ext cx="7772400" cy="68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dirty="0"/>
              <a:t>An XML example</a:t>
            </a:r>
          </a:p>
        </p:txBody>
      </p:sp>
      <p:sp>
        <p:nvSpPr>
          <p:cNvPr id="16389" name="Rectangle 5"/>
          <p:cNvSpPr>
            <a:spLocks noGrp="1" noChangeArrowheads="1"/>
          </p:cNvSpPr>
          <p:nvPr>
            <p:ph type="body" idx="1"/>
          </p:nvPr>
        </p:nvSpPr>
        <p:spPr>
          <a:xfrm>
            <a:off x="533400" y="1752600"/>
            <a:ext cx="8229600" cy="4724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Tx/>
              <a:buChar char=" "/>
            </a:pPr>
            <a:r>
              <a:rPr lang="en-US" sz="2000" dirty="0" smtClean="0">
                <a:solidFill>
                  <a:schemeClr val="accent2"/>
                </a:solidFill>
              </a:rPr>
              <a:t>&lt;?</a:t>
            </a:r>
            <a:r>
              <a:rPr lang="en-US" sz="2000" dirty="0">
                <a:solidFill>
                  <a:schemeClr val="accent2"/>
                </a:solidFill>
              </a:rPr>
              <a:t>xml version = "1.0</a:t>
            </a:r>
            <a:r>
              <a:rPr lang="en-US" sz="2000" dirty="0" smtClean="0">
                <a:solidFill>
                  <a:schemeClr val="accent2"/>
                </a:solidFill>
              </a:rPr>
              <a:t>"?&gt;</a:t>
            </a:r>
            <a:r>
              <a:rPr lang="en-US" sz="2000" dirty="0" smtClean="0">
                <a:solidFill>
                  <a:schemeClr val="accent2">
                    <a:lumMod val="50000"/>
                  </a:schemeClr>
                </a:solidFill>
              </a:rPr>
              <a:t/>
            </a:r>
            <a:br>
              <a:rPr lang="en-US" sz="2000" dirty="0" smtClean="0">
                <a:solidFill>
                  <a:schemeClr val="accent2">
                    <a:lumMod val="50000"/>
                  </a:schemeClr>
                </a:solidFill>
              </a:rPr>
            </a:br>
            <a:r>
              <a:rPr lang="en-US" altLang="en-US" sz="2000" dirty="0" smtClean="0">
                <a:solidFill>
                  <a:schemeClr val="accent2"/>
                </a:solidFill>
                <a:latin typeface="Trebuchet MS" panose="020B0603020202020204" pitchFamily="34" charset="0"/>
              </a:rPr>
              <a:t>&lt;</a:t>
            </a:r>
            <a:r>
              <a:rPr lang="en-US" altLang="en-US" sz="2000" dirty="0">
                <a:solidFill>
                  <a:schemeClr val="accent2"/>
                </a:solidFill>
                <a:latin typeface="Trebuchet MS" panose="020B0603020202020204" pitchFamily="34" charset="0"/>
              </a:rPr>
              <a:t>novel&gt;</a:t>
            </a:r>
            <a:br>
              <a:rPr lang="en-US" altLang="en-US" sz="2000" dirty="0">
                <a:solidFill>
                  <a:schemeClr val="accent2"/>
                </a:solidFill>
                <a:latin typeface="Trebuchet MS" panose="020B0603020202020204" pitchFamily="34" charset="0"/>
              </a:rPr>
            </a:br>
            <a:r>
              <a:rPr lang="en-US" altLang="en-US" sz="2000" dirty="0">
                <a:solidFill>
                  <a:srgbClr val="FFFF82"/>
                </a:solidFill>
                <a:latin typeface="Trebuchet MS" panose="020B0603020202020204" pitchFamily="34" charset="0"/>
              </a:rPr>
              <a:t>    </a:t>
            </a:r>
            <a:r>
              <a:rPr lang="en-US" altLang="en-US" sz="2000" dirty="0">
                <a:solidFill>
                  <a:schemeClr val="accent2"/>
                </a:solidFill>
                <a:latin typeface="Trebuchet MS" panose="020B0603020202020204" pitchFamily="34" charset="0"/>
              </a:rPr>
              <a:t>&lt;foreword&gt;</a:t>
            </a:r>
            <a:br>
              <a:rPr lang="en-US" altLang="en-US" sz="2000" dirty="0">
                <a:solidFill>
                  <a:schemeClr val="accent2"/>
                </a:solidFill>
                <a:latin typeface="Trebuchet MS" panose="020B0603020202020204" pitchFamily="34" charset="0"/>
              </a:rPr>
            </a:br>
            <a:r>
              <a:rPr lang="en-US" altLang="en-US" sz="2000" dirty="0">
                <a:solidFill>
                  <a:srgbClr val="FFFF82"/>
                </a:solidFill>
                <a:latin typeface="Trebuchet MS" panose="020B0603020202020204" pitchFamily="34" charset="0"/>
              </a:rPr>
              <a:t>     </a:t>
            </a:r>
            <a:r>
              <a:rPr lang="en-US" altLang="en-US" sz="2000" dirty="0">
                <a:solidFill>
                  <a:schemeClr val="accent2"/>
                </a:solidFill>
                <a:latin typeface="Trebuchet MS" panose="020B0603020202020204" pitchFamily="34" charset="0"/>
              </a:rPr>
              <a:t>   &lt;paragraph&gt;</a:t>
            </a:r>
            <a:r>
              <a:rPr lang="en-US" altLang="en-US" sz="2000" dirty="0">
                <a:latin typeface="Trebuchet MS" panose="020B0603020202020204" pitchFamily="34" charset="0"/>
              </a:rPr>
              <a:t>This is the great American novel.</a:t>
            </a:r>
            <a:r>
              <a:rPr lang="en-US" altLang="en-US" sz="2000" dirty="0">
                <a:solidFill>
                  <a:schemeClr val="accent2"/>
                </a:solidFill>
                <a:latin typeface="Trebuchet MS" panose="020B0603020202020204" pitchFamily="34" charset="0"/>
              </a:rPr>
              <a:t>&lt;/ paragraph&gt;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&lt;/foreword&gt;</a:t>
            </a:r>
            <a:br>
              <a:rPr lang="en-US" altLang="en-US" sz="2000" dirty="0">
                <a:solidFill>
                  <a:schemeClr val="accent2"/>
                </a:solidFill>
                <a:latin typeface="Trebuchet MS" panose="020B0603020202020204" pitchFamily="34" charset="0"/>
              </a:rPr>
            </a:br>
            <a:r>
              <a:rPr lang="en-US" altLang="en-US" sz="2000" dirty="0">
                <a:solidFill>
                  <a:srgbClr val="FFFF82"/>
                </a:solidFill>
                <a:latin typeface="Trebuchet MS" panose="020B0603020202020204" pitchFamily="34" charset="0"/>
              </a:rPr>
              <a:t> </a:t>
            </a:r>
            <a:r>
              <a:rPr lang="en-US" altLang="en-US" sz="2000" dirty="0">
                <a:solidFill>
                  <a:schemeClr val="accent2"/>
                </a:solidFill>
                <a:latin typeface="Trebuchet MS" panose="020B0603020202020204" pitchFamily="34" charset="0"/>
              </a:rPr>
              <a:t>   &lt;chapter number="1"&gt;</a:t>
            </a:r>
            <a:br>
              <a:rPr lang="en-US" altLang="en-US" sz="2000" dirty="0">
                <a:solidFill>
                  <a:schemeClr val="accent2"/>
                </a:solidFill>
                <a:latin typeface="Trebuchet MS" panose="020B0603020202020204" pitchFamily="34" charset="0"/>
              </a:rPr>
            </a:br>
            <a:r>
              <a:rPr lang="en-US" altLang="en-US" sz="2000" dirty="0">
                <a:solidFill>
                  <a:srgbClr val="FFFF82"/>
                </a:solidFill>
                <a:latin typeface="Trebuchet MS" panose="020B0603020202020204" pitchFamily="34" charset="0"/>
              </a:rPr>
              <a:t>     </a:t>
            </a:r>
            <a:r>
              <a:rPr lang="en-US" altLang="en-US" sz="2000" dirty="0">
                <a:solidFill>
                  <a:schemeClr val="accent2"/>
                </a:solidFill>
                <a:latin typeface="Trebuchet MS" panose="020B0603020202020204" pitchFamily="34" charset="0"/>
              </a:rPr>
              <a:t>   &lt;paragraph&gt;</a:t>
            </a:r>
            <a:r>
              <a:rPr lang="en-US" altLang="en-US" sz="2000" dirty="0">
                <a:latin typeface="Trebuchet MS" panose="020B0603020202020204" pitchFamily="34" charset="0"/>
              </a:rPr>
              <a:t>It was a dark and stormy night.</a:t>
            </a:r>
            <a:r>
              <a:rPr lang="en-US" altLang="en-US" sz="2000" dirty="0">
                <a:solidFill>
                  <a:schemeClr val="accent2"/>
                </a:solidFill>
                <a:latin typeface="Trebuchet MS" panose="020B0603020202020204" pitchFamily="34" charset="0"/>
              </a:rPr>
              <a:t>&lt;/paragraph&gt;</a:t>
            </a:r>
            <a:br>
              <a:rPr lang="en-US" altLang="en-US" sz="2000" dirty="0">
                <a:solidFill>
                  <a:schemeClr val="accent2"/>
                </a:solidFill>
                <a:latin typeface="Trebuchet MS" panose="020B0603020202020204" pitchFamily="34" charset="0"/>
              </a:rPr>
            </a:br>
            <a:r>
              <a:rPr lang="en-US" altLang="en-US" sz="2000" dirty="0">
                <a:solidFill>
                  <a:srgbClr val="FFFF82"/>
                </a:solidFill>
                <a:latin typeface="Trebuchet MS" panose="020B0603020202020204" pitchFamily="34" charset="0"/>
              </a:rPr>
              <a:t>       </a:t>
            </a:r>
            <a:r>
              <a:rPr lang="en-US" altLang="en-US" sz="2000" dirty="0">
                <a:solidFill>
                  <a:schemeClr val="accent2"/>
                </a:solidFill>
                <a:latin typeface="Trebuchet MS" panose="020B0603020202020204" pitchFamily="34" charset="0"/>
              </a:rPr>
              <a:t> &lt;paragraph&gt;</a:t>
            </a:r>
            <a:r>
              <a:rPr lang="en-US" altLang="en-US" sz="2000" dirty="0">
                <a:latin typeface="Trebuchet MS" panose="020B0603020202020204" pitchFamily="34" charset="0"/>
              </a:rPr>
              <a:t>Suddenly, a shot rang out!</a:t>
            </a:r>
            <a:r>
              <a:rPr lang="en-US" altLang="en-US" sz="2000" dirty="0">
                <a:solidFill>
                  <a:schemeClr val="accent2"/>
                </a:solidFill>
                <a:latin typeface="Trebuchet MS" panose="020B0603020202020204" pitchFamily="34" charset="0"/>
              </a:rPr>
              <a:t>&lt;/paragraph&gt;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&lt;/chapter&gt;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&lt;/novel&gt;</a:t>
            </a:r>
            <a:br>
              <a:rPr lang="en-US" altLang="en-US" sz="2000" dirty="0">
                <a:solidFill>
                  <a:schemeClr val="accent2"/>
                </a:solidFill>
                <a:latin typeface="Trebuchet MS" panose="020B0603020202020204" pitchFamily="34" charset="0"/>
              </a:rPr>
            </a:br>
            <a:endParaRPr lang="en-US" altLang="en-US" sz="2000" dirty="0">
              <a:solidFill>
                <a:schemeClr val="accent2"/>
              </a:solidFill>
              <a:latin typeface="Trebuchet MS" panose="020B0603020202020204" pitchFamily="34" charset="0"/>
            </a:endParaRPr>
          </a:p>
          <a:p>
            <a:pPr>
              <a:buClr>
                <a:schemeClr val="tx1"/>
              </a:buClr>
              <a:buFont typeface="Times" panose="02020603050405020304" pitchFamily="18" charset="0"/>
              <a:buChar char="•"/>
            </a:pPr>
            <a:r>
              <a:rPr lang="en-US" altLang="en-US" sz="2000" dirty="0"/>
              <a:t>An XML document contains (and the DTD describes):</a:t>
            </a:r>
          </a:p>
          <a:p>
            <a:pPr lvl="1">
              <a:buClr>
                <a:schemeClr val="tx1"/>
              </a:buClr>
              <a:buFont typeface="Times" panose="02020603050405020304" pitchFamily="18" charset="0"/>
              <a:buChar char="•"/>
            </a:pPr>
            <a:r>
              <a:rPr lang="en-US" altLang="en-US" sz="1800" dirty="0"/>
              <a:t>Elements, such as </a:t>
            </a:r>
            <a:r>
              <a:rPr lang="en-US" altLang="en-US" sz="1800" dirty="0">
                <a:solidFill>
                  <a:schemeClr val="accent2"/>
                </a:solidFill>
                <a:latin typeface="Trebuchet MS" panose="020B0603020202020204" pitchFamily="34" charset="0"/>
              </a:rPr>
              <a:t>novel</a:t>
            </a:r>
            <a:r>
              <a:rPr lang="en-US" altLang="en-US" sz="1800" dirty="0"/>
              <a:t> and </a:t>
            </a:r>
            <a:r>
              <a:rPr lang="en-US" altLang="en-US" sz="1800" dirty="0">
                <a:solidFill>
                  <a:schemeClr val="accent2"/>
                </a:solidFill>
                <a:latin typeface="Trebuchet MS" panose="020B0603020202020204" pitchFamily="34" charset="0"/>
              </a:rPr>
              <a:t>paragraph</a:t>
            </a:r>
            <a:r>
              <a:rPr lang="en-US" altLang="en-US" sz="1800" dirty="0"/>
              <a:t>, consisting of </a:t>
            </a:r>
            <a:r>
              <a:rPr lang="en-US" altLang="en-US" sz="1800" i="1" dirty="0"/>
              <a:t>tags</a:t>
            </a:r>
            <a:r>
              <a:rPr lang="en-US" altLang="en-US" sz="1800" dirty="0"/>
              <a:t> and </a:t>
            </a:r>
            <a:r>
              <a:rPr lang="en-US" altLang="en-US" sz="1800" i="1" dirty="0"/>
              <a:t>content</a:t>
            </a:r>
            <a:endParaRPr lang="en-US" altLang="en-US" sz="1800" dirty="0"/>
          </a:p>
          <a:p>
            <a:pPr lvl="1">
              <a:buClr>
                <a:schemeClr val="tx1"/>
              </a:buClr>
              <a:buFont typeface="Times" panose="02020603050405020304" pitchFamily="18" charset="0"/>
              <a:buChar char="•"/>
            </a:pPr>
            <a:r>
              <a:rPr lang="en-US" altLang="en-US" sz="1800" dirty="0"/>
              <a:t>Attributes, such as </a:t>
            </a:r>
            <a:r>
              <a:rPr lang="en-US" altLang="en-US" sz="1800" dirty="0">
                <a:solidFill>
                  <a:schemeClr val="accent2"/>
                </a:solidFill>
                <a:latin typeface="Trebuchet MS" panose="020B0603020202020204" pitchFamily="34" charset="0"/>
              </a:rPr>
              <a:t>number="1"</a:t>
            </a:r>
            <a:r>
              <a:rPr lang="en-US" altLang="en-US" sz="1800" dirty="0"/>
              <a:t>, consisting of a </a:t>
            </a:r>
            <a:r>
              <a:rPr lang="en-US" altLang="en-US" sz="1800" i="1" dirty="0"/>
              <a:t>name</a:t>
            </a:r>
            <a:r>
              <a:rPr lang="en-US" altLang="en-US" sz="1800" dirty="0"/>
              <a:t> and a </a:t>
            </a:r>
            <a:r>
              <a:rPr lang="en-US" altLang="en-US" sz="1800" i="1" dirty="0" smtClean="0"/>
              <a:t>value</a:t>
            </a:r>
            <a:endParaRPr lang="en-US" altLang="en-US" sz="1800" dirty="0"/>
          </a:p>
        </p:txBody>
      </p:sp>
    </p:spTree>
    <p:extLst>
      <p:ext uri="{BB962C8B-B14F-4D97-AF65-F5344CB8AC3E}">
        <p14:creationId xmlns:p14="http://schemas.microsoft.com/office/powerpoint/2010/main" val="1017156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a:t>A DTD example</a:t>
            </a:r>
          </a:p>
        </p:txBody>
      </p:sp>
      <p:sp>
        <p:nvSpPr>
          <p:cNvPr id="18437" name="Rectangle 5"/>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a:buFontTx/>
              <a:buChar char=" "/>
            </a:pPr>
            <a:r>
              <a:rPr lang="en-US" altLang="en-US" sz="2000" dirty="0">
                <a:solidFill>
                  <a:schemeClr val="accent2"/>
                </a:solidFill>
                <a:latin typeface="Trebuchet MS" panose="020B0603020202020204" pitchFamily="34" charset="0"/>
              </a:rPr>
              <a:t>&lt;!DOCTYPE novel [</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&lt;!ELEMENT novel (foreword, chapter+)&gt;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&lt;!ELEMENT foreword (paragraph+)&gt;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&lt;!ELEMENT chapter (paragraph+)&gt;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&lt;!ELEMENT paragraph (#PCDATA)&gt;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   &lt;!ATTLIST chapter number CDATA #REQUIRED&gt;</a:t>
            </a:r>
            <a:br>
              <a:rPr lang="en-US" altLang="en-US" sz="2000" dirty="0">
                <a:solidFill>
                  <a:schemeClr val="accent2"/>
                </a:solidFill>
                <a:latin typeface="Trebuchet MS" panose="020B0603020202020204" pitchFamily="34" charset="0"/>
              </a:rPr>
            </a:br>
            <a:r>
              <a:rPr lang="en-US" altLang="en-US" sz="2000" dirty="0">
                <a:solidFill>
                  <a:schemeClr val="accent2"/>
                </a:solidFill>
                <a:latin typeface="Trebuchet MS" panose="020B0603020202020204" pitchFamily="34" charset="0"/>
              </a:rPr>
              <a:t>]&gt;</a:t>
            </a:r>
            <a:br>
              <a:rPr lang="en-US" altLang="en-US" sz="2000" dirty="0">
                <a:solidFill>
                  <a:schemeClr val="accent2"/>
                </a:solidFill>
                <a:latin typeface="Trebuchet MS" panose="020B0603020202020204" pitchFamily="34" charset="0"/>
              </a:rPr>
            </a:br>
            <a:endParaRPr lang="en-US" altLang="en-US" sz="2000" dirty="0">
              <a:solidFill>
                <a:schemeClr val="accent2"/>
              </a:solidFill>
            </a:endParaRPr>
          </a:p>
          <a:p>
            <a:r>
              <a:rPr lang="en-US" altLang="en-US" sz="2000" dirty="0"/>
              <a:t>A </a:t>
            </a:r>
            <a:r>
              <a:rPr lang="en-US" altLang="en-US" sz="1800" dirty="0">
                <a:solidFill>
                  <a:schemeClr val="accent2"/>
                </a:solidFill>
                <a:latin typeface="Trebuchet MS" panose="020B0603020202020204" pitchFamily="34" charset="0"/>
              </a:rPr>
              <a:t>novel</a:t>
            </a:r>
            <a:r>
              <a:rPr lang="en-US" altLang="en-US" sz="2000" dirty="0"/>
              <a:t> consists of a </a:t>
            </a:r>
            <a:r>
              <a:rPr lang="en-US" altLang="en-US" sz="1800" dirty="0">
                <a:solidFill>
                  <a:schemeClr val="accent2"/>
                </a:solidFill>
                <a:latin typeface="Trebuchet MS" panose="020B0603020202020204" pitchFamily="34" charset="0"/>
              </a:rPr>
              <a:t>foreword</a:t>
            </a:r>
            <a:r>
              <a:rPr lang="en-US" altLang="en-US" sz="2000" dirty="0"/>
              <a:t> and one or more</a:t>
            </a:r>
            <a:r>
              <a:rPr lang="en-US" altLang="en-US" sz="1800" dirty="0">
                <a:solidFill>
                  <a:schemeClr val="accent2"/>
                </a:solidFill>
                <a:latin typeface="Trebuchet MS" panose="020B0603020202020204" pitchFamily="34" charset="0"/>
              </a:rPr>
              <a:t> chapter</a:t>
            </a:r>
            <a:r>
              <a:rPr lang="en-US" altLang="en-US" sz="2000" dirty="0"/>
              <a:t>s, in that order</a:t>
            </a:r>
          </a:p>
          <a:p>
            <a:pPr lvl="1"/>
            <a:r>
              <a:rPr lang="en-US" altLang="en-US" sz="1800" dirty="0"/>
              <a:t>Each </a:t>
            </a:r>
            <a:r>
              <a:rPr lang="en-US" altLang="en-US" sz="1800" dirty="0">
                <a:solidFill>
                  <a:schemeClr val="accent2"/>
                </a:solidFill>
                <a:latin typeface="Trebuchet MS" panose="020B0603020202020204" pitchFamily="34" charset="0"/>
              </a:rPr>
              <a:t>chapter</a:t>
            </a:r>
            <a:r>
              <a:rPr lang="en-US" altLang="en-US" sz="1800" dirty="0"/>
              <a:t> must have a </a:t>
            </a:r>
            <a:r>
              <a:rPr lang="en-US" altLang="en-US" sz="1800" dirty="0">
                <a:solidFill>
                  <a:schemeClr val="accent2"/>
                </a:solidFill>
                <a:latin typeface="Trebuchet MS" panose="020B0603020202020204" pitchFamily="34" charset="0"/>
              </a:rPr>
              <a:t>number</a:t>
            </a:r>
            <a:r>
              <a:rPr lang="en-US" altLang="en-US" sz="1800" dirty="0"/>
              <a:t> attribute</a:t>
            </a:r>
          </a:p>
          <a:p>
            <a:r>
              <a:rPr lang="en-US" altLang="en-US" sz="2000" dirty="0"/>
              <a:t>A </a:t>
            </a:r>
            <a:r>
              <a:rPr lang="en-US" altLang="en-US" sz="1800" dirty="0">
                <a:solidFill>
                  <a:schemeClr val="accent2"/>
                </a:solidFill>
                <a:latin typeface="Trebuchet MS" panose="020B0603020202020204" pitchFamily="34" charset="0"/>
              </a:rPr>
              <a:t>foreword</a:t>
            </a:r>
            <a:r>
              <a:rPr lang="en-US" altLang="en-US" sz="2000" dirty="0"/>
              <a:t> consists of one or more </a:t>
            </a:r>
            <a:r>
              <a:rPr lang="en-US" altLang="en-US" sz="1800" dirty="0">
                <a:solidFill>
                  <a:schemeClr val="accent2"/>
                </a:solidFill>
                <a:latin typeface="Trebuchet MS" panose="020B0603020202020204" pitchFamily="34" charset="0"/>
              </a:rPr>
              <a:t>paragraph</a:t>
            </a:r>
            <a:r>
              <a:rPr lang="en-US" altLang="en-US" sz="2000" dirty="0"/>
              <a:t>s</a:t>
            </a:r>
          </a:p>
          <a:p>
            <a:r>
              <a:rPr lang="en-US" altLang="en-US" sz="2000" dirty="0"/>
              <a:t>A </a:t>
            </a:r>
            <a:r>
              <a:rPr lang="en-US" altLang="en-US" sz="1800" dirty="0">
                <a:solidFill>
                  <a:schemeClr val="accent2"/>
                </a:solidFill>
                <a:latin typeface="Trebuchet MS" panose="020B0603020202020204" pitchFamily="34" charset="0"/>
              </a:rPr>
              <a:t>chapter</a:t>
            </a:r>
            <a:r>
              <a:rPr lang="en-US" altLang="en-US" sz="2000" dirty="0"/>
              <a:t> also consists of one or more </a:t>
            </a:r>
            <a:r>
              <a:rPr lang="en-US" altLang="en-US" sz="1800" dirty="0">
                <a:solidFill>
                  <a:schemeClr val="accent2"/>
                </a:solidFill>
                <a:latin typeface="Trebuchet MS" panose="020B0603020202020204" pitchFamily="34" charset="0"/>
              </a:rPr>
              <a:t>paragraph</a:t>
            </a:r>
            <a:r>
              <a:rPr lang="en-US" altLang="en-US" sz="2000" dirty="0"/>
              <a:t>s</a:t>
            </a:r>
          </a:p>
          <a:p>
            <a:r>
              <a:rPr lang="en-US" altLang="en-US" sz="2000" dirty="0"/>
              <a:t>A </a:t>
            </a:r>
            <a:r>
              <a:rPr lang="en-US" altLang="en-US" sz="1800" dirty="0">
                <a:solidFill>
                  <a:schemeClr val="accent2"/>
                </a:solidFill>
                <a:latin typeface="Trebuchet MS" panose="020B0603020202020204" pitchFamily="34" charset="0"/>
              </a:rPr>
              <a:t>paragraph</a:t>
            </a:r>
            <a:r>
              <a:rPr lang="en-US" altLang="en-US" sz="2000" dirty="0"/>
              <a:t> consists of </a:t>
            </a:r>
            <a:r>
              <a:rPr lang="en-US" altLang="en-US" sz="2000" dirty="0">
                <a:solidFill>
                  <a:schemeClr val="tx2"/>
                </a:solidFill>
              </a:rPr>
              <a:t>parsed character data</a:t>
            </a:r>
            <a:r>
              <a:rPr lang="en-US" altLang="en-US" sz="2000" dirty="0"/>
              <a:t> (text that cannot contain any other elements)</a:t>
            </a:r>
          </a:p>
        </p:txBody>
      </p:sp>
    </p:spTree>
    <p:extLst>
      <p:ext uri="{BB962C8B-B14F-4D97-AF65-F5344CB8AC3E}">
        <p14:creationId xmlns:p14="http://schemas.microsoft.com/office/powerpoint/2010/main" val="176740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a:solidFill>
                  <a:schemeClr val="tx1"/>
                </a:solidFill>
                <a:latin typeface="Trebuchet MS" panose="020B0603020202020204" pitchFamily="34" charset="0"/>
              </a:rPr>
              <a:t>ELEMENT</a:t>
            </a:r>
            <a:r>
              <a:rPr lang="en-US" altLang="en-US"/>
              <a:t> descriptions</a:t>
            </a:r>
          </a:p>
        </p:txBody>
      </p:sp>
      <p:sp>
        <p:nvSpPr>
          <p:cNvPr id="22531" name="Rectangle 3"/>
          <p:cNvSpPr>
            <a:spLocks noGrp="1" noChangeArrowheads="1"/>
          </p:cNvSpPr>
          <p:nvPr>
            <p:ph type="body" idx="1"/>
          </p:nvPr>
        </p:nvSpPr>
        <p:spPr>
          <a:xfrm>
            <a:off x="628650" y="1825625"/>
            <a:ext cx="7886700" cy="4642908"/>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r>
              <a:rPr lang="en-US" altLang="en-US" dirty="0"/>
              <a:t>Suffixes:</a:t>
            </a:r>
          </a:p>
          <a:p>
            <a:pPr lvl="1">
              <a:buFontTx/>
              <a:buChar char=" "/>
            </a:pPr>
            <a:r>
              <a:rPr lang="en-US" altLang="en-US" dirty="0">
                <a:solidFill>
                  <a:schemeClr val="accent2"/>
                </a:solidFill>
                <a:latin typeface="Trebuchet MS" panose="020B0603020202020204" pitchFamily="34" charset="0"/>
              </a:rPr>
              <a:t>?</a:t>
            </a:r>
            <a:r>
              <a:rPr lang="en-US" altLang="en-US" dirty="0">
                <a:solidFill>
                  <a:schemeClr val="accent2"/>
                </a:solidFill>
              </a:rPr>
              <a:t>	</a:t>
            </a:r>
            <a:r>
              <a:rPr lang="en-US" altLang="en-US" dirty="0"/>
              <a:t>	optional		</a:t>
            </a:r>
            <a:r>
              <a:rPr lang="en-US" altLang="en-US" dirty="0">
                <a:solidFill>
                  <a:schemeClr val="accent2"/>
                </a:solidFill>
                <a:latin typeface="Trebuchet MS" panose="020B0603020202020204" pitchFamily="34" charset="0"/>
              </a:rPr>
              <a:t>foreword?</a:t>
            </a:r>
          </a:p>
          <a:p>
            <a:pPr lvl="1">
              <a:buFontTx/>
              <a:buChar char=" "/>
            </a:pPr>
            <a:r>
              <a:rPr lang="en-US" altLang="en-US" dirty="0">
                <a:solidFill>
                  <a:schemeClr val="accent2"/>
                </a:solidFill>
                <a:latin typeface="Trebuchet MS" panose="020B0603020202020204" pitchFamily="34" charset="0"/>
              </a:rPr>
              <a:t>+	</a:t>
            </a:r>
            <a:r>
              <a:rPr lang="en-US" altLang="en-US" dirty="0"/>
              <a:t>	one or more		</a:t>
            </a:r>
            <a:r>
              <a:rPr lang="en-US" altLang="en-US" dirty="0">
                <a:solidFill>
                  <a:schemeClr val="accent2"/>
                </a:solidFill>
                <a:latin typeface="Trebuchet MS" panose="020B0603020202020204" pitchFamily="34" charset="0"/>
              </a:rPr>
              <a:t>chapter+</a:t>
            </a:r>
          </a:p>
          <a:p>
            <a:pPr lvl="1">
              <a:buFontTx/>
              <a:buChar char=" "/>
            </a:pPr>
            <a:r>
              <a:rPr lang="en-US" altLang="en-US" dirty="0">
                <a:solidFill>
                  <a:schemeClr val="accent2"/>
                </a:solidFill>
                <a:latin typeface="Trebuchet MS" panose="020B0603020202020204" pitchFamily="34" charset="0"/>
              </a:rPr>
              <a:t>*	</a:t>
            </a:r>
            <a:r>
              <a:rPr lang="en-US" altLang="en-US" dirty="0"/>
              <a:t>	zero or more		</a:t>
            </a:r>
            <a:r>
              <a:rPr lang="en-US" altLang="en-US" dirty="0">
                <a:solidFill>
                  <a:schemeClr val="accent2"/>
                </a:solidFill>
                <a:latin typeface="Trebuchet MS" panose="020B0603020202020204" pitchFamily="34" charset="0"/>
              </a:rPr>
              <a:t>appendix*</a:t>
            </a:r>
          </a:p>
          <a:p>
            <a:r>
              <a:rPr lang="en-US" altLang="en-US" dirty="0"/>
              <a:t>Separators</a:t>
            </a:r>
          </a:p>
          <a:p>
            <a:pPr lvl="1">
              <a:buFontTx/>
              <a:buChar char=" "/>
            </a:pPr>
            <a:r>
              <a:rPr lang="en-US" altLang="en-US" dirty="0">
                <a:solidFill>
                  <a:schemeClr val="accent2"/>
                </a:solidFill>
                <a:latin typeface="Trebuchet MS" panose="020B0603020202020204" pitchFamily="34" charset="0"/>
              </a:rPr>
              <a:t>,	</a:t>
            </a:r>
            <a:r>
              <a:rPr lang="en-US" altLang="en-US" dirty="0"/>
              <a:t>	both, in order		</a:t>
            </a:r>
            <a:r>
              <a:rPr lang="en-US" altLang="en-US" dirty="0">
                <a:solidFill>
                  <a:schemeClr val="accent2"/>
                </a:solidFill>
                <a:latin typeface="Trebuchet MS" panose="020B0603020202020204" pitchFamily="34" charset="0"/>
              </a:rPr>
              <a:t>foreword?, chapter+</a:t>
            </a:r>
          </a:p>
          <a:p>
            <a:pPr lvl="1">
              <a:buFontTx/>
              <a:buChar char=" "/>
            </a:pPr>
            <a:r>
              <a:rPr lang="en-US" altLang="en-US" dirty="0">
                <a:solidFill>
                  <a:schemeClr val="accent2"/>
                </a:solidFill>
                <a:latin typeface="Trebuchet MS" panose="020B0603020202020204" pitchFamily="34" charset="0"/>
              </a:rPr>
              <a:t>|	</a:t>
            </a:r>
            <a:r>
              <a:rPr lang="en-US" altLang="en-US" dirty="0"/>
              <a:t>	or			</a:t>
            </a:r>
            <a:r>
              <a:rPr lang="en-US" altLang="en-US" dirty="0" err="1">
                <a:solidFill>
                  <a:schemeClr val="accent2"/>
                </a:solidFill>
                <a:latin typeface="Trebuchet MS" panose="020B0603020202020204" pitchFamily="34" charset="0"/>
              </a:rPr>
              <a:t>section|chapter</a:t>
            </a:r>
            <a:endParaRPr lang="en-US" altLang="en-US" dirty="0">
              <a:solidFill>
                <a:schemeClr val="accent2"/>
              </a:solidFill>
              <a:latin typeface="Trebuchet MS" panose="020B0603020202020204" pitchFamily="34" charset="0"/>
            </a:endParaRPr>
          </a:p>
          <a:p>
            <a:r>
              <a:rPr lang="en-US" altLang="en-US" dirty="0"/>
              <a:t>Grouping</a:t>
            </a:r>
          </a:p>
          <a:p>
            <a:pPr lvl="1">
              <a:buFontTx/>
              <a:buChar char=" "/>
            </a:pPr>
            <a:r>
              <a:rPr lang="en-US" altLang="en-US" dirty="0">
                <a:solidFill>
                  <a:schemeClr val="accent2"/>
                </a:solidFill>
                <a:latin typeface="Trebuchet MS" panose="020B0603020202020204" pitchFamily="34" charset="0"/>
              </a:rPr>
              <a:t>( )</a:t>
            </a:r>
            <a:r>
              <a:rPr lang="en-US" altLang="en-US" dirty="0">
                <a:solidFill>
                  <a:srgbClr val="FFFF82"/>
                </a:solidFill>
                <a:latin typeface="Trebuchet MS" panose="020B0603020202020204" pitchFamily="34" charset="0"/>
              </a:rPr>
              <a:t>	</a:t>
            </a:r>
            <a:r>
              <a:rPr lang="en-US" altLang="en-US" dirty="0"/>
              <a:t>grouping		</a:t>
            </a:r>
            <a:r>
              <a:rPr lang="en-US" altLang="en-US" dirty="0">
                <a:solidFill>
                  <a:schemeClr val="accent2"/>
                </a:solidFill>
                <a:latin typeface="Trebuchet MS" panose="020B0603020202020204" pitchFamily="34" charset="0"/>
              </a:rPr>
              <a:t>(</a:t>
            </a:r>
            <a:r>
              <a:rPr lang="en-US" altLang="en-US" dirty="0" err="1">
                <a:solidFill>
                  <a:schemeClr val="accent2"/>
                </a:solidFill>
                <a:latin typeface="Trebuchet MS" panose="020B0603020202020204" pitchFamily="34" charset="0"/>
              </a:rPr>
              <a:t>section|chapter</a:t>
            </a:r>
            <a:r>
              <a:rPr lang="en-US" altLang="en-US" dirty="0">
                <a:solidFill>
                  <a:schemeClr val="accent2"/>
                </a:solidFill>
                <a:latin typeface="Trebuchet MS" panose="020B0603020202020204" pitchFamily="34" charset="0"/>
              </a:rPr>
              <a:t>)+</a:t>
            </a:r>
          </a:p>
          <a:p>
            <a:pPr marL="0" lvl="1" indent="0">
              <a:spcBef>
                <a:spcPts val="750"/>
              </a:spcBef>
              <a:buNone/>
            </a:pPr>
            <a:endParaRPr lang="en-US" sz="2000" dirty="0" smtClean="0">
              <a:solidFill>
                <a:srgbClr val="C00000"/>
              </a:solidFill>
            </a:endParaRPr>
          </a:p>
          <a:p>
            <a:endParaRPr lang="en-US" altLang="en-US" sz="2400" dirty="0"/>
          </a:p>
        </p:txBody>
      </p:sp>
    </p:spTree>
    <p:extLst>
      <p:ext uri="{BB962C8B-B14F-4D97-AF65-F5344CB8AC3E}">
        <p14:creationId xmlns:p14="http://schemas.microsoft.com/office/powerpoint/2010/main" val="3486607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28650" y="365126"/>
            <a:ext cx="7886700" cy="97260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dirty="0"/>
              <a:t>Elements without children</a:t>
            </a:r>
          </a:p>
        </p:txBody>
      </p:sp>
      <p:sp>
        <p:nvSpPr>
          <p:cNvPr id="20483" name="Rectangle 3"/>
          <p:cNvSpPr>
            <a:spLocks noGrp="1" noChangeArrowheads="1"/>
          </p:cNvSpPr>
          <p:nvPr>
            <p:ph type="body" idx="1"/>
          </p:nvPr>
        </p:nvSpPr>
        <p:spPr>
          <a:xfrm>
            <a:off x="457200" y="1676400"/>
            <a:ext cx="8458200" cy="4648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a:t>The syntax is</a:t>
            </a:r>
            <a:r>
              <a:rPr lang="en-US" altLang="en-US">
                <a:solidFill>
                  <a:srgbClr val="FFFF82"/>
                </a:solidFill>
                <a:latin typeface="Trebuchet MS" pitchFamily="34" charset="0"/>
              </a:rPr>
              <a:t> </a:t>
            </a:r>
            <a:r>
              <a:rPr lang="en-US" altLang="en-US">
                <a:solidFill>
                  <a:schemeClr val="accent2"/>
                </a:solidFill>
                <a:latin typeface="Trebuchet MS" pitchFamily="34" charset="0"/>
              </a:rPr>
              <a:t>&lt;!ELEMENT</a:t>
            </a:r>
            <a:r>
              <a:rPr lang="en-US" altLang="en-US">
                <a:solidFill>
                  <a:srgbClr val="FFFF82"/>
                </a:solidFill>
                <a:latin typeface="Trebuchet MS" pitchFamily="34" charset="0"/>
              </a:rPr>
              <a:t> </a:t>
            </a:r>
            <a:r>
              <a:rPr lang="en-US" altLang="en-US" i="1">
                <a:solidFill>
                  <a:schemeClr val="folHlink"/>
                </a:solidFill>
                <a:latin typeface="Trebuchet MS" pitchFamily="34" charset="0"/>
              </a:rPr>
              <a:t>name</a:t>
            </a:r>
            <a:r>
              <a:rPr lang="en-US" altLang="en-US">
                <a:solidFill>
                  <a:schemeClr val="folHlink"/>
                </a:solidFill>
                <a:latin typeface="Trebuchet MS" pitchFamily="34" charset="0"/>
              </a:rPr>
              <a:t> </a:t>
            </a:r>
            <a:r>
              <a:rPr lang="en-US" altLang="en-US" i="1">
                <a:solidFill>
                  <a:schemeClr val="folHlink"/>
                </a:solidFill>
                <a:latin typeface="Trebuchet MS" pitchFamily="34" charset="0"/>
              </a:rPr>
              <a:t>category</a:t>
            </a:r>
            <a:r>
              <a:rPr lang="en-US" altLang="en-US">
                <a:solidFill>
                  <a:schemeClr val="accent2"/>
                </a:solidFill>
                <a:latin typeface="Trebuchet MS" pitchFamily="34" charset="0"/>
              </a:rPr>
              <a:t>&gt;</a:t>
            </a:r>
            <a:r>
              <a:rPr lang="en-US" altLang="en-US"/>
              <a:t> </a:t>
            </a:r>
          </a:p>
          <a:p>
            <a:pPr lvl="1"/>
            <a:r>
              <a:rPr lang="en-US" altLang="en-US"/>
              <a:t>The </a:t>
            </a:r>
            <a:r>
              <a:rPr lang="en-US" altLang="en-US" i="1"/>
              <a:t>name</a:t>
            </a:r>
            <a:r>
              <a:rPr lang="en-US" altLang="en-US"/>
              <a:t> is the element name used in start and end tags</a:t>
            </a:r>
          </a:p>
          <a:p>
            <a:pPr lvl="1"/>
            <a:r>
              <a:rPr lang="en-US" altLang="en-US"/>
              <a:t>The </a:t>
            </a:r>
            <a:r>
              <a:rPr lang="en-US" altLang="en-US" i="1"/>
              <a:t>category</a:t>
            </a:r>
            <a:r>
              <a:rPr lang="en-US" altLang="en-US"/>
              <a:t> may be </a:t>
            </a:r>
            <a:r>
              <a:rPr lang="en-US" altLang="en-US">
                <a:solidFill>
                  <a:schemeClr val="accent2"/>
                </a:solidFill>
                <a:latin typeface="Trebuchet MS" pitchFamily="34" charset="0"/>
              </a:rPr>
              <a:t>EMPTY</a:t>
            </a:r>
            <a:r>
              <a:rPr lang="en-US" altLang="en-US"/>
              <a:t>:</a:t>
            </a:r>
          </a:p>
          <a:p>
            <a:pPr lvl="2"/>
            <a:r>
              <a:rPr lang="en-US" altLang="en-US"/>
              <a:t>In the DTD: </a:t>
            </a:r>
            <a:r>
              <a:rPr lang="en-US" altLang="en-US">
                <a:solidFill>
                  <a:schemeClr val="accent2"/>
                </a:solidFill>
                <a:latin typeface="Trebuchet MS" pitchFamily="34" charset="0"/>
              </a:rPr>
              <a:t>&lt;!ELEMENT br EMPTY&gt;</a:t>
            </a:r>
          </a:p>
          <a:p>
            <a:pPr lvl="2"/>
            <a:r>
              <a:rPr lang="en-US" altLang="en-US"/>
              <a:t>In the XML:</a:t>
            </a:r>
            <a:r>
              <a:rPr lang="en-US" altLang="en-US">
                <a:solidFill>
                  <a:schemeClr val="accent2"/>
                </a:solidFill>
              </a:rPr>
              <a:t> </a:t>
            </a:r>
            <a:r>
              <a:rPr lang="en-US" altLang="en-US">
                <a:solidFill>
                  <a:schemeClr val="accent2"/>
                </a:solidFill>
                <a:latin typeface="Trebuchet MS" pitchFamily="34" charset="0"/>
              </a:rPr>
              <a:t>&lt;br&gt;&lt;/br&gt;</a:t>
            </a:r>
            <a:r>
              <a:rPr lang="en-US" altLang="en-US"/>
              <a:t>  or just  </a:t>
            </a:r>
            <a:r>
              <a:rPr lang="en-US" altLang="en-US">
                <a:solidFill>
                  <a:schemeClr val="accent2"/>
                </a:solidFill>
                <a:latin typeface="Trebuchet MS" pitchFamily="34" charset="0"/>
              </a:rPr>
              <a:t>&lt;br /&gt;</a:t>
            </a:r>
            <a:r>
              <a:rPr lang="en-US" altLang="en-US">
                <a:solidFill>
                  <a:schemeClr val="accent2"/>
                </a:solidFill>
              </a:rPr>
              <a:t> </a:t>
            </a:r>
          </a:p>
          <a:p>
            <a:pPr lvl="1"/>
            <a:r>
              <a:rPr lang="en-US" altLang="en-US"/>
              <a:t>In the XML, an empty element may not have any content between the start tag and the end tag</a:t>
            </a:r>
          </a:p>
          <a:p>
            <a:pPr lvl="1"/>
            <a:r>
              <a:rPr lang="en-US" altLang="en-US"/>
              <a:t>An empty element may (and usually does) have attributes</a:t>
            </a:r>
            <a:endParaRPr lang="en-US" altLang="en-US">
              <a:solidFill>
                <a:srgbClr val="FFFF82"/>
              </a:solidFill>
              <a:latin typeface="Trebuchet MS" pitchFamily="34" charset="0"/>
            </a:endParaRPr>
          </a:p>
        </p:txBody>
      </p:sp>
    </p:spTree>
    <p:extLst>
      <p:ext uri="{BB962C8B-B14F-4D97-AF65-F5344CB8AC3E}">
        <p14:creationId xmlns:p14="http://schemas.microsoft.com/office/powerpoint/2010/main" val="28997051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558800"/>
            <a:ext cx="8077200" cy="838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dirty="0"/>
              <a:t>Elements with unstructured children</a:t>
            </a:r>
          </a:p>
        </p:txBody>
      </p:sp>
      <p:sp>
        <p:nvSpPr>
          <p:cNvPr id="89091" name="Rectangle 3"/>
          <p:cNvSpPr>
            <a:spLocks noGrp="1" noChangeArrowheads="1"/>
          </p:cNvSpPr>
          <p:nvPr>
            <p:ph type="body" idx="1"/>
          </p:nvPr>
        </p:nvSpPr>
        <p:spPr>
          <a:xfrm>
            <a:off x="457200" y="1676400"/>
            <a:ext cx="8458200" cy="4953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dirty="0"/>
              <a:t>The syntax is</a:t>
            </a:r>
            <a:r>
              <a:rPr lang="en-US" altLang="en-US" dirty="0">
                <a:solidFill>
                  <a:srgbClr val="FFFF82"/>
                </a:solidFill>
                <a:latin typeface="Trebuchet MS" pitchFamily="34" charset="0"/>
              </a:rPr>
              <a:t> </a:t>
            </a:r>
            <a:r>
              <a:rPr lang="en-US" altLang="en-US" dirty="0">
                <a:solidFill>
                  <a:schemeClr val="accent2"/>
                </a:solidFill>
                <a:latin typeface="Trebuchet MS" pitchFamily="34" charset="0"/>
              </a:rPr>
              <a:t>&lt;!ELEMENT</a:t>
            </a:r>
            <a:r>
              <a:rPr lang="en-US" altLang="en-US" dirty="0">
                <a:solidFill>
                  <a:srgbClr val="FFFF82"/>
                </a:solidFill>
                <a:latin typeface="Trebuchet MS" pitchFamily="34" charset="0"/>
              </a:rPr>
              <a:t> </a:t>
            </a:r>
            <a:r>
              <a:rPr lang="en-US" altLang="en-US" i="1" dirty="0">
                <a:solidFill>
                  <a:schemeClr val="folHlink"/>
                </a:solidFill>
                <a:latin typeface="Trebuchet MS" pitchFamily="34" charset="0"/>
              </a:rPr>
              <a:t>name</a:t>
            </a:r>
            <a:r>
              <a:rPr lang="en-US" altLang="en-US" dirty="0">
                <a:solidFill>
                  <a:schemeClr val="folHlink"/>
                </a:solidFill>
                <a:latin typeface="Trebuchet MS" pitchFamily="34" charset="0"/>
              </a:rPr>
              <a:t> </a:t>
            </a:r>
            <a:r>
              <a:rPr lang="en-US" altLang="en-US" i="1" dirty="0">
                <a:solidFill>
                  <a:schemeClr val="folHlink"/>
                </a:solidFill>
                <a:latin typeface="Trebuchet MS" pitchFamily="34" charset="0"/>
              </a:rPr>
              <a:t>category</a:t>
            </a:r>
            <a:r>
              <a:rPr lang="en-US" altLang="en-US" dirty="0">
                <a:solidFill>
                  <a:schemeClr val="accent2"/>
                </a:solidFill>
                <a:latin typeface="Trebuchet MS" pitchFamily="34" charset="0"/>
              </a:rPr>
              <a:t>&gt;</a:t>
            </a:r>
            <a:r>
              <a:rPr lang="en-US" altLang="en-US" dirty="0"/>
              <a:t> </a:t>
            </a:r>
          </a:p>
          <a:p>
            <a:pPr lvl="1">
              <a:lnSpc>
                <a:spcPct val="90000"/>
              </a:lnSpc>
            </a:pPr>
            <a:r>
              <a:rPr lang="en-US" altLang="en-US" dirty="0"/>
              <a:t>The category may be </a:t>
            </a:r>
            <a:r>
              <a:rPr lang="en-US" altLang="en-US" dirty="0">
                <a:solidFill>
                  <a:schemeClr val="accent2"/>
                </a:solidFill>
                <a:latin typeface="Trebuchet MS" pitchFamily="34" charset="0"/>
              </a:rPr>
              <a:t>ANY</a:t>
            </a:r>
            <a:endParaRPr lang="en-US" altLang="en-US" dirty="0">
              <a:solidFill>
                <a:schemeClr val="accent2"/>
              </a:solidFill>
            </a:endParaRPr>
          </a:p>
          <a:p>
            <a:pPr lvl="2">
              <a:lnSpc>
                <a:spcPct val="90000"/>
              </a:lnSpc>
            </a:pPr>
            <a:r>
              <a:rPr lang="en-US" altLang="en-US" dirty="0"/>
              <a:t>This indicates that </a:t>
            </a:r>
            <a:r>
              <a:rPr lang="en-US" altLang="en-US" i="1" dirty="0"/>
              <a:t>any</a:t>
            </a:r>
            <a:r>
              <a:rPr lang="en-US" altLang="en-US" dirty="0"/>
              <a:t> content--character data, elements, even undeclared elements--may be used</a:t>
            </a:r>
          </a:p>
          <a:p>
            <a:pPr lvl="2">
              <a:lnSpc>
                <a:spcPct val="90000"/>
              </a:lnSpc>
            </a:pPr>
            <a:r>
              <a:rPr lang="en-US" altLang="en-US" dirty="0"/>
              <a:t>Since the whole point of using a DTD is to define the structure of a document, </a:t>
            </a:r>
            <a:r>
              <a:rPr lang="en-US" altLang="en-US" dirty="0">
                <a:solidFill>
                  <a:schemeClr val="accent2"/>
                </a:solidFill>
                <a:latin typeface="Trebuchet MS" pitchFamily="34" charset="0"/>
              </a:rPr>
              <a:t>ANY</a:t>
            </a:r>
            <a:r>
              <a:rPr lang="en-US" altLang="en-US" dirty="0"/>
              <a:t> should be avoided wherever possible</a:t>
            </a:r>
          </a:p>
          <a:p>
            <a:pPr lvl="1">
              <a:lnSpc>
                <a:spcPct val="90000"/>
              </a:lnSpc>
            </a:pPr>
            <a:r>
              <a:rPr lang="en-US" altLang="en-US" dirty="0"/>
              <a:t>The category may be </a:t>
            </a:r>
            <a:r>
              <a:rPr lang="en-US" altLang="en-US" dirty="0">
                <a:solidFill>
                  <a:schemeClr val="accent2"/>
                </a:solidFill>
                <a:latin typeface="Trebuchet MS" pitchFamily="34" charset="0"/>
              </a:rPr>
              <a:t>(#PCDATA)</a:t>
            </a:r>
            <a:r>
              <a:rPr lang="en-US" altLang="en-US" dirty="0"/>
              <a:t>, indicating that only character data may be used</a:t>
            </a:r>
          </a:p>
          <a:p>
            <a:pPr lvl="2">
              <a:lnSpc>
                <a:spcPct val="90000"/>
              </a:lnSpc>
            </a:pPr>
            <a:r>
              <a:rPr lang="en-US" altLang="en-US" dirty="0"/>
              <a:t>In the DTD: </a:t>
            </a:r>
            <a:r>
              <a:rPr lang="en-US" altLang="en-US" dirty="0">
                <a:solidFill>
                  <a:schemeClr val="accent2"/>
                </a:solidFill>
                <a:latin typeface="Trebuchet MS" pitchFamily="34" charset="0"/>
              </a:rPr>
              <a:t>&lt;!ELEMENT paragraph (#PCDATA)&gt;</a:t>
            </a:r>
          </a:p>
          <a:p>
            <a:pPr lvl="2">
              <a:lnSpc>
                <a:spcPct val="90000"/>
              </a:lnSpc>
            </a:pPr>
            <a:r>
              <a:rPr lang="en-US" altLang="en-US" dirty="0"/>
              <a:t>In the XML: </a:t>
            </a:r>
            <a:r>
              <a:rPr lang="en-US" altLang="en-US" dirty="0">
                <a:solidFill>
                  <a:schemeClr val="accent2"/>
                </a:solidFill>
                <a:latin typeface="Trebuchet MS" pitchFamily="34" charset="0"/>
              </a:rPr>
              <a:t>&lt;paragraph&gt;A shot rang out!&lt;/paragraph&gt;</a:t>
            </a:r>
          </a:p>
          <a:p>
            <a:pPr lvl="2">
              <a:lnSpc>
                <a:spcPct val="90000"/>
              </a:lnSpc>
            </a:pPr>
            <a:r>
              <a:rPr lang="en-US" altLang="en-US" dirty="0"/>
              <a:t>The parentheses are required!</a:t>
            </a:r>
          </a:p>
          <a:p>
            <a:pPr lvl="2">
              <a:lnSpc>
                <a:spcPct val="90000"/>
              </a:lnSpc>
            </a:pPr>
            <a:r>
              <a:rPr lang="en-US" altLang="en-US" dirty="0"/>
              <a:t>Note: In </a:t>
            </a:r>
            <a:r>
              <a:rPr lang="en-US" altLang="en-US" dirty="0">
                <a:solidFill>
                  <a:schemeClr val="accent2"/>
                </a:solidFill>
                <a:latin typeface="Trebuchet MS" pitchFamily="34" charset="0"/>
              </a:rPr>
              <a:t>(#PCDATA)</a:t>
            </a:r>
            <a:r>
              <a:rPr lang="en-US" altLang="en-US" dirty="0"/>
              <a:t>, whitespace is kept exactly as entered</a:t>
            </a:r>
          </a:p>
          <a:p>
            <a:pPr lvl="2">
              <a:lnSpc>
                <a:spcPct val="90000"/>
              </a:lnSpc>
            </a:pPr>
            <a:r>
              <a:rPr lang="en-US" altLang="en-US" dirty="0"/>
              <a:t>Elements may </a:t>
            </a:r>
            <a:r>
              <a:rPr lang="en-US" altLang="en-US" i="1" dirty="0"/>
              <a:t>not</a:t>
            </a:r>
            <a:r>
              <a:rPr lang="en-US" altLang="en-US" dirty="0"/>
              <a:t> be used within parsed character </a:t>
            </a:r>
            <a:r>
              <a:rPr lang="en-US" altLang="en-US" dirty="0" smtClean="0"/>
              <a:t>data</a:t>
            </a:r>
            <a:endParaRPr lang="en-US" altLang="en-US" dirty="0"/>
          </a:p>
        </p:txBody>
      </p:sp>
    </p:spTree>
    <p:extLst>
      <p:ext uri="{BB962C8B-B14F-4D97-AF65-F5344CB8AC3E}">
        <p14:creationId xmlns:p14="http://schemas.microsoft.com/office/powerpoint/2010/main" val="3708386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US" altLang="en-US"/>
              <a:t>Elements with children</a:t>
            </a:r>
          </a:p>
        </p:txBody>
      </p:sp>
      <p:sp>
        <p:nvSpPr>
          <p:cNvPr id="30725" name="Rectangle 5"/>
          <p:cNvSpPr>
            <a:spLocks noGrp="1" noChangeArrowheads="1"/>
          </p:cNvSpPr>
          <p:nvPr>
            <p:ph type="body" idx="1"/>
          </p:nvPr>
        </p:nvSpPr>
        <p:spPr>
          <a:xfrm>
            <a:off x="685800" y="1676400"/>
            <a:ext cx="8229600" cy="4648200"/>
          </a:xfrm>
        </p:spPr>
        <p:txBody>
          <a:bodyPr/>
          <a:lstStyle/>
          <a:p>
            <a:r>
              <a:rPr lang="en-US" altLang="en-US" sz="2400"/>
              <a:t>A category may describe one or more children:</a:t>
            </a:r>
          </a:p>
          <a:p>
            <a:pPr lvl="1">
              <a:buFontTx/>
              <a:buChar char=" "/>
            </a:pPr>
            <a:r>
              <a:rPr lang="en-US" altLang="en-US" sz="2000">
                <a:solidFill>
                  <a:schemeClr val="accent2"/>
                </a:solidFill>
                <a:latin typeface="Trebuchet MS" pitchFamily="34" charset="0"/>
              </a:rPr>
              <a:t>&lt;!ELEMENT novel (foreword, chapter+)&gt;</a:t>
            </a:r>
            <a:endParaRPr lang="en-US" altLang="en-US" sz="2000">
              <a:solidFill>
                <a:schemeClr val="accent2"/>
              </a:solidFill>
            </a:endParaRPr>
          </a:p>
          <a:p>
            <a:pPr lvl="1"/>
            <a:r>
              <a:rPr lang="en-US" altLang="en-US" sz="2000"/>
              <a:t>Parentheses are required, even if there is only one child</a:t>
            </a:r>
          </a:p>
          <a:p>
            <a:pPr lvl="1"/>
            <a:r>
              <a:rPr lang="en-US" altLang="en-US" sz="2000"/>
              <a:t>A space must precede the opening parenthesis</a:t>
            </a:r>
          </a:p>
          <a:p>
            <a:pPr lvl="1"/>
            <a:r>
              <a:rPr lang="en-US" altLang="en-US" sz="2000"/>
              <a:t>Commas (</a:t>
            </a:r>
            <a:r>
              <a:rPr lang="en-US" altLang="en-US" sz="2000">
                <a:solidFill>
                  <a:srgbClr val="FFFF82"/>
                </a:solidFill>
                <a:latin typeface="Trebuchet MS" pitchFamily="34" charset="0"/>
              </a:rPr>
              <a:t>,</a:t>
            </a:r>
            <a:r>
              <a:rPr lang="en-US" altLang="en-US" sz="2000"/>
              <a:t>) between elements mean that </a:t>
            </a:r>
            <a:r>
              <a:rPr lang="en-US" altLang="en-US" sz="2000" i="1"/>
              <a:t>all</a:t>
            </a:r>
            <a:r>
              <a:rPr lang="en-US" altLang="en-US" sz="2000"/>
              <a:t> children must appear, and must be </a:t>
            </a:r>
            <a:r>
              <a:rPr lang="en-US" altLang="en-US" sz="2000" i="1"/>
              <a:t>in the order specified</a:t>
            </a:r>
            <a:endParaRPr lang="en-US" altLang="en-US" sz="2000"/>
          </a:p>
          <a:p>
            <a:pPr lvl="1"/>
            <a:r>
              <a:rPr lang="en-US" altLang="en-US" sz="2000"/>
              <a:t>“</a:t>
            </a:r>
            <a:r>
              <a:rPr lang="en-US" altLang="en-US" sz="2000">
                <a:solidFill>
                  <a:schemeClr val="accent2"/>
                </a:solidFill>
                <a:latin typeface="Trebuchet MS" pitchFamily="34" charset="0"/>
              </a:rPr>
              <a:t>|</a:t>
            </a:r>
            <a:r>
              <a:rPr lang="en-US" altLang="en-US" sz="2000"/>
              <a:t>” separators means any one child may be used</a:t>
            </a:r>
          </a:p>
          <a:p>
            <a:pPr lvl="1"/>
            <a:r>
              <a:rPr lang="en-US" altLang="en-US" sz="2000"/>
              <a:t>All child elements must themselves be declared</a:t>
            </a:r>
          </a:p>
          <a:p>
            <a:pPr lvl="1"/>
            <a:r>
              <a:rPr lang="en-US" altLang="en-US" sz="2000"/>
              <a:t>Children may have children</a:t>
            </a:r>
          </a:p>
          <a:p>
            <a:pPr lvl="1"/>
            <a:r>
              <a:rPr lang="en-US" altLang="en-US" sz="2000"/>
              <a:t>Parentheses can be used for grouping:</a:t>
            </a:r>
          </a:p>
          <a:p>
            <a:pPr lvl="2">
              <a:buFontTx/>
              <a:buNone/>
            </a:pPr>
            <a:r>
              <a:rPr lang="en-US" altLang="en-US">
                <a:solidFill>
                  <a:schemeClr val="accent2"/>
                </a:solidFill>
                <a:latin typeface="Trebuchet MS" pitchFamily="34" charset="0"/>
              </a:rPr>
              <a:t>&lt;!ELEMENT novel (foreword, (chapter+|section+))&gt;</a:t>
            </a:r>
            <a:endParaRPr lang="en-US" altLang="en-US" sz="1800">
              <a:solidFill>
                <a:schemeClr val="accent2"/>
              </a:solidFill>
            </a:endParaRPr>
          </a:p>
          <a:p>
            <a:pPr lvl="1"/>
            <a:endParaRPr lang="en-US" altLang="en-US" sz="2000">
              <a:solidFill>
                <a:schemeClr val="accent2"/>
              </a:solidFill>
            </a:endParaRPr>
          </a:p>
        </p:txBody>
      </p:sp>
    </p:spTree>
    <p:extLst>
      <p:ext uri="{BB962C8B-B14F-4D97-AF65-F5344CB8AC3E}">
        <p14:creationId xmlns:p14="http://schemas.microsoft.com/office/powerpoint/2010/main" val="3796151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t>Elements with mixed content</a:t>
            </a:r>
          </a:p>
        </p:txBody>
      </p:sp>
      <p:sp>
        <p:nvSpPr>
          <p:cNvPr id="32771" name="Rectangle 3"/>
          <p:cNvSpPr>
            <a:spLocks noGrp="1" noChangeArrowheads="1"/>
          </p:cNvSpPr>
          <p:nvPr>
            <p:ph type="body" idx="1"/>
          </p:nvPr>
        </p:nvSpPr>
        <p:spPr/>
        <p:txBody>
          <a:bodyPr/>
          <a:lstStyle/>
          <a:p>
            <a:r>
              <a:rPr lang="en-US" altLang="en-US">
                <a:solidFill>
                  <a:schemeClr val="accent2"/>
                </a:solidFill>
                <a:latin typeface="Trebuchet MS" pitchFamily="34" charset="0"/>
              </a:rPr>
              <a:t>#PCDATA</a:t>
            </a:r>
            <a:r>
              <a:rPr lang="en-US" altLang="en-US"/>
              <a:t> describes elements with only character data</a:t>
            </a:r>
          </a:p>
          <a:p>
            <a:r>
              <a:rPr lang="en-US" altLang="en-US">
                <a:solidFill>
                  <a:schemeClr val="accent2"/>
                </a:solidFill>
                <a:latin typeface="Trebuchet MS" pitchFamily="34" charset="0"/>
              </a:rPr>
              <a:t>#PCDATA</a:t>
            </a:r>
            <a:r>
              <a:rPr lang="en-US" altLang="en-US"/>
              <a:t> can be used in an “or” grouping:</a:t>
            </a:r>
          </a:p>
          <a:p>
            <a:pPr lvl="1"/>
            <a:r>
              <a:rPr lang="en-US" altLang="en-US">
                <a:solidFill>
                  <a:schemeClr val="accent2"/>
                </a:solidFill>
                <a:latin typeface="Trebuchet MS" pitchFamily="34" charset="0"/>
              </a:rPr>
              <a:t>&lt;!ELEMENT note (#PCDATA|message)*&gt;</a:t>
            </a:r>
          </a:p>
          <a:p>
            <a:pPr lvl="1"/>
            <a:r>
              <a:rPr lang="en-US" altLang="en-US"/>
              <a:t>This is called </a:t>
            </a:r>
            <a:r>
              <a:rPr lang="en-US" altLang="en-US">
                <a:solidFill>
                  <a:schemeClr val="tx2"/>
                </a:solidFill>
              </a:rPr>
              <a:t>mixed content</a:t>
            </a:r>
            <a:endParaRPr lang="en-US" altLang="en-US"/>
          </a:p>
          <a:p>
            <a:pPr lvl="1"/>
            <a:r>
              <a:rPr lang="en-US" altLang="en-US"/>
              <a:t>Certain (rather severe) restrictions apply:</a:t>
            </a:r>
          </a:p>
          <a:p>
            <a:pPr lvl="2"/>
            <a:r>
              <a:rPr lang="en-US" altLang="en-US">
                <a:solidFill>
                  <a:schemeClr val="accent2"/>
                </a:solidFill>
                <a:latin typeface="Trebuchet MS" pitchFamily="34" charset="0"/>
              </a:rPr>
              <a:t>#PCDATA</a:t>
            </a:r>
            <a:r>
              <a:rPr lang="en-US" altLang="en-US">
                <a:solidFill>
                  <a:schemeClr val="accent2"/>
                </a:solidFill>
              </a:rPr>
              <a:t> </a:t>
            </a:r>
            <a:r>
              <a:rPr lang="en-US" altLang="en-US"/>
              <a:t>must be first</a:t>
            </a:r>
          </a:p>
          <a:p>
            <a:pPr lvl="2"/>
            <a:r>
              <a:rPr lang="en-US" altLang="en-US"/>
              <a:t>The separators must be “</a:t>
            </a:r>
            <a:r>
              <a:rPr lang="en-US" altLang="en-US">
                <a:solidFill>
                  <a:schemeClr val="accent2"/>
                </a:solidFill>
                <a:latin typeface="Trebuchet MS" pitchFamily="34" charset="0"/>
              </a:rPr>
              <a:t>|</a:t>
            </a:r>
            <a:r>
              <a:rPr lang="en-US" altLang="en-US"/>
              <a:t>”</a:t>
            </a:r>
          </a:p>
          <a:p>
            <a:pPr lvl="2"/>
            <a:r>
              <a:rPr lang="en-US" altLang="en-US"/>
              <a:t>The group must be starred (meaning zero or more)</a:t>
            </a:r>
          </a:p>
        </p:txBody>
      </p:sp>
    </p:spTree>
    <p:extLst>
      <p:ext uri="{BB962C8B-B14F-4D97-AF65-F5344CB8AC3E}">
        <p14:creationId xmlns:p14="http://schemas.microsoft.com/office/powerpoint/2010/main" val="705993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2457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_tradnl"/>
          </a:p>
        </p:txBody>
      </p:sp>
      <p:sp>
        <p:nvSpPr>
          <p:cNvPr id="24580" name="Rectangle 4"/>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chor="ctr"/>
          <a:lstStyle/>
          <a:p>
            <a:r>
              <a:rPr lang="en-US" altLang="en-US"/>
              <a:t>An expanded DTD example</a:t>
            </a:r>
          </a:p>
        </p:txBody>
      </p:sp>
      <p:sp>
        <p:nvSpPr>
          <p:cNvPr id="24581" name="Rectangle 5"/>
          <p:cNvSpPr>
            <a:spLocks noGrp="1" noChangeArrowheads="1"/>
          </p:cNvSpPr>
          <p:nvPr>
            <p:ph type="body" idx="1"/>
          </p:nvPr>
        </p:nvSpPr>
        <p:spPr>
          <a:xfrm>
            <a:off x="685800" y="1676400"/>
            <a:ext cx="8001000" cy="4648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90000"/>
              </a:lnSpc>
            </a:pPr>
            <a:r>
              <a:rPr lang="en-US" altLang="en-US" sz="2400">
                <a:solidFill>
                  <a:schemeClr val="accent2"/>
                </a:solidFill>
                <a:latin typeface="Trebuchet MS" pitchFamily="34" charset="0"/>
              </a:rPr>
              <a:t>&lt;!DOCTYPE novel [</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novel</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(foreword, chapter+, biography?, criticalEssay*)&gt;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foreword (paragraph+)&gt;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chapter (section+|paragraph+)&gt;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section (paragraph+)&gt;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biography(paragraph+)&gt;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criticalEssay (section+)&gt;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   &lt;!ELEMENT paragraph (#PCDATA)&gt;</a:t>
            </a:r>
            <a:br>
              <a:rPr lang="en-US" altLang="en-US" sz="2400">
                <a:solidFill>
                  <a:schemeClr val="accent2"/>
                </a:solidFill>
                <a:latin typeface="Trebuchet MS" pitchFamily="34" charset="0"/>
              </a:rPr>
            </a:br>
            <a:r>
              <a:rPr lang="en-US" altLang="en-US" sz="2400">
                <a:solidFill>
                  <a:schemeClr val="accent2"/>
                </a:solidFill>
                <a:latin typeface="Trebuchet MS" pitchFamily="34" charset="0"/>
              </a:rPr>
              <a:t>]&gt;</a:t>
            </a:r>
          </a:p>
        </p:txBody>
      </p:sp>
    </p:spTree>
    <p:extLst>
      <p:ext uri="{BB962C8B-B14F-4D97-AF65-F5344CB8AC3E}">
        <p14:creationId xmlns:p14="http://schemas.microsoft.com/office/powerpoint/2010/main" val="968476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en-US"/>
              <a:t>Introduction</a:t>
            </a:r>
          </a:p>
        </p:txBody>
      </p:sp>
      <p:sp>
        <p:nvSpPr>
          <p:cNvPr id="139267" name="Rectangle 3"/>
          <p:cNvSpPr>
            <a:spLocks noGrp="1" noChangeArrowheads="1"/>
          </p:cNvSpPr>
          <p:nvPr>
            <p:ph type="body" idx="1"/>
          </p:nvPr>
        </p:nvSpPr>
        <p:spPr>
          <a:xfrm>
            <a:off x="488272" y="1690689"/>
            <a:ext cx="8115300" cy="4662486"/>
          </a:xfrm>
        </p:spPr>
        <p:txBody>
          <a:bodyPr/>
          <a:lstStyle/>
          <a:p>
            <a:r>
              <a:rPr lang="en-US" altLang="en-US" dirty="0"/>
              <a:t>XML:  Extensible Markup Language</a:t>
            </a:r>
          </a:p>
          <a:p>
            <a:r>
              <a:rPr lang="en-US" altLang="en-US" dirty="0"/>
              <a:t>Defined by the WWW Consortium (W3C)</a:t>
            </a:r>
          </a:p>
          <a:p>
            <a:r>
              <a:rPr lang="en-US" altLang="en-US" dirty="0" smtClean="0"/>
              <a:t>Documents </a:t>
            </a:r>
            <a:r>
              <a:rPr lang="en-US" altLang="en-US" dirty="0"/>
              <a:t>have tags giving extra information about sections of the document</a:t>
            </a:r>
          </a:p>
          <a:p>
            <a:pPr lvl="1"/>
            <a:r>
              <a:rPr lang="en-US" altLang="en-US" dirty="0"/>
              <a:t>E.g.  </a:t>
            </a:r>
            <a:r>
              <a:rPr lang="en-US" altLang="en-US" dirty="0">
                <a:solidFill>
                  <a:srgbClr val="993300"/>
                </a:solidFill>
              </a:rPr>
              <a:t>&lt;title&gt; XML &lt;/title&gt;  &lt;slide&gt; Introduction …&lt;/slide&gt;</a:t>
            </a:r>
          </a:p>
          <a:p>
            <a:r>
              <a:rPr lang="en-US" altLang="en-US" b="1" dirty="0"/>
              <a:t>Extensible</a:t>
            </a:r>
            <a:r>
              <a:rPr lang="en-US" altLang="en-US" dirty="0"/>
              <a:t>, unlike HTML</a:t>
            </a:r>
          </a:p>
          <a:p>
            <a:pPr lvl="1"/>
            <a:r>
              <a:rPr lang="en-US" altLang="en-US" dirty="0"/>
              <a:t>Users can add new tags, and </a:t>
            </a:r>
            <a:r>
              <a:rPr lang="en-US" altLang="en-US" i="1" dirty="0"/>
              <a:t>separately</a:t>
            </a:r>
            <a:r>
              <a:rPr lang="en-US" altLang="en-US" dirty="0"/>
              <a:t> specify how the tag should be handled for display</a:t>
            </a:r>
          </a:p>
          <a:p>
            <a:pPr>
              <a:buFont typeface="Monotype Sorts" charset="2"/>
              <a:buNone/>
            </a:pPr>
            <a:endParaRPr lang="en-US" altLang="en-US" dirty="0"/>
          </a:p>
        </p:txBody>
      </p:sp>
    </p:spTree>
    <p:extLst>
      <p:ext uri="{BB962C8B-B14F-4D97-AF65-F5344CB8AC3E}">
        <p14:creationId xmlns:p14="http://schemas.microsoft.com/office/powerpoint/2010/main" val="39814923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2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92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dirty="0" smtClean="0"/>
              <a:t>Attributes</a:t>
            </a:r>
            <a:endParaRPr lang="en-US" altLang="en-US" dirty="0"/>
          </a:p>
        </p:txBody>
      </p:sp>
      <p:sp>
        <p:nvSpPr>
          <p:cNvPr id="27651" name="Rectangle 3"/>
          <p:cNvSpPr>
            <a:spLocks noGrp="1" noChangeArrowheads="1"/>
          </p:cNvSpPr>
          <p:nvPr>
            <p:ph type="body" idx="1"/>
          </p:nvPr>
        </p:nvSpPr>
        <p:spPr>
          <a:xfrm>
            <a:off x="457200" y="1676400"/>
            <a:ext cx="8458200" cy="4648200"/>
          </a:xfrm>
        </p:spPr>
        <p:txBody>
          <a:bodyPr/>
          <a:lstStyle/>
          <a:p>
            <a:pPr>
              <a:lnSpc>
                <a:spcPct val="90000"/>
              </a:lnSpc>
            </a:pPr>
            <a:r>
              <a:rPr lang="en-US" altLang="en-US" sz="2400" dirty="0"/>
              <a:t>In addition to elements, a DTD may declare </a:t>
            </a:r>
            <a:r>
              <a:rPr lang="en-US" altLang="en-US" sz="2400" dirty="0">
                <a:solidFill>
                  <a:schemeClr val="tx2"/>
                </a:solidFill>
              </a:rPr>
              <a:t>attributes</a:t>
            </a:r>
            <a:r>
              <a:rPr lang="en-US" altLang="en-US" sz="2400" dirty="0"/>
              <a:t> </a:t>
            </a:r>
            <a:endParaRPr lang="en-US" altLang="en-US" sz="2400" dirty="0" smtClean="0"/>
          </a:p>
          <a:p>
            <a:pPr>
              <a:lnSpc>
                <a:spcPct val="90000"/>
              </a:lnSpc>
            </a:pPr>
            <a:r>
              <a:rPr lang="en-US" altLang="en-US" sz="2400" dirty="0" smtClean="0"/>
              <a:t>An </a:t>
            </a:r>
            <a:r>
              <a:rPr lang="en-US" altLang="en-US" sz="2400" dirty="0">
                <a:solidFill>
                  <a:schemeClr val="tx2"/>
                </a:solidFill>
              </a:rPr>
              <a:t>attribute</a:t>
            </a:r>
            <a:r>
              <a:rPr lang="en-US" altLang="en-US" sz="2400" dirty="0"/>
              <a:t> describes information that can be put within the start tag of an </a:t>
            </a:r>
            <a:r>
              <a:rPr lang="en-US" altLang="en-US" sz="2400" dirty="0" smtClean="0"/>
              <a:t>element</a:t>
            </a:r>
          </a:p>
          <a:p>
            <a:r>
              <a:rPr lang="en-US" altLang="en-US" dirty="0" smtClean="0"/>
              <a:t>Attribute </a:t>
            </a:r>
            <a:r>
              <a:rPr lang="en-US" altLang="en-US" dirty="0"/>
              <a:t>has the </a:t>
            </a:r>
            <a:r>
              <a:rPr lang="en-US" altLang="en-US" dirty="0" smtClean="0"/>
              <a:t>form in </a:t>
            </a:r>
            <a:r>
              <a:rPr lang="en-US" altLang="en-US" dirty="0" err="1" smtClean="0"/>
              <a:t>dtd</a:t>
            </a:r>
            <a:r>
              <a:rPr lang="en-US" altLang="en-US" dirty="0" smtClean="0"/>
              <a:t>,</a:t>
            </a:r>
            <a:r>
              <a:rPr lang="en-US" altLang="en-US" dirty="0"/>
              <a:t/>
            </a:r>
            <a:br>
              <a:rPr lang="en-US" altLang="en-US" dirty="0"/>
            </a:br>
            <a:r>
              <a:rPr lang="en-US" altLang="en-US" dirty="0" smtClean="0"/>
              <a:t>    </a:t>
            </a:r>
            <a:r>
              <a:rPr lang="en-US" altLang="en-US" dirty="0" smtClean="0">
                <a:solidFill>
                  <a:schemeClr val="accent2"/>
                </a:solidFill>
                <a:latin typeface="Trebuchet MS" pitchFamily="34" charset="0"/>
              </a:rPr>
              <a:t>&lt;!</a:t>
            </a:r>
            <a:r>
              <a:rPr lang="en-US" altLang="en-US" dirty="0">
                <a:solidFill>
                  <a:schemeClr val="accent2"/>
                </a:solidFill>
                <a:latin typeface="Trebuchet MS" pitchFamily="34" charset="0"/>
              </a:rPr>
              <a:t>ATTLIST</a:t>
            </a:r>
            <a:r>
              <a:rPr lang="en-US" altLang="en-US" dirty="0">
                <a:solidFill>
                  <a:srgbClr val="FFFF82"/>
                </a:solidFill>
                <a:latin typeface="Trebuchet MS" pitchFamily="34" charset="0"/>
              </a:rPr>
              <a:t> </a:t>
            </a:r>
            <a:r>
              <a:rPr lang="en-US" altLang="en-US" i="1" dirty="0">
                <a:solidFill>
                  <a:schemeClr val="folHlink"/>
                </a:solidFill>
                <a:latin typeface="Trebuchet MS" pitchFamily="34" charset="0"/>
              </a:rPr>
              <a:t>element-name </a:t>
            </a:r>
            <a:r>
              <a:rPr lang="en-US" altLang="en-US" i="1" dirty="0" err="1" smtClean="0">
                <a:solidFill>
                  <a:schemeClr val="folHlink"/>
                </a:solidFill>
                <a:latin typeface="Trebuchet MS" pitchFamily="34" charset="0"/>
              </a:rPr>
              <a:t>att</a:t>
            </a:r>
            <a:r>
              <a:rPr lang="en-US" altLang="en-US" i="1" dirty="0" smtClean="0">
                <a:solidFill>
                  <a:schemeClr val="folHlink"/>
                </a:solidFill>
                <a:latin typeface="Trebuchet MS" pitchFamily="34" charset="0"/>
              </a:rPr>
              <a:t>-name  </a:t>
            </a:r>
            <a:r>
              <a:rPr lang="en-US" altLang="en-US" i="1" dirty="0">
                <a:solidFill>
                  <a:schemeClr val="folHlink"/>
                </a:solidFill>
                <a:latin typeface="Trebuchet MS" pitchFamily="34" charset="0"/>
              </a:rPr>
              <a:t>type  requirement</a:t>
            </a:r>
            <a:r>
              <a:rPr lang="en-US" altLang="en-US" dirty="0" smtClean="0">
                <a:solidFill>
                  <a:schemeClr val="accent2"/>
                </a:solidFill>
                <a:latin typeface="Trebuchet MS" pitchFamily="34" charset="0"/>
              </a:rPr>
              <a:t>&gt;</a:t>
            </a:r>
          </a:p>
          <a:p>
            <a:endParaRPr lang="en-US" altLang="en-US" sz="2400" dirty="0">
              <a:solidFill>
                <a:schemeClr val="accent2"/>
              </a:solidFill>
              <a:latin typeface="Trebuchet MS" pitchFamily="34" charset="0"/>
            </a:endParaRPr>
          </a:p>
          <a:p>
            <a:pPr marL="0" indent="0">
              <a:buNone/>
            </a:pPr>
            <a:endParaRPr lang="en-US" altLang="en-US" sz="2400" dirty="0"/>
          </a:p>
          <a:p>
            <a:pPr lvl="1">
              <a:lnSpc>
                <a:spcPct val="90000"/>
              </a:lnSpc>
            </a:pPr>
            <a:r>
              <a:rPr lang="en-US" altLang="en-US" sz="2000" dirty="0"/>
              <a:t>In XML: </a:t>
            </a:r>
            <a:r>
              <a:rPr lang="en-US" altLang="en-US" sz="2000" dirty="0">
                <a:solidFill>
                  <a:schemeClr val="accent2"/>
                </a:solidFill>
                <a:latin typeface="Trebuchet MS" pitchFamily="34" charset="0"/>
              </a:rPr>
              <a:t>&lt;dog name="Spot" age="3"&gt;&lt;/dog&gt;</a:t>
            </a:r>
            <a:endParaRPr lang="en-US" altLang="en-US" sz="2000" dirty="0">
              <a:solidFill>
                <a:schemeClr val="accent2"/>
              </a:solidFill>
            </a:endParaRPr>
          </a:p>
          <a:p>
            <a:pPr lvl="1">
              <a:lnSpc>
                <a:spcPct val="90000"/>
              </a:lnSpc>
            </a:pPr>
            <a:r>
              <a:rPr lang="en-US" altLang="en-US" sz="2000" dirty="0"/>
              <a:t>In DTD: </a:t>
            </a:r>
            <a:r>
              <a:rPr lang="en-US" altLang="en-US" sz="2000" dirty="0">
                <a:solidFill>
                  <a:schemeClr val="accent2"/>
                </a:solidFill>
                <a:latin typeface="Trebuchet MS" pitchFamily="34" charset="0"/>
              </a:rPr>
              <a:t>&lt;!ATTLIST dog</a:t>
            </a:r>
            <a:br>
              <a:rPr lang="en-US" altLang="en-US" sz="2000" dirty="0">
                <a:solidFill>
                  <a:schemeClr val="accent2"/>
                </a:solidFill>
                <a:latin typeface="Trebuchet MS" pitchFamily="34" charset="0"/>
              </a:rPr>
            </a:br>
            <a:r>
              <a:rPr lang="en-US" altLang="en-US" sz="2000" dirty="0">
                <a:solidFill>
                  <a:schemeClr val="accent2"/>
                </a:solidFill>
                <a:latin typeface="Trebuchet MS" pitchFamily="34" charset="0"/>
              </a:rPr>
              <a:t>			name  CDATA  #REQUIRED</a:t>
            </a:r>
            <a:br>
              <a:rPr lang="en-US" altLang="en-US" sz="2000" dirty="0">
                <a:solidFill>
                  <a:schemeClr val="accent2"/>
                </a:solidFill>
                <a:latin typeface="Trebuchet MS" pitchFamily="34" charset="0"/>
              </a:rPr>
            </a:br>
            <a:r>
              <a:rPr lang="en-US" altLang="en-US" sz="2000" dirty="0">
                <a:solidFill>
                  <a:schemeClr val="accent2"/>
                </a:solidFill>
                <a:latin typeface="Trebuchet MS" pitchFamily="34" charset="0"/>
              </a:rPr>
              <a:t>			age     CDATA  #IMPLIED &gt;</a:t>
            </a:r>
          </a:p>
          <a:p>
            <a:pPr>
              <a:lnSpc>
                <a:spcPct val="90000"/>
              </a:lnSpc>
            </a:pPr>
            <a:endParaRPr lang="en-US" altLang="en-US" sz="2400" dirty="0">
              <a:solidFill>
                <a:schemeClr val="accent2"/>
              </a:solidFill>
            </a:endParaRPr>
          </a:p>
        </p:txBody>
      </p:sp>
    </p:spTree>
    <p:extLst>
      <p:ext uri="{BB962C8B-B14F-4D97-AF65-F5344CB8AC3E}">
        <p14:creationId xmlns:p14="http://schemas.microsoft.com/office/powerpoint/2010/main" val="170937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82600" y="723900"/>
            <a:ext cx="7315200" cy="685800"/>
          </a:xfrm>
        </p:spPr>
        <p:txBody>
          <a:bodyPr/>
          <a:lstStyle/>
          <a:p>
            <a:r>
              <a:rPr lang="en-US" altLang="en-US" dirty="0" smtClean="0"/>
              <a:t>Attribute Requirements</a:t>
            </a:r>
            <a:endParaRPr lang="en-US" altLang="en-US" dirty="0"/>
          </a:p>
        </p:txBody>
      </p:sp>
      <p:sp>
        <p:nvSpPr>
          <p:cNvPr id="35843" name="Rectangle 3"/>
          <p:cNvSpPr>
            <a:spLocks noGrp="1" noChangeArrowheads="1"/>
          </p:cNvSpPr>
          <p:nvPr>
            <p:ph type="body" idx="1"/>
          </p:nvPr>
        </p:nvSpPr>
        <p:spPr>
          <a:xfrm>
            <a:off x="685800" y="1608666"/>
            <a:ext cx="8077200" cy="3962401"/>
          </a:xfrm>
        </p:spPr>
        <p:txBody>
          <a:bodyPr/>
          <a:lstStyle/>
          <a:p>
            <a:r>
              <a:rPr lang="en-US" altLang="en-US" dirty="0" smtClean="0"/>
              <a:t>Recall that an attribute has the form</a:t>
            </a:r>
            <a:br>
              <a:rPr lang="en-US" altLang="en-US" dirty="0" smtClean="0"/>
            </a:br>
            <a:r>
              <a:rPr lang="en-US" altLang="en-US" sz="2000" dirty="0" smtClean="0">
                <a:solidFill>
                  <a:schemeClr val="accent2"/>
                </a:solidFill>
                <a:latin typeface="Trebuchet MS" pitchFamily="34" charset="0"/>
              </a:rPr>
              <a:t>&lt;!ATTLIST</a:t>
            </a:r>
            <a:r>
              <a:rPr lang="en-US" altLang="en-US" sz="2000" dirty="0" smtClean="0">
                <a:solidFill>
                  <a:srgbClr val="FFFF82"/>
                </a:solidFill>
                <a:latin typeface="Trebuchet MS" pitchFamily="34" charset="0"/>
              </a:rPr>
              <a:t> </a:t>
            </a:r>
            <a:r>
              <a:rPr lang="en-US" altLang="en-US" sz="2000" i="1" dirty="0" smtClean="0">
                <a:solidFill>
                  <a:schemeClr val="folHlink"/>
                </a:solidFill>
                <a:latin typeface="Trebuchet MS" pitchFamily="34" charset="0"/>
              </a:rPr>
              <a:t>element-name  </a:t>
            </a:r>
            <a:r>
              <a:rPr lang="en-US" altLang="en-US" sz="2000" i="1" dirty="0" err="1" smtClean="0">
                <a:solidFill>
                  <a:schemeClr val="folHlink"/>
                </a:solidFill>
                <a:latin typeface="Trebuchet MS" pitchFamily="34" charset="0"/>
              </a:rPr>
              <a:t>att</a:t>
            </a:r>
            <a:r>
              <a:rPr lang="en-US" altLang="en-US" sz="2000" i="1" dirty="0" smtClean="0">
                <a:solidFill>
                  <a:schemeClr val="folHlink"/>
                </a:solidFill>
                <a:latin typeface="Trebuchet MS" pitchFamily="34" charset="0"/>
              </a:rPr>
              <a:t>-name  type  requirement</a:t>
            </a:r>
            <a:r>
              <a:rPr lang="en-US" altLang="en-US" sz="2000" dirty="0" smtClean="0">
                <a:solidFill>
                  <a:schemeClr val="accent2"/>
                </a:solidFill>
                <a:latin typeface="Trebuchet MS" pitchFamily="34" charset="0"/>
              </a:rPr>
              <a:t>&gt;</a:t>
            </a:r>
            <a:endParaRPr lang="en-US" altLang="en-US" sz="2000" dirty="0">
              <a:solidFill>
                <a:schemeClr val="accent2"/>
              </a:solidFill>
              <a:latin typeface="Trebuchet MS" pitchFamily="34" charset="0"/>
            </a:endParaRPr>
          </a:p>
          <a:p>
            <a:r>
              <a:rPr lang="en-US" altLang="en-US" dirty="0"/>
              <a:t>The </a:t>
            </a:r>
            <a:r>
              <a:rPr lang="en-US" altLang="en-US" i="1" dirty="0"/>
              <a:t>requirement</a:t>
            </a:r>
            <a:r>
              <a:rPr lang="en-US" altLang="en-US" dirty="0"/>
              <a:t> is one of:</a:t>
            </a:r>
          </a:p>
          <a:p>
            <a:pPr lvl="1"/>
            <a:r>
              <a:rPr lang="en-US" altLang="en-US" dirty="0"/>
              <a:t>A </a:t>
            </a:r>
            <a:r>
              <a:rPr lang="en-US" altLang="en-US" dirty="0">
                <a:solidFill>
                  <a:schemeClr val="tx2"/>
                </a:solidFill>
              </a:rPr>
              <a:t>default value</a:t>
            </a:r>
            <a:r>
              <a:rPr lang="en-US" altLang="en-US" dirty="0"/>
              <a:t>, enclosed in quotes</a:t>
            </a:r>
          </a:p>
          <a:p>
            <a:pPr lvl="2"/>
            <a:r>
              <a:rPr lang="en-US" altLang="en-US" dirty="0"/>
              <a:t>Example: </a:t>
            </a:r>
            <a:r>
              <a:rPr lang="en-US" altLang="en-US" dirty="0">
                <a:solidFill>
                  <a:schemeClr val="accent2"/>
                </a:solidFill>
                <a:latin typeface="Trebuchet MS" pitchFamily="34" charset="0"/>
              </a:rPr>
              <a:t>&lt;!ATTLIST degree CDATA "PhD"&gt;</a:t>
            </a:r>
            <a:endParaRPr lang="en-US" altLang="en-US" dirty="0">
              <a:solidFill>
                <a:schemeClr val="accent2"/>
              </a:solidFill>
            </a:endParaRPr>
          </a:p>
          <a:p>
            <a:pPr lvl="1"/>
            <a:r>
              <a:rPr lang="en-US" altLang="en-US" dirty="0">
                <a:solidFill>
                  <a:schemeClr val="accent2"/>
                </a:solidFill>
                <a:latin typeface="Trebuchet MS" pitchFamily="34" charset="0"/>
              </a:rPr>
              <a:t>#REQUIRED</a:t>
            </a:r>
            <a:endParaRPr lang="en-US" altLang="en-US" dirty="0">
              <a:solidFill>
                <a:schemeClr val="accent2"/>
              </a:solidFill>
            </a:endParaRPr>
          </a:p>
          <a:p>
            <a:pPr lvl="2"/>
            <a:r>
              <a:rPr lang="en-US" altLang="en-US" dirty="0"/>
              <a:t>The attribute must be present</a:t>
            </a:r>
          </a:p>
          <a:p>
            <a:pPr lvl="1"/>
            <a:r>
              <a:rPr lang="en-US" altLang="en-US" dirty="0">
                <a:solidFill>
                  <a:schemeClr val="accent2"/>
                </a:solidFill>
                <a:latin typeface="Trebuchet MS" pitchFamily="34" charset="0"/>
              </a:rPr>
              <a:t>#IMPLIED</a:t>
            </a:r>
            <a:endParaRPr lang="en-US" altLang="en-US" dirty="0">
              <a:solidFill>
                <a:schemeClr val="accent2"/>
              </a:solidFill>
            </a:endParaRPr>
          </a:p>
          <a:p>
            <a:pPr lvl="2"/>
            <a:r>
              <a:rPr lang="en-US" altLang="en-US" dirty="0"/>
              <a:t>The attribute is optional</a:t>
            </a:r>
          </a:p>
          <a:p>
            <a:pPr lvl="1"/>
            <a:r>
              <a:rPr lang="en-US" altLang="en-US" dirty="0">
                <a:solidFill>
                  <a:schemeClr val="accent2"/>
                </a:solidFill>
                <a:latin typeface="Trebuchet MS" pitchFamily="34" charset="0"/>
              </a:rPr>
              <a:t>#FIXED "value"</a:t>
            </a:r>
            <a:endParaRPr lang="en-US" altLang="en-US" dirty="0">
              <a:solidFill>
                <a:schemeClr val="accent2"/>
              </a:solidFill>
            </a:endParaRPr>
          </a:p>
          <a:p>
            <a:pPr lvl="2"/>
            <a:r>
              <a:rPr lang="en-US" altLang="en-US" dirty="0"/>
              <a:t>The attribute always has the given value</a:t>
            </a:r>
          </a:p>
          <a:p>
            <a:pPr lvl="2"/>
            <a:r>
              <a:rPr lang="en-US" altLang="en-US" dirty="0"/>
              <a:t>If specified in the XML, the same value must be used</a:t>
            </a:r>
          </a:p>
        </p:txBody>
      </p:sp>
    </p:spTree>
    <p:extLst>
      <p:ext uri="{BB962C8B-B14F-4D97-AF65-F5344CB8AC3E}">
        <p14:creationId xmlns:p14="http://schemas.microsoft.com/office/powerpoint/2010/main" val="1004801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t>Attributes</a:t>
            </a:r>
          </a:p>
        </p:txBody>
      </p:sp>
      <p:sp>
        <p:nvSpPr>
          <p:cNvPr id="26627" name="Rectangle 3"/>
          <p:cNvSpPr>
            <a:spLocks noGrp="1" noChangeArrowheads="1"/>
          </p:cNvSpPr>
          <p:nvPr>
            <p:ph type="body" idx="1"/>
          </p:nvPr>
        </p:nvSpPr>
        <p:spPr>
          <a:xfrm>
            <a:off x="685800" y="1676400"/>
            <a:ext cx="7924800" cy="4953000"/>
          </a:xfrm>
        </p:spPr>
        <p:txBody>
          <a:bodyPr/>
          <a:lstStyle/>
          <a:p>
            <a:r>
              <a:rPr lang="en-US" altLang="en-US" sz="2400" dirty="0"/>
              <a:t>The format of an attribute is:</a:t>
            </a:r>
            <a:br>
              <a:rPr lang="en-US" altLang="en-US" sz="2400" dirty="0"/>
            </a:br>
            <a:r>
              <a:rPr lang="en-US" altLang="en-US" sz="2400" dirty="0"/>
              <a:t>	</a:t>
            </a:r>
            <a:r>
              <a:rPr lang="en-US" altLang="en-US" sz="2400" dirty="0">
                <a:solidFill>
                  <a:schemeClr val="accent2"/>
                </a:solidFill>
                <a:latin typeface="Trebuchet MS" pitchFamily="34" charset="0"/>
              </a:rPr>
              <a:t>&lt;!ATTLIST </a:t>
            </a:r>
            <a:r>
              <a:rPr lang="en-US" altLang="en-US" sz="2400" i="1" dirty="0">
                <a:solidFill>
                  <a:schemeClr val="folHlink"/>
                </a:solidFill>
                <a:latin typeface="Trebuchet MS" pitchFamily="34" charset="0"/>
              </a:rPr>
              <a:t>element-name</a:t>
            </a:r>
            <a:br>
              <a:rPr lang="en-US" altLang="en-US" sz="2400" i="1" dirty="0">
                <a:solidFill>
                  <a:schemeClr val="folHlink"/>
                </a:solidFill>
                <a:latin typeface="Trebuchet MS" pitchFamily="34" charset="0"/>
              </a:rPr>
            </a:br>
            <a:r>
              <a:rPr lang="en-US" altLang="en-US" sz="2400" i="1" dirty="0">
                <a:solidFill>
                  <a:schemeClr val="folHlink"/>
                </a:solidFill>
                <a:latin typeface="Trebuchet MS" pitchFamily="34" charset="0"/>
              </a:rPr>
              <a:t>		</a:t>
            </a:r>
            <a:r>
              <a:rPr lang="en-US" altLang="en-US" sz="2400" i="1" dirty="0" err="1" smtClean="0">
                <a:solidFill>
                  <a:schemeClr val="folHlink"/>
                </a:solidFill>
                <a:latin typeface="Trebuchet MS" pitchFamily="34" charset="0"/>
              </a:rPr>
              <a:t>att</a:t>
            </a:r>
            <a:r>
              <a:rPr lang="en-US" altLang="en-US" sz="2400" i="1" dirty="0" smtClean="0">
                <a:solidFill>
                  <a:schemeClr val="folHlink"/>
                </a:solidFill>
                <a:latin typeface="Trebuchet MS" pitchFamily="34" charset="0"/>
              </a:rPr>
              <a:t>-name  </a:t>
            </a:r>
            <a:r>
              <a:rPr lang="en-US" altLang="en-US" sz="2400" i="1" dirty="0">
                <a:solidFill>
                  <a:schemeClr val="folHlink"/>
                </a:solidFill>
                <a:latin typeface="Trebuchet MS" pitchFamily="34" charset="0"/>
              </a:rPr>
              <a:t>type  requirement</a:t>
            </a:r>
            <a:br>
              <a:rPr lang="en-US" altLang="en-US" sz="2400" i="1" dirty="0">
                <a:solidFill>
                  <a:schemeClr val="folHlink"/>
                </a:solidFill>
                <a:latin typeface="Trebuchet MS" pitchFamily="34" charset="0"/>
              </a:rPr>
            </a:br>
            <a:r>
              <a:rPr lang="en-US" altLang="en-US" sz="2400" i="1" dirty="0">
                <a:solidFill>
                  <a:schemeClr val="folHlink"/>
                </a:solidFill>
                <a:latin typeface="Trebuchet MS" pitchFamily="34" charset="0"/>
              </a:rPr>
              <a:t>		</a:t>
            </a:r>
            <a:r>
              <a:rPr lang="en-US" altLang="en-US" sz="2400" i="1" dirty="0" err="1" smtClean="0">
                <a:solidFill>
                  <a:schemeClr val="folHlink"/>
                </a:solidFill>
                <a:latin typeface="Trebuchet MS" pitchFamily="34" charset="0"/>
              </a:rPr>
              <a:t>att</a:t>
            </a:r>
            <a:r>
              <a:rPr lang="en-US" altLang="en-US" sz="2400" i="1" dirty="0" smtClean="0">
                <a:solidFill>
                  <a:schemeClr val="folHlink"/>
                </a:solidFill>
                <a:latin typeface="Trebuchet MS" pitchFamily="34" charset="0"/>
              </a:rPr>
              <a:t>-name  </a:t>
            </a:r>
            <a:r>
              <a:rPr lang="en-US" altLang="en-US" sz="2400" i="1" dirty="0">
                <a:solidFill>
                  <a:schemeClr val="folHlink"/>
                </a:solidFill>
                <a:latin typeface="Trebuchet MS" pitchFamily="34" charset="0"/>
              </a:rPr>
              <a:t>type  requirement</a:t>
            </a:r>
            <a:r>
              <a:rPr lang="en-US" altLang="en-US" sz="2400" dirty="0">
                <a:solidFill>
                  <a:schemeClr val="accent2"/>
                </a:solidFill>
                <a:latin typeface="Trebuchet MS" pitchFamily="34" charset="0"/>
              </a:rPr>
              <a:t>&gt;</a:t>
            </a:r>
            <a:r>
              <a:rPr lang="en-US" altLang="en-US" sz="2400" dirty="0"/>
              <a:t/>
            </a:r>
            <a:br>
              <a:rPr lang="en-US" altLang="en-US" sz="2400" dirty="0"/>
            </a:br>
            <a:r>
              <a:rPr lang="en-US" altLang="en-US" sz="2400" dirty="0"/>
              <a:t>where the </a:t>
            </a:r>
            <a:r>
              <a:rPr lang="en-US" altLang="en-US" sz="2400" i="1" dirty="0"/>
              <a:t>name-type-requirement</a:t>
            </a:r>
            <a:r>
              <a:rPr lang="en-US" altLang="en-US" sz="2400" dirty="0"/>
              <a:t> may be repeated as many times as desired</a:t>
            </a:r>
          </a:p>
          <a:p>
            <a:pPr lvl="1"/>
            <a:r>
              <a:rPr lang="en-US" altLang="en-US" sz="2000" dirty="0"/>
              <a:t>Note that only spaces separate the parts, so careful counting is essential</a:t>
            </a:r>
          </a:p>
          <a:p>
            <a:pPr lvl="1"/>
            <a:r>
              <a:rPr lang="en-US" altLang="en-US" sz="2000" dirty="0"/>
              <a:t>The </a:t>
            </a:r>
            <a:r>
              <a:rPr lang="en-US" altLang="en-US" sz="2000" i="1" dirty="0"/>
              <a:t>element-name</a:t>
            </a:r>
            <a:r>
              <a:rPr lang="en-US" altLang="en-US" sz="2000" dirty="0"/>
              <a:t> tells which element may have these attributes</a:t>
            </a:r>
          </a:p>
          <a:p>
            <a:pPr lvl="1"/>
            <a:r>
              <a:rPr lang="en-US" altLang="en-US" sz="2000" dirty="0"/>
              <a:t>The </a:t>
            </a:r>
            <a:r>
              <a:rPr lang="en-US" altLang="en-US" sz="2000" i="1" dirty="0" err="1" smtClean="0"/>
              <a:t>att</a:t>
            </a:r>
            <a:r>
              <a:rPr lang="en-US" altLang="en-US" sz="2000" i="1" dirty="0" smtClean="0"/>
              <a:t>-name</a:t>
            </a:r>
            <a:r>
              <a:rPr lang="en-US" altLang="en-US" sz="2000" dirty="0" smtClean="0"/>
              <a:t> </a:t>
            </a:r>
            <a:r>
              <a:rPr lang="en-US" altLang="en-US" sz="2000" dirty="0"/>
              <a:t>is the name of the attribute</a:t>
            </a:r>
          </a:p>
          <a:p>
            <a:pPr lvl="1"/>
            <a:r>
              <a:rPr lang="en-US" altLang="en-US" sz="2000" dirty="0"/>
              <a:t>Each element has a </a:t>
            </a:r>
            <a:r>
              <a:rPr lang="en-US" altLang="en-US" sz="2000" i="1" dirty="0"/>
              <a:t>type</a:t>
            </a:r>
            <a:r>
              <a:rPr lang="en-US" altLang="en-US" sz="2000" dirty="0"/>
              <a:t>, such as </a:t>
            </a:r>
            <a:r>
              <a:rPr lang="en-US" altLang="en-US" sz="2000" dirty="0">
                <a:solidFill>
                  <a:schemeClr val="accent2"/>
                </a:solidFill>
                <a:latin typeface="Trebuchet MS" pitchFamily="34" charset="0"/>
              </a:rPr>
              <a:t>CDATA</a:t>
            </a:r>
            <a:r>
              <a:rPr lang="en-US" altLang="en-US" sz="2000" dirty="0"/>
              <a:t> (character data)</a:t>
            </a:r>
          </a:p>
          <a:p>
            <a:pPr lvl="1"/>
            <a:r>
              <a:rPr lang="en-US" altLang="en-US" sz="2000" dirty="0"/>
              <a:t>Each element may be required, optional, or “fixed”</a:t>
            </a:r>
          </a:p>
          <a:p>
            <a:pPr lvl="1"/>
            <a:r>
              <a:rPr lang="en-US" altLang="en-US" sz="2000" dirty="0"/>
              <a:t>In the XML, attributes may occur in any order</a:t>
            </a:r>
          </a:p>
        </p:txBody>
      </p:sp>
    </p:spTree>
    <p:extLst>
      <p:ext uri="{BB962C8B-B14F-4D97-AF65-F5344CB8AC3E}">
        <p14:creationId xmlns:p14="http://schemas.microsoft.com/office/powerpoint/2010/main" val="1280623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Important attribute types</a:t>
            </a:r>
          </a:p>
        </p:txBody>
      </p:sp>
      <p:sp>
        <p:nvSpPr>
          <p:cNvPr id="33795" name="Rectangle 3"/>
          <p:cNvSpPr>
            <a:spLocks noGrp="1" noChangeArrowheads="1"/>
          </p:cNvSpPr>
          <p:nvPr>
            <p:ph type="body" idx="1"/>
          </p:nvPr>
        </p:nvSpPr>
        <p:spPr>
          <a:xfrm>
            <a:off x="685800" y="1676400"/>
            <a:ext cx="7772400" cy="4953000"/>
          </a:xfrm>
        </p:spPr>
        <p:txBody>
          <a:bodyPr/>
          <a:lstStyle/>
          <a:p>
            <a:r>
              <a:rPr lang="en-US" altLang="en-US" dirty="0"/>
              <a:t>There are ten attribute types</a:t>
            </a:r>
          </a:p>
          <a:p>
            <a:r>
              <a:rPr lang="en-US" altLang="en-US" dirty="0"/>
              <a:t>These are the most important ones:</a:t>
            </a:r>
          </a:p>
          <a:p>
            <a:pPr lvl="1"/>
            <a:r>
              <a:rPr lang="en-US" altLang="en-US" dirty="0">
                <a:solidFill>
                  <a:schemeClr val="accent2"/>
                </a:solidFill>
                <a:latin typeface="Trebuchet MS" pitchFamily="34" charset="0"/>
              </a:rPr>
              <a:t>CDATA</a:t>
            </a:r>
            <a:r>
              <a:rPr lang="en-US" altLang="en-US" dirty="0">
                <a:solidFill>
                  <a:schemeClr val="accent2"/>
                </a:solidFill>
              </a:rPr>
              <a:t>	</a:t>
            </a:r>
            <a:r>
              <a:rPr lang="en-US" altLang="en-US" dirty="0"/>
              <a:t>		The value is character data</a:t>
            </a:r>
          </a:p>
          <a:p>
            <a:pPr lvl="1"/>
            <a:r>
              <a:rPr lang="en-US" altLang="en-US" dirty="0">
                <a:solidFill>
                  <a:schemeClr val="accent2"/>
                </a:solidFill>
                <a:latin typeface="Trebuchet MS" pitchFamily="34" charset="0"/>
              </a:rPr>
              <a:t>(</a:t>
            </a:r>
            <a:r>
              <a:rPr lang="en-US" altLang="en-US" dirty="0" err="1">
                <a:solidFill>
                  <a:schemeClr val="accent2"/>
                </a:solidFill>
                <a:latin typeface="Trebuchet MS" pitchFamily="34" charset="0"/>
              </a:rPr>
              <a:t>man|woman|child</a:t>
            </a:r>
            <a:r>
              <a:rPr lang="en-US" altLang="en-US" dirty="0">
                <a:solidFill>
                  <a:schemeClr val="accent2"/>
                </a:solidFill>
                <a:latin typeface="Trebuchet MS" pitchFamily="34" charset="0"/>
              </a:rPr>
              <a:t>)</a:t>
            </a:r>
            <a:r>
              <a:rPr lang="en-US" altLang="en-US" dirty="0"/>
              <a:t>	The value is one from this list</a:t>
            </a:r>
          </a:p>
          <a:p>
            <a:pPr lvl="1"/>
            <a:r>
              <a:rPr lang="en-US" altLang="en-US" dirty="0">
                <a:solidFill>
                  <a:schemeClr val="accent2"/>
                </a:solidFill>
                <a:latin typeface="Trebuchet MS" pitchFamily="34" charset="0"/>
              </a:rPr>
              <a:t>ID</a:t>
            </a:r>
            <a:r>
              <a:rPr lang="en-US" altLang="en-US" dirty="0"/>
              <a:t>			The value is a unique identifier</a:t>
            </a:r>
          </a:p>
          <a:p>
            <a:pPr lvl="2"/>
            <a:r>
              <a:rPr lang="en-US" altLang="en-US" dirty="0"/>
              <a:t>ID values must be legal XML names and must be unique within the document</a:t>
            </a:r>
          </a:p>
          <a:p>
            <a:pPr lvl="1"/>
            <a:r>
              <a:rPr lang="en-US" altLang="en-US" dirty="0">
                <a:solidFill>
                  <a:schemeClr val="accent2"/>
                </a:solidFill>
                <a:latin typeface="Trebuchet MS" pitchFamily="34" charset="0"/>
              </a:rPr>
              <a:t>NMTOKEN</a:t>
            </a:r>
            <a:r>
              <a:rPr lang="en-US" altLang="en-US" dirty="0"/>
              <a:t>		The value is a legal XML name</a:t>
            </a:r>
          </a:p>
          <a:p>
            <a:pPr lvl="2"/>
            <a:r>
              <a:rPr lang="en-US" altLang="en-US" dirty="0"/>
              <a:t>This is sometimes used to disallow whitespace in the </a:t>
            </a:r>
            <a:r>
              <a:rPr lang="en-US" altLang="en-US" dirty="0" smtClean="0"/>
              <a:t>name</a:t>
            </a:r>
          </a:p>
          <a:p>
            <a:pPr lvl="2"/>
            <a:r>
              <a:rPr lang="en-US" altLang="en-US" dirty="0" smtClean="0"/>
              <a:t>It also disallows numbers, since an XML name cannot begin with a digit</a:t>
            </a:r>
            <a:endParaRPr lang="en-US" altLang="en-US" dirty="0"/>
          </a:p>
        </p:txBody>
      </p:sp>
    </p:spTree>
    <p:extLst>
      <p:ext uri="{BB962C8B-B14F-4D97-AF65-F5344CB8AC3E}">
        <p14:creationId xmlns:p14="http://schemas.microsoft.com/office/powerpoint/2010/main" val="3878411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Less important attribute types</a:t>
            </a:r>
          </a:p>
        </p:txBody>
      </p:sp>
      <p:sp>
        <p:nvSpPr>
          <p:cNvPr id="34819" name="Rectangle 3"/>
          <p:cNvSpPr>
            <a:spLocks noGrp="1" noChangeArrowheads="1"/>
          </p:cNvSpPr>
          <p:nvPr>
            <p:ph type="body" idx="1"/>
          </p:nvPr>
        </p:nvSpPr>
        <p:spPr>
          <a:xfrm>
            <a:off x="390617" y="1544715"/>
            <a:ext cx="8682362" cy="4632248"/>
          </a:xfrm>
        </p:spPr>
        <p:txBody>
          <a:bodyPr>
            <a:normAutofit fontScale="92500"/>
          </a:bodyPr>
          <a:lstStyle/>
          <a:p>
            <a:r>
              <a:rPr lang="en-US" altLang="en-US" dirty="0">
                <a:solidFill>
                  <a:schemeClr val="accent2"/>
                </a:solidFill>
                <a:latin typeface="Trebuchet MS" pitchFamily="34" charset="0"/>
              </a:rPr>
              <a:t>IDREF</a:t>
            </a:r>
            <a:r>
              <a:rPr lang="en-US" altLang="en-US" dirty="0"/>
              <a:t>		The ID of another element</a:t>
            </a:r>
          </a:p>
          <a:p>
            <a:r>
              <a:rPr lang="en-US" altLang="en-US" dirty="0">
                <a:solidFill>
                  <a:schemeClr val="accent2"/>
                </a:solidFill>
                <a:latin typeface="Trebuchet MS" pitchFamily="34" charset="0"/>
              </a:rPr>
              <a:t>IDREFS</a:t>
            </a:r>
            <a:r>
              <a:rPr lang="en-US" altLang="en-US" dirty="0">
                <a:solidFill>
                  <a:srgbClr val="FFFF82"/>
                </a:solidFill>
                <a:latin typeface="Trebuchet MS" pitchFamily="34" charset="0"/>
              </a:rPr>
              <a:t>	</a:t>
            </a:r>
            <a:r>
              <a:rPr lang="en-US" altLang="en-US" dirty="0"/>
              <a:t>	A list of other </a:t>
            </a:r>
            <a:r>
              <a:rPr lang="en-US" altLang="en-US" dirty="0" smtClean="0"/>
              <a:t>IDs</a:t>
            </a:r>
          </a:p>
          <a:p>
            <a:pPr marL="0" indent="0">
              <a:buNone/>
            </a:pPr>
            <a:r>
              <a:rPr lang="it-IT" sz="1800" dirty="0" smtClean="0">
                <a:solidFill>
                  <a:srgbClr val="C00000"/>
                </a:solidFill>
              </a:rPr>
              <a:t>&lt;person </a:t>
            </a:r>
            <a:r>
              <a:rPr lang="it-IT" sz="1800" dirty="0">
                <a:solidFill>
                  <a:srgbClr val="C00000"/>
                </a:solidFill>
              </a:rPr>
              <a:t>person_id="e10001" parent_id="e10002 e10003</a:t>
            </a:r>
            <a:r>
              <a:rPr lang="it-IT" sz="1800" dirty="0" smtClean="0">
                <a:solidFill>
                  <a:srgbClr val="C00000"/>
                </a:solidFill>
              </a:rPr>
              <a:t>"&gt;</a:t>
            </a:r>
          </a:p>
          <a:p>
            <a:pPr marL="0" indent="0">
              <a:buNone/>
            </a:pPr>
            <a:r>
              <a:rPr lang="en-US" sz="1800" dirty="0" smtClean="0">
                <a:solidFill>
                  <a:srgbClr val="C00000"/>
                </a:solidFill>
              </a:rPr>
              <a:t>&lt;!</a:t>
            </a:r>
            <a:r>
              <a:rPr lang="en-US" sz="1800" dirty="0">
                <a:solidFill>
                  <a:srgbClr val="C00000"/>
                </a:solidFill>
              </a:rPr>
              <a:t>ATTLIST person </a:t>
            </a:r>
            <a:r>
              <a:rPr lang="en-US" sz="1800" dirty="0" smtClean="0">
                <a:solidFill>
                  <a:srgbClr val="C00000"/>
                </a:solidFill>
              </a:rPr>
              <a:t/>
            </a:r>
            <a:br>
              <a:rPr lang="en-US" sz="1800" dirty="0" smtClean="0">
                <a:solidFill>
                  <a:srgbClr val="C00000"/>
                </a:solidFill>
              </a:rPr>
            </a:br>
            <a:r>
              <a:rPr lang="en-US" sz="1800" dirty="0" smtClean="0">
                <a:solidFill>
                  <a:srgbClr val="C00000"/>
                </a:solidFill>
              </a:rPr>
              <a:t>                             </a:t>
            </a:r>
            <a:r>
              <a:rPr lang="en-US" sz="1800" dirty="0" err="1" smtClean="0">
                <a:solidFill>
                  <a:srgbClr val="C00000"/>
                </a:solidFill>
              </a:rPr>
              <a:t>person_id</a:t>
            </a:r>
            <a:r>
              <a:rPr lang="en-US" sz="1800" dirty="0" smtClean="0">
                <a:solidFill>
                  <a:srgbClr val="C00000"/>
                </a:solidFill>
              </a:rPr>
              <a:t> </a:t>
            </a:r>
            <a:r>
              <a:rPr lang="en-US" sz="1800" dirty="0">
                <a:solidFill>
                  <a:srgbClr val="C00000"/>
                </a:solidFill>
              </a:rPr>
              <a:t>ID #REQUIRED </a:t>
            </a:r>
            <a:r>
              <a:rPr lang="en-US" sz="1800" dirty="0" smtClean="0">
                <a:solidFill>
                  <a:srgbClr val="C00000"/>
                </a:solidFill>
              </a:rPr>
              <a:t/>
            </a:r>
            <a:br>
              <a:rPr lang="en-US" sz="1800" dirty="0" smtClean="0">
                <a:solidFill>
                  <a:srgbClr val="C00000"/>
                </a:solidFill>
              </a:rPr>
            </a:br>
            <a:r>
              <a:rPr lang="en-US" sz="1800" dirty="0" smtClean="0">
                <a:solidFill>
                  <a:srgbClr val="C00000"/>
                </a:solidFill>
              </a:rPr>
              <a:t>                             </a:t>
            </a:r>
            <a:r>
              <a:rPr lang="en-US" sz="1800" dirty="0" err="1" smtClean="0">
                <a:solidFill>
                  <a:srgbClr val="C00000"/>
                </a:solidFill>
              </a:rPr>
              <a:t>parent_id</a:t>
            </a:r>
            <a:r>
              <a:rPr lang="en-US" sz="1800" dirty="0" smtClean="0">
                <a:solidFill>
                  <a:srgbClr val="C00000"/>
                </a:solidFill>
              </a:rPr>
              <a:t> </a:t>
            </a:r>
            <a:r>
              <a:rPr lang="en-US" sz="1800" dirty="0">
                <a:solidFill>
                  <a:srgbClr val="C00000"/>
                </a:solidFill>
              </a:rPr>
              <a:t>IDREFS #IMPLIED&gt;</a:t>
            </a:r>
            <a:endParaRPr lang="en-US" altLang="en-US" sz="1800" dirty="0">
              <a:solidFill>
                <a:srgbClr val="C00000"/>
              </a:solidFill>
            </a:endParaRPr>
          </a:p>
          <a:p>
            <a:r>
              <a:rPr lang="en-US" altLang="en-US" dirty="0">
                <a:solidFill>
                  <a:schemeClr val="accent2"/>
                </a:solidFill>
                <a:latin typeface="Trebuchet MS" pitchFamily="34" charset="0"/>
              </a:rPr>
              <a:t>NMTOKENS</a:t>
            </a:r>
            <a:r>
              <a:rPr lang="en-US" altLang="en-US" dirty="0"/>
              <a:t>	A list of valid XML names</a:t>
            </a:r>
          </a:p>
          <a:p>
            <a:r>
              <a:rPr lang="en-US" altLang="en-US" dirty="0">
                <a:solidFill>
                  <a:schemeClr val="accent2"/>
                </a:solidFill>
                <a:latin typeface="Trebuchet MS" pitchFamily="34" charset="0"/>
              </a:rPr>
              <a:t>ENTITY</a:t>
            </a:r>
            <a:r>
              <a:rPr lang="en-US" altLang="en-US" dirty="0"/>
              <a:t>		An entity</a:t>
            </a:r>
          </a:p>
          <a:p>
            <a:r>
              <a:rPr lang="en-US" altLang="en-US" dirty="0">
                <a:solidFill>
                  <a:schemeClr val="accent2"/>
                </a:solidFill>
                <a:latin typeface="Trebuchet MS" pitchFamily="34" charset="0"/>
              </a:rPr>
              <a:t>ENTITIES</a:t>
            </a:r>
            <a:r>
              <a:rPr lang="en-US" altLang="en-US" dirty="0"/>
              <a:t>		A list of </a:t>
            </a:r>
            <a:r>
              <a:rPr lang="en-US" altLang="en-US" dirty="0" smtClean="0"/>
              <a:t>entities (&amp;entity-name;)</a:t>
            </a:r>
            <a:br>
              <a:rPr lang="en-US" altLang="en-US" dirty="0" smtClean="0"/>
            </a:br>
            <a:r>
              <a:rPr lang="en-US" altLang="en-US" dirty="0" smtClean="0"/>
              <a:t/>
            </a:r>
            <a:br>
              <a:rPr lang="en-US" altLang="en-US" dirty="0" smtClean="0"/>
            </a:br>
            <a:r>
              <a:rPr lang="en-US" sz="1900" dirty="0">
                <a:solidFill>
                  <a:srgbClr val="C00000"/>
                </a:solidFill>
              </a:rPr>
              <a:t>&lt;author&gt;&amp;writer;&amp;copyright;&lt;/author</a:t>
            </a:r>
            <a:r>
              <a:rPr lang="en-US" sz="1900" dirty="0" smtClean="0">
                <a:solidFill>
                  <a:srgbClr val="C00000"/>
                </a:solidFill>
              </a:rPr>
              <a:t>&gt;</a:t>
            </a:r>
            <a:br>
              <a:rPr lang="en-US" sz="1900" dirty="0" smtClean="0">
                <a:solidFill>
                  <a:srgbClr val="C00000"/>
                </a:solidFill>
              </a:rPr>
            </a:br>
            <a:r>
              <a:rPr lang="en-US" sz="1900" dirty="0">
                <a:solidFill>
                  <a:srgbClr val="C00000"/>
                </a:solidFill>
              </a:rPr>
              <a:t>&lt;!ENTITY writer "Donald Duck."&gt;</a:t>
            </a:r>
            <a:br>
              <a:rPr lang="en-US" sz="1900" dirty="0">
                <a:solidFill>
                  <a:srgbClr val="C00000"/>
                </a:solidFill>
              </a:rPr>
            </a:br>
            <a:r>
              <a:rPr lang="en-US" sz="1900" dirty="0">
                <a:solidFill>
                  <a:srgbClr val="C00000"/>
                </a:solidFill>
              </a:rPr>
              <a:t>&lt;!ENTITY copyright "Copyright W3Schools."&gt;</a:t>
            </a:r>
            <a:endParaRPr lang="en-US" altLang="en-US" dirty="0">
              <a:solidFill>
                <a:srgbClr val="C00000"/>
              </a:solidFill>
            </a:endParaRPr>
          </a:p>
          <a:p>
            <a:r>
              <a:rPr lang="en-US" altLang="en-US" dirty="0" smtClean="0">
                <a:solidFill>
                  <a:schemeClr val="accent2"/>
                </a:solidFill>
                <a:latin typeface="Trebuchet MS" pitchFamily="34" charset="0"/>
              </a:rPr>
              <a:t>NOTATION</a:t>
            </a:r>
            <a:r>
              <a:rPr lang="en-US" altLang="en-US" dirty="0"/>
              <a:t> </a:t>
            </a:r>
            <a:r>
              <a:rPr lang="en-US" altLang="en-US" dirty="0" smtClean="0"/>
              <a:t>    A notation (format of non-xml data within xml document)</a:t>
            </a:r>
            <a:endParaRPr lang="en-US" altLang="en-US" dirty="0"/>
          </a:p>
        </p:txBody>
      </p:sp>
    </p:spTree>
    <p:extLst>
      <p:ext uri="{BB962C8B-B14F-4D97-AF65-F5344CB8AC3E}">
        <p14:creationId xmlns:p14="http://schemas.microsoft.com/office/powerpoint/2010/main" val="3708698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GB" altLang="en-US" dirty="0" smtClean="0"/>
              <a:t>Activity 14</a:t>
            </a:r>
            <a:endParaRPr lang="en-US" altLang="en-US" dirty="0" smtClean="0"/>
          </a:p>
        </p:txBody>
      </p:sp>
      <p:sp>
        <p:nvSpPr>
          <p:cNvPr id="205827" name="Rectangle 3"/>
          <p:cNvSpPr>
            <a:spLocks noGrp="1" noChangeArrowheads="1"/>
          </p:cNvSpPr>
          <p:nvPr>
            <p:ph type="body" idx="1"/>
          </p:nvPr>
        </p:nvSpPr>
        <p:spPr/>
        <p:txBody>
          <a:bodyPr>
            <a:normAutofit/>
          </a:bodyPr>
          <a:lstStyle/>
          <a:p>
            <a:pPr>
              <a:spcBef>
                <a:spcPct val="50000"/>
              </a:spcBef>
            </a:pPr>
            <a:r>
              <a:rPr lang="en-US" altLang="en-US" b="1" dirty="0" smtClean="0"/>
              <a:t>Create bookstore.dtd for the following bookstore.xml</a:t>
            </a:r>
          </a:p>
          <a:p>
            <a:pPr>
              <a:spcBef>
                <a:spcPct val="50000"/>
              </a:spcBef>
            </a:pPr>
            <a:endParaRPr lang="en-US" altLang="en-US" b="1" dirty="0"/>
          </a:p>
        </p:txBody>
      </p:sp>
      <p:sp>
        <p:nvSpPr>
          <p:cNvPr id="3" name="Slide Number Placeholder 2"/>
          <p:cNvSpPr>
            <a:spLocks noGrp="1"/>
          </p:cNvSpPr>
          <p:nvPr>
            <p:ph type="sldNum" sz="quarter" idx="12"/>
          </p:nvPr>
        </p:nvSpPr>
        <p:spPr/>
        <p:txBody>
          <a:bodyPr/>
          <a:lstStyle/>
          <a:p>
            <a:fld id="{1D5CD492-2BC6-F348-9965-EC1D86DF57A8}" type="slidenum">
              <a:rPr lang="en-US" smtClean="0"/>
              <a:t>35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9124" y="2403943"/>
            <a:ext cx="5851543" cy="3311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5113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Another example: XML</a:t>
            </a:r>
          </a:p>
        </p:txBody>
      </p:sp>
      <p:sp>
        <p:nvSpPr>
          <p:cNvPr id="43011" name="Rectangle 3"/>
          <p:cNvSpPr>
            <a:spLocks noChangeArrowheads="1"/>
          </p:cNvSpPr>
          <p:nvPr/>
        </p:nvSpPr>
        <p:spPr bwMode="auto">
          <a:xfrm>
            <a:off x="160868" y="1690689"/>
            <a:ext cx="423333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dirty="0">
                <a:solidFill>
                  <a:schemeClr val="tx2"/>
                </a:solidFill>
                <a:latin typeface="Trebuchet MS" pitchFamily="34" charset="0"/>
              </a:rPr>
              <a:t>&lt;?xml version="1.0"?&gt;</a:t>
            </a:r>
          </a:p>
          <a:p>
            <a:r>
              <a:rPr lang="en-US" altLang="en-US" dirty="0">
                <a:solidFill>
                  <a:schemeClr val="tx2"/>
                </a:solidFill>
                <a:latin typeface="Trebuchet MS" pitchFamily="34" charset="0"/>
              </a:rPr>
              <a:t>&lt;!DOCTYPE </a:t>
            </a:r>
            <a:r>
              <a:rPr lang="en-US" altLang="en-US" dirty="0" err="1">
                <a:solidFill>
                  <a:schemeClr val="tx2"/>
                </a:solidFill>
                <a:latin typeface="Trebuchet MS" pitchFamily="34" charset="0"/>
              </a:rPr>
              <a:t>weatherReport</a:t>
            </a:r>
            <a:r>
              <a:rPr lang="en-US" altLang="en-US" dirty="0">
                <a:solidFill>
                  <a:schemeClr val="tx2"/>
                </a:solidFill>
                <a:latin typeface="Trebuchet MS" pitchFamily="34" charset="0"/>
              </a:rPr>
              <a:t> SYSTEM</a:t>
            </a:r>
            <a:br>
              <a:rPr lang="en-US" altLang="en-US" dirty="0">
                <a:solidFill>
                  <a:schemeClr val="tx2"/>
                </a:solidFill>
                <a:latin typeface="Trebuchet MS" pitchFamily="34" charset="0"/>
              </a:rPr>
            </a:br>
            <a:r>
              <a:rPr lang="en-US" altLang="en-US" dirty="0" smtClean="0">
                <a:solidFill>
                  <a:schemeClr val="tx2"/>
                </a:solidFill>
                <a:latin typeface="Trebuchet MS" pitchFamily="34" charset="0"/>
              </a:rPr>
              <a:t>"http</a:t>
            </a:r>
            <a:r>
              <a:rPr lang="en-US" altLang="en-US" dirty="0">
                <a:solidFill>
                  <a:schemeClr val="tx2"/>
                </a:solidFill>
                <a:latin typeface="Trebuchet MS" pitchFamily="34" charset="0"/>
              </a:rPr>
              <a:t>://www.mysite.com/mydoc.dtd"&gt;</a:t>
            </a:r>
          </a:p>
          <a:p>
            <a:r>
              <a:rPr lang="en-US" altLang="en-US" dirty="0">
                <a:solidFill>
                  <a:schemeClr val="accent2"/>
                </a:solidFill>
                <a:latin typeface="Trebuchet MS" pitchFamily="34" charset="0"/>
              </a:rPr>
              <a:t>&lt;</a:t>
            </a:r>
            <a:r>
              <a:rPr lang="en-US" altLang="en-US" dirty="0" err="1">
                <a:solidFill>
                  <a:schemeClr val="accent2"/>
                </a:solidFill>
                <a:latin typeface="Trebuchet MS" pitchFamily="34" charset="0"/>
              </a:rPr>
              <a:t>weatherReport</a:t>
            </a:r>
            <a:r>
              <a:rPr lang="en-US" altLang="en-US" dirty="0">
                <a:solidFill>
                  <a:schemeClr val="accent2"/>
                </a:solidFill>
                <a:latin typeface="Trebuchet MS" pitchFamily="34" charset="0"/>
              </a:rPr>
              <a:t>&gt;</a:t>
            </a:r>
          </a:p>
          <a:p>
            <a:r>
              <a:rPr lang="en-US" altLang="en-US" dirty="0">
                <a:solidFill>
                  <a:srgbClr val="FFFF82"/>
                </a:solidFill>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date&gt;</a:t>
            </a:r>
            <a:r>
              <a:rPr lang="en-US" altLang="en-US" dirty="0">
                <a:latin typeface="Trebuchet MS" pitchFamily="34" charset="0"/>
              </a:rPr>
              <a:t>05/29/2002</a:t>
            </a:r>
            <a:r>
              <a:rPr lang="en-US" altLang="en-US" dirty="0">
                <a:solidFill>
                  <a:schemeClr val="accent2"/>
                </a:solidFill>
                <a:latin typeface="Trebuchet MS" pitchFamily="34" charset="0"/>
              </a:rPr>
              <a:t>&lt;/date&gt;</a:t>
            </a:r>
          </a:p>
          <a:p>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location&gt;</a:t>
            </a:r>
            <a:br>
              <a:rPr lang="en-US" altLang="en-US" dirty="0">
                <a:solidFill>
                  <a:schemeClr val="accent2"/>
                </a:solidFill>
                <a:latin typeface="Trebuchet MS" pitchFamily="34" charset="0"/>
              </a:rPr>
            </a:br>
            <a:r>
              <a:rPr lang="en-US" altLang="en-US" dirty="0">
                <a:solidFill>
                  <a:srgbClr val="FFFF82"/>
                </a:solidFill>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city&gt;</a:t>
            </a:r>
            <a:r>
              <a:rPr lang="en-US" altLang="en-US" dirty="0">
                <a:latin typeface="Trebuchet MS" pitchFamily="34" charset="0"/>
              </a:rPr>
              <a:t>Philadelphia</a:t>
            </a:r>
            <a:r>
              <a:rPr lang="en-US" altLang="en-US" dirty="0">
                <a:solidFill>
                  <a:schemeClr val="accent2"/>
                </a:solidFill>
                <a:latin typeface="Trebuchet MS" pitchFamily="34" charset="0"/>
              </a:rPr>
              <a:t>&lt;/city&gt;</a:t>
            </a:r>
            <a:r>
              <a:rPr lang="en-US" altLang="en-US" dirty="0">
                <a:latin typeface="Trebuchet MS" pitchFamily="34" charset="0"/>
              </a:rPr>
              <a:t>,</a:t>
            </a:r>
            <a:r>
              <a:rPr lang="en-US" altLang="en-US" dirty="0">
                <a:solidFill>
                  <a:srgbClr val="FFFF82"/>
                </a:solidFill>
                <a:latin typeface="Trebuchet MS" pitchFamily="34" charset="0"/>
              </a:rPr>
              <a:t> </a:t>
            </a:r>
            <a:r>
              <a:rPr lang="en-US" altLang="en-US" dirty="0" smtClean="0">
                <a:solidFill>
                  <a:srgbClr val="FFFF82"/>
                </a:solidFill>
                <a:latin typeface="Trebuchet MS" pitchFamily="34" charset="0"/>
              </a:rPr>
              <a:t>                 		</a:t>
            </a:r>
            <a:r>
              <a:rPr lang="en-US" altLang="en-US" dirty="0" smtClean="0">
                <a:solidFill>
                  <a:schemeClr val="accent2"/>
                </a:solidFill>
                <a:latin typeface="Trebuchet MS" pitchFamily="34" charset="0"/>
              </a:rPr>
              <a:t>&lt;</a:t>
            </a:r>
            <a:r>
              <a:rPr lang="en-US" altLang="en-US" dirty="0">
                <a:solidFill>
                  <a:schemeClr val="accent2"/>
                </a:solidFill>
                <a:latin typeface="Trebuchet MS" pitchFamily="34" charset="0"/>
              </a:rPr>
              <a:t>state&gt;</a:t>
            </a:r>
            <a:r>
              <a:rPr lang="en-US" altLang="en-US" dirty="0">
                <a:latin typeface="Trebuchet MS" pitchFamily="34" charset="0"/>
              </a:rPr>
              <a:t>PA</a:t>
            </a:r>
            <a:r>
              <a:rPr lang="en-US" altLang="en-US" dirty="0">
                <a:solidFill>
                  <a:schemeClr val="accent2"/>
                </a:solidFill>
                <a:latin typeface="Trebuchet MS" pitchFamily="34" charset="0"/>
              </a:rPr>
              <a:t>&lt;/state&gt;</a:t>
            </a:r>
          </a:p>
          <a:p>
            <a:r>
              <a:rPr lang="en-US" altLang="en-US" dirty="0">
                <a:solidFill>
                  <a:srgbClr val="FFFF82"/>
                </a:solidFill>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country&gt;</a:t>
            </a:r>
            <a:r>
              <a:rPr lang="en-US" altLang="en-US" dirty="0">
                <a:latin typeface="Trebuchet MS" pitchFamily="34" charset="0"/>
              </a:rPr>
              <a:t>USA</a:t>
            </a:r>
            <a:r>
              <a:rPr lang="en-US" altLang="en-US" dirty="0">
                <a:solidFill>
                  <a:schemeClr val="accent2"/>
                </a:solidFill>
                <a:latin typeface="Trebuchet MS" pitchFamily="34" charset="0"/>
              </a:rPr>
              <a:t>&lt;/country&gt;</a:t>
            </a:r>
            <a:br>
              <a:rPr lang="en-US" altLang="en-US" dirty="0">
                <a:solidFill>
                  <a:schemeClr val="accent2"/>
                </a:solidFill>
                <a:latin typeface="Trebuchet MS" pitchFamily="34" charset="0"/>
              </a:rPr>
            </a:br>
            <a:r>
              <a:rPr lang="en-US" altLang="en-US" dirty="0">
                <a:solidFill>
                  <a:srgbClr val="FFFF82"/>
                </a:solidFill>
                <a:latin typeface="Trebuchet MS" pitchFamily="34" charset="0"/>
              </a:rPr>
              <a:t>   </a:t>
            </a:r>
            <a:r>
              <a:rPr lang="en-US" altLang="en-US" dirty="0" smtClean="0">
                <a:solidFill>
                  <a:srgbClr val="FFFF82"/>
                </a:solidFill>
                <a:latin typeface="Trebuchet MS" pitchFamily="34" charset="0"/>
              </a:rPr>
              <a:t>	</a:t>
            </a:r>
            <a:r>
              <a:rPr lang="en-US" altLang="en-US" dirty="0" smtClean="0">
                <a:solidFill>
                  <a:schemeClr val="accent2"/>
                </a:solidFill>
                <a:latin typeface="Trebuchet MS" pitchFamily="34" charset="0"/>
              </a:rPr>
              <a:t>&lt;/</a:t>
            </a:r>
            <a:r>
              <a:rPr lang="en-US" altLang="en-US" dirty="0">
                <a:solidFill>
                  <a:schemeClr val="accent2"/>
                </a:solidFill>
                <a:latin typeface="Trebuchet MS" pitchFamily="34" charset="0"/>
              </a:rPr>
              <a:t>location&gt;</a:t>
            </a:r>
            <a:br>
              <a:rPr lang="en-US" altLang="en-US" dirty="0">
                <a:solidFill>
                  <a:schemeClr val="accent2"/>
                </a:solidFill>
                <a:latin typeface="Trebuchet MS" pitchFamily="34" charset="0"/>
              </a:rPr>
            </a:br>
            <a:r>
              <a:rPr lang="en-US" altLang="en-US" dirty="0">
                <a:solidFill>
                  <a:srgbClr val="FFFF82"/>
                </a:solidFill>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temperature-range&gt;</a:t>
            </a:r>
          </a:p>
          <a:p>
            <a:r>
              <a:rPr lang="en-US" altLang="en-US" dirty="0">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high </a:t>
            </a:r>
            <a:r>
              <a:rPr lang="en-US" altLang="en-US" dirty="0">
                <a:solidFill>
                  <a:schemeClr val="folHlink"/>
                </a:solidFill>
                <a:latin typeface="Trebuchet MS" pitchFamily="34" charset="0"/>
              </a:rPr>
              <a:t>scale="F"</a:t>
            </a:r>
            <a:r>
              <a:rPr lang="en-US" altLang="en-US" dirty="0">
                <a:solidFill>
                  <a:schemeClr val="accent2"/>
                </a:solidFill>
                <a:latin typeface="Trebuchet MS" pitchFamily="34" charset="0"/>
              </a:rPr>
              <a:t>&gt;</a:t>
            </a:r>
            <a:r>
              <a:rPr lang="en-US" altLang="en-US" dirty="0">
                <a:latin typeface="Trebuchet MS" pitchFamily="34" charset="0"/>
              </a:rPr>
              <a:t>84</a:t>
            </a:r>
            <a:r>
              <a:rPr lang="en-US" altLang="en-US" dirty="0">
                <a:solidFill>
                  <a:schemeClr val="accent2"/>
                </a:solidFill>
                <a:latin typeface="Trebuchet MS" pitchFamily="34" charset="0"/>
              </a:rPr>
              <a:t>&lt;/high&gt;</a:t>
            </a:r>
          </a:p>
          <a:p>
            <a:r>
              <a:rPr lang="en-US" altLang="en-US" dirty="0">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low </a:t>
            </a:r>
            <a:r>
              <a:rPr lang="en-US" altLang="en-US" dirty="0">
                <a:solidFill>
                  <a:schemeClr val="folHlink"/>
                </a:solidFill>
                <a:latin typeface="Trebuchet MS" pitchFamily="34" charset="0"/>
              </a:rPr>
              <a:t>scale="F"</a:t>
            </a:r>
            <a:r>
              <a:rPr lang="en-US" altLang="en-US" dirty="0">
                <a:solidFill>
                  <a:schemeClr val="accent2"/>
                </a:solidFill>
                <a:latin typeface="Trebuchet MS" pitchFamily="34" charset="0"/>
              </a:rPr>
              <a:t>&gt;</a:t>
            </a:r>
            <a:r>
              <a:rPr lang="en-US" altLang="en-US" dirty="0">
                <a:latin typeface="Trebuchet MS" pitchFamily="34" charset="0"/>
              </a:rPr>
              <a:t>51</a:t>
            </a:r>
            <a:r>
              <a:rPr lang="en-US" altLang="en-US" dirty="0">
                <a:solidFill>
                  <a:schemeClr val="accent2"/>
                </a:solidFill>
                <a:latin typeface="Trebuchet MS" pitchFamily="34" charset="0"/>
              </a:rPr>
              <a:t>&lt;/low&gt;</a:t>
            </a:r>
            <a:br>
              <a:rPr lang="en-US" altLang="en-US" dirty="0">
                <a:solidFill>
                  <a:schemeClr val="accent2"/>
                </a:solidFill>
                <a:latin typeface="Trebuchet MS" pitchFamily="34" charset="0"/>
              </a:rPr>
            </a:br>
            <a:r>
              <a:rPr lang="en-US" altLang="en-US" dirty="0">
                <a:solidFill>
                  <a:srgbClr val="FFFF82"/>
                </a:solidFill>
                <a:latin typeface="Trebuchet MS" pitchFamily="34" charset="0"/>
              </a:rPr>
              <a:t>  </a:t>
            </a:r>
            <a:r>
              <a:rPr lang="en-US" altLang="en-US" dirty="0">
                <a:solidFill>
                  <a:schemeClr val="accent2"/>
                </a:solidFill>
                <a:latin typeface="Trebuchet MS" pitchFamily="34" charset="0"/>
              </a:rPr>
              <a:t> </a:t>
            </a:r>
            <a:r>
              <a:rPr lang="en-US" altLang="en-US" dirty="0" smtClean="0">
                <a:solidFill>
                  <a:schemeClr val="accent2"/>
                </a:solidFill>
                <a:latin typeface="Trebuchet MS" pitchFamily="34" charset="0"/>
              </a:rPr>
              <a:t>	&lt;/</a:t>
            </a:r>
            <a:r>
              <a:rPr lang="en-US" altLang="en-US" dirty="0">
                <a:solidFill>
                  <a:schemeClr val="accent2"/>
                </a:solidFill>
                <a:latin typeface="Trebuchet MS" pitchFamily="34" charset="0"/>
              </a:rPr>
              <a:t>temperature-range&gt;</a:t>
            </a:r>
          </a:p>
          <a:p>
            <a:r>
              <a:rPr lang="en-US" altLang="en-US" dirty="0">
                <a:solidFill>
                  <a:schemeClr val="accent2"/>
                </a:solidFill>
                <a:latin typeface="Trebuchet MS" pitchFamily="34" charset="0"/>
              </a:rPr>
              <a:t>&lt;/</a:t>
            </a:r>
            <a:r>
              <a:rPr lang="en-US" altLang="en-US" dirty="0" err="1">
                <a:solidFill>
                  <a:schemeClr val="accent2"/>
                </a:solidFill>
                <a:latin typeface="Trebuchet MS" pitchFamily="34" charset="0"/>
              </a:rPr>
              <a:t>weatherReport</a:t>
            </a:r>
            <a:r>
              <a:rPr lang="en-US" altLang="en-US" dirty="0">
                <a:solidFill>
                  <a:schemeClr val="accent2"/>
                </a:solidFill>
                <a:latin typeface="Trebuchet MS" pitchFamily="34" charset="0"/>
              </a:rPr>
              <a:t>&gt;</a:t>
            </a:r>
          </a:p>
        </p:txBody>
      </p:sp>
      <p:sp>
        <p:nvSpPr>
          <p:cNvPr id="4" name="Rectangle 6"/>
          <p:cNvSpPr txBox="1">
            <a:spLocks noChangeArrowheads="1"/>
          </p:cNvSpPr>
          <p:nvPr/>
        </p:nvSpPr>
        <p:spPr>
          <a:xfrm>
            <a:off x="4343400" y="1608667"/>
            <a:ext cx="4800600" cy="4876800"/>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fontAlgn="auto">
              <a:spcAft>
                <a:spcPts val="0"/>
              </a:spcAft>
              <a:buClr>
                <a:srgbClr val="FFFF82"/>
              </a:buClr>
              <a:buFontTx/>
              <a:buChar char=" "/>
            </a:pPr>
            <a:r>
              <a:rPr lang="en-US" altLang="en-US" sz="1800" dirty="0" smtClean="0">
                <a:solidFill>
                  <a:schemeClr val="tx2"/>
                </a:solidFill>
                <a:latin typeface="Trebuchet MS" pitchFamily="34" charset="0"/>
              </a:rPr>
              <a:t>mydoc.dtd</a:t>
            </a:r>
          </a:p>
          <a:p>
            <a:pPr fontAlgn="auto">
              <a:spcAft>
                <a:spcPts val="0"/>
              </a:spcAft>
              <a:buClr>
                <a:srgbClr val="FFFF82"/>
              </a:buClr>
              <a:buFontTx/>
              <a:buChar char=" "/>
            </a:pPr>
            <a:r>
              <a:rPr lang="en-US" altLang="en-US" sz="1800" dirty="0" smtClean="0">
                <a:solidFill>
                  <a:schemeClr val="accent2"/>
                </a:solidFill>
                <a:latin typeface="Trebuchet MS" pitchFamily="34" charset="0"/>
              </a:rPr>
              <a:t>&lt;!ELEMENT </a:t>
            </a:r>
            <a:r>
              <a:rPr lang="en-US" altLang="en-US" sz="1800" dirty="0" err="1" smtClean="0">
                <a:solidFill>
                  <a:schemeClr val="accent2"/>
                </a:solidFill>
                <a:latin typeface="Trebuchet MS" pitchFamily="34" charset="0"/>
              </a:rPr>
              <a:t>weatherReport</a:t>
            </a:r>
            <a:r>
              <a:rPr lang="en-US" altLang="en-US" sz="1800" dirty="0" smtClean="0">
                <a:solidFill>
                  <a:schemeClr val="accent2"/>
                </a:solidFill>
                <a:latin typeface="Trebuchet MS" pitchFamily="34" charset="0"/>
              </a:rPr>
              <a:t> (date, location, temperature-range)&gt;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date (#PCDATA)&gt;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location (city, state, country)&gt;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city (#PCDATA)&gt;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state (#PCDATA)&gt;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country (#PCDATA)&gt;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temperature-range</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                 ((low, high)|(high, low))&gt;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low (#PCDATA)&gt;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&lt;!ELEMENT high (#PCDATA)&gt;</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&lt;!ATTLIST low scale (C|F) #REQUIRED&gt; </a:t>
            </a:r>
            <a:br>
              <a:rPr lang="en-US" altLang="en-US" sz="1800" dirty="0" smtClean="0">
                <a:solidFill>
                  <a:schemeClr val="accent2"/>
                </a:solidFill>
                <a:latin typeface="Trebuchet MS" pitchFamily="34" charset="0"/>
              </a:rPr>
            </a:br>
            <a:r>
              <a:rPr lang="en-US" altLang="en-US" sz="1800" dirty="0" smtClean="0">
                <a:solidFill>
                  <a:schemeClr val="accent2"/>
                </a:solidFill>
                <a:latin typeface="Trebuchet MS" pitchFamily="34" charset="0"/>
              </a:rPr>
              <a:t>&lt;!ATTLIST high scale (C|F) #REQUIRED&gt;</a:t>
            </a:r>
            <a:endParaRPr lang="en-US" altLang="en-US" sz="1800" dirty="0">
              <a:solidFill>
                <a:schemeClr val="accent2"/>
              </a:solidFill>
              <a:latin typeface="Trebuchet MS" pitchFamily="34" charset="0"/>
            </a:endParaRPr>
          </a:p>
        </p:txBody>
      </p:sp>
    </p:spTree>
    <p:extLst>
      <p:ext uri="{BB962C8B-B14F-4D97-AF65-F5344CB8AC3E}">
        <p14:creationId xmlns:p14="http://schemas.microsoft.com/office/powerpoint/2010/main" val="3436015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t>Limitations of DTDs</a:t>
            </a:r>
          </a:p>
        </p:txBody>
      </p:sp>
      <p:sp>
        <p:nvSpPr>
          <p:cNvPr id="39939" name="Rectangle 3"/>
          <p:cNvSpPr>
            <a:spLocks noGrp="1" noChangeArrowheads="1"/>
          </p:cNvSpPr>
          <p:nvPr>
            <p:ph type="body" idx="1"/>
          </p:nvPr>
        </p:nvSpPr>
        <p:spPr>
          <a:xfrm>
            <a:off x="685800" y="1676400"/>
            <a:ext cx="7924800" cy="4648200"/>
          </a:xfrm>
        </p:spPr>
        <p:txBody>
          <a:bodyPr/>
          <a:lstStyle/>
          <a:p>
            <a:r>
              <a:rPr lang="en-US" altLang="en-US" sz="2400" dirty="0"/>
              <a:t>DTDs are a very weak specification language</a:t>
            </a:r>
          </a:p>
          <a:p>
            <a:pPr lvl="1"/>
            <a:r>
              <a:rPr lang="en-US" altLang="en-US" sz="2000" dirty="0"/>
              <a:t>You can’t put </a:t>
            </a:r>
            <a:r>
              <a:rPr lang="en-US" altLang="en-US" sz="2000" i="1" dirty="0"/>
              <a:t>any</a:t>
            </a:r>
            <a:r>
              <a:rPr lang="en-US" altLang="en-US" sz="2000" dirty="0"/>
              <a:t> restrictions on element contents</a:t>
            </a:r>
          </a:p>
          <a:p>
            <a:pPr lvl="1"/>
            <a:r>
              <a:rPr lang="en-US" altLang="en-US" sz="2000" dirty="0"/>
              <a:t>It’s difficult to specify:</a:t>
            </a:r>
          </a:p>
          <a:p>
            <a:pPr lvl="2"/>
            <a:r>
              <a:rPr lang="en-US" altLang="en-US" sz="1800" dirty="0"/>
              <a:t>All the children must occur, but may be in any order</a:t>
            </a:r>
          </a:p>
          <a:p>
            <a:pPr lvl="2"/>
            <a:r>
              <a:rPr lang="en-US" altLang="en-US" sz="1800" dirty="0"/>
              <a:t>This element must occur a certain number of times</a:t>
            </a:r>
          </a:p>
          <a:p>
            <a:pPr lvl="1"/>
            <a:r>
              <a:rPr lang="en-US" altLang="en-US" sz="2000" dirty="0"/>
              <a:t>There are only ten data types for attribute values</a:t>
            </a:r>
          </a:p>
          <a:p>
            <a:r>
              <a:rPr lang="en-US" altLang="en-US" sz="2400" dirty="0"/>
              <a:t>But most of all: DTDs aren’t written in XML!</a:t>
            </a:r>
          </a:p>
          <a:p>
            <a:pPr lvl="1"/>
            <a:r>
              <a:rPr lang="en-US" altLang="en-US" sz="2000" dirty="0"/>
              <a:t>If you want to do any validation, you need one parser for the XML </a:t>
            </a:r>
            <a:r>
              <a:rPr lang="en-US" altLang="en-US" sz="2000" i="1" dirty="0"/>
              <a:t>and another</a:t>
            </a:r>
            <a:r>
              <a:rPr lang="en-US" altLang="en-US" sz="2000" dirty="0"/>
              <a:t> for the DTD</a:t>
            </a:r>
          </a:p>
          <a:p>
            <a:pPr lvl="1"/>
            <a:r>
              <a:rPr lang="en-US" altLang="en-US" sz="2000" dirty="0"/>
              <a:t>This makes XML parsing harder than it needs to be</a:t>
            </a:r>
          </a:p>
          <a:p>
            <a:pPr lvl="1"/>
            <a:r>
              <a:rPr lang="en-US" altLang="en-US" sz="2000" dirty="0"/>
              <a:t>There is a newer and more powerful technology: </a:t>
            </a:r>
            <a:r>
              <a:rPr lang="en-US" altLang="en-US" sz="2000" dirty="0">
                <a:solidFill>
                  <a:schemeClr val="tx2"/>
                </a:solidFill>
              </a:rPr>
              <a:t>XML Schemas</a:t>
            </a:r>
          </a:p>
          <a:p>
            <a:pPr lvl="1"/>
            <a:r>
              <a:rPr lang="en-US" altLang="en-US" sz="2000" dirty="0"/>
              <a:t>However, DTDs are still very much in use</a:t>
            </a:r>
          </a:p>
        </p:txBody>
      </p:sp>
    </p:spTree>
    <p:extLst>
      <p:ext uri="{BB962C8B-B14F-4D97-AF65-F5344CB8AC3E}">
        <p14:creationId xmlns:p14="http://schemas.microsoft.com/office/powerpoint/2010/main" val="997582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3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993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ltLang="en-US"/>
              <a:t>Application Program Interface</a:t>
            </a:r>
          </a:p>
        </p:txBody>
      </p:sp>
      <p:sp>
        <p:nvSpPr>
          <p:cNvPr id="167939" name="Rectangle 3"/>
          <p:cNvSpPr>
            <a:spLocks noGrp="1" noChangeArrowheads="1"/>
          </p:cNvSpPr>
          <p:nvPr>
            <p:ph type="body" idx="1"/>
          </p:nvPr>
        </p:nvSpPr>
        <p:spPr>
          <a:xfrm>
            <a:off x="552450" y="1761067"/>
            <a:ext cx="7962900" cy="3869267"/>
          </a:xfrm>
        </p:spPr>
        <p:txBody>
          <a:bodyPr/>
          <a:lstStyle/>
          <a:p>
            <a:r>
              <a:rPr lang="en-US" altLang="en-US" dirty="0"/>
              <a:t>There are two standard application program interfaces to XML data:</a:t>
            </a:r>
          </a:p>
          <a:p>
            <a:pPr lvl="1"/>
            <a:r>
              <a:rPr lang="en-US" altLang="en-US" b="1" dirty="0"/>
              <a:t>SAX </a:t>
            </a:r>
            <a:r>
              <a:rPr lang="en-US" altLang="en-US" dirty="0"/>
              <a:t>(Simple API for XML)</a:t>
            </a:r>
          </a:p>
          <a:p>
            <a:pPr lvl="2"/>
            <a:r>
              <a:rPr lang="en-US" altLang="en-US" dirty="0"/>
              <a:t>Based on parser model, user provides event handlers for parsing events </a:t>
            </a:r>
          </a:p>
          <a:p>
            <a:pPr lvl="3"/>
            <a:r>
              <a:rPr lang="en-US" altLang="en-US" dirty="0"/>
              <a:t>E.g. start of element, end of element</a:t>
            </a:r>
          </a:p>
          <a:p>
            <a:pPr lvl="1"/>
            <a:r>
              <a:rPr lang="en-US" altLang="en-US" b="1" dirty="0" smtClean="0"/>
              <a:t>DOM </a:t>
            </a:r>
            <a:r>
              <a:rPr lang="en-US" altLang="en-US" dirty="0"/>
              <a:t>(Document Object Model)</a:t>
            </a:r>
          </a:p>
          <a:p>
            <a:pPr lvl="2"/>
            <a:r>
              <a:rPr lang="en-US" altLang="en-US" b="1" dirty="0"/>
              <a:t>XML </a:t>
            </a:r>
            <a:r>
              <a:rPr lang="en-US" altLang="en-US" dirty="0"/>
              <a:t>data is parsed into a tree representation </a:t>
            </a:r>
          </a:p>
          <a:p>
            <a:pPr lvl="2"/>
            <a:r>
              <a:rPr lang="en-US" altLang="en-US" dirty="0"/>
              <a:t>Variety of functions provided for traversing the DOM tree</a:t>
            </a:r>
          </a:p>
          <a:p>
            <a:pPr lvl="2"/>
            <a:r>
              <a:rPr lang="en-US" altLang="en-US" dirty="0"/>
              <a:t>E.g.:  Java DOM API provides Node class with methods</a:t>
            </a:r>
            <a:br>
              <a:rPr lang="en-US" altLang="en-US" dirty="0"/>
            </a:br>
            <a:r>
              <a:rPr lang="en-US" altLang="en-US" dirty="0"/>
              <a:t>          </a:t>
            </a:r>
            <a:r>
              <a:rPr lang="en-US" altLang="en-US" dirty="0" err="1">
                <a:solidFill>
                  <a:srgbClr val="993300"/>
                </a:solidFill>
              </a:rPr>
              <a:t>getParentNode</a:t>
            </a:r>
            <a:r>
              <a:rPr lang="en-US" altLang="en-US" dirty="0">
                <a:solidFill>
                  <a:srgbClr val="993300"/>
                </a:solidFill>
              </a:rPr>
              <a:t>( ), </a:t>
            </a:r>
            <a:r>
              <a:rPr lang="en-US" altLang="en-US" dirty="0" err="1">
                <a:solidFill>
                  <a:srgbClr val="993300"/>
                </a:solidFill>
              </a:rPr>
              <a:t>getFirstChild</a:t>
            </a:r>
            <a:r>
              <a:rPr lang="en-US" altLang="en-US" dirty="0">
                <a:solidFill>
                  <a:srgbClr val="993300"/>
                </a:solidFill>
              </a:rPr>
              <a:t>( ), </a:t>
            </a:r>
            <a:r>
              <a:rPr lang="en-US" altLang="en-US" dirty="0" err="1">
                <a:solidFill>
                  <a:srgbClr val="993300"/>
                </a:solidFill>
              </a:rPr>
              <a:t>getNextSibling</a:t>
            </a:r>
            <a:r>
              <a:rPr lang="en-US" altLang="en-US" dirty="0">
                <a:solidFill>
                  <a:srgbClr val="993300"/>
                </a:solidFill>
              </a:rPr>
              <a:t>( )</a:t>
            </a:r>
            <a:br>
              <a:rPr lang="en-US" altLang="en-US" dirty="0">
                <a:solidFill>
                  <a:srgbClr val="993300"/>
                </a:solidFill>
              </a:rPr>
            </a:br>
            <a:r>
              <a:rPr lang="en-US" altLang="en-US" dirty="0">
                <a:solidFill>
                  <a:srgbClr val="993300"/>
                </a:solidFill>
              </a:rPr>
              <a:t>          </a:t>
            </a:r>
            <a:r>
              <a:rPr lang="en-US" altLang="en-US" dirty="0" err="1">
                <a:solidFill>
                  <a:srgbClr val="993300"/>
                </a:solidFill>
              </a:rPr>
              <a:t>getAttribute</a:t>
            </a:r>
            <a:r>
              <a:rPr lang="en-US" altLang="en-US" dirty="0">
                <a:solidFill>
                  <a:srgbClr val="993300"/>
                </a:solidFill>
              </a:rPr>
              <a:t>( ), </a:t>
            </a:r>
            <a:r>
              <a:rPr lang="en-US" altLang="en-US" dirty="0" err="1">
                <a:solidFill>
                  <a:srgbClr val="993300"/>
                </a:solidFill>
              </a:rPr>
              <a:t>getData</a:t>
            </a:r>
            <a:r>
              <a:rPr lang="en-US" altLang="en-US" dirty="0">
                <a:solidFill>
                  <a:srgbClr val="993300"/>
                </a:solidFill>
              </a:rPr>
              <a:t>( ) (for text node)</a:t>
            </a:r>
            <a:br>
              <a:rPr lang="en-US" altLang="en-US" dirty="0">
                <a:solidFill>
                  <a:srgbClr val="993300"/>
                </a:solidFill>
              </a:rPr>
            </a:br>
            <a:r>
              <a:rPr lang="en-US" altLang="en-US" dirty="0">
                <a:solidFill>
                  <a:srgbClr val="993300"/>
                </a:solidFill>
              </a:rPr>
              <a:t>          </a:t>
            </a:r>
            <a:r>
              <a:rPr lang="en-US" altLang="en-US" dirty="0" err="1">
                <a:solidFill>
                  <a:srgbClr val="993300"/>
                </a:solidFill>
              </a:rPr>
              <a:t>getElementsByTagName</a:t>
            </a:r>
            <a:r>
              <a:rPr lang="en-US" altLang="en-US" dirty="0">
                <a:solidFill>
                  <a:srgbClr val="993300"/>
                </a:solidFill>
              </a:rPr>
              <a:t>( ), …</a:t>
            </a:r>
          </a:p>
          <a:p>
            <a:pPr lvl="2"/>
            <a:r>
              <a:rPr lang="en-US" altLang="en-US" dirty="0"/>
              <a:t>Also provides functions for updating DOM tree</a:t>
            </a:r>
          </a:p>
        </p:txBody>
      </p:sp>
    </p:spTree>
    <p:extLst>
      <p:ext uri="{BB962C8B-B14F-4D97-AF65-F5344CB8AC3E}">
        <p14:creationId xmlns:p14="http://schemas.microsoft.com/office/powerpoint/2010/main" val="2037270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9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793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793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7939">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79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ltLang="en-US"/>
              <a:t>Storage of XML Data</a:t>
            </a:r>
          </a:p>
        </p:txBody>
      </p:sp>
      <p:sp>
        <p:nvSpPr>
          <p:cNvPr id="168963" name="Rectangle 3"/>
          <p:cNvSpPr>
            <a:spLocks noGrp="1" noChangeArrowheads="1"/>
          </p:cNvSpPr>
          <p:nvPr>
            <p:ph type="body" idx="1"/>
          </p:nvPr>
        </p:nvSpPr>
        <p:spPr>
          <a:xfrm>
            <a:off x="628650" y="1574800"/>
            <a:ext cx="7962900" cy="4707467"/>
          </a:xfrm>
        </p:spPr>
        <p:txBody>
          <a:bodyPr>
            <a:normAutofit/>
          </a:bodyPr>
          <a:lstStyle/>
          <a:p>
            <a:r>
              <a:rPr lang="en-US" altLang="en-US" dirty="0"/>
              <a:t>XML data can be stored in </a:t>
            </a:r>
          </a:p>
          <a:p>
            <a:pPr lvl="1"/>
            <a:r>
              <a:rPr lang="en-US" altLang="en-US" sz="2400" dirty="0"/>
              <a:t>Non-relational data stores</a:t>
            </a:r>
          </a:p>
          <a:p>
            <a:pPr lvl="2"/>
            <a:r>
              <a:rPr lang="en-US" altLang="en-US" sz="1800" dirty="0"/>
              <a:t>Flat files</a:t>
            </a:r>
          </a:p>
          <a:p>
            <a:pPr lvl="3"/>
            <a:r>
              <a:rPr lang="en-US" altLang="en-US" sz="1600" dirty="0"/>
              <a:t>Natural for storing XML</a:t>
            </a:r>
          </a:p>
          <a:p>
            <a:pPr lvl="2"/>
            <a:r>
              <a:rPr lang="en-US" altLang="en-US" sz="1800" dirty="0" smtClean="0"/>
              <a:t>XML databases</a:t>
            </a:r>
            <a:endParaRPr lang="en-US" altLang="en-US" sz="1800" dirty="0"/>
          </a:p>
          <a:p>
            <a:pPr lvl="3"/>
            <a:r>
              <a:rPr lang="en-US" altLang="en-US" sz="1600" dirty="0"/>
              <a:t>Database built specifically for storing XML data, supporting DOM model </a:t>
            </a:r>
            <a:endParaRPr lang="en-US" altLang="en-US" sz="1600" dirty="0" smtClean="0"/>
          </a:p>
          <a:p>
            <a:pPr lvl="3"/>
            <a:r>
              <a:rPr lang="en-US" altLang="en-US" sz="1600" dirty="0" smtClean="0"/>
              <a:t>Oracle Berkeley DB XML, </a:t>
            </a:r>
            <a:r>
              <a:rPr lang="en-US" altLang="en-US" sz="1600" dirty="0" err="1" smtClean="0"/>
              <a:t>eXist</a:t>
            </a:r>
            <a:r>
              <a:rPr lang="en-US" altLang="en-US" sz="1600" dirty="0" smtClean="0"/>
              <a:t>, </a:t>
            </a:r>
            <a:r>
              <a:rPr lang="en-US" altLang="en-US" sz="1600" dirty="0" err="1" smtClean="0"/>
              <a:t>BaseX</a:t>
            </a:r>
            <a:endParaRPr lang="en-US" altLang="en-US" sz="1600" dirty="0" smtClean="0"/>
          </a:p>
          <a:p>
            <a:pPr lvl="1"/>
            <a:r>
              <a:rPr lang="en-US" altLang="en-US" sz="2400" dirty="0" smtClean="0"/>
              <a:t>Relational </a:t>
            </a:r>
            <a:r>
              <a:rPr lang="en-US" altLang="en-US" sz="2400" dirty="0"/>
              <a:t>databases</a:t>
            </a:r>
          </a:p>
          <a:p>
            <a:pPr lvl="2"/>
            <a:r>
              <a:rPr lang="en-US" altLang="en-US" sz="1800" dirty="0"/>
              <a:t>Data must be translated into relational form</a:t>
            </a:r>
          </a:p>
          <a:p>
            <a:pPr lvl="2"/>
            <a:r>
              <a:rPr lang="en-US" altLang="en-US" sz="1800" dirty="0"/>
              <a:t>Advantage:  mature database systems</a:t>
            </a:r>
          </a:p>
          <a:p>
            <a:pPr lvl="2"/>
            <a:r>
              <a:rPr lang="en-US" altLang="en-US" sz="1800" dirty="0" smtClean="0"/>
              <a:t>Disadvantages</a:t>
            </a:r>
            <a:r>
              <a:rPr lang="en-US" altLang="en-US" sz="1800" dirty="0"/>
              <a:t>: overhead of translating data and </a:t>
            </a:r>
            <a:r>
              <a:rPr lang="en-US" altLang="en-US" sz="1800" dirty="0" smtClean="0"/>
              <a:t>queries</a:t>
            </a:r>
          </a:p>
          <a:p>
            <a:pPr lvl="2"/>
            <a:r>
              <a:rPr lang="en-US" altLang="en-US" sz="1800" dirty="0" smtClean="0"/>
              <a:t>IBM </a:t>
            </a:r>
            <a:r>
              <a:rPr lang="en-US" altLang="en-US" sz="1800" dirty="0"/>
              <a:t>DB2, Oracle, MS SQL Server, PostgreSQL</a:t>
            </a:r>
          </a:p>
          <a:p>
            <a:pPr lvl="2"/>
            <a:endParaRPr lang="en-US" altLang="en-US" sz="1800" dirty="0"/>
          </a:p>
        </p:txBody>
      </p:sp>
    </p:spTree>
    <p:extLst>
      <p:ext uri="{BB962C8B-B14F-4D97-AF65-F5344CB8AC3E}">
        <p14:creationId xmlns:p14="http://schemas.microsoft.com/office/powerpoint/2010/main" val="1394379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9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896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896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896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896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896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896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896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896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89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ltLang="en-US"/>
              <a:t>XML Introduction (Cont.)</a:t>
            </a:r>
          </a:p>
        </p:txBody>
      </p:sp>
      <p:sp>
        <p:nvSpPr>
          <p:cNvPr id="141315" name="Rectangle 3"/>
          <p:cNvSpPr>
            <a:spLocks noGrp="1" noChangeArrowheads="1"/>
          </p:cNvSpPr>
          <p:nvPr>
            <p:ph type="body" idx="1"/>
          </p:nvPr>
        </p:nvSpPr>
        <p:spPr>
          <a:xfrm>
            <a:off x="499534" y="1490133"/>
            <a:ext cx="8191500" cy="5210175"/>
          </a:xfrm>
        </p:spPr>
        <p:txBody>
          <a:bodyPr/>
          <a:lstStyle/>
          <a:p>
            <a:r>
              <a:rPr lang="en-US" altLang="en-US" dirty="0"/>
              <a:t>The ability to specify new tags, and to create nested tag structures make XML a great way to exchange </a:t>
            </a:r>
            <a:r>
              <a:rPr lang="en-US" altLang="en-US" b="1" dirty="0"/>
              <a:t>data</a:t>
            </a:r>
            <a:r>
              <a:rPr lang="en-US" altLang="en-US" dirty="0"/>
              <a:t>, not just documents.</a:t>
            </a:r>
          </a:p>
          <a:p>
            <a:pPr lvl="1"/>
            <a:r>
              <a:rPr lang="en-US" altLang="en-US" sz="1600" dirty="0"/>
              <a:t>Much of the use of XML has been in data exchange applications, not as a replacement for HTML</a:t>
            </a:r>
          </a:p>
          <a:p>
            <a:r>
              <a:rPr lang="en-US" altLang="en-US" dirty="0"/>
              <a:t>Tags make data (relatively) self-documenting </a:t>
            </a:r>
          </a:p>
          <a:p>
            <a:pPr lvl="1"/>
            <a:r>
              <a:rPr lang="en-US" altLang="en-US" sz="1600" dirty="0"/>
              <a:t>E.g.</a:t>
            </a:r>
            <a:br>
              <a:rPr lang="en-US" altLang="en-US" sz="1600" dirty="0"/>
            </a:br>
            <a:r>
              <a:rPr lang="en-US" altLang="en-US" sz="1600" dirty="0">
                <a:solidFill>
                  <a:schemeClr val="accent2">
                    <a:lumMod val="50000"/>
                  </a:schemeClr>
                </a:solidFill>
              </a:rPr>
              <a:t>     </a:t>
            </a:r>
            <a:r>
              <a:rPr lang="en-US" sz="1600" dirty="0">
                <a:solidFill>
                  <a:schemeClr val="accent2">
                    <a:lumMod val="50000"/>
                  </a:schemeClr>
                </a:solidFill>
              </a:rPr>
              <a:t>&lt;?xml version = "1.0"?&gt;</a:t>
            </a:r>
            <a:endParaRPr lang="en-US" altLang="en-US" sz="1600" dirty="0" smtClean="0">
              <a:solidFill>
                <a:schemeClr val="accent2">
                  <a:lumMod val="50000"/>
                </a:schemeClr>
              </a:solidFill>
            </a:endParaRPr>
          </a:p>
          <a:p>
            <a:pPr marL="342900" lvl="1" indent="0">
              <a:buNone/>
            </a:pPr>
            <a:r>
              <a:rPr lang="en-US" altLang="en-US" sz="1600" dirty="0">
                <a:solidFill>
                  <a:srgbClr val="993300"/>
                </a:solidFill>
              </a:rPr>
              <a:t> </a:t>
            </a:r>
            <a:r>
              <a:rPr lang="en-US" altLang="en-US" sz="1600" dirty="0" smtClean="0">
                <a:solidFill>
                  <a:srgbClr val="993300"/>
                </a:solidFill>
              </a:rPr>
              <a:t>       &lt;</a:t>
            </a:r>
            <a:r>
              <a:rPr lang="en-US" altLang="en-US" sz="1600" dirty="0">
                <a:solidFill>
                  <a:srgbClr val="993300"/>
                </a:solidFill>
              </a:rPr>
              <a:t>bank&gt;</a:t>
            </a:r>
          </a:p>
          <a:p>
            <a:pPr lvl="1">
              <a:lnSpc>
                <a:spcPct val="70000"/>
              </a:lnSpc>
              <a:buFont typeface="Monotype Sorts" charset="2"/>
              <a:buNone/>
            </a:pPr>
            <a:r>
              <a:rPr lang="en-US" altLang="en-US" sz="1600" dirty="0">
                <a:solidFill>
                  <a:srgbClr val="993300"/>
                </a:solidFill>
              </a:rPr>
              <a:t>                &lt;account&gt;  </a:t>
            </a:r>
          </a:p>
          <a:p>
            <a:pPr lvl="2">
              <a:lnSpc>
                <a:spcPct val="70000"/>
              </a:lnSpc>
              <a:buFont typeface="Webdings" charset="2"/>
              <a:buNone/>
            </a:pPr>
            <a:r>
              <a:rPr lang="en-US" altLang="en-US" sz="1600" dirty="0">
                <a:solidFill>
                  <a:srgbClr val="993300"/>
                </a:solidFill>
              </a:rPr>
              <a:t>               &lt;account_number&gt; A-101     &lt;/account_number&gt;</a:t>
            </a:r>
          </a:p>
          <a:p>
            <a:pPr lvl="2">
              <a:lnSpc>
                <a:spcPct val="70000"/>
              </a:lnSpc>
              <a:buFont typeface="Webdings" charset="2"/>
              <a:buNone/>
            </a:pPr>
            <a:r>
              <a:rPr lang="en-US" altLang="en-US" sz="1600" dirty="0">
                <a:solidFill>
                  <a:srgbClr val="993300"/>
                </a:solidFill>
              </a:rPr>
              <a:t>               &lt;</a:t>
            </a:r>
            <a:r>
              <a:rPr lang="en-US" altLang="en-US" sz="1600" dirty="0" err="1">
                <a:solidFill>
                  <a:srgbClr val="993300"/>
                </a:solidFill>
              </a:rPr>
              <a:t>branch_name</a:t>
            </a:r>
            <a:r>
              <a:rPr lang="en-US" altLang="en-US" sz="1600" dirty="0">
                <a:solidFill>
                  <a:srgbClr val="993300"/>
                </a:solidFill>
              </a:rPr>
              <a:t>&gt;      Downtown &lt;/</a:t>
            </a:r>
            <a:r>
              <a:rPr lang="en-US" altLang="en-US" sz="1600" dirty="0" err="1">
                <a:solidFill>
                  <a:srgbClr val="993300"/>
                </a:solidFill>
              </a:rPr>
              <a:t>branch_name</a:t>
            </a:r>
            <a:r>
              <a:rPr lang="en-US" altLang="en-US" sz="1600" dirty="0">
                <a:solidFill>
                  <a:srgbClr val="993300"/>
                </a:solidFill>
              </a:rPr>
              <a:t>&gt;</a:t>
            </a:r>
          </a:p>
          <a:p>
            <a:pPr lvl="2">
              <a:lnSpc>
                <a:spcPct val="70000"/>
              </a:lnSpc>
              <a:buFont typeface="Webdings" charset="2"/>
              <a:buNone/>
            </a:pPr>
            <a:r>
              <a:rPr lang="en-US" altLang="en-US" sz="1600" dirty="0">
                <a:solidFill>
                  <a:srgbClr val="993300"/>
                </a:solidFill>
              </a:rPr>
              <a:t>               &lt;balance&gt;              500         &lt;/balance&gt;</a:t>
            </a:r>
          </a:p>
          <a:p>
            <a:pPr lvl="1">
              <a:lnSpc>
                <a:spcPct val="70000"/>
              </a:lnSpc>
              <a:buFont typeface="Monotype Sorts" charset="2"/>
              <a:buNone/>
            </a:pPr>
            <a:r>
              <a:rPr lang="en-US" altLang="en-US" sz="1600" dirty="0">
                <a:solidFill>
                  <a:srgbClr val="993300"/>
                </a:solidFill>
              </a:rPr>
              <a:t>                &lt;/account&gt;</a:t>
            </a:r>
          </a:p>
          <a:p>
            <a:pPr lvl="1">
              <a:lnSpc>
                <a:spcPct val="70000"/>
              </a:lnSpc>
              <a:buFont typeface="Monotype Sorts" charset="2"/>
              <a:buNone/>
            </a:pPr>
            <a:r>
              <a:rPr lang="en-US" altLang="en-US" sz="1600" dirty="0">
                <a:solidFill>
                  <a:srgbClr val="993300"/>
                </a:solidFill>
              </a:rPr>
              <a:t>                &lt;depositor&gt;</a:t>
            </a:r>
          </a:p>
          <a:p>
            <a:pPr lvl="2">
              <a:lnSpc>
                <a:spcPct val="70000"/>
              </a:lnSpc>
              <a:buFont typeface="Webdings" charset="2"/>
              <a:buNone/>
            </a:pPr>
            <a:r>
              <a:rPr lang="en-US" altLang="en-US" sz="1600" dirty="0">
                <a:solidFill>
                  <a:srgbClr val="993300"/>
                </a:solidFill>
              </a:rPr>
              <a:t>               &lt;account_number&gt; A-101    &lt;/account_number&gt;</a:t>
            </a:r>
          </a:p>
          <a:p>
            <a:pPr lvl="2">
              <a:lnSpc>
                <a:spcPct val="70000"/>
              </a:lnSpc>
              <a:buFont typeface="Webdings" charset="2"/>
              <a:buNone/>
            </a:pPr>
            <a:r>
              <a:rPr lang="en-US" altLang="en-US" sz="1600" dirty="0">
                <a:solidFill>
                  <a:srgbClr val="993300"/>
                </a:solidFill>
              </a:rPr>
              <a:t>               &lt;</a:t>
            </a:r>
            <a:r>
              <a:rPr lang="en-US" altLang="en-US" sz="1600" dirty="0" err="1">
                <a:solidFill>
                  <a:srgbClr val="993300"/>
                </a:solidFill>
              </a:rPr>
              <a:t>customer_name</a:t>
            </a:r>
            <a:r>
              <a:rPr lang="en-US" altLang="en-US" sz="1600" dirty="0">
                <a:solidFill>
                  <a:srgbClr val="993300"/>
                </a:solidFill>
              </a:rPr>
              <a:t>&gt; Johnson &lt;/</a:t>
            </a:r>
            <a:r>
              <a:rPr lang="en-US" altLang="en-US" sz="1600" dirty="0" err="1">
                <a:solidFill>
                  <a:srgbClr val="993300"/>
                </a:solidFill>
              </a:rPr>
              <a:t>customer_name</a:t>
            </a:r>
            <a:r>
              <a:rPr lang="en-US" altLang="en-US" sz="1600" dirty="0">
                <a:solidFill>
                  <a:srgbClr val="993300"/>
                </a:solidFill>
              </a:rPr>
              <a:t>&gt;</a:t>
            </a:r>
          </a:p>
          <a:p>
            <a:pPr lvl="1">
              <a:lnSpc>
                <a:spcPct val="70000"/>
              </a:lnSpc>
              <a:buFont typeface="Monotype Sorts" charset="2"/>
              <a:buNone/>
            </a:pPr>
            <a:r>
              <a:rPr lang="en-US" altLang="en-US" sz="1600" dirty="0">
                <a:solidFill>
                  <a:srgbClr val="993300"/>
                </a:solidFill>
              </a:rPr>
              <a:t>                &lt;/depositor&gt;</a:t>
            </a:r>
          </a:p>
          <a:p>
            <a:pPr>
              <a:lnSpc>
                <a:spcPct val="70000"/>
              </a:lnSpc>
              <a:buFont typeface="Monotype Sorts" charset="2"/>
              <a:buNone/>
            </a:pPr>
            <a:r>
              <a:rPr lang="en-US" altLang="en-US" sz="1600" dirty="0">
                <a:solidFill>
                  <a:srgbClr val="993300"/>
                </a:solidFill>
              </a:rPr>
              <a:t>               &lt;/bank&gt;</a:t>
            </a:r>
          </a:p>
          <a:p>
            <a:pPr>
              <a:lnSpc>
                <a:spcPct val="70000"/>
              </a:lnSpc>
              <a:buFont typeface="Monotype Sorts" charset="2"/>
              <a:buNone/>
            </a:pPr>
            <a:endParaRPr lang="en-US" altLang="en-US" sz="1600" dirty="0">
              <a:solidFill>
                <a:srgbClr val="993300"/>
              </a:solidFill>
            </a:endParaRPr>
          </a:p>
        </p:txBody>
      </p:sp>
    </p:spTree>
    <p:extLst>
      <p:ext uri="{BB962C8B-B14F-4D97-AF65-F5344CB8AC3E}">
        <p14:creationId xmlns:p14="http://schemas.microsoft.com/office/powerpoint/2010/main" val="354655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131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131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131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131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1315">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131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131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1315">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1315">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131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1315">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1315">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4131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558799" y="762000"/>
            <a:ext cx="8322733" cy="609600"/>
          </a:xfrm>
        </p:spPr>
        <p:txBody>
          <a:bodyPr>
            <a:normAutofit fontScale="90000"/>
          </a:bodyPr>
          <a:lstStyle/>
          <a:p>
            <a:r>
              <a:rPr lang="en-US" altLang="en-US" dirty="0"/>
              <a:t>Storage of XML in Relational </a:t>
            </a:r>
            <a:r>
              <a:rPr lang="en-US" altLang="en-US" dirty="0" smtClean="0"/>
              <a:t>Databases :String </a:t>
            </a:r>
            <a:r>
              <a:rPr lang="en-US" altLang="en-US" dirty="0"/>
              <a:t>Representation</a:t>
            </a:r>
          </a:p>
        </p:txBody>
      </p:sp>
      <p:sp>
        <p:nvSpPr>
          <p:cNvPr id="169987" name="Rectangle 3"/>
          <p:cNvSpPr>
            <a:spLocks noGrp="1" noChangeArrowheads="1"/>
          </p:cNvSpPr>
          <p:nvPr>
            <p:ph type="body" idx="1"/>
          </p:nvPr>
        </p:nvSpPr>
        <p:spPr>
          <a:xfrm>
            <a:off x="558800" y="1608667"/>
            <a:ext cx="7848600" cy="4715933"/>
          </a:xfrm>
        </p:spPr>
        <p:txBody>
          <a:bodyPr>
            <a:normAutofit/>
          </a:bodyPr>
          <a:lstStyle/>
          <a:p>
            <a:r>
              <a:rPr lang="en-US" altLang="en-US" dirty="0"/>
              <a:t>Store each top level element as a string field of a tuple in a relational database</a:t>
            </a:r>
          </a:p>
          <a:p>
            <a:pPr lvl="1"/>
            <a:r>
              <a:rPr lang="en-US" altLang="en-US" dirty="0"/>
              <a:t>Use a single relation to store all elements, or</a:t>
            </a:r>
          </a:p>
          <a:p>
            <a:pPr lvl="1"/>
            <a:r>
              <a:rPr lang="en-US" altLang="en-US" dirty="0"/>
              <a:t>Use a separate relation for each top-level element type</a:t>
            </a:r>
          </a:p>
          <a:p>
            <a:pPr lvl="2"/>
            <a:r>
              <a:rPr lang="en-US" altLang="en-US" dirty="0"/>
              <a:t>E.g.  account, customer, depositor relations</a:t>
            </a:r>
          </a:p>
          <a:p>
            <a:r>
              <a:rPr lang="en-US" altLang="en-US" dirty="0" smtClean="0"/>
              <a:t>Benefits</a:t>
            </a:r>
            <a:r>
              <a:rPr lang="en-US" altLang="en-US" dirty="0"/>
              <a:t>: </a:t>
            </a:r>
          </a:p>
          <a:p>
            <a:pPr lvl="1"/>
            <a:r>
              <a:rPr lang="en-US" altLang="en-US" dirty="0"/>
              <a:t>Can store any XML data even without DTD</a:t>
            </a:r>
          </a:p>
          <a:p>
            <a:pPr lvl="1"/>
            <a:r>
              <a:rPr lang="en-US" altLang="en-US" dirty="0"/>
              <a:t>As long as there are many top-level elements in a document, strings are small compared to full document</a:t>
            </a:r>
          </a:p>
          <a:p>
            <a:r>
              <a:rPr lang="en-US" altLang="en-US" dirty="0" smtClean="0"/>
              <a:t>Drawback</a:t>
            </a:r>
            <a:r>
              <a:rPr lang="en-US" altLang="en-US" b="1" dirty="0"/>
              <a:t>:</a:t>
            </a:r>
            <a:r>
              <a:rPr lang="en-US" altLang="en-US" dirty="0"/>
              <a:t> Need to parse strings to access values inside the elements</a:t>
            </a:r>
          </a:p>
          <a:p>
            <a:pPr lvl="1"/>
            <a:r>
              <a:rPr lang="en-US" altLang="en-US" dirty="0"/>
              <a:t>Parsing is slow.</a:t>
            </a:r>
            <a:endParaRPr lang="en-US" altLang="en-US" b="1" dirty="0"/>
          </a:p>
        </p:txBody>
      </p:sp>
    </p:spTree>
    <p:extLst>
      <p:ext uri="{BB962C8B-B14F-4D97-AF65-F5344CB8AC3E}">
        <p14:creationId xmlns:p14="http://schemas.microsoft.com/office/powerpoint/2010/main" val="3033249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9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998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998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998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998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998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9987">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99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r>
              <a:rPr lang="en-US" altLang="en-US"/>
              <a:t>Mapping XML Data to Relations</a:t>
            </a:r>
          </a:p>
        </p:txBody>
      </p:sp>
      <p:sp>
        <p:nvSpPr>
          <p:cNvPr id="179203" name="Rectangle 3"/>
          <p:cNvSpPr>
            <a:spLocks noGrp="1" noChangeArrowheads="1"/>
          </p:cNvSpPr>
          <p:nvPr>
            <p:ph type="body" idx="1"/>
          </p:nvPr>
        </p:nvSpPr>
        <p:spPr>
          <a:xfrm>
            <a:off x="541867" y="1608668"/>
            <a:ext cx="8039100" cy="4876800"/>
          </a:xfrm>
        </p:spPr>
        <p:txBody>
          <a:bodyPr/>
          <a:lstStyle/>
          <a:p>
            <a:r>
              <a:rPr lang="en-US" altLang="en-US" dirty="0"/>
              <a:t>Relation created for each element type whose schema is known:</a:t>
            </a:r>
          </a:p>
          <a:p>
            <a:pPr lvl="1"/>
            <a:r>
              <a:rPr lang="en-US" altLang="en-US" dirty="0"/>
              <a:t>An id attribute to store a unique id for each element</a:t>
            </a:r>
          </a:p>
          <a:p>
            <a:pPr lvl="1"/>
            <a:r>
              <a:rPr lang="en-US" altLang="en-US" dirty="0"/>
              <a:t>A relation attribute corresponding to each element attribute</a:t>
            </a:r>
          </a:p>
          <a:p>
            <a:pPr lvl="1"/>
            <a:r>
              <a:rPr lang="en-US" altLang="en-US" dirty="0"/>
              <a:t>A </a:t>
            </a:r>
            <a:r>
              <a:rPr lang="en-US" altLang="en-US" dirty="0" err="1"/>
              <a:t>parent_id</a:t>
            </a:r>
            <a:r>
              <a:rPr lang="en-US" altLang="en-US" dirty="0"/>
              <a:t> attribute to keep track of parent element</a:t>
            </a:r>
          </a:p>
          <a:p>
            <a:r>
              <a:rPr lang="en-US" altLang="en-US" dirty="0" smtClean="0"/>
              <a:t>All </a:t>
            </a:r>
            <a:r>
              <a:rPr lang="en-US" altLang="en-US" dirty="0" err="1"/>
              <a:t>subelements</a:t>
            </a:r>
            <a:r>
              <a:rPr lang="en-US" altLang="en-US" dirty="0"/>
              <a:t> that occur only once can become relation attributes</a:t>
            </a:r>
          </a:p>
          <a:p>
            <a:pPr lvl="1"/>
            <a:r>
              <a:rPr lang="en-US" altLang="en-US" dirty="0"/>
              <a:t>For text-valued </a:t>
            </a:r>
            <a:r>
              <a:rPr lang="en-US" altLang="en-US" dirty="0" err="1"/>
              <a:t>subelements</a:t>
            </a:r>
            <a:r>
              <a:rPr lang="en-US" altLang="en-US" dirty="0"/>
              <a:t>, store the text as attribute value</a:t>
            </a:r>
          </a:p>
          <a:p>
            <a:pPr lvl="1"/>
            <a:r>
              <a:rPr lang="en-US" altLang="en-US" dirty="0"/>
              <a:t>For complex </a:t>
            </a:r>
            <a:r>
              <a:rPr lang="en-US" altLang="en-US" dirty="0" err="1"/>
              <a:t>subelements</a:t>
            </a:r>
            <a:r>
              <a:rPr lang="en-US" altLang="en-US" dirty="0"/>
              <a:t>, can store the id of the </a:t>
            </a:r>
            <a:r>
              <a:rPr lang="en-US" altLang="en-US" dirty="0" err="1"/>
              <a:t>subelement</a:t>
            </a:r>
            <a:endParaRPr lang="en-US" altLang="en-US" dirty="0"/>
          </a:p>
          <a:p>
            <a:r>
              <a:rPr lang="en-US" altLang="en-US" dirty="0" err="1"/>
              <a:t>Subelements</a:t>
            </a:r>
            <a:r>
              <a:rPr lang="en-US" altLang="en-US" dirty="0"/>
              <a:t> that can occur multiple times represented in a separate table</a:t>
            </a:r>
          </a:p>
          <a:p>
            <a:pPr lvl="1"/>
            <a:r>
              <a:rPr lang="en-US" altLang="en-US" dirty="0"/>
              <a:t>Similar to handling of multivalued attributes when converting ER diagrams to tables</a:t>
            </a:r>
          </a:p>
        </p:txBody>
      </p:sp>
    </p:spTree>
    <p:extLst>
      <p:ext uri="{BB962C8B-B14F-4D97-AF65-F5344CB8AC3E}">
        <p14:creationId xmlns:p14="http://schemas.microsoft.com/office/powerpoint/2010/main" val="15958445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920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920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920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920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92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GB" altLang="en-US" dirty="0" smtClean="0"/>
              <a:t>Activity 15</a:t>
            </a:r>
            <a:endParaRPr lang="en-US" altLang="en-US" dirty="0" smtClean="0"/>
          </a:p>
        </p:txBody>
      </p:sp>
      <p:sp>
        <p:nvSpPr>
          <p:cNvPr id="205827" name="Rectangle 3"/>
          <p:cNvSpPr>
            <a:spLocks noGrp="1" noChangeArrowheads="1"/>
          </p:cNvSpPr>
          <p:nvPr>
            <p:ph type="body" idx="1"/>
          </p:nvPr>
        </p:nvSpPr>
        <p:spPr>
          <a:xfrm>
            <a:off x="504363" y="1497151"/>
            <a:ext cx="7886700" cy="4351338"/>
          </a:xfrm>
        </p:spPr>
        <p:txBody>
          <a:bodyPr>
            <a:normAutofit/>
          </a:bodyPr>
          <a:lstStyle/>
          <a:p>
            <a:pPr>
              <a:spcBef>
                <a:spcPct val="50000"/>
              </a:spcBef>
            </a:pPr>
            <a:r>
              <a:rPr lang="en-US" sz="1600" dirty="0"/>
              <a:t>Create part of an XML DTD schema document to correspond to the data stored in the following relational database. You need to consider the project and the relationship between its workers when representing the DTD. Your DTD should adequately represent the key requirements specified in the relational tables. A worker is represented by the first and last names, </a:t>
            </a:r>
            <a:r>
              <a:rPr lang="en-US" sz="1600" dirty="0" err="1"/>
              <a:t>Ssn</a:t>
            </a:r>
            <a:r>
              <a:rPr lang="en-US" sz="1600" dirty="0"/>
              <a:t>, and the number of hours worked on a certain project.  There are one or more projects, zero or more workers and the following optional fields: </a:t>
            </a:r>
            <a:r>
              <a:rPr lang="en-US" sz="1600" dirty="0" err="1"/>
              <a:t>Dnum</a:t>
            </a:r>
            <a:r>
              <a:rPr lang="en-US" sz="1600" dirty="0"/>
              <a:t>, </a:t>
            </a:r>
            <a:r>
              <a:rPr lang="en-US" sz="1600" dirty="0" err="1"/>
              <a:t>Fname</a:t>
            </a:r>
            <a:r>
              <a:rPr lang="en-US" sz="1600" dirty="0"/>
              <a:t> and </a:t>
            </a:r>
            <a:r>
              <a:rPr lang="en-US" sz="1600" dirty="0" err="1"/>
              <a:t>Lname</a:t>
            </a:r>
            <a:r>
              <a:rPr lang="en-US" sz="1600" dirty="0"/>
              <a:t>. All the data are represented as #PCDATA. </a:t>
            </a:r>
            <a:endParaRPr lang="en-US" altLang="en-US" sz="1600" b="1" dirty="0"/>
          </a:p>
        </p:txBody>
      </p:sp>
      <p:sp>
        <p:nvSpPr>
          <p:cNvPr id="3" name="Slide Number Placeholder 2"/>
          <p:cNvSpPr>
            <a:spLocks noGrp="1"/>
          </p:cNvSpPr>
          <p:nvPr>
            <p:ph type="sldNum" sz="quarter" idx="12"/>
          </p:nvPr>
        </p:nvSpPr>
        <p:spPr/>
        <p:txBody>
          <a:bodyPr/>
          <a:lstStyle/>
          <a:p>
            <a:fld id="{1D5CD492-2BC6-F348-9965-EC1D86DF57A8}" type="slidenum">
              <a:rPr lang="en-US" smtClean="0"/>
              <a:t>42</a:t>
            </a:fld>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87" y="3102114"/>
            <a:ext cx="8068185" cy="3671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16504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lstStyle/>
          <a:p>
            <a:pPr eaLnBrk="1" hangingPunct="1"/>
            <a:r>
              <a:rPr lang="en-US" altLang="en-US" sz="4400" smtClean="0"/>
              <a:t>JSON as an XML Alternative</a:t>
            </a:r>
            <a:endParaRPr lang="el-GR" altLang="en-US" sz="4400" smtClean="0"/>
          </a:p>
        </p:txBody>
      </p:sp>
      <p:sp>
        <p:nvSpPr>
          <p:cNvPr id="6146" name="Rectangle 3"/>
          <p:cNvSpPr>
            <a:spLocks noGrp="1" noChangeArrowheads="1"/>
          </p:cNvSpPr>
          <p:nvPr>
            <p:ph type="body" idx="1"/>
          </p:nvPr>
        </p:nvSpPr>
        <p:spPr>
          <a:xfrm>
            <a:off x="465667" y="1535113"/>
            <a:ext cx="7980363" cy="4824412"/>
          </a:xfrm>
        </p:spPr>
        <p:txBody>
          <a:bodyPr/>
          <a:lstStyle/>
          <a:p>
            <a:pPr eaLnBrk="1" hangingPunct="1">
              <a:lnSpc>
                <a:spcPct val="120000"/>
              </a:lnSpc>
            </a:pPr>
            <a:r>
              <a:rPr lang="en-US" altLang="en-US" dirty="0" smtClean="0"/>
              <a:t>JSON = JavaScript Object Notation</a:t>
            </a:r>
          </a:p>
          <a:p>
            <a:pPr lvl="1" eaLnBrk="1" hangingPunct="1">
              <a:lnSpc>
                <a:spcPct val="120000"/>
              </a:lnSpc>
            </a:pPr>
            <a:r>
              <a:rPr lang="en-US" altLang="en-US" dirty="0" smtClean="0"/>
              <a:t>It’s really language independent</a:t>
            </a:r>
          </a:p>
          <a:p>
            <a:pPr lvl="1" eaLnBrk="1" hangingPunct="1">
              <a:lnSpc>
                <a:spcPct val="120000"/>
              </a:lnSpc>
            </a:pPr>
            <a:r>
              <a:rPr lang="en-US" altLang="en-US" dirty="0" smtClean="0"/>
              <a:t>most programming languages can easily read it and instantiate objects or some other data structure</a:t>
            </a:r>
          </a:p>
          <a:p>
            <a:pPr>
              <a:lnSpc>
                <a:spcPct val="120000"/>
              </a:lnSpc>
            </a:pPr>
            <a:r>
              <a:rPr lang="en-US" altLang="en-US" dirty="0"/>
              <a:t>JSON is a light-weight alternative to XML for </a:t>
            </a:r>
            <a:r>
              <a:rPr lang="en-US" altLang="en-US" dirty="0" smtClean="0"/>
              <a:t>data-interchange</a:t>
            </a:r>
          </a:p>
          <a:p>
            <a:pPr eaLnBrk="1" hangingPunct="1">
              <a:lnSpc>
                <a:spcPct val="120000"/>
              </a:lnSpc>
            </a:pPr>
            <a:r>
              <a:rPr lang="en-US" altLang="en-US" dirty="0" smtClean="0"/>
              <a:t>Started gaining tracking ~2006 and now widely used</a:t>
            </a:r>
          </a:p>
          <a:p>
            <a:pPr eaLnBrk="1" hangingPunct="1">
              <a:lnSpc>
                <a:spcPct val="120000"/>
              </a:lnSpc>
            </a:pPr>
            <a:r>
              <a:rPr lang="en-US" altLang="en-US" dirty="0" smtClean="0">
                <a:hlinkClick r:id="rId3"/>
              </a:rPr>
              <a:t>http://json.org/</a:t>
            </a:r>
            <a:r>
              <a:rPr lang="en-US" altLang="en-US" dirty="0" smtClean="0"/>
              <a:t> has more information</a:t>
            </a:r>
          </a:p>
          <a:p>
            <a:pPr eaLnBrk="1" hangingPunct="1">
              <a:lnSpc>
                <a:spcPct val="120000"/>
              </a:lnSpc>
            </a:pPr>
            <a:endParaRPr lang="el-GR" altLang="en-US" dirty="0" smtClean="0"/>
          </a:p>
        </p:txBody>
      </p:sp>
    </p:spTree>
    <p:extLst>
      <p:ext uri="{BB962C8B-B14F-4D97-AF65-F5344CB8AC3E}">
        <p14:creationId xmlns:p14="http://schemas.microsoft.com/office/powerpoint/2010/main" val="33565567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6">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normAutofit/>
          </a:bodyPr>
          <a:lstStyle/>
          <a:p>
            <a:pPr eaLnBrk="1" hangingPunct="1"/>
            <a:r>
              <a:rPr lang="en-US" altLang="en-US" sz="3200" dirty="0" smtClean="0"/>
              <a:t>JSON Data – A name and a value</a:t>
            </a:r>
            <a:endParaRPr lang="el-GR" altLang="en-US" sz="3200" dirty="0" smtClean="0"/>
          </a:p>
        </p:txBody>
      </p:sp>
      <p:sp>
        <p:nvSpPr>
          <p:cNvPr id="6146" name="Rectangle 3"/>
          <p:cNvSpPr>
            <a:spLocks noGrp="1" noChangeArrowheads="1"/>
          </p:cNvSpPr>
          <p:nvPr>
            <p:ph type="body" idx="1"/>
          </p:nvPr>
        </p:nvSpPr>
        <p:spPr>
          <a:xfrm>
            <a:off x="465667" y="1535113"/>
            <a:ext cx="7980363" cy="4824412"/>
          </a:xfrm>
        </p:spPr>
        <p:txBody>
          <a:bodyPr>
            <a:normAutofit fontScale="92500" lnSpcReduction="10000"/>
          </a:bodyPr>
          <a:lstStyle/>
          <a:p>
            <a:r>
              <a:rPr lang="en-US" dirty="0"/>
              <a:t>A name/value pair consists of a field name (in double quotes), followed by a colon, followed by a </a:t>
            </a:r>
            <a:r>
              <a:rPr lang="en-US" dirty="0" smtClean="0"/>
              <a:t>value</a:t>
            </a:r>
          </a:p>
          <a:p>
            <a:r>
              <a:rPr lang="en-US" dirty="0" smtClean="0"/>
              <a:t>Unordered </a:t>
            </a:r>
            <a:r>
              <a:rPr lang="en-US" dirty="0"/>
              <a:t>sets of name/value pairs</a:t>
            </a:r>
          </a:p>
          <a:p>
            <a:r>
              <a:rPr lang="es-ES_tradnl" dirty="0" err="1" smtClean="0"/>
              <a:t>Begins</a:t>
            </a:r>
            <a:r>
              <a:rPr lang="es-ES_tradnl" dirty="0" smtClean="0"/>
              <a:t> </a:t>
            </a:r>
            <a:r>
              <a:rPr lang="es-ES_tradnl" dirty="0" err="1"/>
              <a:t>with</a:t>
            </a:r>
            <a:r>
              <a:rPr lang="es-ES_tradnl" dirty="0"/>
              <a:t> </a:t>
            </a:r>
            <a:r>
              <a:rPr lang="es-ES_tradnl" b="1" dirty="0">
                <a:solidFill>
                  <a:srgbClr val="C00000"/>
                </a:solidFill>
              </a:rPr>
              <a:t>{</a:t>
            </a:r>
            <a:r>
              <a:rPr lang="es-ES_tradnl" b="1" dirty="0"/>
              <a:t> </a:t>
            </a:r>
            <a:r>
              <a:rPr lang="es-ES_tradnl" dirty="0"/>
              <a:t>(</a:t>
            </a:r>
            <a:r>
              <a:rPr lang="es-ES_tradnl" dirty="0" err="1"/>
              <a:t>left</a:t>
            </a:r>
            <a:r>
              <a:rPr lang="es-ES_tradnl" dirty="0"/>
              <a:t> </a:t>
            </a:r>
            <a:r>
              <a:rPr lang="es-ES_tradnl" dirty="0" err="1"/>
              <a:t>brace</a:t>
            </a:r>
            <a:r>
              <a:rPr lang="es-ES_tradnl" dirty="0"/>
              <a:t>)</a:t>
            </a:r>
          </a:p>
          <a:p>
            <a:r>
              <a:rPr lang="es-ES_tradnl" dirty="0" err="1" smtClean="0"/>
              <a:t>Ends</a:t>
            </a:r>
            <a:r>
              <a:rPr lang="es-ES_tradnl" dirty="0" smtClean="0"/>
              <a:t> </a:t>
            </a:r>
            <a:r>
              <a:rPr lang="es-ES_tradnl" dirty="0" err="1"/>
              <a:t>with</a:t>
            </a:r>
            <a:r>
              <a:rPr lang="es-ES_tradnl" dirty="0"/>
              <a:t> </a:t>
            </a:r>
            <a:r>
              <a:rPr lang="es-ES_tradnl" b="1" dirty="0">
                <a:solidFill>
                  <a:srgbClr val="C00000"/>
                </a:solidFill>
              </a:rPr>
              <a:t>}</a:t>
            </a:r>
            <a:r>
              <a:rPr lang="es-ES_tradnl" b="1" dirty="0"/>
              <a:t> </a:t>
            </a:r>
            <a:r>
              <a:rPr lang="es-ES_tradnl" dirty="0"/>
              <a:t>(</a:t>
            </a:r>
            <a:r>
              <a:rPr lang="es-ES_tradnl" dirty="0" err="1"/>
              <a:t>right</a:t>
            </a:r>
            <a:r>
              <a:rPr lang="es-ES_tradnl" dirty="0"/>
              <a:t> </a:t>
            </a:r>
            <a:r>
              <a:rPr lang="es-ES_tradnl" dirty="0" err="1"/>
              <a:t>brace</a:t>
            </a:r>
            <a:r>
              <a:rPr lang="es-ES_tradnl" dirty="0"/>
              <a:t>)</a:t>
            </a:r>
          </a:p>
          <a:p>
            <a:r>
              <a:rPr lang="en-US" dirty="0" smtClean="0"/>
              <a:t>Each </a:t>
            </a:r>
            <a:r>
              <a:rPr lang="en-US" dirty="0"/>
              <a:t>name is followed by </a:t>
            </a:r>
            <a:r>
              <a:rPr lang="en-US" b="1" dirty="0">
                <a:solidFill>
                  <a:srgbClr val="C00000"/>
                </a:solidFill>
              </a:rPr>
              <a:t>:</a:t>
            </a:r>
            <a:r>
              <a:rPr lang="en-US" b="1" dirty="0"/>
              <a:t> </a:t>
            </a:r>
            <a:r>
              <a:rPr lang="en-US" dirty="0"/>
              <a:t>(colon)</a:t>
            </a:r>
          </a:p>
          <a:p>
            <a:r>
              <a:rPr lang="en-US" dirty="0" smtClean="0"/>
              <a:t>Name/value </a:t>
            </a:r>
            <a:r>
              <a:rPr lang="en-US" dirty="0"/>
              <a:t>pairs are separated by </a:t>
            </a:r>
            <a:r>
              <a:rPr lang="en-US" b="1" dirty="0">
                <a:solidFill>
                  <a:srgbClr val="C00000"/>
                </a:solidFill>
              </a:rPr>
              <a:t>,</a:t>
            </a:r>
            <a:r>
              <a:rPr lang="en-US" b="1" dirty="0"/>
              <a:t> </a:t>
            </a:r>
            <a:r>
              <a:rPr lang="en-US" dirty="0"/>
              <a:t>(comma</a:t>
            </a:r>
            <a:r>
              <a:rPr lang="en-US" dirty="0" smtClean="0"/>
              <a:t>)</a:t>
            </a:r>
          </a:p>
          <a:p>
            <a:pPr marL="0" indent="0">
              <a:buNone/>
            </a:pPr>
            <a:endParaRPr lang="en-US" altLang="en-US" dirty="0"/>
          </a:p>
          <a:p>
            <a:pPr marL="457200" lvl="6" indent="0">
              <a:buNone/>
            </a:pPr>
            <a:r>
              <a:rPr lang="es-ES_tradnl" sz="1850" dirty="0"/>
              <a:t>{</a:t>
            </a:r>
          </a:p>
          <a:p>
            <a:pPr marL="457200" lvl="6" indent="0">
              <a:buNone/>
            </a:pPr>
            <a:r>
              <a:rPr lang="es-ES_tradnl" sz="1850" dirty="0"/>
              <a:t>"</a:t>
            </a:r>
            <a:r>
              <a:rPr lang="es-ES_tradnl" sz="1850" dirty="0" err="1"/>
              <a:t>employee_id</a:t>
            </a:r>
            <a:r>
              <a:rPr lang="es-ES_tradnl" sz="1850" dirty="0"/>
              <a:t>": 1234567,</a:t>
            </a:r>
          </a:p>
          <a:p>
            <a:pPr marL="457200" lvl="6" indent="0">
              <a:buNone/>
            </a:pPr>
            <a:r>
              <a:rPr lang="es-ES_tradnl" sz="1850" dirty="0"/>
              <a:t>"</a:t>
            </a:r>
            <a:r>
              <a:rPr lang="es-ES_tradnl" sz="1850" dirty="0" err="1"/>
              <a:t>name</a:t>
            </a:r>
            <a:r>
              <a:rPr lang="es-ES_tradnl" sz="1850" dirty="0"/>
              <a:t>": "Jeff Fox",</a:t>
            </a:r>
          </a:p>
          <a:p>
            <a:pPr marL="457200" lvl="6" indent="0">
              <a:buNone/>
            </a:pPr>
            <a:r>
              <a:rPr lang="es-ES_tradnl" sz="1850" dirty="0"/>
              <a:t>"</a:t>
            </a:r>
            <a:r>
              <a:rPr lang="es-ES_tradnl" sz="1850" dirty="0" err="1"/>
              <a:t>hire_date</a:t>
            </a:r>
            <a:r>
              <a:rPr lang="es-ES_tradnl" sz="1850" dirty="0"/>
              <a:t>": "1/1/2013",</a:t>
            </a:r>
          </a:p>
          <a:p>
            <a:pPr marL="457200" lvl="6" indent="0">
              <a:buNone/>
            </a:pPr>
            <a:r>
              <a:rPr lang="es-ES_tradnl" sz="1850" dirty="0"/>
              <a:t>"</a:t>
            </a:r>
            <a:r>
              <a:rPr lang="es-ES_tradnl" sz="1850" dirty="0" err="1"/>
              <a:t>location</a:t>
            </a:r>
            <a:r>
              <a:rPr lang="es-ES_tradnl" sz="1850" dirty="0"/>
              <a:t>": "Norwalk, CT",</a:t>
            </a:r>
          </a:p>
          <a:p>
            <a:pPr marL="457200" lvl="6" indent="0">
              <a:buNone/>
            </a:pPr>
            <a:r>
              <a:rPr lang="es-ES_tradnl" sz="1850" dirty="0"/>
              <a:t>"</a:t>
            </a:r>
            <a:r>
              <a:rPr lang="es-ES_tradnl" sz="1850" dirty="0" err="1"/>
              <a:t>consultant</a:t>
            </a:r>
            <a:r>
              <a:rPr lang="es-ES_tradnl" sz="1850" dirty="0"/>
              <a:t>": false</a:t>
            </a:r>
          </a:p>
          <a:p>
            <a:pPr marL="457200" lvl="6" indent="0">
              <a:buNone/>
            </a:pPr>
            <a:r>
              <a:rPr lang="es-ES_tradnl" sz="1850" dirty="0"/>
              <a:t>}</a:t>
            </a:r>
            <a:endParaRPr lang="el-GR" altLang="en-US" sz="1850"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48629" y="4608513"/>
            <a:ext cx="4937125"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877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6">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46">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14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146">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146">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normAutofit/>
          </a:bodyPr>
          <a:lstStyle/>
          <a:p>
            <a:pPr eaLnBrk="1" hangingPunct="1"/>
            <a:r>
              <a:rPr lang="en-US" altLang="en-US" sz="3200" dirty="0" smtClean="0"/>
              <a:t>JSON Data – A name and a value</a:t>
            </a:r>
            <a:endParaRPr lang="el-GR" altLang="en-US" sz="3200" dirty="0" smtClean="0"/>
          </a:p>
        </p:txBody>
      </p:sp>
      <p:sp>
        <p:nvSpPr>
          <p:cNvPr id="6146" name="Rectangle 3"/>
          <p:cNvSpPr>
            <a:spLocks noGrp="1" noChangeArrowheads="1"/>
          </p:cNvSpPr>
          <p:nvPr>
            <p:ph type="body" idx="1"/>
          </p:nvPr>
        </p:nvSpPr>
        <p:spPr>
          <a:xfrm>
            <a:off x="465667" y="1535113"/>
            <a:ext cx="7980363" cy="4824412"/>
          </a:xfrm>
        </p:spPr>
        <p:txBody>
          <a:bodyPr>
            <a:normAutofit fontScale="92500" lnSpcReduction="10000"/>
          </a:bodyPr>
          <a:lstStyle/>
          <a:p>
            <a:r>
              <a:rPr lang="en-US" dirty="0"/>
              <a:t>In JSON, </a:t>
            </a:r>
            <a:r>
              <a:rPr lang="en-US" i="1" dirty="0"/>
              <a:t>values</a:t>
            </a:r>
            <a:r>
              <a:rPr lang="en-US" dirty="0"/>
              <a:t> must be one of the following data types:</a:t>
            </a:r>
          </a:p>
          <a:p>
            <a:r>
              <a:rPr lang="en-US" dirty="0"/>
              <a:t>a string</a:t>
            </a:r>
          </a:p>
          <a:p>
            <a:r>
              <a:rPr lang="en-US" dirty="0"/>
              <a:t>a number</a:t>
            </a:r>
          </a:p>
          <a:p>
            <a:r>
              <a:rPr lang="en-US" dirty="0"/>
              <a:t>an object (JSON object)</a:t>
            </a:r>
          </a:p>
          <a:p>
            <a:r>
              <a:rPr lang="en-US" dirty="0"/>
              <a:t>an array</a:t>
            </a:r>
          </a:p>
          <a:p>
            <a:r>
              <a:rPr lang="en-US" dirty="0"/>
              <a:t>a </a:t>
            </a:r>
            <a:r>
              <a:rPr lang="en-US" dirty="0" err="1"/>
              <a:t>boolean</a:t>
            </a:r>
            <a:endParaRPr lang="en-US" dirty="0"/>
          </a:p>
          <a:p>
            <a:r>
              <a:rPr lang="en-US" dirty="0"/>
              <a:t>null</a:t>
            </a:r>
          </a:p>
          <a:p>
            <a:pPr marL="0" indent="0">
              <a:buNone/>
            </a:pPr>
            <a:endParaRPr lang="en-US" altLang="en-US" dirty="0"/>
          </a:p>
          <a:p>
            <a:pPr marL="457200" lvl="6" indent="0">
              <a:buNone/>
            </a:pPr>
            <a:r>
              <a:rPr lang="es-ES_tradnl" sz="1850" dirty="0"/>
              <a:t>{</a:t>
            </a:r>
          </a:p>
          <a:p>
            <a:pPr marL="457200" lvl="6" indent="0">
              <a:buNone/>
            </a:pPr>
            <a:r>
              <a:rPr lang="es-ES_tradnl" sz="1850" dirty="0"/>
              <a:t>"</a:t>
            </a:r>
            <a:r>
              <a:rPr lang="es-ES_tradnl" sz="1850" dirty="0" err="1"/>
              <a:t>employee_id</a:t>
            </a:r>
            <a:r>
              <a:rPr lang="es-ES_tradnl" sz="1850" dirty="0"/>
              <a:t>": 1234567,</a:t>
            </a:r>
          </a:p>
          <a:p>
            <a:pPr marL="457200" lvl="6" indent="0">
              <a:buNone/>
            </a:pPr>
            <a:r>
              <a:rPr lang="es-ES_tradnl" sz="1850" dirty="0"/>
              <a:t>"</a:t>
            </a:r>
            <a:r>
              <a:rPr lang="es-ES_tradnl" sz="1850" dirty="0" err="1"/>
              <a:t>name</a:t>
            </a:r>
            <a:r>
              <a:rPr lang="es-ES_tradnl" sz="1850" dirty="0"/>
              <a:t>": "Jeff Fox",</a:t>
            </a:r>
          </a:p>
          <a:p>
            <a:pPr marL="457200" lvl="6" indent="0">
              <a:buNone/>
            </a:pPr>
            <a:r>
              <a:rPr lang="es-ES_tradnl" sz="1850" dirty="0"/>
              <a:t>"</a:t>
            </a:r>
            <a:r>
              <a:rPr lang="es-ES_tradnl" sz="1850" dirty="0" err="1"/>
              <a:t>hire_date</a:t>
            </a:r>
            <a:r>
              <a:rPr lang="es-ES_tradnl" sz="1850" dirty="0"/>
              <a:t>": "1/1/2013",</a:t>
            </a:r>
          </a:p>
          <a:p>
            <a:pPr marL="457200" lvl="6" indent="0">
              <a:buNone/>
            </a:pPr>
            <a:r>
              <a:rPr lang="es-ES_tradnl" sz="1850" dirty="0"/>
              <a:t>"</a:t>
            </a:r>
            <a:r>
              <a:rPr lang="es-ES_tradnl" sz="1850" dirty="0" err="1"/>
              <a:t>location</a:t>
            </a:r>
            <a:r>
              <a:rPr lang="es-ES_tradnl" sz="1850" dirty="0"/>
              <a:t>": "Norwalk, CT",</a:t>
            </a:r>
          </a:p>
          <a:p>
            <a:pPr marL="457200" lvl="6" indent="0">
              <a:buNone/>
            </a:pPr>
            <a:r>
              <a:rPr lang="es-ES_tradnl" sz="1850" dirty="0"/>
              <a:t>"</a:t>
            </a:r>
            <a:r>
              <a:rPr lang="es-ES_tradnl" sz="1850" dirty="0" err="1"/>
              <a:t>consultant</a:t>
            </a:r>
            <a:r>
              <a:rPr lang="es-ES_tradnl" sz="1850" dirty="0"/>
              <a:t>": false</a:t>
            </a:r>
          </a:p>
          <a:p>
            <a:pPr marL="457200" lvl="6" indent="0">
              <a:buNone/>
            </a:pPr>
            <a:r>
              <a:rPr lang="es-ES_tradnl" sz="1850" dirty="0"/>
              <a:t>}</a:t>
            </a:r>
            <a:endParaRPr lang="el-GR" altLang="en-US" sz="185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6637" y="2355851"/>
            <a:ext cx="4938713"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2523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2"/>
          <p:cNvSpPr>
            <a:spLocks noGrp="1" noChangeArrowheads="1"/>
          </p:cNvSpPr>
          <p:nvPr>
            <p:ph type="title"/>
          </p:nvPr>
        </p:nvSpPr>
        <p:spPr/>
        <p:txBody>
          <a:bodyPr>
            <a:normAutofit/>
          </a:bodyPr>
          <a:lstStyle/>
          <a:p>
            <a:pPr eaLnBrk="1" hangingPunct="1"/>
            <a:r>
              <a:rPr lang="en-US" altLang="en-US" sz="3200" dirty="0" smtClean="0"/>
              <a:t>JSON Data – A name and a value</a:t>
            </a:r>
            <a:endParaRPr lang="el-GR" altLang="en-US" sz="3200" dirty="0" smtClean="0"/>
          </a:p>
        </p:txBody>
      </p:sp>
      <p:sp>
        <p:nvSpPr>
          <p:cNvPr id="6146" name="Rectangle 3"/>
          <p:cNvSpPr>
            <a:spLocks noGrp="1" noChangeArrowheads="1"/>
          </p:cNvSpPr>
          <p:nvPr>
            <p:ph type="body" idx="1"/>
          </p:nvPr>
        </p:nvSpPr>
        <p:spPr>
          <a:xfrm>
            <a:off x="465667" y="1535112"/>
            <a:ext cx="8534400" cy="5094287"/>
          </a:xfrm>
        </p:spPr>
        <p:txBody>
          <a:bodyPr>
            <a:normAutofit fontScale="92500" lnSpcReduction="10000"/>
          </a:bodyPr>
          <a:lstStyle/>
          <a:p>
            <a:r>
              <a:rPr lang="en-US" dirty="0"/>
              <a:t>Strings in JSON must be written in double quotes</a:t>
            </a:r>
            <a:r>
              <a:rPr lang="en-US" dirty="0" smtClean="0"/>
              <a:t>.</a:t>
            </a:r>
          </a:p>
          <a:p>
            <a:pPr marL="1371600" lvl="4" indent="0">
              <a:buNone/>
            </a:pPr>
            <a:r>
              <a:rPr lang="en-US" sz="2400" dirty="0" smtClean="0">
                <a:solidFill>
                  <a:srgbClr val="C00000"/>
                </a:solidFill>
              </a:rPr>
              <a:t>{ "</a:t>
            </a:r>
            <a:r>
              <a:rPr lang="en-US" sz="2400" dirty="0" err="1" smtClean="0">
                <a:solidFill>
                  <a:srgbClr val="C00000"/>
                </a:solidFill>
              </a:rPr>
              <a:t>name":"John</a:t>
            </a:r>
            <a:r>
              <a:rPr lang="en-US" sz="2400" dirty="0" smtClean="0">
                <a:solidFill>
                  <a:srgbClr val="C00000"/>
                </a:solidFill>
              </a:rPr>
              <a:t>" }</a:t>
            </a:r>
          </a:p>
          <a:p>
            <a:pPr marL="1371600" lvl="4" indent="0">
              <a:buNone/>
            </a:pPr>
            <a:endParaRPr lang="en-US" sz="2400" dirty="0" smtClean="0">
              <a:solidFill>
                <a:srgbClr val="C00000"/>
              </a:solidFill>
            </a:endParaRPr>
          </a:p>
          <a:p>
            <a:r>
              <a:rPr lang="en-US" dirty="0"/>
              <a:t>Numbers in JSON must be an integer or a floating point</a:t>
            </a:r>
            <a:r>
              <a:rPr lang="en-US" dirty="0" smtClean="0"/>
              <a:t>.</a:t>
            </a:r>
          </a:p>
          <a:p>
            <a:pPr marL="0" lvl="4" indent="0">
              <a:spcBef>
                <a:spcPts val="750"/>
              </a:spcBef>
              <a:buNone/>
            </a:pPr>
            <a:r>
              <a:rPr lang="en-US" sz="2400" dirty="0" smtClean="0">
                <a:solidFill>
                  <a:srgbClr val="C00000"/>
                </a:solidFill>
              </a:rPr>
              <a:t>		</a:t>
            </a:r>
            <a:r>
              <a:rPr lang="en-US" sz="2400" dirty="0">
                <a:solidFill>
                  <a:srgbClr val="C00000"/>
                </a:solidFill>
              </a:rPr>
              <a:t>{ "age":30 </a:t>
            </a:r>
            <a:r>
              <a:rPr lang="en-US" sz="2400" dirty="0" smtClean="0">
                <a:solidFill>
                  <a:srgbClr val="C00000"/>
                </a:solidFill>
              </a:rPr>
              <a:t>}</a:t>
            </a:r>
          </a:p>
          <a:p>
            <a:pPr marL="0" lvl="4" indent="0">
              <a:spcBef>
                <a:spcPts val="750"/>
              </a:spcBef>
              <a:buNone/>
            </a:pPr>
            <a:endParaRPr lang="en-US" sz="2400" dirty="0" smtClean="0">
              <a:solidFill>
                <a:srgbClr val="C00000"/>
              </a:solidFill>
            </a:endParaRPr>
          </a:p>
          <a:p>
            <a:r>
              <a:rPr lang="en-US" dirty="0"/>
              <a:t>Values in JSON can be objects</a:t>
            </a:r>
            <a:r>
              <a:rPr lang="en-US" dirty="0" smtClean="0"/>
              <a:t>.</a:t>
            </a:r>
          </a:p>
          <a:p>
            <a:pPr marL="1312863" indent="0">
              <a:buNone/>
            </a:pPr>
            <a:r>
              <a:rPr lang="en-US" sz="2000" dirty="0">
                <a:solidFill>
                  <a:srgbClr val="C00000"/>
                </a:solidFill>
              </a:rPr>
              <a:t>{</a:t>
            </a:r>
            <a:br>
              <a:rPr lang="en-US" sz="2000" dirty="0">
                <a:solidFill>
                  <a:srgbClr val="C00000"/>
                </a:solidFill>
              </a:rPr>
            </a:br>
            <a:r>
              <a:rPr lang="en-US" sz="2000" dirty="0">
                <a:solidFill>
                  <a:srgbClr val="C00000"/>
                </a:solidFill>
              </a:rPr>
              <a:t>"employee":{ "</a:t>
            </a:r>
            <a:r>
              <a:rPr lang="en-US" sz="2000" dirty="0" err="1">
                <a:solidFill>
                  <a:srgbClr val="C00000"/>
                </a:solidFill>
              </a:rPr>
              <a:t>name":"John</a:t>
            </a:r>
            <a:r>
              <a:rPr lang="en-US" sz="2000" dirty="0">
                <a:solidFill>
                  <a:srgbClr val="C00000"/>
                </a:solidFill>
              </a:rPr>
              <a:t>", "age":30, "</a:t>
            </a:r>
            <a:r>
              <a:rPr lang="en-US" sz="2000" dirty="0" err="1">
                <a:solidFill>
                  <a:srgbClr val="C00000"/>
                </a:solidFill>
              </a:rPr>
              <a:t>city":"New</a:t>
            </a:r>
            <a:r>
              <a:rPr lang="en-US" sz="2000" dirty="0">
                <a:solidFill>
                  <a:srgbClr val="C00000"/>
                </a:solidFill>
              </a:rPr>
              <a:t> York" }</a:t>
            </a:r>
            <a:br>
              <a:rPr lang="en-US" sz="2000" dirty="0">
                <a:solidFill>
                  <a:srgbClr val="C00000"/>
                </a:solidFill>
              </a:rPr>
            </a:br>
            <a:r>
              <a:rPr lang="en-US" sz="2000" dirty="0">
                <a:solidFill>
                  <a:srgbClr val="C00000"/>
                </a:solidFill>
              </a:rPr>
              <a:t>}</a:t>
            </a:r>
          </a:p>
          <a:p>
            <a:endParaRPr lang="en-US" dirty="0" smtClean="0"/>
          </a:p>
          <a:p>
            <a:r>
              <a:rPr lang="en-US" dirty="0"/>
              <a:t>Values in JSON can be arrays</a:t>
            </a:r>
            <a:r>
              <a:rPr lang="en-US" dirty="0" smtClean="0"/>
              <a:t>.</a:t>
            </a:r>
          </a:p>
          <a:p>
            <a:pPr marL="1312863" indent="0">
              <a:buNone/>
            </a:pPr>
            <a:r>
              <a:rPr lang="en-US" sz="2200" dirty="0">
                <a:solidFill>
                  <a:srgbClr val="C00000"/>
                </a:solidFill>
              </a:rPr>
              <a:t>{</a:t>
            </a:r>
            <a:br>
              <a:rPr lang="en-US" sz="2200" dirty="0">
                <a:solidFill>
                  <a:srgbClr val="C00000"/>
                </a:solidFill>
              </a:rPr>
            </a:br>
            <a:r>
              <a:rPr lang="en-US" sz="2200" dirty="0">
                <a:solidFill>
                  <a:srgbClr val="C00000"/>
                </a:solidFill>
              </a:rPr>
              <a:t>"employees":[ "John", "Anna", "Peter" ]</a:t>
            </a:r>
            <a:br>
              <a:rPr lang="en-US" sz="2200" dirty="0">
                <a:solidFill>
                  <a:srgbClr val="C00000"/>
                </a:solidFill>
              </a:rPr>
            </a:br>
            <a:r>
              <a:rPr lang="en-US" sz="2200" dirty="0" smtClean="0">
                <a:solidFill>
                  <a:srgbClr val="C00000"/>
                </a:solidFill>
              </a:rPr>
              <a:t>}</a:t>
            </a:r>
          </a:p>
        </p:txBody>
      </p:sp>
    </p:spTree>
    <p:extLst>
      <p:ext uri="{BB962C8B-B14F-4D97-AF65-F5344CB8AC3E}">
        <p14:creationId xmlns:p14="http://schemas.microsoft.com/office/powerpoint/2010/main" val="620753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6">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14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a:t>Another example: </a:t>
            </a:r>
            <a:r>
              <a:rPr lang="en-US" altLang="en-US" dirty="0" smtClean="0"/>
              <a:t>XML vs JSON</a:t>
            </a:r>
            <a:endParaRPr lang="en-US" altLang="en-US" dirty="0"/>
          </a:p>
        </p:txBody>
      </p:sp>
      <p:sp>
        <p:nvSpPr>
          <p:cNvPr id="43011" name="Rectangle 3"/>
          <p:cNvSpPr>
            <a:spLocks noChangeArrowheads="1"/>
          </p:cNvSpPr>
          <p:nvPr/>
        </p:nvSpPr>
        <p:spPr bwMode="auto">
          <a:xfrm>
            <a:off x="628650" y="1690689"/>
            <a:ext cx="813435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1600" dirty="0">
                <a:solidFill>
                  <a:srgbClr val="C00000"/>
                </a:solidFill>
                <a:latin typeface="Trebuchet MS" pitchFamily="34" charset="0"/>
              </a:rPr>
              <a:t>&lt;?xml version="1.0"?&gt;</a:t>
            </a:r>
          </a:p>
          <a:p>
            <a:r>
              <a:rPr lang="en-US" sz="1600" dirty="0">
                <a:solidFill>
                  <a:srgbClr val="C00000"/>
                </a:solidFill>
              </a:rPr>
              <a:t>&lt;employees&gt;</a:t>
            </a:r>
            <a:br>
              <a:rPr lang="en-US" sz="1600" dirty="0">
                <a:solidFill>
                  <a:srgbClr val="C00000"/>
                </a:solidFill>
              </a:rPr>
            </a:br>
            <a:r>
              <a:rPr lang="en-US" sz="1600" dirty="0">
                <a:solidFill>
                  <a:srgbClr val="C00000"/>
                </a:solidFill>
              </a:rPr>
              <a:t>    &lt;employee&gt;</a:t>
            </a:r>
            <a:br>
              <a:rPr lang="en-US" sz="1600" dirty="0">
                <a:solidFill>
                  <a:srgbClr val="C00000"/>
                </a:solidFill>
              </a:rPr>
            </a:br>
            <a:r>
              <a:rPr lang="en-US" sz="1600" dirty="0">
                <a:solidFill>
                  <a:srgbClr val="C00000"/>
                </a:solidFill>
              </a:rPr>
              <a:t>        &lt;</a:t>
            </a:r>
            <a:r>
              <a:rPr lang="en-US" sz="1600" dirty="0" err="1">
                <a:solidFill>
                  <a:srgbClr val="C00000"/>
                </a:solidFill>
              </a:rPr>
              <a:t>firstName</a:t>
            </a:r>
            <a:r>
              <a:rPr lang="en-US" sz="1600" dirty="0">
                <a:solidFill>
                  <a:srgbClr val="C00000"/>
                </a:solidFill>
              </a:rPr>
              <a:t>&gt;John&lt;/</a:t>
            </a:r>
            <a:r>
              <a:rPr lang="en-US" sz="1600" dirty="0" err="1">
                <a:solidFill>
                  <a:srgbClr val="C00000"/>
                </a:solidFill>
              </a:rPr>
              <a:t>firstName</a:t>
            </a:r>
            <a:r>
              <a:rPr lang="en-US" sz="1600" dirty="0">
                <a:solidFill>
                  <a:srgbClr val="C00000"/>
                </a:solidFill>
              </a:rPr>
              <a:t>&gt; &lt;</a:t>
            </a:r>
            <a:r>
              <a:rPr lang="en-US" sz="1600" dirty="0" err="1">
                <a:solidFill>
                  <a:srgbClr val="C00000"/>
                </a:solidFill>
              </a:rPr>
              <a:t>lastName</a:t>
            </a:r>
            <a:r>
              <a:rPr lang="en-US" sz="1600" dirty="0">
                <a:solidFill>
                  <a:srgbClr val="C00000"/>
                </a:solidFill>
              </a:rPr>
              <a:t>&gt;Doe&lt;/</a:t>
            </a:r>
            <a:r>
              <a:rPr lang="en-US" sz="1600" dirty="0" err="1">
                <a:solidFill>
                  <a:srgbClr val="C00000"/>
                </a:solidFill>
              </a:rPr>
              <a:t>lastName</a:t>
            </a:r>
            <a:r>
              <a:rPr lang="en-US" sz="1600" dirty="0">
                <a:solidFill>
                  <a:srgbClr val="C00000"/>
                </a:solidFill>
              </a:rPr>
              <a:t>&gt;</a:t>
            </a:r>
            <a:br>
              <a:rPr lang="en-US" sz="1600" dirty="0">
                <a:solidFill>
                  <a:srgbClr val="C00000"/>
                </a:solidFill>
              </a:rPr>
            </a:br>
            <a:r>
              <a:rPr lang="en-US" sz="1600" dirty="0">
                <a:solidFill>
                  <a:srgbClr val="C00000"/>
                </a:solidFill>
              </a:rPr>
              <a:t>    &lt;/employee&gt;</a:t>
            </a:r>
            <a:br>
              <a:rPr lang="en-US" sz="1600" dirty="0">
                <a:solidFill>
                  <a:srgbClr val="C00000"/>
                </a:solidFill>
              </a:rPr>
            </a:br>
            <a:r>
              <a:rPr lang="en-US" sz="1600" dirty="0">
                <a:solidFill>
                  <a:srgbClr val="C00000"/>
                </a:solidFill>
              </a:rPr>
              <a:t>    &lt;employee&gt;</a:t>
            </a:r>
            <a:br>
              <a:rPr lang="en-US" sz="1600" dirty="0">
                <a:solidFill>
                  <a:srgbClr val="C00000"/>
                </a:solidFill>
              </a:rPr>
            </a:br>
            <a:r>
              <a:rPr lang="en-US" sz="1600" dirty="0">
                <a:solidFill>
                  <a:srgbClr val="C00000"/>
                </a:solidFill>
              </a:rPr>
              <a:t>        &lt;</a:t>
            </a:r>
            <a:r>
              <a:rPr lang="en-US" sz="1600" dirty="0" err="1">
                <a:solidFill>
                  <a:srgbClr val="C00000"/>
                </a:solidFill>
              </a:rPr>
              <a:t>firstName</a:t>
            </a:r>
            <a:r>
              <a:rPr lang="en-US" sz="1600" dirty="0">
                <a:solidFill>
                  <a:srgbClr val="C00000"/>
                </a:solidFill>
              </a:rPr>
              <a:t>&gt;Anna&lt;/</a:t>
            </a:r>
            <a:r>
              <a:rPr lang="en-US" sz="1600" dirty="0" err="1">
                <a:solidFill>
                  <a:srgbClr val="C00000"/>
                </a:solidFill>
              </a:rPr>
              <a:t>firstName</a:t>
            </a:r>
            <a:r>
              <a:rPr lang="en-US" sz="1600" dirty="0">
                <a:solidFill>
                  <a:srgbClr val="C00000"/>
                </a:solidFill>
              </a:rPr>
              <a:t>&gt; &lt;</a:t>
            </a:r>
            <a:r>
              <a:rPr lang="en-US" sz="1600" dirty="0" err="1">
                <a:solidFill>
                  <a:srgbClr val="C00000"/>
                </a:solidFill>
              </a:rPr>
              <a:t>lastName</a:t>
            </a:r>
            <a:r>
              <a:rPr lang="en-US" sz="1600" dirty="0">
                <a:solidFill>
                  <a:srgbClr val="C00000"/>
                </a:solidFill>
              </a:rPr>
              <a:t>&gt;Smith&lt;/</a:t>
            </a:r>
            <a:r>
              <a:rPr lang="en-US" sz="1600" dirty="0" err="1">
                <a:solidFill>
                  <a:srgbClr val="C00000"/>
                </a:solidFill>
              </a:rPr>
              <a:t>lastName</a:t>
            </a:r>
            <a:r>
              <a:rPr lang="en-US" sz="1600" dirty="0">
                <a:solidFill>
                  <a:srgbClr val="C00000"/>
                </a:solidFill>
              </a:rPr>
              <a:t>&gt;</a:t>
            </a:r>
            <a:br>
              <a:rPr lang="en-US" sz="1600" dirty="0">
                <a:solidFill>
                  <a:srgbClr val="C00000"/>
                </a:solidFill>
              </a:rPr>
            </a:br>
            <a:r>
              <a:rPr lang="en-US" sz="1600" dirty="0">
                <a:solidFill>
                  <a:srgbClr val="C00000"/>
                </a:solidFill>
              </a:rPr>
              <a:t>    &lt;/employee&gt;</a:t>
            </a:r>
            <a:br>
              <a:rPr lang="en-US" sz="1600" dirty="0">
                <a:solidFill>
                  <a:srgbClr val="C00000"/>
                </a:solidFill>
              </a:rPr>
            </a:br>
            <a:r>
              <a:rPr lang="en-US" sz="1600" dirty="0">
                <a:solidFill>
                  <a:srgbClr val="C00000"/>
                </a:solidFill>
              </a:rPr>
              <a:t>    &lt;employee&gt;</a:t>
            </a:r>
            <a:br>
              <a:rPr lang="en-US" sz="1600" dirty="0">
                <a:solidFill>
                  <a:srgbClr val="C00000"/>
                </a:solidFill>
              </a:rPr>
            </a:br>
            <a:r>
              <a:rPr lang="en-US" sz="1600" dirty="0">
                <a:solidFill>
                  <a:srgbClr val="C00000"/>
                </a:solidFill>
              </a:rPr>
              <a:t>        &lt;</a:t>
            </a:r>
            <a:r>
              <a:rPr lang="en-US" sz="1600" dirty="0" err="1">
                <a:solidFill>
                  <a:srgbClr val="C00000"/>
                </a:solidFill>
              </a:rPr>
              <a:t>firstName</a:t>
            </a:r>
            <a:r>
              <a:rPr lang="en-US" sz="1600" dirty="0">
                <a:solidFill>
                  <a:srgbClr val="C00000"/>
                </a:solidFill>
              </a:rPr>
              <a:t>&gt;Peter&lt;/</a:t>
            </a:r>
            <a:r>
              <a:rPr lang="en-US" sz="1600" dirty="0" err="1">
                <a:solidFill>
                  <a:srgbClr val="C00000"/>
                </a:solidFill>
              </a:rPr>
              <a:t>firstName</a:t>
            </a:r>
            <a:r>
              <a:rPr lang="en-US" sz="1600" dirty="0">
                <a:solidFill>
                  <a:srgbClr val="C00000"/>
                </a:solidFill>
              </a:rPr>
              <a:t>&gt; &lt;</a:t>
            </a:r>
            <a:r>
              <a:rPr lang="en-US" sz="1600" dirty="0" err="1">
                <a:solidFill>
                  <a:srgbClr val="C00000"/>
                </a:solidFill>
              </a:rPr>
              <a:t>lastName</a:t>
            </a:r>
            <a:r>
              <a:rPr lang="en-US" sz="1600" dirty="0">
                <a:solidFill>
                  <a:srgbClr val="C00000"/>
                </a:solidFill>
              </a:rPr>
              <a:t>&gt;Jones&lt;/</a:t>
            </a:r>
            <a:r>
              <a:rPr lang="en-US" sz="1600" dirty="0" err="1">
                <a:solidFill>
                  <a:srgbClr val="C00000"/>
                </a:solidFill>
              </a:rPr>
              <a:t>lastName</a:t>
            </a:r>
            <a:r>
              <a:rPr lang="en-US" sz="1600" dirty="0">
                <a:solidFill>
                  <a:srgbClr val="C00000"/>
                </a:solidFill>
              </a:rPr>
              <a:t>&gt;</a:t>
            </a:r>
            <a:br>
              <a:rPr lang="en-US" sz="1600" dirty="0">
                <a:solidFill>
                  <a:srgbClr val="C00000"/>
                </a:solidFill>
              </a:rPr>
            </a:br>
            <a:r>
              <a:rPr lang="en-US" sz="1600" dirty="0">
                <a:solidFill>
                  <a:srgbClr val="C00000"/>
                </a:solidFill>
              </a:rPr>
              <a:t>    &lt;/employee&gt;</a:t>
            </a:r>
            <a:br>
              <a:rPr lang="en-US" sz="1600" dirty="0">
                <a:solidFill>
                  <a:srgbClr val="C00000"/>
                </a:solidFill>
              </a:rPr>
            </a:br>
            <a:r>
              <a:rPr lang="en-US" sz="1600" dirty="0">
                <a:solidFill>
                  <a:srgbClr val="C00000"/>
                </a:solidFill>
              </a:rPr>
              <a:t>&lt;/employees&gt;</a:t>
            </a:r>
            <a:endParaRPr lang="en-US" altLang="en-US" sz="1600" dirty="0">
              <a:solidFill>
                <a:srgbClr val="C00000"/>
              </a:solidFill>
              <a:latin typeface="Trebuchet MS" pitchFamily="34" charset="0"/>
            </a:endParaRPr>
          </a:p>
        </p:txBody>
      </p:sp>
      <p:sp>
        <p:nvSpPr>
          <p:cNvPr id="4" name="Rectangle 6"/>
          <p:cNvSpPr txBox="1">
            <a:spLocks noChangeArrowheads="1"/>
          </p:cNvSpPr>
          <p:nvPr/>
        </p:nvSpPr>
        <p:spPr>
          <a:xfrm>
            <a:off x="1072533" y="5070732"/>
            <a:ext cx="4800600" cy="1117600"/>
          </a:xfrm>
          <a:prstGeom prst="rect">
            <a:avLst/>
          </a:prstGeom>
        </p:spPr>
        <p:txBody>
          <a:bodyPr>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buClr>
                <a:srgbClr val="FFFF82"/>
              </a:buClr>
              <a:buFontTx/>
              <a:buChar char=" "/>
            </a:pPr>
            <a:r>
              <a:rPr lang="en-US" sz="1800" dirty="0">
                <a:solidFill>
                  <a:srgbClr val="C00000"/>
                </a:solidFill>
              </a:rPr>
              <a:t>{"employees":[</a:t>
            </a:r>
            <a:br>
              <a:rPr lang="en-US" sz="1800" dirty="0">
                <a:solidFill>
                  <a:srgbClr val="C00000"/>
                </a:solidFill>
              </a:rPr>
            </a:br>
            <a:r>
              <a:rPr lang="en-US" sz="1800" dirty="0">
                <a:solidFill>
                  <a:srgbClr val="C00000"/>
                </a:solidFill>
              </a:rPr>
              <a:t>    { "</a:t>
            </a:r>
            <a:r>
              <a:rPr lang="en-US" sz="1800" dirty="0" err="1">
                <a:solidFill>
                  <a:srgbClr val="C00000"/>
                </a:solidFill>
              </a:rPr>
              <a:t>firstName</a:t>
            </a:r>
            <a:r>
              <a:rPr lang="en-US" sz="1800" dirty="0">
                <a:solidFill>
                  <a:srgbClr val="C00000"/>
                </a:solidFill>
              </a:rPr>
              <a:t>":"John", "</a:t>
            </a:r>
            <a:r>
              <a:rPr lang="en-US" sz="1800" dirty="0" err="1">
                <a:solidFill>
                  <a:srgbClr val="C00000"/>
                </a:solidFill>
              </a:rPr>
              <a:t>lastName</a:t>
            </a:r>
            <a:r>
              <a:rPr lang="en-US" sz="1800" dirty="0">
                <a:solidFill>
                  <a:srgbClr val="C00000"/>
                </a:solidFill>
              </a:rPr>
              <a:t>":"Doe" },</a:t>
            </a:r>
            <a:br>
              <a:rPr lang="en-US" sz="1800" dirty="0">
                <a:solidFill>
                  <a:srgbClr val="C00000"/>
                </a:solidFill>
              </a:rPr>
            </a:br>
            <a:r>
              <a:rPr lang="en-US" sz="1800" dirty="0">
                <a:solidFill>
                  <a:srgbClr val="C00000"/>
                </a:solidFill>
              </a:rPr>
              <a:t>    { "</a:t>
            </a:r>
            <a:r>
              <a:rPr lang="en-US" sz="1800" dirty="0" err="1">
                <a:solidFill>
                  <a:srgbClr val="C00000"/>
                </a:solidFill>
              </a:rPr>
              <a:t>firstName</a:t>
            </a:r>
            <a:r>
              <a:rPr lang="en-US" sz="1800" dirty="0">
                <a:solidFill>
                  <a:srgbClr val="C00000"/>
                </a:solidFill>
              </a:rPr>
              <a:t>":"Anna", "</a:t>
            </a:r>
            <a:r>
              <a:rPr lang="en-US" sz="1800" dirty="0" err="1">
                <a:solidFill>
                  <a:srgbClr val="C00000"/>
                </a:solidFill>
              </a:rPr>
              <a:t>lastName</a:t>
            </a:r>
            <a:r>
              <a:rPr lang="en-US" sz="1800" dirty="0">
                <a:solidFill>
                  <a:srgbClr val="C00000"/>
                </a:solidFill>
              </a:rPr>
              <a:t>":"Smith" },</a:t>
            </a:r>
            <a:br>
              <a:rPr lang="en-US" sz="1800" dirty="0">
                <a:solidFill>
                  <a:srgbClr val="C00000"/>
                </a:solidFill>
              </a:rPr>
            </a:br>
            <a:r>
              <a:rPr lang="en-US" sz="1800" dirty="0">
                <a:solidFill>
                  <a:srgbClr val="C00000"/>
                </a:solidFill>
              </a:rPr>
              <a:t>    { "</a:t>
            </a:r>
            <a:r>
              <a:rPr lang="en-US" sz="1800" dirty="0" err="1">
                <a:solidFill>
                  <a:srgbClr val="C00000"/>
                </a:solidFill>
              </a:rPr>
              <a:t>firstName</a:t>
            </a:r>
            <a:r>
              <a:rPr lang="en-US" sz="1800" dirty="0">
                <a:solidFill>
                  <a:srgbClr val="C00000"/>
                </a:solidFill>
              </a:rPr>
              <a:t>":"Peter", "</a:t>
            </a:r>
            <a:r>
              <a:rPr lang="en-US" sz="1800" dirty="0" err="1">
                <a:solidFill>
                  <a:srgbClr val="C00000"/>
                </a:solidFill>
              </a:rPr>
              <a:t>lastName</a:t>
            </a:r>
            <a:r>
              <a:rPr lang="en-US" sz="1800" dirty="0">
                <a:solidFill>
                  <a:srgbClr val="C00000"/>
                </a:solidFill>
              </a:rPr>
              <a:t>":"Jones" }</a:t>
            </a:r>
            <a:br>
              <a:rPr lang="en-US" sz="1800" dirty="0">
                <a:solidFill>
                  <a:srgbClr val="C00000"/>
                </a:solidFill>
              </a:rPr>
            </a:br>
            <a:r>
              <a:rPr lang="en-US" sz="1800" dirty="0">
                <a:solidFill>
                  <a:srgbClr val="C00000"/>
                </a:solidFill>
              </a:rPr>
              <a:t>]}</a:t>
            </a:r>
            <a:endParaRPr lang="en-US" altLang="en-US" sz="1800" dirty="0">
              <a:solidFill>
                <a:srgbClr val="C00000"/>
              </a:solidFill>
              <a:latin typeface="Trebuchet MS" pitchFamily="34" charset="0"/>
            </a:endParaRPr>
          </a:p>
        </p:txBody>
      </p:sp>
    </p:spTree>
    <p:extLst>
      <p:ext uri="{BB962C8B-B14F-4D97-AF65-F5344CB8AC3E}">
        <p14:creationId xmlns:p14="http://schemas.microsoft.com/office/powerpoint/2010/main" val="9367559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p:txBody>
          <a:bodyPr/>
          <a:lstStyle/>
          <a:p>
            <a:pPr eaLnBrk="1" hangingPunct="1"/>
            <a:r>
              <a:rPr lang="en-GB" altLang="en-US" smtClean="0"/>
              <a:t>Activity </a:t>
            </a:r>
            <a:r>
              <a:rPr lang="en-GB" altLang="en-US" smtClean="0"/>
              <a:t>16</a:t>
            </a:r>
            <a:endParaRPr lang="en-US" altLang="en-US" dirty="0" smtClean="0"/>
          </a:p>
        </p:txBody>
      </p:sp>
      <p:sp>
        <p:nvSpPr>
          <p:cNvPr id="205827" name="Rectangle 3"/>
          <p:cNvSpPr>
            <a:spLocks noGrp="1" noChangeArrowheads="1"/>
          </p:cNvSpPr>
          <p:nvPr>
            <p:ph type="body" idx="1"/>
          </p:nvPr>
        </p:nvSpPr>
        <p:spPr>
          <a:xfrm>
            <a:off x="628650" y="1460498"/>
            <a:ext cx="7886700" cy="5260977"/>
          </a:xfrm>
        </p:spPr>
        <p:txBody>
          <a:bodyPr>
            <a:normAutofit fontScale="55000" lnSpcReduction="20000"/>
          </a:bodyPr>
          <a:lstStyle/>
          <a:p>
            <a:pPr>
              <a:spcBef>
                <a:spcPct val="50000"/>
              </a:spcBef>
            </a:pPr>
            <a:r>
              <a:rPr lang="en-US" altLang="en-US" sz="3300" dirty="0" smtClean="0"/>
              <a:t>Convert the following bookstore.xml to </a:t>
            </a:r>
            <a:r>
              <a:rPr lang="en-US" altLang="en-US" sz="3300" dirty="0" err="1" smtClean="0"/>
              <a:t>bookstore.json</a:t>
            </a:r>
            <a:endParaRPr lang="en-US" altLang="en-US" b="1" dirty="0"/>
          </a:p>
          <a:p>
            <a:pPr marL="1719263" indent="0">
              <a:spcBef>
                <a:spcPct val="50000"/>
              </a:spcBef>
              <a:buNone/>
            </a:pPr>
            <a:r>
              <a:rPr lang="en-US" altLang="en-US" sz="3400" b="1" dirty="0">
                <a:solidFill>
                  <a:srgbClr val="C00000"/>
                </a:solidFill>
              </a:rPr>
              <a:t>&lt;?xml version="1.0"?&gt;</a:t>
            </a:r>
          </a:p>
          <a:p>
            <a:pPr marL="1719263" indent="0">
              <a:spcBef>
                <a:spcPct val="50000"/>
              </a:spcBef>
              <a:buNone/>
            </a:pPr>
            <a:r>
              <a:rPr lang="en-US" altLang="en-US" sz="3400" b="1" dirty="0">
                <a:solidFill>
                  <a:srgbClr val="C00000"/>
                </a:solidFill>
              </a:rPr>
              <a:t>&lt;bookstore&gt;</a:t>
            </a:r>
          </a:p>
          <a:p>
            <a:pPr marL="2062163" lvl="1" indent="0">
              <a:spcBef>
                <a:spcPct val="50000"/>
              </a:spcBef>
              <a:buNone/>
            </a:pPr>
            <a:r>
              <a:rPr lang="en-US" altLang="en-US" sz="2900" b="1" dirty="0" smtClean="0">
                <a:solidFill>
                  <a:srgbClr val="C00000"/>
                </a:solidFill>
              </a:rPr>
              <a:t>&lt;</a:t>
            </a:r>
            <a:r>
              <a:rPr lang="en-US" altLang="en-US" sz="2900" b="1" dirty="0">
                <a:solidFill>
                  <a:srgbClr val="C00000"/>
                </a:solidFill>
              </a:rPr>
              <a:t>book category="sci-fi"&gt;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&lt;</a:t>
            </a:r>
            <a:r>
              <a:rPr lang="en-US" altLang="en-US" sz="2900" b="1" dirty="0">
                <a:solidFill>
                  <a:srgbClr val="C00000"/>
                </a:solidFill>
              </a:rPr>
              <a:t>title </a:t>
            </a:r>
            <a:r>
              <a:rPr lang="en-US" altLang="en-US" sz="2900" b="1" dirty="0" err="1">
                <a:solidFill>
                  <a:srgbClr val="C00000"/>
                </a:solidFill>
              </a:rPr>
              <a:t>lang</a:t>
            </a:r>
            <a:r>
              <a:rPr lang="en-US" altLang="en-US" sz="2900" b="1" dirty="0">
                <a:solidFill>
                  <a:srgbClr val="C00000"/>
                </a:solidFill>
              </a:rPr>
              <a:t>="</a:t>
            </a:r>
            <a:r>
              <a:rPr lang="en-US" altLang="en-US" sz="2900" b="1" dirty="0" err="1">
                <a:solidFill>
                  <a:srgbClr val="C00000"/>
                </a:solidFill>
              </a:rPr>
              <a:t>en</a:t>
            </a:r>
            <a:r>
              <a:rPr lang="en-US" altLang="en-US" sz="2900" b="1" dirty="0">
                <a:solidFill>
                  <a:srgbClr val="C00000"/>
                </a:solidFill>
              </a:rPr>
              <a:t>"&gt; 2001&lt;/title&gt;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&lt;</a:t>
            </a:r>
            <a:r>
              <a:rPr lang="en-US" altLang="en-US" sz="2900" b="1" dirty="0">
                <a:solidFill>
                  <a:srgbClr val="C00000"/>
                </a:solidFill>
              </a:rPr>
              <a:t>author&gt;Arthur C. Clarke&lt;/author&gt;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&lt;</a:t>
            </a:r>
            <a:r>
              <a:rPr lang="en-US" altLang="en-US" sz="2900" b="1" dirty="0">
                <a:solidFill>
                  <a:srgbClr val="C00000"/>
                </a:solidFill>
              </a:rPr>
              <a:t>price&gt;$30.0&lt;/price&gt;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&lt;</a:t>
            </a:r>
            <a:r>
              <a:rPr lang="en-US" altLang="en-US" sz="2900" b="1" dirty="0">
                <a:solidFill>
                  <a:srgbClr val="C00000"/>
                </a:solidFill>
              </a:rPr>
              <a:t>year&gt;1968&lt;/year&gt;</a:t>
            </a:r>
          </a:p>
          <a:p>
            <a:pPr marL="2062163" lvl="1" indent="0">
              <a:spcBef>
                <a:spcPct val="50000"/>
              </a:spcBef>
              <a:buNone/>
            </a:pPr>
            <a:r>
              <a:rPr lang="en-US" altLang="en-US" sz="2900" b="1" dirty="0" smtClean="0">
                <a:solidFill>
                  <a:srgbClr val="C00000"/>
                </a:solidFill>
              </a:rPr>
              <a:t>&lt;/</a:t>
            </a:r>
            <a:r>
              <a:rPr lang="en-US" altLang="en-US" sz="2900" b="1" dirty="0">
                <a:solidFill>
                  <a:srgbClr val="C00000"/>
                </a:solidFill>
              </a:rPr>
              <a:t>book&gt;</a:t>
            </a:r>
          </a:p>
          <a:p>
            <a:pPr marL="2062163" lvl="1" indent="0">
              <a:spcBef>
                <a:spcPct val="50000"/>
              </a:spcBef>
              <a:buNone/>
            </a:pPr>
            <a:r>
              <a:rPr lang="en-US" altLang="en-US" sz="2900" b="1" dirty="0" smtClean="0">
                <a:solidFill>
                  <a:srgbClr val="C00000"/>
                </a:solidFill>
              </a:rPr>
              <a:t>&lt;</a:t>
            </a:r>
            <a:r>
              <a:rPr lang="en-US" altLang="en-US" sz="2900" b="1" dirty="0">
                <a:solidFill>
                  <a:srgbClr val="C00000"/>
                </a:solidFill>
              </a:rPr>
              <a:t>book&gt;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	 &lt;</a:t>
            </a:r>
            <a:r>
              <a:rPr lang="en-US" altLang="en-US" sz="2900" b="1" dirty="0">
                <a:solidFill>
                  <a:srgbClr val="C00000"/>
                </a:solidFill>
              </a:rPr>
              <a:t>title </a:t>
            </a:r>
            <a:r>
              <a:rPr lang="en-US" altLang="en-US" sz="2900" b="1" dirty="0" err="1">
                <a:solidFill>
                  <a:srgbClr val="C00000"/>
                </a:solidFill>
              </a:rPr>
              <a:t>lang</a:t>
            </a:r>
            <a:r>
              <a:rPr lang="en-US" altLang="en-US" sz="2900" b="1" dirty="0">
                <a:solidFill>
                  <a:srgbClr val="C00000"/>
                </a:solidFill>
              </a:rPr>
              <a:t>="</a:t>
            </a:r>
            <a:r>
              <a:rPr lang="en-US" altLang="en-US" sz="2900" b="1" dirty="0" err="1">
                <a:solidFill>
                  <a:srgbClr val="C00000"/>
                </a:solidFill>
              </a:rPr>
              <a:t>rs</a:t>
            </a:r>
            <a:r>
              <a:rPr lang="en-US" altLang="en-US" sz="2900" b="1" dirty="0">
                <a:solidFill>
                  <a:srgbClr val="C00000"/>
                </a:solidFill>
              </a:rPr>
              <a:t>"&gt;Story about a True Man&lt;/title&gt;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&lt;</a:t>
            </a:r>
            <a:r>
              <a:rPr lang="en-US" altLang="en-US" sz="2900" b="1" dirty="0">
                <a:solidFill>
                  <a:srgbClr val="C00000"/>
                </a:solidFill>
              </a:rPr>
              <a:t>author&gt;Boris </a:t>
            </a:r>
            <a:r>
              <a:rPr lang="en-US" altLang="en-US" sz="2900" b="1" dirty="0" err="1">
                <a:solidFill>
                  <a:srgbClr val="C00000"/>
                </a:solidFill>
              </a:rPr>
              <a:t>Polevoy</a:t>
            </a:r>
            <a:r>
              <a:rPr lang="en-US" altLang="en-US" sz="2900" b="1" dirty="0">
                <a:solidFill>
                  <a:srgbClr val="C00000"/>
                </a:solidFill>
              </a:rPr>
              <a:t>&lt;/author&gt;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	&lt;</a:t>
            </a:r>
            <a:r>
              <a:rPr lang="en-US" altLang="en-US" sz="2900" b="1" dirty="0">
                <a:solidFill>
                  <a:srgbClr val="C00000"/>
                </a:solidFill>
              </a:rPr>
              <a:t>price&gt;$20.00&lt;/price&gt;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	&lt;</a:t>
            </a:r>
            <a:r>
              <a:rPr lang="en-US" altLang="en-US" sz="2900" b="1" dirty="0">
                <a:solidFill>
                  <a:srgbClr val="C00000"/>
                </a:solidFill>
              </a:rPr>
              <a:t>year&gt;1952&lt;/year&gt;</a:t>
            </a:r>
          </a:p>
          <a:p>
            <a:pPr marL="2062163" lvl="1" indent="0">
              <a:spcBef>
                <a:spcPct val="50000"/>
              </a:spcBef>
              <a:buNone/>
            </a:pPr>
            <a:r>
              <a:rPr lang="en-US" altLang="en-US" sz="2900" b="1" dirty="0">
                <a:solidFill>
                  <a:srgbClr val="C00000"/>
                </a:solidFill>
              </a:rPr>
              <a:t>  </a:t>
            </a:r>
            <a:r>
              <a:rPr lang="en-US" altLang="en-US" sz="2900" b="1" dirty="0" smtClean="0">
                <a:solidFill>
                  <a:srgbClr val="C00000"/>
                </a:solidFill>
              </a:rPr>
              <a:t>&lt;/</a:t>
            </a:r>
            <a:r>
              <a:rPr lang="en-US" altLang="en-US" sz="2900" b="1" dirty="0">
                <a:solidFill>
                  <a:srgbClr val="C00000"/>
                </a:solidFill>
              </a:rPr>
              <a:t>book&gt;</a:t>
            </a:r>
          </a:p>
          <a:p>
            <a:pPr marL="1719263" indent="0">
              <a:spcBef>
                <a:spcPct val="50000"/>
              </a:spcBef>
              <a:buNone/>
            </a:pPr>
            <a:r>
              <a:rPr lang="en-US" altLang="en-US" sz="3400" b="1" dirty="0">
                <a:solidFill>
                  <a:srgbClr val="C00000"/>
                </a:solidFill>
              </a:rPr>
              <a:t>&lt;/bookstore</a:t>
            </a:r>
            <a:r>
              <a:rPr lang="en-US" altLang="en-US" sz="3400" b="1" dirty="0" smtClean="0">
                <a:solidFill>
                  <a:srgbClr val="C00000"/>
                </a:solidFill>
              </a:rPr>
              <a:t>&gt;</a:t>
            </a:r>
          </a:p>
        </p:txBody>
      </p:sp>
      <p:sp>
        <p:nvSpPr>
          <p:cNvPr id="3" name="Slide Number Placeholder 2"/>
          <p:cNvSpPr>
            <a:spLocks noGrp="1"/>
          </p:cNvSpPr>
          <p:nvPr>
            <p:ph type="sldNum" sz="quarter" idx="12"/>
          </p:nvPr>
        </p:nvSpPr>
        <p:spPr/>
        <p:txBody>
          <a:bodyPr/>
          <a:lstStyle/>
          <a:p>
            <a:fld id="{1D5CD492-2BC6-F348-9965-EC1D86DF57A8}" type="slidenum">
              <a:rPr lang="en-US" smtClean="0"/>
              <a:t>48</a:t>
            </a:fld>
            <a:endParaRPr lang="en-US"/>
          </a:p>
        </p:txBody>
      </p:sp>
    </p:spTree>
    <p:extLst>
      <p:ext uri="{BB962C8B-B14F-4D97-AF65-F5344CB8AC3E}">
        <p14:creationId xmlns:p14="http://schemas.microsoft.com/office/powerpoint/2010/main" val="3626403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p:txBody>
          <a:bodyPr/>
          <a:lstStyle/>
          <a:p>
            <a:r>
              <a:rPr lang="en-US" altLang="en-US" dirty="0" smtClean="0"/>
              <a:t>XML vs JSON</a:t>
            </a:r>
          </a:p>
        </p:txBody>
      </p:sp>
      <p:sp>
        <p:nvSpPr>
          <p:cNvPr id="10242" name="Content Placeholder 2"/>
          <p:cNvSpPr>
            <a:spLocks noGrp="1"/>
          </p:cNvSpPr>
          <p:nvPr>
            <p:ph idx="1"/>
          </p:nvPr>
        </p:nvSpPr>
        <p:spPr>
          <a:xfrm>
            <a:off x="628650" y="1687514"/>
            <a:ext cx="7886700" cy="4769908"/>
          </a:xfrm>
        </p:spPr>
        <p:txBody>
          <a:bodyPr>
            <a:normAutofit fontScale="92500" lnSpcReduction="10000"/>
          </a:bodyPr>
          <a:lstStyle/>
          <a:p>
            <a:r>
              <a:rPr lang="en-US" dirty="0"/>
              <a:t>JSON is Like XML Because</a:t>
            </a:r>
          </a:p>
          <a:p>
            <a:pPr lvl="1"/>
            <a:r>
              <a:rPr lang="en-US" dirty="0"/>
              <a:t>Both JSON and XML are "self describing" (human readable)</a:t>
            </a:r>
          </a:p>
          <a:p>
            <a:pPr lvl="1"/>
            <a:r>
              <a:rPr lang="en-US" dirty="0"/>
              <a:t>Both JSON and XML are hierarchical (values within values)</a:t>
            </a:r>
          </a:p>
          <a:p>
            <a:pPr lvl="1"/>
            <a:r>
              <a:rPr lang="en-US" dirty="0"/>
              <a:t>Both JSON and XML can be parsed and used by lots of programming </a:t>
            </a:r>
            <a:r>
              <a:rPr lang="en-US" dirty="0" smtClean="0"/>
              <a:t>languages</a:t>
            </a:r>
            <a:endParaRPr lang="en-US" dirty="0"/>
          </a:p>
          <a:p>
            <a:pPr marL="342900" lvl="1" indent="0">
              <a:buNone/>
            </a:pPr>
            <a:r>
              <a:rPr lang="en-US" dirty="0" smtClean="0"/>
              <a:t/>
            </a:r>
            <a:br>
              <a:rPr lang="en-US" dirty="0" smtClean="0"/>
            </a:br>
            <a:endParaRPr lang="en-US" dirty="0" smtClean="0"/>
          </a:p>
          <a:p>
            <a:r>
              <a:rPr lang="en-US" dirty="0" smtClean="0"/>
              <a:t>JSON </a:t>
            </a:r>
            <a:r>
              <a:rPr lang="en-US" dirty="0"/>
              <a:t>is Unlike XML Because</a:t>
            </a:r>
          </a:p>
          <a:p>
            <a:pPr lvl="1"/>
            <a:r>
              <a:rPr lang="en-US" dirty="0"/>
              <a:t>JSON doesn't use end tag</a:t>
            </a:r>
          </a:p>
          <a:p>
            <a:pPr lvl="1"/>
            <a:r>
              <a:rPr lang="en-US" dirty="0"/>
              <a:t>JSON is shorter</a:t>
            </a:r>
          </a:p>
          <a:p>
            <a:pPr lvl="1"/>
            <a:r>
              <a:rPr lang="en-US" dirty="0"/>
              <a:t>JSON is quicker to read and write</a:t>
            </a:r>
          </a:p>
          <a:p>
            <a:pPr lvl="1"/>
            <a:r>
              <a:rPr lang="en-US" dirty="0"/>
              <a:t>JSON can use </a:t>
            </a:r>
            <a:r>
              <a:rPr lang="en-US" dirty="0" smtClean="0"/>
              <a:t>arrays</a:t>
            </a:r>
          </a:p>
          <a:p>
            <a:pPr lvl="1"/>
            <a:r>
              <a:rPr lang="en-US" altLang="en-US" dirty="0"/>
              <a:t>JSON has a better fit for OO systems than XML</a:t>
            </a:r>
          </a:p>
          <a:p>
            <a:pPr marL="342900" lvl="1" indent="0">
              <a:buNone/>
            </a:pPr>
            <a:endParaRPr lang="en-US" dirty="0" smtClean="0"/>
          </a:p>
          <a:p>
            <a:pPr marL="342900" lvl="1" indent="0">
              <a:buNone/>
            </a:pPr>
            <a:endParaRPr lang="en-US" dirty="0"/>
          </a:p>
          <a:p>
            <a:r>
              <a:rPr lang="en-US" dirty="0"/>
              <a:t>The biggest difference is:</a:t>
            </a:r>
          </a:p>
          <a:p>
            <a:pPr lvl="1"/>
            <a:r>
              <a:rPr lang="en-US" dirty="0" smtClean="0"/>
              <a:t>XML </a:t>
            </a:r>
            <a:r>
              <a:rPr lang="en-US" dirty="0"/>
              <a:t>has to be parsed with an XML parser. JSON can be parsed by a standard JavaScript function.</a:t>
            </a:r>
          </a:p>
          <a:p>
            <a:endParaRPr lang="en-US" altLang="en-US" dirty="0" smtClean="0"/>
          </a:p>
          <a:p>
            <a:endParaRPr lang="en-US" altLang="en-US" dirty="0" smtClean="0"/>
          </a:p>
        </p:txBody>
      </p:sp>
    </p:spTree>
    <p:extLst>
      <p:ext uri="{BB962C8B-B14F-4D97-AF65-F5344CB8AC3E}">
        <p14:creationId xmlns:p14="http://schemas.microsoft.com/office/powerpoint/2010/main" val="5267315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24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242">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4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42">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2">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242">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42">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24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ltLang="en-US"/>
              <a:t>XML: Motivation</a:t>
            </a:r>
          </a:p>
        </p:txBody>
      </p:sp>
      <p:sp>
        <p:nvSpPr>
          <p:cNvPr id="142339" name="Rectangle 3"/>
          <p:cNvSpPr>
            <a:spLocks noGrp="1" noChangeArrowheads="1"/>
          </p:cNvSpPr>
          <p:nvPr>
            <p:ph type="body" idx="1"/>
          </p:nvPr>
        </p:nvSpPr>
        <p:spPr>
          <a:xfrm>
            <a:off x="628650" y="1583266"/>
            <a:ext cx="7886700" cy="5133975"/>
          </a:xfrm>
        </p:spPr>
        <p:txBody>
          <a:bodyPr>
            <a:normAutofit/>
          </a:bodyPr>
          <a:lstStyle/>
          <a:p>
            <a:r>
              <a:rPr lang="en-US" altLang="en-US" dirty="0"/>
              <a:t>Data interchange is critical in today’s networked world</a:t>
            </a:r>
          </a:p>
          <a:p>
            <a:pPr lvl="1"/>
            <a:r>
              <a:rPr lang="en-US" altLang="en-US" dirty="0"/>
              <a:t>Examples:</a:t>
            </a:r>
          </a:p>
          <a:p>
            <a:pPr lvl="2"/>
            <a:r>
              <a:rPr lang="en-US" altLang="en-US" dirty="0"/>
              <a:t>Banking:  funds transfer</a:t>
            </a:r>
          </a:p>
          <a:p>
            <a:pPr lvl="2"/>
            <a:r>
              <a:rPr lang="en-US" altLang="en-US" dirty="0"/>
              <a:t>Order processing (especially inter-company orders)</a:t>
            </a:r>
          </a:p>
          <a:p>
            <a:pPr lvl="2"/>
            <a:r>
              <a:rPr lang="en-US" altLang="en-US" dirty="0"/>
              <a:t>Scientific data</a:t>
            </a:r>
          </a:p>
          <a:p>
            <a:pPr lvl="3"/>
            <a:r>
              <a:rPr lang="en-US" altLang="en-US" dirty="0" smtClean="0"/>
              <a:t>Chemistry, Genetics </a:t>
            </a:r>
            <a:endParaRPr lang="en-US" altLang="en-US" dirty="0"/>
          </a:p>
          <a:p>
            <a:pPr lvl="1"/>
            <a:r>
              <a:rPr lang="en-US" altLang="en-US" dirty="0"/>
              <a:t>Paper flow of information between organizations is being replaced by electronic flow of information</a:t>
            </a:r>
          </a:p>
          <a:p>
            <a:r>
              <a:rPr lang="en-US" altLang="en-US" dirty="0"/>
              <a:t>Each application area has its own set of standards for representing information</a:t>
            </a:r>
          </a:p>
          <a:p>
            <a:r>
              <a:rPr lang="en-US" altLang="en-US" dirty="0"/>
              <a:t>XML has become the basis for all new generation data interchange </a:t>
            </a:r>
            <a:r>
              <a:rPr lang="en-US" altLang="en-US" dirty="0" smtClean="0"/>
              <a:t>formats</a:t>
            </a:r>
          </a:p>
          <a:p>
            <a:pPr lvl="1"/>
            <a:r>
              <a:rPr lang="en-US" dirty="0"/>
              <a:t>F</a:t>
            </a:r>
            <a:r>
              <a:rPr lang="en-US" dirty="0" smtClean="0"/>
              <a:t>or </a:t>
            </a:r>
            <a:r>
              <a:rPr lang="en-US" dirty="0"/>
              <a:t>awhile, XML (extensible markup language) was the only choice for open data interchange. But over the years there has been a lot of transformation in the world of open data sharing. The more lightweight JSON (</a:t>
            </a:r>
            <a:r>
              <a:rPr lang="en-US" dirty="0" err="1"/>
              <a:t>Javascript</a:t>
            </a:r>
            <a:r>
              <a:rPr lang="en-US" dirty="0"/>
              <a:t> object notation) has become a popular alternative to XML for various reasons. </a:t>
            </a:r>
            <a:endParaRPr lang="en-US" altLang="en-US" dirty="0"/>
          </a:p>
        </p:txBody>
      </p:sp>
    </p:spTree>
    <p:extLst>
      <p:ext uri="{BB962C8B-B14F-4D97-AF65-F5344CB8AC3E}">
        <p14:creationId xmlns:p14="http://schemas.microsoft.com/office/powerpoint/2010/main" val="1059078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2339">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233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23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JSON?</a:t>
            </a:r>
            <a:br>
              <a:rPr lang="en-US" dirty="0"/>
            </a:br>
            <a:endParaRPr lang="en-US" dirty="0"/>
          </a:p>
        </p:txBody>
      </p:sp>
      <p:sp>
        <p:nvSpPr>
          <p:cNvPr id="3" name="Content Placeholder 2"/>
          <p:cNvSpPr>
            <a:spLocks noGrp="1"/>
          </p:cNvSpPr>
          <p:nvPr>
            <p:ph idx="1"/>
          </p:nvPr>
        </p:nvSpPr>
        <p:spPr>
          <a:xfrm>
            <a:off x="827483" y="1934308"/>
            <a:ext cx="7622249" cy="4513384"/>
          </a:xfrm>
        </p:spPr>
        <p:txBody>
          <a:bodyPr>
            <a:normAutofit/>
          </a:bodyPr>
          <a:lstStyle/>
          <a:p>
            <a:pPr marL="0" indent="0" fontAlgn="base">
              <a:buNone/>
            </a:pPr>
            <a:r>
              <a:rPr lang="en-US" dirty="0" smtClean="0"/>
              <a:t>Steps </a:t>
            </a:r>
            <a:r>
              <a:rPr lang="en-US" dirty="0"/>
              <a:t>involved in exchanging data from web server to browser involves:</a:t>
            </a:r>
          </a:p>
          <a:p>
            <a:pPr marL="0" indent="0" fontAlgn="base">
              <a:buNone/>
            </a:pPr>
            <a:r>
              <a:rPr lang="en-US" sz="2000" b="1" dirty="0">
                <a:solidFill>
                  <a:schemeClr val="accent1">
                    <a:lumMod val="75000"/>
                  </a:schemeClr>
                </a:solidFill>
              </a:rPr>
              <a:t>Using XML</a:t>
            </a:r>
          </a:p>
          <a:p>
            <a:pPr marL="457200" indent="-457200" fontAlgn="base">
              <a:buFont typeface="+mj-lt"/>
              <a:buAutoNum type="arabicPeriod"/>
            </a:pPr>
            <a:r>
              <a:rPr lang="en-US" sz="2000" dirty="0"/>
              <a:t>Fetch an XML document from web server.</a:t>
            </a:r>
          </a:p>
          <a:p>
            <a:pPr marL="457200" indent="-457200" fontAlgn="base">
              <a:buFont typeface="+mj-lt"/>
              <a:buAutoNum type="arabicPeriod"/>
            </a:pPr>
            <a:r>
              <a:rPr lang="en-US" sz="2000" dirty="0"/>
              <a:t>Use the XML DOM to loop through the document.</a:t>
            </a:r>
          </a:p>
          <a:p>
            <a:pPr marL="457200" indent="-457200" fontAlgn="base">
              <a:buFont typeface="+mj-lt"/>
              <a:buAutoNum type="arabicPeriod"/>
            </a:pPr>
            <a:r>
              <a:rPr lang="en-US" sz="2000" dirty="0"/>
              <a:t>Extract values and store in variables.</a:t>
            </a:r>
          </a:p>
          <a:p>
            <a:pPr marL="457200" indent="-457200" fontAlgn="base">
              <a:buFont typeface="+mj-lt"/>
              <a:buAutoNum type="arabicPeriod"/>
            </a:pPr>
            <a:r>
              <a:rPr lang="en-US" sz="2000" dirty="0"/>
              <a:t>It also involves type conversions</a:t>
            </a:r>
            <a:r>
              <a:rPr lang="en-US" sz="2000" dirty="0" smtClean="0"/>
              <a:t>.</a:t>
            </a:r>
          </a:p>
          <a:p>
            <a:pPr marL="0" indent="0" fontAlgn="base">
              <a:buNone/>
            </a:pPr>
            <a:endParaRPr lang="en-US" sz="2000" dirty="0"/>
          </a:p>
          <a:p>
            <a:pPr marL="0" indent="0" fontAlgn="base">
              <a:buNone/>
            </a:pPr>
            <a:r>
              <a:rPr lang="en-US" sz="2000" b="1" dirty="0">
                <a:solidFill>
                  <a:schemeClr val="accent1">
                    <a:lumMod val="75000"/>
                  </a:schemeClr>
                </a:solidFill>
              </a:rPr>
              <a:t>Using JSON</a:t>
            </a:r>
          </a:p>
          <a:p>
            <a:pPr marL="457200" indent="-457200" fontAlgn="base">
              <a:buFont typeface="+mj-lt"/>
              <a:buAutoNum type="arabicPeriod"/>
            </a:pPr>
            <a:r>
              <a:rPr lang="en-US" sz="2000" dirty="0"/>
              <a:t>Fetch a JSON string.</a:t>
            </a:r>
          </a:p>
          <a:p>
            <a:pPr marL="457200" indent="-457200" fontAlgn="base">
              <a:buFont typeface="+mj-lt"/>
              <a:buAutoNum type="arabicPeriod"/>
            </a:pPr>
            <a:r>
              <a:rPr lang="en-US" sz="2000" dirty="0"/>
              <a:t>Parse the JSON </a:t>
            </a:r>
            <a:r>
              <a:rPr lang="en-US" sz="2000" dirty="0" smtClean="0"/>
              <a:t>using JavaScript </a:t>
            </a:r>
            <a:r>
              <a:rPr lang="en-US" sz="2000" dirty="0"/>
              <a:t>functions.</a:t>
            </a:r>
          </a:p>
          <a:p>
            <a:endParaRPr lang="en-US" dirty="0"/>
          </a:p>
        </p:txBody>
      </p:sp>
    </p:spTree>
    <p:extLst>
      <p:ext uri="{BB962C8B-B14F-4D97-AF65-F5344CB8AC3E}">
        <p14:creationId xmlns:p14="http://schemas.microsoft.com/office/powerpoint/2010/main" val="3765035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en-US" altLang="en-US"/>
              <a:t>XML Motivation (Cont.)</a:t>
            </a:r>
          </a:p>
        </p:txBody>
      </p:sp>
      <p:sp>
        <p:nvSpPr>
          <p:cNvPr id="143363" name="Rectangle 3"/>
          <p:cNvSpPr>
            <a:spLocks noGrp="1" noChangeArrowheads="1"/>
          </p:cNvSpPr>
          <p:nvPr>
            <p:ph type="body" idx="1"/>
          </p:nvPr>
        </p:nvSpPr>
        <p:spPr>
          <a:xfrm>
            <a:off x="550334" y="1524000"/>
            <a:ext cx="8229600" cy="5257800"/>
          </a:xfrm>
        </p:spPr>
        <p:txBody>
          <a:bodyPr/>
          <a:lstStyle/>
          <a:p>
            <a:r>
              <a:rPr lang="en-US" altLang="en-US" dirty="0"/>
              <a:t>Earlier generation formats were based on plain text with line headers indicating the meaning of fields</a:t>
            </a:r>
          </a:p>
          <a:p>
            <a:pPr lvl="1"/>
            <a:r>
              <a:rPr lang="en-US" altLang="en-US" dirty="0"/>
              <a:t>Similar in concept to email headers</a:t>
            </a:r>
          </a:p>
          <a:p>
            <a:pPr lvl="1"/>
            <a:r>
              <a:rPr lang="en-US" altLang="en-US" dirty="0"/>
              <a:t>Does not allow for nested structures, no standard “type” language</a:t>
            </a:r>
          </a:p>
          <a:p>
            <a:pPr lvl="1"/>
            <a:r>
              <a:rPr lang="en-US" altLang="en-US" dirty="0"/>
              <a:t>Tied too closely to low level document structure (lines, spaces, </a:t>
            </a:r>
            <a:r>
              <a:rPr lang="en-US" altLang="en-US" dirty="0" err="1"/>
              <a:t>etc</a:t>
            </a:r>
            <a:r>
              <a:rPr lang="en-US" altLang="en-US" dirty="0"/>
              <a:t>)</a:t>
            </a:r>
          </a:p>
          <a:p>
            <a:r>
              <a:rPr lang="en-US" altLang="en-US" dirty="0"/>
              <a:t>Each XML based standard defines what are valid elements, using</a:t>
            </a:r>
          </a:p>
          <a:p>
            <a:pPr lvl="1"/>
            <a:r>
              <a:rPr lang="en-US" altLang="en-US" dirty="0"/>
              <a:t> XML type specification languages to specify the syntax</a:t>
            </a:r>
          </a:p>
          <a:p>
            <a:pPr lvl="2"/>
            <a:r>
              <a:rPr lang="en-US" altLang="en-US" dirty="0"/>
              <a:t>DTD (Document Type Descriptors)</a:t>
            </a:r>
          </a:p>
          <a:p>
            <a:pPr lvl="2"/>
            <a:r>
              <a:rPr lang="en-US" altLang="en-US" dirty="0"/>
              <a:t>XML Schema</a:t>
            </a:r>
          </a:p>
          <a:p>
            <a:pPr lvl="1"/>
            <a:r>
              <a:rPr lang="en-US" altLang="en-US" dirty="0"/>
              <a:t>Plus textual descriptions of the semantics</a:t>
            </a:r>
          </a:p>
          <a:p>
            <a:r>
              <a:rPr lang="en-US" altLang="en-US" dirty="0"/>
              <a:t>XML allows new tags to be defined as required</a:t>
            </a:r>
          </a:p>
          <a:p>
            <a:pPr lvl="1"/>
            <a:r>
              <a:rPr lang="en-US" altLang="en-US" dirty="0"/>
              <a:t>However, this may be constrained by DTDs</a:t>
            </a:r>
          </a:p>
          <a:p>
            <a:r>
              <a:rPr lang="en-US" altLang="en-US" dirty="0"/>
              <a:t>A wide variety of tools is available for parsing, browsing and querying XML documents/data</a:t>
            </a:r>
          </a:p>
          <a:p>
            <a:pPr lvl="2"/>
            <a:endParaRPr lang="en-US" altLang="en-US" dirty="0"/>
          </a:p>
          <a:p>
            <a:endParaRPr lang="en-US" altLang="en-US" dirty="0"/>
          </a:p>
        </p:txBody>
      </p:sp>
    </p:spTree>
    <p:extLst>
      <p:ext uri="{BB962C8B-B14F-4D97-AF65-F5344CB8AC3E}">
        <p14:creationId xmlns:p14="http://schemas.microsoft.com/office/powerpoint/2010/main" val="3193159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6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6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36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336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336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336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336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33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a:xfrm>
            <a:off x="628649" y="365126"/>
            <a:ext cx="8320617" cy="1325563"/>
          </a:xfrm>
        </p:spPr>
        <p:txBody>
          <a:bodyPr/>
          <a:lstStyle/>
          <a:p>
            <a:r>
              <a:rPr lang="en-US" altLang="en-US" dirty="0"/>
              <a:t>Comparison with </a:t>
            </a:r>
            <a:r>
              <a:rPr lang="en-US" altLang="en-US" dirty="0" smtClean="0"/>
              <a:t>Structured (Relational) </a:t>
            </a:r>
            <a:r>
              <a:rPr lang="en-US" altLang="en-US" dirty="0"/>
              <a:t>Data</a:t>
            </a:r>
          </a:p>
        </p:txBody>
      </p:sp>
      <p:sp>
        <p:nvSpPr>
          <p:cNvPr id="190467" name="Rectangle 3"/>
          <p:cNvSpPr>
            <a:spLocks noGrp="1" noChangeArrowheads="1"/>
          </p:cNvSpPr>
          <p:nvPr>
            <p:ph type="body" idx="1"/>
          </p:nvPr>
        </p:nvSpPr>
        <p:spPr/>
        <p:txBody>
          <a:bodyPr/>
          <a:lstStyle/>
          <a:p>
            <a:r>
              <a:rPr lang="en-US" altLang="en-US" dirty="0"/>
              <a:t>Inefficient: tags, which in effect represent schema information, are repeated</a:t>
            </a:r>
          </a:p>
          <a:p>
            <a:r>
              <a:rPr lang="en-US" altLang="en-US" dirty="0"/>
              <a:t>Better than relational tuples as a data-exchange format</a:t>
            </a:r>
          </a:p>
          <a:p>
            <a:pPr lvl="1"/>
            <a:r>
              <a:rPr lang="en-US" altLang="en-US" dirty="0"/>
              <a:t>Unlike relational tuples, XML data is self-documenting due to presence of tags</a:t>
            </a:r>
          </a:p>
          <a:p>
            <a:pPr lvl="1"/>
            <a:r>
              <a:rPr lang="en-US" altLang="en-US" dirty="0"/>
              <a:t>Non-rigid format: tags can be added</a:t>
            </a:r>
          </a:p>
          <a:p>
            <a:pPr lvl="1"/>
            <a:r>
              <a:rPr lang="en-US" altLang="en-US" dirty="0"/>
              <a:t>Allows nested structures</a:t>
            </a:r>
          </a:p>
          <a:p>
            <a:pPr lvl="1"/>
            <a:r>
              <a:rPr lang="en-US" altLang="en-US" dirty="0"/>
              <a:t>Wide acceptance, not only in database systems, but also in browsers, tools, and applications</a:t>
            </a:r>
          </a:p>
        </p:txBody>
      </p:sp>
    </p:spTree>
    <p:extLst>
      <p:ext uri="{BB962C8B-B14F-4D97-AF65-F5344CB8AC3E}">
        <p14:creationId xmlns:p14="http://schemas.microsoft.com/office/powerpoint/2010/main" val="323480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4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04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04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04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0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ltLang="en-US"/>
              <a:t>Structure of XML Data</a:t>
            </a:r>
          </a:p>
        </p:txBody>
      </p:sp>
      <p:sp>
        <p:nvSpPr>
          <p:cNvPr id="144387" name="Rectangle 3"/>
          <p:cNvSpPr>
            <a:spLocks noGrp="1" noChangeArrowheads="1"/>
          </p:cNvSpPr>
          <p:nvPr>
            <p:ph type="body" idx="1"/>
          </p:nvPr>
        </p:nvSpPr>
        <p:spPr/>
        <p:txBody>
          <a:bodyPr/>
          <a:lstStyle/>
          <a:p>
            <a:r>
              <a:rPr lang="en-US" altLang="en-US" b="1" dirty="0">
                <a:solidFill>
                  <a:schemeClr val="tx2"/>
                </a:solidFill>
              </a:rPr>
              <a:t>Tag</a:t>
            </a:r>
            <a:r>
              <a:rPr lang="en-US" altLang="en-US" dirty="0"/>
              <a:t>:  label for a section of data</a:t>
            </a:r>
          </a:p>
          <a:p>
            <a:r>
              <a:rPr lang="en-US" altLang="en-US" b="1" dirty="0">
                <a:solidFill>
                  <a:schemeClr val="tx2"/>
                </a:solidFill>
              </a:rPr>
              <a:t>Element</a:t>
            </a:r>
            <a:r>
              <a:rPr lang="en-US" altLang="en-US" dirty="0"/>
              <a:t>: section of data beginning with &lt;</a:t>
            </a:r>
            <a:r>
              <a:rPr lang="en-US" altLang="en-US" i="1" dirty="0" err="1"/>
              <a:t>tagname</a:t>
            </a:r>
            <a:r>
              <a:rPr lang="en-US" altLang="en-US" dirty="0"/>
              <a:t>&gt; and ending with matching &lt;/</a:t>
            </a:r>
            <a:r>
              <a:rPr lang="en-US" altLang="en-US" i="1" dirty="0" err="1"/>
              <a:t>tagname</a:t>
            </a:r>
            <a:r>
              <a:rPr lang="en-US" altLang="en-US" dirty="0"/>
              <a:t>&gt;</a:t>
            </a:r>
          </a:p>
          <a:p>
            <a:r>
              <a:rPr lang="en-US" altLang="en-US" dirty="0"/>
              <a:t>Elements must be properly </a:t>
            </a:r>
            <a:r>
              <a:rPr lang="en-US" altLang="en-US" dirty="0">
                <a:solidFill>
                  <a:schemeClr val="tx2"/>
                </a:solidFill>
              </a:rPr>
              <a:t>nested</a:t>
            </a:r>
          </a:p>
          <a:p>
            <a:pPr lvl="1"/>
            <a:r>
              <a:rPr lang="en-US" altLang="en-US" dirty="0"/>
              <a:t>Proper nesting</a:t>
            </a:r>
          </a:p>
          <a:p>
            <a:pPr lvl="2"/>
            <a:r>
              <a:rPr lang="en-US" altLang="en-US" dirty="0"/>
              <a:t> </a:t>
            </a:r>
            <a:r>
              <a:rPr lang="en-US" altLang="en-US" dirty="0">
                <a:solidFill>
                  <a:srgbClr val="993300"/>
                </a:solidFill>
              </a:rPr>
              <a:t>&lt;account&gt; … &lt;balance&gt;  …. &lt;/balance&gt; &lt;/account&gt; </a:t>
            </a:r>
          </a:p>
          <a:p>
            <a:pPr lvl="1"/>
            <a:r>
              <a:rPr lang="en-US" altLang="en-US" dirty="0"/>
              <a:t>Improper nesting </a:t>
            </a:r>
          </a:p>
          <a:p>
            <a:pPr lvl="2"/>
            <a:r>
              <a:rPr lang="en-US" altLang="en-US" dirty="0"/>
              <a:t> </a:t>
            </a:r>
            <a:r>
              <a:rPr lang="en-US" altLang="en-US" dirty="0">
                <a:solidFill>
                  <a:srgbClr val="993300"/>
                </a:solidFill>
              </a:rPr>
              <a:t>&lt;account&gt; … &lt;balance&gt;  …. &lt;/account&gt; &lt;/balance&gt; </a:t>
            </a:r>
          </a:p>
          <a:p>
            <a:pPr lvl="1"/>
            <a:r>
              <a:rPr lang="en-US" altLang="en-US" dirty="0"/>
              <a:t>Formally:  every start tag must have a unique matching end tag, that is in the context of the same parent element.</a:t>
            </a:r>
          </a:p>
          <a:p>
            <a:r>
              <a:rPr lang="en-US" altLang="en-US" dirty="0"/>
              <a:t>Every document must have a single top-level element</a:t>
            </a:r>
          </a:p>
          <a:p>
            <a:pPr lvl="1"/>
            <a:endParaRPr lang="en-US" altLang="en-US" dirty="0"/>
          </a:p>
          <a:p>
            <a:pPr lvl="2">
              <a:buFont typeface="Webdings" charset="2"/>
              <a:buNone/>
            </a:pPr>
            <a:endParaRPr lang="en-US" altLang="en-US" dirty="0"/>
          </a:p>
        </p:txBody>
      </p:sp>
    </p:spTree>
    <p:extLst>
      <p:ext uri="{BB962C8B-B14F-4D97-AF65-F5344CB8AC3E}">
        <p14:creationId xmlns:p14="http://schemas.microsoft.com/office/powerpoint/2010/main" val="40563641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3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38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38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438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4387">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4387">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4438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p:txBody>
          <a:bodyPr/>
          <a:lstStyle/>
          <a:p>
            <a:r>
              <a:rPr lang="en-US" altLang="en-US"/>
              <a:t>Example of Nested Elements</a:t>
            </a:r>
          </a:p>
        </p:txBody>
      </p:sp>
      <p:sp>
        <p:nvSpPr>
          <p:cNvPr id="100355" name="Rectangle 3"/>
          <p:cNvSpPr>
            <a:spLocks noGrp="1" noChangeArrowheads="1"/>
          </p:cNvSpPr>
          <p:nvPr>
            <p:ph type="body" idx="4294967295"/>
          </p:nvPr>
        </p:nvSpPr>
        <p:spPr>
          <a:xfrm>
            <a:off x="514350" y="1557867"/>
            <a:ext cx="8001000" cy="5181600"/>
          </a:xfrm>
        </p:spPr>
        <p:txBody>
          <a:bodyPr/>
          <a:lstStyle/>
          <a:p>
            <a:pPr>
              <a:lnSpc>
                <a:spcPct val="70000"/>
              </a:lnSpc>
              <a:buFont typeface="Monotype Sorts" charset="2"/>
              <a:buNone/>
            </a:pPr>
            <a:r>
              <a:rPr lang="en-US" altLang="en-US" dirty="0"/>
              <a:t>	</a:t>
            </a:r>
            <a:r>
              <a:rPr lang="en-US" altLang="en-US" sz="2400" dirty="0">
                <a:solidFill>
                  <a:schemeClr val="accent2">
                    <a:lumMod val="50000"/>
                  </a:schemeClr>
                </a:solidFill>
              </a:rPr>
              <a:t> </a:t>
            </a:r>
            <a:r>
              <a:rPr lang="en-US" sz="2400" dirty="0">
                <a:solidFill>
                  <a:schemeClr val="accent2">
                    <a:lumMod val="50000"/>
                  </a:schemeClr>
                </a:solidFill>
              </a:rPr>
              <a:t>&lt;?xml version = "1.0"?&gt;</a:t>
            </a:r>
            <a:r>
              <a:rPr lang="en-US" altLang="en-US" dirty="0" smtClean="0"/>
              <a:t> </a:t>
            </a:r>
          </a:p>
          <a:p>
            <a:pPr>
              <a:lnSpc>
                <a:spcPct val="70000"/>
              </a:lnSpc>
              <a:buFont typeface="Monotype Sorts" charset="2"/>
              <a:buNone/>
            </a:pPr>
            <a:r>
              <a:rPr lang="en-US" altLang="en-US" dirty="0"/>
              <a:t> </a:t>
            </a:r>
            <a:r>
              <a:rPr lang="en-US" altLang="en-US" dirty="0" smtClean="0"/>
              <a:t>  &lt;</a:t>
            </a:r>
            <a:r>
              <a:rPr lang="en-US" altLang="en-US" dirty="0"/>
              <a:t>bank-1&gt;</a:t>
            </a:r>
            <a:br>
              <a:rPr lang="en-US" altLang="en-US" dirty="0"/>
            </a:br>
            <a:r>
              <a:rPr lang="en-US" altLang="en-US" dirty="0">
                <a:solidFill>
                  <a:srgbClr val="993300"/>
                </a:solidFill>
              </a:rPr>
              <a:t>   </a:t>
            </a:r>
            <a:r>
              <a:rPr lang="en-US" altLang="en-US" sz="2400" dirty="0">
                <a:solidFill>
                  <a:srgbClr val="993300"/>
                </a:solidFill>
              </a:rPr>
              <a:t>   </a:t>
            </a:r>
            <a:r>
              <a:rPr lang="en-US" altLang="en-US" dirty="0">
                <a:solidFill>
                  <a:srgbClr val="993300"/>
                </a:solidFill>
              </a:rPr>
              <a:t>&lt;customer&gt;</a:t>
            </a:r>
          </a:p>
          <a:p>
            <a:pPr lvl="1">
              <a:lnSpc>
                <a:spcPct val="70000"/>
              </a:lnSpc>
              <a:buFont typeface="Monotype Sorts" charset="2"/>
              <a:buNone/>
            </a:pPr>
            <a:r>
              <a:rPr lang="en-US" altLang="en-US" dirty="0">
                <a:solidFill>
                  <a:srgbClr val="993300"/>
                </a:solidFill>
              </a:rPr>
              <a:t>	      </a:t>
            </a:r>
            <a:r>
              <a:rPr lang="en-US" altLang="en-US" sz="2000" dirty="0">
                <a:solidFill>
                  <a:srgbClr val="993300"/>
                </a:solidFill>
              </a:rPr>
              <a:t>&lt;</a:t>
            </a:r>
            <a:r>
              <a:rPr lang="en-US" altLang="en-US" sz="2000" dirty="0" err="1">
                <a:solidFill>
                  <a:srgbClr val="993300"/>
                </a:solidFill>
              </a:rPr>
              <a:t>customer_name</a:t>
            </a:r>
            <a:r>
              <a:rPr lang="en-US" altLang="en-US" sz="2000" dirty="0">
                <a:solidFill>
                  <a:srgbClr val="993300"/>
                </a:solidFill>
              </a:rPr>
              <a:t>&gt; Hayes &lt;/</a:t>
            </a:r>
            <a:r>
              <a:rPr lang="en-US" altLang="en-US" sz="2000" dirty="0" err="1">
                <a:solidFill>
                  <a:srgbClr val="993300"/>
                </a:solidFill>
              </a:rPr>
              <a:t>customer_name</a:t>
            </a:r>
            <a:r>
              <a:rPr lang="en-US" altLang="en-US" sz="2000" dirty="0">
                <a:solidFill>
                  <a:srgbClr val="993300"/>
                </a:solidFill>
              </a:rPr>
              <a:t>&gt;</a:t>
            </a:r>
          </a:p>
          <a:p>
            <a:pPr lvl="1">
              <a:lnSpc>
                <a:spcPct val="70000"/>
              </a:lnSpc>
              <a:buFont typeface="Monotype Sorts" charset="2"/>
              <a:buNone/>
            </a:pPr>
            <a:r>
              <a:rPr lang="en-US" altLang="en-US" sz="2000" dirty="0">
                <a:solidFill>
                  <a:srgbClr val="993300"/>
                </a:solidFill>
              </a:rPr>
              <a:t>	      &lt;customer_street&gt; Main &lt;/customer_street&gt;</a:t>
            </a:r>
          </a:p>
          <a:p>
            <a:pPr lvl="1">
              <a:lnSpc>
                <a:spcPct val="70000"/>
              </a:lnSpc>
              <a:buFont typeface="Monotype Sorts" charset="2"/>
              <a:buNone/>
            </a:pPr>
            <a:r>
              <a:rPr lang="en-US" altLang="en-US" sz="2000" dirty="0">
                <a:solidFill>
                  <a:srgbClr val="993300"/>
                </a:solidFill>
              </a:rPr>
              <a:t>	      &lt;</a:t>
            </a:r>
            <a:r>
              <a:rPr lang="en-US" altLang="en-US" sz="2000" dirty="0" err="1">
                <a:solidFill>
                  <a:srgbClr val="993300"/>
                </a:solidFill>
              </a:rPr>
              <a:t>customer_city</a:t>
            </a:r>
            <a:r>
              <a:rPr lang="en-US" altLang="en-US" sz="2000" dirty="0">
                <a:solidFill>
                  <a:srgbClr val="993300"/>
                </a:solidFill>
              </a:rPr>
              <a:t>&gt;     Harrison &lt;/</a:t>
            </a:r>
            <a:r>
              <a:rPr lang="en-US" altLang="en-US" sz="2000" dirty="0" err="1">
                <a:solidFill>
                  <a:srgbClr val="993300"/>
                </a:solidFill>
              </a:rPr>
              <a:t>customer_city</a:t>
            </a:r>
            <a:r>
              <a:rPr lang="en-US" altLang="en-US" sz="2000" dirty="0">
                <a:solidFill>
                  <a:srgbClr val="993300"/>
                </a:solidFill>
              </a:rPr>
              <a:t>&gt;</a:t>
            </a:r>
          </a:p>
          <a:p>
            <a:pPr lvl="1">
              <a:lnSpc>
                <a:spcPct val="70000"/>
              </a:lnSpc>
              <a:buFont typeface="Monotype Sorts" charset="2"/>
              <a:buNone/>
            </a:pPr>
            <a:r>
              <a:rPr lang="en-US" altLang="en-US" sz="2000" dirty="0">
                <a:solidFill>
                  <a:srgbClr val="993300"/>
                </a:solidFill>
              </a:rPr>
              <a:t>	      </a:t>
            </a:r>
            <a:r>
              <a:rPr lang="en-US" altLang="en-US" sz="2000" dirty="0">
                <a:solidFill>
                  <a:srgbClr val="006666"/>
                </a:solidFill>
              </a:rPr>
              <a:t>&lt;account&gt;</a:t>
            </a:r>
          </a:p>
          <a:p>
            <a:pPr lvl="2">
              <a:lnSpc>
                <a:spcPct val="70000"/>
              </a:lnSpc>
              <a:buFont typeface="Webdings" charset="2"/>
              <a:buNone/>
            </a:pPr>
            <a:r>
              <a:rPr lang="en-US" altLang="en-US" sz="2000" dirty="0">
                <a:solidFill>
                  <a:srgbClr val="006666"/>
                </a:solidFill>
              </a:rPr>
              <a:t>	     &lt;account_number&gt; A-102 &lt;/account_number&gt;</a:t>
            </a:r>
          </a:p>
          <a:p>
            <a:pPr lvl="2">
              <a:lnSpc>
                <a:spcPct val="70000"/>
              </a:lnSpc>
              <a:buFont typeface="Webdings" charset="2"/>
              <a:buNone/>
            </a:pPr>
            <a:r>
              <a:rPr lang="en-US" altLang="en-US" sz="2000" dirty="0">
                <a:solidFill>
                  <a:srgbClr val="006666"/>
                </a:solidFill>
              </a:rPr>
              <a:t>	     &lt;</a:t>
            </a:r>
            <a:r>
              <a:rPr lang="en-US" altLang="en-US" sz="2000" dirty="0" err="1">
                <a:solidFill>
                  <a:srgbClr val="006666"/>
                </a:solidFill>
              </a:rPr>
              <a:t>branch_name</a:t>
            </a:r>
            <a:r>
              <a:rPr lang="en-US" altLang="en-US" sz="2000" dirty="0">
                <a:solidFill>
                  <a:srgbClr val="006666"/>
                </a:solidFill>
              </a:rPr>
              <a:t>&gt;      </a:t>
            </a:r>
            <a:r>
              <a:rPr lang="en-US" altLang="en-US" sz="2000" dirty="0" err="1">
                <a:solidFill>
                  <a:srgbClr val="006666"/>
                </a:solidFill>
              </a:rPr>
              <a:t>Perryridge</a:t>
            </a:r>
            <a:r>
              <a:rPr lang="en-US" altLang="en-US" sz="2000" dirty="0">
                <a:solidFill>
                  <a:srgbClr val="006666"/>
                </a:solidFill>
              </a:rPr>
              <a:t> &lt;/</a:t>
            </a:r>
            <a:r>
              <a:rPr lang="en-US" altLang="en-US" sz="2000" dirty="0" err="1">
                <a:solidFill>
                  <a:srgbClr val="006666"/>
                </a:solidFill>
              </a:rPr>
              <a:t>branch_name</a:t>
            </a:r>
            <a:r>
              <a:rPr lang="en-US" altLang="en-US" sz="2000" dirty="0">
                <a:solidFill>
                  <a:srgbClr val="006666"/>
                </a:solidFill>
              </a:rPr>
              <a:t>&gt;</a:t>
            </a:r>
          </a:p>
          <a:p>
            <a:pPr lvl="2">
              <a:lnSpc>
                <a:spcPct val="70000"/>
              </a:lnSpc>
              <a:buFont typeface="Webdings" charset="2"/>
              <a:buNone/>
            </a:pPr>
            <a:r>
              <a:rPr lang="en-US" altLang="en-US" sz="2000" dirty="0">
                <a:solidFill>
                  <a:srgbClr val="006666"/>
                </a:solidFill>
              </a:rPr>
              <a:t>	     &lt;balance&gt;               400 &lt;/balance&gt;</a:t>
            </a:r>
          </a:p>
          <a:p>
            <a:pPr lvl="1">
              <a:lnSpc>
                <a:spcPct val="70000"/>
              </a:lnSpc>
              <a:buFont typeface="Monotype Sorts" charset="2"/>
              <a:buNone/>
            </a:pPr>
            <a:r>
              <a:rPr lang="en-US" altLang="en-US" sz="2000" dirty="0">
                <a:solidFill>
                  <a:srgbClr val="006666"/>
                </a:solidFill>
              </a:rPr>
              <a:t>	      &lt;/account&gt;</a:t>
            </a:r>
          </a:p>
          <a:p>
            <a:pPr lvl="1">
              <a:lnSpc>
                <a:spcPct val="70000"/>
              </a:lnSpc>
              <a:buFont typeface="Monotype Sorts" charset="2"/>
              <a:buNone/>
            </a:pPr>
            <a:r>
              <a:rPr lang="en-US" altLang="en-US" sz="2000" dirty="0">
                <a:solidFill>
                  <a:srgbClr val="006666"/>
                </a:solidFill>
              </a:rPr>
              <a:t>          &lt;account&gt;</a:t>
            </a:r>
          </a:p>
          <a:p>
            <a:pPr lvl="1">
              <a:lnSpc>
                <a:spcPct val="70000"/>
              </a:lnSpc>
              <a:buFont typeface="Monotype Sorts" charset="2"/>
              <a:buNone/>
            </a:pPr>
            <a:r>
              <a:rPr lang="en-US" altLang="en-US" sz="2000" dirty="0">
                <a:solidFill>
                  <a:srgbClr val="006666"/>
                </a:solidFill>
              </a:rPr>
              <a:t>               …</a:t>
            </a:r>
          </a:p>
          <a:p>
            <a:pPr lvl="1">
              <a:lnSpc>
                <a:spcPct val="70000"/>
              </a:lnSpc>
              <a:buFont typeface="Monotype Sorts" charset="2"/>
              <a:buNone/>
            </a:pPr>
            <a:r>
              <a:rPr lang="en-US" altLang="en-US" sz="2000" dirty="0">
                <a:solidFill>
                  <a:srgbClr val="006666"/>
                </a:solidFill>
              </a:rPr>
              <a:t>          &lt;/account&gt;</a:t>
            </a:r>
          </a:p>
          <a:p>
            <a:pPr>
              <a:lnSpc>
                <a:spcPct val="70000"/>
              </a:lnSpc>
              <a:buFont typeface="Monotype Sorts" charset="2"/>
              <a:buNone/>
            </a:pPr>
            <a:r>
              <a:rPr lang="en-US" altLang="en-US" dirty="0">
                <a:solidFill>
                  <a:srgbClr val="993300"/>
                </a:solidFill>
              </a:rPr>
              <a:t>	       &lt;/customer&gt;</a:t>
            </a:r>
            <a:br>
              <a:rPr lang="en-US" altLang="en-US" dirty="0">
                <a:solidFill>
                  <a:srgbClr val="993300"/>
                </a:solidFill>
              </a:rPr>
            </a:br>
            <a:r>
              <a:rPr lang="en-US" altLang="en-US" dirty="0">
                <a:solidFill>
                  <a:srgbClr val="993300"/>
                </a:solidFill>
              </a:rPr>
              <a:t>         .</a:t>
            </a:r>
            <a:br>
              <a:rPr lang="en-US" altLang="en-US" dirty="0">
                <a:solidFill>
                  <a:srgbClr val="993300"/>
                </a:solidFill>
              </a:rPr>
            </a:br>
            <a:r>
              <a:rPr lang="en-US" altLang="en-US" dirty="0">
                <a:solidFill>
                  <a:srgbClr val="993300"/>
                </a:solidFill>
              </a:rPr>
              <a:t>         .</a:t>
            </a:r>
          </a:p>
          <a:p>
            <a:pPr>
              <a:lnSpc>
                <a:spcPct val="70000"/>
              </a:lnSpc>
              <a:buFont typeface="Monotype Sorts" charset="2"/>
              <a:buNone/>
            </a:pPr>
            <a:r>
              <a:rPr lang="en-US" altLang="en-US" dirty="0">
                <a:solidFill>
                  <a:srgbClr val="993300"/>
                </a:solidFill>
              </a:rPr>
              <a:t>   </a:t>
            </a:r>
            <a:r>
              <a:rPr lang="en-US" altLang="en-US" dirty="0" smtClean="0"/>
              <a:t>&lt;/</a:t>
            </a:r>
            <a:r>
              <a:rPr lang="en-US" altLang="en-US" dirty="0"/>
              <a:t>bank-1&gt;</a:t>
            </a:r>
          </a:p>
        </p:txBody>
      </p:sp>
    </p:spTree>
    <p:extLst>
      <p:ext uri="{BB962C8B-B14F-4D97-AF65-F5344CB8AC3E}">
        <p14:creationId xmlns:p14="http://schemas.microsoft.com/office/powerpoint/2010/main" val="2106176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11381</TotalTime>
  <Words>2625</Words>
  <Application>Microsoft Office PowerPoint</Application>
  <PresentationFormat>On-screen Show (4:3)</PresentationFormat>
  <Paragraphs>477</Paragraphs>
  <Slides>50</Slides>
  <Notes>15</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XML and JSON</vt:lpstr>
      <vt:lpstr>XML</vt:lpstr>
      <vt:lpstr>Introduction</vt:lpstr>
      <vt:lpstr>XML Introduction (Cont.)</vt:lpstr>
      <vt:lpstr>XML: Motivation</vt:lpstr>
      <vt:lpstr>XML Motivation (Cont.)</vt:lpstr>
      <vt:lpstr>Comparison with Structured (Relational) Data</vt:lpstr>
      <vt:lpstr>Structure of XML Data</vt:lpstr>
      <vt:lpstr>Example of Nested Elements</vt:lpstr>
      <vt:lpstr>Motivation for Nesting</vt:lpstr>
      <vt:lpstr>Structure of XML Data (Cont.)</vt:lpstr>
      <vt:lpstr>Attributes</vt:lpstr>
      <vt:lpstr>Activity 13</vt:lpstr>
      <vt:lpstr>Attributes vs. Subelements</vt:lpstr>
      <vt:lpstr>Namespaces</vt:lpstr>
      <vt:lpstr>More on XML Syntax</vt:lpstr>
      <vt:lpstr>XML Document Schema</vt:lpstr>
      <vt:lpstr>Why DTDs?</vt:lpstr>
      <vt:lpstr>Document Type Definition (DTD)</vt:lpstr>
      <vt:lpstr>Inline DTDs</vt:lpstr>
      <vt:lpstr>External DTDs</vt:lpstr>
      <vt:lpstr>An XML example</vt:lpstr>
      <vt:lpstr>A DTD example</vt:lpstr>
      <vt:lpstr>ELEMENT descriptions</vt:lpstr>
      <vt:lpstr>Elements without children</vt:lpstr>
      <vt:lpstr>Elements with unstructured children</vt:lpstr>
      <vt:lpstr>Elements with children</vt:lpstr>
      <vt:lpstr>Elements with mixed content</vt:lpstr>
      <vt:lpstr>An expanded DTD example</vt:lpstr>
      <vt:lpstr>Attributes</vt:lpstr>
      <vt:lpstr>Attribute Requirements</vt:lpstr>
      <vt:lpstr>Attributes</vt:lpstr>
      <vt:lpstr>Important attribute types</vt:lpstr>
      <vt:lpstr>Less important attribute types</vt:lpstr>
      <vt:lpstr>Activity 14</vt:lpstr>
      <vt:lpstr>Another example: XML</vt:lpstr>
      <vt:lpstr>Limitations of DTDs</vt:lpstr>
      <vt:lpstr>Application Program Interface</vt:lpstr>
      <vt:lpstr>Storage of XML Data</vt:lpstr>
      <vt:lpstr>Storage of XML in Relational Databases :String Representation</vt:lpstr>
      <vt:lpstr>Mapping XML Data to Relations</vt:lpstr>
      <vt:lpstr>Activity 15</vt:lpstr>
      <vt:lpstr>JSON as an XML Alternative</vt:lpstr>
      <vt:lpstr>JSON Data – A name and a value</vt:lpstr>
      <vt:lpstr>JSON Data – A name and a value</vt:lpstr>
      <vt:lpstr>JSON Data – A name and a value</vt:lpstr>
      <vt:lpstr>Another example: XML vs JSON</vt:lpstr>
      <vt:lpstr>Activity 16</vt:lpstr>
      <vt:lpstr>XML vs JSON</vt:lpstr>
      <vt:lpstr>Why JSON?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dc:creator>
  <cp:lastModifiedBy>Sampath Jayarathna</cp:lastModifiedBy>
  <cp:revision>311</cp:revision>
  <dcterms:created xsi:type="dcterms:W3CDTF">2009-12-29T10:39:27Z</dcterms:created>
  <dcterms:modified xsi:type="dcterms:W3CDTF">2018-07-16T19:03:08Z</dcterms:modified>
</cp:coreProperties>
</file>