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50"/>
  </p:notesMasterIdLst>
  <p:handoutMasterIdLst>
    <p:handoutMasterId r:id="rId51"/>
  </p:handoutMasterIdLst>
  <p:sldIdLst>
    <p:sldId id="256" r:id="rId2"/>
    <p:sldId id="350" r:id="rId3"/>
    <p:sldId id="341" r:id="rId4"/>
    <p:sldId id="340" r:id="rId5"/>
    <p:sldId id="377" r:id="rId6"/>
    <p:sldId id="351" r:id="rId7"/>
    <p:sldId id="352" r:id="rId8"/>
    <p:sldId id="342" r:id="rId9"/>
    <p:sldId id="343" r:id="rId10"/>
    <p:sldId id="353" r:id="rId11"/>
    <p:sldId id="345" r:id="rId12"/>
    <p:sldId id="346" r:id="rId13"/>
    <p:sldId id="347" r:id="rId14"/>
    <p:sldId id="348" r:id="rId15"/>
    <p:sldId id="354" r:id="rId16"/>
    <p:sldId id="379" r:id="rId17"/>
    <p:sldId id="382" r:id="rId18"/>
    <p:sldId id="384" r:id="rId19"/>
    <p:sldId id="386" r:id="rId20"/>
    <p:sldId id="395" r:id="rId21"/>
    <p:sldId id="399" r:id="rId22"/>
    <p:sldId id="400" r:id="rId23"/>
    <p:sldId id="422" r:id="rId24"/>
    <p:sldId id="424" r:id="rId25"/>
    <p:sldId id="425" r:id="rId26"/>
    <p:sldId id="426" r:id="rId27"/>
    <p:sldId id="428" r:id="rId28"/>
    <p:sldId id="429" r:id="rId29"/>
    <p:sldId id="431" r:id="rId30"/>
    <p:sldId id="432" r:id="rId31"/>
    <p:sldId id="433" r:id="rId32"/>
    <p:sldId id="434" r:id="rId33"/>
    <p:sldId id="405" r:id="rId34"/>
    <p:sldId id="407" r:id="rId35"/>
    <p:sldId id="408" r:id="rId36"/>
    <p:sldId id="436" r:id="rId37"/>
    <p:sldId id="438" r:id="rId38"/>
    <p:sldId id="440" r:id="rId39"/>
    <p:sldId id="441" r:id="rId40"/>
    <p:sldId id="443" r:id="rId41"/>
    <p:sldId id="452" r:id="rId42"/>
    <p:sldId id="444" r:id="rId43"/>
    <p:sldId id="445" r:id="rId44"/>
    <p:sldId id="446" r:id="rId45"/>
    <p:sldId id="447" r:id="rId46"/>
    <p:sldId id="450" r:id="rId47"/>
    <p:sldId id="420" r:id="rId48"/>
    <p:sldId id="364"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372EF-A823-4B68-816E-00D5519BA92A}" type="slidenum">
              <a:rPr lang="en-US" altLang="en-US"/>
              <a:pPr/>
              <a:t>22</a:t>
            </a:fld>
            <a:endParaRPr lang="en-US" alt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233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1839BA9C-8FA5-4407-BCA8-8DA3A08F1EB9}" type="slidenum">
              <a:rPr kumimoji="0" lang="en-US" altLang="en-US">
                <a:latin typeface="Times New Roman" charset="0"/>
              </a:rPr>
              <a:pPr>
                <a:spcBef>
                  <a:spcPct val="0"/>
                </a:spcBef>
              </a:pPr>
              <a:t>23</a:t>
            </a:fld>
            <a:endParaRPr kumimoji="0" lang="en-US" alt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231C8C18-DC21-450F-BE7E-F8E00DC71E52}" type="slidenum">
              <a:rPr kumimoji="0" lang="en-US" altLang="en-US">
                <a:latin typeface="Times New Roman" charset="0"/>
              </a:rPr>
              <a:pPr>
                <a:spcBef>
                  <a:spcPct val="0"/>
                </a:spcBef>
              </a:pPr>
              <a:t>25</a:t>
            </a:fld>
            <a:endParaRPr kumimoji="0" lang="en-US" alt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812C0839-4021-4F24-ACB2-4ABF05103313}" type="slidenum">
              <a:rPr kumimoji="0" lang="en-US" altLang="en-US">
                <a:latin typeface="Times New Roman" charset="0"/>
              </a:rPr>
              <a:pPr>
                <a:spcBef>
                  <a:spcPct val="0"/>
                </a:spcBef>
              </a:pPr>
              <a:t>26</a:t>
            </a:fld>
            <a:endParaRPr kumimoji="0" lang="en-US" alt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2D463062-CEF8-4E22-AB11-D97F377391B9}" type="slidenum">
              <a:rPr kumimoji="0" lang="en-US" altLang="en-US">
                <a:latin typeface="Times New Roman" charset="0"/>
              </a:rPr>
              <a:pPr>
                <a:spcBef>
                  <a:spcPct val="0"/>
                </a:spcBef>
              </a:pPr>
              <a:t>27</a:t>
            </a:fld>
            <a:endParaRPr kumimoji="0" lang="en-US" alt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0246214F-BA81-40E7-8AC2-449B16A80243}" type="slidenum">
              <a:rPr kumimoji="0" lang="en-US" altLang="en-US">
                <a:latin typeface="Times New Roman" charset="0"/>
              </a:rPr>
              <a:pPr>
                <a:spcBef>
                  <a:spcPct val="0"/>
                </a:spcBef>
              </a:pPr>
              <a:t>28</a:t>
            </a:fld>
            <a:endParaRPr kumimoji="0" lang="en-US" alt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4C7AE4DC-5A9B-45C4-8ABF-D82B04FBA788}" type="slidenum">
              <a:rPr kumimoji="0" lang="en-US" altLang="en-US">
                <a:latin typeface="Times New Roman" charset="0"/>
              </a:rPr>
              <a:pPr>
                <a:spcBef>
                  <a:spcPct val="0"/>
                </a:spcBef>
              </a:pPr>
              <a:t>29</a:t>
            </a:fld>
            <a:endParaRPr kumimoji="0" lang="en-US" alt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584807EC-B6C5-41FB-A96C-C3162C702A59}" type="slidenum">
              <a:rPr kumimoji="0" lang="en-US" altLang="en-US">
                <a:latin typeface="Times New Roman" charset="0"/>
              </a:rPr>
              <a:pPr>
                <a:spcBef>
                  <a:spcPct val="0"/>
                </a:spcBef>
              </a:pPr>
              <a:t>30</a:t>
            </a:fld>
            <a:endParaRPr kumimoji="0" lang="en-US" alt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486266AE-DA59-4B92-A5C9-780D2E4B124F}" type="slidenum">
              <a:rPr kumimoji="0" lang="en-US" altLang="en-US">
                <a:latin typeface="Times New Roman" charset="0"/>
              </a:rPr>
              <a:pPr>
                <a:spcBef>
                  <a:spcPct val="0"/>
                </a:spcBef>
              </a:pPr>
              <a:t>31</a:t>
            </a:fld>
            <a:endParaRPr kumimoji="0" lang="en-US" alt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96459-DDD4-4C66-8112-2D1EBFC15C70}" type="slidenum">
              <a:rPr lang="en-US" altLang="en-US"/>
              <a:pPr/>
              <a:t>33</a:t>
            </a:fld>
            <a:endParaRPr lang="en-US" alt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424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7</a:t>
            </a:fld>
            <a:endParaRPr lang="en-US"/>
          </a:p>
        </p:txBody>
      </p:sp>
    </p:spTree>
    <p:extLst>
      <p:ext uri="{BB962C8B-B14F-4D97-AF65-F5344CB8AC3E}">
        <p14:creationId xmlns:p14="http://schemas.microsoft.com/office/powerpoint/2010/main" val="3381261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EE83A-C931-437F-8660-42C1EBC07C0B}" type="slidenum">
              <a:rPr lang="en-US" altLang="en-US"/>
              <a:pPr/>
              <a:t>34</a:t>
            </a:fld>
            <a:endParaRPr lang="en-US" alt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188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AA1C3-0E9E-4B4E-9262-6D1F43ED6A26}" type="slidenum">
              <a:rPr lang="en-US" altLang="en-US"/>
              <a:pPr/>
              <a:t>35</a:t>
            </a:fld>
            <a:endParaRPr lang="en-US" alt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703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CFFBACAB-4EB8-47CA-A16B-B1DA84CE99DE}" type="slidenum">
              <a:rPr kumimoji="0" lang="en-US" altLang="en-US">
                <a:latin typeface="Times New Roman" charset="0"/>
              </a:rPr>
              <a:pPr>
                <a:spcBef>
                  <a:spcPct val="0"/>
                </a:spcBef>
              </a:pPr>
              <a:t>36</a:t>
            </a:fld>
            <a:endParaRPr kumimoji="0" lang="en-US" alt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4E35FC78-85D7-45DE-81D6-A0B89F971C2A}" type="slidenum">
              <a:rPr kumimoji="0" lang="en-US" altLang="en-US">
                <a:latin typeface="Times New Roman" charset="0"/>
              </a:rPr>
              <a:pPr>
                <a:spcBef>
                  <a:spcPct val="0"/>
                </a:spcBef>
              </a:pPr>
              <a:t>37</a:t>
            </a:fld>
            <a:endParaRPr kumimoji="0" lang="en-US" alt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38185566-E69E-4752-928D-19C05531093E}" type="slidenum">
              <a:rPr kumimoji="0" lang="en-US" altLang="en-US">
                <a:latin typeface="Times New Roman" charset="0"/>
              </a:rPr>
              <a:pPr>
                <a:spcBef>
                  <a:spcPct val="0"/>
                </a:spcBef>
              </a:pPr>
              <a:t>38</a:t>
            </a:fld>
            <a:endParaRPr kumimoji="0" lang="en-US" alt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98CFA9E1-2039-4821-9148-DD28CB9DA089}" type="slidenum">
              <a:rPr kumimoji="0" lang="en-US" altLang="en-US">
                <a:latin typeface="Times New Roman" charset="0"/>
              </a:rPr>
              <a:pPr>
                <a:spcBef>
                  <a:spcPct val="0"/>
                </a:spcBef>
              </a:pPr>
              <a:t>39</a:t>
            </a:fld>
            <a:endParaRPr kumimoji="0" lang="en-US" alt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DA0BF53D-A5DD-4595-A4AF-93707509D77E}" type="slidenum">
              <a:rPr kumimoji="0" lang="en-US" altLang="en-US">
                <a:latin typeface="Times New Roman" charset="0"/>
              </a:rPr>
              <a:pPr>
                <a:spcBef>
                  <a:spcPct val="0"/>
                </a:spcBef>
              </a:pPr>
              <a:t>42</a:t>
            </a:fld>
            <a:endParaRPr kumimoji="0" lang="en-US"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FD14AFF3-3B7A-4570-B2C3-46DF66A954AE}" type="slidenum">
              <a:rPr kumimoji="0" lang="en-US" altLang="en-US">
                <a:latin typeface="Times New Roman" charset="0"/>
              </a:rPr>
              <a:pPr>
                <a:spcBef>
                  <a:spcPct val="0"/>
                </a:spcBef>
              </a:pPr>
              <a:t>43</a:t>
            </a:fld>
            <a:endParaRPr kumimoji="0" lang="en-US" alt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9046E5DE-5190-4A67-87D9-F328A7B092E9}" type="slidenum">
              <a:rPr kumimoji="0" lang="en-US" altLang="en-US">
                <a:latin typeface="Times New Roman" charset="0"/>
              </a:rPr>
              <a:pPr>
                <a:spcBef>
                  <a:spcPct val="0"/>
                </a:spcBef>
              </a:pPr>
              <a:t>44</a:t>
            </a:fld>
            <a:endParaRPr kumimoji="0" lang="en-US" alt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6B1427C9-868B-49FE-B061-F0D382DA5F43}" type="slidenum">
              <a:rPr kumimoji="0" lang="en-US" altLang="en-US">
                <a:latin typeface="Times New Roman" charset="0"/>
              </a:rPr>
              <a:pPr>
                <a:spcBef>
                  <a:spcPct val="0"/>
                </a:spcBef>
              </a:pPr>
              <a:t>45</a:t>
            </a:fld>
            <a:endParaRPr kumimoji="0" lang="en-US" alt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8</a:t>
            </a:fld>
            <a:endParaRPr lang="en-US"/>
          </a:p>
        </p:txBody>
      </p:sp>
    </p:spTree>
    <p:extLst>
      <p:ext uri="{BB962C8B-B14F-4D97-AF65-F5344CB8AC3E}">
        <p14:creationId xmlns:p14="http://schemas.microsoft.com/office/powerpoint/2010/main" val="1852005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defRPr>
            </a:lvl1pPr>
            <a:lvl2pPr marL="742950" indent="-285750">
              <a:spcBef>
                <a:spcPct val="30000"/>
              </a:spcBef>
              <a:defRPr kumimoji="1" sz="1200">
                <a:solidFill>
                  <a:schemeClr val="tx1"/>
                </a:solidFill>
                <a:latin typeface="Arial" charset="0"/>
              </a:defRPr>
            </a:lvl2pPr>
            <a:lvl3pPr marL="1143000" indent="-228600">
              <a:spcBef>
                <a:spcPct val="30000"/>
              </a:spcBef>
              <a:defRPr kumimoji="1" sz="1200">
                <a:solidFill>
                  <a:schemeClr val="tx1"/>
                </a:solidFill>
                <a:latin typeface="Arial" charset="0"/>
              </a:defRPr>
            </a:lvl3pPr>
            <a:lvl4pPr marL="1600200" indent="-228600">
              <a:spcBef>
                <a:spcPct val="30000"/>
              </a:spcBef>
              <a:defRPr kumimoji="1" sz="1200">
                <a:solidFill>
                  <a:schemeClr val="tx1"/>
                </a:solidFill>
                <a:latin typeface="Arial" charset="0"/>
              </a:defRPr>
            </a:lvl4pPr>
            <a:lvl5pPr marL="2057400" indent="-22860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489DB9AC-6E34-4366-8959-9A098D15A434}" type="slidenum">
              <a:rPr kumimoji="0" lang="en-US" altLang="en-US">
                <a:latin typeface="Times New Roman" charset="0"/>
              </a:rPr>
              <a:pPr>
                <a:spcBef>
                  <a:spcPct val="0"/>
                </a:spcBef>
              </a:pPr>
              <a:t>46</a:t>
            </a:fld>
            <a:endParaRPr kumimoji="0" lang="en-US" alt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1F9D0-711E-44C6-B306-26D3E7FEA5E6}" type="slidenum">
              <a:rPr lang="en-US" altLang="en-US"/>
              <a:pPr/>
              <a:t>47</a:t>
            </a:fld>
            <a:endParaRPr lang="en-US" altLang="en-US"/>
          </a:p>
        </p:txBody>
      </p:sp>
      <p:sp>
        <p:nvSpPr>
          <p:cNvPr id="1244162" name="Rectangle 2"/>
          <p:cNvSpPr>
            <a:spLocks noGrp="1" noRot="1" noChangeAspect="1" noChangeArrowheads="1" noTextEdit="1"/>
          </p:cNvSpPr>
          <p:nvPr>
            <p:ph type="sldImg"/>
          </p:nvPr>
        </p:nvSpPr>
        <p:spPr>
          <a:ln/>
        </p:spPr>
      </p:sp>
      <p:sp>
        <p:nvSpPr>
          <p:cNvPr id="1244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928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6B6F6-32B7-4407-9916-54FC7C5DB6B5}" type="slidenum">
              <a:rPr lang="en-US" altLang="en-US"/>
              <a:pPr/>
              <a:t>16</a:t>
            </a:fld>
            <a:endParaRPr lang="en-US" altLang="en-US"/>
          </a:p>
        </p:txBody>
      </p:sp>
      <p:sp>
        <p:nvSpPr>
          <p:cNvPr id="1202178" name="Rectangle 2"/>
          <p:cNvSpPr>
            <a:spLocks noGrp="1" noRot="1" noChangeAspect="1" noChangeArrowheads="1" noTextEdit="1"/>
          </p:cNvSpPr>
          <p:nvPr>
            <p:ph type="sldImg"/>
          </p:nvPr>
        </p:nvSpPr>
        <p:spPr>
          <a:ln/>
        </p:spPr>
      </p:sp>
      <p:sp>
        <p:nvSpPr>
          <p:cNvPr id="1202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142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A09FA-D603-4B6C-A012-1DBE073FFBF9}" type="slidenum">
              <a:rPr lang="en-US" altLang="en-US"/>
              <a:pPr/>
              <a:t>17</a:t>
            </a:fld>
            <a:endParaRPr lang="en-US" alt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357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B108C-2CE5-4A03-AF47-2CABB1A0151D}" type="slidenum">
              <a:rPr lang="en-US" altLang="en-US"/>
              <a:pPr/>
              <a:t>18</a:t>
            </a:fld>
            <a:endParaRPr lang="en-US" alt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808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545CB-149A-4888-9EAF-A9C228FA2C17}" type="slidenum">
              <a:rPr lang="en-US" altLang="en-US"/>
              <a:pPr/>
              <a:t>19</a:t>
            </a:fld>
            <a:endParaRPr lang="en-US" altLang="en-US"/>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309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FBEDF-0F53-420E-84CF-79CF05DD9566}" type="slidenum">
              <a:rPr lang="en-US" altLang="en-US"/>
              <a:pPr/>
              <a:t>20</a:t>
            </a:fld>
            <a:endParaRPr lang="en-US" alt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566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BF6E9-7743-483B-89B4-BE026127EF22}" type="slidenum">
              <a:rPr lang="en-US" altLang="en-US"/>
              <a:pPr/>
              <a:t>21</a:t>
            </a:fld>
            <a:endParaRPr lang="en-US" altLang="en-US"/>
          </a:p>
        </p:txBody>
      </p:sp>
      <p:sp>
        <p:nvSpPr>
          <p:cNvPr id="1222658" name="Rectangle 2"/>
          <p:cNvSpPr>
            <a:spLocks noGrp="1" noRot="1" noChangeAspect="1" noChangeArrowheads="1" noTextEdit="1"/>
          </p:cNvSpPr>
          <p:nvPr>
            <p:ph type="sldImg"/>
          </p:nvPr>
        </p:nvSpPr>
        <p:spPr>
          <a:ln/>
        </p:spPr>
      </p:sp>
      <p:sp>
        <p:nvSpPr>
          <p:cNvPr id="1222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293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kjayarathna@cpp.edu" TargetMode="External"/><Relationship Id="rId7" Type="http://schemas.openxmlformats.org/officeDocument/2006/relationships/image" Target="../media/image5.png"/><Relationship Id="rId2" Type="http://schemas.openxmlformats.org/officeDocument/2006/relationships/hyperlink" Target="http://www.cpp.edu/~ukjayarathna"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azza.com/csupomona/winter2017/cs599/home" TargetMode="External"/><Relationship Id="rId2" Type="http://schemas.openxmlformats.org/officeDocument/2006/relationships/hyperlink" Target="http://www.cpp.edu/~ukjayarathna/courses/w17/cs59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iir.cs.umass.edu/downloads/SEIRiP.pdf" TargetMode="External"/><Relationship Id="rId2" Type="http://schemas.openxmlformats.org/officeDocument/2006/relationships/hyperlink" Target="http://nlp.stanford.edu/IR-boo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758266"/>
            <a:ext cx="7553131" cy="863601"/>
          </a:xfrm>
        </p:spPr>
        <p:txBody>
          <a:bodyPr>
            <a:normAutofit fontScale="90000"/>
          </a:bodyPr>
          <a:lstStyle/>
          <a:p>
            <a:pPr eaLnBrk="1" hangingPunct="1"/>
            <a:r>
              <a:rPr lang="en-US" dirty="0" smtClean="0">
                <a:latin typeface="Times New Roman" panose="02020603050405020304" pitchFamily="18" charset="0"/>
                <a:cs typeface="Times New Roman" panose="02020603050405020304" pitchFamily="18" charset="0"/>
              </a:rPr>
              <a:t>Introduction</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684838"/>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3" name="Picture 2"/>
          <p:cNvPicPr>
            <a:picLocks noChangeAspect="1"/>
          </p:cNvPicPr>
          <p:nvPr/>
        </p:nvPicPr>
        <p:blipFill>
          <a:blip r:embed="rId3"/>
          <a:stretch>
            <a:fillRect/>
          </a:stretch>
        </p:blipFill>
        <p:spPr>
          <a:xfrm>
            <a:off x="447869" y="884853"/>
            <a:ext cx="8266923"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Organization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87611"/>
          </a:xfrm>
        </p:spPr>
        <p:txBody>
          <a:bodyPr>
            <a:normAutofit/>
          </a:bodyPr>
          <a:lstStyle/>
          <a:p>
            <a:r>
              <a:rPr lang="en-US" sz="2400" b="1" dirty="0" smtClean="0">
                <a:latin typeface="Times New Roman" panose="02020603050405020304" pitchFamily="18" charset="0"/>
                <a:cs typeface="Times New Roman" panose="02020603050405020304" pitchFamily="18" charset="0"/>
              </a:rPr>
              <a:t>Project: </a:t>
            </a:r>
            <a:r>
              <a:rPr lang="en-US" sz="2400" dirty="0" smtClean="0">
                <a:latin typeface="Times New Roman" panose="02020603050405020304" pitchFamily="18" charset="0"/>
                <a:cs typeface="Times New Roman" panose="02020603050405020304" pitchFamily="18" charset="0"/>
              </a:rPr>
              <a:t>More in the next couple of slides…</a:t>
            </a:r>
          </a:p>
          <a:p>
            <a:r>
              <a:rPr lang="en-US" sz="2400" b="1" dirty="0" smtClean="0">
                <a:latin typeface="Times New Roman" panose="02020603050405020304" pitchFamily="18" charset="0"/>
                <a:cs typeface="Times New Roman" panose="02020603050405020304" pitchFamily="18" charset="0"/>
              </a:rPr>
              <a:t>Final </a:t>
            </a:r>
            <a:r>
              <a:rPr lang="en-US" sz="2400" b="1" dirty="0">
                <a:latin typeface="Times New Roman" panose="02020603050405020304" pitchFamily="18" charset="0"/>
                <a:cs typeface="Times New Roman" panose="02020603050405020304" pitchFamily="18" charset="0"/>
              </a:rPr>
              <a:t>Exam:</a:t>
            </a:r>
            <a:r>
              <a:rPr lang="en-US" sz="2400" dirty="0">
                <a:latin typeface="Times New Roman" panose="02020603050405020304" pitchFamily="18" charset="0"/>
                <a:cs typeface="Times New Roman" panose="02020603050405020304" pitchFamily="18" charset="0"/>
              </a:rPr>
              <a:t> The final exam is comprehensive, closed books and will be held on </a:t>
            </a:r>
            <a:r>
              <a:rPr lang="en-US" sz="2400" dirty="0">
                <a:solidFill>
                  <a:srgbClr val="FF0000"/>
                </a:solidFill>
                <a:latin typeface="Times New Roman" panose="02020603050405020304" pitchFamily="18" charset="0"/>
                <a:cs typeface="Times New Roman" panose="02020603050405020304" pitchFamily="18" charset="0"/>
              </a:rPr>
              <a:t>Monday, </a:t>
            </a:r>
            <a:r>
              <a:rPr lang="en-US" sz="2400" dirty="0" smtClean="0">
                <a:solidFill>
                  <a:srgbClr val="FF0000"/>
                </a:solidFill>
                <a:latin typeface="Times New Roman" panose="02020603050405020304" pitchFamily="18" charset="0"/>
                <a:cs typeface="Times New Roman" panose="02020603050405020304" pitchFamily="18" charset="0"/>
              </a:rPr>
              <a:t>March 13, 6.00pm - 7.45pm. </a:t>
            </a:r>
          </a:p>
          <a:p>
            <a:r>
              <a:rPr lang="en-US" sz="2400" b="1" dirty="0">
                <a:latin typeface="Times New Roman" panose="02020603050405020304" pitchFamily="18" charset="0"/>
                <a:cs typeface="Times New Roman" panose="02020603050405020304" pitchFamily="18" charset="0"/>
              </a:rPr>
              <a:t>Homework: </a:t>
            </a:r>
            <a:r>
              <a:rPr lang="en-US" sz="2400" dirty="0">
                <a:latin typeface="Times New Roman" panose="02020603050405020304" pitchFamily="18" charset="0"/>
                <a:cs typeface="Times New Roman" panose="02020603050405020304" pitchFamily="18" charset="0"/>
              </a:rPr>
              <a:t>We will have five homework assignments, each worth </a:t>
            </a:r>
            <a:r>
              <a:rPr lang="en-US" sz="2400" dirty="0" smtClean="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of your overall grade</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Homework 1 – 1 Page Resume, Due: 1/11, 6pm, Office 8-46 </a:t>
            </a:r>
          </a:p>
          <a:p>
            <a:r>
              <a:rPr lang="en-US" b="1" dirty="0" smtClean="0"/>
              <a:t>Research Paper Summary </a:t>
            </a:r>
            <a:endParaRPr lang="en-US" b="1" dirty="0"/>
          </a:p>
          <a:p>
            <a:pPr lvl="1"/>
            <a:r>
              <a:rPr lang="en-US" sz="2400" dirty="0" smtClean="0"/>
              <a:t>7 Papers, Summary due on the day of the discussion </a:t>
            </a:r>
            <a:endParaRPr lang="en-US" sz="2400" dirty="0"/>
          </a:p>
          <a:p>
            <a:r>
              <a:rPr lang="en-US" sz="2400" b="1" dirty="0" smtClean="0">
                <a:latin typeface="Times New Roman" panose="02020603050405020304" pitchFamily="18" charset="0"/>
                <a:cs typeface="Times New Roman" panose="02020603050405020304" pitchFamily="18" charset="0"/>
              </a:rPr>
              <a:t>Quizzes</a:t>
            </a:r>
            <a:endParaRPr lang="en-US" sz="2400" b="1" dirty="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2 scheduled (1/25, 3/1), 2 pop quizzes</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Extra Credit: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Culture reports or User Study evaluation participation</a:t>
            </a:r>
          </a:p>
        </p:txBody>
      </p:sp>
      <p:sp>
        <p:nvSpPr>
          <p:cNvPr id="4" name="Slide Number Placeholder 3"/>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85817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400" dirty="0" smtClean="0">
                <a:latin typeface="Times New Roman" panose="02020603050405020304" pitchFamily="18" charset="0"/>
                <a:cs typeface="Times New Roman" panose="02020603050405020304" pitchFamily="18" charset="0"/>
              </a:rPr>
              <a:t>It's difficult to appreciate IR issues without working on a large project</a:t>
            </a:r>
          </a:p>
          <a:p>
            <a:r>
              <a:rPr lang="en-US" altLang="en-US" sz="2400" dirty="0" smtClean="0">
                <a:latin typeface="Times New Roman" panose="02020603050405020304" pitchFamily="18" charset="0"/>
                <a:cs typeface="Times New Roman" panose="02020603050405020304" pitchFamily="18" charset="0"/>
              </a:rPr>
              <a:t>Issues only become real on larger projects</a:t>
            </a:r>
          </a:p>
          <a:p>
            <a:r>
              <a:rPr lang="en-US" altLang="en-US" sz="2400" dirty="0" smtClean="0">
                <a:latin typeface="Times New Roman" panose="02020603050405020304" pitchFamily="18" charset="0"/>
                <a:cs typeface="Times New Roman" panose="02020603050405020304" pitchFamily="18" charset="0"/>
              </a:rPr>
              <a:t>10 weeks is too short</a:t>
            </a:r>
          </a:p>
          <a:p>
            <a:r>
              <a:rPr lang="en-US" altLang="en-US" sz="2400" dirty="0" smtClean="0">
                <a:latin typeface="Times New Roman" panose="02020603050405020304" pitchFamily="18" charset="0"/>
                <a:cs typeface="Times New Roman" panose="02020603050405020304" pitchFamily="18" charset="0"/>
              </a:rPr>
              <a:t>There will be a natural tendency to over emphasize development</a:t>
            </a:r>
          </a:p>
          <a:p>
            <a:r>
              <a:rPr lang="en-US" altLang="en-US" sz="2400" dirty="0" smtClean="0">
                <a:latin typeface="Times New Roman" panose="02020603050405020304" pitchFamily="18" charset="0"/>
                <a:cs typeface="Times New Roman" panose="02020603050405020304" pitchFamily="18" charset="0"/>
              </a:rPr>
              <a:t>Teams will be homogenous</a:t>
            </a:r>
          </a:p>
          <a:p>
            <a:r>
              <a:rPr lang="en-US" altLang="en-US" sz="2400" dirty="0" smtClean="0">
                <a:latin typeface="Times New Roman" panose="02020603050405020304" pitchFamily="18" charset="0"/>
                <a:cs typeface="Times New Roman" panose="02020603050405020304" pitchFamily="18" charset="0"/>
              </a:rPr>
              <a:t>But that won't stop us</a:t>
            </a:r>
          </a:p>
        </p:txBody>
      </p:sp>
      <p:sp>
        <p:nvSpPr>
          <p:cNvPr id="4" name="Slide Number Placeholder 3"/>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363837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Evaluation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400" dirty="0" smtClean="0">
                <a:latin typeface="Times New Roman" panose="02020603050405020304" pitchFamily="18" charset="0"/>
                <a:cs typeface="Times New Roman" panose="02020603050405020304" pitchFamily="18" charset="0"/>
              </a:rPr>
              <a:t>Form teams of 3 (+ 1?) students</a:t>
            </a:r>
          </a:p>
          <a:p>
            <a:pPr lvl="1"/>
            <a:r>
              <a:rPr lang="en-US" altLang="en-US" sz="2400" dirty="0" smtClean="0">
                <a:latin typeface="Times New Roman" panose="02020603050405020304" pitchFamily="18" charset="0"/>
                <a:cs typeface="Times New Roman" panose="02020603050405020304" pitchFamily="18" charset="0"/>
              </a:rPr>
              <a:t>Independent and non-competing</a:t>
            </a:r>
          </a:p>
          <a:p>
            <a:pPr lvl="1"/>
            <a:r>
              <a:rPr lang="en-US" altLang="en-US" sz="2400" dirty="0" smtClean="0">
                <a:latin typeface="Times New Roman" panose="02020603050405020304" pitchFamily="18" charset="0"/>
                <a:cs typeface="Times New Roman" panose="02020603050405020304" pitchFamily="18" charset="0"/>
              </a:rPr>
              <a:t>Think of other teams as working for other organizations</a:t>
            </a:r>
          </a:p>
          <a:p>
            <a:pPr lvl="1"/>
            <a:r>
              <a:rPr lang="en-US" altLang="en-US" sz="2400" dirty="0" smtClean="0">
                <a:latin typeface="Times New Roman" panose="02020603050405020304" pitchFamily="18" charset="0"/>
                <a:cs typeface="Times New Roman" panose="02020603050405020304" pitchFamily="18" charset="0"/>
              </a:rPr>
              <a:t>Code and document sharing between teams is not permitted</a:t>
            </a:r>
          </a:p>
          <a:p>
            <a:r>
              <a:rPr lang="en-US" altLang="en-US" sz="2400" dirty="0" smtClean="0">
                <a:latin typeface="Times New Roman" panose="02020603050405020304" pitchFamily="18" charset="0"/>
                <a:cs typeface="Times New Roman" panose="02020603050405020304" pitchFamily="18" charset="0"/>
              </a:rPr>
              <a:t>Project grade will have a large impact on course grade (30%)</a:t>
            </a:r>
          </a:p>
          <a:p>
            <a:r>
              <a:rPr lang="en-US" altLang="en-US" sz="2400" dirty="0" smtClean="0">
                <a:latin typeface="Times New Roman" panose="02020603050405020304" pitchFamily="18" charset="0"/>
                <a:cs typeface="Times New Roman" panose="02020603050405020304" pitchFamily="18" charset="0"/>
              </a:rPr>
              <a:t>Project grade will (attempt to) recognize individual contributions</a:t>
            </a:r>
          </a:p>
          <a:p>
            <a:pPr lvl="1"/>
            <a:r>
              <a:rPr lang="en-US" altLang="en-US" sz="2400" dirty="0" smtClean="0">
                <a:latin typeface="Times New Roman" panose="02020603050405020304" pitchFamily="18" charset="0"/>
                <a:cs typeface="Times New Roman" panose="02020603050405020304" pitchFamily="18" charset="0"/>
              </a:rPr>
              <a:t>Peer evaluation, Demo evaluation</a:t>
            </a:r>
          </a:p>
          <a:p>
            <a:r>
              <a:rPr lang="en-US" altLang="en-US" sz="2400" dirty="0" smtClean="0">
                <a:latin typeface="Times New Roman" panose="02020603050405020304" pitchFamily="18" charset="0"/>
                <a:cs typeface="Times New Roman" panose="02020603050405020304" pitchFamily="18" charset="0"/>
              </a:rPr>
              <a:t>All artifacts will be considered in the evaluation</a:t>
            </a:r>
          </a:p>
          <a:p>
            <a:r>
              <a:rPr lang="en-US" altLang="en-US" sz="2400" dirty="0" smtClean="0">
                <a:latin typeface="Times New Roman" panose="02020603050405020304" pitchFamily="18" charset="0"/>
                <a:cs typeface="Times New Roman" panose="02020603050405020304" pitchFamily="18" charset="0"/>
              </a:rPr>
              <a:t>Quality matters. </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258678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800" dirty="0" smtClean="0">
                <a:latin typeface="Times New Roman" panose="02020603050405020304" pitchFamily="18" charset="0"/>
                <a:cs typeface="Times New Roman" panose="02020603050405020304" pitchFamily="18" charset="0"/>
              </a:rPr>
              <a:t>Project Proposal, </a:t>
            </a:r>
            <a:r>
              <a:rPr lang="en-US" altLang="en-US" sz="2800" dirty="0" smtClean="0">
                <a:solidFill>
                  <a:srgbClr val="FF0000"/>
                </a:solidFill>
                <a:latin typeface="Times New Roman" panose="02020603050405020304" pitchFamily="18" charset="0"/>
                <a:cs typeface="Times New Roman" panose="02020603050405020304" pitchFamily="18" charset="0"/>
              </a:rPr>
              <a:t>01/18</a:t>
            </a:r>
          </a:p>
          <a:p>
            <a:r>
              <a:rPr lang="en-US" altLang="en-US" sz="2800" dirty="0" smtClean="0">
                <a:latin typeface="Times New Roman" panose="02020603050405020304" pitchFamily="18" charset="0"/>
                <a:cs typeface="Times New Roman" panose="02020603050405020304" pitchFamily="18" charset="0"/>
              </a:rPr>
              <a:t>Progress reports, </a:t>
            </a:r>
            <a:r>
              <a:rPr lang="en-US" altLang="en-US" sz="2800" dirty="0" smtClean="0">
                <a:solidFill>
                  <a:srgbClr val="FF0000"/>
                </a:solidFill>
                <a:latin typeface="Times New Roman" panose="02020603050405020304" pitchFamily="18" charset="0"/>
                <a:cs typeface="Times New Roman" panose="02020603050405020304" pitchFamily="18" charset="0"/>
              </a:rPr>
              <a:t>02/01, 02/22</a:t>
            </a:r>
          </a:p>
          <a:p>
            <a:r>
              <a:rPr lang="en-US" altLang="en-US" sz="2800" dirty="0" smtClean="0">
                <a:latin typeface="Times New Roman" panose="02020603050405020304" pitchFamily="18" charset="0"/>
                <a:cs typeface="Times New Roman" panose="02020603050405020304" pitchFamily="18" charset="0"/>
              </a:rPr>
              <a:t>Final Report, </a:t>
            </a:r>
            <a:r>
              <a:rPr lang="en-US" altLang="en-US" sz="2800" dirty="0" smtClean="0">
                <a:solidFill>
                  <a:srgbClr val="FF0000"/>
                </a:solidFill>
                <a:latin typeface="Times New Roman" panose="02020603050405020304" pitchFamily="18" charset="0"/>
                <a:cs typeface="Times New Roman" panose="02020603050405020304" pitchFamily="18" charset="0"/>
              </a:rPr>
              <a:t>03/08</a:t>
            </a:r>
          </a:p>
          <a:p>
            <a:r>
              <a:rPr lang="en-US" altLang="en-US" sz="2800" dirty="0" smtClean="0">
                <a:latin typeface="Times New Roman" panose="02020603050405020304" pitchFamily="18" charset="0"/>
                <a:cs typeface="Times New Roman" panose="02020603050405020304" pitchFamily="18" charset="0"/>
              </a:rPr>
              <a:t>In-class presentation and Demo, </a:t>
            </a:r>
            <a:r>
              <a:rPr lang="en-US" altLang="en-US" sz="2800" dirty="0" smtClean="0">
                <a:solidFill>
                  <a:srgbClr val="FF0000"/>
                </a:solidFill>
                <a:latin typeface="Times New Roman" panose="02020603050405020304" pitchFamily="18" charset="0"/>
                <a:cs typeface="Times New Roman" panose="02020603050405020304" pitchFamily="18" charset="0"/>
              </a:rPr>
              <a:t>03/08</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21250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Ideas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69139"/>
          </a:xfrm>
        </p:spPr>
        <p:txBody>
          <a:bodyPr>
            <a:normAutofit/>
          </a:bodyPr>
          <a:lstStyle/>
          <a:p>
            <a:r>
              <a:rPr lang="en-US" altLang="en-US" sz="2400" dirty="0" smtClean="0">
                <a:latin typeface="Times New Roman" panose="02020603050405020304" pitchFamily="18" charset="0"/>
                <a:cs typeface="Times New Roman" panose="02020603050405020304" pitchFamily="18" charset="0"/>
              </a:rPr>
              <a:t>Personal Health Monitoring and Tracking</a:t>
            </a:r>
          </a:p>
          <a:p>
            <a:r>
              <a:rPr lang="en-US" altLang="en-US" dirty="0" smtClean="0"/>
              <a:t>News and Summarization (timelines)</a:t>
            </a:r>
          </a:p>
          <a:p>
            <a:r>
              <a:rPr lang="en-US" altLang="en-US" dirty="0"/>
              <a:t>Social Media (Spammers, Social Honey-pot</a:t>
            </a:r>
            <a:r>
              <a:rPr lang="en-US" altLang="en-US" dirty="0" smtClean="0"/>
              <a:t>)</a:t>
            </a:r>
          </a:p>
          <a:p>
            <a:r>
              <a:rPr lang="en-US" altLang="en-US" dirty="0" smtClean="0"/>
              <a:t>Universal Social Profile (social-media mining)</a:t>
            </a:r>
          </a:p>
          <a:p>
            <a:r>
              <a:rPr lang="en-US" altLang="en-US" sz="2400" dirty="0" smtClean="0">
                <a:latin typeface="Times New Roman" panose="02020603050405020304" pitchFamily="18" charset="0"/>
                <a:cs typeface="Times New Roman" panose="02020603050405020304" pitchFamily="18" charset="0"/>
              </a:rPr>
              <a:t>Recommender Systems (products, costs)</a:t>
            </a:r>
          </a:p>
          <a:p>
            <a:r>
              <a:rPr lang="en-US" altLang="en-US" sz="2400" dirty="0" smtClean="0">
                <a:latin typeface="Times New Roman" panose="02020603050405020304" pitchFamily="18" charset="0"/>
                <a:cs typeface="Times New Roman" panose="02020603050405020304" pitchFamily="18" charset="0"/>
              </a:rPr>
              <a:t>Improve class room experience (students, instructors)</a:t>
            </a:r>
          </a:p>
          <a:p>
            <a:r>
              <a:rPr lang="en-US" altLang="en-US" sz="2400" dirty="0" smtClean="0">
                <a:latin typeface="Times New Roman" panose="02020603050405020304" pitchFamily="18" charset="0"/>
                <a:cs typeface="Times New Roman" panose="02020603050405020304" pitchFamily="18" charset="0"/>
              </a:rPr>
              <a:t>Drones, Arduino, Raspberry PI, Robots…….</a:t>
            </a:r>
          </a:p>
          <a:p>
            <a:pPr marL="342900" lvl="1" indent="0">
              <a:buNone/>
            </a:pPr>
            <a:endParaRPr lang="en-US" altLang="en-US" dirty="0"/>
          </a:p>
          <a:p>
            <a:pPr lvl="1"/>
            <a:endParaRPr lang="en-US" altLang="en-US" dirty="0" smtClean="0"/>
          </a:p>
          <a:p>
            <a:pPr lvl="1"/>
            <a:endParaRPr lang="en-US" altLang="en-US" dirty="0" smtClean="0"/>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390263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z="3200">
                <a:cs typeface="Times New Roman" panose="02020603050405020304" pitchFamily="18" charset="0"/>
              </a:rPr>
              <a:t>More on the class</a:t>
            </a:r>
          </a:p>
        </p:txBody>
      </p:sp>
      <p:sp>
        <p:nvSpPr>
          <p:cNvPr id="132099" name="Rectangle 3"/>
          <p:cNvSpPr>
            <a:spLocks noGrp="1" noChangeArrowheads="1"/>
          </p:cNvSpPr>
          <p:nvPr>
            <p:ph type="body" idx="1"/>
          </p:nvPr>
        </p:nvSpPr>
        <p:spPr/>
        <p:txBody>
          <a:bodyPr/>
          <a:lstStyle/>
          <a:p>
            <a:r>
              <a:rPr lang="en-US" altLang="en-US" sz="2400" dirty="0">
                <a:cs typeface="Times New Roman" panose="02020603050405020304" pitchFamily="18" charset="0"/>
              </a:rPr>
              <a:t>Project (approximately </a:t>
            </a:r>
            <a:r>
              <a:rPr lang="en-US" altLang="en-US" sz="2400" dirty="0" smtClean="0">
                <a:cs typeface="Times New Roman" panose="02020603050405020304" pitchFamily="18" charset="0"/>
              </a:rPr>
              <a:t>26 </a:t>
            </a:r>
            <a:r>
              <a:rPr lang="en-US" altLang="en-US" sz="2400" dirty="0">
                <a:cs typeface="Times New Roman" panose="02020603050405020304" pitchFamily="18" charset="0"/>
              </a:rPr>
              <a:t>students, we’ll form groups </a:t>
            </a:r>
            <a:r>
              <a:rPr lang="en-US" altLang="en-US" sz="2400" dirty="0" smtClean="0">
                <a:cs typeface="Times New Roman" panose="02020603050405020304" pitchFamily="18" charset="0"/>
              </a:rPr>
              <a:t>this Monday)</a:t>
            </a: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Strict </a:t>
            </a:r>
            <a:r>
              <a:rPr lang="en-US" altLang="en-US" sz="2000" dirty="0">
                <a:cs typeface="Times New Roman" panose="02020603050405020304" pitchFamily="18" charset="0"/>
              </a:rPr>
              <a:t>milestones </a:t>
            </a:r>
            <a:r>
              <a:rPr lang="en-US" altLang="en-US" sz="2000" dirty="0" smtClean="0">
                <a:cs typeface="Times New Roman" panose="02020603050405020304" pitchFamily="18" charset="0"/>
              </a:rPr>
              <a:t>(only 10 weeks)</a:t>
            </a:r>
            <a:endParaRPr lang="en-US" altLang="en-US" sz="2000" dirty="0">
              <a:cs typeface="Times New Roman" panose="02020603050405020304" pitchFamily="18" charset="0"/>
            </a:endParaRPr>
          </a:p>
          <a:p>
            <a:pPr lvl="1"/>
            <a:r>
              <a:rPr lang="en-US" altLang="en-US" sz="2000" dirty="0" smtClean="0">
                <a:cs typeface="Times New Roman" panose="02020603050405020304" pitchFamily="18" charset="0"/>
              </a:rPr>
              <a:t>Progress reports, list </a:t>
            </a:r>
            <a:r>
              <a:rPr lang="en-US" altLang="en-US" sz="2000" dirty="0">
                <a:cs typeface="Times New Roman" panose="02020603050405020304" pitchFamily="18" charset="0"/>
              </a:rPr>
              <a:t>top 3 risks, plus other material </a:t>
            </a: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Not </a:t>
            </a:r>
            <a:r>
              <a:rPr lang="en-US" altLang="en-US" sz="2000" dirty="0">
                <a:cs typeface="Times New Roman" panose="02020603050405020304" pitchFamily="18" charset="0"/>
              </a:rPr>
              <a:t>primarily graded on whether your program "works“</a:t>
            </a:r>
          </a:p>
          <a:p>
            <a:r>
              <a:rPr lang="en-US" altLang="en-US" sz="2400" dirty="0">
                <a:cs typeface="Times New Roman" panose="02020603050405020304" pitchFamily="18" charset="0"/>
              </a:rPr>
              <a:t>Special topics </a:t>
            </a:r>
            <a:r>
              <a:rPr lang="en-US" altLang="en-US" sz="2400" dirty="0" smtClean="0">
                <a:cs typeface="Times New Roman" panose="02020603050405020304" pitchFamily="18" charset="0"/>
              </a:rPr>
              <a:t>(research papers)</a:t>
            </a:r>
            <a:endParaRPr lang="en-US" altLang="en-US" dirty="0" smtClean="0">
              <a:cs typeface="Times New Roman" panose="02020603050405020304" pitchFamily="18" charset="0"/>
            </a:endParaRPr>
          </a:p>
          <a:p>
            <a:r>
              <a:rPr lang="en-US" altLang="en-US" sz="2400" dirty="0" smtClean="0">
                <a:cs typeface="Times New Roman" panose="02020603050405020304" pitchFamily="18" charset="0"/>
              </a:rPr>
              <a:t>Schedule </a:t>
            </a:r>
            <a:r>
              <a:rPr lang="en-US" altLang="en-US" sz="2400" dirty="0">
                <a:cs typeface="Times New Roman" panose="02020603050405020304" pitchFamily="18" charset="0"/>
              </a:rPr>
              <a:t>is on the web </a:t>
            </a:r>
            <a:r>
              <a:rPr lang="en-US" altLang="en-US" sz="2400" dirty="0" smtClean="0">
                <a:cs typeface="Times New Roman" panose="02020603050405020304" pitchFamily="18" charset="0"/>
              </a:rPr>
              <a:t>page </a:t>
            </a:r>
            <a:endParaRPr lang="en-US" altLang="en-US" sz="2400"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178715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p:txBody>
          <a:bodyPr/>
          <a:lstStyle/>
          <a:p>
            <a:r>
              <a:rPr lang="en-US" altLang="en-US"/>
              <a:t>Lecture Overview</a:t>
            </a:r>
          </a:p>
        </p:txBody>
      </p:sp>
      <p:sp>
        <p:nvSpPr>
          <p:cNvPr id="1142787" name="Rectangle 3"/>
          <p:cNvSpPr>
            <a:spLocks noGrp="1" noChangeArrowheads="1"/>
          </p:cNvSpPr>
          <p:nvPr>
            <p:ph type="body" idx="1"/>
          </p:nvPr>
        </p:nvSpPr>
        <p:spPr/>
        <p:txBody>
          <a:bodyPr>
            <a:normAutofit/>
          </a:bodyPr>
          <a:lstStyle/>
          <a:p>
            <a:r>
              <a:rPr lang="en-US" altLang="en-US" sz="2800" dirty="0" smtClean="0"/>
              <a:t>Introduction </a:t>
            </a:r>
            <a:r>
              <a:rPr lang="en-US" altLang="en-US" sz="2800" dirty="0"/>
              <a:t>to Information Retrieval</a:t>
            </a:r>
          </a:p>
          <a:p>
            <a:r>
              <a:rPr lang="en-US" altLang="en-US" sz="2800" dirty="0"/>
              <a:t>The Information Seeking Process</a:t>
            </a:r>
          </a:p>
          <a:p>
            <a:r>
              <a:rPr lang="en-US" altLang="en-US" sz="2800" dirty="0"/>
              <a:t>Information Retrieval History and </a:t>
            </a:r>
            <a:r>
              <a:rPr lang="en-US" altLang="en-US" sz="2800" dirty="0" smtClean="0"/>
              <a:t>Developments</a:t>
            </a:r>
            <a:endParaRPr lang="en-US" altLang="en-US" sz="2800" dirty="0"/>
          </a:p>
        </p:txBody>
      </p:sp>
      <p:sp>
        <p:nvSpPr>
          <p:cNvPr id="1142788" name="Text Box 4"/>
          <p:cNvSpPr txBox="1">
            <a:spLocks noChangeArrowheads="1"/>
          </p:cNvSpPr>
          <p:nvPr/>
        </p:nvSpPr>
        <p:spPr bwMode="auto">
          <a:xfrm>
            <a:off x="387803" y="6147431"/>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to </a:t>
            </a:r>
            <a:r>
              <a:rPr lang="en-US" altLang="en-US" sz="1200" dirty="0" smtClean="0">
                <a:solidFill>
                  <a:schemeClr val="accent2"/>
                </a:solidFill>
                <a:latin typeface="Arial" panose="020B0604020202020204" pitchFamily="34" charset="0"/>
              </a:rPr>
              <a:t>Ray Larson at UC Berkeley and Ray Mooney at UT Austin</a:t>
            </a:r>
            <a:endParaRPr lang="en-US" altLang="en-US" sz="1200" dirty="0">
              <a:solidFill>
                <a:schemeClr val="accent2"/>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12294820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8" name="Rectangle 6"/>
          <p:cNvSpPr>
            <a:spLocks noGrp="1" noChangeArrowheads="1"/>
          </p:cNvSpPr>
          <p:nvPr>
            <p:ph type="title"/>
          </p:nvPr>
        </p:nvSpPr>
        <p:spPr/>
        <p:txBody>
          <a:bodyPr/>
          <a:lstStyle/>
          <a:p>
            <a:r>
              <a:rPr lang="en-US" altLang="en-US"/>
              <a:t>Purposes of the Course</a:t>
            </a:r>
          </a:p>
        </p:txBody>
      </p:sp>
      <p:sp>
        <p:nvSpPr>
          <p:cNvPr id="1180679" name="Rectangle 7"/>
          <p:cNvSpPr>
            <a:spLocks noGrp="1" noChangeArrowheads="1"/>
          </p:cNvSpPr>
          <p:nvPr>
            <p:ph type="body" idx="1"/>
          </p:nvPr>
        </p:nvSpPr>
        <p:spPr/>
        <p:txBody>
          <a:bodyPr>
            <a:normAutofit fontScale="92500" lnSpcReduction="10000"/>
          </a:bodyPr>
          <a:lstStyle/>
          <a:p>
            <a:pPr>
              <a:lnSpc>
                <a:spcPct val="90000"/>
              </a:lnSpc>
            </a:pPr>
            <a:r>
              <a:rPr lang="en-US" altLang="en-US" sz="2400" dirty="0"/>
              <a:t>To impart a basic theoretical understanding of IR models </a:t>
            </a:r>
          </a:p>
          <a:p>
            <a:pPr lvl="1">
              <a:lnSpc>
                <a:spcPct val="90000"/>
              </a:lnSpc>
            </a:pPr>
            <a:r>
              <a:rPr lang="en-US" altLang="en-US" sz="2000" dirty="0"/>
              <a:t>Boolean </a:t>
            </a:r>
          </a:p>
          <a:p>
            <a:pPr lvl="1">
              <a:lnSpc>
                <a:spcPct val="90000"/>
              </a:lnSpc>
            </a:pPr>
            <a:r>
              <a:rPr lang="en-US" altLang="en-US" sz="2000" dirty="0"/>
              <a:t>Vector Space</a:t>
            </a:r>
          </a:p>
          <a:p>
            <a:pPr lvl="1">
              <a:lnSpc>
                <a:spcPct val="90000"/>
              </a:lnSpc>
            </a:pPr>
            <a:r>
              <a:rPr lang="en-US" altLang="en-US" sz="2000" dirty="0"/>
              <a:t>Probabilistic (including Language Models)</a:t>
            </a:r>
          </a:p>
          <a:p>
            <a:pPr>
              <a:lnSpc>
                <a:spcPct val="90000"/>
              </a:lnSpc>
            </a:pPr>
            <a:r>
              <a:rPr lang="en-US" altLang="en-US" sz="2400" dirty="0"/>
              <a:t>To examine major application areas of IR including:</a:t>
            </a:r>
          </a:p>
          <a:p>
            <a:pPr lvl="1">
              <a:lnSpc>
                <a:spcPct val="90000"/>
              </a:lnSpc>
            </a:pPr>
            <a:r>
              <a:rPr lang="en-US" altLang="en-US" sz="2000" dirty="0"/>
              <a:t>Web Search</a:t>
            </a:r>
          </a:p>
          <a:p>
            <a:pPr lvl="1">
              <a:lnSpc>
                <a:spcPct val="90000"/>
              </a:lnSpc>
            </a:pPr>
            <a:r>
              <a:rPr lang="en-US" altLang="en-US" sz="2000" dirty="0"/>
              <a:t>Text categorization and clustering</a:t>
            </a:r>
          </a:p>
          <a:p>
            <a:pPr lvl="1">
              <a:lnSpc>
                <a:spcPct val="90000"/>
              </a:lnSpc>
            </a:pPr>
            <a:r>
              <a:rPr lang="en-US" altLang="en-US" sz="2000" dirty="0" smtClean="0"/>
              <a:t>Text </a:t>
            </a:r>
            <a:r>
              <a:rPr lang="en-US" altLang="en-US" sz="2000" dirty="0"/>
              <a:t>summarization</a:t>
            </a:r>
          </a:p>
          <a:p>
            <a:pPr lvl="1">
              <a:lnSpc>
                <a:spcPct val="90000"/>
              </a:lnSpc>
            </a:pPr>
            <a:r>
              <a:rPr lang="en-US" altLang="en-US" sz="2000" dirty="0"/>
              <a:t>Digital Libraries</a:t>
            </a:r>
          </a:p>
          <a:p>
            <a:pPr>
              <a:lnSpc>
                <a:spcPct val="90000"/>
              </a:lnSpc>
            </a:pPr>
            <a:r>
              <a:rPr lang="en-US" altLang="en-US" sz="2400" dirty="0"/>
              <a:t>To understand how IR performance is measured:</a:t>
            </a:r>
          </a:p>
          <a:p>
            <a:pPr lvl="1">
              <a:lnSpc>
                <a:spcPct val="90000"/>
              </a:lnSpc>
            </a:pPr>
            <a:r>
              <a:rPr lang="en-US" altLang="en-US" sz="2000" dirty="0"/>
              <a:t>Recall/Precision</a:t>
            </a:r>
          </a:p>
          <a:p>
            <a:pPr lvl="1">
              <a:lnSpc>
                <a:spcPct val="90000"/>
              </a:lnSpc>
            </a:pPr>
            <a:r>
              <a:rPr lang="en-US" altLang="en-US" sz="2000" dirty="0"/>
              <a:t>Statistical significance</a:t>
            </a:r>
          </a:p>
          <a:p>
            <a:pPr>
              <a:lnSpc>
                <a:spcPct val="90000"/>
              </a:lnSpc>
            </a:pPr>
            <a:r>
              <a:rPr lang="en-US" altLang="en-US" sz="2400" dirty="0"/>
              <a:t>Gain hands-on experience with IR systems</a:t>
            </a:r>
          </a:p>
        </p:txBody>
      </p:sp>
      <p:sp>
        <p:nvSpPr>
          <p:cNvPr id="2" name="Slide Number Placeholder 1"/>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30984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06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06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06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06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806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06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06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06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067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806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067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067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06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US" altLang="en-US"/>
              <a:t>Introduction</a:t>
            </a:r>
          </a:p>
        </p:txBody>
      </p:sp>
      <p:sp>
        <p:nvSpPr>
          <p:cNvPr id="1181699" name="Rectangle 3"/>
          <p:cNvSpPr>
            <a:spLocks noGrp="1" noChangeArrowheads="1"/>
          </p:cNvSpPr>
          <p:nvPr>
            <p:ph type="body" idx="1"/>
          </p:nvPr>
        </p:nvSpPr>
        <p:spPr/>
        <p:txBody>
          <a:bodyPr/>
          <a:lstStyle/>
          <a:p>
            <a:r>
              <a:rPr lang="en-US" altLang="en-US" sz="2800" dirty="0"/>
              <a:t>Goal of IR is to retrieve </a:t>
            </a:r>
            <a:r>
              <a:rPr lang="en-US" altLang="en-US" sz="2800" dirty="0">
                <a:solidFill>
                  <a:srgbClr val="FF3300"/>
                </a:solidFill>
              </a:rPr>
              <a:t>all</a:t>
            </a:r>
            <a:r>
              <a:rPr lang="en-US" altLang="en-US" sz="2800" dirty="0"/>
              <a:t> and </a:t>
            </a:r>
            <a:r>
              <a:rPr lang="en-US" altLang="en-US" sz="2800" dirty="0">
                <a:solidFill>
                  <a:srgbClr val="FF3300"/>
                </a:solidFill>
              </a:rPr>
              <a:t>only</a:t>
            </a:r>
            <a:r>
              <a:rPr lang="en-US" altLang="en-US" sz="2800" dirty="0"/>
              <a:t> the “relevant” documents in a collection for a particular user with a particular need for information</a:t>
            </a:r>
          </a:p>
          <a:p>
            <a:pPr lvl="1"/>
            <a:r>
              <a:rPr lang="en-US" altLang="en-US" sz="2400" dirty="0">
                <a:solidFill>
                  <a:srgbClr val="FF3300"/>
                </a:solidFill>
              </a:rPr>
              <a:t>Relevance</a:t>
            </a:r>
            <a:r>
              <a:rPr lang="en-US" altLang="en-US" sz="2400" dirty="0"/>
              <a:t> is a central concept in IR theory</a:t>
            </a:r>
          </a:p>
          <a:p>
            <a:pPr>
              <a:lnSpc>
                <a:spcPct val="80000"/>
              </a:lnSpc>
            </a:pPr>
            <a:r>
              <a:rPr lang="en-US" altLang="en-US" sz="2800" dirty="0"/>
              <a:t>How does an IR system work when the “collection” is all documents available on the Web?</a:t>
            </a:r>
          </a:p>
          <a:p>
            <a:pPr lvl="1">
              <a:lnSpc>
                <a:spcPct val="80000"/>
              </a:lnSpc>
            </a:pPr>
            <a:r>
              <a:rPr lang="en-US" altLang="en-US" sz="2400" dirty="0"/>
              <a:t>Web search engines have been stress-testing the traditional IR models (and inventing new ways of ranking)</a:t>
            </a:r>
          </a:p>
        </p:txBody>
      </p:sp>
      <p:sp>
        <p:nvSpPr>
          <p:cNvPr id="2" name="Slide Number Placeholder 1"/>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142139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1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1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1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79" name="Rectangle 35"/>
          <p:cNvSpPr>
            <a:spLocks noGrp="1" noChangeArrowheads="1"/>
          </p:cNvSpPr>
          <p:nvPr>
            <p:ph type="title"/>
          </p:nvPr>
        </p:nvSpPr>
        <p:spPr/>
        <p:txBody>
          <a:bodyPr/>
          <a:lstStyle/>
          <a:p>
            <a:r>
              <a:rPr lang="en-US" altLang="en-US"/>
              <a:t>Origins</a:t>
            </a:r>
          </a:p>
        </p:txBody>
      </p:sp>
      <p:sp>
        <p:nvSpPr>
          <p:cNvPr id="1183780" name="Rectangle 36"/>
          <p:cNvSpPr>
            <a:spLocks noGrp="1" noChangeArrowheads="1"/>
          </p:cNvSpPr>
          <p:nvPr>
            <p:ph type="body" idx="1"/>
          </p:nvPr>
        </p:nvSpPr>
        <p:spPr>
          <a:xfrm>
            <a:off x="457200" y="1657739"/>
            <a:ext cx="8534400" cy="4953000"/>
          </a:xfrm>
        </p:spPr>
        <p:txBody>
          <a:bodyPr/>
          <a:lstStyle/>
          <a:p>
            <a:r>
              <a:rPr lang="en-US" altLang="en-US" dirty="0"/>
              <a:t>Communication theory revisited</a:t>
            </a:r>
          </a:p>
          <a:p>
            <a:r>
              <a:rPr lang="en-US" altLang="en-US" dirty="0"/>
              <a:t>Problems with transmission of </a:t>
            </a:r>
            <a:r>
              <a:rPr lang="en-US" altLang="en-US" dirty="0" smtClean="0"/>
              <a:t>meaning</a:t>
            </a:r>
            <a:endParaRPr lang="en-US" altLang="en-US" dirty="0"/>
          </a:p>
        </p:txBody>
      </p:sp>
      <p:sp>
        <p:nvSpPr>
          <p:cNvPr id="1183748" name="Rectangle 4"/>
          <p:cNvSpPr>
            <a:spLocks noChangeArrowheads="1"/>
          </p:cNvSpPr>
          <p:nvPr/>
        </p:nvSpPr>
        <p:spPr bwMode="auto">
          <a:xfrm>
            <a:off x="4252913" y="4641850"/>
            <a:ext cx="504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Noise</a:t>
            </a:r>
          </a:p>
        </p:txBody>
      </p:sp>
      <p:grpSp>
        <p:nvGrpSpPr>
          <p:cNvPr id="1183749" name="Group 5"/>
          <p:cNvGrpSpPr>
            <a:grpSpLocks/>
          </p:cNvGrpSpPr>
          <p:nvPr/>
        </p:nvGrpSpPr>
        <p:grpSpPr bwMode="auto">
          <a:xfrm>
            <a:off x="311150" y="3270250"/>
            <a:ext cx="8293100" cy="1384300"/>
            <a:chOff x="196" y="2060"/>
            <a:chExt cx="5224" cy="872"/>
          </a:xfrm>
        </p:grpSpPr>
        <p:sp>
          <p:nvSpPr>
            <p:cNvPr id="1183750" name="Rectangle 6"/>
            <p:cNvSpPr>
              <a:spLocks noChangeArrowheads="1"/>
            </p:cNvSpPr>
            <p:nvPr/>
          </p:nvSpPr>
          <p:spPr bwMode="auto">
            <a:xfrm>
              <a:off x="196" y="2260"/>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Source</a:t>
              </a:r>
            </a:p>
          </p:txBody>
        </p:sp>
        <p:sp>
          <p:nvSpPr>
            <p:cNvPr id="1183751" name="Rectangle 7"/>
            <p:cNvSpPr>
              <a:spLocks noChangeArrowheads="1"/>
            </p:cNvSpPr>
            <p:nvPr/>
          </p:nvSpPr>
          <p:spPr bwMode="auto">
            <a:xfrm>
              <a:off x="3460" y="2260"/>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Decoding</a:t>
              </a:r>
            </a:p>
          </p:txBody>
        </p:sp>
        <p:sp>
          <p:nvSpPr>
            <p:cNvPr id="1183752" name="Rectangle 8"/>
            <p:cNvSpPr>
              <a:spLocks noChangeArrowheads="1"/>
            </p:cNvSpPr>
            <p:nvPr/>
          </p:nvSpPr>
          <p:spPr bwMode="auto">
            <a:xfrm>
              <a:off x="1348" y="2260"/>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Encoding</a:t>
              </a:r>
            </a:p>
          </p:txBody>
        </p:sp>
        <p:sp>
          <p:nvSpPr>
            <p:cNvPr id="1183753" name="Rectangle 9"/>
            <p:cNvSpPr>
              <a:spLocks noChangeArrowheads="1"/>
            </p:cNvSpPr>
            <p:nvPr/>
          </p:nvSpPr>
          <p:spPr bwMode="auto">
            <a:xfrm>
              <a:off x="4612" y="2260"/>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Destination</a:t>
              </a:r>
            </a:p>
          </p:txBody>
        </p:sp>
        <p:sp>
          <p:nvSpPr>
            <p:cNvPr id="1183754" name="Line 10"/>
            <p:cNvSpPr>
              <a:spLocks noChangeShapeType="1"/>
            </p:cNvSpPr>
            <p:nvPr/>
          </p:nvSpPr>
          <p:spPr bwMode="auto">
            <a:xfrm>
              <a:off x="1012" y="2448"/>
              <a:ext cx="3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55" name="Line 11"/>
            <p:cNvSpPr>
              <a:spLocks noChangeShapeType="1"/>
            </p:cNvSpPr>
            <p:nvPr/>
          </p:nvSpPr>
          <p:spPr bwMode="auto">
            <a:xfrm>
              <a:off x="4276" y="2448"/>
              <a:ext cx="3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56" name="Rectangle 12"/>
            <p:cNvSpPr>
              <a:spLocks noChangeArrowheads="1"/>
            </p:cNvSpPr>
            <p:nvPr/>
          </p:nvSpPr>
          <p:spPr bwMode="auto">
            <a:xfrm>
              <a:off x="231" y="2060"/>
              <a:ext cx="43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Message</a:t>
              </a:r>
            </a:p>
          </p:txBody>
        </p:sp>
        <p:sp>
          <p:nvSpPr>
            <p:cNvPr id="1183757" name="Line 13"/>
            <p:cNvSpPr>
              <a:spLocks noChangeShapeType="1"/>
            </p:cNvSpPr>
            <p:nvPr/>
          </p:nvSpPr>
          <p:spPr bwMode="auto">
            <a:xfrm>
              <a:off x="724" y="2112"/>
              <a:ext cx="4120"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58" name="Rectangle 14"/>
            <p:cNvSpPr>
              <a:spLocks noChangeArrowheads="1"/>
            </p:cNvSpPr>
            <p:nvPr/>
          </p:nvSpPr>
          <p:spPr bwMode="auto">
            <a:xfrm>
              <a:off x="4887" y="2060"/>
              <a:ext cx="43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Message</a:t>
              </a:r>
            </a:p>
          </p:txBody>
        </p:sp>
        <p:sp>
          <p:nvSpPr>
            <p:cNvPr id="1183759" name="Line 15"/>
            <p:cNvSpPr>
              <a:spLocks noChangeShapeType="1"/>
            </p:cNvSpPr>
            <p:nvPr/>
          </p:nvSpPr>
          <p:spPr bwMode="auto">
            <a:xfrm>
              <a:off x="2164" y="235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60" name="Line 16"/>
            <p:cNvSpPr>
              <a:spLocks noChangeShapeType="1"/>
            </p:cNvSpPr>
            <p:nvPr/>
          </p:nvSpPr>
          <p:spPr bwMode="auto">
            <a:xfrm>
              <a:off x="2788" y="2496"/>
              <a:ext cx="66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61" name="Line 17"/>
            <p:cNvSpPr>
              <a:spLocks noChangeShapeType="1"/>
            </p:cNvSpPr>
            <p:nvPr/>
          </p:nvSpPr>
          <p:spPr bwMode="auto">
            <a:xfrm flipH="1">
              <a:off x="2780" y="2356"/>
              <a:ext cx="10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62" name="Rectangle 18"/>
            <p:cNvSpPr>
              <a:spLocks noChangeArrowheads="1"/>
            </p:cNvSpPr>
            <p:nvPr/>
          </p:nvSpPr>
          <p:spPr bwMode="auto">
            <a:xfrm>
              <a:off x="2535" y="2540"/>
              <a:ext cx="41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Channel</a:t>
              </a:r>
            </a:p>
          </p:txBody>
        </p:sp>
        <p:sp>
          <p:nvSpPr>
            <p:cNvPr id="1183763" name="Line 19"/>
            <p:cNvSpPr>
              <a:spLocks noChangeShapeType="1"/>
            </p:cNvSpPr>
            <p:nvPr/>
          </p:nvSpPr>
          <p:spPr bwMode="auto">
            <a:xfrm>
              <a:off x="2784" y="2692"/>
              <a:ext cx="0" cy="23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64" name="Line 20"/>
            <p:cNvSpPr>
              <a:spLocks noChangeShapeType="1"/>
            </p:cNvSpPr>
            <p:nvPr/>
          </p:nvSpPr>
          <p:spPr bwMode="auto">
            <a:xfrm flipV="1">
              <a:off x="2932" y="2636"/>
              <a:ext cx="520" cy="2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65" name="Line 21"/>
            <p:cNvSpPr>
              <a:spLocks noChangeShapeType="1"/>
            </p:cNvSpPr>
            <p:nvPr/>
          </p:nvSpPr>
          <p:spPr bwMode="auto">
            <a:xfrm flipH="1" flipV="1">
              <a:off x="2156" y="2636"/>
              <a:ext cx="536" cy="2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3766" name="Group 22"/>
          <p:cNvGrpSpPr>
            <a:grpSpLocks/>
          </p:cNvGrpSpPr>
          <p:nvPr/>
        </p:nvGrpSpPr>
        <p:grpSpPr bwMode="auto">
          <a:xfrm>
            <a:off x="387350" y="5022850"/>
            <a:ext cx="8293100" cy="914400"/>
            <a:chOff x="244" y="3164"/>
            <a:chExt cx="5224" cy="576"/>
          </a:xfrm>
        </p:grpSpPr>
        <p:sp>
          <p:nvSpPr>
            <p:cNvPr id="1183767" name="Rectangle 23"/>
            <p:cNvSpPr>
              <a:spLocks noChangeArrowheads="1"/>
            </p:cNvSpPr>
            <p:nvPr/>
          </p:nvSpPr>
          <p:spPr bwMode="auto">
            <a:xfrm>
              <a:off x="2452" y="3364"/>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Storage</a:t>
              </a:r>
            </a:p>
          </p:txBody>
        </p:sp>
        <p:sp>
          <p:nvSpPr>
            <p:cNvPr id="1183768" name="Rectangle 24"/>
            <p:cNvSpPr>
              <a:spLocks noChangeArrowheads="1"/>
            </p:cNvSpPr>
            <p:nvPr/>
          </p:nvSpPr>
          <p:spPr bwMode="auto">
            <a:xfrm>
              <a:off x="244" y="3364"/>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Source</a:t>
              </a:r>
            </a:p>
          </p:txBody>
        </p:sp>
        <p:sp>
          <p:nvSpPr>
            <p:cNvPr id="1183769" name="Rectangle 25"/>
            <p:cNvSpPr>
              <a:spLocks noChangeArrowheads="1"/>
            </p:cNvSpPr>
            <p:nvPr/>
          </p:nvSpPr>
          <p:spPr bwMode="auto">
            <a:xfrm>
              <a:off x="3508" y="3364"/>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Decoding</a:t>
              </a:r>
            </a:p>
            <a:p>
              <a:pPr eaLnBrk="0" hangingPunct="0"/>
              <a:r>
                <a:rPr lang="en-US" altLang="en-US" sz="1000">
                  <a:latin typeface="Arial" panose="020B0604020202020204" pitchFamily="34" charset="0"/>
                </a:rPr>
                <a:t>(Retrieval/Reading)</a:t>
              </a:r>
            </a:p>
          </p:txBody>
        </p:sp>
        <p:sp>
          <p:nvSpPr>
            <p:cNvPr id="1183770" name="Rectangle 26"/>
            <p:cNvSpPr>
              <a:spLocks noChangeArrowheads="1"/>
            </p:cNvSpPr>
            <p:nvPr/>
          </p:nvSpPr>
          <p:spPr bwMode="auto">
            <a:xfrm>
              <a:off x="1396" y="3364"/>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Encoding</a:t>
              </a:r>
            </a:p>
            <a:p>
              <a:pPr eaLnBrk="0" hangingPunct="0"/>
              <a:r>
                <a:rPr lang="en-US" altLang="en-US" sz="1000">
                  <a:latin typeface="Arial" panose="020B0604020202020204" pitchFamily="34" charset="0"/>
                </a:rPr>
                <a:t>(writing/indexing)</a:t>
              </a:r>
            </a:p>
          </p:txBody>
        </p:sp>
        <p:sp>
          <p:nvSpPr>
            <p:cNvPr id="1183771" name="Rectangle 27"/>
            <p:cNvSpPr>
              <a:spLocks noChangeArrowheads="1"/>
            </p:cNvSpPr>
            <p:nvPr/>
          </p:nvSpPr>
          <p:spPr bwMode="auto">
            <a:xfrm>
              <a:off x="4660" y="3364"/>
              <a:ext cx="808" cy="37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sz="1000">
                  <a:latin typeface="Arial" panose="020B0604020202020204" pitchFamily="34" charset="0"/>
                </a:rPr>
                <a:t>Destination</a:t>
              </a:r>
            </a:p>
          </p:txBody>
        </p:sp>
        <p:sp>
          <p:nvSpPr>
            <p:cNvPr id="1183772" name="Line 28"/>
            <p:cNvSpPr>
              <a:spLocks noChangeShapeType="1"/>
            </p:cNvSpPr>
            <p:nvPr/>
          </p:nvSpPr>
          <p:spPr bwMode="auto">
            <a:xfrm>
              <a:off x="1060" y="3552"/>
              <a:ext cx="3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73" name="Line 29"/>
            <p:cNvSpPr>
              <a:spLocks noChangeShapeType="1"/>
            </p:cNvSpPr>
            <p:nvPr/>
          </p:nvSpPr>
          <p:spPr bwMode="auto">
            <a:xfrm>
              <a:off x="4324" y="3552"/>
              <a:ext cx="3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74" name="Rectangle 30"/>
            <p:cNvSpPr>
              <a:spLocks noChangeArrowheads="1"/>
            </p:cNvSpPr>
            <p:nvPr/>
          </p:nvSpPr>
          <p:spPr bwMode="auto">
            <a:xfrm>
              <a:off x="279" y="3164"/>
              <a:ext cx="43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Message</a:t>
              </a:r>
            </a:p>
          </p:txBody>
        </p:sp>
        <p:sp>
          <p:nvSpPr>
            <p:cNvPr id="1183775" name="Line 31"/>
            <p:cNvSpPr>
              <a:spLocks noChangeShapeType="1"/>
            </p:cNvSpPr>
            <p:nvPr/>
          </p:nvSpPr>
          <p:spPr bwMode="auto">
            <a:xfrm>
              <a:off x="772" y="3216"/>
              <a:ext cx="4120"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76" name="Rectangle 32"/>
            <p:cNvSpPr>
              <a:spLocks noChangeArrowheads="1"/>
            </p:cNvSpPr>
            <p:nvPr/>
          </p:nvSpPr>
          <p:spPr bwMode="auto">
            <a:xfrm>
              <a:off x="4935" y="3164"/>
              <a:ext cx="43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000">
                  <a:latin typeface="Arial" panose="020B0604020202020204" pitchFamily="34" charset="0"/>
                </a:rPr>
                <a:t>Message</a:t>
              </a:r>
            </a:p>
          </p:txBody>
        </p:sp>
        <p:sp>
          <p:nvSpPr>
            <p:cNvPr id="1183777" name="Line 33"/>
            <p:cNvSpPr>
              <a:spLocks noChangeShapeType="1"/>
            </p:cNvSpPr>
            <p:nvPr/>
          </p:nvSpPr>
          <p:spPr bwMode="auto">
            <a:xfrm>
              <a:off x="2212" y="3552"/>
              <a:ext cx="23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78" name="Line 34"/>
            <p:cNvSpPr>
              <a:spLocks noChangeShapeType="1"/>
            </p:cNvSpPr>
            <p:nvPr/>
          </p:nvSpPr>
          <p:spPr bwMode="auto">
            <a:xfrm>
              <a:off x="3268" y="3552"/>
              <a:ext cx="23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41485414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Today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800" dirty="0" smtClean="0">
                <a:latin typeface="Times New Roman" panose="02020603050405020304" pitchFamily="18" charset="0"/>
                <a:cs typeface="Times New Roman" panose="02020603050405020304" pitchFamily="18" charset="0"/>
              </a:rPr>
              <a:t>Who I am</a:t>
            </a:r>
          </a:p>
          <a:p>
            <a:r>
              <a:rPr lang="en-US" altLang="en-US" sz="2800" dirty="0" smtClean="0">
                <a:latin typeface="Times New Roman" panose="02020603050405020304" pitchFamily="18" charset="0"/>
                <a:cs typeface="Times New Roman" panose="02020603050405020304" pitchFamily="18" charset="0"/>
              </a:rPr>
              <a:t>CS 599 educational objectives (and why)</a:t>
            </a:r>
          </a:p>
          <a:p>
            <a:r>
              <a:rPr lang="en-US" altLang="en-US" sz="2800" dirty="0" smtClean="0">
                <a:latin typeface="Times New Roman" panose="02020603050405020304" pitchFamily="18" charset="0"/>
                <a:cs typeface="Times New Roman" panose="02020603050405020304" pitchFamily="18" charset="0"/>
              </a:rPr>
              <a:t>Overview of the course, and logistics</a:t>
            </a:r>
          </a:p>
          <a:p>
            <a:r>
              <a:rPr lang="en-US" altLang="en-US" sz="2800" dirty="0" smtClean="0">
                <a:latin typeface="Times New Roman" panose="02020603050405020304" pitchFamily="18" charset="0"/>
                <a:cs typeface="Times New Roman" panose="02020603050405020304" pitchFamily="18" charset="0"/>
              </a:rPr>
              <a:t>Quick overview of IR and why we study it</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228337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10" name="Rectangle 6"/>
          <p:cNvSpPr>
            <a:spLocks noGrp="1" noChangeArrowheads="1"/>
          </p:cNvSpPr>
          <p:nvPr>
            <p:ph type="title"/>
          </p:nvPr>
        </p:nvSpPr>
        <p:spPr/>
        <p:txBody>
          <a:bodyPr/>
          <a:lstStyle/>
          <a:p>
            <a:r>
              <a:rPr lang="en-US" altLang="en-US"/>
              <a:t>Standard Model of IR</a:t>
            </a:r>
          </a:p>
        </p:txBody>
      </p:sp>
      <p:sp>
        <p:nvSpPr>
          <p:cNvPr id="1045511" name="Rectangle 7"/>
          <p:cNvSpPr>
            <a:spLocks noGrp="1" noChangeArrowheads="1"/>
          </p:cNvSpPr>
          <p:nvPr>
            <p:ph type="body" idx="1"/>
          </p:nvPr>
        </p:nvSpPr>
        <p:spPr/>
        <p:txBody>
          <a:bodyPr/>
          <a:lstStyle/>
          <a:p>
            <a:r>
              <a:rPr lang="en-US" altLang="en-US" sz="2800" dirty="0"/>
              <a:t>Assumptions:</a:t>
            </a:r>
          </a:p>
          <a:p>
            <a:pPr lvl="1"/>
            <a:r>
              <a:rPr lang="en-US" altLang="en-US" sz="2000" dirty="0"/>
              <a:t>The goal is maximizing </a:t>
            </a:r>
            <a:r>
              <a:rPr lang="en-US" altLang="en-US" sz="2000" dirty="0">
                <a:solidFill>
                  <a:srgbClr val="FF3300"/>
                </a:solidFill>
              </a:rPr>
              <a:t>precision</a:t>
            </a:r>
            <a:r>
              <a:rPr lang="en-US" altLang="en-US" sz="2000" dirty="0"/>
              <a:t> and </a:t>
            </a:r>
            <a:r>
              <a:rPr lang="en-US" altLang="en-US" sz="2000" dirty="0">
                <a:solidFill>
                  <a:srgbClr val="FF3300"/>
                </a:solidFill>
              </a:rPr>
              <a:t>recall</a:t>
            </a:r>
            <a:r>
              <a:rPr lang="en-US" altLang="en-US" sz="2000" dirty="0"/>
              <a:t> simultaneously</a:t>
            </a:r>
          </a:p>
          <a:p>
            <a:pPr lvl="1"/>
            <a:r>
              <a:rPr lang="en-US" altLang="en-US" sz="2000" dirty="0"/>
              <a:t>The information need remains static</a:t>
            </a:r>
          </a:p>
          <a:p>
            <a:pPr lvl="1"/>
            <a:r>
              <a:rPr lang="en-US" altLang="en-US" sz="2000" dirty="0"/>
              <a:t>The value is in the resulting document </a:t>
            </a:r>
            <a:r>
              <a:rPr lang="en-US" altLang="en-US" sz="2000" dirty="0" smtClean="0"/>
              <a:t>set</a:t>
            </a:r>
          </a:p>
          <a:p>
            <a:r>
              <a:rPr lang="en-US" altLang="en-US" sz="2800" dirty="0"/>
              <a:t>Users learn during the search process:</a:t>
            </a:r>
          </a:p>
          <a:p>
            <a:pPr lvl="1"/>
            <a:r>
              <a:rPr lang="en-US" altLang="en-US" sz="2000" dirty="0"/>
              <a:t>Scanning titles of retrieved documents</a:t>
            </a:r>
          </a:p>
          <a:p>
            <a:pPr lvl="1"/>
            <a:r>
              <a:rPr lang="en-US" altLang="en-US" sz="2000" dirty="0"/>
              <a:t>Reading retrieved documents</a:t>
            </a:r>
          </a:p>
          <a:p>
            <a:pPr lvl="1"/>
            <a:r>
              <a:rPr lang="en-US" altLang="en-US" sz="2000" dirty="0"/>
              <a:t>Viewing lists of related topics/thesaurus terms</a:t>
            </a:r>
          </a:p>
          <a:p>
            <a:pPr lvl="1"/>
            <a:r>
              <a:rPr lang="en-US" altLang="en-US" sz="2000" dirty="0"/>
              <a:t>Navigating hyperlinks</a:t>
            </a:r>
          </a:p>
          <a:p>
            <a:r>
              <a:rPr lang="en-US" altLang="en-US" sz="2800" dirty="0" smtClean="0"/>
              <a:t>Problem: Some </a:t>
            </a:r>
            <a:r>
              <a:rPr lang="en-US" altLang="en-US" sz="2800" dirty="0"/>
              <a:t>users don’t like long (apparently) disorganized lists of documents</a:t>
            </a:r>
          </a:p>
          <a:p>
            <a:pPr lvl="1"/>
            <a:endParaRPr lang="en-US" altLang="en-US" dirty="0"/>
          </a:p>
          <a:p>
            <a:endParaRPr lang="en-US"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827359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55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55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55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55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55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55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55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55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551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55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6" name="Rectangle 6"/>
          <p:cNvSpPr>
            <a:spLocks noGrp="1" noChangeArrowheads="1"/>
          </p:cNvSpPr>
          <p:nvPr>
            <p:ph type="title"/>
          </p:nvPr>
        </p:nvSpPr>
        <p:spPr/>
        <p:txBody>
          <a:bodyPr/>
          <a:lstStyle/>
          <a:p>
            <a:r>
              <a:rPr lang="en-US" altLang="en-US"/>
              <a:t>Bates’ “Berry-Picking” Model</a:t>
            </a:r>
          </a:p>
        </p:txBody>
      </p:sp>
      <p:sp>
        <p:nvSpPr>
          <p:cNvPr id="1049607" name="Rectangle 7"/>
          <p:cNvSpPr>
            <a:spLocks noGrp="1" noChangeArrowheads="1"/>
          </p:cNvSpPr>
          <p:nvPr>
            <p:ph type="body" idx="1"/>
          </p:nvPr>
        </p:nvSpPr>
        <p:spPr/>
        <p:txBody>
          <a:bodyPr/>
          <a:lstStyle/>
          <a:p>
            <a:r>
              <a:rPr lang="en-US" altLang="en-US" sz="2800" dirty="0"/>
              <a:t>Standard IR model</a:t>
            </a:r>
          </a:p>
          <a:p>
            <a:pPr lvl="1"/>
            <a:r>
              <a:rPr lang="en-US" altLang="en-US" sz="2000" dirty="0"/>
              <a:t>Assumes the information need remains the same throughout the search process</a:t>
            </a:r>
          </a:p>
          <a:p>
            <a:r>
              <a:rPr lang="en-US" altLang="en-US" sz="2800" dirty="0"/>
              <a:t>Berry-picking model</a:t>
            </a:r>
          </a:p>
          <a:p>
            <a:pPr lvl="1"/>
            <a:r>
              <a:rPr lang="en-US" altLang="en-US" sz="2000" dirty="0"/>
              <a:t>Interesting information is scattered like berries among bushes</a:t>
            </a:r>
          </a:p>
          <a:p>
            <a:pPr lvl="1"/>
            <a:r>
              <a:rPr lang="en-US" altLang="en-US" sz="2000" dirty="0"/>
              <a:t>The query is continually </a:t>
            </a:r>
            <a:r>
              <a:rPr lang="en-US" altLang="en-US" sz="2000" dirty="0" smtClean="0"/>
              <a:t>shifting</a:t>
            </a:r>
          </a:p>
          <a:p>
            <a:pPr lvl="1"/>
            <a:r>
              <a:rPr lang="en-US" altLang="en-US" sz="2000" dirty="0" smtClean="0"/>
              <a:t>New </a:t>
            </a:r>
            <a:r>
              <a:rPr lang="en-US" altLang="en-US" sz="2000" dirty="0"/>
              <a:t>information may yield new ideas and new directions</a:t>
            </a:r>
          </a:p>
          <a:p>
            <a:pPr lvl="1"/>
            <a:r>
              <a:rPr lang="en-US" altLang="en-US" sz="2000" dirty="0"/>
              <a:t>The information need</a:t>
            </a:r>
          </a:p>
          <a:p>
            <a:pPr lvl="2"/>
            <a:r>
              <a:rPr lang="en-US" altLang="en-US" sz="1600" dirty="0"/>
              <a:t>Is not satisfied by a single, final retrieved set</a:t>
            </a:r>
          </a:p>
          <a:p>
            <a:pPr lvl="2"/>
            <a:r>
              <a:rPr lang="en-US" altLang="en-US" sz="1600" dirty="0"/>
              <a:t>Is satisfied by a series of selections and bits of information found along the way</a:t>
            </a:r>
          </a:p>
          <a:p>
            <a:pPr lvl="1"/>
            <a:endParaRPr lang="en-US"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21</a:t>
            </a:fld>
            <a:endParaRPr lang="en-US"/>
          </a:p>
        </p:txBody>
      </p:sp>
    </p:spTree>
    <p:extLst>
      <p:ext uri="{BB962C8B-B14F-4D97-AF65-F5344CB8AC3E}">
        <p14:creationId xmlns:p14="http://schemas.microsoft.com/office/powerpoint/2010/main" val="377372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6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6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960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96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96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960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96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altLang="en-US"/>
              <a:t>Berry-Picking Model</a:t>
            </a:r>
          </a:p>
        </p:txBody>
      </p:sp>
      <p:sp>
        <p:nvSpPr>
          <p:cNvPr id="1050627" name="Freeform 3"/>
          <p:cNvSpPr>
            <a:spLocks/>
          </p:cNvSpPr>
          <p:nvPr/>
        </p:nvSpPr>
        <p:spPr bwMode="auto">
          <a:xfrm>
            <a:off x="1652426" y="2571397"/>
            <a:ext cx="5922963" cy="3897312"/>
          </a:xfrm>
          <a:custGeom>
            <a:avLst/>
            <a:gdLst>
              <a:gd name="T0" fmla="*/ 0 w 3731"/>
              <a:gd name="T1" fmla="*/ 2420 h 2455"/>
              <a:gd name="T2" fmla="*/ 364 w 3731"/>
              <a:gd name="T3" fmla="*/ 2420 h 2455"/>
              <a:gd name="T4" fmla="*/ 422 w 3731"/>
              <a:gd name="T5" fmla="*/ 2398 h 2455"/>
              <a:gd name="T6" fmla="*/ 636 w 3731"/>
              <a:gd name="T7" fmla="*/ 2234 h 2455"/>
              <a:gd name="T8" fmla="*/ 707 w 3731"/>
              <a:gd name="T9" fmla="*/ 2148 h 2455"/>
              <a:gd name="T10" fmla="*/ 800 w 3731"/>
              <a:gd name="T11" fmla="*/ 1891 h 2455"/>
              <a:gd name="T12" fmla="*/ 650 w 3731"/>
              <a:gd name="T13" fmla="*/ 1270 h 2455"/>
              <a:gd name="T14" fmla="*/ 493 w 3731"/>
              <a:gd name="T15" fmla="*/ 1077 h 2455"/>
              <a:gd name="T16" fmla="*/ 464 w 3731"/>
              <a:gd name="T17" fmla="*/ 1041 h 2455"/>
              <a:gd name="T18" fmla="*/ 436 w 3731"/>
              <a:gd name="T19" fmla="*/ 1005 h 2455"/>
              <a:gd name="T20" fmla="*/ 393 w 3731"/>
              <a:gd name="T21" fmla="*/ 913 h 2455"/>
              <a:gd name="T22" fmla="*/ 450 w 3731"/>
              <a:gd name="T23" fmla="*/ 505 h 2455"/>
              <a:gd name="T24" fmla="*/ 522 w 3731"/>
              <a:gd name="T25" fmla="*/ 484 h 2455"/>
              <a:gd name="T26" fmla="*/ 729 w 3731"/>
              <a:gd name="T27" fmla="*/ 505 h 2455"/>
              <a:gd name="T28" fmla="*/ 822 w 3731"/>
              <a:gd name="T29" fmla="*/ 555 h 2455"/>
              <a:gd name="T30" fmla="*/ 879 w 3731"/>
              <a:gd name="T31" fmla="*/ 584 h 2455"/>
              <a:gd name="T32" fmla="*/ 950 w 3731"/>
              <a:gd name="T33" fmla="*/ 641 h 2455"/>
              <a:gd name="T34" fmla="*/ 1064 w 3731"/>
              <a:gd name="T35" fmla="*/ 855 h 2455"/>
              <a:gd name="T36" fmla="*/ 1143 w 3731"/>
              <a:gd name="T37" fmla="*/ 1063 h 2455"/>
              <a:gd name="T38" fmla="*/ 1193 w 3731"/>
              <a:gd name="T39" fmla="*/ 1170 h 2455"/>
              <a:gd name="T40" fmla="*/ 1307 w 3731"/>
              <a:gd name="T41" fmla="*/ 1334 h 2455"/>
              <a:gd name="T42" fmla="*/ 1464 w 3731"/>
              <a:gd name="T43" fmla="*/ 1448 h 2455"/>
              <a:gd name="T44" fmla="*/ 1500 w 3731"/>
              <a:gd name="T45" fmla="*/ 1470 h 2455"/>
              <a:gd name="T46" fmla="*/ 1586 w 3731"/>
              <a:gd name="T47" fmla="*/ 1484 h 2455"/>
              <a:gd name="T48" fmla="*/ 1729 w 3731"/>
              <a:gd name="T49" fmla="*/ 1463 h 2455"/>
              <a:gd name="T50" fmla="*/ 1893 w 3731"/>
              <a:gd name="T51" fmla="*/ 1170 h 2455"/>
              <a:gd name="T52" fmla="*/ 1936 w 3731"/>
              <a:gd name="T53" fmla="*/ 1063 h 2455"/>
              <a:gd name="T54" fmla="*/ 1907 w 3731"/>
              <a:gd name="T55" fmla="*/ 698 h 2455"/>
              <a:gd name="T56" fmla="*/ 1850 w 3731"/>
              <a:gd name="T57" fmla="*/ 470 h 2455"/>
              <a:gd name="T58" fmla="*/ 1957 w 3731"/>
              <a:gd name="T59" fmla="*/ 48 h 2455"/>
              <a:gd name="T60" fmla="*/ 2115 w 3731"/>
              <a:gd name="T61" fmla="*/ 6 h 2455"/>
              <a:gd name="T62" fmla="*/ 2307 w 3731"/>
              <a:gd name="T63" fmla="*/ 20 h 2455"/>
              <a:gd name="T64" fmla="*/ 2372 w 3731"/>
              <a:gd name="T65" fmla="*/ 41 h 2455"/>
              <a:gd name="T66" fmla="*/ 2600 w 3731"/>
              <a:gd name="T67" fmla="*/ 127 h 2455"/>
              <a:gd name="T68" fmla="*/ 2736 w 3731"/>
              <a:gd name="T69" fmla="*/ 213 h 2455"/>
              <a:gd name="T70" fmla="*/ 2786 w 3731"/>
              <a:gd name="T71" fmla="*/ 313 h 2455"/>
              <a:gd name="T72" fmla="*/ 2700 w 3731"/>
              <a:gd name="T73" fmla="*/ 734 h 2455"/>
              <a:gd name="T74" fmla="*/ 2650 w 3731"/>
              <a:gd name="T75" fmla="*/ 791 h 2455"/>
              <a:gd name="T76" fmla="*/ 2550 w 3731"/>
              <a:gd name="T77" fmla="*/ 920 h 2455"/>
              <a:gd name="T78" fmla="*/ 2486 w 3731"/>
              <a:gd name="T79" fmla="*/ 1020 h 2455"/>
              <a:gd name="T80" fmla="*/ 2457 w 3731"/>
              <a:gd name="T81" fmla="*/ 1098 h 2455"/>
              <a:gd name="T82" fmla="*/ 2493 w 3731"/>
              <a:gd name="T83" fmla="*/ 1498 h 2455"/>
              <a:gd name="T84" fmla="*/ 2657 w 3731"/>
              <a:gd name="T85" fmla="*/ 1713 h 2455"/>
              <a:gd name="T86" fmla="*/ 3086 w 3731"/>
              <a:gd name="T87" fmla="*/ 1905 h 2455"/>
              <a:gd name="T88" fmla="*/ 3186 w 3731"/>
              <a:gd name="T89" fmla="*/ 1898 h 2455"/>
              <a:gd name="T90" fmla="*/ 3207 w 3731"/>
              <a:gd name="T91" fmla="*/ 1877 h 2455"/>
              <a:gd name="T92" fmla="*/ 3322 w 3731"/>
              <a:gd name="T93" fmla="*/ 1777 h 2455"/>
              <a:gd name="T94" fmla="*/ 3365 w 3731"/>
              <a:gd name="T95" fmla="*/ 1720 h 2455"/>
              <a:gd name="T96" fmla="*/ 3386 w 3731"/>
              <a:gd name="T97" fmla="*/ 1691 h 2455"/>
              <a:gd name="T98" fmla="*/ 3415 w 3731"/>
              <a:gd name="T99" fmla="*/ 1527 h 2455"/>
              <a:gd name="T100" fmla="*/ 3557 w 3731"/>
              <a:gd name="T101" fmla="*/ 863 h 2455"/>
              <a:gd name="T102" fmla="*/ 3665 w 3731"/>
              <a:gd name="T103" fmla="*/ 805 h 2455"/>
              <a:gd name="T104" fmla="*/ 3729 w 3731"/>
              <a:gd name="T105" fmla="*/ 770 h 2455"/>
              <a:gd name="T106" fmla="*/ 3722 w 3731"/>
              <a:gd name="T107" fmla="*/ 763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1" h="2455">
                <a:moveTo>
                  <a:pt x="0" y="2420"/>
                </a:moveTo>
                <a:cubicBezTo>
                  <a:pt x="104" y="2455"/>
                  <a:pt x="285" y="2424"/>
                  <a:pt x="364" y="2420"/>
                </a:cubicBezTo>
                <a:cubicBezTo>
                  <a:pt x="382" y="2411"/>
                  <a:pt x="404" y="2409"/>
                  <a:pt x="422" y="2398"/>
                </a:cubicBezTo>
                <a:cubicBezTo>
                  <a:pt x="495" y="2353"/>
                  <a:pt x="573" y="2291"/>
                  <a:pt x="636" y="2234"/>
                </a:cubicBezTo>
                <a:cubicBezTo>
                  <a:pt x="665" y="2208"/>
                  <a:pt x="680" y="2176"/>
                  <a:pt x="707" y="2148"/>
                </a:cubicBezTo>
                <a:cubicBezTo>
                  <a:pt x="744" y="2062"/>
                  <a:pt x="782" y="1983"/>
                  <a:pt x="800" y="1891"/>
                </a:cubicBezTo>
                <a:cubicBezTo>
                  <a:pt x="796" y="1709"/>
                  <a:pt x="846" y="1395"/>
                  <a:pt x="650" y="1270"/>
                </a:cubicBezTo>
                <a:cubicBezTo>
                  <a:pt x="604" y="1199"/>
                  <a:pt x="544" y="1143"/>
                  <a:pt x="493" y="1077"/>
                </a:cubicBezTo>
                <a:cubicBezTo>
                  <a:pt x="484" y="1065"/>
                  <a:pt x="474" y="1053"/>
                  <a:pt x="464" y="1041"/>
                </a:cubicBezTo>
                <a:cubicBezTo>
                  <a:pt x="455" y="1029"/>
                  <a:pt x="436" y="1005"/>
                  <a:pt x="436" y="1005"/>
                </a:cubicBezTo>
                <a:cubicBezTo>
                  <a:pt x="424" y="968"/>
                  <a:pt x="410" y="947"/>
                  <a:pt x="393" y="913"/>
                </a:cubicBezTo>
                <a:cubicBezTo>
                  <a:pt x="370" y="773"/>
                  <a:pt x="365" y="623"/>
                  <a:pt x="450" y="505"/>
                </a:cubicBezTo>
                <a:cubicBezTo>
                  <a:pt x="454" y="500"/>
                  <a:pt x="510" y="487"/>
                  <a:pt x="522" y="484"/>
                </a:cubicBezTo>
                <a:cubicBezTo>
                  <a:pt x="594" y="489"/>
                  <a:pt x="658" y="497"/>
                  <a:pt x="729" y="505"/>
                </a:cubicBezTo>
                <a:cubicBezTo>
                  <a:pt x="762" y="518"/>
                  <a:pt x="790" y="539"/>
                  <a:pt x="822" y="555"/>
                </a:cubicBezTo>
                <a:cubicBezTo>
                  <a:pt x="841" y="565"/>
                  <a:pt x="879" y="584"/>
                  <a:pt x="879" y="584"/>
                </a:cubicBezTo>
                <a:cubicBezTo>
                  <a:pt x="903" y="608"/>
                  <a:pt x="928" y="612"/>
                  <a:pt x="950" y="641"/>
                </a:cubicBezTo>
                <a:cubicBezTo>
                  <a:pt x="998" y="705"/>
                  <a:pt x="1032" y="783"/>
                  <a:pt x="1064" y="855"/>
                </a:cubicBezTo>
                <a:cubicBezTo>
                  <a:pt x="1094" y="921"/>
                  <a:pt x="1104" y="1002"/>
                  <a:pt x="1143" y="1063"/>
                </a:cubicBezTo>
                <a:cubicBezTo>
                  <a:pt x="1153" y="1103"/>
                  <a:pt x="1175" y="1134"/>
                  <a:pt x="1193" y="1170"/>
                </a:cubicBezTo>
                <a:cubicBezTo>
                  <a:pt x="1221" y="1227"/>
                  <a:pt x="1253" y="1298"/>
                  <a:pt x="1307" y="1334"/>
                </a:cubicBezTo>
                <a:cubicBezTo>
                  <a:pt x="1346" y="1388"/>
                  <a:pt x="1407" y="1419"/>
                  <a:pt x="1464" y="1448"/>
                </a:cubicBezTo>
                <a:cubicBezTo>
                  <a:pt x="1477" y="1454"/>
                  <a:pt x="1487" y="1466"/>
                  <a:pt x="1500" y="1470"/>
                </a:cubicBezTo>
                <a:cubicBezTo>
                  <a:pt x="1528" y="1479"/>
                  <a:pt x="1558" y="1477"/>
                  <a:pt x="1586" y="1484"/>
                </a:cubicBezTo>
                <a:cubicBezTo>
                  <a:pt x="1635" y="1479"/>
                  <a:pt x="1681" y="1471"/>
                  <a:pt x="1729" y="1463"/>
                </a:cubicBezTo>
                <a:cubicBezTo>
                  <a:pt x="1840" y="1404"/>
                  <a:pt x="1852" y="1276"/>
                  <a:pt x="1893" y="1170"/>
                </a:cubicBezTo>
                <a:cubicBezTo>
                  <a:pt x="1907" y="1135"/>
                  <a:pt x="1924" y="1099"/>
                  <a:pt x="1936" y="1063"/>
                </a:cubicBezTo>
                <a:cubicBezTo>
                  <a:pt x="1931" y="883"/>
                  <a:pt x="1943" y="833"/>
                  <a:pt x="1907" y="698"/>
                </a:cubicBezTo>
                <a:cubicBezTo>
                  <a:pt x="1897" y="620"/>
                  <a:pt x="1875" y="544"/>
                  <a:pt x="1850" y="470"/>
                </a:cubicBezTo>
                <a:cubicBezTo>
                  <a:pt x="1832" y="343"/>
                  <a:pt x="1820" y="123"/>
                  <a:pt x="1957" y="48"/>
                </a:cubicBezTo>
                <a:cubicBezTo>
                  <a:pt x="2005" y="22"/>
                  <a:pt x="2062" y="12"/>
                  <a:pt x="2115" y="6"/>
                </a:cubicBezTo>
                <a:cubicBezTo>
                  <a:pt x="2179" y="9"/>
                  <a:pt x="2246" y="0"/>
                  <a:pt x="2307" y="20"/>
                </a:cubicBezTo>
                <a:cubicBezTo>
                  <a:pt x="2393" y="48"/>
                  <a:pt x="2273" y="22"/>
                  <a:pt x="2372" y="41"/>
                </a:cubicBezTo>
                <a:cubicBezTo>
                  <a:pt x="2464" y="87"/>
                  <a:pt x="2501" y="105"/>
                  <a:pt x="2600" y="127"/>
                </a:cubicBezTo>
                <a:cubicBezTo>
                  <a:pt x="2641" y="147"/>
                  <a:pt x="2709" y="172"/>
                  <a:pt x="2736" y="213"/>
                </a:cubicBezTo>
                <a:cubicBezTo>
                  <a:pt x="2754" y="240"/>
                  <a:pt x="2772" y="283"/>
                  <a:pt x="2786" y="313"/>
                </a:cubicBezTo>
                <a:cubicBezTo>
                  <a:pt x="2804" y="473"/>
                  <a:pt x="2795" y="608"/>
                  <a:pt x="2700" y="734"/>
                </a:cubicBezTo>
                <a:cubicBezTo>
                  <a:pt x="2657" y="791"/>
                  <a:pt x="2692" y="765"/>
                  <a:pt x="2650" y="791"/>
                </a:cubicBezTo>
                <a:cubicBezTo>
                  <a:pt x="2621" y="836"/>
                  <a:pt x="2583" y="877"/>
                  <a:pt x="2550" y="920"/>
                </a:cubicBezTo>
                <a:cubicBezTo>
                  <a:pt x="2524" y="953"/>
                  <a:pt x="2515" y="989"/>
                  <a:pt x="2486" y="1020"/>
                </a:cubicBezTo>
                <a:cubicBezTo>
                  <a:pt x="2468" y="1075"/>
                  <a:pt x="2478" y="1049"/>
                  <a:pt x="2457" y="1098"/>
                </a:cubicBezTo>
                <a:cubicBezTo>
                  <a:pt x="2436" y="1229"/>
                  <a:pt x="2432" y="1376"/>
                  <a:pt x="2493" y="1498"/>
                </a:cubicBezTo>
                <a:cubicBezTo>
                  <a:pt x="2514" y="1587"/>
                  <a:pt x="2586" y="1659"/>
                  <a:pt x="2657" y="1713"/>
                </a:cubicBezTo>
                <a:cubicBezTo>
                  <a:pt x="2781" y="1808"/>
                  <a:pt x="2929" y="1891"/>
                  <a:pt x="3086" y="1905"/>
                </a:cubicBezTo>
                <a:cubicBezTo>
                  <a:pt x="3119" y="1903"/>
                  <a:pt x="3153" y="1906"/>
                  <a:pt x="3186" y="1898"/>
                </a:cubicBezTo>
                <a:cubicBezTo>
                  <a:pt x="3196" y="1896"/>
                  <a:pt x="3199" y="1883"/>
                  <a:pt x="3207" y="1877"/>
                </a:cubicBezTo>
                <a:cubicBezTo>
                  <a:pt x="3245" y="1846"/>
                  <a:pt x="3289" y="1815"/>
                  <a:pt x="3322" y="1777"/>
                </a:cubicBezTo>
                <a:cubicBezTo>
                  <a:pt x="3337" y="1759"/>
                  <a:pt x="3351" y="1739"/>
                  <a:pt x="3365" y="1720"/>
                </a:cubicBezTo>
                <a:cubicBezTo>
                  <a:pt x="3372" y="1710"/>
                  <a:pt x="3386" y="1691"/>
                  <a:pt x="3386" y="1691"/>
                </a:cubicBezTo>
                <a:cubicBezTo>
                  <a:pt x="3397" y="1635"/>
                  <a:pt x="3408" y="1583"/>
                  <a:pt x="3415" y="1527"/>
                </a:cubicBezTo>
                <a:cubicBezTo>
                  <a:pt x="3420" y="1229"/>
                  <a:pt x="3334" y="1029"/>
                  <a:pt x="3557" y="863"/>
                </a:cubicBezTo>
                <a:cubicBezTo>
                  <a:pt x="3591" y="838"/>
                  <a:pt x="3624" y="816"/>
                  <a:pt x="3665" y="805"/>
                </a:cubicBezTo>
                <a:cubicBezTo>
                  <a:pt x="3686" y="792"/>
                  <a:pt x="3711" y="787"/>
                  <a:pt x="3729" y="770"/>
                </a:cubicBezTo>
                <a:cubicBezTo>
                  <a:pt x="3731" y="768"/>
                  <a:pt x="3724" y="765"/>
                  <a:pt x="3722" y="76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28" name="Rectangle 4"/>
          <p:cNvSpPr>
            <a:spLocks noChangeArrowheads="1"/>
          </p:cNvSpPr>
          <p:nvPr/>
        </p:nvSpPr>
        <p:spPr bwMode="auto">
          <a:xfrm>
            <a:off x="2750976" y="6341709"/>
            <a:ext cx="228600" cy="381000"/>
          </a:xfrm>
          <a:prstGeom prst="rect">
            <a:avLst/>
          </a:prstGeom>
          <a:solidFill>
            <a:schemeClr val="bg1"/>
          </a:solidFill>
          <a:ln w="28575">
            <a:solidFill>
              <a:srgbClr val="9933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29" name="Rectangle 5"/>
          <p:cNvSpPr>
            <a:spLocks noChangeArrowheads="1"/>
          </p:cNvSpPr>
          <p:nvPr/>
        </p:nvSpPr>
        <p:spPr bwMode="auto">
          <a:xfrm>
            <a:off x="2674776" y="6265509"/>
            <a:ext cx="228600" cy="381000"/>
          </a:xfrm>
          <a:prstGeom prst="rect">
            <a:avLst/>
          </a:prstGeom>
          <a:solidFill>
            <a:schemeClr val="bg1"/>
          </a:solidFill>
          <a:ln w="28575">
            <a:solidFill>
              <a:srgbClr val="9933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0" name="Rectangle 6"/>
          <p:cNvSpPr>
            <a:spLocks noChangeArrowheads="1"/>
          </p:cNvSpPr>
          <p:nvPr/>
        </p:nvSpPr>
        <p:spPr bwMode="auto">
          <a:xfrm>
            <a:off x="1836576" y="3827109"/>
            <a:ext cx="228600" cy="381000"/>
          </a:xfrm>
          <a:prstGeom prst="rect">
            <a:avLst/>
          </a:prstGeom>
          <a:solidFill>
            <a:schemeClr val="bg1"/>
          </a:solidFill>
          <a:ln w="28575">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1" name="Rectangle 7"/>
          <p:cNvSpPr>
            <a:spLocks noChangeArrowheads="1"/>
          </p:cNvSpPr>
          <p:nvPr/>
        </p:nvSpPr>
        <p:spPr bwMode="auto">
          <a:xfrm>
            <a:off x="1760376" y="3750909"/>
            <a:ext cx="228600" cy="381000"/>
          </a:xfrm>
          <a:prstGeom prst="rect">
            <a:avLst/>
          </a:prstGeom>
          <a:solidFill>
            <a:schemeClr val="bg1"/>
          </a:solidFill>
          <a:ln w="28575">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2" name="Rectangle 8"/>
          <p:cNvSpPr>
            <a:spLocks noChangeArrowheads="1"/>
          </p:cNvSpPr>
          <p:nvPr/>
        </p:nvSpPr>
        <p:spPr bwMode="auto">
          <a:xfrm>
            <a:off x="5036976" y="3598509"/>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3" name="Rectangle 9"/>
          <p:cNvSpPr>
            <a:spLocks noChangeArrowheads="1"/>
          </p:cNvSpPr>
          <p:nvPr/>
        </p:nvSpPr>
        <p:spPr bwMode="auto">
          <a:xfrm>
            <a:off x="4960776" y="3522309"/>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4" name="Rectangle 10"/>
          <p:cNvSpPr>
            <a:spLocks noChangeArrowheads="1"/>
          </p:cNvSpPr>
          <p:nvPr/>
        </p:nvSpPr>
        <p:spPr bwMode="auto">
          <a:xfrm>
            <a:off x="7856376" y="3446109"/>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5" name="Rectangle 11"/>
          <p:cNvSpPr>
            <a:spLocks noChangeArrowheads="1"/>
          </p:cNvSpPr>
          <p:nvPr/>
        </p:nvSpPr>
        <p:spPr bwMode="auto">
          <a:xfrm>
            <a:off x="7780176" y="3369909"/>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6" name="Rectangle 12"/>
          <p:cNvSpPr>
            <a:spLocks noChangeArrowheads="1"/>
          </p:cNvSpPr>
          <p:nvPr/>
        </p:nvSpPr>
        <p:spPr bwMode="auto">
          <a:xfrm>
            <a:off x="5722776" y="5884509"/>
            <a:ext cx="228600" cy="381000"/>
          </a:xfrm>
          <a:prstGeom prst="rect">
            <a:avLst/>
          </a:prstGeom>
          <a:solidFill>
            <a:schemeClr val="bg1"/>
          </a:solidFill>
          <a:ln w="28575">
            <a:solidFill>
              <a:srgbClr val="008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7" name="Rectangle 13"/>
          <p:cNvSpPr>
            <a:spLocks noChangeArrowheads="1"/>
          </p:cNvSpPr>
          <p:nvPr/>
        </p:nvSpPr>
        <p:spPr bwMode="auto">
          <a:xfrm>
            <a:off x="5646576" y="5808309"/>
            <a:ext cx="228600" cy="381000"/>
          </a:xfrm>
          <a:prstGeom prst="rect">
            <a:avLst/>
          </a:prstGeom>
          <a:solidFill>
            <a:schemeClr val="bg1"/>
          </a:solidFill>
          <a:ln w="28575">
            <a:solidFill>
              <a:srgbClr val="008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8" name="Freeform 14"/>
          <p:cNvSpPr>
            <a:spLocks/>
          </p:cNvSpPr>
          <p:nvPr/>
        </p:nvSpPr>
        <p:spPr bwMode="auto">
          <a:xfrm>
            <a:off x="7322976" y="3674709"/>
            <a:ext cx="260350" cy="361950"/>
          </a:xfrm>
          <a:custGeom>
            <a:avLst/>
            <a:gdLst>
              <a:gd name="T0" fmla="*/ 0 w 164"/>
              <a:gd name="T1" fmla="*/ 0 h 228"/>
              <a:gd name="T2" fmla="*/ 164 w 164"/>
              <a:gd name="T3" fmla="*/ 78 h 228"/>
              <a:gd name="T4" fmla="*/ 128 w 164"/>
              <a:gd name="T5" fmla="*/ 128 h 228"/>
              <a:gd name="T6" fmla="*/ 143 w 164"/>
              <a:gd name="T7" fmla="*/ 228 h 228"/>
            </a:gdLst>
            <a:ahLst/>
            <a:cxnLst>
              <a:cxn ang="0">
                <a:pos x="T0" y="T1"/>
              </a:cxn>
              <a:cxn ang="0">
                <a:pos x="T2" y="T3"/>
              </a:cxn>
              <a:cxn ang="0">
                <a:pos x="T4" y="T5"/>
              </a:cxn>
              <a:cxn ang="0">
                <a:pos x="T6" y="T7"/>
              </a:cxn>
            </a:cxnLst>
            <a:rect l="0" t="0" r="r" b="b"/>
            <a:pathLst>
              <a:path w="164" h="228">
                <a:moveTo>
                  <a:pt x="0" y="0"/>
                </a:moveTo>
                <a:cubicBezTo>
                  <a:pt x="64" y="43"/>
                  <a:pt x="81" y="66"/>
                  <a:pt x="164" y="78"/>
                </a:cubicBezTo>
                <a:cubicBezTo>
                  <a:pt x="148" y="95"/>
                  <a:pt x="145" y="112"/>
                  <a:pt x="128" y="128"/>
                </a:cubicBezTo>
                <a:cubicBezTo>
                  <a:pt x="117" y="163"/>
                  <a:pt x="125" y="197"/>
                  <a:pt x="143" y="22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9" name="Oval 15"/>
          <p:cNvSpPr>
            <a:spLocks noChangeArrowheads="1"/>
          </p:cNvSpPr>
          <p:nvPr/>
        </p:nvSpPr>
        <p:spPr bwMode="auto">
          <a:xfrm>
            <a:off x="1379376" y="63417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a:latin typeface="Arial" panose="020B0604020202020204" pitchFamily="34" charset="0"/>
              </a:rPr>
              <a:t>Q0</a:t>
            </a:r>
          </a:p>
        </p:txBody>
      </p:sp>
      <p:sp>
        <p:nvSpPr>
          <p:cNvPr id="1050640" name="Oval 16"/>
          <p:cNvSpPr>
            <a:spLocks noChangeArrowheads="1"/>
          </p:cNvSpPr>
          <p:nvPr/>
        </p:nvSpPr>
        <p:spPr bwMode="auto">
          <a:xfrm>
            <a:off x="2674776" y="50463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a:latin typeface="Arial" panose="020B0604020202020204" pitchFamily="34" charset="0"/>
              </a:rPr>
              <a:t>Q1</a:t>
            </a:r>
          </a:p>
        </p:txBody>
      </p:sp>
      <p:sp>
        <p:nvSpPr>
          <p:cNvPr id="1050641" name="Oval 17"/>
          <p:cNvSpPr>
            <a:spLocks noChangeArrowheads="1"/>
          </p:cNvSpPr>
          <p:nvPr/>
        </p:nvSpPr>
        <p:spPr bwMode="auto">
          <a:xfrm>
            <a:off x="2310707" y="31413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dirty="0">
                <a:latin typeface="Arial" panose="020B0604020202020204" pitchFamily="34" charset="0"/>
              </a:rPr>
              <a:t>Q2</a:t>
            </a:r>
          </a:p>
        </p:txBody>
      </p:sp>
      <p:sp>
        <p:nvSpPr>
          <p:cNvPr id="1050642" name="Oval 18"/>
          <p:cNvSpPr>
            <a:spLocks noChangeArrowheads="1"/>
          </p:cNvSpPr>
          <p:nvPr/>
        </p:nvSpPr>
        <p:spPr bwMode="auto">
          <a:xfrm>
            <a:off x="3893976" y="47415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a:latin typeface="Arial" panose="020B0604020202020204" pitchFamily="34" charset="0"/>
              </a:rPr>
              <a:t>Q3</a:t>
            </a:r>
          </a:p>
        </p:txBody>
      </p:sp>
      <p:sp>
        <p:nvSpPr>
          <p:cNvPr id="1050643" name="Oval 19"/>
          <p:cNvSpPr>
            <a:spLocks noChangeArrowheads="1"/>
          </p:cNvSpPr>
          <p:nvPr/>
        </p:nvSpPr>
        <p:spPr bwMode="auto">
          <a:xfrm>
            <a:off x="5798976" y="31413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a:latin typeface="Arial" panose="020B0604020202020204" pitchFamily="34" charset="0"/>
              </a:rPr>
              <a:t>Q4</a:t>
            </a:r>
          </a:p>
        </p:txBody>
      </p:sp>
      <p:sp>
        <p:nvSpPr>
          <p:cNvPr id="1050644" name="Oval 20"/>
          <p:cNvSpPr>
            <a:spLocks noChangeArrowheads="1"/>
          </p:cNvSpPr>
          <p:nvPr/>
        </p:nvSpPr>
        <p:spPr bwMode="auto">
          <a:xfrm>
            <a:off x="6637176" y="5198709"/>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a:latin typeface="Arial" panose="020B0604020202020204" pitchFamily="34" charset="0"/>
              </a:rPr>
              <a:t>Q5</a:t>
            </a:r>
          </a:p>
        </p:txBody>
      </p:sp>
      <p:sp>
        <p:nvSpPr>
          <p:cNvPr id="1050645" name="Line 21"/>
          <p:cNvSpPr>
            <a:spLocks noChangeShapeType="1"/>
          </p:cNvSpPr>
          <p:nvPr/>
        </p:nvSpPr>
        <p:spPr bwMode="auto">
          <a:xfrm>
            <a:off x="2369976" y="6341709"/>
            <a:ext cx="228600" cy="152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6" name="Line 22"/>
          <p:cNvSpPr>
            <a:spLocks noChangeShapeType="1"/>
          </p:cNvSpPr>
          <p:nvPr/>
        </p:nvSpPr>
        <p:spPr bwMode="auto">
          <a:xfrm flipH="1" flipV="1">
            <a:off x="2141376" y="4131909"/>
            <a:ext cx="228600" cy="76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7" name="Line 23"/>
          <p:cNvSpPr>
            <a:spLocks noChangeShapeType="1"/>
          </p:cNvSpPr>
          <p:nvPr/>
        </p:nvSpPr>
        <p:spPr bwMode="auto">
          <a:xfrm flipV="1">
            <a:off x="4732176" y="3979509"/>
            <a:ext cx="228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8" name="Line 24"/>
          <p:cNvSpPr>
            <a:spLocks noChangeShapeType="1"/>
          </p:cNvSpPr>
          <p:nvPr/>
        </p:nvSpPr>
        <p:spPr bwMode="auto">
          <a:xfrm flipH="1">
            <a:off x="5798976" y="5427309"/>
            <a:ext cx="228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9" name="Text Box 25"/>
          <p:cNvSpPr txBox="1">
            <a:spLocks noChangeArrowheads="1"/>
          </p:cNvSpPr>
          <p:nvPr/>
        </p:nvSpPr>
        <p:spPr bwMode="auto">
          <a:xfrm>
            <a:off x="533400" y="1532722"/>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dirty="0">
                <a:latin typeface="Arial" panose="020B0604020202020204" pitchFamily="34" charset="0"/>
              </a:rPr>
              <a:t>A sketch of  a searcher… “moving through many actions towards a general goal of satisfactory completion of research related to an information need.” (after Bates 89)</a:t>
            </a:r>
          </a:p>
        </p:txBody>
      </p:sp>
      <p:sp>
        <p:nvSpPr>
          <p:cNvPr id="2" name="Slide Number Placeholder 1"/>
          <p:cNvSpPr>
            <a:spLocks noGrp="1"/>
          </p:cNvSpPr>
          <p:nvPr>
            <p:ph type="sldNum" sz="quarter" idx="12"/>
          </p:nvPr>
        </p:nvSpPr>
        <p:spPr/>
        <p:txBody>
          <a:bodyPr/>
          <a:lstStyle/>
          <a:p>
            <a:pPr>
              <a:defRPr/>
            </a:pPr>
            <a:fld id="{F1A6FC00-01EB-8C4B-8EBA-327D665853CA}" type="slidenum">
              <a:rPr lang="en-GB" smtClean="0"/>
              <a:pPr>
                <a:defRPr/>
              </a:pPr>
              <a:t>22</a:t>
            </a:fld>
            <a:endParaRPr lang="en-GB" dirty="0"/>
          </a:p>
        </p:txBody>
      </p:sp>
    </p:spTree>
    <p:extLst>
      <p:ext uri="{BB962C8B-B14F-4D97-AF65-F5344CB8AC3E}">
        <p14:creationId xmlns:p14="http://schemas.microsoft.com/office/powerpoint/2010/main" val="272171496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dirty="0" smtClean="0"/>
              <a:t>Information Retrieval</a:t>
            </a:r>
          </a:p>
        </p:txBody>
      </p:sp>
      <p:sp>
        <p:nvSpPr>
          <p:cNvPr id="17412" name="Rectangle 3"/>
          <p:cNvSpPr>
            <a:spLocks noGrp="1" noChangeArrowheads="1"/>
          </p:cNvSpPr>
          <p:nvPr>
            <p:ph type="body" idx="1"/>
          </p:nvPr>
        </p:nvSpPr>
        <p:spPr/>
        <p:txBody>
          <a:bodyPr/>
          <a:lstStyle/>
          <a:p>
            <a:pPr eaLnBrk="1" hangingPunct="1"/>
            <a:r>
              <a:rPr lang="en-US" altLang="en-US" dirty="0" smtClean="0"/>
              <a:t>The indexing and retrieval of textual documents.</a:t>
            </a:r>
          </a:p>
          <a:p>
            <a:pPr eaLnBrk="1" hangingPunct="1"/>
            <a:r>
              <a:rPr lang="en-US" altLang="en-US" dirty="0" smtClean="0"/>
              <a:t>Searching for pages on the World Wide Web is the “killer app.”</a:t>
            </a:r>
          </a:p>
          <a:p>
            <a:pPr eaLnBrk="1" hangingPunct="1"/>
            <a:r>
              <a:rPr lang="en-US" altLang="en-US" dirty="0" smtClean="0"/>
              <a:t>Concerned firstly with retrieving </a:t>
            </a:r>
            <a:r>
              <a:rPr lang="en-US" altLang="en-US" i="1" u="sng" dirty="0" smtClean="0"/>
              <a:t>relevant</a:t>
            </a:r>
            <a:r>
              <a:rPr lang="en-US" altLang="en-US" i="1" dirty="0" smtClean="0"/>
              <a:t> </a:t>
            </a:r>
            <a:r>
              <a:rPr lang="en-US" altLang="en-US" dirty="0" smtClean="0"/>
              <a:t>documents to a query.</a:t>
            </a:r>
          </a:p>
          <a:p>
            <a:pPr eaLnBrk="1" hangingPunct="1"/>
            <a:r>
              <a:rPr lang="en-US" altLang="en-US" dirty="0" smtClean="0"/>
              <a:t>Concerned secondly with retrieving from </a:t>
            </a:r>
            <a:r>
              <a:rPr lang="en-US" altLang="en-US" i="1" u="sng" dirty="0" smtClean="0"/>
              <a:t>large</a:t>
            </a:r>
            <a:r>
              <a:rPr lang="en-US" altLang="en-US" dirty="0" smtClean="0"/>
              <a:t> sets of documents </a:t>
            </a:r>
            <a:r>
              <a:rPr lang="en-US" altLang="en-US" i="1" u="sng" dirty="0" smtClean="0"/>
              <a:t>efficiently</a:t>
            </a:r>
            <a:r>
              <a:rPr lang="en-US" altLang="en-US" dirty="0" smtClean="0"/>
              <a:t>.</a:t>
            </a:r>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19020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IR System</a:t>
            </a:r>
          </a:p>
        </p:txBody>
      </p:sp>
      <p:pic>
        <p:nvPicPr>
          <p:cNvPr id="37895" name="Picture 7" descr="C:\Program Files\MSOffice\Clipart\Popular\amconfus.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24" y="4419600"/>
            <a:ext cx="9318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0"/>
          <p:cNvSpPr>
            <a:spLocks noChangeArrowheads="1"/>
          </p:cNvSpPr>
          <p:nvPr/>
        </p:nvSpPr>
        <p:spPr bwMode="auto">
          <a:xfrm>
            <a:off x="5418724" y="3352800"/>
            <a:ext cx="2057400" cy="1066800"/>
          </a:xfrm>
          <a:prstGeom prst="rect">
            <a:avLst/>
          </a:prstGeom>
          <a:solidFill>
            <a:srgbClr val="98ED8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ED87"/>
            </a:extrusionClr>
          </a:sp3d>
        </p:spPr>
        <p:txBody>
          <a:bodyPr wrap="none" anchor="ctr">
            <a:flatTx/>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IR</a:t>
            </a:r>
          </a:p>
          <a:p>
            <a:pPr algn="ctr" eaLnBrk="1" hangingPunct="1">
              <a:spcBef>
                <a:spcPct val="0"/>
              </a:spcBef>
              <a:buClrTx/>
              <a:buFontTx/>
              <a:buNone/>
            </a:pPr>
            <a:r>
              <a:rPr lang="en-US" altLang="en-US" sz="2400" i="0"/>
              <a:t>System</a:t>
            </a:r>
          </a:p>
        </p:txBody>
      </p:sp>
      <p:grpSp>
        <p:nvGrpSpPr>
          <p:cNvPr id="2" name="Group 21"/>
          <p:cNvGrpSpPr>
            <a:grpSpLocks/>
          </p:cNvGrpSpPr>
          <p:nvPr/>
        </p:nvGrpSpPr>
        <p:grpSpPr bwMode="auto">
          <a:xfrm>
            <a:off x="3285124" y="3505200"/>
            <a:ext cx="2133600" cy="914400"/>
            <a:chOff x="1152" y="2208"/>
            <a:chExt cx="1344" cy="576"/>
          </a:xfrm>
        </p:grpSpPr>
        <p:sp>
          <p:nvSpPr>
            <p:cNvPr id="21520" name="AutoShape 8"/>
            <p:cNvSpPr>
              <a:spLocks noChangeArrowheads="1"/>
            </p:cNvSpPr>
            <p:nvPr/>
          </p:nvSpPr>
          <p:spPr bwMode="auto">
            <a:xfrm>
              <a:off x="1152" y="2208"/>
              <a:ext cx="816" cy="576"/>
            </a:xfrm>
            <a:prstGeom prst="wedgeRoundRectCallout">
              <a:avLst>
                <a:gd name="adj1" fmla="val -43750"/>
                <a:gd name="adj2" fmla="val 70000"/>
                <a:gd name="adj3" fmla="val 16667"/>
              </a:avLst>
            </a:prstGeom>
            <a:solidFill>
              <a:srgbClr val="11DBDB"/>
            </a:solidFill>
            <a:ln w="9525">
              <a:solidFill>
                <a:schemeClr val="tx1"/>
              </a:solidFill>
              <a:miter lim="800000"/>
              <a:headEnd/>
              <a:tailEnd/>
            </a:ln>
          </p:spPr>
          <p:txBody>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2400" i="0"/>
            </a:p>
          </p:txBody>
        </p:sp>
        <p:sp>
          <p:nvSpPr>
            <p:cNvPr id="21521" name="Rectangle 9"/>
            <p:cNvSpPr>
              <a:spLocks noChangeArrowheads="1"/>
            </p:cNvSpPr>
            <p:nvPr/>
          </p:nvSpPr>
          <p:spPr bwMode="auto">
            <a:xfrm>
              <a:off x="1248" y="2256"/>
              <a:ext cx="596" cy="518"/>
            </a:xfrm>
            <a:prstGeom prst="rect">
              <a:avLst/>
            </a:prstGeom>
            <a:solidFill>
              <a:srgbClr val="1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50000"/>
                </a:spcBef>
                <a:buClrTx/>
                <a:buFontTx/>
                <a:buNone/>
              </a:pPr>
              <a:r>
                <a:rPr lang="en-US" altLang="en-US" sz="2400" i="0"/>
                <a:t>Query String</a:t>
              </a:r>
            </a:p>
          </p:txBody>
        </p:sp>
        <p:sp>
          <p:nvSpPr>
            <p:cNvPr id="21522" name="Line 13"/>
            <p:cNvSpPr>
              <a:spLocks noChangeShapeType="1"/>
            </p:cNvSpPr>
            <p:nvPr/>
          </p:nvSpPr>
          <p:spPr bwMode="auto">
            <a:xfrm>
              <a:off x="1968" y="2496"/>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grpSp>
        <p:nvGrpSpPr>
          <p:cNvPr id="3" name="Group 23"/>
          <p:cNvGrpSpPr>
            <a:grpSpLocks/>
          </p:cNvGrpSpPr>
          <p:nvPr/>
        </p:nvGrpSpPr>
        <p:grpSpPr bwMode="auto">
          <a:xfrm>
            <a:off x="5571124" y="1981200"/>
            <a:ext cx="2749550" cy="1371600"/>
            <a:chOff x="2592" y="1248"/>
            <a:chExt cx="1732" cy="864"/>
          </a:xfrm>
        </p:grpSpPr>
        <p:sp>
          <p:nvSpPr>
            <p:cNvPr id="21517" name="Oval 5"/>
            <p:cNvSpPr>
              <a:spLocks noChangeArrowheads="1"/>
            </p:cNvSpPr>
            <p:nvPr/>
          </p:nvSpPr>
          <p:spPr bwMode="auto">
            <a:xfrm>
              <a:off x="2592" y="1248"/>
              <a:ext cx="1056" cy="576"/>
            </a:xfrm>
            <a:prstGeom prst="ellipse">
              <a:avLst/>
            </a:prstGeom>
            <a:solidFill>
              <a:srgbClr val="11DBDB"/>
            </a:solidFill>
            <a:ln w="9525">
              <a:solidFill>
                <a:schemeClr val="tx1"/>
              </a:solidFill>
              <a:round/>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Document</a:t>
              </a:r>
            </a:p>
            <a:p>
              <a:pPr algn="ctr" eaLnBrk="1" hangingPunct="1">
                <a:spcBef>
                  <a:spcPct val="0"/>
                </a:spcBef>
                <a:buClrTx/>
                <a:buFontTx/>
                <a:buNone/>
              </a:pPr>
              <a:r>
                <a:rPr lang="en-US" altLang="en-US" sz="2400" i="0"/>
                <a:t>corpus</a:t>
              </a:r>
            </a:p>
          </p:txBody>
        </p:sp>
        <p:sp>
          <p:nvSpPr>
            <p:cNvPr id="21518" name="Line 12"/>
            <p:cNvSpPr>
              <a:spLocks noChangeShapeType="1"/>
            </p:cNvSpPr>
            <p:nvPr/>
          </p:nvSpPr>
          <p:spPr bwMode="auto">
            <a:xfrm>
              <a:off x="3120" y="182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pic>
          <p:nvPicPr>
            <p:cNvPr id="21519" name="Picture 15" descr="c:\Program Files\Common Files\Microsoft Shared\Clipart\cagcat50\bs00554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248"/>
              <a:ext cx="62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571124" y="4419600"/>
            <a:ext cx="3429000" cy="1955800"/>
            <a:chOff x="2592" y="2784"/>
            <a:chExt cx="2160" cy="1232"/>
          </a:xfrm>
        </p:grpSpPr>
        <p:sp>
          <p:nvSpPr>
            <p:cNvPr id="21513" name="Oval 14"/>
            <p:cNvSpPr>
              <a:spLocks noChangeArrowheads="1"/>
            </p:cNvSpPr>
            <p:nvPr/>
          </p:nvSpPr>
          <p:spPr bwMode="auto">
            <a:xfrm>
              <a:off x="2592" y="3216"/>
              <a:ext cx="1104" cy="576"/>
            </a:xfrm>
            <a:prstGeom prst="ellipse">
              <a:avLst/>
            </a:prstGeom>
            <a:solidFill>
              <a:srgbClr val="11DBDB"/>
            </a:solidFill>
            <a:ln w="9525">
              <a:solidFill>
                <a:schemeClr val="tx1"/>
              </a:solidFill>
              <a:round/>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Ranked</a:t>
              </a:r>
            </a:p>
            <a:p>
              <a:pPr algn="ctr" eaLnBrk="1" hangingPunct="1">
                <a:spcBef>
                  <a:spcPct val="0"/>
                </a:spcBef>
                <a:buClrTx/>
                <a:buFontTx/>
                <a:buNone/>
              </a:pPr>
              <a:r>
                <a:rPr lang="en-US" altLang="en-US" sz="2400" i="0"/>
                <a:t>Documents</a:t>
              </a:r>
            </a:p>
          </p:txBody>
        </p:sp>
        <p:sp>
          <p:nvSpPr>
            <p:cNvPr id="21514" name="Line 16"/>
            <p:cNvSpPr>
              <a:spLocks noChangeShapeType="1"/>
            </p:cNvSpPr>
            <p:nvPr/>
          </p:nvSpPr>
          <p:spPr bwMode="auto">
            <a:xfrm>
              <a:off x="3120" y="2784"/>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21515" name="Rectangle 18"/>
            <p:cNvSpPr>
              <a:spLocks noChangeArrowheads="1"/>
            </p:cNvSpPr>
            <p:nvPr/>
          </p:nvSpPr>
          <p:spPr bwMode="auto">
            <a:xfrm>
              <a:off x="3984" y="2976"/>
              <a:ext cx="768" cy="912"/>
            </a:xfrm>
            <a:prstGeom prst="rect">
              <a:avLst/>
            </a:prstGeom>
            <a:solidFill>
              <a:schemeClr val="bg1"/>
            </a:solidFill>
            <a:ln w="952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2400" i="0"/>
            </a:p>
          </p:txBody>
        </p:sp>
        <p:sp>
          <p:nvSpPr>
            <p:cNvPr id="21516" name="Text Box 20"/>
            <p:cNvSpPr txBox="1">
              <a:spLocks noChangeArrowheads="1"/>
            </p:cNvSpPr>
            <p:nvPr/>
          </p:nvSpPr>
          <p:spPr bwMode="auto">
            <a:xfrm>
              <a:off x="4070" y="3015"/>
              <a:ext cx="521"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0"/>
                </a:spcBef>
                <a:buClrTx/>
                <a:buFontTx/>
                <a:buNone/>
              </a:pPr>
              <a:r>
                <a:rPr lang="en-US" altLang="en-US" sz="1600" i="0"/>
                <a:t>1. Doc1</a:t>
              </a:r>
            </a:p>
            <a:p>
              <a:pPr eaLnBrk="1" hangingPunct="1">
                <a:spcBef>
                  <a:spcPct val="0"/>
                </a:spcBef>
                <a:buClrTx/>
                <a:buFontTx/>
                <a:buNone/>
              </a:pPr>
              <a:r>
                <a:rPr lang="en-US" altLang="en-US" sz="1600" i="0"/>
                <a:t>2. Doc2</a:t>
              </a:r>
            </a:p>
            <a:p>
              <a:pPr eaLnBrk="1" hangingPunct="1">
                <a:spcBef>
                  <a:spcPct val="0"/>
                </a:spcBef>
                <a:buClrTx/>
                <a:buFontTx/>
                <a:buNone/>
              </a:pPr>
              <a:r>
                <a:rPr lang="en-US" altLang="en-US" sz="1600" i="0"/>
                <a:t>3. Doc3</a:t>
              </a:r>
            </a:p>
            <a:p>
              <a:pPr eaLnBrk="1" hangingPunct="1">
                <a:spcBef>
                  <a:spcPct val="0"/>
                </a:spcBef>
                <a:buClrTx/>
                <a:buFontTx/>
                <a:buNone/>
              </a:pPr>
              <a:r>
                <a:rPr lang="en-US" altLang="en-US" sz="1600" i="0"/>
                <a:t>    .</a:t>
              </a:r>
            </a:p>
            <a:p>
              <a:pPr eaLnBrk="1" hangingPunct="1">
                <a:spcBef>
                  <a:spcPct val="0"/>
                </a:spcBef>
                <a:buClrTx/>
                <a:buFontTx/>
                <a:buNone/>
              </a:pPr>
              <a:r>
                <a:rPr lang="en-US" altLang="en-US" sz="1600" i="0"/>
                <a:t>    .</a:t>
              </a:r>
            </a:p>
            <a:p>
              <a:pPr eaLnBrk="1" hangingPunct="1">
                <a:spcBef>
                  <a:spcPct val="0"/>
                </a:spcBef>
                <a:buClrTx/>
                <a:buFontTx/>
                <a:buNone/>
              </a:pPr>
              <a:endParaRPr lang="en-US" altLang="en-US" sz="1800" i="0"/>
            </a:p>
          </p:txBody>
        </p:sp>
      </p:gr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24</a:t>
            </a:fld>
            <a:endParaRPr lang="en-GB" dirty="0"/>
          </a:p>
        </p:txBody>
      </p:sp>
      <p:sp>
        <p:nvSpPr>
          <p:cNvPr id="20" name="Rectangle 1027"/>
          <p:cNvSpPr txBox="1">
            <a:spLocks noChangeArrowheads="1"/>
          </p:cNvSpPr>
          <p:nvPr/>
        </p:nvSpPr>
        <p:spPr>
          <a:xfrm>
            <a:off x="620183" y="1436143"/>
            <a:ext cx="501015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altLang="en-US" dirty="0" smtClean="0"/>
              <a:t>Given:</a:t>
            </a:r>
          </a:p>
          <a:p>
            <a:pPr fontAlgn="auto">
              <a:spcAft>
                <a:spcPts val="0"/>
              </a:spcAft>
            </a:pPr>
            <a:r>
              <a:rPr lang="en-US" altLang="en-US" dirty="0" smtClean="0"/>
              <a:t>A corpus of textual natural-language documents.</a:t>
            </a:r>
          </a:p>
          <a:p>
            <a:pPr fontAlgn="auto">
              <a:spcAft>
                <a:spcPts val="0"/>
              </a:spcAft>
            </a:pPr>
            <a:r>
              <a:rPr lang="en-US" altLang="en-US" dirty="0" smtClean="0"/>
              <a:t>A user query in the form of a textual string.</a:t>
            </a:r>
          </a:p>
          <a:p>
            <a:pPr marL="0" indent="0" fontAlgn="auto">
              <a:spcAft>
                <a:spcPts val="0"/>
              </a:spcAft>
              <a:buNone/>
            </a:pPr>
            <a:r>
              <a:rPr lang="en-US" altLang="en-US" dirty="0" smtClean="0"/>
              <a:t>Find: </a:t>
            </a:r>
            <a:r>
              <a:rPr lang="en-US" altLang="en-US" dirty="0" smtClean="0">
                <a:solidFill>
                  <a:srgbClr val="0070C0"/>
                </a:solidFill>
              </a:rPr>
              <a:t>A ranked set of documents that are relevant to the query.</a:t>
            </a:r>
          </a:p>
          <a:p>
            <a:pPr marL="609600" indent="-609600" fontAlgn="auto">
              <a:spcAft>
                <a:spcPts val="0"/>
              </a:spcAft>
            </a:pPr>
            <a:endParaRPr lang="en-US" altLang="en-US" dirty="0" smtClean="0"/>
          </a:p>
          <a:p>
            <a:pPr marL="990600" lvl="1" indent="-533400" algn="ctr" fontAlgn="auto">
              <a:spcAft>
                <a:spcPts val="0"/>
              </a:spcAft>
            </a:pPr>
            <a:endParaRPr lang="en-US" altLang="en-US" dirty="0" smtClean="0"/>
          </a:p>
          <a:p>
            <a:pPr marL="609600" indent="-609600" fontAlgn="auto">
              <a:spcAft>
                <a:spcPts val="0"/>
              </a:spcAft>
            </a:pPr>
            <a:endParaRPr lang="en-US" altLang="en-US" dirty="0" smtClean="0"/>
          </a:p>
          <a:p>
            <a:pPr marL="609600" indent="-609600" fontAlgn="auto">
              <a:spcAft>
                <a:spcPts val="0"/>
              </a:spcAft>
            </a:pPr>
            <a:endParaRPr lang="en-US" altLang="en-US" dirty="0" smtClean="0"/>
          </a:p>
        </p:txBody>
      </p:sp>
    </p:spTree>
    <p:extLst>
      <p:ext uri="{BB962C8B-B14F-4D97-AF65-F5344CB8AC3E}">
        <p14:creationId xmlns:p14="http://schemas.microsoft.com/office/powerpoint/2010/main" val="11597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smtClean="0"/>
              <a:t>Relevance</a:t>
            </a:r>
          </a:p>
        </p:txBody>
      </p:sp>
      <p:sp>
        <p:nvSpPr>
          <p:cNvPr id="22532" name="Rectangle 3"/>
          <p:cNvSpPr>
            <a:spLocks noGrp="1" noChangeArrowheads="1"/>
          </p:cNvSpPr>
          <p:nvPr>
            <p:ph type="body" idx="1"/>
          </p:nvPr>
        </p:nvSpPr>
        <p:spPr/>
        <p:txBody>
          <a:bodyPr>
            <a:normAutofit/>
          </a:bodyPr>
          <a:lstStyle/>
          <a:p>
            <a:pPr eaLnBrk="1" hangingPunct="1"/>
            <a:r>
              <a:rPr lang="en-US" altLang="en-US" sz="2800" dirty="0" smtClean="0"/>
              <a:t>Relevance is a subjective judgment and may include:</a:t>
            </a:r>
          </a:p>
          <a:p>
            <a:pPr lvl="1" eaLnBrk="1" hangingPunct="1"/>
            <a:r>
              <a:rPr lang="en-US" altLang="en-US" sz="2000" dirty="0" smtClean="0"/>
              <a:t>Being on the proper subject.</a:t>
            </a:r>
          </a:p>
          <a:p>
            <a:pPr lvl="1" eaLnBrk="1" hangingPunct="1"/>
            <a:r>
              <a:rPr lang="en-US" altLang="en-US" sz="2000" dirty="0" smtClean="0"/>
              <a:t>Being timely (recent information).</a:t>
            </a:r>
          </a:p>
          <a:p>
            <a:pPr lvl="1" eaLnBrk="1" hangingPunct="1"/>
            <a:r>
              <a:rPr lang="en-US" altLang="en-US" sz="2000" dirty="0" smtClean="0"/>
              <a:t>Being authoritative (from a trusted source).</a:t>
            </a:r>
          </a:p>
          <a:p>
            <a:pPr lvl="1" eaLnBrk="1" hangingPunct="1"/>
            <a:r>
              <a:rPr lang="en-US" altLang="en-US" sz="2000" dirty="0" smtClean="0"/>
              <a:t>Satisfying the goals of the user and his/her intended use of the information (</a:t>
            </a:r>
            <a:r>
              <a:rPr lang="en-US" altLang="en-US" sz="2000" i="1" dirty="0" smtClean="0"/>
              <a:t>information need</a:t>
            </a:r>
            <a:r>
              <a:rPr lang="en-US" altLang="en-US" sz="2000" dirty="0" smtClean="0"/>
              <a:t>).</a:t>
            </a:r>
          </a:p>
        </p:txBody>
      </p:sp>
      <p:sp>
        <p:nvSpPr>
          <p:cNvPr id="2" name="Slide Number Placeholder 1"/>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88953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mtClean="0"/>
              <a:t>Keyword Search</a:t>
            </a:r>
          </a:p>
        </p:txBody>
      </p:sp>
      <p:sp>
        <p:nvSpPr>
          <p:cNvPr id="24580" name="Rectangle 3"/>
          <p:cNvSpPr>
            <a:spLocks noGrp="1" noChangeArrowheads="1"/>
          </p:cNvSpPr>
          <p:nvPr>
            <p:ph type="body" idx="1"/>
          </p:nvPr>
        </p:nvSpPr>
        <p:spPr>
          <a:xfrm>
            <a:off x="628650" y="1825624"/>
            <a:ext cx="7886700" cy="4702175"/>
          </a:xfrm>
        </p:spPr>
        <p:txBody>
          <a:bodyPr>
            <a:normAutofit lnSpcReduction="10000"/>
          </a:bodyPr>
          <a:lstStyle/>
          <a:p>
            <a:pPr eaLnBrk="1" hangingPunct="1"/>
            <a:r>
              <a:rPr lang="en-US" altLang="en-US" dirty="0" smtClean="0"/>
              <a:t>Simplest notion of relevance is that the query string appears verbatim in the document.</a:t>
            </a:r>
          </a:p>
          <a:p>
            <a:pPr eaLnBrk="1" hangingPunct="1"/>
            <a:r>
              <a:rPr lang="en-US" altLang="en-US" dirty="0" smtClean="0"/>
              <a:t>Slightly less strict notion is that the words in the query appear frequently in the document, in any order (</a:t>
            </a:r>
            <a:r>
              <a:rPr lang="en-US" altLang="en-US" i="1" dirty="0" smtClean="0"/>
              <a:t>bag of words</a:t>
            </a:r>
            <a:r>
              <a:rPr lang="en-US" altLang="en-US" dirty="0" smtClean="0"/>
              <a:t>).</a:t>
            </a:r>
          </a:p>
          <a:p>
            <a:r>
              <a:rPr lang="en-US" altLang="en-US" dirty="0"/>
              <a:t>May not retrieve relevant documents that include synonymous terms.</a:t>
            </a:r>
          </a:p>
          <a:p>
            <a:pPr lvl="1"/>
            <a:r>
              <a:rPr lang="en-US" altLang="en-US" dirty="0"/>
              <a:t>“restaurant” vs. “café”</a:t>
            </a:r>
          </a:p>
          <a:p>
            <a:pPr lvl="1"/>
            <a:r>
              <a:rPr lang="en-US" altLang="en-US" dirty="0"/>
              <a:t>“PRC” vs. “China”</a:t>
            </a:r>
          </a:p>
          <a:p>
            <a:r>
              <a:rPr lang="en-US" altLang="en-US" dirty="0"/>
              <a:t>May retrieve irrelevant documents that include ambiguous terms.</a:t>
            </a:r>
          </a:p>
          <a:p>
            <a:pPr lvl="1"/>
            <a:r>
              <a:rPr lang="en-US" altLang="en-US" dirty="0"/>
              <a:t>“bat” (baseball vs. mammal)</a:t>
            </a:r>
          </a:p>
          <a:p>
            <a:pPr lvl="1"/>
            <a:r>
              <a:rPr lang="en-US" altLang="en-US" dirty="0"/>
              <a:t>“Apple” (company vs. fruit)</a:t>
            </a:r>
          </a:p>
          <a:p>
            <a:pPr lvl="1"/>
            <a:r>
              <a:rPr lang="en-US" altLang="en-US" dirty="0"/>
              <a:t>“bit” (unit of data vs. act of eating)</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222039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mtClean="0"/>
              <a:t>Beyond Keywords</a:t>
            </a:r>
          </a:p>
        </p:txBody>
      </p:sp>
      <p:sp>
        <p:nvSpPr>
          <p:cNvPr id="28676" name="Rectangle 3"/>
          <p:cNvSpPr>
            <a:spLocks noGrp="1" noChangeArrowheads="1"/>
          </p:cNvSpPr>
          <p:nvPr>
            <p:ph type="body" idx="1"/>
          </p:nvPr>
        </p:nvSpPr>
        <p:spPr>
          <a:xfrm>
            <a:off x="1066800" y="1752600"/>
            <a:ext cx="7620000" cy="4724400"/>
          </a:xfrm>
        </p:spPr>
        <p:txBody>
          <a:bodyPr/>
          <a:lstStyle/>
          <a:p>
            <a:pPr eaLnBrk="1" hangingPunct="1">
              <a:lnSpc>
                <a:spcPct val="90000"/>
              </a:lnSpc>
            </a:pPr>
            <a:r>
              <a:rPr lang="en-US" altLang="en-US" smtClean="0"/>
              <a:t>We will cover the basics of keyword-based IR, but…</a:t>
            </a:r>
          </a:p>
          <a:p>
            <a:pPr eaLnBrk="1" hangingPunct="1">
              <a:lnSpc>
                <a:spcPct val="90000"/>
              </a:lnSpc>
            </a:pPr>
            <a:r>
              <a:rPr lang="en-US" altLang="en-US" smtClean="0"/>
              <a:t>We will focus on extensions and recent developments that go beyond keywords.</a:t>
            </a:r>
          </a:p>
          <a:p>
            <a:pPr eaLnBrk="1" hangingPunct="1">
              <a:lnSpc>
                <a:spcPct val="90000"/>
              </a:lnSpc>
            </a:pPr>
            <a:r>
              <a:rPr lang="en-US" altLang="en-US" smtClean="0"/>
              <a:t>We will cover the basics of building an </a:t>
            </a:r>
            <a:r>
              <a:rPr lang="en-US" altLang="en-US" i="1" smtClean="0"/>
              <a:t>efficient</a:t>
            </a:r>
            <a:r>
              <a:rPr lang="en-US" altLang="en-US" smtClean="0"/>
              <a:t> IR system, but…</a:t>
            </a:r>
          </a:p>
          <a:p>
            <a:pPr eaLnBrk="1" hangingPunct="1">
              <a:lnSpc>
                <a:spcPct val="90000"/>
              </a:lnSpc>
            </a:pPr>
            <a:r>
              <a:rPr lang="en-US" altLang="en-US" smtClean="0"/>
              <a:t>We will focus on basic capabilities and algorithms rather than systems issues that allow scaling to industrial size databases.</a:t>
            </a:r>
          </a:p>
        </p:txBody>
      </p:sp>
      <p:sp>
        <p:nvSpPr>
          <p:cNvPr id="2" name="Slide Number Placeholder 1"/>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9062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en-US" smtClean="0"/>
              <a:t>Intelligent IR</a:t>
            </a:r>
          </a:p>
        </p:txBody>
      </p:sp>
      <p:sp>
        <p:nvSpPr>
          <p:cNvPr id="30724" name="Rectangle 3"/>
          <p:cNvSpPr>
            <a:spLocks noGrp="1" noChangeArrowheads="1"/>
          </p:cNvSpPr>
          <p:nvPr>
            <p:ph type="body" idx="1"/>
          </p:nvPr>
        </p:nvSpPr>
        <p:spPr/>
        <p:txBody>
          <a:bodyPr/>
          <a:lstStyle/>
          <a:p>
            <a:pPr eaLnBrk="1" hangingPunct="1"/>
            <a:r>
              <a:rPr lang="en-US" altLang="en-US" dirty="0" smtClean="0"/>
              <a:t>Taking into account the </a:t>
            </a:r>
            <a:r>
              <a:rPr lang="en-US" altLang="en-US" i="1" dirty="0" smtClean="0"/>
              <a:t>meaning</a:t>
            </a:r>
            <a:r>
              <a:rPr lang="en-US" altLang="en-US" dirty="0" smtClean="0"/>
              <a:t> of the words used.</a:t>
            </a:r>
          </a:p>
          <a:p>
            <a:pPr eaLnBrk="1" hangingPunct="1"/>
            <a:r>
              <a:rPr lang="en-US" altLang="en-US" dirty="0" smtClean="0"/>
              <a:t>Taking into account the </a:t>
            </a:r>
            <a:r>
              <a:rPr lang="en-US" altLang="en-US" i="1" dirty="0" smtClean="0"/>
              <a:t>order</a:t>
            </a:r>
            <a:r>
              <a:rPr lang="en-US" altLang="en-US" dirty="0" smtClean="0"/>
              <a:t> of words in the query.</a:t>
            </a:r>
          </a:p>
          <a:p>
            <a:pPr eaLnBrk="1" hangingPunct="1"/>
            <a:r>
              <a:rPr lang="en-US" altLang="en-US" dirty="0" smtClean="0"/>
              <a:t>Adapting to the user based on direct or indirect feedback.</a:t>
            </a:r>
          </a:p>
          <a:p>
            <a:pPr eaLnBrk="1" hangingPunct="1"/>
            <a:r>
              <a:rPr lang="en-US" altLang="en-US" dirty="0" smtClean="0"/>
              <a:t>Taking into account the </a:t>
            </a:r>
            <a:r>
              <a:rPr lang="en-US" altLang="en-US" i="1" dirty="0" smtClean="0"/>
              <a:t>authority</a:t>
            </a:r>
            <a:r>
              <a:rPr lang="en-US" altLang="en-US" dirty="0" smtClean="0"/>
              <a:t> of the source.</a:t>
            </a:r>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288180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26"/>
          <p:cNvSpPr>
            <a:spLocks noGrp="1" noChangeArrowheads="1"/>
          </p:cNvSpPr>
          <p:nvPr>
            <p:ph type="title"/>
          </p:nvPr>
        </p:nvSpPr>
        <p:spPr/>
        <p:txBody>
          <a:bodyPr/>
          <a:lstStyle/>
          <a:p>
            <a:pPr eaLnBrk="1" hangingPunct="1"/>
            <a:r>
              <a:rPr lang="en-US" altLang="en-US" smtClean="0"/>
              <a:t>IR System Components</a:t>
            </a:r>
          </a:p>
        </p:txBody>
      </p:sp>
      <p:sp>
        <p:nvSpPr>
          <p:cNvPr id="34820" name="Rectangle 1027"/>
          <p:cNvSpPr>
            <a:spLocks noGrp="1" noChangeArrowheads="1"/>
          </p:cNvSpPr>
          <p:nvPr>
            <p:ph type="body" idx="1"/>
          </p:nvPr>
        </p:nvSpPr>
        <p:spPr>
          <a:xfrm>
            <a:off x="685800" y="1371600"/>
            <a:ext cx="7924800" cy="4687888"/>
          </a:xfrm>
        </p:spPr>
        <p:txBody>
          <a:bodyPr/>
          <a:lstStyle/>
          <a:p>
            <a:pPr eaLnBrk="1" hangingPunct="1">
              <a:lnSpc>
                <a:spcPct val="90000"/>
              </a:lnSpc>
            </a:pPr>
            <a:r>
              <a:rPr lang="en-US" altLang="en-US" smtClean="0">
                <a:solidFill>
                  <a:schemeClr val="tx2"/>
                </a:solidFill>
              </a:rPr>
              <a:t>Text Operations</a:t>
            </a:r>
            <a:r>
              <a:rPr lang="en-US" altLang="en-US" smtClean="0"/>
              <a:t> forms index words (tokens).</a:t>
            </a:r>
          </a:p>
          <a:p>
            <a:pPr lvl="1" eaLnBrk="1" hangingPunct="1">
              <a:lnSpc>
                <a:spcPct val="90000"/>
              </a:lnSpc>
            </a:pPr>
            <a:r>
              <a:rPr lang="en-US" altLang="en-US" smtClean="0"/>
              <a:t>Stopword removal</a:t>
            </a:r>
          </a:p>
          <a:p>
            <a:pPr lvl="1" eaLnBrk="1" hangingPunct="1">
              <a:lnSpc>
                <a:spcPct val="90000"/>
              </a:lnSpc>
            </a:pPr>
            <a:r>
              <a:rPr lang="en-US" altLang="en-US" smtClean="0"/>
              <a:t>Stemming</a:t>
            </a:r>
          </a:p>
          <a:p>
            <a:pPr eaLnBrk="1" hangingPunct="1">
              <a:lnSpc>
                <a:spcPct val="90000"/>
              </a:lnSpc>
            </a:pPr>
            <a:r>
              <a:rPr lang="en-US" altLang="en-US" smtClean="0">
                <a:solidFill>
                  <a:schemeClr val="tx2"/>
                </a:solidFill>
              </a:rPr>
              <a:t>Indexing</a:t>
            </a:r>
            <a:r>
              <a:rPr lang="en-US" altLang="en-US" smtClean="0"/>
              <a:t> constructs an </a:t>
            </a:r>
            <a:r>
              <a:rPr lang="en-US" altLang="en-US" i="1" u="sng" smtClean="0"/>
              <a:t>inverted index</a:t>
            </a:r>
            <a:r>
              <a:rPr lang="en-US" altLang="en-US" smtClean="0"/>
              <a:t> of word to document pointers.</a:t>
            </a:r>
          </a:p>
          <a:p>
            <a:pPr eaLnBrk="1" hangingPunct="1">
              <a:lnSpc>
                <a:spcPct val="90000"/>
              </a:lnSpc>
            </a:pPr>
            <a:r>
              <a:rPr lang="en-US" altLang="en-US" smtClean="0">
                <a:solidFill>
                  <a:schemeClr val="tx2"/>
                </a:solidFill>
              </a:rPr>
              <a:t>Searching</a:t>
            </a:r>
            <a:r>
              <a:rPr lang="en-US" altLang="en-US" smtClean="0"/>
              <a:t> retrieves documents that contain a given query token from the inverted index.</a:t>
            </a:r>
          </a:p>
          <a:p>
            <a:pPr eaLnBrk="1" hangingPunct="1">
              <a:lnSpc>
                <a:spcPct val="90000"/>
              </a:lnSpc>
            </a:pPr>
            <a:r>
              <a:rPr lang="en-US" altLang="en-US" smtClean="0">
                <a:solidFill>
                  <a:schemeClr val="tx2"/>
                </a:solidFill>
              </a:rPr>
              <a:t>Ranking</a:t>
            </a:r>
            <a:r>
              <a:rPr lang="en-US" altLang="en-US" smtClean="0"/>
              <a:t> scores all retrieved documents according to a relevance metric.</a:t>
            </a:r>
          </a:p>
          <a:p>
            <a:pPr eaLnBrk="1" hangingPunct="1">
              <a:lnSpc>
                <a:spcPct val="90000"/>
              </a:lnSpc>
            </a:pPr>
            <a:endParaRPr lang="en-US" altLang="en-US" smtClean="0"/>
          </a:p>
        </p:txBody>
      </p:sp>
      <p:sp>
        <p:nvSpPr>
          <p:cNvPr id="2" name="Slide Number Placeholder 1"/>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193731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Who am 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95851"/>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Instructor		: </a:t>
            </a:r>
            <a:r>
              <a:rPr lang="en-US" dirty="0">
                <a:latin typeface="Times New Roman" panose="02020603050405020304" pitchFamily="18" charset="0"/>
                <a:cs typeface="Times New Roman" panose="02020603050405020304" pitchFamily="18" charset="0"/>
              </a:rPr>
              <a:t>Sampath </a:t>
            </a:r>
            <a:r>
              <a:rPr lang="en-US" dirty="0" smtClean="0">
                <a:latin typeface="Times New Roman" panose="02020603050405020304" pitchFamily="18" charset="0"/>
                <a:cs typeface="Times New Roman" panose="02020603050405020304" pitchFamily="18" charset="0"/>
              </a:rPr>
              <a:t>Jayarathna</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Joined Cal Poly Pomona Fall 2016 from Texas A&amp;M.</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Originally from Sri Lanka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Research		: </a:t>
            </a:r>
            <a:r>
              <a:rPr lang="en-US" dirty="0" err="1" smtClean="0">
                <a:latin typeface="Times New Roman" panose="02020603050405020304" pitchFamily="18" charset="0"/>
                <a:cs typeface="Times New Roman" panose="02020603050405020304" pitchFamily="18" charset="0"/>
              </a:rPr>
              <a:t>NeuroIR</a:t>
            </a:r>
            <a:r>
              <a:rPr lang="en-US" dirty="0" smtClean="0">
                <a:latin typeface="Times New Roman" panose="02020603050405020304" pitchFamily="18" charset="0"/>
                <a:cs typeface="Times New Roman" panose="02020603050405020304" pitchFamily="18" charset="0"/>
              </a:rPr>
              <a:t>, Eye tracking, Brain EEG, User modeling</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Web			: </a:t>
            </a:r>
            <a:r>
              <a:rPr lang="en-US" u="sng" dirty="0">
                <a:latin typeface="Times New Roman" panose="02020603050405020304" pitchFamily="18" charset="0"/>
                <a:cs typeface="Times New Roman" panose="02020603050405020304" pitchFamily="18" charset="0"/>
                <a:hlinkClick r:id="rId2"/>
              </a:rPr>
              <a:t>http://www.cpp.edu/~</a:t>
            </a:r>
            <a:r>
              <a:rPr lang="en-US" u="sng" dirty="0" smtClean="0">
                <a:latin typeface="Times New Roman" panose="02020603050405020304" pitchFamily="18" charset="0"/>
                <a:cs typeface="Times New Roman" panose="02020603050405020304" pitchFamily="18" charset="0"/>
                <a:hlinkClick r:id="rId2"/>
              </a:rPr>
              <a:t>ukjayarathna</a:t>
            </a:r>
            <a:endParaRPr lang="en-US"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Contact		: 8-46</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3"/>
              </a:rPr>
              <a:t>ukjayarathna@cpp.edu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(909</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869-3145</a:t>
            </a:r>
          </a:p>
          <a:p>
            <a:r>
              <a:rPr lang="en-US" dirty="0" smtClean="0">
                <a:latin typeface="Times New Roman" panose="02020603050405020304" pitchFamily="18" charset="0"/>
                <a:cs typeface="Times New Roman" panose="02020603050405020304" pitchFamily="18" charset="0"/>
              </a:rPr>
              <a:t>Office Hours	: MW 1PM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3PM</a:t>
            </a:r>
            <a:r>
              <a:rPr lang="en-US" dirty="0">
                <a:latin typeface="Times New Roman" panose="02020603050405020304" pitchFamily="18" charset="0"/>
                <a:cs typeface="Times New Roman" panose="02020603050405020304" pitchFamily="18" charset="0"/>
              </a:rPr>
              <a:t>, or email me for an </a:t>
            </a:r>
            <a:r>
              <a:rPr lang="en-US" dirty="0" smtClean="0">
                <a:latin typeface="Times New Roman" panose="02020603050405020304" pitchFamily="18" charset="0"/>
                <a:cs typeface="Times New Roman" panose="02020603050405020304" pitchFamily="18" charset="0"/>
              </a:rPr>
              <a:t>appointment</a:t>
            </a:r>
          </a:p>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Open Door Policy</a:t>
            </a:r>
            <a:r>
              <a:rPr lang="en-US" dirty="0" smtClean="0">
                <a:latin typeface="Times New Roman" panose="02020603050405020304" pitchFamily="18" charset="0"/>
                <a:cs typeface="Times New Roman" panose="02020603050405020304" pitchFamily="18" charset="0"/>
              </a:rPr>
              <a:t>]</a:t>
            </a:r>
          </a:p>
          <a:p>
            <a:endParaRPr lang="en-US" dirty="0"/>
          </a:p>
          <a:p>
            <a:endParaRPr lang="en-US" dirty="0"/>
          </a:p>
        </p:txBody>
      </p:sp>
      <p:grpSp>
        <p:nvGrpSpPr>
          <p:cNvPr id="9" name="Group 8"/>
          <p:cNvGrpSpPr/>
          <p:nvPr/>
        </p:nvGrpSpPr>
        <p:grpSpPr>
          <a:xfrm>
            <a:off x="2941812" y="4013314"/>
            <a:ext cx="4448563" cy="958952"/>
            <a:chOff x="2884146" y="4489109"/>
            <a:chExt cx="4448563" cy="958952"/>
          </a:xfrm>
        </p:grpSpPr>
        <p:pic>
          <p:nvPicPr>
            <p:cNvPr id="7" name="Picture 6"/>
            <p:cNvPicPr>
              <a:picLocks noChangeAspect="1"/>
            </p:cNvPicPr>
            <p:nvPr/>
          </p:nvPicPr>
          <p:blipFill>
            <a:blip r:embed="rId4"/>
            <a:stretch>
              <a:fillRect/>
            </a:stretch>
          </p:blipFill>
          <p:spPr>
            <a:xfrm>
              <a:off x="2884146" y="4489109"/>
              <a:ext cx="1278602" cy="958951"/>
            </a:xfrm>
            <a:prstGeom prst="rect">
              <a:avLst/>
            </a:prstGeom>
          </p:spPr>
        </p:pic>
        <p:pic>
          <p:nvPicPr>
            <p:cNvPr id="6" name="Picture 5"/>
            <p:cNvPicPr>
              <a:picLocks noChangeAspect="1"/>
            </p:cNvPicPr>
            <p:nvPr/>
          </p:nvPicPr>
          <p:blipFill>
            <a:blip r:embed="rId5"/>
            <a:stretch>
              <a:fillRect/>
            </a:stretch>
          </p:blipFill>
          <p:spPr>
            <a:xfrm>
              <a:off x="5620135" y="4492971"/>
              <a:ext cx="1712574" cy="955089"/>
            </a:xfrm>
            <a:prstGeom prst="rect">
              <a:avLst/>
            </a:prstGeom>
          </p:spPr>
        </p:pic>
        <p:pic>
          <p:nvPicPr>
            <p:cNvPr id="8" name="Picture 7"/>
            <p:cNvPicPr>
              <a:picLocks noChangeAspect="1"/>
            </p:cNvPicPr>
            <p:nvPr/>
          </p:nvPicPr>
          <p:blipFill>
            <a:blip r:embed="rId6"/>
            <a:stretch>
              <a:fillRect/>
            </a:stretch>
          </p:blipFill>
          <p:spPr>
            <a:xfrm>
              <a:off x="4240769" y="4492972"/>
              <a:ext cx="1301345" cy="955089"/>
            </a:xfrm>
            <a:prstGeom prst="rect">
              <a:avLst/>
            </a:prstGeom>
          </p:spPr>
        </p:pic>
      </p:grpSp>
      <p:pic>
        <p:nvPicPr>
          <p:cNvPr id="10" name="Picture 9"/>
          <p:cNvPicPr>
            <a:picLocks noChangeAspect="1"/>
          </p:cNvPicPr>
          <p:nvPr/>
        </p:nvPicPr>
        <p:blipFill>
          <a:blip r:embed="rId7"/>
          <a:stretch>
            <a:fillRect/>
          </a:stretch>
        </p:blipFill>
        <p:spPr>
          <a:xfrm>
            <a:off x="5736648" y="2336159"/>
            <a:ext cx="2288454" cy="1166091"/>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370575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smtClean="0"/>
              <a:t>IR System Components (continued)</a:t>
            </a:r>
          </a:p>
        </p:txBody>
      </p:sp>
      <p:sp>
        <p:nvSpPr>
          <p:cNvPr id="36868" name="Rectangle 3"/>
          <p:cNvSpPr>
            <a:spLocks noGrp="1" noChangeArrowheads="1"/>
          </p:cNvSpPr>
          <p:nvPr>
            <p:ph type="body" idx="1"/>
          </p:nvPr>
        </p:nvSpPr>
        <p:spPr/>
        <p:txBody>
          <a:bodyPr/>
          <a:lstStyle/>
          <a:p>
            <a:pPr eaLnBrk="1" hangingPunct="1">
              <a:lnSpc>
                <a:spcPct val="90000"/>
              </a:lnSpc>
            </a:pPr>
            <a:r>
              <a:rPr lang="en-US" altLang="en-US" dirty="0" smtClean="0">
                <a:solidFill>
                  <a:schemeClr val="tx2"/>
                </a:solidFill>
              </a:rPr>
              <a:t>User Interface</a:t>
            </a:r>
            <a:r>
              <a:rPr lang="en-US" altLang="en-US" dirty="0" smtClean="0"/>
              <a:t> manages interaction with the user:</a:t>
            </a:r>
          </a:p>
          <a:p>
            <a:pPr lvl="1" eaLnBrk="1" hangingPunct="1">
              <a:lnSpc>
                <a:spcPct val="90000"/>
              </a:lnSpc>
            </a:pPr>
            <a:r>
              <a:rPr lang="en-US" altLang="en-US" dirty="0" smtClean="0"/>
              <a:t>Query input and document output.</a:t>
            </a:r>
          </a:p>
          <a:p>
            <a:pPr lvl="1" eaLnBrk="1" hangingPunct="1">
              <a:lnSpc>
                <a:spcPct val="90000"/>
              </a:lnSpc>
            </a:pPr>
            <a:r>
              <a:rPr lang="en-US" altLang="en-US" dirty="0" smtClean="0"/>
              <a:t>Relevance feedback.</a:t>
            </a:r>
          </a:p>
          <a:p>
            <a:pPr lvl="1" eaLnBrk="1" hangingPunct="1">
              <a:lnSpc>
                <a:spcPct val="90000"/>
              </a:lnSpc>
            </a:pPr>
            <a:r>
              <a:rPr lang="en-US" altLang="en-US" dirty="0" smtClean="0"/>
              <a:t>Visualization of results.</a:t>
            </a:r>
          </a:p>
          <a:p>
            <a:pPr eaLnBrk="1" hangingPunct="1">
              <a:lnSpc>
                <a:spcPct val="90000"/>
              </a:lnSpc>
            </a:pPr>
            <a:r>
              <a:rPr lang="en-US" altLang="en-US" dirty="0" smtClean="0">
                <a:solidFill>
                  <a:schemeClr val="tx2"/>
                </a:solidFill>
              </a:rPr>
              <a:t>Query Operations</a:t>
            </a:r>
            <a:r>
              <a:rPr lang="en-US" altLang="en-US" dirty="0" smtClean="0"/>
              <a:t> transform the query to improve retrieval:</a:t>
            </a:r>
          </a:p>
          <a:p>
            <a:pPr lvl="1" eaLnBrk="1" hangingPunct="1">
              <a:lnSpc>
                <a:spcPct val="90000"/>
              </a:lnSpc>
            </a:pPr>
            <a:r>
              <a:rPr lang="en-US" altLang="en-US" dirty="0" smtClean="0"/>
              <a:t>Query expansion using a thesaurus.</a:t>
            </a:r>
          </a:p>
          <a:p>
            <a:pPr lvl="1" eaLnBrk="1" hangingPunct="1">
              <a:lnSpc>
                <a:spcPct val="90000"/>
              </a:lnSpc>
            </a:pPr>
            <a:r>
              <a:rPr lang="en-US" altLang="en-US" dirty="0" smtClean="0"/>
              <a:t>Query transformation using relevance feedback.</a:t>
            </a:r>
          </a:p>
          <a:p>
            <a:pPr lvl="1" eaLnBrk="1" hangingPunct="1">
              <a:lnSpc>
                <a:spcPct val="90000"/>
              </a:lnSpc>
            </a:pPr>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22387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en-US" smtClean="0"/>
              <a:t>Web Search</a:t>
            </a:r>
          </a:p>
        </p:txBody>
      </p:sp>
      <p:sp>
        <p:nvSpPr>
          <p:cNvPr id="38916" name="Rectangle 3"/>
          <p:cNvSpPr>
            <a:spLocks noGrp="1" noChangeArrowheads="1"/>
          </p:cNvSpPr>
          <p:nvPr>
            <p:ph type="body" idx="1"/>
          </p:nvPr>
        </p:nvSpPr>
        <p:spPr>
          <a:xfrm>
            <a:off x="1066800" y="1752600"/>
            <a:ext cx="7620000" cy="4419600"/>
          </a:xfrm>
        </p:spPr>
        <p:txBody>
          <a:bodyPr/>
          <a:lstStyle/>
          <a:p>
            <a:pPr eaLnBrk="1" hangingPunct="1">
              <a:lnSpc>
                <a:spcPct val="90000"/>
              </a:lnSpc>
            </a:pPr>
            <a:r>
              <a:rPr lang="en-US" altLang="en-US" dirty="0" smtClean="0"/>
              <a:t>Application of IR to HTML documents on the World Wide Web.</a:t>
            </a:r>
          </a:p>
          <a:p>
            <a:pPr eaLnBrk="1" hangingPunct="1">
              <a:lnSpc>
                <a:spcPct val="90000"/>
              </a:lnSpc>
            </a:pPr>
            <a:r>
              <a:rPr lang="en-US" altLang="en-US" dirty="0" smtClean="0"/>
              <a:t>Differences:</a:t>
            </a:r>
          </a:p>
          <a:p>
            <a:pPr lvl="1" eaLnBrk="1" hangingPunct="1">
              <a:lnSpc>
                <a:spcPct val="90000"/>
              </a:lnSpc>
            </a:pPr>
            <a:r>
              <a:rPr lang="en-US" altLang="en-US" dirty="0" smtClean="0"/>
              <a:t>Must assemble document corpus by </a:t>
            </a:r>
            <a:r>
              <a:rPr lang="en-US" altLang="en-US" dirty="0" err="1" smtClean="0"/>
              <a:t>spidering</a:t>
            </a:r>
            <a:r>
              <a:rPr lang="en-US" altLang="en-US" dirty="0" smtClean="0"/>
              <a:t> the web.</a:t>
            </a:r>
          </a:p>
          <a:p>
            <a:pPr lvl="1" eaLnBrk="1" hangingPunct="1">
              <a:lnSpc>
                <a:spcPct val="90000"/>
              </a:lnSpc>
            </a:pPr>
            <a:r>
              <a:rPr lang="en-US" altLang="en-US" dirty="0" smtClean="0"/>
              <a:t>Can exploit the structural layout information in HTML (XML).</a:t>
            </a:r>
          </a:p>
          <a:p>
            <a:pPr lvl="1" eaLnBrk="1" hangingPunct="1">
              <a:lnSpc>
                <a:spcPct val="90000"/>
              </a:lnSpc>
            </a:pPr>
            <a:r>
              <a:rPr lang="en-US" altLang="en-US" dirty="0" smtClean="0"/>
              <a:t>Documents change uncontrollably.</a:t>
            </a:r>
          </a:p>
          <a:p>
            <a:pPr lvl="1" eaLnBrk="1" hangingPunct="1">
              <a:lnSpc>
                <a:spcPct val="90000"/>
              </a:lnSpc>
            </a:pPr>
            <a:r>
              <a:rPr lang="en-US" altLang="en-US" dirty="0" smtClean="0"/>
              <a:t>Can exploit the link structure of the web.</a:t>
            </a:r>
          </a:p>
        </p:txBody>
      </p:sp>
      <p:sp>
        <p:nvSpPr>
          <p:cNvPr id="2" name="Slide Number Placeholder 1"/>
          <p:cNvSpPr>
            <a:spLocks noGrp="1"/>
          </p:cNvSpPr>
          <p:nvPr>
            <p:ph type="sldNum" sz="quarter" idx="12"/>
          </p:nvPr>
        </p:nvSpPr>
        <p:spPr/>
        <p:txBody>
          <a:bodyPr/>
          <a:lstStyle/>
          <a:p>
            <a:fld id="{1D5CD492-2BC6-F348-9965-EC1D86DF57A8}" type="slidenum">
              <a:rPr lang="en-US" smtClean="0"/>
              <a:t>31</a:t>
            </a:fld>
            <a:endParaRPr lang="en-US"/>
          </a:p>
        </p:txBody>
      </p:sp>
    </p:spTree>
    <p:extLst>
      <p:ext uri="{BB962C8B-B14F-4D97-AF65-F5344CB8AC3E}">
        <p14:creationId xmlns:p14="http://schemas.microsoft.com/office/powerpoint/2010/main" val="211394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smtClean="0"/>
              <a:t>Web Search System</a:t>
            </a:r>
          </a:p>
        </p:txBody>
      </p:sp>
      <p:grpSp>
        <p:nvGrpSpPr>
          <p:cNvPr id="2" name="Group 108"/>
          <p:cNvGrpSpPr>
            <a:grpSpLocks/>
          </p:cNvGrpSpPr>
          <p:nvPr/>
        </p:nvGrpSpPr>
        <p:grpSpPr bwMode="auto">
          <a:xfrm>
            <a:off x="3657600" y="3276600"/>
            <a:ext cx="2971800" cy="3148013"/>
            <a:chOff x="2304" y="2064"/>
            <a:chExt cx="1872" cy="1983"/>
          </a:xfrm>
        </p:grpSpPr>
        <p:grpSp>
          <p:nvGrpSpPr>
            <p:cNvPr id="41063" name="Group 107"/>
            <p:cNvGrpSpPr>
              <a:grpSpLocks/>
            </p:cNvGrpSpPr>
            <p:nvPr/>
          </p:nvGrpSpPr>
          <p:grpSpPr bwMode="auto">
            <a:xfrm>
              <a:off x="2304" y="2064"/>
              <a:ext cx="1872" cy="1983"/>
              <a:chOff x="2304" y="2064"/>
              <a:chExt cx="1872" cy="1983"/>
            </a:xfrm>
          </p:grpSpPr>
          <p:pic>
            <p:nvPicPr>
              <p:cNvPr id="41065" name="Picture 4" descr="C:\Program Files\MSOffice\Clipart\Popular\amconfus.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2784"/>
                <a:ext cx="587"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6" name="AutoShape 5"/>
              <p:cNvSpPr>
                <a:spLocks noChangeArrowheads="1"/>
              </p:cNvSpPr>
              <p:nvPr/>
            </p:nvSpPr>
            <p:spPr bwMode="auto">
              <a:xfrm>
                <a:off x="2832" y="2064"/>
                <a:ext cx="816" cy="576"/>
              </a:xfrm>
              <a:prstGeom prst="wedgeRoundRectCallout">
                <a:avLst>
                  <a:gd name="adj1" fmla="val -59315"/>
                  <a:gd name="adj2" fmla="val 106944"/>
                  <a:gd name="adj3" fmla="val 16667"/>
                </a:avLst>
              </a:prstGeom>
              <a:solidFill>
                <a:srgbClr val="11DBDB"/>
              </a:solidFill>
              <a:ln w="9525">
                <a:solidFill>
                  <a:schemeClr val="tx1"/>
                </a:solidFill>
                <a:miter lim="800000"/>
                <a:headEnd/>
                <a:tailEnd/>
              </a:ln>
            </p:spPr>
            <p:txBody>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2400" i="0"/>
              </a:p>
            </p:txBody>
          </p:sp>
          <p:sp>
            <p:nvSpPr>
              <p:cNvPr id="41067" name="Line 9"/>
              <p:cNvSpPr>
                <a:spLocks noChangeShapeType="1"/>
              </p:cNvSpPr>
              <p:nvPr/>
            </p:nvSpPr>
            <p:spPr bwMode="auto">
              <a:xfrm>
                <a:off x="3648" y="2400"/>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sp>
          <p:nvSpPr>
            <p:cNvPr id="41064" name="Rectangle 6"/>
            <p:cNvSpPr>
              <a:spLocks noChangeArrowheads="1"/>
            </p:cNvSpPr>
            <p:nvPr/>
          </p:nvSpPr>
          <p:spPr bwMode="auto">
            <a:xfrm>
              <a:off x="2928" y="2112"/>
              <a:ext cx="596" cy="518"/>
            </a:xfrm>
            <a:prstGeom prst="rect">
              <a:avLst/>
            </a:prstGeom>
            <a:solidFill>
              <a:srgbClr val="1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50000"/>
                </a:spcBef>
                <a:buClrTx/>
                <a:buFontTx/>
                <a:buNone/>
              </a:pPr>
              <a:r>
                <a:rPr lang="en-US" altLang="en-US" sz="2400" i="0"/>
                <a:t>Query String</a:t>
              </a:r>
            </a:p>
          </p:txBody>
        </p:sp>
      </p:grpSp>
      <p:sp>
        <p:nvSpPr>
          <p:cNvPr id="40965" name="Rectangle 7"/>
          <p:cNvSpPr>
            <a:spLocks noChangeArrowheads="1"/>
          </p:cNvSpPr>
          <p:nvPr/>
        </p:nvSpPr>
        <p:spPr bwMode="auto">
          <a:xfrm>
            <a:off x="6629400" y="3200400"/>
            <a:ext cx="2057400" cy="1066800"/>
          </a:xfrm>
          <a:prstGeom prst="rect">
            <a:avLst/>
          </a:prstGeom>
          <a:solidFill>
            <a:srgbClr val="98ED8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ED87"/>
            </a:extrusionClr>
          </a:sp3d>
        </p:spPr>
        <p:txBody>
          <a:bodyPr wrap="none" anchor="ctr">
            <a:flatTx/>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IR</a:t>
            </a:r>
          </a:p>
          <a:p>
            <a:pPr algn="ctr" eaLnBrk="1" hangingPunct="1">
              <a:spcBef>
                <a:spcPct val="0"/>
              </a:spcBef>
              <a:buClrTx/>
              <a:buFontTx/>
              <a:buNone/>
            </a:pPr>
            <a:r>
              <a:rPr lang="en-US" altLang="en-US" sz="2400" i="0"/>
              <a:t>System</a:t>
            </a:r>
          </a:p>
        </p:txBody>
      </p:sp>
      <p:grpSp>
        <p:nvGrpSpPr>
          <p:cNvPr id="4" name="Group 109"/>
          <p:cNvGrpSpPr>
            <a:grpSpLocks/>
          </p:cNvGrpSpPr>
          <p:nvPr/>
        </p:nvGrpSpPr>
        <p:grpSpPr bwMode="auto">
          <a:xfrm>
            <a:off x="5486400" y="4267200"/>
            <a:ext cx="3048000" cy="2046288"/>
            <a:chOff x="3456" y="2688"/>
            <a:chExt cx="1920" cy="1289"/>
          </a:xfrm>
        </p:grpSpPr>
        <p:sp>
          <p:nvSpPr>
            <p:cNvPr id="41059" name="Oval 10"/>
            <p:cNvSpPr>
              <a:spLocks noChangeArrowheads="1"/>
            </p:cNvSpPr>
            <p:nvPr/>
          </p:nvSpPr>
          <p:spPr bwMode="auto">
            <a:xfrm>
              <a:off x="4272" y="3120"/>
              <a:ext cx="1104" cy="576"/>
            </a:xfrm>
            <a:prstGeom prst="ellipse">
              <a:avLst/>
            </a:prstGeom>
            <a:solidFill>
              <a:srgbClr val="11DBDB"/>
            </a:solidFill>
            <a:ln w="9525">
              <a:solidFill>
                <a:schemeClr val="tx1"/>
              </a:solidFill>
              <a:round/>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Ranked</a:t>
              </a:r>
            </a:p>
            <a:p>
              <a:pPr algn="ctr" eaLnBrk="1" hangingPunct="1">
                <a:spcBef>
                  <a:spcPct val="0"/>
                </a:spcBef>
                <a:buClrTx/>
                <a:buFontTx/>
                <a:buNone/>
              </a:pPr>
              <a:r>
                <a:rPr lang="en-US" altLang="en-US" sz="2400" i="0"/>
                <a:t>Documents</a:t>
              </a:r>
            </a:p>
          </p:txBody>
        </p:sp>
        <p:sp>
          <p:nvSpPr>
            <p:cNvPr id="41060" name="Line 12"/>
            <p:cNvSpPr>
              <a:spLocks noChangeShapeType="1"/>
            </p:cNvSpPr>
            <p:nvPr/>
          </p:nvSpPr>
          <p:spPr bwMode="auto">
            <a:xfrm>
              <a:off x="4800" y="2688"/>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1061" name="Rectangle 13"/>
            <p:cNvSpPr>
              <a:spLocks noChangeArrowheads="1"/>
            </p:cNvSpPr>
            <p:nvPr/>
          </p:nvSpPr>
          <p:spPr bwMode="auto">
            <a:xfrm>
              <a:off x="3456" y="2976"/>
              <a:ext cx="768" cy="912"/>
            </a:xfrm>
            <a:prstGeom prst="rect">
              <a:avLst/>
            </a:prstGeom>
            <a:solidFill>
              <a:schemeClr val="bg1"/>
            </a:solidFill>
            <a:ln w="952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2400" i="0"/>
            </a:p>
          </p:txBody>
        </p:sp>
        <p:sp>
          <p:nvSpPr>
            <p:cNvPr id="41062" name="Text Box 14"/>
            <p:cNvSpPr txBox="1">
              <a:spLocks noChangeArrowheads="1"/>
            </p:cNvSpPr>
            <p:nvPr/>
          </p:nvSpPr>
          <p:spPr bwMode="auto">
            <a:xfrm>
              <a:off x="3552" y="2976"/>
              <a:ext cx="557"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0"/>
                </a:spcBef>
                <a:buClrTx/>
                <a:buFontTx/>
                <a:buNone/>
              </a:pPr>
              <a:r>
                <a:rPr lang="en-US" altLang="en-US" sz="1600" i="0"/>
                <a:t>1. Page1</a:t>
              </a:r>
            </a:p>
            <a:p>
              <a:pPr eaLnBrk="1" hangingPunct="1">
                <a:spcBef>
                  <a:spcPct val="0"/>
                </a:spcBef>
                <a:buClrTx/>
                <a:buFontTx/>
                <a:buNone/>
              </a:pPr>
              <a:r>
                <a:rPr lang="en-US" altLang="en-US" sz="1600" i="0"/>
                <a:t>2. Page2</a:t>
              </a:r>
            </a:p>
            <a:p>
              <a:pPr eaLnBrk="1" hangingPunct="1">
                <a:spcBef>
                  <a:spcPct val="0"/>
                </a:spcBef>
                <a:buClrTx/>
                <a:buFontTx/>
                <a:buNone/>
              </a:pPr>
              <a:r>
                <a:rPr lang="en-US" altLang="en-US" sz="1600" i="0"/>
                <a:t>3. Page3</a:t>
              </a:r>
            </a:p>
            <a:p>
              <a:pPr eaLnBrk="1" hangingPunct="1">
                <a:spcBef>
                  <a:spcPct val="0"/>
                </a:spcBef>
                <a:buClrTx/>
                <a:buFontTx/>
                <a:buNone/>
              </a:pPr>
              <a:r>
                <a:rPr lang="en-US" altLang="en-US" sz="1600" i="0"/>
                <a:t>    .</a:t>
              </a:r>
            </a:p>
            <a:p>
              <a:pPr eaLnBrk="1" hangingPunct="1">
                <a:spcBef>
                  <a:spcPct val="0"/>
                </a:spcBef>
                <a:buClrTx/>
                <a:buFontTx/>
                <a:buNone/>
              </a:pPr>
              <a:r>
                <a:rPr lang="en-US" altLang="en-US" sz="1600" i="0"/>
                <a:t>    .</a:t>
              </a:r>
            </a:p>
            <a:p>
              <a:pPr eaLnBrk="1" hangingPunct="1">
                <a:spcBef>
                  <a:spcPct val="0"/>
                </a:spcBef>
                <a:buClrTx/>
                <a:buFontTx/>
                <a:buNone/>
              </a:pPr>
              <a:endParaRPr lang="en-US" altLang="en-US" sz="1800" i="0"/>
            </a:p>
          </p:txBody>
        </p:sp>
      </p:grpSp>
      <p:sp>
        <p:nvSpPr>
          <p:cNvPr id="45064" name="Line 8"/>
          <p:cNvSpPr>
            <a:spLocks noChangeShapeType="1"/>
          </p:cNvSpPr>
          <p:nvPr/>
        </p:nvSpPr>
        <p:spPr bwMode="auto">
          <a:xfrm>
            <a:off x="7620000" y="2743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nvGrpSpPr>
          <p:cNvPr id="5" name="Group 113"/>
          <p:cNvGrpSpPr>
            <a:grpSpLocks/>
          </p:cNvGrpSpPr>
          <p:nvPr/>
        </p:nvGrpSpPr>
        <p:grpSpPr bwMode="auto">
          <a:xfrm>
            <a:off x="6248400" y="1828800"/>
            <a:ext cx="2209800" cy="914400"/>
            <a:chOff x="3936" y="1152"/>
            <a:chExt cx="1392" cy="576"/>
          </a:xfrm>
        </p:grpSpPr>
        <p:sp>
          <p:nvSpPr>
            <p:cNvPr id="41057" name="Oval 3"/>
            <p:cNvSpPr>
              <a:spLocks noChangeArrowheads="1"/>
            </p:cNvSpPr>
            <p:nvPr/>
          </p:nvSpPr>
          <p:spPr bwMode="auto">
            <a:xfrm>
              <a:off x="4272" y="1152"/>
              <a:ext cx="1056" cy="576"/>
            </a:xfrm>
            <a:prstGeom prst="ellipse">
              <a:avLst/>
            </a:prstGeom>
            <a:solidFill>
              <a:srgbClr val="11DBDB"/>
            </a:solidFill>
            <a:ln w="9525">
              <a:solidFill>
                <a:schemeClr val="tx1"/>
              </a:solidFill>
              <a:round/>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r>
                <a:rPr lang="en-US" altLang="en-US" sz="2400" i="0"/>
                <a:t>Document</a:t>
              </a:r>
            </a:p>
            <a:p>
              <a:pPr algn="ctr" eaLnBrk="1" hangingPunct="1">
                <a:spcBef>
                  <a:spcPct val="0"/>
                </a:spcBef>
                <a:buClrTx/>
                <a:buFontTx/>
                <a:buNone/>
              </a:pPr>
              <a:r>
                <a:rPr lang="en-US" altLang="en-US" sz="2400" i="0"/>
                <a:t>corpus</a:t>
              </a:r>
            </a:p>
          </p:txBody>
        </p:sp>
        <p:sp>
          <p:nvSpPr>
            <p:cNvPr id="41058" name="Line 19"/>
            <p:cNvSpPr>
              <a:spLocks noChangeShapeType="1"/>
            </p:cNvSpPr>
            <p:nvPr/>
          </p:nvSpPr>
          <p:spPr bwMode="auto">
            <a:xfrm>
              <a:off x="3936" y="1440"/>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69" name="Group 111"/>
          <p:cNvGrpSpPr>
            <a:grpSpLocks/>
          </p:cNvGrpSpPr>
          <p:nvPr/>
        </p:nvGrpSpPr>
        <p:grpSpPr bwMode="auto">
          <a:xfrm>
            <a:off x="838200" y="1524000"/>
            <a:ext cx="2743200" cy="2209800"/>
            <a:chOff x="528" y="960"/>
            <a:chExt cx="1728" cy="1392"/>
          </a:xfrm>
        </p:grpSpPr>
        <p:sp>
          <p:nvSpPr>
            <p:cNvPr id="40976" name="Cloud"/>
            <p:cNvSpPr>
              <a:spLocks noChangeAspect="1" noEditPoints="1" noChangeArrowheads="1"/>
            </p:cNvSpPr>
            <p:nvPr/>
          </p:nvSpPr>
          <p:spPr bwMode="auto">
            <a:xfrm>
              <a:off x="528" y="960"/>
              <a:ext cx="1728" cy="1392"/>
            </a:xfrm>
            <a:custGeom>
              <a:avLst/>
              <a:gdLst>
                <a:gd name="T0" fmla="*/ 5 w 21600"/>
                <a:gd name="T1" fmla="*/ 696 h 21600"/>
                <a:gd name="T2" fmla="*/ 864 w 21600"/>
                <a:gd name="T3" fmla="*/ 1391 h 21600"/>
                <a:gd name="T4" fmla="*/ 1727 w 21600"/>
                <a:gd name="T5" fmla="*/ 696 h 21600"/>
                <a:gd name="T6" fmla="*/ 864 w 21600"/>
                <a:gd name="T7" fmla="*/ 80 h 21600"/>
                <a:gd name="T8" fmla="*/ 0 60000 65536"/>
                <a:gd name="T9" fmla="*/ 0 60000 65536"/>
                <a:gd name="T10" fmla="*/ 0 60000 65536"/>
                <a:gd name="T11" fmla="*/ 0 60000 65536"/>
                <a:gd name="T12" fmla="*/ 2975 w 21600"/>
                <a:gd name="T13" fmla="*/ 3259 h 21600"/>
                <a:gd name="T14" fmla="*/ 17088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s-ES_tradnl"/>
            </a:p>
          </p:txBody>
        </p:sp>
        <p:sp>
          <p:nvSpPr>
            <p:cNvPr id="40977" name="Text Box 23"/>
            <p:cNvSpPr txBox="1">
              <a:spLocks noChangeArrowheads="1"/>
            </p:cNvSpPr>
            <p:nvPr/>
          </p:nvSpPr>
          <p:spPr bwMode="auto">
            <a:xfrm>
              <a:off x="1152" y="1104"/>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0"/>
                </a:spcBef>
                <a:buClrTx/>
                <a:buFontTx/>
                <a:buNone/>
              </a:pPr>
              <a:r>
                <a:rPr lang="en-US" altLang="en-US" sz="2400" i="0"/>
                <a:t>Web</a:t>
              </a:r>
            </a:p>
          </p:txBody>
        </p:sp>
        <p:grpSp>
          <p:nvGrpSpPr>
            <p:cNvPr id="40978" name="Group 24"/>
            <p:cNvGrpSpPr>
              <a:grpSpLocks/>
            </p:cNvGrpSpPr>
            <p:nvPr/>
          </p:nvGrpSpPr>
          <p:grpSpPr bwMode="auto">
            <a:xfrm>
              <a:off x="1008" y="1392"/>
              <a:ext cx="864" cy="768"/>
              <a:chOff x="1872" y="1152"/>
              <a:chExt cx="2784" cy="2496"/>
            </a:xfrm>
          </p:grpSpPr>
          <p:grpSp>
            <p:nvGrpSpPr>
              <p:cNvPr id="40979" name="Group 25"/>
              <p:cNvGrpSpPr>
                <a:grpSpLocks/>
              </p:cNvGrpSpPr>
              <p:nvPr/>
            </p:nvGrpSpPr>
            <p:grpSpPr bwMode="auto">
              <a:xfrm>
                <a:off x="1872" y="1872"/>
                <a:ext cx="528" cy="624"/>
                <a:chOff x="1488" y="1392"/>
                <a:chExt cx="528" cy="624"/>
              </a:xfrm>
            </p:grpSpPr>
            <p:sp>
              <p:nvSpPr>
                <p:cNvPr id="41047" name="Rectangle 26"/>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1048" name="Line 27"/>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9" name="Line 28"/>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0" name="Line 29"/>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1" name="Line 30"/>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2" name="Line 31"/>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3" name="Line 32"/>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4" name="Line 33"/>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5" name="Line 34"/>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56" name="Line 35"/>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80" name="Group 36"/>
              <p:cNvGrpSpPr>
                <a:grpSpLocks/>
              </p:cNvGrpSpPr>
              <p:nvPr/>
            </p:nvGrpSpPr>
            <p:grpSpPr bwMode="auto">
              <a:xfrm>
                <a:off x="3072" y="2160"/>
                <a:ext cx="528" cy="624"/>
                <a:chOff x="1488" y="1392"/>
                <a:chExt cx="528" cy="624"/>
              </a:xfrm>
            </p:grpSpPr>
            <p:sp>
              <p:nvSpPr>
                <p:cNvPr id="41037" name="Rectangle 37"/>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1038" name="Line 38"/>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9" name="Line 39"/>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0" name="Line 40"/>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1" name="Line 41"/>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2" name="Line 42"/>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3" name="Line 43"/>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4" name="Line 44"/>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5" name="Line 45"/>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46" name="Line 46"/>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81" name="Group 47"/>
              <p:cNvGrpSpPr>
                <a:grpSpLocks/>
              </p:cNvGrpSpPr>
              <p:nvPr/>
            </p:nvGrpSpPr>
            <p:grpSpPr bwMode="auto">
              <a:xfrm>
                <a:off x="2448" y="3024"/>
                <a:ext cx="528" cy="624"/>
                <a:chOff x="1488" y="1392"/>
                <a:chExt cx="528" cy="624"/>
              </a:xfrm>
            </p:grpSpPr>
            <p:sp>
              <p:nvSpPr>
                <p:cNvPr id="41027" name="Rectangle 48"/>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1028" name="Line 49"/>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9" name="Line 50"/>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0" name="Line 51"/>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1" name="Line 52"/>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2" name="Line 53"/>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3" name="Line 54"/>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4" name="Line 55"/>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5" name="Line 56"/>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36" name="Line 57"/>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82" name="Group 58"/>
              <p:cNvGrpSpPr>
                <a:grpSpLocks/>
              </p:cNvGrpSpPr>
              <p:nvPr/>
            </p:nvGrpSpPr>
            <p:grpSpPr bwMode="auto">
              <a:xfrm>
                <a:off x="4128" y="2592"/>
                <a:ext cx="528" cy="624"/>
                <a:chOff x="1488" y="1392"/>
                <a:chExt cx="528" cy="624"/>
              </a:xfrm>
            </p:grpSpPr>
            <p:sp>
              <p:nvSpPr>
                <p:cNvPr id="41017" name="Rectangle 59"/>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1018" name="Line 60"/>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9" name="Line 61"/>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0" name="Line 62"/>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1" name="Line 63"/>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2" name="Line 64"/>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3" name="Line 65"/>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4" name="Line 66"/>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5" name="Line 67"/>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26" name="Line 68"/>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83" name="Group 69"/>
              <p:cNvGrpSpPr>
                <a:grpSpLocks/>
              </p:cNvGrpSpPr>
              <p:nvPr/>
            </p:nvGrpSpPr>
            <p:grpSpPr bwMode="auto">
              <a:xfrm>
                <a:off x="2784" y="1152"/>
                <a:ext cx="528" cy="624"/>
                <a:chOff x="1488" y="1392"/>
                <a:chExt cx="528" cy="624"/>
              </a:xfrm>
            </p:grpSpPr>
            <p:sp>
              <p:nvSpPr>
                <p:cNvPr id="41007" name="Rectangle 70"/>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1008" name="Line 71"/>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9" name="Line 72"/>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0" name="Line 73"/>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1" name="Line 74"/>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2" name="Line 75"/>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3" name="Line 76"/>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4" name="Line 77"/>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5" name="Line 78"/>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16" name="Line 79"/>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grpSp>
            <p:nvGrpSpPr>
              <p:cNvPr id="40984" name="Group 80"/>
              <p:cNvGrpSpPr>
                <a:grpSpLocks/>
              </p:cNvGrpSpPr>
              <p:nvPr/>
            </p:nvGrpSpPr>
            <p:grpSpPr bwMode="auto">
              <a:xfrm>
                <a:off x="4080" y="1632"/>
                <a:ext cx="528" cy="624"/>
                <a:chOff x="1488" y="1392"/>
                <a:chExt cx="528" cy="624"/>
              </a:xfrm>
            </p:grpSpPr>
            <p:sp>
              <p:nvSpPr>
                <p:cNvPr id="40997" name="Rectangle 81"/>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0998" name="Line 82"/>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0999" name="Line 83"/>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0" name="Line 84"/>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1" name="Line 85"/>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2" name="Line 86"/>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3" name="Line 87"/>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4" name="Line 88"/>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5" name="Line 89"/>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sp>
              <p:nvSpPr>
                <p:cNvPr id="41006" name="Line 90"/>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ES_tradnl"/>
                </a:p>
              </p:txBody>
            </p:sp>
          </p:grpSp>
          <p:sp>
            <p:nvSpPr>
              <p:cNvPr id="40985" name="Rectangle 91"/>
              <p:cNvSpPr>
                <a:spLocks noChangeArrowheads="1"/>
              </p:cNvSpPr>
              <p:nvPr/>
            </p:nvSpPr>
            <p:spPr bwMode="auto">
              <a:xfrm>
                <a:off x="3360" y="2352"/>
                <a:ext cx="192" cy="96"/>
              </a:xfrm>
              <a:prstGeom prst="rect">
                <a:avLst/>
              </a:prstGeom>
              <a:solidFill>
                <a:srgbClr val="11DBDB"/>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0986" name="Rectangle 92"/>
              <p:cNvSpPr>
                <a:spLocks noChangeArrowheads="1"/>
              </p:cNvSpPr>
              <p:nvPr/>
            </p:nvSpPr>
            <p:spPr bwMode="auto">
              <a:xfrm>
                <a:off x="4176" y="1632"/>
                <a:ext cx="384" cy="96"/>
              </a:xfrm>
              <a:prstGeom prst="rect">
                <a:avLst/>
              </a:prstGeom>
              <a:solidFill>
                <a:srgbClr val="98ED87"/>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0987" name="Rectangle 93"/>
              <p:cNvSpPr>
                <a:spLocks noChangeArrowheads="1"/>
              </p:cNvSpPr>
              <p:nvPr/>
            </p:nvSpPr>
            <p:spPr bwMode="auto">
              <a:xfrm>
                <a:off x="2592" y="3168"/>
                <a:ext cx="240" cy="144"/>
              </a:xfrm>
              <a:prstGeom prst="rect">
                <a:avLst/>
              </a:prstGeom>
              <a:solidFill>
                <a:srgbClr val="F4F432"/>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1600"/>
              </a:p>
            </p:txBody>
          </p:sp>
          <p:sp>
            <p:nvSpPr>
              <p:cNvPr id="40988" name="Line 94"/>
              <p:cNvSpPr>
                <a:spLocks noChangeShapeType="1"/>
              </p:cNvSpPr>
              <p:nvPr/>
            </p:nvSpPr>
            <p:spPr bwMode="auto">
              <a:xfrm flipV="1">
                <a:off x="2112" y="1440"/>
                <a:ext cx="672" cy="62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89" name="Line 95"/>
              <p:cNvSpPr>
                <a:spLocks noChangeShapeType="1"/>
              </p:cNvSpPr>
              <p:nvPr/>
            </p:nvSpPr>
            <p:spPr bwMode="auto">
              <a:xfrm>
                <a:off x="2160" y="2256"/>
                <a:ext cx="912" cy="33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0" name="Line 96"/>
              <p:cNvSpPr>
                <a:spLocks noChangeShapeType="1"/>
              </p:cNvSpPr>
              <p:nvPr/>
            </p:nvSpPr>
            <p:spPr bwMode="auto">
              <a:xfrm flipH="1" flipV="1">
                <a:off x="3312" y="1440"/>
                <a:ext cx="960"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1" name="Line 97"/>
              <p:cNvSpPr>
                <a:spLocks noChangeShapeType="1"/>
              </p:cNvSpPr>
              <p:nvPr/>
            </p:nvSpPr>
            <p:spPr bwMode="auto">
              <a:xfrm flipV="1">
                <a:off x="4368" y="2256"/>
                <a:ext cx="0" cy="57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2" name="Line 98"/>
              <p:cNvSpPr>
                <a:spLocks noChangeShapeType="1"/>
              </p:cNvSpPr>
              <p:nvPr/>
            </p:nvSpPr>
            <p:spPr bwMode="auto">
              <a:xfrm flipV="1">
                <a:off x="2784" y="2928"/>
                <a:ext cx="13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3" name="Line 99"/>
              <p:cNvSpPr>
                <a:spLocks noChangeShapeType="1"/>
              </p:cNvSpPr>
              <p:nvPr/>
            </p:nvSpPr>
            <p:spPr bwMode="auto">
              <a:xfrm flipH="1" flipV="1">
                <a:off x="2160" y="2496"/>
                <a:ext cx="576" cy="76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4" name="Line 100"/>
              <p:cNvSpPr>
                <a:spLocks noChangeShapeType="1"/>
              </p:cNvSpPr>
              <p:nvPr/>
            </p:nvSpPr>
            <p:spPr bwMode="auto">
              <a:xfrm>
                <a:off x="3024" y="1440"/>
                <a:ext cx="192" cy="72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5" name="Line 101"/>
              <p:cNvSpPr>
                <a:spLocks noChangeShapeType="1"/>
              </p:cNvSpPr>
              <p:nvPr/>
            </p:nvSpPr>
            <p:spPr bwMode="auto">
              <a:xfrm flipV="1">
                <a:off x="3408" y="2016"/>
                <a:ext cx="672" cy="2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40996" name="Line 102"/>
              <p:cNvSpPr>
                <a:spLocks noChangeShapeType="1"/>
              </p:cNvSpPr>
              <p:nvPr/>
            </p:nvSpPr>
            <p:spPr bwMode="auto">
              <a:xfrm>
                <a:off x="3408" y="2592"/>
                <a:ext cx="720" cy="19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grpSp>
      <p:grpSp>
        <p:nvGrpSpPr>
          <p:cNvPr id="14" name="Group 112"/>
          <p:cNvGrpSpPr>
            <a:grpSpLocks/>
          </p:cNvGrpSpPr>
          <p:nvPr/>
        </p:nvGrpSpPr>
        <p:grpSpPr bwMode="auto">
          <a:xfrm>
            <a:off x="3200400" y="1828800"/>
            <a:ext cx="2971800" cy="1066800"/>
            <a:chOff x="2016" y="1152"/>
            <a:chExt cx="1872" cy="672"/>
          </a:xfrm>
        </p:grpSpPr>
        <p:sp>
          <p:nvSpPr>
            <p:cNvPr id="40971" name="Line 18"/>
            <p:cNvSpPr>
              <a:spLocks noChangeShapeType="1"/>
            </p:cNvSpPr>
            <p:nvPr/>
          </p:nvSpPr>
          <p:spPr bwMode="auto">
            <a:xfrm>
              <a:off x="2016" y="144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grpSp>
          <p:nvGrpSpPr>
            <p:cNvPr id="40972" name="Group 110"/>
            <p:cNvGrpSpPr>
              <a:grpSpLocks/>
            </p:cNvGrpSpPr>
            <p:nvPr/>
          </p:nvGrpSpPr>
          <p:grpSpPr bwMode="auto">
            <a:xfrm>
              <a:off x="2592" y="1152"/>
              <a:ext cx="1296" cy="672"/>
              <a:chOff x="2592" y="1152"/>
              <a:chExt cx="1296" cy="672"/>
            </a:xfrm>
          </p:grpSpPr>
          <p:sp>
            <p:nvSpPr>
              <p:cNvPr id="40973" name="Rectangle 17"/>
              <p:cNvSpPr>
                <a:spLocks noChangeArrowheads="1"/>
              </p:cNvSpPr>
              <p:nvPr/>
            </p:nvSpPr>
            <p:spPr bwMode="auto">
              <a:xfrm>
                <a:off x="2592" y="1152"/>
                <a:ext cx="1296" cy="672"/>
              </a:xfrm>
              <a:prstGeom prst="rect">
                <a:avLst/>
              </a:prstGeom>
              <a:solidFill>
                <a:srgbClr val="98ED8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ED87"/>
                </a:extrusionClr>
              </a:sp3d>
            </p:spPr>
            <p:txBody>
              <a:bodyPr wrap="none" anchor="ctr">
                <a:flatTx/>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algn="ctr" eaLnBrk="1" hangingPunct="1">
                  <a:spcBef>
                    <a:spcPct val="0"/>
                  </a:spcBef>
                  <a:buClrTx/>
                  <a:buFontTx/>
                  <a:buNone/>
                </a:pPr>
                <a:endParaRPr lang="en-US" altLang="en-US" sz="2400" i="0"/>
              </a:p>
            </p:txBody>
          </p:sp>
          <p:pic>
            <p:nvPicPr>
              <p:cNvPr id="40974" name="Picture 103" descr="C:\Program Files\MSWorks\Clipart\AN00080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440"/>
                <a:ext cx="57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04"/>
              <p:cNvSpPr>
                <a:spLocks noChangeArrowheads="1"/>
              </p:cNvSpPr>
              <p:nvPr/>
            </p:nvSpPr>
            <p:spPr bwMode="auto">
              <a:xfrm>
                <a:off x="2928" y="1152"/>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charset="0"/>
                  </a:defRPr>
                </a:lvl1pPr>
                <a:lvl2pPr marL="742950" indent="-285750">
                  <a:spcBef>
                    <a:spcPct val="20000"/>
                  </a:spcBef>
                  <a:buClr>
                    <a:srgbClr val="00CC00"/>
                  </a:buClr>
                  <a:buChar char="–"/>
                  <a:defRPr sz="2800">
                    <a:solidFill>
                      <a:srgbClr val="333399"/>
                    </a:solidFill>
                    <a:latin typeface="Times New Roman" charset="0"/>
                  </a:defRPr>
                </a:lvl2pPr>
                <a:lvl3pPr marL="1143000" indent="-228600">
                  <a:spcBef>
                    <a:spcPct val="20000"/>
                  </a:spcBef>
                  <a:buClr>
                    <a:srgbClr val="3333CC"/>
                  </a:buClr>
                  <a:buChar char="•"/>
                  <a:defRPr sz="2400">
                    <a:solidFill>
                      <a:srgbClr val="006600"/>
                    </a:solidFill>
                    <a:latin typeface="Times New Roman" charset="0"/>
                  </a:defRPr>
                </a:lvl3pPr>
                <a:lvl4pPr marL="1600200" indent="-228600">
                  <a:spcBef>
                    <a:spcPct val="20000"/>
                  </a:spcBef>
                  <a:buClr>
                    <a:srgbClr val="3333CC"/>
                  </a:buClr>
                  <a:buChar char="–"/>
                  <a:defRPr sz="2000">
                    <a:solidFill>
                      <a:schemeClr val="tx1"/>
                    </a:solidFill>
                    <a:latin typeface="Times New Roman" charset="0"/>
                  </a:defRPr>
                </a:lvl4pPr>
                <a:lvl5pPr marL="2057400" indent="-228600">
                  <a:spcBef>
                    <a:spcPct val="20000"/>
                  </a:spcBef>
                  <a:buClr>
                    <a:srgbClr val="3333CC"/>
                  </a:buClr>
                  <a:buChar char="»"/>
                  <a:defRPr sz="2000">
                    <a:solidFill>
                      <a:srgbClr val="0000CC"/>
                    </a:solidFill>
                    <a:latin typeface="Times New Roman"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charset="0"/>
                  </a:defRPr>
                </a:lvl9pPr>
              </a:lstStyle>
              <a:p>
                <a:pPr eaLnBrk="1" hangingPunct="1">
                  <a:spcBef>
                    <a:spcPct val="0"/>
                  </a:spcBef>
                  <a:buClrTx/>
                  <a:buFontTx/>
                  <a:buNone/>
                </a:pPr>
                <a:r>
                  <a:rPr lang="en-US" altLang="en-US" sz="2400" i="0"/>
                  <a:t>Spider</a:t>
                </a:r>
              </a:p>
            </p:txBody>
          </p:sp>
        </p:grpSp>
      </p:grpSp>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32</a:t>
            </a:fld>
            <a:endParaRPr lang="en-GB" dirty="0"/>
          </a:p>
        </p:txBody>
      </p:sp>
    </p:spTree>
    <p:extLst>
      <p:ext uri="{BB962C8B-B14F-4D97-AF65-F5344CB8AC3E}">
        <p14:creationId xmlns:p14="http://schemas.microsoft.com/office/powerpoint/2010/main" val="405772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6" name="Rectangle 4"/>
          <p:cNvSpPr>
            <a:spLocks noGrp="1" noChangeArrowheads="1"/>
          </p:cNvSpPr>
          <p:nvPr>
            <p:ph type="title"/>
          </p:nvPr>
        </p:nvSpPr>
        <p:spPr/>
        <p:txBody>
          <a:bodyPr/>
          <a:lstStyle/>
          <a:p>
            <a:r>
              <a:rPr lang="en-US" altLang="en-US"/>
              <a:t>IR History Overview</a:t>
            </a:r>
          </a:p>
        </p:txBody>
      </p:sp>
      <p:sp>
        <p:nvSpPr>
          <p:cNvPr id="1160197" name="Rectangle 5"/>
          <p:cNvSpPr>
            <a:spLocks noGrp="1" noChangeArrowheads="1"/>
          </p:cNvSpPr>
          <p:nvPr>
            <p:ph type="body" idx="1"/>
          </p:nvPr>
        </p:nvSpPr>
        <p:spPr/>
        <p:txBody>
          <a:bodyPr>
            <a:normAutofit/>
          </a:bodyPr>
          <a:lstStyle/>
          <a:p>
            <a:r>
              <a:rPr lang="en-US" altLang="en-US" sz="3200" dirty="0"/>
              <a:t>Information Retrieval History</a:t>
            </a:r>
          </a:p>
          <a:p>
            <a:pPr lvl="1"/>
            <a:r>
              <a:rPr lang="en-US" altLang="en-US" sz="2400" dirty="0"/>
              <a:t>Origins and Early “IR” </a:t>
            </a:r>
          </a:p>
          <a:p>
            <a:pPr lvl="1"/>
            <a:r>
              <a:rPr lang="en-US" altLang="en-US" sz="2400" dirty="0"/>
              <a:t>Modern Roots in the scientific “Information Explosion” following WWII</a:t>
            </a:r>
          </a:p>
          <a:p>
            <a:pPr lvl="1"/>
            <a:r>
              <a:rPr lang="en-US" altLang="en-US" sz="2400" dirty="0"/>
              <a:t>Non-Computer IR (mid 1950’s)</a:t>
            </a:r>
          </a:p>
          <a:p>
            <a:pPr lvl="1"/>
            <a:r>
              <a:rPr lang="en-US" altLang="en-US" sz="2400" dirty="0"/>
              <a:t>Interest in computer-based IR from mid 1950’s</a:t>
            </a:r>
          </a:p>
          <a:p>
            <a:pPr lvl="1"/>
            <a:r>
              <a:rPr lang="en-US" altLang="en-US" sz="2400" dirty="0"/>
              <a:t>Modern IR – Large-scale evaluations,  Web-based search and Search Engines -- 1990’s</a:t>
            </a:r>
          </a:p>
        </p:txBody>
      </p:sp>
      <p:sp>
        <p:nvSpPr>
          <p:cNvPr id="2" name="Slide Number Placeholder 1"/>
          <p:cNvSpPr>
            <a:spLocks noGrp="1"/>
          </p:cNvSpPr>
          <p:nvPr>
            <p:ph type="sldNum" sz="quarter" idx="12"/>
          </p:nvPr>
        </p:nvSpPr>
        <p:spPr/>
        <p:txBody>
          <a:bodyPr/>
          <a:lstStyle/>
          <a:p>
            <a:fld id="{1D5CD492-2BC6-F348-9965-EC1D86DF57A8}" type="slidenum">
              <a:rPr lang="en-US" smtClean="0"/>
              <a:t>33</a:t>
            </a:fld>
            <a:endParaRPr lang="en-US"/>
          </a:p>
        </p:txBody>
      </p:sp>
    </p:spTree>
    <p:extLst>
      <p:ext uri="{BB962C8B-B14F-4D97-AF65-F5344CB8AC3E}">
        <p14:creationId xmlns:p14="http://schemas.microsoft.com/office/powerpoint/2010/main" val="268959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altLang="en-US"/>
              <a:t>Origins</a:t>
            </a:r>
          </a:p>
        </p:txBody>
      </p:sp>
      <p:sp>
        <p:nvSpPr>
          <p:cNvPr id="1162243" name="Rectangle 3"/>
          <p:cNvSpPr>
            <a:spLocks noGrp="1" noChangeArrowheads="1"/>
          </p:cNvSpPr>
          <p:nvPr>
            <p:ph type="body" idx="1"/>
          </p:nvPr>
        </p:nvSpPr>
        <p:spPr>
          <a:xfrm>
            <a:off x="219075" y="1583094"/>
            <a:ext cx="5410200" cy="4953000"/>
          </a:xfrm>
        </p:spPr>
        <p:txBody>
          <a:bodyPr/>
          <a:lstStyle/>
          <a:p>
            <a:pPr>
              <a:lnSpc>
                <a:spcPct val="80000"/>
              </a:lnSpc>
            </a:pPr>
            <a:r>
              <a:rPr lang="en-US" altLang="en-US" sz="2800" dirty="0"/>
              <a:t>Biblical Indexes and Concordances</a:t>
            </a:r>
          </a:p>
          <a:p>
            <a:pPr lvl="1">
              <a:lnSpc>
                <a:spcPct val="80000"/>
              </a:lnSpc>
            </a:pPr>
            <a:r>
              <a:rPr lang="en-US" altLang="en-US" sz="2400" dirty="0"/>
              <a:t>1247 – Hugo de St. Caro – employed 500 Monks to create keyword concordance to the Bible</a:t>
            </a:r>
          </a:p>
          <a:p>
            <a:pPr>
              <a:lnSpc>
                <a:spcPct val="80000"/>
              </a:lnSpc>
            </a:pPr>
            <a:r>
              <a:rPr lang="en-US" altLang="en-US" sz="2800" dirty="0"/>
              <a:t>Journal Indexes (Royal Society, 1600’s)</a:t>
            </a:r>
          </a:p>
          <a:p>
            <a:pPr>
              <a:lnSpc>
                <a:spcPct val="80000"/>
              </a:lnSpc>
            </a:pPr>
            <a:r>
              <a:rPr lang="en-US" altLang="en-US" sz="2800" dirty="0"/>
              <a:t>“Information Explosion” following WWII</a:t>
            </a:r>
          </a:p>
          <a:p>
            <a:pPr lvl="1">
              <a:lnSpc>
                <a:spcPct val="80000"/>
              </a:lnSpc>
            </a:pPr>
            <a:r>
              <a:rPr lang="en-US" altLang="en-US" sz="2400" dirty="0" err="1"/>
              <a:t>Cranfield</a:t>
            </a:r>
            <a:r>
              <a:rPr lang="en-US" altLang="en-US" sz="2400" dirty="0"/>
              <a:t> Studies of indexing languages and information retrieval</a:t>
            </a:r>
          </a:p>
          <a:p>
            <a:pPr lvl="1">
              <a:lnSpc>
                <a:spcPct val="80000"/>
              </a:lnSpc>
            </a:pPr>
            <a:endParaRPr lang="en-US" altLang="en-US" sz="2400" dirty="0"/>
          </a:p>
        </p:txBody>
      </p:sp>
      <p:pic>
        <p:nvPicPr>
          <p:cNvPr id="1162244" name="Picture 4" descr="bible_concor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93" y="1659294"/>
            <a:ext cx="3225532" cy="44056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110851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2" name="Rectangle 4"/>
          <p:cNvSpPr>
            <a:spLocks noGrp="1" noChangeArrowheads="1"/>
          </p:cNvSpPr>
          <p:nvPr>
            <p:ph type="title"/>
          </p:nvPr>
        </p:nvSpPr>
        <p:spPr/>
        <p:txBody>
          <a:bodyPr/>
          <a:lstStyle/>
          <a:p>
            <a:r>
              <a:rPr lang="en-US" altLang="en-US"/>
              <a:t>Visions of IR Systems</a:t>
            </a:r>
          </a:p>
        </p:txBody>
      </p:sp>
      <p:sp>
        <p:nvSpPr>
          <p:cNvPr id="1097733" name="Rectangle 5"/>
          <p:cNvSpPr>
            <a:spLocks noGrp="1" noChangeArrowheads="1"/>
          </p:cNvSpPr>
          <p:nvPr>
            <p:ph type="body" idx="1"/>
          </p:nvPr>
        </p:nvSpPr>
        <p:spPr>
          <a:xfrm>
            <a:off x="317500" y="1690689"/>
            <a:ext cx="5562600" cy="4953000"/>
          </a:xfrm>
        </p:spPr>
        <p:txBody>
          <a:bodyPr/>
          <a:lstStyle/>
          <a:p>
            <a:pPr>
              <a:lnSpc>
                <a:spcPct val="80000"/>
              </a:lnSpc>
            </a:pPr>
            <a:r>
              <a:rPr lang="en-US" altLang="en-US" sz="2400" b="1" dirty="0"/>
              <a:t>Rev. John Wilkins</a:t>
            </a:r>
            <a:r>
              <a:rPr lang="en-US" altLang="en-US" sz="2400" dirty="0"/>
              <a:t>, 1600’s : The Philosophical Language and tables</a:t>
            </a:r>
          </a:p>
          <a:p>
            <a:pPr>
              <a:lnSpc>
                <a:spcPct val="80000"/>
              </a:lnSpc>
            </a:pPr>
            <a:r>
              <a:rPr lang="en-US" altLang="en-US" sz="2400" b="1" dirty="0"/>
              <a:t>Wilhelm Ostwald and Paul </a:t>
            </a:r>
            <a:r>
              <a:rPr lang="en-US" altLang="en-US" sz="2400" b="1" dirty="0" err="1"/>
              <a:t>Otlet</a:t>
            </a:r>
            <a:r>
              <a:rPr lang="en-US" altLang="en-US" sz="2400" dirty="0"/>
              <a:t>, 1910’s: The “monographic principle” and Universal Classification</a:t>
            </a:r>
          </a:p>
          <a:p>
            <a:pPr>
              <a:lnSpc>
                <a:spcPct val="80000"/>
              </a:lnSpc>
            </a:pPr>
            <a:r>
              <a:rPr lang="en-US" altLang="en-US" sz="2400" b="1" dirty="0"/>
              <a:t>Emanuel Goldberg</a:t>
            </a:r>
            <a:r>
              <a:rPr lang="en-US" altLang="en-US" sz="2400" dirty="0"/>
              <a:t>, 1920’s - 1940’s</a:t>
            </a:r>
          </a:p>
          <a:p>
            <a:pPr>
              <a:lnSpc>
                <a:spcPct val="80000"/>
              </a:lnSpc>
            </a:pPr>
            <a:r>
              <a:rPr lang="en-US" altLang="en-US" sz="2400" b="1" dirty="0"/>
              <a:t>H.G. Wells</a:t>
            </a:r>
            <a:r>
              <a:rPr lang="en-US" altLang="en-US" sz="2400" dirty="0"/>
              <a:t>, “World Brain: The idea of a permanent World Encyclopedia.” (Introduction to the </a:t>
            </a:r>
            <a:r>
              <a:rPr lang="en-US" altLang="en-US" sz="2400" i="1" dirty="0" err="1"/>
              <a:t>Encyclop</a:t>
            </a:r>
            <a:r>
              <a:rPr lang="en-US" altLang="en-US" sz="2400" i="1" dirty="0" err="1">
                <a:cs typeface="Arial" panose="020B0604020202020204" pitchFamily="34" charset="0"/>
              </a:rPr>
              <a:t>é</a:t>
            </a:r>
            <a:r>
              <a:rPr lang="en-US" altLang="en-US" sz="2400" i="1" dirty="0" err="1"/>
              <a:t>die</a:t>
            </a:r>
            <a:r>
              <a:rPr lang="en-US" altLang="en-US" sz="2400" i="1" dirty="0"/>
              <a:t> </a:t>
            </a:r>
            <a:r>
              <a:rPr lang="en-US" altLang="en-US" sz="2400" i="1" dirty="0" err="1"/>
              <a:t>Fran</a:t>
            </a:r>
            <a:r>
              <a:rPr lang="en-US" altLang="en-US" sz="2400" i="1" dirty="0" err="1">
                <a:cs typeface="Arial" panose="020B0604020202020204" pitchFamily="34" charset="0"/>
              </a:rPr>
              <a:t>ç</a:t>
            </a:r>
            <a:r>
              <a:rPr lang="en-US" altLang="en-US" sz="2400" i="1" dirty="0" err="1"/>
              <a:t>aise</a:t>
            </a:r>
            <a:r>
              <a:rPr lang="en-US" altLang="en-US" sz="2400" dirty="0"/>
              <a:t>, 1937)</a:t>
            </a:r>
          </a:p>
          <a:p>
            <a:pPr>
              <a:lnSpc>
                <a:spcPct val="80000"/>
              </a:lnSpc>
            </a:pPr>
            <a:r>
              <a:rPr lang="en-US" altLang="en-US" sz="2400" b="1" dirty="0" err="1"/>
              <a:t>Vannevar</a:t>
            </a:r>
            <a:r>
              <a:rPr lang="en-US" altLang="en-US" sz="2400" b="1" dirty="0"/>
              <a:t> Bush</a:t>
            </a:r>
            <a:r>
              <a:rPr lang="en-US" altLang="en-US" sz="2400" dirty="0"/>
              <a:t>, “As we may think.” Atlantic Monthly, 1945.</a:t>
            </a:r>
          </a:p>
          <a:p>
            <a:pPr>
              <a:lnSpc>
                <a:spcPct val="80000"/>
              </a:lnSpc>
            </a:pPr>
            <a:r>
              <a:rPr lang="en-US" altLang="en-US" sz="2400" dirty="0"/>
              <a:t>Term “Information Retrieval” coined by </a:t>
            </a:r>
            <a:r>
              <a:rPr lang="en-US" altLang="en-US" sz="2400" b="1" dirty="0"/>
              <a:t>Calvin </a:t>
            </a:r>
            <a:r>
              <a:rPr lang="en-US" altLang="en-US" sz="2400" b="1" dirty="0" err="1"/>
              <a:t>Mooers</a:t>
            </a:r>
            <a:r>
              <a:rPr lang="en-US" altLang="en-US" sz="2400" dirty="0"/>
              <a:t>. 1952</a:t>
            </a:r>
          </a:p>
        </p:txBody>
      </p:sp>
      <p:pic>
        <p:nvPicPr>
          <p:cNvPr id="1097735" name="Picture 7" descr="John_Wil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14400"/>
            <a:ext cx="12001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97736" name="Picture 8" descr="me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76800"/>
            <a:ext cx="2590800" cy="1635125"/>
          </a:xfrm>
          <a:prstGeom prst="rect">
            <a:avLst/>
          </a:prstGeom>
          <a:noFill/>
          <a:extLst>
            <a:ext uri="{909E8E84-426E-40DD-AFC4-6F175D3DCCD1}">
              <a14:hiddenFill xmlns:a14="http://schemas.microsoft.com/office/drawing/2010/main">
                <a:solidFill>
                  <a:srgbClr val="FFFFFF"/>
                </a:solidFill>
              </a14:hiddenFill>
            </a:ext>
          </a:extLst>
        </p:spPr>
      </p:pic>
      <p:pic>
        <p:nvPicPr>
          <p:cNvPr id="1097737" name="Picture 9" descr="goldberg_photocel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971800"/>
            <a:ext cx="16002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1097734" name="Picture 6" descr="Wilkins_Philosophical_l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9800" y="914400"/>
            <a:ext cx="1854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97738" name="Picture 10" descr="goldberg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362200"/>
            <a:ext cx="844550" cy="911225"/>
          </a:xfrm>
          <a:prstGeom prst="rect">
            <a:avLst/>
          </a:prstGeom>
          <a:noFill/>
          <a:extLst>
            <a:ext uri="{909E8E84-426E-40DD-AFC4-6F175D3DCCD1}">
              <a14:hiddenFill xmlns:a14="http://schemas.microsoft.com/office/drawing/2010/main">
                <a:solidFill>
                  <a:srgbClr val="FFFFFF"/>
                </a:solidFill>
              </a14:hiddenFill>
            </a:ext>
          </a:extLst>
        </p:spPr>
      </p:pic>
      <p:pic>
        <p:nvPicPr>
          <p:cNvPr id="1097739" name="Picture 11" descr="vbush_45_Differential_Analyz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962400"/>
            <a:ext cx="1676400" cy="1231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D5CD492-2BC6-F348-9965-EC1D86DF57A8}" type="slidenum">
              <a:rPr lang="en-US" smtClean="0"/>
              <a:t>35</a:t>
            </a:fld>
            <a:endParaRPr lang="en-US"/>
          </a:p>
        </p:txBody>
      </p:sp>
    </p:spTree>
    <p:extLst>
      <p:ext uri="{BB962C8B-B14F-4D97-AF65-F5344CB8AC3E}">
        <p14:creationId xmlns:p14="http://schemas.microsoft.com/office/powerpoint/2010/main" val="35600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smtClean="0"/>
              <a:t>History of IR</a:t>
            </a:r>
          </a:p>
        </p:txBody>
      </p:sp>
      <p:sp>
        <p:nvSpPr>
          <p:cNvPr id="44036" name="Rectangle 3"/>
          <p:cNvSpPr>
            <a:spLocks noGrp="1" noChangeArrowheads="1"/>
          </p:cNvSpPr>
          <p:nvPr>
            <p:ph type="body" idx="1"/>
          </p:nvPr>
        </p:nvSpPr>
        <p:spPr/>
        <p:txBody>
          <a:bodyPr>
            <a:normAutofit/>
          </a:bodyPr>
          <a:lstStyle/>
          <a:p>
            <a:pPr eaLnBrk="1" hangingPunct="1"/>
            <a:r>
              <a:rPr lang="en-US" altLang="en-US" sz="3200" dirty="0" smtClean="0"/>
              <a:t>1960-70’s:</a:t>
            </a:r>
          </a:p>
          <a:p>
            <a:pPr lvl="1" eaLnBrk="1" hangingPunct="1"/>
            <a:r>
              <a:rPr lang="en-US" altLang="en-US" sz="2400" dirty="0" smtClean="0"/>
              <a:t>Initial exploration of text retrieval systems for “small” corpora of scientific abstracts, and law and business documents.</a:t>
            </a:r>
          </a:p>
          <a:p>
            <a:pPr lvl="1" eaLnBrk="1" hangingPunct="1"/>
            <a:r>
              <a:rPr lang="en-US" altLang="en-US" sz="2400" dirty="0" smtClean="0"/>
              <a:t>Development of the basic Boolean and vector-space models of retrieval.</a:t>
            </a:r>
          </a:p>
          <a:p>
            <a:pPr lvl="1" eaLnBrk="1" hangingPunct="1"/>
            <a:r>
              <a:rPr lang="en-US" altLang="en-US" sz="2400" dirty="0" smtClean="0"/>
              <a:t>Prof. Salton and his students at Cornell University are the leading researchers in the area.</a:t>
            </a:r>
          </a:p>
        </p:txBody>
      </p:sp>
      <p:sp>
        <p:nvSpPr>
          <p:cNvPr id="2" name="Slide Number Placeholder 1"/>
          <p:cNvSpPr>
            <a:spLocks noGrp="1"/>
          </p:cNvSpPr>
          <p:nvPr>
            <p:ph type="sldNum" sz="quarter" idx="12"/>
          </p:nvPr>
        </p:nvSpPr>
        <p:spPr/>
        <p:txBody>
          <a:bodyPr/>
          <a:lstStyle/>
          <a:p>
            <a:fld id="{1D5CD492-2BC6-F348-9965-EC1D86DF57A8}" type="slidenum">
              <a:rPr lang="en-US" smtClean="0"/>
              <a:t>36</a:t>
            </a:fld>
            <a:endParaRPr lang="en-US"/>
          </a:p>
        </p:txBody>
      </p:sp>
    </p:spTree>
    <p:extLst>
      <p:ext uri="{BB962C8B-B14F-4D97-AF65-F5344CB8AC3E}">
        <p14:creationId xmlns:p14="http://schemas.microsoft.com/office/powerpoint/2010/main" val="1821673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smtClean="0"/>
              <a:t>IR History Continued</a:t>
            </a:r>
          </a:p>
        </p:txBody>
      </p:sp>
      <p:sp>
        <p:nvSpPr>
          <p:cNvPr id="46084" name="Rectangle 3"/>
          <p:cNvSpPr>
            <a:spLocks noGrp="1" noChangeArrowheads="1"/>
          </p:cNvSpPr>
          <p:nvPr>
            <p:ph type="body" idx="1"/>
          </p:nvPr>
        </p:nvSpPr>
        <p:spPr>
          <a:xfrm>
            <a:off x="628650" y="1825624"/>
            <a:ext cx="7886700" cy="4778375"/>
          </a:xfrm>
        </p:spPr>
        <p:txBody>
          <a:bodyPr>
            <a:normAutofit fontScale="92500" lnSpcReduction="10000"/>
          </a:bodyPr>
          <a:lstStyle/>
          <a:p>
            <a:pPr eaLnBrk="1" hangingPunct="1"/>
            <a:r>
              <a:rPr lang="en-US" altLang="en-US" sz="3600" dirty="0" smtClean="0"/>
              <a:t>1980’s:</a:t>
            </a:r>
          </a:p>
          <a:p>
            <a:pPr lvl="1" eaLnBrk="1" hangingPunct="1"/>
            <a:r>
              <a:rPr lang="en-US" altLang="en-US" sz="2800" dirty="0" smtClean="0"/>
              <a:t>Large document database systems, many run by companies:</a:t>
            </a:r>
          </a:p>
          <a:p>
            <a:pPr lvl="2" eaLnBrk="1" hangingPunct="1"/>
            <a:r>
              <a:rPr lang="en-US" altLang="en-US" sz="2000" dirty="0" smtClean="0"/>
              <a:t>Lexis-Nexis</a:t>
            </a:r>
          </a:p>
          <a:p>
            <a:pPr lvl="2" eaLnBrk="1" hangingPunct="1"/>
            <a:r>
              <a:rPr lang="en-US" altLang="en-US" sz="2000" dirty="0" smtClean="0"/>
              <a:t>Dialog</a:t>
            </a:r>
          </a:p>
          <a:p>
            <a:pPr lvl="2" eaLnBrk="1" hangingPunct="1"/>
            <a:r>
              <a:rPr lang="en-US" altLang="en-US" sz="2000" dirty="0" smtClean="0"/>
              <a:t>MEDLINE</a:t>
            </a:r>
          </a:p>
          <a:p>
            <a:r>
              <a:rPr lang="en-US" altLang="en-US" sz="3600" dirty="0"/>
              <a:t>1990’s:</a:t>
            </a:r>
          </a:p>
          <a:p>
            <a:pPr lvl="1"/>
            <a:r>
              <a:rPr lang="en-US" altLang="en-US" sz="2800" dirty="0"/>
              <a:t>Searching </a:t>
            </a:r>
            <a:r>
              <a:rPr lang="en-US" altLang="en-US" sz="2800" dirty="0" err="1"/>
              <a:t>FTPable</a:t>
            </a:r>
            <a:r>
              <a:rPr lang="en-US" altLang="en-US" sz="2800" dirty="0"/>
              <a:t> documents on the Internet</a:t>
            </a:r>
          </a:p>
          <a:p>
            <a:pPr lvl="2"/>
            <a:r>
              <a:rPr lang="en-US" altLang="en-US" sz="2000" dirty="0"/>
              <a:t>Archie</a:t>
            </a:r>
          </a:p>
          <a:p>
            <a:pPr lvl="2"/>
            <a:r>
              <a:rPr lang="en-US" altLang="en-US" sz="2000" dirty="0"/>
              <a:t>WAIS</a:t>
            </a:r>
          </a:p>
          <a:p>
            <a:pPr lvl="1"/>
            <a:r>
              <a:rPr lang="en-US" altLang="en-US" sz="2800" dirty="0"/>
              <a:t>Searching the World Wide Web</a:t>
            </a:r>
          </a:p>
          <a:p>
            <a:pPr lvl="2"/>
            <a:r>
              <a:rPr lang="en-US" altLang="en-US" sz="2000" dirty="0"/>
              <a:t>Lycos</a:t>
            </a:r>
          </a:p>
          <a:p>
            <a:pPr lvl="2"/>
            <a:r>
              <a:rPr lang="en-US" altLang="en-US" sz="2000" dirty="0"/>
              <a:t>Yahoo</a:t>
            </a:r>
          </a:p>
          <a:p>
            <a:pPr lvl="2"/>
            <a:r>
              <a:rPr lang="en-US" altLang="en-US" sz="2000" dirty="0" err="1"/>
              <a:t>Altavista</a:t>
            </a:r>
            <a:endParaRPr lang="en-US" altLang="en-US" sz="2000" dirty="0"/>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1592847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smtClean="0"/>
              <a:t>IR History Continued</a:t>
            </a:r>
          </a:p>
        </p:txBody>
      </p:sp>
      <p:sp>
        <p:nvSpPr>
          <p:cNvPr id="50180" name="Rectangle 3"/>
          <p:cNvSpPr>
            <a:spLocks noGrp="1" noChangeArrowheads="1"/>
          </p:cNvSpPr>
          <p:nvPr>
            <p:ph type="body" idx="1"/>
          </p:nvPr>
        </p:nvSpPr>
        <p:spPr/>
        <p:txBody>
          <a:bodyPr/>
          <a:lstStyle/>
          <a:p>
            <a:pPr eaLnBrk="1" hangingPunct="1"/>
            <a:r>
              <a:rPr lang="en-US" altLang="en-US" sz="3200" dirty="0" smtClean="0"/>
              <a:t>1990’s continued:</a:t>
            </a:r>
          </a:p>
          <a:p>
            <a:pPr lvl="1" eaLnBrk="1" hangingPunct="1"/>
            <a:r>
              <a:rPr lang="en-US" altLang="en-US" sz="2400" dirty="0" smtClean="0"/>
              <a:t>Organized Competitions</a:t>
            </a:r>
          </a:p>
          <a:p>
            <a:pPr lvl="2" eaLnBrk="1" hangingPunct="1"/>
            <a:r>
              <a:rPr lang="en-US" altLang="en-US" sz="1800" dirty="0" smtClean="0"/>
              <a:t>NIST TREC</a:t>
            </a:r>
          </a:p>
          <a:p>
            <a:pPr lvl="1" eaLnBrk="1" hangingPunct="1"/>
            <a:r>
              <a:rPr lang="en-US" altLang="en-US" sz="2400" dirty="0" smtClean="0"/>
              <a:t>Recommender Systems</a:t>
            </a:r>
          </a:p>
          <a:p>
            <a:pPr lvl="2" eaLnBrk="1" hangingPunct="1"/>
            <a:r>
              <a:rPr lang="en-US" altLang="en-US" sz="1800" dirty="0" smtClean="0"/>
              <a:t>Ringo</a:t>
            </a:r>
          </a:p>
          <a:p>
            <a:pPr lvl="2" eaLnBrk="1" hangingPunct="1"/>
            <a:r>
              <a:rPr lang="en-US" altLang="en-US" sz="1800" dirty="0" smtClean="0"/>
              <a:t>Amazon</a:t>
            </a:r>
          </a:p>
          <a:p>
            <a:pPr lvl="2" eaLnBrk="1" hangingPunct="1"/>
            <a:r>
              <a:rPr lang="en-US" altLang="en-US" sz="1800" dirty="0" err="1" smtClean="0"/>
              <a:t>NetPerceptions</a:t>
            </a:r>
            <a:endParaRPr lang="en-US" altLang="en-US" sz="1800" dirty="0" smtClean="0"/>
          </a:p>
          <a:p>
            <a:pPr lvl="1" eaLnBrk="1" hangingPunct="1"/>
            <a:r>
              <a:rPr lang="en-US" altLang="en-US" sz="2400" dirty="0" smtClean="0"/>
              <a:t>Automated Text Categorization &amp; Clustering</a:t>
            </a:r>
          </a:p>
          <a:p>
            <a:pPr lvl="1"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367056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en-US" smtClean="0"/>
              <a:t>IR History Continued</a:t>
            </a:r>
          </a:p>
        </p:txBody>
      </p:sp>
      <p:sp>
        <p:nvSpPr>
          <p:cNvPr id="52228" name="Rectangle 3"/>
          <p:cNvSpPr>
            <a:spLocks noGrp="1" noChangeArrowheads="1"/>
          </p:cNvSpPr>
          <p:nvPr>
            <p:ph type="body" idx="1"/>
          </p:nvPr>
        </p:nvSpPr>
        <p:spPr>
          <a:xfrm>
            <a:off x="628650" y="1825624"/>
            <a:ext cx="7886700" cy="4727575"/>
          </a:xfrm>
        </p:spPr>
        <p:txBody>
          <a:bodyPr>
            <a:normAutofit fontScale="92500" lnSpcReduction="10000"/>
          </a:bodyPr>
          <a:lstStyle/>
          <a:p>
            <a:pPr eaLnBrk="1" hangingPunct="1"/>
            <a:r>
              <a:rPr lang="en-US" altLang="en-US" sz="3600" dirty="0" smtClean="0"/>
              <a:t>2000’s</a:t>
            </a:r>
          </a:p>
          <a:p>
            <a:pPr lvl="1" eaLnBrk="1" hangingPunct="1"/>
            <a:r>
              <a:rPr lang="en-US" altLang="en-US" sz="2800" dirty="0" smtClean="0"/>
              <a:t>Link analysis for Web Search</a:t>
            </a:r>
          </a:p>
          <a:p>
            <a:pPr lvl="2" eaLnBrk="1" hangingPunct="1"/>
            <a:r>
              <a:rPr lang="en-US" altLang="en-US" sz="2000" dirty="0" smtClean="0"/>
              <a:t>Google</a:t>
            </a:r>
          </a:p>
          <a:p>
            <a:pPr lvl="1" eaLnBrk="1" hangingPunct="1"/>
            <a:r>
              <a:rPr lang="en-US" altLang="en-US" sz="2800" dirty="0" smtClean="0"/>
              <a:t>Parallel Processing</a:t>
            </a:r>
          </a:p>
          <a:p>
            <a:pPr lvl="2" eaLnBrk="1" hangingPunct="1"/>
            <a:r>
              <a:rPr lang="en-US" altLang="en-US" sz="2000" dirty="0" smtClean="0"/>
              <a:t>Map/Reduce</a:t>
            </a:r>
          </a:p>
          <a:p>
            <a:pPr lvl="1" eaLnBrk="1" hangingPunct="1"/>
            <a:r>
              <a:rPr lang="en-US" altLang="en-US" sz="2800" dirty="0" smtClean="0"/>
              <a:t>Question Answering</a:t>
            </a:r>
          </a:p>
          <a:p>
            <a:pPr lvl="2" eaLnBrk="1" hangingPunct="1"/>
            <a:r>
              <a:rPr lang="en-US" altLang="en-US" sz="2000" dirty="0" smtClean="0"/>
              <a:t>TREC Q/A track</a:t>
            </a:r>
          </a:p>
          <a:p>
            <a:pPr lvl="1"/>
            <a:r>
              <a:rPr lang="en-US" altLang="en-US" sz="2800" dirty="0"/>
              <a:t>Multimedia IR</a:t>
            </a:r>
          </a:p>
          <a:p>
            <a:pPr lvl="2"/>
            <a:r>
              <a:rPr lang="en-US" altLang="en-US" sz="2000" dirty="0"/>
              <a:t>Image</a:t>
            </a:r>
          </a:p>
          <a:p>
            <a:pPr lvl="2"/>
            <a:r>
              <a:rPr lang="en-US" altLang="en-US" sz="2000" dirty="0"/>
              <a:t>Video</a:t>
            </a:r>
          </a:p>
          <a:p>
            <a:pPr lvl="2"/>
            <a:r>
              <a:rPr lang="en-US" altLang="en-US" sz="2000" dirty="0"/>
              <a:t>Audio and music</a:t>
            </a:r>
          </a:p>
          <a:p>
            <a:pPr lvl="1"/>
            <a:r>
              <a:rPr lang="en-US" altLang="en-US" sz="2800" dirty="0"/>
              <a:t>Cross-Language IR</a:t>
            </a:r>
          </a:p>
          <a:p>
            <a:pPr lvl="1"/>
            <a:r>
              <a:rPr lang="en-US" altLang="en-US" sz="2800" dirty="0"/>
              <a:t>Document Summarization</a:t>
            </a:r>
          </a:p>
          <a:p>
            <a:pPr lvl="2"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39</a:t>
            </a:fld>
            <a:endParaRPr lang="en-US"/>
          </a:p>
        </p:txBody>
      </p:sp>
    </p:spTree>
    <p:extLst>
      <p:ext uri="{BB962C8B-B14F-4D97-AF65-F5344CB8AC3E}">
        <p14:creationId xmlns:p14="http://schemas.microsoft.com/office/powerpoint/2010/main" val="345899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Information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24557"/>
          </a:xfrm>
        </p:spPr>
        <p:txBody>
          <a:bodyPr>
            <a:normAutofit/>
          </a:bodyPr>
          <a:lstStyle/>
          <a:p>
            <a:r>
              <a:rPr lang="en-US" sz="2400" dirty="0" smtClean="0">
                <a:latin typeface="Times New Roman" panose="02020603050405020304" pitchFamily="18" charset="0"/>
                <a:cs typeface="Times New Roman" panose="02020603050405020304" pitchFamily="18" charset="0"/>
              </a:rPr>
              <a:t>Schedule	: MW, 8-348</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6.00 </a:t>
            </a:r>
            <a:r>
              <a:rPr lang="en-US" sz="2400" dirty="0">
                <a:latin typeface="Times New Roman" panose="02020603050405020304" pitchFamily="18" charset="0"/>
                <a:cs typeface="Times New Roman" panose="02020603050405020304" pitchFamily="18" charset="0"/>
              </a:rPr>
              <a:t>PM – </a:t>
            </a:r>
            <a:r>
              <a:rPr lang="en-US" sz="2400" dirty="0" smtClean="0">
                <a:latin typeface="Times New Roman" panose="02020603050405020304" pitchFamily="18" charset="0"/>
                <a:cs typeface="Times New Roman" panose="02020603050405020304" pitchFamily="18" charset="0"/>
              </a:rPr>
              <a:t>7.50 PM			</a:t>
            </a:r>
            <a:r>
              <a:rPr lang="en-US" sz="2400" u="sng" dirty="0" smtClean="0">
                <a:latin typeface="Times New Roman" panose="02020603050405020304" pitchFamily="18" charset="0"/>
                <a:cs typeface="Times New Roman" panose="02020603050405020304" pitchFamily="18" charset="0"/>
                <a:hlinkClick r:id="rId2"/>
              </a:rPr>
              <a:t>http://www.cpp.edu/~ukjayarathna/courses/w17/cs599</a:t>
            </a:r>
            <a:r>
              <a:rPr lang="en-US" sz="2400" u="sng"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684213" indent="0">
              <a:buNone/>
            </a:pPr>
            <a:r>
              <a:rPr lang="en-US" sz="2400" u="sng" dirty="0" smtClean="0">
                <a:latin typeface="Times New Roman" panose="02020603050405020304" pitchFamily="18" charset="0"/>
                <a:cs typeface="Times New Roman" panose="02020603050405020304" pitchFamily="18" charset="0"/>
                <a:hlinkClick r:id="rId3"/>
              </a:rPr>
              <a:t>www.piazza.com/csupomona/winter2017/cs599/home</a:t>
            </a:r>
            <a:r>
              <a:rPr lang="en-US" sz="2400" dirty="0" smtClean="0">
                <a:latin typeface="Times New Roman" panose="02020603050405020304" pitchFamily="18" charset="0"/>
                <a:cs typeface="Times New Roman" panose="02020603050405020304" pitchFamily="18" charset="0"/>
              </a:rPr>
              <a:t> </a:t>
            </a:r>
          </a:p>
          <a:p>
            <a:pPr marL="684213" indent="0">
              <a:buNone/>
            </a:pPr>
            <a:r>
              <a:rPr lang="en-US" sz="2400" dirty="0" smtClean="0">
                <a:latin typeface="Times New Roman" panose="02020603050405020304" pitchFamily="18" charset="0"/>
                <a:cs typeface="Times New Roman" panose="02020603050405020304" pitchFamily="18" charset="0"/>
              </a:rPr>
              <a:t>Blackboard	</a:t>
            </a:r>
            <a:endParaRPr lang="en-US" sz="2400" u="sng" dirty="0" smtClean="0">
              <a:latin typeface="Times New Roman" panose="02020603050405020304" pitchFamily="18" charset="0"/>
              <a:cs typeface="Times New Roman" panose="02020603050405020304" pitchFamily="18" charset="0"/>
            </a:endParaRPr>
          </a:p>
          <a:p>
            <a:r>
              <a:rPr lang="en-US" altLang="en-US" sz="2400" dirty="0" err="1" smtClean="0">
                <a:latin typeface="Times New Roman" panose="02020603050405020304" pitchFamily="18" charset="0"/>
                <a:ea typeface="ＭＳ Ｐゴシック" panose="020B0600070205080204" pitchFamily="34" charset="-128"/>
                <a:cs typeface="Times New Roman" panose="02020603050405020304" pitchFamily="18" charset="0"/>
              </a:rPr>
              <a:t>Prereqs</a:t>
            </a:r>
            <a:endPar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Official: CS331 or approval of instructor</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Practical: Know object-oriented programming language</a:t>
            </a:r>
          </a:p>
          <a:p>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Format</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Before lecture: do reading</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In lecture: put reading in context</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After lecture: assignments, for hands-on practice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45008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Recent IR History</a:t>
            </a:r>
          </a:p>
        </p:txBody>
      </p:sp>
      <p:sp>
        <p:nvSpPr>
          <p:cNvPr id="56323" name="Content Placeholder 2"/>
          <p:cNvSpPr>
            <a:spLocks noGrp="1"/>
          </p:cNvSpPr>
          <p:nvPr>
            <p:ph idx="1"/>
          </p:nvPr>
        </p:nvSpPr>
        <p:spPr/>
        <p:txBody>
          <a:bodyPr>
            <a:normAutofit/>
          </a:bodyPr>
          <a:lstStyle/>
          <a:p>
            <a:r>
              <a:rPr lang="en-US" altLang="en-US" sz="3200" dirty="0" smtClean="0"/>
              <a:t>2010’s</a:t>
            </a:r>
          </a:p>
          <a:p>
            <a:pPr lvl="1"/>
            <a:r>
              <a:rPr lang="en-US" altLang="en-US" sz="2400" dirty="0" smtClean="0"/>
              <a:t>Intelligent Personal Assistants</a:t>
            </a:r>
          </a:p>
          <a:p>
            <a:pPr lvl="2"/>
            <a:r>
              <a:rPr lang="en-US" altLang="en-US" sz="1800" dirty="0" smtClean="0"/>
              <a:t>Siri</a:t>
            </a:r>
          </a:p>
          <a:p>
            <a:pPr lvl="2"/>
            <a:r>
              <a:rPr lang="en-US" altLang="en-US" sz="1800" dirty="0" smtClean="0"/>
              <a:t>Cortana</a:t>
            </a:r>
          </a:p>
          <a:p>
            <a:pPr lvl="2"/>
            <a:r>
              <a:rPr lang="en-US" altLang="en-US" sz="1800" dirty="0" smtClean="0"/>
              <a:t>Google </a:t>
            </a:r>
          </a:p>
          <a:p>
            <a:pPr lvl="2"/>
            <a:r>
              <a:rPr lang="en-US" altLang="en-US" sz="1800" dirty="0" smtClean="0"/>
              <a:t>Alexa</a:t>
            </a:r>
          </a:p>
          <a:p>
            <a:pPr lvl="1"/>
            <a:r>
              <a:rPr lang="en-US" altLang="en-US" sz="2400" dirty="0" smtClean="0"/>
              <a:t>Complex Question Answering</a:t>
            </a:r>
          </a:p>
          <a:p>
            <a:pPr lvl="2"/>
            <a:r>
              <a:rPr lang="en-US" altLang="en-US" sz="1800" dirty="0" smtClean="0"/>
              <a:t>IBM Watson</a:t>
            </a:r>
          </a:p>
          <a:p>
            <a:pPr lvl="1"/>
            <a:r>
              <a:rPr lang="en-US" altLang="en-US" sz="2400" dirty="0" smtClean="0"/>
              <a:t>Distributional Semantics</a:t>
            </a:r>
          </a:p>
          <a:p>
            <a:pPr lvl="1"/>
            <a:r>
              <a:rPr lang="en-US" altLang="en-US" sz="2400" dirty="0" smtClean="0"/>
              <a:t>Deep Learning</a:t>
            </a:r>
          </a:p>
        </p:txBody>
      </p:sp>
      <p:sp>
        <p:nvSpPr>
          <p:cNvPr id="2" name="Slide Number Placeholder 1"/>
          <p:cNvSpPr>
            <a:spLocks noGrp="1"/>
          </p:cNvSpPr>
          <p:nvPr>
            <p:ph type="sldNum" sz="quarter" idx="12"/>
          </p:nvPr>
        </p:nvSpPr>
        <p:spPr/>
        <p:txBody>
          <a:bodyPr/>
          <a:lstStyle/>
          <a:p>
            <a:fld id="{1D5CD492-2BC6-F348-9965-EC1D86DF57A8}" type="slidenum">
              <a:rPr lang="en-US" smtClean="0"/>
              <a:t>40</a:t>
            </a:fld>
            <a:endParaRPr lang="en-US"/>
          </a:p>
        </p:txBody>
      </p:sp>
    </p:spTree>
    <p:extLst>
      <p:ext uri="{BB962C8B-B14F-4D97-AF65-F5344CB8AC3E}">
        <p14:creationId xmlns:p14="http://schemas.microsoft.com/office/powerpoint/2010/main" val="30548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Recent IR History</a:t>
            </a:r>
          </a:p>
        </p:txBody>
      </p:sp>
      <p:sp>
        <p:nvSpPr>
          <p:cNvPr id="56323" name="Content Placeholder 2"/>
          <p:cNvSpPr>
            <a:spLocks noGrp="1"/>
          </p:cNvSpPr>
          <p:nvPr>
            <p:ph idx="1"/>
          </p:nvPr>
        </p:nvSpPr>
        <p:spPr/>
        <p:txBody>
          <a:bodyPr>
            <a:normAutofit/>
          </a:bodyPr>
          <a:lstStyle/>
          <a:p>
            <a:r>
              <a:rPr lang="en-US" altLang="en-US" sz="3200" dirty="0" smtClean="0"/>
              <a:t>2020’s and Beyond</a:t>
            </a:r>
          </a:p>
          <a:p>
            <a:pPr lvl="1"/>
            <a:r>
              <a:rPr lang="en-US" sz="2400" dirty="0"/>
              <a:t>By </a:t>
            </a:r>
            <a:r>
              <a:rPr lang="en-US" sz="2400" dirty="0" smtClean="0"/>
              <a:t>2025, </a:t>
            </a:r>
            <a:r>
              <a:rPr lang="en-US" sz="2400" dirty="0"/>
              <a:t>the </a:t>
            </a:r>
            <a:r>
              <a:rPr lang="en-US" sz="2400" dirty="0" smtClean="0"/>
              <a:t>researchers </a:t>
            </a:r>
            <a:r>
              <a:rPr lang="en-US" sz="2400" dirty="0"/>
              <a:t>believes that we have “rich multisensorial experiences that will be capable of producing hallucinations which blend or alter perceived reality.” The technology will allow humans to retrain, recalibrate and improve their perceptual systems. In contrast to current virtual reality systems that only stimulate visual and auditory senses, the experience will expand in the future to other sensory modalities including tactile with haptic </a:t>
            </a:r>
            <a:r>
              <a:rPr lang="en-US" sz="2400" dirty="0" smtClean="0"/>
              <a:t>devices.</a:t>
            </a:r>
            <a:endParaRPr lang="en-US" altLang="en-US" sz="2400"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41</a:t>
            </a:fld>
            <a:endParaRPr lang="en-US"/>
          </a:p>
        </p:txBody>
      </p:sp>
    </p:spTree>
    <p:extLst>
      <p:ext uri="{BB962C8B-B14F-4D97-AF65-F5344CB8AC3E}">
        <p14:creationId xmlns:p14="http://schemas.microsoft.com/office/powerpoint/2010/main" val="172765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smtClean="0"/>
              <a:t>Related Areas</a:t>
            </a:r>
          </a:p>
        </p:txBody>
      </p:sp>
      <p:sp>
        <p:nvSpPr>
          <p:cNvPr id="57348" name="Rectangle 3"/>
          <p:cNvSpPr>
            <a:spLocks noGrp="1" noChangeArrowheads="1"/>
          </p:cNvSpPr>
          <p:nvPr>
            <p:ph type="body" idx="1"/>
          </p:nvPr>
        </p:nvSpPr>
        <p:spPr/>
        <p:txBody>
          <a:bodyPr/>
          <a:lstStyle/>
          <a:p>
            <a:pPr eaLnBrk="1" hangingPunct="1"/>
            <a:r>
              <a:rPr lang="en-US" altLang="en-US" smtClean="0"/>
              <a:t>Database Management</a:t>
            </a:r>
          </a:p>
          <a:p>
            <a:pPr eaLnBrk="1" hangingPunct="1"/>
            <a:r>
              <a:rPr lang="en-US" altLang="en-US" smtClean="0"/>
              <a:t>Library and Information Science</a:t>
            </a:r>
          </a:p>
          <a:p>
            <a:pPr eaLnBrk="1" hangingPunct="1"/>
            <a:r>
              <a:rPr lang="en-US" altLang="en-US" smtClean="0"/>
              <a:t>Artificial Intelligence</a:t>
            </a:r>
          </a:p>
          <a:p>
            <a:pPr eaLnBrk="1" hangingPunct="1"/>
            <a:r>
              <a:rPr lang="en-US" altLang="en-US" smtClean="0"/>
              <a:t>Natural Language Processing</a:t>
            </a:r>
          </a:p>
          <a:p>
            <a:pPr eaLnBrk="1" hangingPunct="1"/>
            <a:r>
              <a:rPr lang="en-US" altLang="en-US" smtClean="0"/>
              <a:t>Machine Learning</a:t>
            </a:r>
          </a:p>
        </p:txBody>
      </p:sp>
      <p:sp>
        <p:nvSpPr>
          <p:cNvPr id="2" name="Slide Number Placeholder 1"/>
          <p:cNvSpPr>
            <a:spLocks noGrp="1"/>
          </p:cNvSpPr>
          <p:nvPr>
            <p:ph type="sldNum" sz="quarter" idx="12"/>
          </p:nvPr>
        </p:nvSpPr>
        <p:spPr/>
        <p:txBody>
          <a:bodyPr/>
          <a:lstStyle/>
          <a:p>
            <a:fld id="{1D5CD492-2BC6-F348-9965-EC1D86DF57A8}" type="slidenum">
              <a:rPr lang="en-US" smtClean="0"/>
              <a:t>42</a:t>
            </a:fld>
            <a:endParaRPr lang="en-US"/>
          </a:p>
        </p:txBody>
      </p:sp>
    </p:spTree>
    <p:extLst>
      <p:ext uri="{BB962C8B-B14F-4D97-AF65-F5344CB8AC3E}">
        <p14:creationId xmlns:p14="http://schemas.microsoft.com/office/powerpoint/2010/main" val="348259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ltLang="en-US" smtClean="0"/>
              <a:t>Database Management</a:t>
            </a:r>
          </a:p>
        </p:txBody>
      </p:sp>
      <p:sp>
        <p:nvSpPr>
          <p:cNvPr id="59396" name="Rectangle 3"/>
          <p:cNvSpPr>
            <a:spLocks noGrp="1" noChangeArrowheads="1"/>
          </p:cNvSpPr>
          <p:nvPr>
            <p:ph type="body" idx="1"/>
          </p:nvPr>
        </p:nvSpPr>
        <p:spPr>
          <a:xfrm>
            <a:off x="990600" y="1752600"/>
            <a:ext cx="7848600" cy="4114800"/>
          </a:xfrm>
        </p:spPr>
        <p:txBody>
          <a:bodyPr/>
          <a:lstStyle/>
          <a:p>
            <a:pPr eaLnBrk="1" hangingPunct="1"/>
            <a:r>
              <a:rPr lang="en-US" altLang="en-US" smtClean="0"/>
              <a:t>Focused on </a:t>
            </a:r>
            <a:r>
              <a:rPr lang="en-US" altLang="en-US" i="1" smtClean="0"/>
              <a:t>structured</a:t>
            </a:r>
            <a:r>
              <a:rPr lang="en-US" altLang="en-US" smtClean="0"/>
              <a:t> data stored in relational tables rather than free-form text.</a:t>
            </a:r>
          </a:p>
          <a:p>
            <a:pPr eaLnBrk="1" hangingPunct="1"/>
            <a:r>
              <a:rPr lang="en-US" altLang="en-US" smtClean="0"/>
              <a:t>Focused on efficient processing of well-defined queries in a formal language (SQL).</a:t>
            </a:r>
          </a:p>
          <a:p>
            <a:pPr eaLnBrk="1" hangingPunct="1"/>
            <a:r>
              <a:rPr lang="en-US" altLang="en-US" smtClean="0"/>
              <a:t>Clearer semantics for both data and queries.</a:t>
            </a:r>
          </a:p>
          <a:p>
            <a:pPr eaLnBrk="1" hangingPunct="1"/>
            <a:r>
              <a:rPr lang="en-US" altLang="en-US" smtClean="0"/>
              <a:t>Recent move towards </a:t>
            </a:r>
            <a:r>
              <a:rPr lang="en-US" altLang="en-US" i="1" smtClean="0"/>
              <a:t>semi-structured</a:t>
            </a:r>
            <a:r>
              <a:rPr lang="en-US" altLang="en-US" smtClean="0"/>
              <a:t> data (XML) brings it closer to IR.</a:t>
            </a:r>
          </a:p>
        </p:txBody>
      </p:sp>
      <p:sp>
        <p:nvSpPr>
          <p:cNvPr id="2" name="Slide Number Placeholder 1"/>
          <p:cNvSpPr>
            <a:spLocks noGrp="1"/>
          </p:cNvSpPr>
          <p:nvPr>
            <p:ph type="sldNum" sz="quarter" idx="12"/>
          </p:nvPr>
        </p:nvSpPr>
        <p:spPr/>
        <p:txBody>
          <a:bodyPr/>
          <a:lstStyle/>
          <a:p>
            <a:fld id="{1D5CD492-2BC6-F348-9965-EC1D86DF57A8}" type="slidenum">
              <a:rPr lang="en-US" smtClean="0"/>
              <a:t>43</a:t>
            </a:fld>
            <a:endParaRPr lang="en-US"/>
          </a:p>
        </p:txBody>
      </p:sp>
    </p:spTree>
    <p:extLst>
      <p:ext uri="{BB962C8B-B14F-4D97-AF65-F5344CB8AC3E}">
        <p14:creationId xmlns:p14="http://schemas.microsoft.com/office/powerpoint/2010/main" val="172354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smtClean="0"/>
              <a:t>Library and Information Science</a:t>
            </a:r>
          </a:p>
        </p:txBody>
      </p:sp>
      <p:sp>
        <p:nvSpPr>
          <p:cNvPr id="61444" name="Rectangle 3"/>
          <p:cNvSpPr>
            <a:spLocks noGrp="1" noChangeArrowheads="1"/>
          </p:cNvSpPr>
          <p:nvPr>
            <p:ph type="body" idx="1"/>
          </p:nvPr>
        </p:nvSpPr>
        <p:spPr>
          <a:xfrm>
            <a:off x="1066800" y="1752600"/>
            <a:ext cx="7620000" cy="4648200"/>
          </a:xfrm>
        </p:spPr>
        <p:txBody>
          <a:bodyPr/>
          <a:lstStyle/>
          <a:p>
            <a:pPr eaLnBrk="1" hangingPunct="1">
              <a:lnSpc>
                <a:spcPct val="90000"/>
              </a:lnSpc>
            </a:pPr>
            <a:r>
              <a:rPr lang="en-US" altLang="en-US" smtClean="0"/>
              <a:t>Focused on the human user aspects of information retrieval (human-computer interaction, user interface, visualization).</a:t>
            </a:r>
          </a:p>
          <a:p>
            <a:pPr eaLnBrk="1" hangingPunct="1">
              <a:lnSpc>
                <a:spcPct val="90000"/>
              </a:lnSpc>
            </a:pPr>
            <a:r>
              <a:rPr lang="en-US" altLang="en-US" smtClean="0"/>
              <a:t>Concerned with effective categorization of human knowledge.</a:t>
            </a:r>
          </a:p>
          <a:p>
            <a:pPr eaLnBrk="1" hangingPunct="1">
              <a:lnSpc>
                <a:spcPct val="90000"/>
              </a:lnSpc>
            </a:pPr>
            <a:r>
              <a:rPr lang="en-US" altLang="en-US" smtClean="0"/>
              <a:t>Concerned with citation analysis and </a:t>
            </a:r>
            <a:r>
              <a:rPr lang="en-US" altLang="en-US" i="1" smtClean="0"/>
              <a:t>bibliometrics </a:t>
            </a:r>
            <a:r>
              <a:rPr lang="en-US" altLang="en-US" smtClean="0"/>
              <a:t>(structure of information).</a:t>
            </a:r>
          </a:p>
          <a:p>
            <a:pPr eaLnBrk="1" hangingPunct="1">
              <a:lnSpc>
                <a:spcPct val="90000"/>
              </a:lnSpc>
            </a:pPr>
            <a:r>
              <a:rPr lang="en-US" altLang="en-US" smtClean="0"/>
              <a:t>Recent work on </a:t>
            </a:r>
            <a:r>
              <a:rPr lang="en-US" altLang="en-US" i="1" smtClean="0"/>
              <a:t>digital libraries</a:t>
            </a:r>
            <a:r>
              <a:rPr lang="en-US" altLang="en-US" smtClean="0"/>
              <a:t> brings it closer to CS &amp; IR.</a:t>
            </a:r>
          </a:p>
          <a:p>
            <a:pPr eaLnBrk="1" hangingPunct="1">
              <a:lnSpc>
                <a:spcPct val="90000"/>
              </a:lnSpc>
              <a:buFontTx/>
              <a:buNone/>
            </a:pPr>
            <a:endParaRPr lang="en-US" altLang="en-US" smtClean="0"/>
          </a:p>
          <a:p>
            <a:pPr eaLnBrk="1" hangingPunct="1">
              <a:lnSpc>
                <a:spcPct val="90000"/>
              </a:lnSpc>
              <a:buFontTx/>
              <a:buNone/>
            </a:pPr>
            <a:endParaRPr lang="en-US" altLang="en-US" smtClean="0"/>
          </a:p>
        </p:txBody>
      </p:sp>
      <p:sp>
        <p:nvSpPr>
          <p:cNvPr id="2" name="Slide Number Placeholder 1"/>
          <p:cNvSpPr>
            <a:spLocks noGrp="1"/>
          </p:cNvSpPr>
          <p:nvPr>
            <p:ph type="sldNum" sz="quarter" idx="12"/>
          </p:nvPr>
        </p:nvSpPr>
        <p:spPr/>
        <p:txBody>
          <a:bodyPr/>
          <a:lstStyle/>
          <a:p>
            <a:fld id="{1D5CD492-2BC6-F348-9965-EC1D86DF57A8}" type="slidenum">
              <a:rPr lang="en-US" smtClean="0"/>
              <a:t>44</a:t>
            </a:fld>
            <a:endParaRPr lang="en-US"/>
          </a:p>
        </p:txBody>
      </p:sp>
    </p:spTree>
    <p:extLst>
      <p:ext uri="{BB962C8B-B14F-4D97-AF65-F5344CB8AC3E}">
        <p14:creationId xmlns:p14="http://schemas.microsoft.com/office/powerpoint/2010/main" val="3418222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smtClean="0"/>
              <a:t>Artificial Intelligence</a:t>
            </a:r>
          </a:p>
        </p:txBody>
      </p:sp>
      <p:sp>
        <p:nvSpPr>
          <p:cNvPr id="63492" name="Rectangle 3"/>
          <p:cNvSpPr>
            <a:spLocks noGrp="1" noChangeArrowheads="1"/>
          </p:cNvSpPr>
          <p:nvPr>
            <p:ph type="body" idx="1"/>
          </p:nvPr>
        </p:nvSpPr>
        <p:spPr>
          <a:xfrm>
            <a:off x="990600" y="1752600"/>
            <a:ext cx="7848600" cy="4419600"/>
          </a:xfrm>
        </p:spPr>
        <p:txBody>
          <a:bodyPr/>
          <a:lstStyle/>
          <a:p>
            <a:pPr eaLnBrk="1" hangingPunct="1">
              <a:lnSpc>
                <a:spcPct val="90000"/>
              </a:lnSpc>
            </a:pPr>
            <a:r>
              <a:rPr lang="en-US" altLang="en-US" smtClean="0"/>
              <a:t>Focused on the representation of knowledge, reasoning, and intelligent action.</a:t>
            </a:r>
          </a:p>
          <a:p>
            <a:pPr eaLnBrk="1" hangingPunct="1">
              <a:lnSpc>
                <a:spcPct val="90000"/>
              </a:lnSpc>
            </a:pPr>
            <a:r>
              <a:rPr lang="en-US" altLang="en-US" smtClean="0"/>
              <a:t>Formalisms for representing knowledge and queries:</a:t>
            </a:r>
          </a:p>
          <a:p>
            <a:pPr lvl="1" eaLnBrk="1" hangingPunct="1">
              <a:lnSpc>
                <a:spcPct val="90000"/>
              </a:lnSpc>
            </a:pPr>
            <a:r>
              <a:rPr lang="en-US" altLang="en-US" smtClean="0"/>
              <a:t>First-order Predicate Logic</a:t>
            </a:r>
          </a:p>
          <a:p>
            <a:pPr lvl="1" eaLnBrk="1" hangingPunct="1">
              <a:lnSpc>
                <a:spcPct val="90000"/>
              </a:lnSpc>
            </a:pPr>
            <a:r>
              <a:rPr lang="en-US" altLang="en-US" smtClean="0"/>
              <a:t>Bayesian Networks</a:t>
            </a:r>
          </a:p>
          <a:p>
            <a:pPr eaLnBrk="1" hangingPunct="1">
              <a:lnSpc>
                <a:spcPct val="90000"/>
              </a:lnSpc>
            </a:pPr>
            <a:r>
              <a:rPr lang="en-US" altLang="en-US" smtClean="0"/>
              <a:t>Recent work on web ontologies and intelligent information agents brings it closer to IR.</a:t>
            </a:r>
          </a:p>
          <a:p>
            <a:pPr eaLnBrk="1" hangingPunct="1">
              <a:lnSpc>
                <a:spcPct val="90000"/>
              </a:lnSpc>
            </a:pPr>
            <a:endParaRPr lang="en-US" altLang="en-US" smtClean="0"/>
          </a:p>
        </p:txBody>
      </p:sp>
      <p:sp>
        <p:nvSpPr>
          <p:cNvPr id="2" name="Slide Number Placeholder 1"/>
          <p:cNvSpPr>
            <a:spLocks noGrp="1"/>
          </p:cNvSpPr>
          <p:nvPr>
            <p:ph type="sldNum" sz="quarter" idx="12"/>
          </p:nvPr>
        </p:nvSpPr>
        <p:spPr/>
        <p:txBody>
          <a:bodyPr/>
          <a:lstStyle/>
          <a:p>
            <a:fld id="{1D5CD492-2BC6-F348-9965-EC1D86DF57A8}" type="slidenum">
              <a:rPr lang="en-US" smtClean="0"/>
              <a:t>45</a:t>
            </a:fld>
            <a:endParaRPr lang="en-US"/>
          </a:p>
        </p:txBody>
      </p:sp>
    </p:spTree>
    <p:extLst>
      <p:ext uri="{BB962C8B-B14F-4D97-AF65-F5344CB8AC3E}">
        <p14:creationId xmlns:p14="http://schemas.microsoft.com/office/powerpoint/2010/main" val="252302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tLang="en-US" smtClean="0"/>
              <a:t>Machine Learning</a:t>
            </a:r>
          </a:p>
        </p:txBody>
      </p:sp>
      <p:sp>
        <p:nvSpPr>
          <p:cNvPr id="69636" name="Rectangle 3"/>
          <p:cNvSpPr>
            <a:spLocks noGrp="1" noChangeArrowheads="1"/>
          </p:cNvSpPr>
          <p:nvPr>
            <p:ph type="body" idx="1"/>
          </p:nvPr>
        </p:nvSpPr>
        <p:spPr>
          <a:xfrm>
            <a:off x="1066800" y="1752600"/>
            <a:ext cx="7620000" cy="4495800"/>
          </a:xfrm>
        </p:spPr>
        <p:txBody>
          <a:bodyPr/>
          <a:lstStyle/>
          <a:p>
            <a:pPr eaLnBrk="1" hangingPunct="1">
              <a:lnSpc>
                <a:spcPct val="90000"/>
              </a:lnSpc>
            </a:pPr>
            <a:r>
              <a:rPr lang="en-US" altLang="en-US" smtClean="0"/>
              <a:t>Focused on the development of computational systems that improve their performance with experience.</a:t>
            </a:r>
          </a:p>
          <a:p>
            <a:pPr eaLnBrk="1" hangingPunct="1">
              <a:lnSpc>
                <a:spcPct val="90000"/>
              </a:lnSpc>
            </a:pPr>
            <a:r>
              <a:rPr lang="en-US" altLang="en-US" smtClean="0"/>
              <a:t>Automated classification of examples based on learning concepts from labeled training examples (</a:t>
            </a:r>
            <a:r>
              <a:rPr lang="en-US" altLang="en-US" i="1" smtClean="0"/>
              <a:t>supervised learning</a:t>
            </a:r>
            <a:r>
              <a:rPr lang="en-US" altLang="en-US" smtClean="0"/>
              <a:t>).</a:t>
            </a:r>
          </a:p>
          <a:p>
            <a:pPr eaLnBrk="1" hangingPunct="1">
              <a:lnSpc>
                <a:spcPct val="90000"/>
              </a:lnSpc>
            </a:pPr>
            <a:r>
              <a:rPr lang="en-US" altLang="en-US" smtClean="0"/>
              <a:t>Automated methods for clustering unlabeled examples into meaningful groups (</a:t>
            </a:r>
            <a:r>
              <a:rPr lang="en-US" altLang="en-US" i="1" smtClean="0"/>
              <a:t>unsupervised learning</a:t>
            </a:r>
            <a:r>
              <a:rPr lang="en-US" altLang="en-US" smtClean="0"/>
              <a:t>).</a:t>
            </a:r>
          </a:p>
        </p:txBody>
      </p:sp>
      <p:sp>
        <p:nvSpPr>
          <p:cNvPr id="2" name="Slide Number Placeholder 1"/>
          <p:cNvSpPr>
            <a:spLocks noGrp="1"/>
          </p:cNvSpPr>
          <p:nvPr>
            <p:ph type="sldNum" sz="quarter" idx="12"/>
          </p:nvPr>
        </p:nvSpPr>
        <p:spPr/>
        <p:txBody>
          <a:bodyPr/>
          <a:lstStyle/>
          <a:p>
            <a:fld id="{1D5CD492-2BC6-F348-9965-EC1D86DF57A8}" type="slidenum">
              <a:rPr lang="en-US" smtClean="0"/>
              <a:t>46</a:t>
            </a:fld>
            <a:endParaRPr lang="en-US"/>
          </a:p>
        </p:txBody>
      </p:sp>
    </p:spTree>
    <p:extLst>
      <p:ext uri="{BB962C8B-B14F-4D97-AF65-F5344CB8AC3E}">
        <p14:creationId xmlns:p14="http://schemas.microsoft.com/office/powerpoint/2010/main" val="89458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565" name="Rectangle 13"/>
          <p:cNvSpPr>
            <a:spLocks noGrp="1" noChangeArrowheads="1"/>
          </p:cNvSpPr>
          <p:nvPr>
            <p:ph type="title"/>
          </p:nvPr>
        </p:nvSpPr>
        <p:spPr/>
        <p:txBody>
          <a:bodyPr/>
          <a:lstStyle/>
          <a:p>
            <a:r>
              <a:rPr lang="en-US" altLang="en-US" sz="3200"/>
              <a:t>Research Sources in Information Retrieval</a:t>
            </a:r>
          </a:p>
        </p:txBody>
      </p:sp>
      <p:sp>
        <p:nvSpPr>
          <p:cNvPr id="1175566" name="Rectangle 14"/>
          <p:cNvSpPr>
            <a:spLocks noGrp="1" noChangeArrowheads="1"/>
          </p:cNvSpPr>
          <p:nvPr>
            <p:ph type="body" idx="1"/>
          </p:nvPr>
        </p:nvSpPr>
        <p:spPr/>
        <p:txBody>
          <a:bodyPr/>
          <a:lstStyle/>
          <a:p>
            <a:r>
              <a:rPr lang="en-US" altLang="en-US" sz="2800" dirty="0"/>
              <a:t>ACM Transactions on Information Systems</a:t>
            </a:r>
          </a:p>
          <a:p>
            <a:r>
              <a:rPr lang="en-US" altLang="en-US" sz="2800" dirty="0"/>
              <a:t>Am. Society for Information Science Journal</a:t>
            </a:r>
          </a:p>
          <a:p>
            <a:r>
              <a:rPr lang="en-US" altLang="en-US" sz="2800" dirty="0"/>
              <a:t>Document Analysis and IR Proceedings (Las Vegas)</a:t>
            </a:r>
          </a:p>
          <a:p>
            <a:r>
              <a:rPr lang="en-US" altLang="en-US" sz="2800" dirty="0"/>
              <a:t>Information Processing and Management (</a:t>
            </a:r>
            <a:r>
              <a:rPr lang="en-US" altLang="en-US" sz="2800" dirty="0" err="1"/>
              <a:t>Pergammon</a:t>
            </a:r>
            <a:r>
              <a:rPr lang="en-US" altLang="en-US" sz="2800" dirty="0"/>
              <a:t>)</a:t>
            </a:r>
          </a:p>
          <a:p>
            <a:r>
              <a:rPr lang="en-US" altLang="en-US" sz="2800" dirty="0"/>
              <a:t>Journal of Documentation</a:t>
            </a:r>
          </a:p>
          <a:p>
            <a:r>
              <a:rPr lang="en-US" altLang="en-US" sz="2800" dirty="0"/>
              <a:t>SIGIR Conference Proceedings</a:t>
            </a:r>
          </a:p>
          <a:p>
            <a:r>
              <a:rPr lang="en-US" altLang="en-US" sz="2800" dirty="0"/>
              <a:t>TREC Conference Proceedings</a:t>
            </a:r>
          </a:p>
          <a:p>
            <a:r>
              <a:rPr lang="en-US" altLang="en-US" sz="2800" i="1" dirty="0">
                <a:solidFill>
                  <a:schemeClr val="accent1"/>
                </a:solidFill>
              </a:rPr>
              <a:t>Much of this literature is now available online</a:t>
            </a:r>
          </a:p>
        </p:txBody>
      </p:sp>
      <p:sp>
        <p:nvSpPr>
          <p:cNvPr id="2" name="Slide Number Placeholder 1"/>
          <p:cNvSpPr>
            <a:spLocks noGrp="1"/>
          </p:cNvSpPr>
          <p:nvPr>
            <p:ph type="sldNum" sz="quarter" idx="12"/>
          </p:nvPr>
        </p:nvSpPr>
        <p:spPr/>
        <p:txBody>
          <a:bodyPr/>
          <a:lstStyle/>
          <a:p>
            <a:fld id="{1D5CD492-2BC6-F348-9965-EC1D86DF57A8}" type="slidenum">
              <a:rPr lang="en-US" smtClean="0"/>
              <a:t>47</a:t>
            </a:fld>
            <a:endParaRPr lang="en-US"/>
          </a:p>
        </p:txBody>
      </p:sp>
    </p:spTree>
    <p:extLst>
      <p:ext uri="{BB962C8B-B14F-4D97-AF65-F5344CB8AC3E}">
        <p14:creationId xmlns:p14="http://schemas.microsoft.com/office/powerpoint/2010/main" val="184084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dirty="0" smtClean="0">
                <a:cs typeface="Times New Roman" panose="02020603050405020304" pitchFamily="18" charset="0"/>
              </a:rPr>
              <a:t>To-do and Next </a:t>
            </a:r>
            <a:r>
              <a:rPr lang="en-US" altLang="en-US" sz="3200" dirty="0">
                <a:cs typeface="Times New Roman" panose="02020603050405020304" pitchFamily="18" charset="0"/>
              </a:rPr>
              <a:t>time</a:t>
            </a:r>
          </a:p>
        </p:txBody>
      </p:sp>
      <p:sp>
        <p:nvSpPr>
          <p:cNvPr id="18435" name="Rectangle 3"/>
          <p:cNvSpPr>
            <a:spLocks noGrp="1" noChangeArrowheads="1"/>
          </p:cNvSpPr>
          <p:nvPr>
            <p:ph type="body" idx="1"/>
          </p:nvPr>
        </p:nvSpPr>
        <p:spPr/>
        <p:txBody>
          <a:bodyPr/>
          <a:lstStyle/>
          <a:p>
            <a:r>
              <a:rPr lang="en-US" altLang="en-US" sz="2400" dirty="0" smtClean="0">
                <a:cs typeface="Times New Roman" panose="02020603050405020304" pitchFamily="18" charset="0"/>
              </a:rPr>
              <a:t>Sign up for the Piazza</a:t>
            </a:r>
          </a:p>
          <a:p>
            <a:r>
              <a:rPr lang="en-US" altLang="en-US" dirty="0" smtClean="0"/>
              <a:t>HW1 is out!</a:t>
            </a:r>
          </a:p>
          <a:p>
            <a:pPr lvl="1"/>
            <a:r>
              <a:rPr lang="en-US" altLang="en-US" sz="1800" dirty="0" smtClean="0">
                <a:cs typeface="Times New Roman" panose="02020603050405020304" pitchFamily="18" charset="0"/>
              </a:rPr>
              <a:t>Due 1/11 (Wednesday)</a:t>
            </a:r>
          </a:p>
          <a:p>
            <a:pPr lvl="1"/>
            <a:r>
              <a:rPr lang="en-US" altLang="en-US" dirty="0" smtClean="0"/>
              <a:t>Not for a grade (relax, people)</a:t>
            </a:r>
            <a:endParaRPr lang="en-US" altLang="en-US" sz="1800" dirty="0" smtClean="0">
              <a:cs typeface="Times New Roman" panose="02020603050405020304" pitchFamily="18" charset="0"/>
            </a:endParaRPr>
          </a:p>
          <a:p>
            <a:r>
              <a:rPr lang="en-US" altLang="en-US" dirty="0" smtClean="0"/>
              <a:t>Next Monday</a:t>
            </a:r>
            <a:endParaRPr lang="en-US" altLang="en-US" sz="2400" dirty="0">
              <a:cs typeface="Times New Roman" panose="02020603050405020304" pitchFamily="18" charset="0"/>
            </a:endParaRPr>
          </a:p>
          <a:p>
            <a:pPr lvl="1"/>
            <a:r>
              <a:rPr lang="en-US" altLang="en-US" sz="2000" dirty="0" smtClean="0"/>
              <a:t>Vector Space Model (Read Chapters 1 and 6)</a:t>
            </a:r>
            <a:endParaRPr lang="en-US" altLang="en-US" sz="2000" dirty="0" smtClean="0">
              <a:cs typeface="Times New Roman" panose="02020603050405020304" pitchFamily="18" charset="0"/>
            </a:endParaRPr>
          </a:p>
          <a:p>
            <a:pPr lvl="1"/>
            <a:r>
              <a:rPr lang="en-US" altLang="en-US" sz="2000" dirty="0" smtClean="0"/>
              <a:t> Team Project Groups (Use Piazza)</a:t>
            </a:r>
            <a:endParaRPr lang="en-US" altLang="en-US" sz="2000" dirty="0">
              <a:solidFill>
                <a:srgbClr val="FF0000"/>
              </a:solidFill>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48</a:t>
            </a:fld>
            <a:endParaRPr lang="en-US"/>
          </a:p>
        </p:txBody>
      </p:sp>
    </p:spTree>
    <p:extLst>
      <p:ext uri="{BB962C8B-B14F-4D97-AF65-F5344CB8AC3E}">
        <p14:creationId xmlns:p14="http://schemas.microsoft.com/office/powerpoint/2010/main" val="218203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 </a:t>
            </a:r>
            <a:r>
              <a:rPr lang="en-US" dirty="0" smtClean="0"/>
              <a:t>Supplementary </a:t>
            </a:r>
            <a:r>
              <a:rPr lang="en-US" dirty="0"/>
              <a:t>materials</a:t>
            </a:r>
          </a:p>
        </p:txBody>
      </p:sp>
      <p:sp>
        <p:nvSpPr>
          <p:cNvPr id="3" name="Content Placeholder 2"/>
          <p:cNvSpPr>
            <a:spLocks noGrp="1"/>
          </p:cNvSpPr>
          <p:nvPr>
            <p:ph idx="1"/>
          </p:nvPr>
        </p:nvSpPr>
        <p:spPr>
          <a:xfrm>
            <a:off x="628650" y="1825624"/>
            <a:ext cx="7886700" cy="4895851"/>
          </a:xfrm>
        </p:spPr>
        <p:txBody>
          <a:bodyPr>
            <a:normAutofit/>
          </a:bodyPr>
          <a:lstStyle/>
          <a:p>
            <a:r>
              <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rPr>
              <a:t>Required Book</a:t>
            </a:r>
            <a:endParaRPr lang="en-US" altLang="en-US" sz="2600" dirty="0">
              <a:ea typeface="ＭＳ Ｐゴシック" panose="020B0600070205080204" pitchFamily="34" charset="-128"/>
            </a:endParaRPr>
          </a:p>
          <a:p>
            <a:pPr lvl="1"/>
            <a:r>
              <a:rPr lang="en-US" sz="2400" dirty="0" smtClean="0"/>
              <a:t>Introduction </a:t>
            </a:r>
            <a:r>
              <a:rPr lang="en-US" sz="2400" dirty="0"/>
              <a:t>to Information Retrieval C. Manning, P. </a:t>
            </a:r>
            <a:r>
              <a:rPr lang="en-US" sz="2400" dirty="0" err="1"/>
              <a:t>Raghavan</a:t>
            </a:r>
            <a:r>
              <a:rPr lang="en-US" sz="2400" dirty="0"/>
              <a:t> and H. </a:t>
            </a:r>
            <a:r>
              <a:rPr lang="en-US" sz="2400" dirty="0" err="1"/>
              <a:t>Schutze</a:t>
            </a:r>
            <a:r>
              <a:rPr lang="en-US" sz="2400" dirty="0"/>
              <a:t> Cambridge University Press, 2008. Free online version available at: </a:t>
            </a:r>
            <a:r>
              <a:rPr lang="en-US" sz="2400" dirty="0">
                <a:hlinkClick r:id="rId2"/>
              </a:rPr>
              <a:t>http://nlp.stanford.edu/IR-book</a:t>
            </a:r>
            <a:r>
              <a:rPr lang="en-US" sz="2400" dirty="0" smtClean="0">
                <a:hlinkClick r:id="rId2"/>
              </a:rPr>
              <a:t>/</a:t>
            </a:r>
            <a:endParaRPr lang="en-US" sz="2400" dirty="0" smtClean="0"/>
          </a:p>
          <a:p>
            <a:r>
              <a:rPr lang="en-US" altLang="en-US" sz="2800" dirty="0" smtClean="0">
                <a:ea typeface="ＭＳ Ｐゴシック" panose="020B0600070205080204" pitchFamily="34" charset="-128"/>
              </a:rPr>
              <a:t>Supplementary</a:t>
            </a:r>
          </a:p>
          <a:p>
            <a:pPr lvl="1"/>
            <a:r>
              <a:rPr lang="en-US" sz="2400" dirty="0"/>
              <a:t>Search Engines – Information Retrieval in Practice W. B. Croft, D. Metzler, and T. </a:t>
            </a:r>
            <a:r>
              <a:rPr lang="en-US" sz="2400" dirty="0" err="1"/>
              <a:t>Strohman</a:t>
            </a:r>
            <a:r>
              <a:rPr lang="en-US" sz="2400" dirty="0"/>
              <a:t> Cambridge University Press, 2015. Free online version available at: </a:t>
            </a:r>
            <a:r>
              <a:rPr lang="en-US" sz="2400" dirty="0">
                <a:hlinkClick r:id="rId3"/>
              </a:rPr>
              <a:t>http://ciir.cs.umass.edu/downloads/SEIRiP.pdf</a:t>
            </a:r>
            <a:endParaRPr lang="en-US" sz="2400" dirty="0"/>
          </a:p>
          <a:p>
            <a:pPr lvl="1"/>
            <a:r>
              <a:rPr lang="en-US" altLang="en-US" sz="2400" dirty="0" smtClean="0">
                <a:ea typeface="ＭＳ Ｐゴシック" panose="020B0600070205080204" pitchFamily="34" charset="-128"/>
              </a:rPr>
              <a:t>Research Papers </a:t>
            </a:r>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11210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Student Learning Outcomes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87611"/>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After successfully completing this course, students should be able to: </a:t>
            </a:r>
          </a:p>
          <a:p>
            <a:r>
              <a:rPr lang="en-US" sz="2000" dirty="0"/>
              <a:t>Define and explain the key concepts and models relevant to information storage and retrieval, including efficient text indexing, </a:t>
            </a:r>
            <a:r>
              <a:rPr lang="en-US" sz="2000" dirty="0" err="1"/>
              <a:t>boolean</a:t>
            </a:r>
            <a:r>
              <a:rPr lang="en-US" sz="2000" dirty="0"/>
              <a:t>, vector space and probabilistic retrieval models, relevance feedback, document clustering and text categorization.</a:t>
            </a:r>
          </a:p>
          <a:p>
            <a:r>
              <a:rPr lang="en-US" sz="2000" dirty="0"/>
              <a:t>Analyze, identify and design core text based retrieval system algorithms and advanced algorithms like document clustering and text categorization/classification.</a:t>
            </a:r>
          </a:p>
          <a:p>
            <a:r>
              <a:rPr lang="en-US" sz="2000" dirty="0"/>
              <a:t>Learn measures and techniques to evaluate IR systems and fundamental techniques to implement IR systems</a:t>
            </a:r>
          </a:p>
          <a:p>
            <a:r>
              <a:rPr lang="en-US" sz="2000" dirty="0"/>
              <a:t>Demonstrate through involvement in a team project the central elements of team building and team management and salient features in recent research results in web search and information retrieval</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365167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Communication</a:t>
            </a:r>
            <a:r>
              <a:rPr lang="en-US" dirty="0" smtClean="0"/>
              <a:t>	</a:t>
            </a:r>
            <a:endParaRPr lang="en-US" dirty="0"/>
          </a:p>
        </p:txBody>
      </p:sp>
      <p:sp>
        <p:nvSpPr>
          <p:cNvPr id="3" name="Content Placeholder 2"/>
          <p:cNvSpPr>
            <a:spLocks noGrp="1"/>
          </p:cNvSpPr>
          <p:nvPr>
            <p:ph idx="1"/>
          </p:nvPr>
        </p:nvSpPr>
        <p:spPr>
          <a:xfrm>
            <a:off x="628650" y="1825624"/>
            <a:ext cx="7886700" cy="4824557"/>
          </a:xfrm>
        </p:spPr>
        <p:txBody>
          <a:bodyPr>
            <a:normAutofit/>
          </a:bodyPr>
          <a:lstStyle/>
          <a:p>
            <a:r>
              <a:rPr lang="en-US" sz="2400" b="1" dirty="0">
                <a:latin typeface="Times New Roman" panose="02020603050405020304" pitchFamily="18" charset="0"/>
                <a:cs typeface="Times New Roman" panose="02020603050405020304" pitchFamily="18" charset="0"/>
              </a:rPr>
              <a:t>Piazza: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questions will be fielded through Piazza.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questions everyone can see the answer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can also post private messages that can only be seen by the </a:t>
            </a:r>
            <a:r>
              <a:rPr lang="en-US" sz="2400" dirty="0" smtClean="0">
                <a:latin typeface="Times New Roman" panose="02020603050405020304" pitchFamily="18" charset="0"/>
                <a:cs typeface="Times New Roman" panose="02020603050405020304" pitchFamily="18" charset="0"/>
              </a:rPr>
              <a:t>instructor</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Blackboard:</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Blackboard </a:t>
            </a:r>
            <a:r>
              <a:rPr lang="en-US" sz="2400" dirty="0">
                <a:latin typeface="Times New Roman" panose="02020603050405020304" pitchFamily="18" charset="0"/>
                <a:cs typeface="Times New Roman" panose="02020603050405020304" pitchFamily="18" charset="0"/>
              </a:rPr>
              <a:t>will be used primarily for assignments/homework, extra credit submission and grade dissemination.</a:t>
            </a:r>
          </a:p>
          <a:p>
            <a:r>
              <a:rPr lang="en-US" sz="2400" b="1" dirty="0">
                <a:latin typeface="Times New Roman" panose="02020603050405020304" pitchFamily="18" charset="0"/>
                <a:cs typeface="Times New Roman" panose="02020603050405020304" pitchFamily="18" charset="0"/>
              </a:rPr>
              <a:t>Email:</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i="1" dirty="0" smtClean="0">
                <a:latin typeface="Times New Roman" panose="02020603050405020304" pitchFamily="18" charset="0"/>
                <a:cs typeface="Times New Roman" panose="02020603050405020304" pitchFamily="18" charset="0"/>
              </a:rPr>
              <a:t>Again</a:t>
            </a:r>
            <a:r>
              <a:rPr lang="en-US" sz="2400" i="1" dirty="0">
                <a:latin typeface="Times New Roman" panose="02020603050405020304" pitchFamily="18" charset="0"/>
                <a:cs typeface="Times New Roman" panose="02020603050405020304" pitchFamily="18" charset="0"/>
              </a:rPr>
              <a:t>, email should only be used in rare instances</a:t>
            </a:r>
            <a:r>
              <a:rPr lang="en-US" sz="2400" dirty="0">
                <a:latin typeface="Times New Roman" panose="02020603050405020304" pitchFamily="18" charset="0"/>
                <a:cs typeface="Times New Roman" panose="02020603050405020304" pitchFamily="18" charset="0"/>
              </a:rPr>
              <a:t>, I will probably point you back to </a:t>
            </a:r>
            <a:r>
              <a:rPr lang="en-US" sz="2400" dirty="0" smtClean="0">
                <a:latin typeface="Times New Roman" panose="02020603050405020304" pitchFamily="18" charset="0"/>
                <a:cs typeface="Times New Roman" panose="02020603050405020304" pitchFamily="18" charset="0"/>
              </a:rPr>
              <a:t>Piazza</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4"/>
          <p:cNvPicPr>
            <a:picLocks noChangeAspect="1"/>
          </p:cNvPicPr>
          <p:nvPr/>
        </p:nvPicPr>
        <p:blipFill>
          <a:blip r:embed="rId3"/>
          <a:stretch>
            <a:fillRect/>
          </a:stretch>
        </p:blipFill>
        <p:spPr>
          <a:xfrm>
            <a:off x="7318448" y="1619400"/>
            <a:ext cx="1254052" cy="1254052"/>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275990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Rules </a:t>
            </a:r>
            <a:endParaRPr lang="en-US"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179637"/>
            <a:ext cx="339883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940261" y="2071255"/>
            <a:ext cx="3725901" cy="3498850"/>
            <a:chOff x="4940261" y="2071255"/>
            <a:chExt cx="3725901" cy="3498850"/>
          </a:xfrm>
        </p:grpSpPr>
        <p:pic>
          <p:nvPicPr>
            <p:cNvPr id="7" name="Picture 6"/>
            <p:cNvPicPr>
              <a:picLocks noChangeAspect="1"/>
            </p:cNvPicPr>
            <p:nvPr/>
          </p:nvPicPr>
          <p:blipFill>
            <a:blip r:embed="rId4"/>
            <a:stretch>
              <a:fillRect/>
            </a:stretch>
          </p:blipFill>
          <p:spPr>
            <a:xfrm>
              <a:off x="4940300" y="2473176"/>
              <a:ext cx="3725862" cy="2425831"/>
            </a:xfrm>
            <a:prstGeom prst="rect">
              <a:avLst/>
            </a:prstGeom>
          </p:spPr>
        </p:pic>
        <p:grpSp>
          <p:nvGrpSpPr>
            <p:cNvPr id="10" name="Group 14"/>
            <p:cNvGrpSpPr>
              <a:grpSpLocks/>
            </p:cNvGrpSpPr>
            <p:nvPr/>
          </p:nvGrpSpPr>
          <p:grpSpPr bwMode="auto">
            <a:xfrm>
              <a:off x="4940261" y="2071255"/>
              <a:ext cx="3498888" cy="3498850"/>
              <a:chOff x="987828" y="2198668"/>
              <a:chExt cx="3499427" cy="3499427"/>
            </a:xfrm>
          </p:grpSpPr>
          <p:sp>
            <p:nvSpPr>
              <p:cNvPr id="11" name="Oval 10"/>
              <p:cNvSpPr/>
              <p:nvPr/>
            </p:nvSpPr>
            <p:spPr>
              <a:xfrm>
                <a:off x="987866" y="2198668"/>
                <a:ext cx="3499389"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 charset="-128"/>
                  <a:cs typeface="ＭＳ Ｐゴシック" pitchFamily="1" charset="-128"/>
                </a:endParaRPr>
              </a:p>
            </p:txBody>
          </p:sp>
          <p:cxnSp>
            <p:nvCxnSpPr>
              <p:cNvPr id="12" name="Straight Connector 11"/>
              <p:cNvCxnSpPr>
                <a:stCxn id="11" idx="1"/>
                <a:endCxn id="11" idx="5"/>
              </p:cNvCxnSpPr>
              <p:nvPr/>
            </p:nvCxnSpPr>
            <p:spPr>
              <a:xfrm rot="16200000" flipH="1">
                <a:off x="1500695" y="2711529"/>
                <a:ext cx="2473733" cy="2473706"/>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4" name="Slide Number Placeholder 3"/>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229055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Organization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95851"/>
          </a:xfrm>
        </p:spPr>
        <p:txBody>
          <a:bodyPr>
            <a:normAutofit/>
          </a:bodyPr>
          <a:lstStyle/>
          <a:p>
            <a:r>
              <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rPr>
              <a:t>Grading</a:t>
            </a: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None/>
            </a:pPr>
            <a:endParaRPr lang="en-US" altLang="en-US" sz="2400" dirty="0" smtClean="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36087632"/>
              </p:ext>
            </p:extLst>
          </p:nvPr>
        </p:nvGraphicFramePr>
        <p:xfrm>
          <a:off x="877785" y="2287235"/>
          <a:ext cx="8021035" cy="2947238"/>
        </p:xfrm>
        <a:graphic>
          <a:graphicData uri="http://schemas.openxmlformats.org/presentationml/2006/ole">
            <mc:AlternateContent xmlns:mc="http://schemas.openxmlformats.org/markup-compatibility/2006">
              <mc:Choice xmlns:v="urn:schemas-microsoft-com:vml" Requires="v">
                <p:oleObj spid="_x0000_s1085" name="Document" r:id="rId3" imgW="6717728" imgH="2468814" progId="Word.Document.12">
                  <p:embed/>
                </p:oleObj>
              </mc:Choice>
              <mc:Fallback>
                <p:oleObj name="Document" r:id="rId3" imgW="6717728" imgH="2468814" progId="Word.Document.12">
                  <p:embed/>
                  <p:pic>
                    <p:nvPicPr>
                      <p:cNvPr id="0" name=""/>
                      <p:cNvPicPr/>
                      <p:nvPr/>
                    </p:nvPicPr>
                    <p:blipFill>
                      <a:blip r:embed="rId4"/>
                      <a:stretch>
                        <a:fillRect/>
                      </a:stretch>
                    </p:blipFill>
                    <p:spPr>
                      <a:xfrm>
                        <a:off x="877785" y="2287235"/>
                        <a:ext cx="8021035" cy="2947238"/>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26588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3768</TotalTime>
  <Words>2220</Words>
  <Application>Microsoft Office PowerPoint</Application>
  <PresentationFormat>On-screen Show (4:3)</PresentationFormat>
  <Paragraphs>470</Paragraphs>
  <Slides>48</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Document</vt:lpstr>
      <vt:lpstr>Introduction </vt:lpstr>
      <vt:lpstr>Today</vt:lpstr>
      <vt:lpstr>Who am I?</vt:lpstr>
      <vt:lpstr>Course Information </vt:lpstr>
      <vt:lpstr>Required / Supplementary materials</vt:lpstr>
      <vt:lpstr>Student Learning Outcomes</vt:lpstr>
      <vt:lpstr>Communication </vt:lpstr>
      <vt:lpstr>The Rules </vt:lpstr>
      <vt:lpstr>Course Organization</vt:lpstr>
      <vt:lpstr>Course Organization </vt:lpstr>
      <vt:lpstr>Team Project</vt:lpstr>
      <vt:lpstr>Team Project - Evaluation</vt:lpstr>
      <vt:lpstr>Team Project - Milestones</vt:lpstr>
      <vt:lpstr>Team Project - Ideas</vt:lpstr>
      <vt:lpstr>More on the class</vt:lpstr>
      <vt:lpstr>Lecture Overview</vt:lpstr>
      <vt:lpstr>Purposes of the Course</vt:lpstr>
      <vt:lpstr>Introduction</vt:lpstr>
      <vt:lpstr>Origins</vt:lpstr>
      <vt:lpstr>Standard Model of IR</vt:lpstr>
      <vt:lpstr>Bates’ “Berry-Picking” Model</vt:lpstr>
      <vt:lpstr>Berry-Picking Model</vt:lpstr>
      <vt:lpstr>Information Retrieval</vt:lpstr>
      <vt:lpstr>IR System</vt:lpstr>
      <vt:lpstr>Relevance</vt:lpstr>
      <vt:lpstr>Keyword Search</vt:lpstr>
      <vt:lpstr>Beyond Keywords</vt:lpstr>
      <vt:lpstr>Intelligent IR</vt:lpstr>
      <vt:lpstr>IR System Components</vt:lpstr>
      <vt:lpstr>IR System Components (continued)</vt:lpstr>
      <vt:lpstr>Web Search</vt:lpstr>
      <vt:lpstr>Web Search System</vt:lpstr>
      <vt:lpstr>IR History Overview</vt:lpstr>
      <vt:lpstr>Origins</vt:lpstr>
      <vt:lpstr>Visions of IR Systems</vt:lpstr>
      <vt:lpstr>History of IR</vt:lpstr>
      <vt:lpstr>IR History Continued</vt:lpstr>
      <vt:lpstr>IR History Continued</vt:lpstr>
      <vt:lpstr>IR History Continued</vt:lpstr>
      <vt:lpstr>Recent IR History</vt:lpstr>
      <vt:lpstr>Recent IR History</vt:lpstr>
      <vt:lpstr>Related Areas</vt:lpstr>
      <vt:lpstr>Database Management</vt:lpstr>
      <vt:lpstr>Library and Information Science</vt:lpstr>
      <vt:lpstr>Artificial Intelligence</vt:lpstr>
      <vt:lpstr>Machine Learning</vt:lpstr>
      <vt:lpstr>Research Sources in Information Retrieval</vt:lpstr>
      <vt:lpstr>To-do and Next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dc:title>
  <cp:lastModifiedBy>Sampath Jayarathna</cp:lastModifiedBy>
  <cp:revision>80</cp:revision>
  <dcterms:created xsi:type="dcterms:W3CDTF">2009-12-29T10:39:27Z</dcterms:created>
  <dcterms:modified xsi:type="dcterms:W3CDTF">2017-01-09T22:51:05Z</dcterms:modified>
</cp:coreProperties>
</file>