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9" r:id="rId3"/>
    <p:sldId id="312" r:id="rId4"/>
    <p:sldId id="310" r:id="rId5"/>
    <p:sldId id="311" r:id="rId6"/>
    <p:sldId id="257" r:id="rId7"/>
    <p:sldId id="258" r:id="rId8"/>
    <p:sldId id="259" r:id="rId9"/>
    <p:sldId id="260" r:id="rId10"/>
    <p:sldId id="291" r:id="rId11"/>
    <p:sldId id="292" r:id="rId12"/>
    <p:sldId id="293" r:id="rId13"/>
    <p:sldId id="294" r:id="rId14"/>
    <p:sldId id="295" r:id="rId15"/>
    <p:sldId id="296" r:id="rId16"/>
    <p:sldId id="267" r:id="rId17"/>
    <p:sldId id="268" r:id="rId18"/>
    <p:sldId id="299" r:id="rId19"/>
    <p:sldId id="297" r:id="rId20"/>
    <p:sldId id="298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300" r:id="rId29"/>
    <p:sldId id="301" r:id="rId30"/>
    <p:sldId id="302" r:id="rId31"/>
    <p:sldId id="303" r:id="rId32"/>
    <p:sldId id="304" r:id="rId33"/>
    <p:sldId id="289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434" autoAdjust="0"/>
  </p:normalViewPr>
  <p:slideViewPr>
    <p:cSldViewPr snapToGrid="0" snapToObjects="1">
      <p:cViewPr varScale="1">
        <p:scale>
          <a:sx n="119" d="100"/>
          <a:sy n="11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036E0B-D29E-4ACD-8A2C-FB0C9F4E86B1}" type="slidenum">
              <a:rPr kumimoji="0"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2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net.princeton.ed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269976"/>
            <a:ext cx="7979916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Feedback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0612" y="5220577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9" y="884853"/>
            <a:ext cx="8266923" cy="24384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 &amp; Prof.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Rong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at MSU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Relevance Feedback in Vector Model</a:t>
            </a:r>
          </a:p>
        </p:txBody>
      </p:sp>
      <p:grpSp>
        <p:nvGrpSpPr>
          <p:cNvPr id="35844" name="Group 3"/>
          <p:cNvGrpSpPr>
            <a:grpSpLocks/>
          </p:cNvGrpSpPr>
          <p:nvPr/>
        </p:nvGrpSpPr>
        <p:grpSpPr bwMode="auto">
          <a:xfrm>
            <a:off x="1676400" y="1828800"/>
            <a:ext cx="5840413" cy="4124325"/>
            <a:chOff x="1056" y="1152"/>
            <a:chExt cx="3679" cy="2598"/>
          </a:xfrm>
        </p:grpSpPr>
        <p:sp>
          <p:nvSpPr>
            <p:cNvPr id="35860" name="AutoShape 4"/>
            <p:cNvSpPr>
              <a:spLocks noChangeArrowheads="1"/>
            </p:cNvSpPr>
            <p:nvPr/>
          </p:nvSpPr>
          <p:spPr bwMode="auto">
            <a:xfrm>
              <a:off x="1632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5861" name="Group 5"/>
            <p:cNvGrpSpPr>
              <a:grpSpLocks/>
            </p:cNvGrpSpPr>
            <p:nvPr/>
          </p:nvGrpSpPr>
          <p:grpSpPr bwMode="auto">
            <a:xfrm>
              <a:off x="1056" y="1152"/>
              <a:ext cx="3679" cy="2598"/>
              <a:chOff x="1056" y="1152"/>
              <a:chExt cx="3679" cy="2598"/>
            </a:xfrm>
          </p:grpSpPr>
          <p:sp>
            <p:nvSpPr>
              <p:cNvPr id="35862" name="Line 6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Line 7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4" name="Line 8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5" name="Text Box 9"/>
              <p:cNvSpPr txBox="1">
                <a:spLocks noChangeArrowheads="1"/>
              </p:cNvSpPr>
              <p:nvPr/>
            </p:nvSpPr>
            <p:spPr bwMode="auto">
              <a:xfrm>
                <a:off x="4272" y="2801"/>
                <a:ext cx="463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3333FF"/>
                    </a:solidFill>
                    <a:ea typeface="宋体" panose="02010600030101010101" pitchFamily="2" charset="-122"/>
                  </a:rPr>
                  <a:t>Java</a:t>
                </a:r>
                <a:endParaRPr lang="en-US" altLang="zh-CN" sz="2400">
                  <a:solidFill>
                    <a:srgbClr val="008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5866" name="Text Box 10"/>
              <p:cNvSpPr txBox="1">
                <a:spLocks noChangeArrowheads="1"/>
              </p:cNvSpPr>
              <p:nvPr/>
            </p:nvSpPr>
            <p:spPr bwMode="auto">
              <a:xfrm>
                <a:off x="1056" y="3456"/>
                <a:ext cx="879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FFFF00"/>
                    </a:solidFill>
                    <a:ea typeface="宋体" panose="02010600030101010101" pitchFamily="2" charset="-122"/>
                  </a:rPr>
                  <a:t>Microsoft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5867" name="Text Box 11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752" cy="25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>
                    <a:solidFill>
                      <a:srgbClr val="CC0000"/>
                    </a:solidFill>
                    <a:ea typeface="宋体" panose="02010600030101010101" pitchFamily="2" charset="-122"/>
                  </a:rPr>
                  <a:t>Starbucks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5845" name="Group 12"/>
          <p:cNvGrpSpPr>
            <a:grpSpLocks/>
          </p:cNvGrpSpPr>
          <p:nvPr/>
        </p:nvGrpSpPr>
        <p:grpSpPr bwMode="auto">
          <a:xfrm>
            <a:off x="3352800" y="2133600"/>
            <a:ext cx="3276600" cy="2438400"/>
            <a:chOff x="2112" y="1344"/>
            <a:chExt cx="2064" cy="1536"/>
          </a:xfrm>
        </p:grpSpPr>
        <p:sp>
          <p:nvSpPr>
            <p:cNvPr id="35858" name="Line 13"/>
            <p:cNvSpPr>
              <a:spLocks noChangeShapeType="1"/>
            </p:cNvSpPr>
            <p:nvPr/>
          </p:nvSpPr>
          <p:spPr bwMode="auto">
            <a:xfrm flipV="1">
              <a:off x="2112" y="1440"/>
              <a:ext cx="2064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Text Box 14"/>
            <p:cNvSpPr txBox="1">
              <a:spLocks noChangeArrowheads="1"/>
            </p:cNvSpPr>
            <p:nvPr/>
          </p:nvSpPr>
          <p:spPr bwMode="auto">
            <a:xfrm>
              <a:off x="3744" y="134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>
                  <a:ea typeface="宋体" panose="02010600030101010101" pitchFamily="2" charset="-122"/>
                </a:rPr>
                <a:t>D</a:t>
              </a:r>
              <a:r>
                <a:rPr lang="en-US" altLang="zh-CN" sz="1800" b="1" baseline="-25000">
                  <a:ea typeface="宋体" panose="02010600030101010101" pitchFamily="2" charset="-122"/>
                </a:rPr>
                <a:t>2</a:t>
              </a:r>
              <a:endParaRPr lang="en-US" altLang="zh-CN" sz="2400">
                <a:ea typeface="宋体" panose="02010600030101010101" pitchFamily="2" charset="-122"/>
              </a:endParaRPr>
            </a:p>
          </p:txBody>
        </p:sp>
      </p:grpSp>
      <p:sp>
        <p:nvSpPr>
          <p:cNvPr id="35846" name="Line 15"/>
          <p:cNvSpPr>
            <a:spLocks noChangeShapeType="1"/>
          </p:cNvSpPr>
          <p:nvPr/>
        </p:nvSpPr>
        <p:spPr bwMode="auto">
          <a:xfrm>
            <a:off x="3352800" y="4572000"/>
            <a:ext cx="2743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16"/>
          <p:cNvSpPr txBox="1">
            <a:spLocks noChangeArrowheads="1"/>
          </p:cNvSpPr>
          <p:nvPr/>
        </p:nvSpPr>
        <p:spPr bwMode="auto">
          <a:xfrm>
            <a:off x="5334000" y="52578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1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5848" name="Line 17"/>
          <p:cNvSpPr>
            <a:spLocks noChangeShapeType="1"/>
          </p:cNvSpPr>
          <p:nvPr/>
        </p:nvSpPr>
        <p:spPr bwMode="auto">
          <a:xfrm flipH="1" flipV="1">
            <a:off x="2438400" y="2895600"/>
            <a:ext cx="914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18"/>
          <p:cNvSpPr txBox="1">
            <a:spLocks noChangeArrowheads="1"/>
          </p:cNvSpPr>
          <p:nvPr/>
        </p:nvSpPr>
        <p:spPr bwMode="auto">
          <a:xfrm>
            <a:off x="2286000" y="32766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3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3352800" y="45720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20"/>
          <p:cNvSpPr>
            <a:spLocks noChangeArrowheads="1"/>
          </p:cNvSpPr>
          <p:nvPr/>
        </p:nvSpPr>
        <p:spPr bwMode="auto">
          <a:xfrm>
            <a:off x="4724400" y="41910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ea typeface="宋体" panose="02010600030101010101" pitchFamily="2" charset="-122"/>
              </a:rPr>
              <a:t>Query</a:t>
            </a:r>
            <a:endParaRPr lang="en-US" altLang="zh-CN" sz="1800" b="1" baseline="-2500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35852" name="Line 21"/>
          <p:cNvSpPr>
            <a:spLocks noChangeShapeType="1"/>
          </p:cNvSpPr>
          <p:nvPr/>
        </p:nvSpPr>
        <p:spPr bwMode="auto">
          <a:xfrm flipV="1">
            <a:off x="3352800" y="2971800"/>
            <a:ext cx="2590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4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5854" name="Line 23"/>
          <p:cNvSpPr>
            <a:spLocks noChangeShapeType="1"/>
          </p:cNvSpPr>
          <p:nvPr/>
        </p:nvSpPr>
        <p:spPr bwMode="auto">
          <a:xfrm>
            <a:off x="3365500" y="4610100"/>
            <a:ext cx="228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24"/>
          <p:cNvSpPr>
            <a:spLocks noChangeShapeType="1"/>
          </p:cNvSpPr>
          <p:nvPr/>
        </p:nvSpPr>
        <p:spPr bwMode="auto">
          <a:xfrm flipV="1">
            <a:off x="3352800" y="2819400"/>
            <a:ext cx="7620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Text Box 25"/>
          <p:cNvSpPr txBox="1">
            <a:spLocks noChangeArrowheads="1"/>
          </p:cNvSpPr>
          <p:nvPr/>
        </p:nvSpPr>
        <p:spPr bwMode="auto">
          <a:xfrm>
            <a:off x="3810000" y="54864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6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5857" name="Text Box 26"/>
          <p:cNvSpPr txBox="1">
            <a:spLocks noChangeArrowheads="1"/>
          </p:cNvSpPr>
          <p:nvPr/>
        </p:nvSpPr>
        <p:spPr bwMode="auto">
          <a:xfrm>
            <a:off x="4114800" y="26670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5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78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Relevance Feedback in Vector Model</a:t>
            </a:r>
          </a:p>
        </p:txBody>
      </p:sp>
      <p:grpSp>
        <p:nvGrpSpPr>
          <p:cNvPr id="36868" name="Group 3"/>
          <p:cNvGrpSpPr>
            <a:grpSpLocks/>
          </p:cNvGrpSpPr>
          <p:nvPr/>
        </p:nvGrpSpPr>
        <p:grpSpPr bwMode="auto">
          <a:xfrm>
            <a:off x="1676400" y="1828800"/>
            <a:ext cx="5840413" cy="4124325"/>
            <a:chOff x="1056" y="1152"/>
            <a:chExt cx="3679" cy="2598"/>
          </a:xfrm>
        </p:grpSpPr>
        <p:sp>
          <p:nvSpPr>
            <p:cNvPr id="36884" name="AutoShape 4"/>
            <p:cNvSpPr>
              <a:spLocks noChangeArrowheads="1"/>
            </p:cNvSpPr>
            <p:nvPr/>
          </p:nvSpPr>
          <p:spPr bwMode="auto">
            <a:xfrm>
              <a:off x="1632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6885" name="Group 5"/>
            <p:cNvGrpSpPr>
              <a:grpSpLocks/>
            </p:cNvGrpSpPr>
            <p:nvPr/>
          </p:nvGrpSpPr>
          <p:grpSpPr bwMode="auto">
            <a:xfrm>
              <a:off x="1056" y="1152"/>
              <a:ext cx="3679" cy="2598"/>
              <a:chOff x="1056" y="1152"/>
              <a:chExt cx="3679" cy="2598"/>
            </a:xfrm>
          </p:grpSpPr>
          <p:sp>
            <p:nvSpPr>
              <p:cNvPr id="36886" name="Line 6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7" name="Line 7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8" name="Line 8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9" name="Text Box 9"/>
              <p:cNvSpPr txBox="1">
                <a:spLocks noChangeArrowheads="1"/>
              </p:cNvSpPr>
              <p:nvPr/>
            </p:nvSpPr>
            <p:spPr bwMode="auto">
              <a:xfrm>
                <a:off x="4272" y="2801"/>
                <a:ext cx="463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3333FF"/>
                    </a:solidFill>
                    <a:ea typeface="宋体" panose="02010600030101010101" pitchFamily="2" charset="-122"/>
                  </a:rPr>
                  <a:t>Java</a:t>
                </a:r>
                <a:endParaRPr lang="en-US" altLang="zh-CN" sz="2400">
                  <a:solidFill>
                    <a:srgbClr val="008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890" name="Text Box 10"/>
              <p:cNvSpPr txBox="1">
                <a:spLocks noChangeArrowheads="1"/>
              </p:cNvSpPr>
              <p:nvPr/>
            </p:nvSpPr>
            <p:spPr bwMode="auto">
              <a:xfrm>
                <a:off x="1056" y="3456"/>
                <a:ext cx="879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FFFF00"/>
                    </a:solidFill>
                    <a:ea typeface="宋体" panose="02010600030101010101" pitchFamily="2" charset="-122"/>
                  </a:rPr>
                  <a:t>Microsoft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752" cy="25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>
                    <a:solidFill>
                      <a:srgbClr val="CC0000"/>
                    </a:solidFill>
                    <a:ea typeface="宋体" panose="02010600030101010101" pitchFamily="2" charset="-122"/>
                  </a:rPr>
                  <a:t>Starbucks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6869" name="Group 12"/>
          <p:cNvGrpSpPr>
            <a:grpSpLocks/>
          </p:cNvGrpSpPr>
          <p:nvPr/>
        </p:nvGrpSpPr>
        <p:grpSpPr bwMode="auto">
          <a:xfrm>
            <a:off x="3352800" y="2133600"/>
            <a:ext cx="3276600" cy="2438400"/>
            <a:chOff x="2112" y="1344"/>
            <a:chExt cx="2064" cy="1536"/>
          </a:xfrm>
        </p:grpSpPr>
        <p:sp>
          <p:nvSpPr>
            <p:cNvPr id="36882" name="Line 13"/>
            <p:cNvSpPr>
              <a:spLocks noChangeShapeType="1"/>
            </p:cNvSpPr>
            <p:nvPr/>
          </p:nvSpPr>
          <p:spPr bwMode="auto">
            <a:xfrm flipV="1">
              <a:off x="2112" y="1440"/>
              <a:ext cx="2064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Text Box 14"/>
            <p:cNvSpPr txBox="1">
              <a:spLocks noChangeArrowheads="1"/>
            </p:cNvSpPr>
            <p:nvPr/>
          </p:nvSpPr>
          <p:spPr bwMode="auto">
            <a:xfrm>
              <a:off x="3744" y="134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>
                  <a:ea typeface="宋体" panose="02010600030101010101" pitchFamily="2" charset="-122"/>
                </a:rPr>
                <a:t>D</a:t>
              </a:r>
              <a:r>
                <a:rPr lang="en-US" altLang="zh-CN" sz="1800" b="1" baseline="-25000">
                  <a:ea typeface="宋体" panose="02010600030101010101" pitchFamily="2" charset="-122"/>
                </a:rPr>
                <a:t>2</a:t>
              </a:r>
              <a:endParaRPr lang="en-US" altLang="zh-CN" sz="2400">
                <a:ea typeface="宋体" panose="02010600030101010101" pitchFamily="2" charset="-122"/>
              </a:endParaRPr>
            </a:p>
          </p:txBody>
        </p:sp>
      </p:grpSp>
      <p:sp>
        <p:nvSpPr>
          <p:cNvPr id="36870" name="Line 15"/>
          <p:cNvSpPr>
            <a:spLocks noChangeShapeType="1"/>
          </p:cNvSpPr>
          <p:nvPr/>
        </p:nvSpPr>
        <p:spPr bwMode="auto">
          <a:xfrm>
            <a:off x="3352800" y="4572000"/>
            <a:ext cx="2743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16"/>
          <p:cNvSpPr txBox="1">
            <a:spLocks noChangeArrowheads="1"/>
          </p:cNvSpPr>
          <p:nvPr/>
        </p:nvSpPr>
        <p:spPr bwMode="auto">
          <a:xfrm>
            <a:off x="5334000" y="52578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1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6872" name="Line 17"/>
          <p:cNvSpPr>
            <a:spLocks noChangeShapeType="1"/>
          </p:cNvSpPr>
          <p:nvPr/>
        </p:nvSpPr>
        <p:spPr bwMode="auto">
          <a:xfrm flipH="1" flipV="1">
            <a:off x="2438400" y="2895600"/>
            <a:ext cx="914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18"/>
          <p:cNvSpPr txBox="1">
            <a:spLocks noChangeArrowheads="1"/>
          </p:cNvSpPr>
          <p:nvPr/>
        </p:nvSpPr>
        <p:spPr bwMode="auto">
          <a:xfrm>
            <a:off x="2286000" y="32766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3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6874" name="Line 19"/>
          <p:cNvSpPr>
            <a:spLocks noChangeShapeType="1"/>
          </p:cNvSpPr>
          <p:nvPr/>
        </p:nvSpPr>
        <p:spPr bwMode="auto">
          <a:xfrm>
            <a:off x="3352800" y="45720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724400" y="41910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ea typeface="宋体" panose="02010600030101010101" pitchFamily="2" charset="-122"/>
              </a:rPr>
              <a:t>Query</a:t>
            </a:r>
            <a:endParaRPr lang="en-US" altLang="zh-CN" sz="1800" b="1" baseline="-2500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36876" name="Line 21"/>
          <p:cNvSpPr>
            <a:spLocks noChangeShapeType="1"/>
          </p:cNvSpPr>
          <p:nvPr/>
        </p:nvSpPr>
        <p:spPr bwMode="auto">
          <a:xfrm flipV="1">
            <a:off x="3352800" y="2971800"/>
            <a:ext cx="2590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4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6878" name="Line 23"/>
          <p:cNvSpPr>
            <a:spLocks noChangeShapeType="1"/>
          </p:cNvSpPr>
          <p:nvPr/>
        </p:nvSpPr>
        <p:spPr bwMode="auto">
          <a:xfrm>
            <a:off x="3365500" y="4610100"/>
            <a:ext cx="228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24"/>
          <p:cNvSpPr>
            <a:spLocks noChangeShapeType="1"/>
          </p:cNvSpPr>
          <p:nvPr/>
        </p:nvSpPr>
        <p:spPr bwMode="auto">
          <a:xfrm flipV="1">
            <a:off x="3352800" y="2819400"/>
            <a:ext cx="762000" cy="175260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Text Box 25"/>
          <p:cNvSpPr txBox="1">
            <a:spLocks noChangeArrowheads="1"/>
          </p:cNvSpPr>
          <p:nvPr/>
        </p:nvSpPr>
        <p:spPr bwMode="auto">
          <a:xfrm>
            <a:off x="3613150" y="53482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6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6881" name="Text Box 26"/>
          <p:cNvSpPr txBox="1">
            <a:spLocks noChangeArrowheads="1"/>
          </p:cNvSpPr>
          <p:nvPr/>
        </p:nvSpPr>
        <p:spPr bwMode="auto">
          <a:xfrm>
            <a:off x="4114800" y="26670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5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09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Relevance Feedback in Vector Model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1676400" y="1828800"/>
            <a:ext cx="5840413" cy="4124325"/>
            <a:chOff x="1056" y="1152"/>
            <a:chExt cx="3679" cy="2598"/>
          </a:xfrm>
        </p:grpSpPr>
        <p:sp>
          <p:nvSpPr>
            <p:cNvPr id="37908" name="AutoShape 4"/>
            <p:cNvSpPr>
              <a:spLocks noChangeArrowheads="1"/>
            </p:cNvSpPr>
            <p:nvPr/>
          </p:nvSpPr>
          <p:spPr bwMode="auto">
            <a:xfrm>
              <a:off x="1632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7909" name="Group 5"/>
            <p:cNvGrpSpPr>
              <a:grpSpLocks/>
            </p:cNvGrpSpPr>
            <p:nvPr/>
          </p:nvGrpSpPr>
          <p:grpSpPr bwMode="auto">
            <a:xfrm>
              <a:off x="1056" y="1152"/>
              <a:ext cx="3679" cy="2598"/>
              <a:chOff x="1056" y="1152"/>
              <a:chExt cx="3679" cy="2598"/>
            </a:xfrm>
          </p:grpSpPr>
          <p:sp>
            <p:nvSpPr>
              <p:cNvPr id="37910" name="Line 6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7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8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Text Box 9"/>
              <p:cNvSpPr txBox="1">
                <a:spLocks noChangeArrowheads="1"/>
              </p:cNvSpPr>
              <p:nvPr/>
            </p:nvSpPr>
            <p:spPr bwMode="auto">
              <a:xfrm>
                <a:off x="4272" y="2801"/>
                <a:ext cx="463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3333FF"/>
                    </a:solidFill>
                    <a:ea typeface="宋体" panose="02010600030101010101" pitchFamily="2" charset="-122"/>
                  </a:rPr>
                  <a:t>Java</a:t>
                </a:r>
                <a:endParaRPr lang="en-US" altLang="zh-CN" sz="2400">
                  <a:solidFill>
                    <a:srgbClr val="008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7914" name="Text Box 10"/>
              <p:cNvSpPr txBox="1">
                <a:spLocks noChangeArrowheads="1"/>
              </p:cNvSpPr>
              <p:nvPr/>
            </p:nvSpPr>
            <p:spPr bwMode="auto">
              <a:xfrm>
                <a:off x="1056" y="3456"/>
                <a:ext cx="879" cy="2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400">
                    <a:solidFill>
                      <a:srgbClr val="FFFF00"/>
                    </a:solidFill>
                    <a:ea typeface="宋体" panose="02010600030101010101" pitchFamily="2" charset="-122"/>
                  </a:rPr>
                  <a:t>Microsoft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752" cy="25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000">
                    <a:solidFill>
                      <a:srgbClr val="CC0000"/>
                    </a:solidFill>
                    <a:ea typeface="宋体" panose="02010600030101010101" pitchFamily="2" charset="-122"/>
                  </a:rPr>
                  <a:t>Starbucks</a:t>
                </a:r>
                <a:endParaRPr lang="en-US" altLang="zh-CN" sz="2400">
                  <a:solidFill>
                    <a:srgbClr val="CC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7893" name="Group 12"/>
          <p:cNvGrpSpPr>
            <a:grpSpLocks/>
          </p:cNvGrpSpPr>
          <p:nvPr/>
        </p:nvGrpSpPr>
        <p:grpSpPr bwMode="auto">
          <a:xfrm>
            <a:off x="3352800" y="2133600"/>
            <a:ext cx="3276600" cy="2438400"/>
            <a:chOff x="2112" y="1344"/>
            <a:chExt cx="2064" cy="1536"/>
          </a:xfrm>
        </p:grpSpPr>
        <p:sp>
          <p:nvSpPr>
            <p:cNvPr id="37906" name="Line 13"/>
            <p:cNvSpPr>
              <a:spLocks noChangeShapeType="1"/>
            </p:cNvSpPr>
            <p:nvPr/>
          </p:nvSpPr>
          <p:spPr bwMode="auto">
            <a:xfrm flipV="1">
              <a:off x="2112" y="1440"/>
              <a:ext cx="2064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Text Box 14"/>
            <p:cNvSpPr txBox="1">
              <a:spLocks noChangeArrowheads="1"/>
            </p:cNvSpPr>
            <p:nvPr/>
          </p:nvSpPr>
          <p:spPr bwMode="auto">
            <a:xfrm>
              <a:off x="3744" y="134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>
                  <a:ea typeface="宋体" panose="02010600030101010101" pitchFamily="2" charset="-122"/>
                </a:rPr>
                <a:t>D</a:t>
              </a:r>
              <a:r>
                <a:rPr lang="en-US" altLang="zh-CN" sz="1800" b="1" baseline="-25000">
                  <a:ea typeface="宋体" panose="02010600030101010101" pitchFamily="2" charset="-122"/>
                </a:rPr>
                <a:t>2</a:t>
              </a:r>
              <a:endParaRPr lang="en-US" altLang="zh-CN" sz="2400">
                <a:ea typeface="宋体" panose="02010600030101010101" pitchFamily="2" charset="-122"/>
              </a:endParaRPr>
            </a:p>
          </p:txBody>
        </p:sp>
      </p:grpSp>
      <p:sp>
        <p:nvSpPr>
          <p:cNvPr id="37894" name="Line 15"/>
          <p:cNvSpPr>
            <a:spLocks noChangeShapeType="1"/>
          </p:cNvSpPr>
          <p:nvPr/>
        </p:nvSpPr>
        <p:spPr bwMode="auto">
          <a:xfrm>
            <a:off x="3352800" y="4572000"/>
            <a:ext cx="2743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16"/>
          <p:cNvSpPr txBox="1">
            <a:spLocks noChangeArrowheads="1"/>
          </p:cNvSpPr>
          <p:nvPr/>
        </p:nvSpPr>
        <p:spPr bwMode="auto">
          <a:xfrm>
            <a:off x="5334000" y="52578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1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7896" name="Line 17"/>
          <p:cNvSpPr>
            <a:spLocks noChangeShapeType="1"/>
          </p:cNvSpPr>
          <p:nvPr/>
        </p:nvSpPr>
        <p:spPr bwMode="auto">
          <a:xfrm flipH="1" flipV="1">
            <a:off x="2438400" y="2895600"/>
            <a:ext cx="914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8"/>
          <p:cNvSpPr txBox="1">
            <a:spLocks noChangeArrowheads="1"/>
          </p:cNvSpPr>
          <p:nvPr/>
        </p:nvSpPr>
        <p:spPr bwMode="auto">
          <a:xfrm>
            <a:off x="2286000" y="32766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3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7898" name="Line 19"/>
          <p:cNvSpPr>
            <a:spLocks noChangeShapeType="1"/>
          </p:cNvSpPr>
          <p:nvPr/>
        </p:nvSpPr>
        <p:spPr bwMode="auto">
          <a:xfrm>
            <a:off x="3352800" y="4572000"/>
            <a:ext cx="1066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20"/>
          <p:cNvSpPr>
            <a:spLocks noChangeArrowheads="1"/>
          </p:cNvSpPr>
          <p:nvPr/>
        </p:nvSpPr>
        <p:spPr bwMode="auto">
          <a:xfrm>
            <a:off x="4572000" y="51054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solidFill>
                  <a:srgbClr val="CC0000"/>
                </a:solidFill>
                <a:ea typeface="宋体" panose="02010600030101010101" pitchFamily="2" charset="-122"/>
              </a:rPr>
              <a:t>Query</a:t>
            </a:r>
            <a:endParaRPr lang="en-US" altLang="zh-CN" sz="1800" b="1" baseline="-2500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37900" name="Line 21"/>
          <p:cNvSpPr>
            <a:spLocks noChangeShapeType="1"/>
          </p:cNvSpPr>
          <p:nvPr/>
        </p:nvSpPr>
        <p:spPr bwMode="auto">
          <a:xfrm flipV="1">
            <a:off x="3352800" y="2971800"/>
            <a:ext cx="2590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4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7902" name="Line 23"/>
          <p:cNvSpPr>
            <a:spLocks noChangeShapeType="1"/>
          </p:cNvSpPr>
          <p:nvPr/>
        </p:nvSpPr>
        <p:spPr bwMode="auto">
          <a:xfrm>
            <a:off x="3365500" y="4610100"/>
            <a:ext cx="228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24"/>
          <p:cNvSpPr>
            <a:spLocks noChangeShapeType="1"/>
          </p:cNvSpPr>
          <p:nvPr/>
        </p:nvSpPr>
        <p:spPr bwMode="auto">
          <a:xfrm flipV="1">
            <a:off x="3352800" y="2819400"/>
            <a:ext cx="762000" cy="175260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25"/>
          <p:cNvSpPr txBox="1">
            <a:spLocks noChangeArrowheads="1"/>
          </p:cNvSpPr>
          <p:nvPr/>
        </p:nvSpPr>
        <p:spPr bwMode="auto">
          <a:xfrm>
            <a:off x="3613150" y="53482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6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37905" name="Text Box 26"/>
          <p:cNvSpPr txBox="1">
            <a:spLocks noChangeArrowheads="1"/>
          </p:cNvSpPr>
          <p:nvPr/>
        </p:nvSpPr>
        <p:spPr bwMode="auto">
          <a:xfrm>
            <a:off x="4114800" y="2667000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>
                <a:ea typeface="宋体" panose="02010600030101010101" pitchFamily="2" charset="-122"/>
              </a:rPr>
              <a:t>D</a:t>
            </a:r>
            <a:r>
              <a:rPr lang="en-US" altLang="zh-CN" sz="1800" b="1" baseline="-25000">
                <a:ea typeface="宋体" panose="02010600030101010101" pitchFamily="2" charset="-122"/>
              </a:rPr>
              <a:t>5</a:t>
            </a:r>
            <a:endParaRPr lang="en-US" altLang="zh-CN" sz="240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Goal: Move new query closer to relevant documents and meanwhile far away from the irrelevant documents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Approach: New query is a weighted average of original query, and relevant and non-relevant document vectors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en-US" dirty="0" smtClean="0"/>
              <a:t>  Since </a:t>
            </a:r>
            <a:r>
              <a:rPr lang="en-US" altLang="en-US" dirty="0"/>
              <a:t>all relevant documents unknown, just use the </a:t>
            </a:r>
            <a:r>
              <a:rPr lang="en-US" altLang="en-US" b="1" dirty="0"/>
              <a:t>known </a:t>
            </a:r>
            <a:r>
              <a:rPr lang="en-US" altLang="en-US" dirty="0"/>
              <a:t>relevant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) </a:t>
            </a:r>
            <a:r>
              <a:rPr lang="en-US" altLang="en-US" dirty="0"/>
              <a:t>and irrelevant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NR</a:t>
            </a:r>
            <a:r>
              <a:rPr lang="en-US" altLang="en-US" dirty="0" smtClean="0"/>
              <a:t>) </a:t>
            </a:r>
            <a:r>
              <a:rPr lang="en-US" altLang="en-US" dirty="0"/>
              <a:t>sets of documents and include the initial query </a:t>
            </a:r>
            <a:r>
              <a:rPr lang="en-US" altLang="en-US" i="1" dirty="0" smtClean="0"/>
              <a:t>Q.</a:t>
            </a:r>
            <a:endParaRPr lang="en-US" altLang="en-US" i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8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40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54075" y="3581400"/>
          <a:ext cx="65913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3" imgW="3124080" imgH="406080" progId="Equation.DSMT4">
                  <p:embed/>
                </p:oleObj>
              </mc:Choice>
              <mc:Fallback>
                <p:oleObj name="Equation" r:id="rId3" imgW="3124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3581400"/>
                        <a:ext cx="65913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5"/>
          <p:cNvSpPr>
            <a:spLocks/>
          </p:cNvSpPr>
          <p:nvPr/>
        </p:nvSpPr>
        <p:spPr bwMode="auto">
          <a:xfrm rot="5400000">
            <a:off x="1447800" y="41910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15240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Original Query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Relevance Feedback in Vector Space</a:t>
            </a:r>
          </a:p>
        </p:txBody>
      </p:sp>
    </p:spTree>
    <p:extLst>
      <p:ext uri="{BB962C8B-B14F-4D97-AF65-F5344CB8AC3E}">
        <p14:creationId xmlns:p14="http://schemas.microsoft.com/office/powerpoint/2010/main" val="26994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anose="02010600030101010101" pitchFamily="2" charset="-122"/>
              </a:rPr>
              <a:t>Relevance Feedback in Vector Space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Goal: Move new query closer to relevant documents and meanwhile far away from the irrelevant documents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dirty="0" smtClean="0">
                <a:ea typeface="宋体" panose="02010600030101010101" pitchFamily="2" charset="-122"/>
              </a:rPr>
              <a:t>Approach: New query is a weighted average of original query, and relevant and non-relevant document vectors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800" dirty="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40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54075" y="3581400"/>
          <a:ext cx="65913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3" imgW="3124080" imgH="406080" progId="Equation.DSMT4">
                  <p:embed/>
                </p:oleObj>
              </mc:Choice>
              <mc:Fallback>
                <p:oleObj name="Equation" r:id="rId3" imgW="3124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3581400"/>
                        <a:ext cx="65913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AutoShape 5"/>
          <p:cNvSpPr>
            <a:spLocks/>
          </p:cNvSpPr>
          <p:nvPr/>
        </p:nvSpPr>
        <p:spPr bwMode="auto">
          <a:xfrm rot="5400000">
            <a:off x="2590800" y="39624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752600" y="4724400"/>
            <a:ext cx="32004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R: the set of relevant docs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|R|: the number of relevant docs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90657" y="4086225"/>
            <a:ext cx="3276600" cy="1712913"/>
            <a:chOff x="813" y="2574"/>
            <a:chExt cx="2064" cy="1079"/>
          </a:xfrm>
        </p:grpSpPr>
        <p:sp>
          <p:nvSpPr>
            <p:cNvPr id="2057" name="Line 8"/>
            <p:cNvSpPr>
              <a:spLocks noChangeShapeType="1"/>
            </p:cNvSpPr>
            <p:nvPr/>
          </p:nvSpPr>
          <p:spPr bwMode="auto">
            <a:xfrm flipV="1">
              <a:off x="1061" y="2574"/>
              <a:ext cx="157" cy="9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813" y="3456"/>
              <a:ext cx="206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69900" indent="-4699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ea typeface="宋体" panose="02010600030101010101" pitchFamily="2" charset="-122"/>
                  <a:sym typeface="Symbol" panose="05050102010706020507" pitchFamily="18" charset="2"/>
                </a:rPr>
                <a:t> </a:t>
              </a:r>
              <a:r>
                <a:rPr lang="en-US" altLang="zh-CN" dirty="0">
                  <a:ea typeface="宋体" panose="02010600030101010101" pitchFamily="2" charset="-122"/>
                </a:rPr>
                <a:t>weights the relevant documents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>
                <a:ea typeface="宋体" panose="02010600030101010101" pitchFamily="2" charset="-122"/>
              </a:rPr>
              <a:t>Relevance Feedback in Vector Space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Goal: Move new query closer to relevant documents and meanwhile far away from the irrelevant documents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Approach: New query is a weighted average of original query, and relevant and non-relevant document vectors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sz="2800" smtClean="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sz="2400" smtClean="0">
              <a:ea typeface="宋体" panose="02010600030101010101" pitchFamily="2" charset="-122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54075" y="3581400"/>
          <a:ext cx="65913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3" imgW="3124080" imgH="406080" progId="Equation.DSMT4">
                  <p:embed/>
                </p:oleObj>
              </mc:Choice>
              <mc:Fallback>
                <p:oleObj name="Equation" r:id="rId3" imgW="3124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3581400"/>
                        <a:ext cx="65913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AutoShape 5"/>
          <p:cNvSpPr>
            <a:spLocks/>
          </p:cNvSpPr>
          <p:nvPr/>
        </p:nvSpPr>
        <p:spPr bwMode="auto">
          <a:xfrm rot="5400000">
            <a:off x="4400550" y="37719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3581400" y="4724400"/>
            <a:ext cx="3276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9900" indent="-469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NR: the set of irrelevant docs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|NR|: the number of irrelevant docs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40100" y="4100513"/>
            <a:ext cx="3276600" cy="1712912"/>
            <a:chOff x="913" y="2574"/>
            <a:chExt cx="2064" cy="1079"/>
          </a:xfrm>
        </p:grpSpPr>
        <p:sp>
          <p:nvSpPr>
            <p:cNvPr id="3081" name="Line 8"/>
            <p:cNvSpPr>
              <a:spLocks noChangeShapeType="1"/>
            </p:cNvSpPr>
            <p:nvPr/>
          </p:nvSpPr>
          <p:spPr bwMode="auto">
            <a:xfrm flipV="1">
              <a:off x="1047" y="2574"/>
              <a:ext cx="171" cy="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Text Box 9"/>
            <p:cNvSpPr txBox="1">
              <a:spLocks noChangeArrowheads="1"/>
            </p:cNvSpPr>
            <p:nvPr/>
          </p:nvSpPr>
          <p:spPr bwMode="auto">
            <a:xfrm>
              <a:off x="913" y="3456"/>
              <a:ext cx="206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69900" indent="-4699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ea typeface="宋体" panose="02010600030101010101" pitchFamily="2" charset="-122"/>
                  <a:sym typeface="Symbol" panose="05050102010706020507" pitchFamily="18" charset="2"/>
                </a:rPr>
                <a:t> </a:t>
              </a:r>
              <a:r>
                <a:rPr lang="en-US" altLang="zh-CN" dirty="0">
                  <a:ea typeface="宋体" panose="02010600030101010101" pitchFamily="2" charset="-122"/>
                </a:rPr>
                <a:t>weights the irrelevant documents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9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 Relevance Feedback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By construction, reformulated query will rank explicitly-marked relevant documents higher and explicitly-marked irrelevant documents lower.</a:t>
            </a:r>
          </a:p>
          <a:p>
            <a:pPr eaLnBrk="1" hangingPunct="1"/>
            <a:r>
              <a:rPr lang="en-US" altLang="en-US" sz="2800" dirty="0" smtClean="0"/>
              <a:t>Method should not get credit for improvement on </a:t>
            </a:r>
            <a:r>
              <a:rPr lang="en-US" altLang="en-US" sz="2800" i="1" dirty="0" smtClean="0"/>
              <a:t>these </a:t>
            </a:r>
            <a:r>
              <a:rPr lang="en-US" altLang="en-US" sz="2800" dirty="0" smtClean="0"/>
              <a:t>documents, since it was told their relevance.</a:t>
            </a:r>
          </a:p>
          <a:p>
            <a:pPr eaLnBrk="1" hangingPunct="1"/>
            <a:r>
              <a:rPr lang="en-US" altLang="en-US" sz="2800" dirty="0" smtClean="0"/>
              <a:t>In machine learning, this error is called “testing on the training data.”</a:t>
            </a:r>
          </a:p>
          <a:p>
            <a:pPr eaLnBrk="1" hangingPunct="1"/>
            <a:r>
              <a:rPr lang="en-US" altLang="en-US" sz="2800" dirty="0" smtClean="0"/>
              <a:t>Evaluation should focus on generalizing  to </a:t>
            </a:r>
            <a:r>
              <a:rPr lang="en-US" altLang="en-US" sz="2800" b="1" dirty="0" smtClean="0"/>
              <a:t>other</a:t>
            </a:r>
            <a:r>
              <a:rPr lang="en-US" altLang="en-US" sz="2800" dirty="0" smtClean="0"/>
              <a:t> un-rated documents.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Fair Evaluation of Relevance Feedback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Remove from the corpus any documents for which feedback was provided.</a:t>
            </a:r>
          </a:p>
          <a:p>
            <a:pPr eaLnBrk="1" hangingPunct="1"/>
            <a:r>
              <a:rPr lang="en-US" altLang="en-US" sz="2800" dirty="0" smtClean="0"/>
              <a:t>Measure recall/precision performance on the remaining </a:t>
            </a:r>
            <a:r>
              <a:rPr lang="en-US" altLang="en-US" sz="2800" i="1" dirty="0" smtClean="0"/>
              <a:t>residual collection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Compared to complete corpus, specific recall/precision numbers may decrease since relevant documents were removed.</a:t>
            </a:r>
          </a:p>
          <a:p>
            <a:pPr eaLnBrk="1" hangingPunct="1"/>
            <a:r>
              <a:rPr lang="en-US" altLang="en-US" sz="2800" dirty="0" smtClean="0"/>
              <a:t>However, </a:t>
            </a:r>
            <a:r>
              <a:rPr lang="en-US" altLang="en-US" sz="2800" b="1" dirty="0" smtClean="0"/>
              <a:t>relative</a:t>
            </a:r>
            <a:r>
              <a:rPr lang="en-US" altLang="en-US" sz="2800" dirty="0" smtClean="0"/>
              <a:t> performance on the residual collection provides fair data on the effectiveness of relevance feedback.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Relevance Feedback Problems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sometimes reluctant to provide explicit feedback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Relevance feedback is not used in many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Reliability issues, especially with queries that don’t retrieve many relevant documents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applications use relevance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filtering, “more like this”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Query suggestion more popular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may be less accurate, but can work if initial query fails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4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Pseudo Relevance Feedback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What if users only mark relevant documents?</a:t>
            </a:r>
          </a:p>
          <a:p>
            <a:pPr lvl="1" eaLnBrk="1" hangingPunct="1"/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What if users only mark irrelevant documents?</a:t>
            </a:r>
          </a:p>
          <a:p>
            <a:pPr lvl="1" eaLnBrk="1" hangingPunct="1"/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What if users do not provide any relevance judgments?</a:t>
            </a:r>
          </a:p>
          <a:p>
            <a:pPr lvl="1" eaLnBrk="1" hangingPunct="1"/>
            <a:endParaRPr lang="zh-CN" altLang="en-US" sz="2400" smtClean="0"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1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 idx="4294967295"/>
          </p:nvPr>
        </p:nvSpPr>
        <p:spPr>
          <a:xfrm>
            <a:off x="470030" y="778182"/>
            <a:ext cx="7886700" cy="60833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Queries and Information Needs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828800"/>
            <a:ext cx="8763000" cy="487680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</a:t>
            </a:r>
            <a:r>
              <a:rPr lang="en-US" altLang="zh-CN" sz="3000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information need</a:t>
            </a: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the underlying cause of the query that a person submits to a search engine</a:t>
            </a:r>
          </a:p>
          <a:p>
            <a:pPr lvl="1" eaLnBrk="1" hangingPunct="1"/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information need is generally related to a task</a:t>
            </a:r>
          </a:p>
          <a:p>
            <a:pPr eaLnBrk="1" hangingPunct="1">
              <a:lnSpc>
                <a:spcPct val="90000"/>
              </a:lnSpc>
            </a:pPr>
            <a:endParaRPr lang="en-US" altLang="zh-CN" sz="3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query can be a poor representation of the information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User may find it difficult to express the information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User is encouraged to enter short queries both by the search engine interface, and by the fact that long queries don’t 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85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Pseudo Relevance Feedback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What if users only mark relevant documents?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Assume documents ranked at bottom to be irrelevant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What if users only mark irrelevant documents?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Let query be the relevant document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What if users do not provide any relevance judgments?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Treat top ranked documents as relevant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Treat bottom ranked documents as irrelevant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anose="02010600030101010101" pitchFamily="2" charset="-122"/>
              </a:rPr>
              <a:t>Implicit relevance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User click through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Feedback Architecture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Rankings</a:t>
            </a:r>
          </a:p>
        </p:txBody>
      </p:sp>
      <p:pic>
        <p:nvPicPr>
          <p:cNvPr id="94212" name="Picture 4" descr="C:\Program Files\MSOffice\Clipart\Popular\amconfus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  <a:contourClr>
              <a:srgbClr val="98ED87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System</a:t>
            </a:r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Document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corpus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9465" name="Picture 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19495" name="Oval 10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Ranked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Documents</a:t>
              </a:r>
            </a:p>
          </p:txBody>
        </p:sp>
        <p:sp>
          <p:nvSpPr>
            <p:cNvPr id="19496" name="Line 11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497" name="Group 12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19498" name="Rectangle 1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99" name="Text Box 1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Doc1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Doc2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Doc3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  <a:endParaRPr lang="en-US" altLang="en-US" sz="1800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24000" y="1524000"/>
            <a:ext cx="2438400" cy="1295400"/>
            <a:chOff x="1152" y="960"/>
            <a:chExt cx="1344" cy="816"/>
          </a:xfrm>
        </p:grpSpPr>
        <p:sp>
          <p:nvSpPr>
            <p:cNvPr id="19492" name="AutoShape 16"/>
            <p:cNvSpPr>
              <a:spLocks noChangeArrowheads="1"/>
            </p:cNvSpPr>
            <p:nvPr/>
          </p:nvSpPr>
          <p:spPr bwMode="auto">
            <a:xfrm>
              <a:off x="1152" y="960"/>
              <a:ext cx="816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rgbClr val="11DB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19493" name="Rectangle 17"/>
            <p:cNvSpPr>
              <a:spLocks noChangeArrowheads="1"/>
            </p:cNvSpPr>
            <p:nvPr/>
          </p:nvSpPr>
          <p:spPr bwMode="auto">
            <a:xfrm>
              <a:off x="1248" y="1008"/>
              <a:ext cx="596" cy="518"/>
            </a:xfrm>
            <a:prstGeom prst="rect">
              <a:avLst/>
            </a:prstGeom>
            <a:solidFill>
              <a:srgbClr val="11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Query String</a:t>
              </a:r>
            </a:p>
          </p:txBody>
        </p:sp>
        <p:sp>
          <p:nvSpPr>
            <p:cNvPr id="19494" name="Line 18"/>
            <p:cNvSpPr>
              <a:spLocks noChangeShapeType="1"/>
            </p:cNvSpPr>
            <p:nvPr/>
          </p:nvSpPr>
          <p:spPr bwMode="auto">
            <a:xfrm>
              <a:off x="1968" y="1248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76400" y="2667000"/>
            <a:ext cx="1733550" cy="1524000"/>
            <a:chOff x="1104" y="1680"/>
            <a:chExt cx="996" cy="960"/>
          </a:xfrm>
        </p:grpSpPr>
        <p:sp>
          <p:nvSpPr>
            <p:cNvPr id="19490" name="Oval 20"/>
            <p:cNvSpPr>
              <a:spLocks noChangeArrowheads="1"/>
            </p:cNvSpPr>
            <p:nvPr/>
          </p:nvSpPr>
          <p:spPr bwMode="auto">
            <a:xfrm>
              <a:off x="1104" y="1680"/>
              <a:ext cx="996" cy="71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Revised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Query</a:t>
              </a:r>
            </a:p>
          </p:txBody>
        </p:sp>
        <p:sp>
          <p:nvSpPr>
            <p:cNvPr id="19491" name="Line 21"/>
            <p:cNvSpPr>
              <a:spLocks noChangeShapeType="1"/>
            </p:cNvSpPr>
            <p:nvPr/>
          </p:nvSpPr>
          <p:spPr bwMode="auto">
            <a:xfrm flipV="1">
              <a:off x="1632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33528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19485" name="Oval 24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ReRanked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Documents</a:t>
              </a:r>
            </a:p>
          </p:txBody>
        </p:sp>
        <p:grpSp>
          <p:nvGrpSpPr>
            <p:cNvPr id="19486" name="Group 25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19488" name="Rectangle 26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89" name="Text Box 27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Doc2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Doc4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Doc5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  <a:endParaRPr lang="en-US" altLang="en-US" sz="1800"/>
              </a:p>
            </p:txBody>
          </p:sp>
        </p:grpSp>
        <p:sp>
          <p:nvSpPr>
            <p:cNvPr id="19487" name="Line 28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600200" y="2362200"/>
            <a:ext cx="2514600" cy="3429000"/>
            <a:chOff x="1008" y="1488"/>
            <a:chExt cx="1584" cy="2160"/>
          </a:xfrm>
        </p:grpSpPr>
        <p:grpSp>
          <p:nvGrpSpPr>
            <p:cNvPr id="19477" name="Group 30"/>
            <p:cNvGrpSpPr>
              <a:grpSpLocks/>
            </p:cNvGrpSpPr>
            <p:nvPr/>
          </p:nvGrpSpPr>
          <p:grpSpPr bwMode="auto">
            <a:xfrm>
              <a:off x="1104" y="2640"/>
              <a:ext cx="1232" cy="576"/>
              <a:chOff x="243" y="3120"/>
              <a:chExt cx="1232" cy="576"/>
            </a:xfrm>
          </p:grpSpPr>
          <p:sp>
            <p:nvSpPr>
              <p:cNvPr id="19483" name="Rectangle 31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19484" name="Text Box 32"/>
              <p:cNvSpPr txBox="1">
                <a:spLocks noChangeArrowheads="1"/>
              </p:cNvSpPr>
              <p:nvPr/>
            </p:nvSpPr>
            <p:spPr bwMode="auto">
              <a:xfrm>
                <a:off x="243" y="3137"/>
                <a:ext cx="123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Query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Reformulation</a:t>
                </a:r>
              </a:p>
            </p:txBody>
          </p:sp>
        </p:grpSp>
        <p:sp>
          <p:nvSpPr>
            <p:cNvPr id="19478" name="Line 33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9479" name="Line 34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9480" name="Group 35"/>
            <p:cNvGrpSpPr>
              <a:grpSpLocks/>
            </p:cNvGrpSpPr>
            <p:nvPr/>
          </p:nvGrpSpPr>
          <p:grpSpPr bwMode="auto">
            <a:xfrm>
              <a:off x="1008" y="1488"/>
              <a:ext cx="144" cy="1440"/>
              <a:chOff x="1008" y="1488"/>
              <a:chExt cx="144" cy="1440"/>
            </a:xfrm>
          </p:grpSpPr>
          <p:sp>
            <p:nvSpPr>
              <p:cNvPr id="19481" name="Line 36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82" name="Line 37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1066800" y="5181600"/>
            <a:ext cx="3200400" cy="1447800"/>
            <a:chOff x="672" y="3264"/>
            <a:chExt cx="2016" cy="912"/>
          </a:xfrm>
        </p:grpSpPr>
        <p:grpSp>
          <p:nvGrpSpPr>
            <p:cNvPr id="19473" name="Group 39"/>
            <p:cNvGrpSpPr>
              <a:grpSpLocks/>
            </p:cNvGrpSpPr>
            <p:nvPr/>
          </p:nvGrpSpPr>
          <p:grpSpPr bwMode="auto">
            <a:xfrm>
              <a:off x="1920" y="3264"/>
              <a:ext cx="768" cy="912"/>
              <a:chOff x="1632" y="2688"/>
              <a:chExt cx="768" cy="912"/>
            </a:xfrm>
          </p:grpSpPr>
          <p:sp>
            <p:nvSpPr>
              <p:cNvPr id="19475" name="Rectangle 40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76" name="Text Box 41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62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Doc1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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Doc2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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Doc3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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</p:txBody>
          </p:sp>
        </p:grpSp>
        <p:sp>
          <p:nvSpPr>
            <p:cNvPr id="19474" name="Oval 42"/>
            <p:cNvSpPr>
              <a:spLocks noChangeArrowheads="1"/>
            </p:cNvSpPr>
            <p:nvPr/>
          </p:nvSpPr>
          <p:spPr bwMode="auto">
            <a:xfrm>
              <a:off x="672" y="3456"/>
              <a:ext cx="1200" cy="718"/>
            </a:xfrm>
            <a:prstGeom prst="ellipse">
              <a:avLst/>
            </a:prstGeom>
            <a:solidFill>
              <a:srgbClr val="33CC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Pseudo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Feedback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PseudoFeedback Results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Found to improve performance on TREC competition ad-hoc retrieval task.</a:t>
            </a:r>
          </a:p>
          <a:p>
            <a:pPr eaLnBrk="1" hangingPunct="1"/>
            <a:r>
              <a:rPr lang="en-US" altLang="en-US" sz="2800" dirty="0" smtClean="0"/>
              <a:t>Works even better if top documents must also satisfy additional </a:t>
            </a:r>
            <a:r>
              <a:rPr lang="en-US" altLang="en-US" sz="2800" dirty="0" err="1" smtClean="0"/>
              <a:t>boolean</a:t>
            </a:r>
            <a:r>
              <a:rPr lang="en-US" altLang="en-US" sz="2800" dirty="0" smtClean="0"/>
              <a:t> constraints in order to be used in feedback.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8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Thesaurus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924800" cy="390019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 thesaurus provides information on synonyms and semantically related words and phrases.</a:t>
            </a:r>
          </a:p>
          <a:p>
            <a:pPr eaLnBrk="1" hangingPunct="1"/>
            <a:r>
              <a:rPr lang="en-US" altLang="en-US" sz="2800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    physician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    </a:t>
            </a:r>
            <a:r>
              <a:rPr lang="en-US" altLang="en-US" sz="2800" dirty="0" err="1" smtClean="0"/>
              <a:t>syn</a:t>
            </a:r>
            <a:r>
              <a:rPr lang="en-US" altLang="en-US" sz="2800" dirty="0" smtClean="0"/>
              <a:t>: ||croaker, doc, doctor, MD, medical, </a:t>
            </a:r>
            <a:r>
              <a:rPr lang="en-US" altLang="en-US" sz="2800" dirty="0" err="1" smtClean="0"/>
              <a:t>mediciner</a:t>
            </a:r>
            <a:r>
              <a:rPr lang="en-US" altLang="en-US" sz="2800" dirty="0" smtClean="0"/>
              <a:t>, medico, ||sawbones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    </a:t>
            </a:r>
            <a:r>
              <a:rPr lang="en-US" altLang="en-US" sz="2800" dirty="0" err="1" smtClean="0"/>
              <a:t>rel</a:t>
            </a:r>
            <a:r>
              <a:rPr lang="en-US" altLang="en-US" sz="2800" dirty="0" smtClean="0"/>
              <a:t>: medic, general practitioner, surgeon, </a:t>
            </a:r>
          </a:p>
          <a:p>
            <a:pPr lvl="1" eaLnBrk="1" hangingPunct="1"/>
            <a:endParaRPr lang="en-US" altLang="en-US" sz="2800" dirty="0" smtClean="0"/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9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Thesaurus-based Query Expansion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For each term, </a:t>
            </a:r>
            <a:r>
              <a:rPr lang="en-US" altLang="en-US" sz="2800" i="1" dirty="0" smtClean="0"/>
              <a:t>t</a:t>
            </a:r>
            <a:r>
              <a:rPr lang="en-US" altLang="en-US" sz="2800" dirty="0" smtClean="0"/>
              <a:t>, in a query, expand the query with synonyms and related words of </a:t>
            </a:r>
            <a:r>
              <a:rPr lang="en-US" altLang="en-US" sz="2800" i="1" dirty="0" smtClean="0"/>
              <a:t>t</a:t>
            </a:r>
            <a:r>
              <a:rPr lang="en-US" altLang="en-US" sz="2800" dirty="0" smtClean="0"/>
              <a:t> from the thesaurus.</a:t>
            </a:r>
          </a:p>
          <a:p>
            <a:pPr eaLnBrk="1" hangingPunct="1"/>
            <a:r>
              <a:rPr lang="en-US" altLang="en-US" sz="2800" dirty="0" smtClean="0"/>
              <a:t>May weight added terms less than original query terms.</a:t>
            </a:r>
          </a:p>
          <a:p>
            <a:pPr eaLnBrk="1" hangingPunct="1"/>
            <a:r>
              <a:rPr lang="en-US" altLang="en-US" sz="2800" dirty="0" smtClean="0"/>
              <a:t>Generally increases recall.</a:t>
            </a:r>
          </a:p>
          <a:p>
            <a:pPr eaLnBrk="1" hangingPunct="1"/>
            <a:r>
              <a:rPr lang="en-US" altLang="en-US" sz="2800" dirty="0" smtClean="0"/>
              <a:t>May significantly decrease precision, particularly with ambiguous terms.</a:t>
            </a:r>
          </a:p>
          <a:p>
            <a:pPr lvl="1" eaLnBrk="1" hangingPunct="1"/>
            <a:r>
              <a:rPr lang="en-US" altLang="en-US" sz="2400" dirty="0" smtClean="0"/>
              <a:t>“interest rate” </a:t>
            </a:r>
            <a:r>
              <a:rPr lang="en-US" altLang="en-US" sz="2400" dirty="0" smtClean="0">
                <a:sym typeface="Symbol" panose="05050102010706020507" pitchFamily="18" charset="2"/>
              </a:rPr>
              <a:t> “interest rate fascinate evaluate”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WordNet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more detailed database of semantic relationships between English words.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Developed by famous cognitive psychologist George Miller and a team at Princeton University.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About 144,000 English words.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Nouns, adjectives, verbs, and adverbs grouped into about 109,000 synonym sets called </a:t>
            </a:r>
            <a:r>
              <a:rPr lang="en-US" altLang="en-US" sz="2800" i="1" dirty="0" err="1" smtClean="0"/>
              <a:t>synsets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>
                <a:hlinkClick r:id="rId2"/>
              </a:rPr>
              <a:t>https://wordnet.princeton.edu</a:t>
            </a:r>
            <a:r>
              <a:rPr lang="en-US" altLang="en-US" sz="2800" dirty="0" smtClean="0">
                <a:hlinkClick r:id="rId2"/>
              </a:rPr>
              <a:t>/</a:t>
            </a:r>
            <a:r>
              <a:rPr lang="en-US" altLang="en-US" sz="28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9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WordNet Synset Relationships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CC00"/>
                </a:solidFill>
              </a:rPr>
              <a:t>Antonym</a:t>
            </a:r>
            <a:r>
              <a:rPr lang="en-US" altLang="en-US" sz="2400" smtClean="0"/>
              <a:t>: front </a:t>
            </a:r>
            <a:r>
              <a:rPr lang="en-US" altLang="en-US" sz="2400" smtClean="0">
                <a:sym typeface="Symbol" panose="05050102010706020507" pitchFamily="18" charset="2"/>
              </a:rPr>
              <a:t> back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Attribute</a:t>
            </a:r>
            <a:r>
              <a:rPr lang="en-US" altLang="en-US" sz="2400" smtClean="0">
                <a:sym typeface="Symbol" panose="05050102010706020507" pitchFamily="18" charset="2"/>
              </a:rPr>
              <a:t>: benevolence  good (noun to adjective)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Pertainym</a:t>
            </a:r>
            <a:r>
              <a:rPr lang="en-US" altLang="en-US" sz="2400" smtClean="0">
                <a:sym typeface="Symbol" panose="05050102010706020507" pitchFamily="18" charset="2"/>
              </a:rPr>
              <a:t>: alphabetical  alphabet (adjective to noun)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Similar</a:t>
            </a:r>
            <a:r>
              <a:rPr lang="en-US" altLang="en-US" sz="2400" smtClean="0">
                <a:sym typeface="Symbol" panose="05050102010706020507" pitchFamily="18" charset="2"/>
              </a:rPr>
              <a:t>: unquestioning  absolute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Cause</a:t>
            </a:r>
            <a:r>
              <a:rPr lang="en-US" altLang="en-US" sz="2400" smtClean="0">
                <a:sym typeface="Symbol" panose="05050102010706020507" pitchFamily="18" charset="2"/>
              </a:rPr>
              <a:t>: kill  die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Entailment</a:t>
            </a:r>
            <a:r>
              <a:rPr lang="en-US" altLang="en-US" sz="2400" smtClean="0">
                <a:sym typeface="Symbol" panose="05050102010706020507" pitchFamily="18" charset="2"/>
              </a:rPr>
              <a:t>: breathe  inhale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Holonym</a:t>
            </a:r>
            <a:r>
              <a:rPr lang="en-US" altLang="en-US" sz="2400" smtClean="0">
                <a:sym typeface="Symbol" panose="05050102010706020507" pitchFamily="18" charset="2"/>
              </a:rPr>
              <a:t>: chapter  text (part to whole)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Meronym</a:t>
            </a:r>
            <a:r>
              <a:rPr lang="en-US" altLang="en-US" sz="2400" smtClean="0">
                <a:sym typeface="Symbol" panose="05050102010706020507" pitchFamily="18" charset="2"/>
              </a:rPr>
              <a:t>: computer  cpu (whole to part)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Hyponym: </a:t>
            </a:r>
            <a:r>
              <a:rPr lang="en-US" altLang="en-US" sz="2400" smtClean="0">
                <a:sym typeface="Symbol" panose="05050102010706020507" pitchFamily="18" charset="2"/>
              </a:rPr>
              <a:t>plant  tree (specialization)</a:t>
            </a:r>
          </a:p>
          <a:p>
            <a:pPr eaLnBrk="1" hangingPunct="1"/>
            <a:r>
              <a:rPr lang="en-US" altLang="en-US" sz="2400" smtClean="0">
                <a:solidFill>
                  <a:srgbClr val="00CC00"/>
                </a:solidFill>
                <a:sym typeface="Symbol" panose="05050102010706020507" pitchFamily="18" charset="2"/>
              </a:rPr>
              <a:t>Hypernym:</a:t>
            </a:r>
            <a:r>
              <a:rPr lang="en-US" altLang="en-US" sz="2400" smtClean="0">
                <a:sym typeface="Symbol" panose="05050102010706020507" pitchFamily="18" charset="2"/>
              </a:rPr>
              <a:t> apple  fruit (generalization)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WordNet Query Expansion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Add synonyms in the same </a:t>
            </a:r>
            <a:r>
              <a:rPr lang="en-US" altLang="en-US" sz="2800" dirty="0" err="1" smtClean="0"/>
              <a:t>synset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Add  hyponyms to add specialized terms.</a:t>
            </a:r>
          </a:p>
          <a:p>
            <a:pPr eaLnBrk="1" hangingPunct="1"/>
            <a:r>
              <a:rPr lang="en-US" altLang="en-US" sz="2800" dirty="0" smtClean="0"/>
              <a:t>Add hypernyms to generalize a query.</a:t>
            </a:r>
          </a:p>
          <a:p>
            <a:pPr eaLnBrk="1" hangingPunct="1"/>
            <a:r>
              <a:rPr lang="en-US" altLang="en-US" sz="2800" dirty="0" smtClean="0"/>
              <a:t>Add other related terms to expand query.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457200" y="820170"/>
            <a:ext cx="7886700" cy="580346"/>
          </a:xfrm>
        </p:spPr>
        <p:txBody>
          <a:bodyPr anchor="ctr"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Context and Personalization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16145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a query has the same words as another query, results will be the same regardless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who submitted the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 the query was submitted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 the query was submitted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other queries were submitted in the same session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These other factors (the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context</a:t>
            </a: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could have a significant impact on relevance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difficult to incorporate into ranking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itle 1"/>
          <p:cNvSpPr>
            <a:spLocks noGrp="1"/>
          </p:cNvSpPr>
          <p:nvPr>
            <p:ph type="title" idx="4294967295"/>
          </p:nvPr>
        </p:nvSpPr>
        <p:spPr>
          <a:xfrm>
            <a:off x="460699" y="890149"/>
            <a:ext cx="7886700" cy="533693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User Models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Generate user profiles based on documents that the person looks at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such as web pages visited, email messages, or word processing documents on the desktop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Modify queries using words from profile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Generally not effective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imprecise profiles, information needs can change significantly</a:t>
            </a:r>
          </a:p>
          <a:p>
            <a:pPr eaLnBrk="1" hangingPunct="1"/>
            <a:endParaRPr lang="en-US" altLang="zh-CN" sz="28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1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1" y="834189"/>
            <a:ext cx="7886700" cy="50357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Paradox of IR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430" y="1819025"/>
            <a:ext cx="7748337" cy="4368799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chemeClr val="accent2"/>
                </a:solidFill>
              </a:rPr>
              <a:t>If user knew the question to ask, there would often be no work to do. </a:t>
            </a:r>
          </a:p>
          <a:p>
            <a:pPr lvl="2"/>
            <a:r>
              <a:rPr lang="en-US" sz="2400" i="1" dirty="0"/>
              <a:t>“The need to describe that which you do not know in order to find it” </a:t>
            </a:r>
            <a:r>
              <a:rPr lang="en-US" sz="2400" dirty="0"/>
              <a:t>Roland </a:t>
            </a:r>
            <a:r>
              <a:rPr lang="en-US" sz="2400" dirty="0" err="1" smtClean="0"/>
              <a:t>Hjerppe</a:t>
            </a:r>
            <a:endParaRPr lang="en-US" sz="2400" dirty="0" smtClean="0"/>
          </a:p>
          <a:p>
            <a:pPr marL="685800" lvl="2" indent="0">
              <a:buNone/>
            </a:pPr>
            <a:endParaRPr lang="en-US" sz="1800" dirty="0"/>
          </a:p>
          <a:p>
            <a:pPr lvl="1"/>
            <a:r>
              <a:rPr lang="en-US" altLang="en-US" sz="2800" dirty="0" smtClean="0"/>
              <a:t>It may be difficult to formulate a good query when you don’t know the collection well, but it is easy to judge particular documents returned from a query.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4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 idx="4294967295"/>
          </p:nvPr>
        </p:nvSpPr>
        <p:spPr>
          <a:xfrm>
            <a:off x="423376" y="936803"/>
            <a:ext cx="7886700" cy="459048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Query Logs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Query logs provide important contextual information that can be used effectively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Context in this case is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previous queries that are the same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previous queries that are similar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query sessions including the same query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Query history for individuals could be used for caching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99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1"/>
          <p:cNvSpPr>
            <a:spLocks noGrp="1"/>
          </p:cNvSpPr>
          <p:nvPr>
            <p:ph type="title" idx="4294967295"/>
          </p:nvPr>
        </p:nvSpPr>
        <p:spPr>
          <a:xfrm>
            <a:off x="479360" y="858417"/>
            <a:ext cx="7886700" cy="505701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Local Search</a:t>
            </a:r>
          </a:p>
        </p:txBody>
      </p:sp>
      <p:sp>
        <p:nvSpPr>
          <p:cNvPr id="5120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Location is context</a:t>
            </a:r>
          </a:p>
          <a:p>
            <a:pPr eaLnBrk="1" hangingPunct="1"/>
            <a:r>
              <a:rPr lang="en-US" altLang="zh-CN" sz="2800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Local search </a:t>
            </a:r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uses geographic information to modify the ranking of search results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location derived from the query text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location of the device where the query originated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e.g.,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cpp</a:t>
            </a:r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89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/>
          <p:cNvSpPr>
            <a:spLocks noGrp="1"/>
          </p:cNvSpPr>
          <p:nvPr>
            <p:ph type="title" idx="4294967295"/>
          </p:nvPr>
        </p:nvSpPr>
        <p:spPr>
          <a:xfrm>
            <a:off x="432707" y="905069"/>
            <a:ext cx="7886700" cy="459048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Local Search</a:t>
            </a:r>
          </a:p>
        </p:txBody>
      </p:sp>
      <p:sp>
        <p:nvSpPr>
          <p:cNvPr id="5222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229600" cy="43962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Identify the geographic region associated with web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location metadata, 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automatically identifying the locations such as place names, city names, or country names in 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Identify the geographic region associated with the query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10-15% of queries contain some location reference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Rank web pages using location information in addition to text and link-based features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83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Query Expansion Conclusions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Expansion of queries with related terms can improve performance, particularly recall.</a:t>
            </a:r>
          </a:p>
          <a:p>
            <a:pPr eaLnBrk="1" hangingPunct="1"/>
            <a:r>
              <a:rPr lang="en-US" altLang="en-US" sz="2800" dirty="0" smtClean="0"/>
              <a:t>However, must select similar terms very carefully to avoid problems, such as loss of precision.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2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877077"/>
            <a:ext cx="7886700" cy="48704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Interaction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Key aspect of effective retrieval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users can’t change ranking algorithm but can change results through interaction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helps refine description of information need</a:t>
            </a:r>
          </a:p>
          <a:p>
            <a:pPr eaLnBrk="1" hangingPunct="1"/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Interaction with the system occurs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during query formulation and reformulation</a:t>
            </a:r>
          </a:p>
          <a:p>
            <a:pPr lvl="1"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while browsing the result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can help with query refinement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Fully automatically or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2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the user in the loop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8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53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Global Vs Local Methods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8001000" cy="43687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Global</a:t>
            </a:r>
          </a:p>
          <a:p>
            <a:pPr lvl="1"/>
            <a:r>
              <a:rPr lang="en-US" altLang="en-US" sz="2200" dirty="0" smtClean="0"/>
              <a:t>Query expansion / reformulation with thesaurus or WordNet</a:t>
            </a:r>
          </a:p>
          <a:p>
            <a:pPr lvl="1"/>
            <a:r>
              <a:rPr lang="en-US" altLang="en-US" sz="2200" dirty="0" smtClean="0"/>
              <a:t>Query expansion via automatic thesaurus generation</a:t>
            </a:r>
          </a:p>
          <a:p>
            <a:pPr lvl="1"/>
            <a:r>
              <a:rPr lang="en-US" altLang="en-US" sz="2200" dirty="0" smtClean="0"/>
              <a:t>Techniques like spelling corrections</a:t>
            </a:r>
          </a:p>
          <a:p>
            <a:pPr lvl="1"/>
            <a:endParaRPr lang="en-US" altLang="en-US" sz="2200" dirty="0"/>
          </a:p>
          <a:p>
            <a:r>
              <a:rPr lang="en-US" altLang="en-US" sz="2800" dirty="0" smtClean="0"/>
              <a:t>Local</a:t>
            </a:r>
            <a:endParaRPr lang="en-US" altLang="en-US" sz="2800" dirty="0"/>
          </a:p>
          <a:p>
            <a:pPr lvl="1"/>
            <a:r>
              <a:rPr lang="en-US" altLang="en-US" sz="2200" dirty="0" smtClean="0"/>
              <a:t>Relevance Feedback</a:t>
            </a:r>
          </a:p>
          <a:p>
            <a:pPr lvl="1"/>
            <a:r>
              <a:rPr lang="en-US" altLang="en-US" sz="2200" dirty="0" smtClean="0"/>
              <a:t>Pseudo relevance feedback (blind relevance)</a:t>
            </a:r>
            <a:endParaRPr lang="en-US" altLang="en-US" sz="2200" dirty="0"/>
          </a:p>
          <a:p>
            <a:pPr marL="342900" lvl="1" indent="0">
              <a:buNone/>
            </a:pPr>
            <a:endParaRPr lang="en-US" alt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Relevance Feedback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8001000" cy="43687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After initial retrieval results are presented, allow the user to provide feedback on the relevance of one or more of the retrieved documents.</a:t>
            </a:r>
          </a:p>
          <a:p>
            <a:pPr lvl="1"/>
            <a:r>
              <a:rPr lang="en-US" altLang="zh-CN" sz="2400" dirty="0">
                <a:ea typeface="宋体" panose="02010600030101010101" pitchFamily="2" charset="-122"/>
              </a:rPr>
              <a:t>User identifies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relevant</a:t>
            </a:r>
            <a:r>
              <a:rPr lang="en-US" altLang="zh-CN" sz="2400" dirty="0">
                <a:ea typeface="宋体" panose="02010600030101010101" pitchFamily="2" charset="-122"/>
              </a:rPr>
              <a:t> (and maybe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non-relevant</a:t>
            </a:r>
            <a:r>
              <a:rPr lang="en-US" altLang="zh-CN" sz="2400" dirty="0">
                <a:ea typeface="宋体" panose="02010600030101010101" pitchFamily="2" charset="-122"/>
              </a:rPr>
              <a:t>) documents in the initial result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Use </a:t>
            </a:r>
            <a:r>
              <a:rPr lang="en-US" altLang="en-US" sz="3200" dirty="0" smtClean="0"/>
              <a:t>this</a:t>
            </a:r>
            <a:r>
              <a:rPr lang="en-US" altLang="en-US" sz="2800" dirty="0" smtClean="0"/>
              <a:t> feedback information to reformulate the query.</a:t>
            </a:r>
          </a:p>
          <a:p>
            <a:pPr marL="514350" lvl="2">
              <a:spcBef>
                <a:spcPts val="75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System modifies query using terms from those documents and 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re-ranks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  <a:r>
              <a:rPr lang="en-US" altLang="zh-CN" sz="2400" dirty="0" smtClean="0">
                <a:ea typeface="宋体" panose="02010600030101010101" pitchFamily="2" charset="-122"/>
              </a:rPr>
              <a:t>documents</a:t>
            </a:r>
            <a:endParaRPr lang="en-US" alt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Produce new results based on reformulated query.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Allows more interactive, multi-pass process.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4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Relevance Feedback Architecture</a:t>
            </a:r>
          </a:p>
        </p:txBody>
      </p:sp>
      <p:sp>
        <p:nvSpPr>
          <p:cNvPr id="6148" name="Text Box 14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Rankings</a:t>
            </a:r>
          </a:p>
        </p:txBody>
      </p:sp>
      <p:pic>
        <p:nvPicPr>
          <p:cNvPr id="71696" name="Picture 16" descr="C:\Program Files\MSOffice\Clipart\Popular\amconfus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7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  <a:contourClr>
              <a:srgbClr val="98ED87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System</a:t>
            </a:r>
          </a:p>
        </p:txBody>
      </p:sp>
      <p:sp>
        <p:nvSpPr>
          <p:cNvPr id="6151" name="Oval 23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3333CC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Document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corpus</a:t>
            </a:r>
          </a:p>
        </p:txBody>
      </p:sp>
      <p:sp>
        <p:nvSpPr>
          <p:cNvPr id="6152" name="Line 24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153" name="Picture 2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6185" name="Oval 27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Ranked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Documents</a:t>
              </a:r>
            </a:p>
          </p:txBody>
        </p:sp>
        <p:sp>
          <p:nvSpPr>
            <p:cNvPr id="6186" name="Line 28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87" name="Group 40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6188" name="Rectangle 29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89" name="Text Box 30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Doc1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Doc2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Doc3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  <a:endParaRPr lang="en-US" altLang="en-US" sz="1800"/>
              </a:p>
            </p:txBody>
          </p:sp>
        </p:grp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1066800" y="5181600"/>
            <a:ext cx="2971800" cy="1447800"/>
            <a:chOff x="672" y="3264"/>
            <a:chExt cx="1872" cy="912"/>
          </a:xfrm>
        </p:grpSpPr>
        <p:grpSp>
          <p:nvGrpSpPr>
            <p:cNvPr id="6179" name="Group 41"/>
            <p:cNvGrpSpPr>
              <a:grpSpLocks/>
            </p:cNvGrpSpPr>
            <p:nvPr/>
          </p:nvGrpSpPr>
          <p:grpSpPr bwMode="auto">
            <a:xfrm>
              <a:off x="1776" y="3264"/>
              <a:ext cx="768" cy="912"/>
              <a:chOff x="1632" y="2688"/>
              <a:chExt cx="768" cy="912"/>
            </a:xfrm>
          </p:grpSpPr>
          <p:sp>
            <p:nvSpPr>
              <p:cNvPr id="6183" name="Rectangle 31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84" name="Text Box 32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62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Doc1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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Doc2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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Doc3  </a:t>
                </a:r>
                <a:r>
                  <a:rPr lang="en-US" altLang="en-US" sz="1600" b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</a:t>
                </a:r>
                <a:endParaRPr lang="en-US" altLang="en-US" sz="1600" b="1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  <a:endParaRPr lang="en-US" altLang="en-US" sz="1800"/>
              </a:p>
            </p:txBody>
          </p:sp>
        </p:grpSp>
        <p:grpSp>
          <p:nvGrpSpPr>
            <p:cNvPr id="6180" name="Group 57"/>
            <p:cNvGrpSpPr>
              <a:grpSpLocks/>
            </p:cNvGrpSpPr>
            <p:nvPr/>
          </p:nvGrpSpPr>
          <p:grpSpPr bwMode="auto">
            <a:xfrm>
              <a:off x="672" y="3648"/>
              <a:ext cx="1056" cy="432"/>
              <a:chOff x="672" y="3648"/>
              <a:chExt cx="1056" cy="432"/>
            </a:xfrm>
          </p:grpSpPr>
          <p:sp>
            <p:nvSpPr>
              <p:cNvPr id="6181" name="AutoShape 44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1056" cy="432"/>
              </a:xfrm>
              <a:prstGeom prst="wedgeRoundRectCallout">
                <a:avLst>
                  <a:gd name="adj1" fmla="val -53407"/>
                  <a:gd name="adj2" fmla="val -318056"/>
                  <a:gd name="adj3" fmla="val 16667"/>
                </a:avLst>
              </a:prstGeom>
              <a:solidFill>
                <a:srgbClr val="33CC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182" name="Text Box 45"/>
              <p:cNvSpPr txBox="1">
                <a:spLocks noChangeArrowheads="1"/>
              </p:cNvSpPr>
              <p:nvPr/>
            </p:nvSpPr>
            <p:spPr bwMode="auto">
              <a:xfrm>
                <a:off x="768" y="3696"/>
                <a:ext cx="8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Feedback</a:t>
                </a:r>
              </a:p>
            </p:txBody>
          </p:sp>
        </p:grp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524000" y="1524000"/>
            <a:ext cx="2438400" cy="1295400"/>
            <a:chOff x="1152" y="960"/>
            <a:chExt cx="1344" cy="816"/>
          </a:xfrm>
        </p:grpSpPr>
        <p:sp>
          <p:nvSpPr>
            <p:cNvPr id="6176" name="AutoShape 19"/>
            <p:cNvSpPr>
              <a:spLocks noChangeArrowheads="1"/>
            </p:cNvSpPr>
            <p:nvPr/>
          </p:nvSpPr>
          <p:spPr bwMode="auto">
            <a:xfrm>
              <a:off x="1152" y="960"/>
              <a:ext cx="816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rgbClr val="11DB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6177" name="Rectangle 20"/>
            <p:cNvSpPr>
              <a:spLocks noChangeArrowheads="1"/>
            </p:cNvSpPr>
            <p:nvPr/>
          </p:nvSpPr>
          <p:spPr bwMode="auto">
            <a:xfrm>
              <a:off x="1248" y="1008"/>
              <a:ext cx="596" cy="518"/>
            </a:xfrm>
            <a:prstGeom prst="rect">
              <a:avLst/>
            </a:prstGeom>
            <a:solidFill>
              <a:srgbClr val="11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Query String</a:t>
              </a:r>
            </a:p>
          </p:txBody>
        </p:sp>
        <p:sp>
          <p:nvSpPr>
            <p:cNvPr id="6178" name="Line 50"/>
            <p:cNvSpPr>
              <a:spLocks noChangeShapeType="1"/>
            </p:cNvSpPr>
            <p:nvPr/>
          </p:nvSpPr>
          <p:spPr bwMode="auto">
            <a:xfrm>
              <a:off x="1968" y="1248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1676400" y="2651125"/>
            <a:ext cx="1657350" cy="1539875"/>
            <a:chOff x="1056" y="1670"/>
            <a:chExt cx="1044" cy="970"/>
          </a:xfrm>
        </p:grpSpPr>
        <p:sp>
          <p:nvSpPr>
            <p:cNvPr id="6174" name="Oval 47"/>
            <p:cNvSpPr>
              <a:spLocks noChangeArrowheads="1"/>
            </p:cNvSpPr>
            <p:nvPr/>
          </p:nvSpPr>
          <p:spPr bwMode="auto">
            <a:xfrm>
              <a:off x="1056" y="1670"/>
              <a:ext cx="1044" cy="7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Revised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Query</a:t>
              </a:r>
            </a:p>
          </p:txBody>
        </p:sp>
        <p:sp>
          <p:nvSpPr>
            <p:cNvPr id="6175" name="Line 49"/>
            <p:cNvSpPr>
              <a:spLocks noChangeShapeType="1"/>
            </p:cNvSpPr>
            <p:nvPr/>
          </p:nvSpPr>
          <p:spPr bwMode="auto">
            <a:xfrm flipV="1">
              <a:off x="1632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71731" name="Line 51"/>
          <p:cNvSpPr>
            <a:spLocks noChangeShapeType="1"/>
          </p:cNvSpPr>
          <p:nvPr/>
        </p:nvSpPr>
        <p:spPr bwMode="auto">
          <a:xfrm>
            <a:off x="33528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6169" name="Oval 63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CC00"/>
                </a:buClr>
                <a:buChar char="–"/>
                <a:defRPr sz="2800">
                  <a:solidFill>
                    <a:srgbClr val="3333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33CC"/>
                </a:buClr>
                <a:buChar char="•"/>
                <a:defRPr sz="2400">
                  <a:solidFill>
                    <a:srgbClr val="00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33CC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Char char="»"/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ReRanked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Documents</a:t>
              </a:r>
            </a:p>
          </p:txBody>
        </p:sp>
        <p:grpSp>
          <p:nvGrpSpPr>
            <p:cNvPr id="6170" name="Group 65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6172" name="Rectangle 66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73" name="Text Box 67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1. Doc2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2. Doc4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3. Doc5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/>
                  <a:t>    .</a:t>
                </a:r>
                <a:endParaRPr lang="en-US" altLang="en-US" sz="1800"/>
              </a:p>
            </p:txBody>
          </p:sp>
        </p:grpSp>
        <p:sp>
          <p:nvSpPr>
            <p:cNvPr id="6171" name="Line 68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1600200" y="2362200"/>
            <a:ext cx="2514600" cy="3429000"/>
            <a:chOff x="1008" y="1488"/>
            <a:chExt cx="1584" cy="2160"/>
          </a:xfrm>
        </p:grpSpPr>
        <p:grpSp>
          <p:nvGrpSpPr>
            <p:cNvPr id="6161" name="Group 43"/>
            <p:cNvGrpSpPr>
              <a:grpSpLocks/>
            </p:cNvGrpSpPr>
            <p:nvPr/>
          </p:nvGrpSpPr>
          <p:grpSpPr bwMode="auto">
            <a:xfrm>
              <a:off x="1104" y="2640"/>
              <a:ext cx="1232" cy="576"/>
              <a:chOff x="243" y="3120"/>
              <a:chExt cx="1232" cy="576"/>
            </a:xfrm>
          </p:grpSpPr>
          <p:sp>
            <p:nvSpPr>
              <p:cNvPr id="6167" name="Rectangle 39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6168" name="Text Box 38"/>
              <p:cNvSpPr txBox="1">
                <a:spLocks noChangeArrowheads="1"/>
              </p:cNvSpPr>
              <p:nvPr/>
            </p:nvSpPr>
            <p:spPr bwMode="auto">
              <a:xfrm>
                <a:off x="243" y="3137"/>
                <a:ext cx="1232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0000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CC00"/>
                  </a:buClr>
                  <a:buChar char="–"/>
                  <a:defRPr sz="2800">
                    <a:solidFill>
                      <a:srgbClr val="333399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333CC"/>
                  </a:buClr>
                  <a:buChar char="•"/>
                  <a:defRPr sz="2400">
                    <a:solidFill>
                      <a:srgbClr val="0066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333CC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Char char="»"/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Query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Reformulation</a:t>
                </a:r>
              </a:p>
            </p:txBody>
          </p:sp>
        </p:grpSp>
        <p:sp>
          <p:nvSpPr>
            <p:cNvPr id="6162" name="Line 46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6163" name="Line 53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6164" name="Group 73"/>
            <p:cNvGrpSpPr>
              <a:grpSpLocks/>
            </p:cNvGrpSpPr>
            <p:nvPr/>
          </p:nvGrpSpPr>
          <p:grpSpPr bwMode="auto">
            <a:xfrm>
              <a:off x="1008" y="1488"/>
              <a:ext cx="144" cy="1440"/>
              <a:chOff x="1008" y="1488"/>
              <a:chExt cx="144" cy="1440"/>
            </a:xfrm>
          </p:grpSpPr>
          <p:sp>
            <p:nvSpPr>
              <p:cNvPr id="6165" name="Line 70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66" name="Line 71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39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Query Reformulation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Revise query to account for feedback: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Query Expansion</a:t>
            </a:r>
            <a:r>
              <a:rPr lang="en-US" altLang="en-US" sz="2400" dirty="0" smtClean="0"/>
              <a:t>: Add new terms to query from relevant documents.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Term Reweighting</a:t>
            </a:r>
            <a:r>
              <a:rPr lang="en-US" altLang="en-US" sz="2400" dirty="0" smtClean="0"/>
              <a:t>: Increase weight of terms in relevant documents and decrease weight of terms in irrelevant documents.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8334" y="827044"/>
            <a:ext cx="7886700" cy="5757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Query Reformulation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Change query vector using vector algebra.</a:t>
            </a:r>
          </a:p>
          <a:p>
            <a:pPr lvl="1"/>
            <a:r>
              <a:rPr lang="en-US" altLang="en-US" sz="2400" b="1" dirty="0" smtClean="0"/>
              <a:t>Add</a:t>
            </a:r>
            <a:r>
              <a:rPr lang="en-US" altLang="en-US" sz="2400" dirty="0" smtClean="0"/>
              <a:t> the vectors for the </a:t>
            </a:r>
            <a:r>
              <a:rPr lang="en-US" altLang="en-US" sz="2400" b="1" dirty="0" smtClean="0"/>
              <a:t>relevant</a:t>
            </a:r>
            <a:r>
              <a:rPr lang="en-US" altLang="en-US" sz="2400" dirty="0" smtClean="0"/>
              <a:t> documents to the query vector.</a:t>
            </a:r>
          </a:p>
          <a:p>
            <a:pPr lvl="1"/>
            <a:r>
              <a:rPr lang="en-US" altLang="en-US" sz="2400" b="1" dirty="0" smtClean="0"/>
              <a:t>Subtract</a:t>
            </a:r>
            <a:r>
              <a:rPr lang="en-US" altLang="en-US" sz="2400" dirty="0" smtClean="0"/>
              <a:t> the vectors for the </a:t>
            </a:r>
            <a:r>
              <a:rPr lang="en-US" altLang="en-US" sz="2400" b="1" dirty="0" smtClean="0"/>
              <a:t>irrelevant </a:t>
            </a:r>
            <a:r>
              <a:rPr lang="en-US" altLang="en-US" sz="2400" dirty="0" smtClean="0"/>
              <a:t>docs from the query vector.</a:t>
            </a:r>
          </a:p>
          <a:p>
            <a:pPr eaLnBrk="1" hangingPunct="1"/>
            <a:r>
              <a:rPr lang="en-US" altLang="en-US" sz="2800" dirty="0" smtClean="0"/>
              <a:t>This both adds both positive and negatively weighted terms to the query as well as reweighting the initial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6854</TotalTime>
  <Words>1686</Words>
  <Application>Microsoft Office PowerPoint</Application>
  <PresentationFormat>On-screen Show (4:3)</PresentationFormat>
  <Paragraphs>320</Paragraphs>
  <Slides>33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Relevance Feedback</vt:lpstr>
      <vt:lpstr>Queries and Information Needs</vt:lpstr>
      <vt:lpstr>Paradox of IR</vt:lpstr>
      <vt:lpstr>Interaction</vt:lpstr>
      <vt:lpstr>Global Vs Local Methods</vt:lpstr>
      <vt:lpstr>Relevance Feedback</vt:lpstr>
      <vt:lpstr>Relevance Feedback Architecture</vt:lpstr>
      <vt:lpstr>Query Reformulation</vt:lpstr>
      <vt:lpstr>Query Reformulation</vt:lpstr>
      <vt:lpstr>Relevance Feedback in Vector Model</vt:lpstr>
      <vt:lpstr>Relevance Feedback in Vector Model</vt:lpstr>
      <vt:lpstr>Relevance Feedback in Vector Model</vt:lpstr>
      <vt:lpstr>Relevance Feedback in Vector Space</vt:lpstr>
      <vt:lpstr>Relevance Feedback in Vector Space</vt:lpstr>
      <vt:lpstr>Relevance Feedback in Vector Space</vt:lpstr>
      <vt:lpstr>Evaluating Relevance Feedback</vt:lpstr>
      <vt:lpstr>Fair Evaluation of Relevance Feedback</vt:lpstr>
      <vt:lpstr>Relevance Feedback Problems</vt:lpstr>
      <vt:lpstr>Pseudo Relevance Feedback</vt:lpstr>
      <vt:lpstr>Pseudo Relevance Feedback</vt:lpstr>
      <vt:lpstr>Pseudo Feedback Architecture</vt:lpstr>
      <vt:lpstr>PseudoFeedback Results</vt:lpstr>
      <vt:lpstr>Thesaurus</vt:lpstr>
      <vt:lpstr>Thesaurus-based Query Expansion</vt:lpstr>
      <vt:lpstr>WordNet</vt:lpstr>
      <vt:lpstr>WordNet Synset Relationships</vt:lpstr>
      <vt:lpstr>WordNet Query Expansion</vt:lpstr>
      <vt:lpstr>Context and Personalization</vt:lpstr>
      <vt:lpstr>User Models</vt:lpstr>
      <vt:lpstr>Query Logs</vt:lpstr>
      <vt:lpstr>Local Search</vt:lpstr>
      <vt:lpstr>Local Search</vt:lpstr>
      <vt:lpstr>Query Expansion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180</cp:revision>
  <dcterms:created xsi:type="dcterms:W3CDTF">2009-12-29T10:39:27Z</dcterms:created>
  <dcterms:modified xsi:type="dcterms:W3CDTF">2017-01-25T19:18:41Z</dcterms:modified>
</cp:coreProperties>
</file>