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5" r:id="rId17"/>
    <p:sldId id="278" r:id="rId18"/>
    <p:sldId id="279" r:id="rId19"/>
    <p:sldId id="301" r:id="rId20"/>
    <p:sldId id="280" r:id="rId21"/>
    <p:sldId id="302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3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5C8B63-46CF-48B5-A980-4CCF85B4463F}" type="slidenum">
              <a:rPr lang="en-CA" altLang="en-US" sz="1200">
                <a:latin typeface="Tahoma" panose="020B0604030504040204" pitchFamily="34" charset="0"/>
              </a:rPr>
              <a:pPr/>
              <a:t>10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5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C2B7DE-5B01-449B-935A-5968AAE71CE5}" type="slidenum">
              <a:rPr lang="en-CA" altLang="en-US" sz="1200">
                <a:latin typeface="Tahoma" panose="020B0604030504040204" pitchFamily="34" charset="0"/>
              </a:rPr>
              <a:pPr/>
              <a:t>11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7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FC91BC-0252-46B3-8A3B-468F040E69DA}" type="slidenum">
              <a:rPr lang="en-CA" altLang="en-US" sz="1200">
                <a:latin typeface="Tahoma" panose="020B0604030504040204" pitchFamily="34" charset="0"/>
              </a:rPr>
              <a:pPr/>
              <a:t>12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3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209A2D-49A8-4D33-91F1-0DC8655316ED}" type="slidenum">
              <a:rPr lang="en-CA" altLang="en-US" sz="1200">
                <a:latin typeface="Tahoma" panose="020B0604030504040204" pitchFamily="34" charset="0"/>
              </a:rPr>
              <a:pPr/>
              <a:t>13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1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31B9B3-6155-4E64-A976-7F507B66C62E}" type="slidenum">
              <a:rPr lang="en-CA" altLang="en-US" sz="1200">
                <a:latin typeface="Tahoma" panose="020B0604030504040204" pitchFamily="34" charset="0"/>
              </a:rPr>
              <a:pPr/>
              <a:t>16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3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2A0759-2702-419B-8F54-4A5065906EB6}" type="slidenum">
              <a:rPr lang="en-CA" altLang="en-US" sz="1200">
                <a:latin typeface="Tahoma" panose="020B0604030504040204" pitchFamily="34" charset="0"/>
              </a:rPr>
              <a:pPr/>
              <a:t>17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B059DA-06E1-4EE9-B7F9-7D3005AB6722}" type="slidenum">
              <a:rPr lang="en-CA" altLang="en-US" sz="1200">
                <a:latin typeface="Tahoma" panose="020B0604030504040204" pitchFamily="34" charset="0"/>
              </a:rPr>
              <a:pPr/>
              <a:t>18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50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FC91BC-0252-46B3-8A3B-468F040E69DA}" type="slidenum">
              <a:rPr lang="en-CA" altLang="en-US" sz="1200">
                <a:latin typeface="Tahoma" panose="020B0604030504040204" pitchFamily="34" charset="0"/>
              </a:rPr>
              <a:pPr/>
              <a:t>19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3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34B7D1-B5A5-4033-972A-787B71BD70D6}" type="slidenum">
              <a:rPr lang="en-CA" altLang="en-US" sz="1200">
                <a:latin typeface="Tahoma" panose="020B0604030504040204" pitchFamily="34" charset="0"/>
              </a:rPr>
              <a:pPr/>
              <a:t>20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96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34B7D1-B5A5-4033-972A-787B71BD70D6}" type="slidenum">
              <a:rPr lang="en-CA" altLang="en-US" sz="1200">
                <a:latin typeface="Tahoma" panose="020B0604030504040204" pitchFamily="34" charset="0"/>
              </a:rPr>
              <a:pPr/>
              <a:t>21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C2E304-B842-419F-AC5D-713AA6C2F553}" type="slidenum">
              <a:rPr lang="en-CA" altLang="en-US" sz="1200">
                <a:latin typeface="Tahoma" panose="020B0604030504040204" pitchFamily="34" charset="0"/>
              </a:rPr>
              <a:pPr/>
              <a:t>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0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22407-3061-4354-9F4E-E728557DA672}" type="slidenum">
              <a:rPr lang="en-CA" altLang="en-US" sz="1200">
                <a:latin typeface="Tahoma" panose="020B0604030504040204" pitchFamily="34" charset="0"/>
              </a:rPr>
              <a:pPr/>
              <a:t>22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71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600095-505E-4205-8F89-EBE418D54560}" type="slidenum">
              <a:rPr lang="en-CA" altLang="en-US" sz="1200">
                <a:latin typeface="Tahoma" panose="020B0604030504040204" pitchFamily="34" charset="0"/>
              </a:rPr>
              <a:pPr/>
              <a:t>23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9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A51E29-2B10-4D9D-854B-001EDBB6C551}" type="slidenum">
              <a:rPr lang="en-CA" altLang="en-US" sz="1200">
                <a:latin typeface="Tahoma" panose="020B0604030504040204" pitchFamily="34" charset="0"/>
              </a:rPr>
              <a:pPr/>
              <a:t>24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0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DBEB56-02AA-41CD-BDC9-49771DED3B8E}" type="slidenum">
              <a:rPr lang="en-CA" altLang="en-US" sz="1200">
                <a:latin typeface="Tahoma" panose="020B0604030504040204" pitchFamily="34" charset="0"/>
              </a:rPr>
              <a:pPr/>
              <a:t>25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82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88F030-325D-4CCF-8F7E-9A576E7202B1}" type="slidenum">
              <a:rPr lang="en-CA" altLang="en-US" sz="1200">
                <a:latin typeface="Tahoma" panose="020B0604030504040204" pitchFamily="34" charset="0"/>
              </a:rPr>
              <a:pPr/>
              <a:t>26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91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04B10F-824D-409B-A6B1-31DA8422B976}" type="slidenum">
              <a:rPr lang="en-CA" altLang="en-US" sz="1200">
                <a:latin typeface="Tahoma" panose="020B0604030504040204" pitchFamily="34" charset="0"/>
              </a:rPr>
              <a:pPr/>
              <a:t>27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07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79A0E-C843-46FB-89A8-181F4B26FCD0}" type="slidenum">
              <a:rPr lang="en-CA" altLang="en-US" sz="1200">
                <a:latin typeface="Tahoma" panose="020B0604030504040204" pitchFamily="34" charset="0"/>
              </a:rPr>
              <a:pPr/>
              <a:t>28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58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B58E28-9401-4161-80C5-2C7BD3A1B522}" type="slidenum">
              <a:rPr lang="en-CA" altLang="en-US" sz="1200">
                <a:latin typeface="Tahoma" panose="020B0604030504040204" pitchFamily="34" charset="0"/>
              </a:rPr>
              <a:pPr/>
              <a:t>29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81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6D7CAF3-1F0F-4742-81A1-40843C08A1A5}" type="slidenum">
              <a:rPr lang="en-CA" altLang="en-US" sz="1200">
                <a:latin typeface="Tahoma" panose="020B0604030504040204" pitchFamily="34" charset="0"/>
              </a:rPr>
              <a:pPr/>
              <a:t>31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48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BF55BA-C558-49A7-9905-5DE5B086258E}" type="slidenum">
              <a:rPr lang="en-CA" altLang="en-US" sz="1200">
                <a:latin typeface="Tahoma" panose="020B0604030504040204" pitchFamily="34" charset="0"/>
              </a:rPr>
              <a:pPr/>
              <a:t>32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7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4B8965-303E-460E-872A-3E1FF8FCB90F}" type="slidenum">
              <a:rPr lang="en-CA" altLang="en-US" sz="1200">
                <a:latin typeface="Tahoma" panose="020B0604030504040204" pitchFamily="34" charset="0"/>
              </a:rPr>
              <a:pPr/>
              <a:t>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453E22-6D81-473C-9B74-BB4F80DD85A0}" type="slidenum">
              <a:rPr lang="en-CA" altLang="en-US" sz="1200">
                <a:latin typeface="Tahoma" panose="020B0604030504040204" pitchFamily="34" charset="0"/>
              </a:rPr>
              <a:pPr/>
              <a:t>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0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7C8BC2-1DDD-4B99-AC33-FA7A40250A6C}" type="slidenum">
              <a:rPr lang="en-CA" altLang="en-US" sz="1200">
                <a:latin typeface="Tahoma" panose="020B0604030504040204" pitchFamily="34" charset="0"/>
              </a:rPr>
              <a:pPr/>
              <a:t>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4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E7A3C2-31BF-4FA4-9A56-CDE3E36AD069}" type="slidenum">
              <a:rPr lang="en-CA" altLang="en-US" sz="1200">
                <a:latin typeface="Tahoma" panose="020B0604030504040204" pitchFamily="34" charset="0"/>
              </a:rPr>
              <a:pPr/>
              <a:t>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F66B24-38F8-4192-A121-432671F51E7F}" type="slidenum">
              <a:rPr lang="en-CA" altLang="en-US" sz="1200">
                <a:latin typeface="Tahoma" panose="020B0604030504040204" pitchFamily="34" charset="0"/>
              </a:rPr>
              <a:pPr/>
              <a:t>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5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8C6ACE-203E-4845-BA1D-A463CAB7789B}" type="slidenum">
              <a:rPr lang="en-CA" altLang="en-US" sz="1200">
                <a:latin typeface="Tahoma" panose="020B0604030504040204" pitchFamily="34" charset="0"/>
              </a:rPr>
              <a:pPr/>
              <a:t>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3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DFD36D-CF2C-4304-87E1-2AC6229807BF}" type="slidenum">
              <a:rPr lang="en-CA" altLang="en-US" sz="1200">
                <a:latin typeface="Tahoma" panose="020B0604030504040204" pitchFamily="34" charset="0"/>
              </a:rPr>
              <a:pPr/>
              <a:t>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ig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724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 descr="Pink tissue paper"/>
          <p:cNvSpPr txBox="1">
            <a:spLocks noChangeArrowheads="1"/>
          </p:cNvSpPr>
          <p:nvPr/>
        </p:nvSpPr>
        <p:spPr bwMode="auto">
          <a:xfrm>
            <a:off x="304800" y="822325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800000"/>
                </a:solidFill>
              </a:rPr>
              <a:t>Specialization (3)</a:t>
            </a:r>
          </a:p>
        </p:txBody>
      </p:sp>
    </p:spTree>
    <p:extLst>
      <p:ext uri="{BB962C8B-B14F-4D97-AF65-F5344CB8AC3E}">
        <p14:creationId xmlns:p14="http://schemas.microsoft.com/office/powerpoint/2010/main" val="3579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Generalization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Generalization is the reverse of the specialization process </a:t>
            </a:r>
          </a:p>
          <a:p>
            <a:pPr eaLnBrk="1" hangingPunct="1"/>
            <a:r>
              <a:rPr lang="en-US" altLang="en-US" sz="2400" smtClean="0"/>
              <a:t>Several classes with common features are generalized into a superclass; </a:t>
            </a:r>
          </a:p>
          <a:p>
            <a:pPr lvl="1" eaLnBrk="1" hangingPunct="1"/>
            <a:r>
              <a:rPr lang="en-US" altLang="en-US" sz="2200" smtClean="0"/>
              <a:t>original classes become its subclasses</a:t>
            </a:r>
          </a:p>
          <a:p>
            <a:pPr eaLnBrk="1" hangingPunct="1"/>
            <a:r>
              <a:rPr lang="en-US" altLang="en-US" sz="2400" smtClean="0"/>
              <a:t>Example: CAR, TRUCK generalized into VEHICLE; </a:t>
            </a:r>
          </a:p>
          <a:p>
            <a:pPr lvl="1" eaLnBrk="1" hangingPunct="1"/>
            <a:r>
              <a:rPr lang="en-US" altLang="en-US" sz="2200" smtClean="0"/>
              <a:t>both CAR, TRUCK become subclasses of the superclass VEHICLE.</a:t>
            </a:r>
          </a:p>
          <a:p>
            <a:pPr lvl="1" eaLnBrk="1" hangingPunct="1"/>
            <a:r>
              <a:rPr lang="en-US" altLang="en-US" sz="2200" smtClean="0"/>
              <a:t>We can view {CAR, TRUCK} as a specialization of VEHICLE </a:t>
            </a:r>
          </a:p>
          <a:p>
            <a:pPr lvl="1" eaLnBrk="1" hangingPunct="1"/>
            <a:r>
              <a:rPr lang="en-US" altLang="en-US" sz="2200" smtClean="0"/>
              <a:t>Alternatively, we can view VEHICLE as a generalization of CAR and TRUCK </a:t>
            </a:r>
          </a:p>
        </p:txBody>
      </p:sp>
    </p:spTree>
    <p:extLst>
      <p:ext uri="{BB962C8B-B14F-4D97-AF65-F5344CB8AC3E}">
        <p14:creationId xmlns:p14="http://schemas.microsoft.com/office/powerpoint/2010/main" val="42582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ig0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9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 descr="Pink tissue paper"/>
          <p:cNvSpPr txBox="1">
            <a:spLocks noChangeArrowheads="1"/>
          </p:cNvSpPr>
          <p:nvPr/>
        </p:nvSpPr>
        <p:spPr bwMode="auto">
          <a:xfrm>
            <a:off x="533400" y="715963"/>
            <a:ext cx="563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00"/>
                </a:solidFill>
              </a:rPr>
              <a:t>Generalization (2)</a:t>
            </a:r>
          </a:p>
        </p:txBody>
      </p:sp>
    </p:spTree>
    <p:extLst>
      <p:ext uri="{BB962C8B-B14F-4D97-AF65-F5344CB8AC3E}">
        <p14:creationId xmlns:p14="http://schemas.microsoft.com/office/powerpoint/2010/main" val="3102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Generalization and Specialization  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Diagrammatic notations are sometimes used to distinguish between generalization and specialization</a:t>
            </a:r>
          </a:p>
          <a:p>
            <a:pPr lvl="1"/>
            <a:r>
              <a:rPr lang="en-US" altLang="en-US" dirty="0"/>
              <a:t>Arrow pointing to the generalized superclass represents a generalization </a:t>
            </a:r>
          </a:p>
          <a:p>
            <a:pPr lvl="1"/>
            <a:r>
              <a:rPr lang="en-US" altLang="en-US" dirty="0"/>
              <a:t>Arrows pointing to the specialized subclasses represent a specialization </a:t>
            </a:r>
          </a:p>
          <a:p>
            <a:pPr lvl="1"/>
            <a:r>
              <a:rPr lang="en-US" altLang="en-US" dirty="0"/>
              <a:t>This is often subjective as to which process is more appropriate for a particular situation 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Data </a:t>
            </a:r>
            <a:r>
              <a:rPr lang="en-US" altLang="en-US" dirty="0"/>
              <a:t>Modeling with Specialization and Generalization</a:t>
            </a:r>
          </a:p>
          <a:p>
            <a:pPr lvl="1"/>
            <a:r>
              <a:rPr lang="en-US" altLang="en-US" dirty="0"/>
              <a:t>A superclass or subclass represents a collection (or set or grouping) of entities</a:t>
            </a:r>
          </a:p>
          <a:p>
            <a:pPr lvl="1"/>
            <a:r>
              <a:rPr lang="en-US" altLang="en-US" dirty="0"/>
              <a:t>It also represents a particular </a:t>
            </a:r>
            <a:r>
              <a:rPr lang="en-US" altLang="en-US" i="1" dirty="0"/>
              <a:t>type of entity</a:t>
            </a:r>
          </a:p>
          <a:p>
            <a:pPr lvl="1"/>
            <a:r>
              <a:rPr lang="en-US" altLang="en-US" dirty="0"/>
              <a:t>Shown in rectangles in EER diagrams (as are entity types) </a:t>
            </a:r>
          </a:p>
          <a:p>
            <a:pPr lvl="1"/>
            <a:r>
              <a:rPr lang="en-US" altLang="en-US" dirty="0"/>
              <a:t>We can call all entity types (and their corresponding collections) </a:t>
            </a:r>
            <a:r>
              <a:rPr lang="en-US" altLang="en-US" b="1" i="1" dirty="0"/>
              <a:t>classes</a:t>
            </a:r>
            <a:r>
              <a:rPr lang="en-US" altLang="en-US" dirty="0"/>
              <a:t>, whether they are entity types, </a:t>
            </a:r>
            <a:r>
              <a:rPr lang="en-US" altLang="en-US" dirty="0" err="1"/>
              <a:t>superclasses</a:t>
            </a:r>
            <a:r>
              <a:rPr lang="en-US" altLang="en-US" dirty="0"/>
              <a:t>, or subclasses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2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Specialization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 smtClean="0"/>
              <a:t>Predicate-defined</a:t>
            </a:r>
            <a:r>
              <a:rPr lang="en-US" altLang="en-US" dirty="0" smtClean="0"/>
              <a:t> ( or condition-defined) : based on some predicate. E.g., based on value of an attribute, say, Job-type, or Age.</a:t>
            </a:r>
          </a:p>
          <a:p>
            <a:pPr lvl="1"/>
            <a:r>
              <a:rPr lang="en-US" altLang="en-US" dirty="0"/>
              <a:t>Condition is a constraint that determines subclass members </a:t>
            </a:r>
          </a:p>
          <a:p>
            <a:pPr lvl="1"/>
            <a:r>
              <a:rPr lang="en-US" altLang="en-US" dirty="0" smtClean="0"/>
              <a:t>Job-type = ‘Secretary’</a:t>
            </a:r>
          </a:p>
          <a:p>
            <a:pPr lvl="1"/>
            <a:r>
              <a:rPr lang="en-US" altLang="en-US" dirty="0"/>
              <a:t>Display a predicate-defined subclass by writing the predicate condition next to the line attaching the subclass to its superclass </a:t>
            </a:r>
            <a:endParaRPr lang="en-US" altLang="en-US" dirty="0" smtClean="0"/>
          </a:p>
          <a:p>
            <a:r>
              <a:rPr lang="en-US" altLang="en-US" b="1" dirty="0" smtClean="0"/>
              <a:t>Attribute-defined</a:t>
            </a:r>
            <a:r>
              <a:rPr lang="en-US" altLang="en-US" dirty="0" smtClean="0"/>
              <a:t>: shows the name of the attribute next to the line drawn from the superclass toward the subclasses (see Fig. 4.1)</a:t>
            </a:r>
          </a:p>
          <a:p>
            <a:r>
              <a:rPr lang="en-US" altLang="en-US" b="1" dirty="0" smtClean="0"/>
              <a:t>User-defined</a:t>
            </a:r>
            <a:r>
              <a:rPr lang="en-US" altLang="en-US" dirty="0" smtClean="0"/>
              <a:t>: membership is defined by the user on an entity by entity basis</a:t>
            </a:r>
          </a:p>
          <a:p>
            <a:pPr lvl="1"/>
            <a:r>
              <a:rPr lang="en-US" altLang="en-US" dirty="0"/>
              <a:t>If no condition determines membership, the subclass is called user-defined </a:t>
            </a:r>
          </a:p>
          <a:p>
            <a:pPr marL="342900" lvl="1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1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Displaying an attribute-defined specialization in EER diagrams</a:t>
            </a:r>
          </a:p>
        </p:txBody>
      </p:sp>
      <p:pic>
        <p:nvPicPr>
          <p:cNvPr id="55299" name="Picture 5" descr="fig0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62150"/>
            <a:ext cx="84137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658" y="342433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Predicate-defined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3168511" y="3609000"/>
            <a:ext cx="236454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1631" y="4466757"/>
            <a:ext cx="199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Attribute-defined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2324484" y="4466757"/>
            <a:ext cx="182763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Constraints on Specialization and Generalization</a:t>
            </a:r>
          </a:p>
        </p:txBody>
      </p:sp>
      <p:sp>
        <p:nvSpPr>
          <p:cNvPr id="563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9208" y="1825624"/>
            <a:ext cx="8537510" cy="491107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Two basic constraints can apply to a specialization/generalization:</a:t>
            </a:r>
          </a:p>
          <a:p>
            <a:pPr lvl="1" eaLnBrk="1" hangingPunct="1"/>
            <a:r>
              <a:rPr lang="en-US" altLang="en-US" sz="2400" dirty="0" err="1" smtClean="0"/>
              <a:t>Disjointness</a:t>
            </a:r>
            <a:r>
              <a:rPr lang="en-US" altLang="en-US" sz="2400" dirty="0" smtClean="0"/>
              <a:t> Constraint:</a:t>
            </a:r>
          </a:p>
          <a:p>
            <a:pPr lvl="2"/>
            <a:r>
              <a:rPr lang="en-US" altLang="en-US" sz="1600" dirty="0"/>
              <a:t>Specifies that the subclasses of the specialization must be </a:t>
            </a:r>
            <a:r>
              <a:rPr lang="en-US" altLang="en-US" sz="1600" i="1" u="sng" dirty="0"/>
              <a:t>disjoint</a:t>
            </a:r>
            <a:r>
              <a:rPr lang="en-US" altLang="en-US" sz="1600" dirty="0"/>
              <a:t>:</a:t>
            </a:r>
            <a:endParaRPr lang="en-US" altLang="en-US" sz="1600" i="1" dirty="0"/>
          </a:p>
          <a:p>
            <a:pPr lvl="3"/>
            <a:r>
              <a:rPr lang="en-US" altLang="en-US" sz="1600" dirty="0"/>
              <a:t>an entity can be a member of at most one of the subclasses of the specialization</a:t>
            </a:r>
          </a:p>
          <a:p>
            <a:pPr lvl="2"/>
            <a:r>
              <a:rPr lang="en-US" altLang="en-US" sz="1600" dirty="0"/>
              <a:t>Specified by </a:t>
            </a:r>
            <a:r>
              <a:rPr lang="en-US" altLang="en-US" sz="1600" b="1" i="1" u="sng" dirty="0"/>
              <a:t>d</a:t>
            </a:r>
            <a:r>
              <a:rPr lang="en-US" altLang="en-US" sz="1600" dirty="0"/>
              <a:t> in EER diagram </a:t>
            </a:r>
          </a:p>
          <a:p>
            <a:pPr lvl="2"/>
            <a:r>
              <a:rPr lang="en-US" altLang="en-US" sz="1600" dirty="0"/>
              <a:t>If not disjoint, specialization is </a:t>
            </a:r>
            <a:r>
              <a:rPr lang="en-US" altLang="en-US" sz="1600" i="1" u="sng" dirty="0"/>
              <a:t>overlapping</a:t>
            </a:r>
            <a:r>
              <a:rPr lang="en-US" altLang="en-US" sz="1600" dirty="0"/>
              <a:t>:</a:t>
            </a:r>
          </a:p>
          <a:p>
            <a:pPr lvl="3"/>
            <a:r>
              <a:rPr lang="en-US" altLang="en-US" sz="1600" dirty="0"/>
              <a:t>that is the same entity may be a member of more than one subclass of the specialization</a:t>
            </a:r>
          </a:p>
          <a:p>
            <a:pPr lvl="2"/>
            <a:r>
              <a:rPr lang="en-US" altLang="en-US" sz="1600" dirty="0"/>
              <a:t>Specified by </a:t>
            </a:r>
            <a:r>
              <a:rPr lang="en-US" altLang="en-US" sz="1600" b="1" i="1" u="sng" dirty="0"/>
              <a:t>o</a:t>
            </a:r>
            <a:r>
              <a:rPr lang="en-US" altLang="en-US" sz="1600" dirty="0"/>
              <a:t> in EER diagram </a:t>
            </a:r>
            <a:endParaRPr lang="en-US" altLang="en-US" sz="1600" dirty="0" smtClean="0"/>
          </a:p>
          <a:p>
            <a:pPr lvl="1" eaLnBrk="1" hangingPunct="1"/>
            <a:r>
              <a:rPr lang="en-US" altLang="en-US" sz="2400" dirty="0" smtClean="0"/>
              <a:t>Completeness Constraint: </a:t>
            </a:r>
          </a:p>
          <a:p>
            <a:pPr lvl="2"/>
            <a:r>
              <a:rPr lang="en-US" altLang="en-US" sz="1600" i="1" dirty="0"/>
              <a:t>Total</a:t>
            </a:r>
            <a:r>
              <a:rPr lang="en-US" altLang="en-US" sz="1600" dirty="0"/>
              <a:t> specifies that every entity in the superclass must be a member of some subclass in the specialization/generalization </a:t>
            </a:r>
          </a:p>
          <a:p>
            <a:pPr lvl="2"/>
            <a:r>
              <a:rPr lang="en-US" altLang="en-US" sz="1600" dirty="0"/>
              <a:t>Shown in EER diagrams by a </a:t>
            </a:r>
            <a:r>
              <a:rPr lang="en-US" altLang="en-US" sz="1600" b="1" i="1" u="sng" dirty="0"/>
              <a:t>double line</a:t>
            </a:r>
            <a:r>
              <a:rPr lang="en-US" altLang="en-US" sz="1600" dirty="0"/>
              <a:t> </a:t>
            </a:r>
          </a:p>
          <a:p>
            <a:pPr lvl="2"/>
            <a:r>
              <a:rPr lang="en-US" altLang="en-US" sz="1600" i="1" dirty="0"/>
              <a:t>Partial</a:t>
            </a:r>
            <a:r>
              <a:rPr lang="en-US" altLang="en-US" sz="1600" dirty="0"/>
              <a:t> allows an entity not to belong to any of the subclasses </a:t>
            </a:r>
          </a:p>
          <a:p>
            <a:pPr lvl="2"/>
            <a:r>
              <a:rPr lang="en-US" altLang="en-US" sz="1600" dirty="0"/>
              <a:t>Shown in EER diagrams by a single line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0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>
          <a:xfrm>
            <a:off x="438539" y="365126"/>
            <a:ext cx="8294913" cy="1325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Constraints on Specialization and Generalization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Hence, we have four types of specialization/generalization:</a:t>
            </a:r>
          </a:p>
          <a:p>
            <a:pPr lvl="1" eaLnBrk="1" hangingPunct="1"/>
            <a:r>
              <a:rPr lang="en-US" altLang="en-US" dirty="0" smtClean="0"/>
              <a:t>Disjoint, total </a:t>
            </a:r>
          </a:p>
          <a:p>
            <a:pPr lvl="1" eaLnBrk="1" hangingPunct="1"/>
            <a:r>
              <a:rPr lang="en-US" altLang="en-US" dirty="0" smtClean="0"/>
              <a:t>Disjoint, partial </a:t>
            </a:r>
          </a:p>
          <a:p>
            <a:pPr lvl="1" eaLnBrk="1" hangingPunct="1"/>
            <a:r>
              <a:rPr lang="en-US" altLang="en-US" dirty="0" smtClean="0"/>
              <a:t>Overlapping, total </a:t>
            </a:r>
          </a:p>
          <a:p>
            <a:pPr lvl="1" eaLnBrk="1" hangingPunct="1"/>
            <a:r>
              <a:rPr lang="en-US" altLang="en-US" dirty="0" smtClean="0"/>
              <a:t>Overlapping, partial</a:t>
            </a:r>
          </a:p>
          <a:p>
            <a:pPr eaLnBrk="1" hangingPunct="1"/>
            <a:r>
              <a:rPr lang="en-US" altLang="en-US" dirty="0" smtClean="0"/>
              <a:t>Note: Generalization usually is total because the superclass is derived from the subclasses.</a:t>
            </a:r>
          </a:p>
        </p:txBody>
      </p:sp>
    </p:spTree>
    <p:extLst>
      <p:ext uri="{BB962C8B-B14F-4D97-AF65-F5344CB8AC3E}">
        <p14:creationId xmlns:p14="http://schemas.microsoft.com/office/powerpoint/2010/main" val="2486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Example of disjoint partial Specialization</a:t>
            </a:r>
          </a:p>
        </p:txBody>
      </p:sp>
      <p:pic>
        <p:nvPicPr>
          <p:cNvPr id="64515" name="Picture 5" descr="fig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7850"/>
            <a:ext cx="8305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 descr="Pink tissue paper"/>
          <p:cNvSpPr txBox="1">
            <a:spLocks noChangeArrowheads="1"/>
          </p:cNvSpPr>
          <p:nvPr/>
        </p:nvSpPr>
        <p:spPr bwMode="auto">
          <a:xfrm>
            <a:off x="533400" y="715963"/>
            <a:ext cx="810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Example of disjoint </a:t>
            </a:r>
            <a:r>
              <a:rPr lang="en-US" altLang="en-US" sz="2800" dirty="0" smtClean="0"/>
              <a:t>total Specialization</a:t>
            </a:r>
            <a:endParaRPr lang="en-US" altLang="en-US" sz="2800" dirty="0">
              <a:solidFill>
                <a:srgbClr val="800000"/>
              </a:solidFill>
            </a:endParaRPr>
          </a:p>
        </p:txBody>
      </p:sp>
      <p:pic>
        <p:nvPicPr>
          <p:cNvPr id="4" name="Picture 3" descr="fig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724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(1)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An entity type may have additional meaningful subgroupings of its entities</a:t>
            </a:r>
          </a:p>
          <a:p>
            <a:pPr lvl="1" eaLnBrk="1" hangingPunct="1"/>
            <a:r>
              <a:rPr lang="en-US" altLang="en-US" sz="2200" dirty="0" smtClean="0"/>
              <a:t>Example: EMPLOYEE may be further grouped into: </a:t>
            </a:r>
          </a:p>
          <a:p>
            <a:pPr lvl="2" eaLnBrk="1" hangingPunct="1"/>
            <a:r>
              <a:rPr lang="en-US" altLang="en-US" sz="2000" dirty="0" smtClean="0"/>
              <a:t>SECRETARY, ENGINEER, TECHNICIAN, …</a:t>
            </a:r>
          </a:p>
          <a:p>
            <a:pPr lvl="3" eaLnBrk="1" hangingPunct="1"/>
            <a:r>
              <a:rPr lang="en-US" altLang="en-US" sz="1800" dirty="0" smtClean="0"/>
              <a:t>Based on the EMPLOYEE’s Job</a:t>
            </a:r>
          </a:p>
          <a:p>
            <a:pPr lvl="2" eaLnBrk="1" hangingPunct="1"/>
            <a:r>
              <a:rPr lang="en-US" altLang="en-US" sz="2000" dirty="0" smtClean="0"/>
              <a:t>MANAGER</a:t>
            </a:r>
          </a:p>
          <a:p>
            <a:pPr lvl="3" eaLnBrk="1" hangingPunct="1"/>
            <a:r>
              <a:rPr lang="en-US" altLang="en-US" sz="1800" dirty="0" smtClean="0"/>
              <a:t>EMPLOYEEs who are managers (the role they play)</a:t>
            </a:r>
          </a:p>
          <a:p>
            <a:pPr lvl="2" eaLnBrk="1" hangingPunct="1"/>
            <a:r>
              <a:rPr lang="en-US" altLang="en-US" sz="2000" dirty="0" smtClean="0"/>
              <a:t>SALARIED_EMPLOYEE, HOURLY_EMPLOYEE</a:t>
            </a:r>
          </a:p>
          <a:p>
            <a:pPr lvl="3" eaLnBrk="1" hangingPunct="1"/>
            <a:r>
              <a:rPr lang="en-US" altLang="en-US" sz="1800" dirty="0" smtClean="0"/>
              <a:t>Based on the EMPLOYEE’s method of pay</a:t>
            </a:r>
          </a:p>
          <a:p>
            <a:pPr eaLnBrk="1" hangingPunct="1"/>
            <a:r>
              <a:rPr lang="en-US" altLang="en-US" sz="2400" dirty="0" smtClean="0"/>
              <a:t>EER diagrams extend ER diagrams to represent these additional subgroupings, called </a:t>
            </a:r>
            <a:r>
              <a:rPr lang="en-US" altLang="en-US" sz="2400" i="1" dirty="0" smtClean="0"/>
              <a:t>subclasses</a:t>
            </a:r>
            <a:r>
              <a:rPr lang="en-US" altLang="en-US" sz="2400" dirty="0" smtClean="0"/>
              <a:t> or </a:t>
            </a:r>
            <a:r>
              <a:rPr lang="en-US" altLang="en-US" sz="2400" i="1" dirty="0" smtClean="0"/>
              <a:t>subtypes</a:t>
            </a:r>
          </a:p>
        </p:txBody>
      </p:sp>
    </p:spTree>
    <p:extLst>
      <p:ext uri="{BB962C8B-B14F-4D97-AF65-F5344CB8AC3E}">
        <p14:creationId xmlns:p14="http://schemas.microsoft.com/office/powerpoint/2010/main" val="2028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0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432050"/>
            <a:ext cx="8539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4" descr="Pink tissue paper"/>
          <p:cNvSpPr txBox="1">
            <a:spLocks noChangeArrowheads="1"/>
          </p:cNvSpPr>
          <p:nvPr/>
        </p:nvSpPr>
        <p:spPr bwMode="auto">
          <a:xfrm>
            <a:off x="304800" y="868363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00"/>
                </a:solidFill>
              </a:rPr>
              <a:t>Example of overlapping total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713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 descr="Pink tissue paper"/>
          <p:cNvSpPr txBox="1">
            <a:spLocks noChangeArrowheads="1"/>
          </p:cNvSpPr>
          <p:nvPr/>
        </p:nvSpPr>
        <p:spPr bwMode="auto">
          <a:xfrm>
            <a:off x="304800" y="868363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800000"/>
                </a:solidFill>
              </a:rPr>
              <a:t>Example of overlapping </a:t>
            </a:r>
            <a:r>
              <a:rPr lang="en-US" altLang="en-US" sz="2800" dirty="0" smtClean="0">
                <a:solidFill>
                  <a:srgbClr val="800000"/>
                </a:solidFill>
              </a:rPr>
              <a:t>partial </a:t>
            </a:r>
            <a:r>
              <a:rPr lang="en-US" altLang="en-US" sz="2800" dirty="0">
                <a:solidFill>
                  <a:srgbClr val="800000"/>
                </a:solidFill>
              </a:rPr>
              <a:t>Specialization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46" y="1913467"/>
            <a:ext cx="407750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Specialization/Generalization Hierarchies, Lattices &amp; Shared Subclasses (1)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subclass may itself have further subclasses specified on it </a:t>
            </a:r>
          </a:p>
          <a:p>
            <a:pPr lvl="1" eaLnBrk="1" hangingPunct="1"/>
            <a:r>
              <a:rPr lang="en-US" altLang="en-US" smtClean="0"/>
              <a:t>forms a hierarchy or a lattice</a:t>
            </a:r>
          </a:p>
          <a:p>
            <a:pPr eaLnBrk="1" hangingPunct="1"/>
            <a:r>
              <a:rPr lang="en-US" altLang="en-US" b="1" i="1" smtClean="0"/>
              <a:t>Hierarchy</a:t>
            </a:r>
            <a:r>
              <a:rPr lang="en-US" altLang="en-US" smtClean="0"/>
              <a:t> has a constraint that every subclass has only one superclass (called </a:t>
            </a:r>
            <a:r>
              <a:rPr lang="en-US" altLang="en-US" b="1" i="1" smtClean="0"/>
              <a:t>single inheritance</a:t>
            </a:r>
            <a:r>
              <a:rPr lang="en-US" altLang="en-US" smtClean="0"/>
              <a:t>); this is basically a </a:t>
            </a:r>
            <a:r>
              <a:rPr lang="en-US" altLang="en-US" b="1" i="1" smtClean="0"/>
              <a:t>tree structure</a:t>
            </a:r>
          </a:p>
          <a:p>
            <a:pPr eaLnBrk="1" hangingPunct="1"/>
            <a:r>
              <a:rPr lang="en-US" altLang="en-US" smtClean="0"/>
              <a:t>In a </a:t>
            </a:r>
            <a:r>
              <a:rPr lang="en-US" altLang="en-US" b="1" i="1" smtClean="0"/>
              <a:t>lattice</a:t>
            </a:r>
            <a:r>
              <a:rPr lang="en-US" altLang="en-US" smtClean="0"/>
              <a:t>, a subclass can be subclass of more than one superclass (called </a:t>
            </a:r>
            <a:r>
              <a:rPr lang="en-US" altLang="en-US" b="1" i="1" smtClean="0"/>
              <a:t>multiple inheritance</a:t>
            </a:r>
            <a:r>
              <a:rPr lang="en-US" alt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54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fig0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844073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4" descr="Pink tissue paper"/>
          <p:cNvSpPr txBox="1">
            <a:spLocks noChangeArrowheads="1"/>
          </p:cNvSpPr>
          <p:nvPr/>
        </p:nvSpPr>
        <p:spPr bwMode="auto">
          <a:xfrm>
            <a:off x="457200" y="838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Shared Subclass “Engineering_Manager”</a:t>
            </a:r>
          </a:p>
        </p:txBody>
      </p:sp>
    </p:spTree>
    <p:extLst>
      <p:ext uri="{BB962C8B-B14F-4D97-AF65-F5344CB8AC3E}">
        <p14:creationId xmlns:p14="http://schemas.microsoft.com/office/powerpoint/2010/main" val="4013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Specialization/Generalization Hierarchies, Lattices &amp; Shared Subclasses (2)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 a lattice or hierarchy, a subclass inherits attributes not only of its direct superclass, but also of all its predecessor </a:t>
            </a:r>
            <a:r>
              <a:rPr lang="en-US" altLang="en-US" sz="2400" dirty="0" err="1" smtClean="0"/>
              <a:t>superclasses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 subclass with more than one superclass is called a shared subclass (multiple inheritance)</a:t>
            </a:r>
          </a:p>
        </p:txBody>
      </p:sp>
    </p:spTree>
    <p:extLst>
      <p:ext uri="{BB962C8B-B14F-4D97-AF65-F5344CB8AC3E}">
        <p14:creationId xmlns:p14="http://schemas.microsoft.com/office/powerpoint/2010/main" val="7808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Specialization/Generalization Hierarchies, Lattices &amp; Shared Subclasses (3)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</a:t>
            </a:r>
            <a:r>
              <a:rPr lang="en-US" altLang="en-US" i="1" smtClean="0"/>
              <a:t>specialization</a:t>
            </a:r>
            <a:r>
              <a:rPr lang="en-US" altLang="en-US" smtClean="0"/>
              <a:t>, start with an entity type and then define subclasses of the entity type by successive specialization</a:t>
            </a:r>
          </a:p>
          <a:p>
            <a:pPr lvl="1" eaLnBrk="1" hangingPunct="1"/>
            <a:r>
              <a:rPr lang="en-US" altLang="en-US" smtClean="0"/>
              <a:t>called a </a:t>
            </a:r>
            <a:r>
              <a:rPr lang="en-US" altLang="en-US" i="1" smtClean="0"/>
              <a:t>top down</a:t>
            </a:r>
            <a:r>
              <a:rPr lang="en-US" altLang="en-US" smtClean="0"/>
              <a:t> conceptual refinement process</a:t>
            </a:r>
          </a:p>
          <a:p>
            <a:pPr eaLnBrk="1" hangingPunct="1"/>
            <a:r>
              <a:rPr lang="en-US" altLang="en-US" smtClean="0"/>
              <a:t>In </a:t>
            </a:r>
            <a:r>
              <a:rPr lang="en-US" altLang="en-US" i="1" smtClean="0"/>
              <a:t>generalization</a:t>
            </a:r>
            <a:r>
              <a:rPr lang="en-US" altLang="en-US" smtClean="0"/>
              <a:t>, start with many entity types and generalize those that have common properties</a:t>
            </a:r>
          </a:p>
          <a:p>
            <a:pPr lvl="1" eaLnBrk="1" hangingPunct="1"/>
            <a:r>
              <a:rPr lang="en-US" altLang="en-US" smtClean="0"/>
              <a:t>Called a </a:t>
            </a:r>
            <a:r>
              <a:rPr lang="en-US" altLang="en-US" i="1" smtClean="0"/>
              <a:t>bottom up</a:t>
            </a:r>
            <a:r>
              <a:rPr lang="en-US" altLang="en-US" smtClean="0"/>
              <a:t> conceptual synthesis process</a:t>
            </a:r>
          </a:p>
          <a:p>
            <a:pPr eaLnBrk="1" hangingPunct="1"/>
            <a:r>
              <a:rPr lang="en-US" altLang="en-US" smtClean="0"/>
              <a:t>In practice, a </a:t>
            </a:r>
            <a:r>
              <a:rPr lang="en-US" altLang="en-US" i="1" smtClean="0"/>
              <a:t>combination of both processes</a:t>
            </a:r>
            <a:r>
              <a:rPr lang="en-US" altLang="en-US" smtClean="0"/>
              <a:t> is usually employed </a:t>
            </a:r>
          </a:p>
        </p:txBody>
      </p:sp>
    </p:spTree>
    <p:extLst>
      <p:ext uri="{BB962C8B-B14F-4D97-AF65-F5344CB8AC3E}">
        <p14:creationId xmlns:p14="http://schemas.microsoft.com/office/powerpoint/2010/main" val="16766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 / Generalization Lattice Example </a:t>
            </a:r>
            <a:r>
              <a:rPr lang="en-US" altLang="en-US" sz="2400" smtClean="0"/>
              <a:t>(UNIVERSITY)</a:t>
            </a:r>
          </a:p>
        </p:txBody>
      </p:sp>
      <p:pic>
        <p:nvPicPr>
          <p:cNvPr id="76803" name="Picture 5" descr="fig0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674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Categories (UNION TYPES) (1)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All of the </a:t>
            </a:r>
            <a:r>
              <a:rPr lang="en-US" altLang="en-US" sz="2400" i="1" smtClean="0"/>
              <a:t>superclass/subclass relationships</a:t>
            </a:r>
            <a:r>
              <a:rPr lang="en-US" altLang="en-US" sz="2400" smtClean="0"/>
              <a:t> we have seen thus far have a single superclass </a:t>
            </a:r>
          </a:p>
          <a:p>
            <a:pPr eaLnBrk="1" hangingPunct="1"/>
            <a:r>
              <a:rPr lang="en-US" altLang="en-US" sz="2400" smtClean="0"/>
              <a:t>A shared subclass is a subclass in:</a:t>
            </a:r>
          </a:p>
          <a:p>
            <a:pPr lvl="1" eaLnBrk="1" hangingPunct="1"/>
            <a:r>
              <a:rPr lang="en-US" altLang="en-US" sz="2200" i="1" smtClean="0"/>
              <a:t>more than one</a:t>
            </a:r>
            <a:r>
              <a:rPr lang="en-US" altLang="en-US" sz="2200" smtClean="0"/>
              <a:t> distinct superclass/subclass relationships</a:t>
            </a:r>
          </a:p>
          <a:p>
            <a:pPr lvl="1" eaLnBrk="1" hangingPunct="1"/>
            <a:r>
              <a:rPr lang="en-US" altLang="en-US" sz="2200" smtClean="0"/>
              <a:t>each relationships has a </a:t>
            </a:r>
            <a:r>
              <a:rPr lang="en-US" altLang="en-US" sz="2200" i="1" smtClean="0"/>
              <a:t>single</a:t>
            </a:r>
            <a:r>
              <a:rPr lang="en-US" altLang="en-US" sz="2200" smtClean="0"/>
              <a:t> superclass</a:t>
            </a:r>
          </a:p>
          <a:p>
            <a:pPr lvl="1" eaLnBrk="1" hangingPunct="1"/>
            <a:r>
              <a:rPr lang="en-US" altLang="en-US" sz="2200" smtClean="0"/>
              <a:t>shared subclass leads to multiple inheritance</a:t>
            </a:r>
          </a:p>
          <a:p>
            <a:pPr eaLnBrk="1" hangingPunct="1"/>
            <a:r>
              <a:rPr lang="en-US" altLang="en-US" sz="2400" smtClean="0"/>
              <a:t>In some cases, we need to model a </a:t>
            </a:r>
            <a:r>
              <a:rPr lang="en-US" altLang="en-US" sz="2400" i="1" smtClean="0"/>
              <a:t>single superclass/subclass relationship</a:t>
            </a:r>
            <a:r>
              <a:rPr lang="en-US" altLang="en-US" sz="2400" smtClean="0"/>
              <a:t> </a:t>
            </a:r>
            <a:r>
              <a:rPr lang="en-US" altLang="en-US" sz="2400" u="sng" smtClean="0"/>
              <a:t>with </a:t>
            </a:r>
            <a:r>
              <a:rPr lang="en-US" altLang="en-US" sz="2400" i="1" u="sng" smtClean="0"/>
              <a:t>more than one</a:t>
            </a:r>
            <a:r>
              <a:rPr lang="en-US" altLang="en-US" sz="2400" u="sng" smtClean="0"/>
              <a:t> superclass </a:t>
            </a:r>
          </a:p>
          <a:p>
            <a:pPr eaLnBrk="1" hangingPunct="1"/>
            <a:r>
              <a:rPr lang="en-US" altLang="en-US" sz="2400" smtClean="0"/>
              <a:t>Superclasses can represent different entity types </a:t>
            </a:r>
          </a:p>
          <a:p>
            <a:pPr eaLnBrk="1" hangingPunct="1"/>
            <a:r>
              <a:rPr lang="en-US" altLang="en-US" sz="2400" smtClean="0"/>
              <a:t>Such a subclass is called a category or UNION TYPE </a:t>
            </a:r>
          </a:p>
        </p:txBody>
      </p:sp>
    </p:spTree>
    <p:extLst>
      <p:ext uri="{BB962C8B-B14F-4D97-AF65-F5344CB8AC3E}">
        <p14:creationId xmlns:p14="http://schemas.microsoft.com/office/powerpoint/2010/main" val="36630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Categories (UNION TYPES) (2)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Example: In a database for vehicle registration, a vehicle owner can be a PERSON, a BANK (holding a lien on a vehicle) or a COMPANY.</a:t>
            </a:r>
          </a:p>
          <a:p>
            <a:pPr lvl="1" eaLnBrk="1" hangingPunct="1"/>
            <a:r>
              <a:rPr lang="en-US" altLang="en-US" sz="2200" dirty="0" smtClean="0"/>
              <a:t>A </a:t>
            </a:r>
            <a:r>
              <a:rPr lang="en-US" altLang="en-US" sz="2200" i="1" dirty="0" smtClean="0"/>
              <a:t>category</a:t>
            </a:r>
            <a:r>
              <a:rPr lang="en-US" altLang="en-US" sz="2200" dirty="0" smtClean="0"/>
              <a:t> (UNION type) called OWNER is created to represent a subset of the </a:t>
            </a:r>
            <a:r>
              <a:rPr lang="en-US" altLang="en-US" sz="2200" i="1" dirty="0" smtClean="0"/>
              <a:t>union</a:t>
            </a:r>
            <a:r>
              <a:rPr lang="en-US" altLang="en-US" sz="2200" dirty="0" smtClean="0"/>
              <a:t> of the three </a:t>
            </a:r>
            <a:r>
              <a:rPr lang="en-US" altLang="en-US" sz="2200" dirty="0" err="1" smtClean="0"/>
              <a:t>superclasses</a:t>
            </a:r>
            <a:r>
              <a:rPr lang="en-US" altLang="en-US" sz="2200" dirty="0" smtClean="0"/>
              <a:t> COMPANY, BANK, and PERSON </a:t>
            </a:r>
          </a:p>
          <a:p>
            <a:pPr lvl="1" eaLnBrk="1" hangingPunct="1"/>
            <a:r>
              <a:rPr lang="en-US" altLang="en-US" sz="2200" dirty="0" smtClean="0"/>
              <a:t>A category member must exist in </a:t>
            </a:r>
            <a:r>
              <a:rPr lang="en-US" altLang="en-US" sz="2200" b="1" i="1" dirty="0" smtClean="0"/>
              <a:t>at least one</a:t>
            </a:r>
            <a:r>
              <a:rPr lang="en-US" altLang="en-US" sz="2200" dirty="0" smtClean="0"/>
              <a:t> </a:t>
            </a:r>
            <a:r>
              <a:rPr lang="en-US" altLang="en-US" sz="2200" b="1" i="1" dirty="0" smtClean="0"/>
              <a:t>(typically just one)</a:t>
            </a:r>
            <a:r>
              <a:rPr lang="en-US" altLang="en-US" sz="2200" dirty="0" smtClean="0"/>
              <a:t> of its </a:t>
            </a:r>
            <a:r>
              <a:rPr lang="en-US" altLang="en-US" sz="2200" dirty="0" err="1" smtClean="0"/>
              <a:t>superclasses</a:t>
            </a:r>
            <a:endParaRPr lang="en-US" altLang="en-US" sz="2200" dirty="0" smtClean="0"/>
          </a:p>
          <a:p>
            <a:pPr eaLnBrk="1" hangingPunct="1"/>
            <a:r>
              <a:rPr lang="en-US" altLang="en-US" sz="2400" dirty="0" smtClean="0"/>
              <a:t>Difference from </a:t>
            </a:r>
            <a:r>
              <a:rPr lang="en-US" altLang="en-US" sz="2400" i="1" dirty="0" smtClean="0"/>
              <a:t>shared subclass</a:t>
            </a:r>
            <a:r>
              <a:rPr lang="en-US" altLang="en-US" sz="2400" dirty="0" smtClean="0"/>
              <a:t>, which is a:</a:t>
            </a:r>
            <a:endParaRPr lang="en-US" altLang="en-US" sz="2400" i="1" dirty="0" smtClean="0"/>
          </a:p>
          <a:p>
            <a:pPr lvl="1" eaLnBrk="1" hangingPunct="1"/>
            <a:r>
              <a:rPr lang="en-US" altLang="en-US" sz="2200" dirty="0" smtClean="0"/>
              <a:t>subset of the </a:t>
            </a:r>
            <a:r>
              <a:rPr lang="en-US" altLang="en-US" sz="2200" i="1" dirty="0" smtClean="0"/>
              <a:t>intersection</a:t>
            </a:r>
            <a:r>
              <a:rPr lang="en-US" altLang="en-US" sz="2200" dirty="0" smtClean="0"/>
              <a:t> of its </a:t>
            </a:r>
            <a:r>
              <a:rPr lang="en-US" altLang="en-US" sz="2200" dirty="0" err="1" smtClean="0"/>
              <a:t>superclasses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200" dirty="0" smtClean="0"/>
              <a:t>shared subclass member must exist in </a:t>
            </a:r>
            <a:r>
              <a:rPr lang="en-US" altLang="en-US" sz="2200" b="1" i="1" dirty="0" smtClean="0"/>
              <a:t>all</a:t>
            </a:r>
            <a:r>
              <a:rPr lang="en-US" altLang="en-US" sz="2200" dirty="0" smtClean="0"/>
              <a:t> of its </a:t>
            </a:r>
            <a:r>
              <a:rPr lang="en-US" altLang="en-US" sz="2200" dirty="0" err="1" smtClean="0"/>
              <a:t>superclasses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678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categories (UNION types): OWNER, REGISTERED_VEHICLE</a:t>
            </a:r>
          </a:p>
        </p:txBody>
      </p:sp>
      <p:pic>
        <p:nvPicPr>
          <p:cNvPr id="82947" name="Picture 7" descr="fig0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7482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(2)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Each of these subgroupings is a subset of EMPLOYEE entities </a:t>
            </a:r>
          </a:p>
          <a:p>
            <a:pPr eaLnBrk="1" hangingPunct="1"/>
            <a:r>
              <a:rPr lang="en-US" altLang="en-US" sz="2400" dirty="0" smtClean="0"/>
              <a:t>Each is called a subclass of EMPLOYEE </a:t>
            </a:r>
          </a:p>
          <a:p>
            <a:pPr eaLnBrk="1" hangingPunct="1"/>
            <a:r>
              <a:rPr lang="en-US" altLang="en-US" sz="2400" dirty="0" smtClean="0"/>
              <a:t>EMPLOYEE is the superclass for each of these subclasses </a:t>
            </a:r>
          </a:p>
          <a:p>
            <a:pPr eaLnBrk="1" hangingPunct="1"/>
            <a:r>
              <a:rPr lang="en-US" altLang="en-US" sz="2400" dirty="0" smtClean="0"/>
              <a:t>These are called superclass/subclass relationships:</a:t>
            </a:r>
          </a:p>
          <a:p>
            <a:pPr lvl="1" eaLnBrk="1" hangingPunct="1"/>
            <a:r>
              <a:rPr lang="en-US" altLang="en-US" sz="2200" dirty="0" smtClean="0"/>
              <a:t>EMPLOYEE/SECRETARY</a:t>
            </a:r>
          </a:p>
          <a:p>
            <a:pPr lvl="1" eaLnBrk="1" hangingPunct="1"/>
            <a:r>
              <a:rPr lang="en-US" altLang="en-US" sz="2200" dirty="0" smtClean="0"/>
              <a:t>EMPLOYEE/TECHNICIAN</a:t>
            </a:r>
          </a:p>
          <a:p>
            <a:pPr lvl="1" eaLnBrk="1" hangingPunct="1"/>
            <a:r>
              <a:rPr lang="en-US" altLang="en-US" sz="2200" dirty="0" smtClean="0"/>
              <a:t>EMPLOYEE/MANAGER</a:t>
            </a:r>
          </a:p>
          <a:p>
            <a:pPr lvl="1" eaLnBrk="1" hangingPunct="1"/>
            <a:r>
              <a:rPr lang="en-US" altLang="en-US" sz="2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45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Alternative diagrammatic notations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ER/EER diagrams are a specific notation for displaying the concepts of the model diagrammatically</a:t>
            </a:r>
          </a:p>
          <a:p>
            <a:pPr eaLnBrk="1" hangingPunct="1"/>
            <a:r>
              <a:rPr lang="en-US" altLang="en-US" smtClean="0"/>
              <a:t>DB design tools use many alternative notations for the same or similar concepts</a:t>
            </a:r>
          </a:p>
          <a:p>
            <a:pPr eaLnBrk="1" hangingPunct="1"/>
            <a:r>
              <a:rPr lang="en-US" altLang="en-US" smtClean="0"/>
              <a:t>One popular alternative notation uses </a:t>
            </a:r>
            <a:r>
              <a:rPr lang="en-US" altLang="en-US" i="1" smtClean="0"/>
              <a:t>UML class diagrams</a:t>
            </a:r>
          </a:p>
          <a:p>
            <a:pPr eaLnBrk="1" hangingPunct="1"/>
            <a:r>
              <a:rPr lang="en-US" altLang="en-US" smtClean="0"/>
              <a:t>see next slides for UML class diagrams and other alternative notations</a:t>
            </a:r>
          </a:p>
        </p:txBody>
      </p:sp>
    </p:spTree>
    <p:extLst>
      <p:ext uri="{BB962C8B-B14F-4D97-AF65-F5344CB8AC3E}">
        <p14:creationId xmlns:p14="http://schemas.microsoft.com/office/powerpoint/2010/main" val="27396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UML Example for Displaying Specialization / Generalization</a:t>
            </a:r>
          </a:p>
        </p:txBody>
      </p:sp>
      <p:pic>
        <p:nvPicPr>
          <p:cNvPr id="94211" name="Picture 7" descr="fig0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1590675"/>
            <a:ext cx="46450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Alternative Diagrammatic Notations</a:t>
            </a:r>
          </a:p>
        </p:txBody>
      </p:sp>
      <p:pic>
        <p:nvPicPr>
          <p:cNvPr id="96259" name="Picture 16" descr="figA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524000"/>
            <a:ext cx="4041775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(3)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These are also called IS-A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SECRETARY IS-A EMPLOYEE, TECHNICIAN IS-A EMPLOYEE, ….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Note: An entity that is member of a subclass represents the same real-world entity as some member of the superclass: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The subclass member is the same entity in a </a:t>
            </a:r>
            <a:r>
              <a:rPr lang="en-US" altLang="en-US" sz="2200" i="1" smtClean="0"/>
              <a:t>distinct specific role</a:t>
            </a:r>
            <a:r>
              <a:rPr lang="en-US" altLang="en-US" sz="22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An entity cannot exist in the database merely by being a member of a subclass; it must also be a member of the superclass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 member of the superclass can be optionally included as a member of any number of its subclasses</a:t>
            </a:r>
          </a:p>
        </p:txBody>
      </p:sp>
    </p:spTree>
    <p:extLst>
      <p:ext uri="{BB962C8B-B14F-4D97-AF65-F5344CB8AC3E}">
        <p14:creationId xmlns:p14="http://schemas.microsoft.com/office/powerpoint/2010/main" val="36697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(4)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Examples:</a:t>
            </a:r>
          </a:p>
          <a:p>
            <a:pPr lvl="1" eaLnBrk="1" hangingPunct="1"/>
            <a:r>
              <a:rPr lang="en-US" altLang="en-US" sz="2200" dirty="0" smtClean="0"/>
              <a:t>A salaried employee who is also an engineer belongs to the two subclasses:</a:t>
            </a:r>
          </a:p>
          <a:p>
            <a:pPr lvl="2" eaLnBrk="1" hangingPunct="1"/>
            <a:r>
              <a:rPr lang="en-US" altLang="en-US" sz="2000" dirty="0" smtClean="0"/>
              <a:t>ENGINEER, and</a:t>
            </a:r>
          </a:p>
          <a:p>
            <a:pPr lvl="2" eaLnBrk="1" hangingPunct="1"/>
            <a:r>
              <a:rPr lang="en-US" altLang="en-US" sz="2000" dirty="0" smtClean="0"/>
              <a:t>SALARIED_EMPLOYEE </a:t>
            </a:r>
          </a:p>
          <a:p>
            <a:pPr lvl="1" eaLnBrk="1" hangingPunct="1"/>
            <a:r>
              <a:rPr lang="en-US" altLang="en-US" sz="2200" dirty="0" smtClean="0"/>
              <a:t>A salaried employee who is also an engineering manager belongs to the three subclasses:</a:t>
            </a:r>
          </a:p>
          <a:p>
            <a:pPr lvl="2" eaLnBrk="1" hangingPunct="1"/>
            <a:r>
              <a:rPr lang="en-US" altLang="en-US" sz="2000" dirty="0" smtClean="0"/>
              <a:t>MANAGER,</a:t>
            </a:r>
          </a:p>
          <a:p>
            <a:pPr lvl="2" eaLnBrk="1" hangingPunct="1"/>
            <a:r>
              <a:rPr lang="en-US" altLang="en-US" sz="2000" dirty="0" smtClean="0"/>
              <a:t>ENGINEER, and</a:t>
            </a:r>
          </a:p>
          <a:p>
            <a:pPr lvl="2" eaLnBrk="1" hangingPunct="1"/>
            <a:r>
              <a:rPr lang="en-US" altLang="en-US" sz="2000" dirty="0" smtClean="0"/>
              <a:t>SALARIED_EMPLOYEE </a:t>
            </a:r>
          </a:p>
        </p:txBody>
      </p:sp>
    </p:spTree>
    <p:extLst>
      <p:ext uri="{BB962C8B-B14F-4D97-AF65-F5344CB8AC3E}">
        <p14:creationId xmlns:p14="http://schemas.microsoft.com/office/powerpoint/2010/main" val="42011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Representing Specialization in EER Diagrams</a:t>
            </a:r>
          </a:p>
        </p:txBody>
      </p:sp>
      <p:pic>
        <p:nvPicPr>
          <p:cNvPr id="31747" name="Picture 4" descr="fig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20863"/>
            <a:ext cx="82851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Attribute Inheritance in Superclass / Subclass Relationships 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 entity that is member of a subclass </a:t>
            </a:r>
            <a:r>
              <a:rPr lang="en-US" altLang="en-US" i="1" smtClean="0"/>
              <a:t>inherits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attributes of the entity as a member of the superclass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relationships of the entity as a member of the superclass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the previous slide, SECRETARY (as well as TECHNICIAN and ENGINEER) inherit the attributes Name, SSN, …, from EMPLOYEE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Every SECRETARY entity will have values for the inherited attributes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71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 (1)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9713" y="1524000"/>
            <a:ext cx="8294687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Specialization is the process of defining a set of subclasses of a superclass </a:t>
            </a:r>
          </a:p>
          <a:p>
            <a:pPr eaLnBrk="1" hangingPunct="1"/>
            <a:r>
              <a:rPr lang="en-US" altLang="en-US" dirty="0" smtClean="0"/>
              <a:t>The set of subclasses is based upon some distinguishing characteristics of the entities in the superclass</a:t>
            </a:r>
          </a:p>
          <a:p>
            <a:pPr lvl="1" eaLnBrk="1" hangingPunct="1"/>
            <a:r>
              <a:rPr lang="en-US" altLang="en-US" dirty="0" smtClean="0"/>
              <a:t>Example: {SECRETARY, ENGINEER, TECHNICIAN} is a specialization of EMPLOYEE based upon </a:t>
            </a:r>
            <a:r>
              <a:rPr lang="en-US" altLang="en-US" i="1" dirty="0" smtClean="0"/>
              <a:t>job type.</a:t>
            </a:r>
          </a:p>
          <a:p>
            <a:pPr lvl="1" eaLnBrk="1" hangingPunct="1"/>
            <a:r>
              <a:rPr lang="en-US" altLang="en-US" dirty="0" smtClean="0"/>
              <a:t>Example: MANAGER</a:t>
            </a:r>
            <a:r>
              <a:rPr lang="en-US" altLang="en-US" i="1" dirty="0" smtClean="0"/>
              <a:t> is a specialization of EMPLOYEE based on the role the employee plays</a:t>
            </a:r>
          </a:p>
          <a:p>
            <a:pPr lvl="2" eaLnBrk="1" hangingPunct="1"/>
            <a:r>
              <a:rPr lang="en-US" altLang="en-US" sz="1800" dirty="0" smtClean="0"/>
              <a:t>May have several specializations of the same superclass </a:t>
            </a:r>
          </a:p>
        </p:txBody>
      </p:sp>
    </p:spTree>
    <p:extLst>
      <p:ext uri="{BB962C8B-B14F-4D97-AF65-F5344CB8AC3E}">
        <p14:creationId xmlns:p14="http://schemas.microsoft.com/office/powerpoint/2010/main" val="40817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 (2)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Example: Another specialization of EMPLOYEE based on </a:t>
            </a:r>
            <a:r>
              <a:rPr lang="en-US" altLang="en-US" sz="2400" i="1" smtClean="0"/>
              <a:t>method of pay</a:t>
            </a:r>
            <a:r>
              <a:rPr lang="en-US" altLang="en-US" sz="2400" smtClean="0"/>
              <a:t> is {SALARIED_EMPLOYEE, HOURLY_EMPLOYEE}.</a:t>
            </a:r>
          </a:p>
          <a:p>
            <a:pPr lvl="1" eaLnBrk="1" hangingPunct="1"/>
            <a:r>
              <a:rPr lang="en-US" altLang="en-US" sz="2200" smtClean="0"/>
              <a:t>Superclass/subclass relationships and specialization can be diagrammatically represented in EER diagrams</a:t>
            </a:r>
          </a:p>
          <a:p>
            <a:pPr lvl="1" eaLnBrk="1" hangingPunct="1"/>
            <a:r>
              <a:rPr lang="en-US" altLang="en-US" sz="2200" smtClean="0"/>
              <a:t>Attributes of a subclass are called </a:t>
            </a:r>
            <a:r>
              <a:rPr lang="en-US" altLang="en-US" sz="2200" i="1" smtClean="0"/>
              <a:t>specific</a:t>
            </a:r>
            <a:r>
              <a:rPr lang="en-US" altLang="en-US" sz="2200" smtClean="0"/>
              <a:t> or </a:t>
            </a:r>
            <a:r>
              <a:rPr lang="en-US" altLang="en-US" sz="2200" i="1" smtClean="0"/>
              <a:t>local</a:t>
            </a:r>
            <a:r>
              <a:rPr lang="en-US" altLang="en-US" sz="2200" smtClean="0"/>
              <a:t> attributes.</a:t>
            </a:r>
          </a:p>
          <a:p>
            <a:pPr lvl="2" eaLnBrk="1" hangingPunct="1"/>
            <a:r>
              <a:rPr lang="en-US" altLang="en-US" sz="2000" smtClean="0"/>
              <a:t>For example, the attribute TypingSpeed of SECRETARY</a:t>
            </a:r>
          </a:p>
          <a:p>
            <a:pPr lvl="1" eaLnBrk="1" hangingPunct="1"/>
            <a:r>
              <a:rPr lang="en-US" altLang="en-US" sz="2200" smtClean="0"/>
              <a:t>The subclass can also participate in specific relationship types.</a:t>
            </a:r>
          </a:p>
          <a:p>
            <a:pPr lvl="2" eaLnBrk="1" hangingPunct="1"/>
            <a:r>
              <a:rPr lang="en-US" altLang="en-US" sz="2000" smtClean="0"/>
              <a:t>For example, a relationship BELONGS_TO of HOURLY_EMPLOYEE</a:t>
            </a:r>
          </a:p>
        </p:txBody>
      </p:sp>
    </p:spTree>
    <p:extLst>
      <p:ext uri="{BB962C8B-B14F-4D97-AF65-F5344CB8AC3E}">
        <p14:creationId xmlns:p14="http://schemas.microsoft.com/office/powerpoint/2010/main" val="19323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7488</TotalTime>
  <Words>1480</Words>
  <Application>Microsoft Office PowerPoint</Application>
  <PresentationFormat>On-screen Show (4:3)</PresentationFormat>
  <Paragraphs>185</Paragraphs>
  <Slides>32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EER Modeling</vt:lpstr>
      <vt:lpstr>Subclasses and Superclasses (1)</vt:lpstr>
      <vt:lpstr>Subclasses and Superclasses (2)</vt:lpstr>
      <vt:lpstr>Subclasses and Superclasses (3)</vt:lpstr>
      <vt:lpstr>Subclasses and Superclasses (4)</vt:lpstr>
      <vt:lpstr>Representing Specialization in EER Diagrams</vt:lpstr>
      <vt:lpstr>Attribute Inheritance in Superclass / Subclass Relationships </vt:lpstr>
      <vt:lpstr>Specialization (1)</vt:lpstr>
      <vt:lpstr>Specialization (2)</vt:lpstr>
      <vt:lpstr>PowerPoint Presentation</vt:lpstr>
      <vt:lpstr>Generalization</vt:lpstr>
      <vt:lpstr>PowerPoint Presentation</vt:lpstr>
      <vt:lpstr>Generalization and Specialization  </vt:lpstr>
      <vt:lpstr>Types of Specialization</vt:lpstr>
      <vt:lpstr>Displaying an attribute-defined specialization in EER diagrams</vt:lpstr>
      <vt:lpstr>Constraints on Specialization and Generalization</vt:lpstr>
      <vt:lpstr>Constraints on Specialization and Generalization</vt:lpstr>
      <vt:lpstr>Example of disjoint partial Specialization</vt:lpstr>
      <vt:lpstr>PowerPoint Presentation</vt:lpstr>
      <vt:lpstr>PowerPoint Presentation</vt:lpstr>
      <vt:lpstr>PowerPoint Presentation</vt:lpstr>
      <vt:lpstr>Specialization/Generalization Hierarchies, Lattices &amp; Shared Subclasses (1)</vt:lpstr>
      <vt:lpstr>PowerPoint Presentation</vt:lpstr>
      <vt:lpstr>Specialization/Generalization Hierarchies, Lattices &amp; Shared Subclasses (2)</vt:lpstr>
      <vt:lpstr>Specialization/Generalization Hierarchies, Lattices &amp; Shared Subclasses (3)</vt:lpstr>
      <vt:lpstr>Specialization / Generalization Lattice Example (UNIVERSITY)</vt:lpstr>
      <vt:lpstr>Categories (UNION TYPES) (1)</vt:lpstr>
      <vt:lpstr>Categories (UNION TYPES) (2)</vt:lpstr>
      <vt:lpstr>Two categories (UNION types): OWNER, REGISTERED_VEHICLE</vt:lpstr>
      <vt:lpstr>Alternative diagrammatic notations</vt:lpstr>
      <vt:lpstr>UML Example for Displaying Specialization / Generalization</vt:lpstr>
      <vt:lpstr>Alternative Diagrammatic Notations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161</cp:revision>
  <dcterms:created xsi:type="dcterms:W3CDTF">2009-12-29T10:39:27Z</dcterms:created>
  <dcterms:modified xsi:type="dcterms:W3CDTF">2018-01-22T20:25:08Z</dcterms:modified>
</cp:coreProperties>
</file>