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63"/>
  </p:notesMasterIdLst>
  <p:handoutMasterIdLst>
    <p:handoutMasterId r:id="rId64"/>
  </p:handoutMasterIdLst>
  <p:sldIdLst>
    <p:sldId id="256" r:id="rId2"/>
    <p:sldId id="258" r:id="rId3"/>
    <p:sldId id="259" r:id="rId4"/>
    <p:sldId id="260" r:id="rId5"/>
    <p:sldId id="261" r:id="rId6"/>
    <p:sldId id="263" r:id="rId7"/>
    <p:sldId id="264" r:id="rId8"/>
    <p:sldId id="266" r:id="rId9"/>
    <p:sldId id="268" r:id="rId10"/>
    <p:sldId id="331" r:id="rId11"/>
    <p:sldId id="330" r:id="rId12"/>
    <p:sldId id="269" r:id="rId13"/>
    <p:sldId id="270" r:id="rId14"/>
    <p:sldId id="271" r:id="rId15"/>
    <p:sldId id="273" r:id="rId16"/>
    <p:sldId id="274" r:id="rId17"/>
    <p:sldId id="276" r:id="rId18"/>
    <p:sldId id="277" r:id="rId19"/>
    <p:sldId id="278" r:id="rId20"/>
    <p:sldId id="279" r:id="rId21"/>
    <p:sldId id="280" r:id="rId22"/>
    <p:sldId id="332" r:id="rId23"/>
    <p:sldId id="285" r:id="rId24"/>
    <p:sldId id="287" r:id="rId25"/>
    <p:sldId id="288" r:id="rId26"/>
    <p:sldId id="289" r:id="rId27"/>
    <p:sldId id="290" r:id="rId28"/>
    <p:sldId id="291" r:id="rId29"/>
    <p:sldId id="335" r:id="rId30"/>
    <p:sldId id="349" r:id="rId31"/>
    <p:sldId id="292" r:id="rId32"/>
    <p:sldId id="293" r:id="rId33"/>
    <p:sldId id="295" r:id="rId34"/>
    <p:sldId id="334"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07" r:id="rId49"/>
    <p:sldId id="350" r:id="rId50"/>
    <p:sldId id="315" r:id="rId51"/>
    <p:sldId id="317" r:id="rId52"/>
    <p:sldId id="318" r:id="rId53"/>
    <p:sldId id="320" r:id="rId54"/>
    <p:sldId id="321" r:id="rId55"/>
    <p:sldId id="323" r:id="rId56"/>
    <p:sldId id="324" r:id="rId57"/>
    <p:sldId id="326" r:id="rId58"/>
    <p:sldId id="327" r:id="rId59"/>
    <p:sldId id="328" r:id="rId60"/>
    <p:sldId id="329" r:id="rId61"/>
    <p:sldId id="351" r:id="rId6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p:scale>
          <a:sx n="100" d="100"/>
          <a:sy n="100" d="100"/>
        </p:scale>
        <p:origin x="-1860" y="-34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C71C31-0351-40ED-A8ED-434829CE27C5}" type="slidenum">
              <a:rPr lang="en-CA" altLang="en-US"/>
              <a:pPr eaLnBrk="1" hangingPunct="1"/>
              <a:t>58</a:t>
            </a:fld>
            <a:endParaRPr lang="en-CA"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7932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B1C6F-BA0E-419C-940E-F8E9EC7A54E4}" type="slidenum">
              <a:rPr lang="en-CA" altLang="en-US"/>
              <a:pPr eaLnBrk="1" hangingPunct="1"/>
              <a:t>59</a:t>
            </a:fld>
            <a:endParaRPr lang="en-CA"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4613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2543B0-B811-4C5D-B9BA-EE268FB19540}" type="slidenum">
              <a:rPr lang="en-CA" altLang="en-US"/>
              <a:pPr eaLnBrk="1" hangingPunct="1"/>
              <a:t>60</a:t>
            </a:fld>
            <a:endParaRPr lang="en-CA"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945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E59F69-E837-43D9-865A-5F0F7EBA42EA}" type="slidenum">
              <a:rPr lang="en-CA" altLang="en-US" sz="1200">
                <a:latin typeface="Tahoma" panose="020B0604030504040204" pitchFamily="34" charset="0"/>
              </a:rPr>
              <a:pPr/>
              <a:t>10</a:t>
            </a:fld>
            <a:endParaRPr lang="en-CA" altLang="en-US" sz="1200">
              <a:latin typeface="Tahoma" panose="020B0604030504040204" pitchFamily="34"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261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6231EB-7359-4385-885C-77D43B55E464}" type="slidenum">
              <a:rPr lang="en-CA" altLang="en-US" sz="1200">
                <a:latin typeface="Tahoma" panose="020B0604030504040204" pitchFamily="34" charset="0"/>
              </a:rPr>
              <a:pPr/>
              <a:t>11</a:t>
            </a:fld>
            <a:endParaRPr lang="en-CA" altLang="en-US" sz="1200">
              <a:latin typeface="Tahoma" panose="020B0604030504040204" pitchFamily="34"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146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946350-2D32-40DA-BD7D-67C647D60F67}" type="slidenum">
              <a:rPr lang="en-CA" altLang="en-US"/>
              <a:pPr eaLnBrk="1" hangingPunct="1"/>
              <a:t>52</a:t>
            </a:fld>
            <a:endParaRPr lang="en-CA"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9192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C12578-7DA7-4C60-ABEE-525E5317CF4D}" type="slidenum">
              <a:rPr lang="en-CA" altLang="en-US"/>
              <a:pPr eaLnBrk="1" hangingPunct="1"/>
              <a:t>53</a:t>
            </a:fld>
            <a:endParaRPr lang="en-CA"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8784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493228-142C-417E-93BC-2BC89556DD78}" type="slidenum">
              <a:rPr lang="en-CA" altLang="en-US"/>
              <a:pPr eaLnBrk="1" hangingPunct="1"/>
              <a:t>54</a:t>
            </a:fld>
            <a:endParaRPr lang="en-CA"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9858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A77706-7681-4BD0-BCFC-C3692FBA1DFF}" type="slidenum">
              <a:rPr lang="en-CA" altLang="en-US"/>
              <a:pPr eaLnBrk="1" hangingPunct="1"/>
              <a:t>55</a:t>
            </a:fld>
            <a:endParaRPr lang="en-CA"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9821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CCF792-04F3-42C0-9AE2-7AE0B13D841E}" type="slidenum">
              <a:rPr lang="en-CA" altLang="en-US"/>
              <a:pPr eaLnBrk="1" hangingPunct="1"/>
              <a:t>56</a:t>
            </a:fld>
            <a:endParaRPr lang="en-CA"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3201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B1FC0C-67A3-4A3F-A19B-A8CC9206AA67}" type="slidenum">
              <a:rPr lang="en-CA" altLang="en-US"/>
              <a:pPr eaLnBrk="1" hangingPunct="1"/>
              <a:t>57</a:t>
            </a:fld>
            <a:endParaRPr lang="en-CA"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5859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675" y="119063"/>
            <a:ext cx="8770938" cy="7953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3675" y="1219200"/>
            <a:ext cx="43084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19200"/>
            <a:ext cx="4310063"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193675" y="6400800"/>
            <a:ext cx="8770938" cy="320675"/>
          </a:xfrm>
          <a:prstGeom prst="rect">
            <a:avLst/>
          </a:prstGeom>
          <a:ln/>
        </p:spPr>
        <p:txBody>
          <a:bodyPr/>
          <a:lstStyle>
            <a:lvl1pPr>
              <a:defRPr/>
            </a:lvl1pPr>
          </a:lstStyle>
          <a:p>
            <a:endParaRPr lang="en-US" altLang="en-US"/>
          </a:p>
        </p:txBody>
      </p:sp>
    </p:spTree>
    <p:extLst>
      <p:ext uri="{BB962C8B-B14F-4D97-AF65-F5344CB8AC3E}">
        <p14:creationId xmlns:p14="http://schemas.microsoft.com/office/powerpoint/2010/main" val="351752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758266"/>
            <a:ext cx="7553131" cy="863601"/>
          </a:xfrm>
        </p:spPr>
        <p:txBody>
          <a:bodyPr>
            <a:normAutofit/>
          </a:bodyPr>
          <a:lstStyle/>
          <a:p>
            <a:pPr eaLnBrk="1" hangingPunct="1"/>
            <a:r>
              <a:rPr lang="en-US" dirty="0" smtClean="0">
                <a:latin typeface="Times New Roman" panose="02020603050405020304" pitchFamily="18" charset="0"/>
                <a:cs typeface="Times New Roman" panose="02020603050405020304" pitchFamily="18" charset="0"/>
              </a:rPr>
              <a:t>ER to Relational Mapping</a:t>
            </a:r>
          </a:p>
        </p:txBody>
      </p:sp>
      <p:sp>
        <p:nvSpPr>
          <p:cNvPr id="8" name="Rectangle 3"/>
          <p:cNvSpPr>
            <a:spLocks noGrp="1" noChangeArrowheads="1"/>
          </p:cNvSpPr>
          <p:nvPr>
            <p:ph type="subTitle" idx="1"/>
          </p:nvPr>
        </p:nvSpPr>
        <p:spPr>
          <a:xfrm>
            <a:off x="1949164" y="5684838"/>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2" name="Picture 1"/>
          <p:cNvPicPr>
            <a:picLocks noChangeAspect="1"/>
          </p:cNvPicPr>
          <p:nvPr/>
        </p:nvPicPr>
        <p:blipFill>
          <a:blip r:embed="rId3"/>
          <a:stretch>
            <a:fillRect/>
          </a:stretch>
        </p:blipFill>
        <p:spPr>
          <a:xfrm>
            <a:off x="289248" y="186612"/>
            <a:ext cx="8360229" cy="370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ea typeface="ＭＳ Ｐゴシック" panose="020B0600070205080204" pitchFamily="34" charset="-128"/>
              </a:rPr>
              <a:t>Key Constraints </a:t>
            </a:r>
            <a:r>
              <a:rPr lang="en-US" altLang="en-US" dirty="0" smtClean="0">
                <a:ea typeface="ＭＳ Ｐゴシック" panose="020B0600070205080204" pitchFamily="34" charset="-128"/>
              </a:rPr>
              <a:t> </a:t>
            </a:r>
          </a:p>
        </p:txBody>
      </p:sp>
      <p:sp>
        <p:nvSpPr>
          <p:cNvPr id="29699"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Key of a Relation:</a:t>
            </a:r>
          </a:p>
          <a:p>
            <a:pPr lvl="1" eaLnBrk="1" hangingPunct="1"/>
            <a:r>
              <a:rPr lang="en-US" altLang="en-US" sz="2500" dirty="0" smtClean="0">
                <a:ea typeface="ＭＳ Ｐゴシック" panose="020B0600070205080204" pitchFamily="34" charset="-128"/>
              </a:rPr>
              <a:t>Each row has a value of a data item (or set of items) that uniquely identifies that row in the table</a:t>
            </a:r>
          </a:p>
          <a:p>
            <a:pPr lvl="2" eaLnBrk="1" hangingPunct="1"/>
            <a:r>
              <a:rPr lang="en-US" altLang="en-US" sz="2300" dirty="0" smtClean="0">
                <a:ea typeface="ＭＳ Ｐゴシック" panose="020B0600070205080204" pitchFamily="34" charset="-128"/>
              </a:rPr>
              <a:t>Called the </a:t>
            </a:r>
            <a:r>
              <a:rPr lang="en-US" altLang="en-US" sz="2300" i="1" dirty="0" smtClean="0">
                <a:ea typeface="ＭＳ Ｐゴシック" panose="020B0600070205080204" pitchFamily="34" charset="-128"/>
              </a:rPr>
              <a:t>key</a:t>
            </a:r>
          </a:p>
          <a:p>
            <a:pPr lvl="1" eaLnBrk="1" hangingPunct="1"/>
            <a:r>
              <a:rPr lang="en-US" altLang="en-US" sz="2500" dirty="0" smtClean="0">
                <a:ea typeface="ＭＳ Ｐゴシック" panose="020B0600070205080204" pitchFamily="34" charset="-128"/>
              </a:rPr>
              <a:t>In the STUDENT table, SSN is the key</a:t>
            </a:r>
          </a:p>
          <a:p>
            <a:pPr lvl="1" eaLnBrk="1" hangingPunct="1"/>
            <a:endParaRPr lang="en-US" altLang="en-US" sz="2500" dirty="0" smtClean="0">
              <a:ea typeface="ＭＳ Ｐゴシック" panose="020B0600070205080204" pitchFamily="34" charset="-128"/>
            </a:endParaRPr>
          </a:p>
          <a:p>
            <a:pPr lvl="1" eaLnBrk="1" hangingPunct="1"/>
            <a:r>
              <a:rPr lang="en-US" altLang="en-US" sz="2500" dirty="0" smtClean="0">
                <a:ea typeface="ＭＳ Ｐゴシック" panose="020B0600070205080204" pitchFamily="34" charset="-128"/>
              </a:rPr>
              <a:t>Sometimes row-ids or sequential numbers are assigned as keys to identify the rows in a table</a:t>
            </a:r>
          </a:p>
          <a:p>
            <a:pPr lvl="2" eaLnBrk="1" hangingPunct="1"/>
            <a:r>
              <a:rPr lang="en-US" altLang="en-US" sz="2300" dirty="0" smtClean="0">
                <a:ea typeface="ＭＳ Ｐゴシック" panose="020B0600070205080204" pitchFamily="34" charset="-128"/>
              </a:rPr>
              <a:t>Called </a:t>
            </a:r>
            <a:r>
              <a:rPr lang="en-US" altLang="en-US" sz="2300" i="1" dirty="0" smtClean="0">
                <a:solidFill>
                  <a:schemeClr val="accent1"/>
                </a:solidFill>
                <a:ea typeface="ＭＳ Ｐゴシック" panose="020B0600070205080204" pitchFamily="34" charset="-128"/>
              </a:rPr>
              <a:t>artificial </a:t>
            </a:r>
            <a:r>
              <a:rPr lang="en-US" altLang="en-US" sz="2300" i="1" dirty="0" smtClean="0">
                <a:ea typeface="ＭＳ Ｐゴシック" panose="020B0600070205080204" pitchFamily="34" charset="-128"/>
              </a:rPr>
              <a:t>key</a:t>
            </a:r>
            <a:r>
              <a:rPr lang="en-US" altLang="en-US" sz="2300" dirty="0" smtClean="0">
                <a:ea typeface="ＭＳ Ｐゴシック" panose="020B0600070205080204" pitchFamily="34" charset="-128"/>
              </a:rPr>
              <a:t> or </a:t>
            </a:r>
            <a:r>
              <a:rPr lang="en-US" altLang="en-US" sz="2300" i="1" dirty="0" smtClean="0">
                <a:solidFill>
                  <a:schemeClr val="accent1"/>
                </a:solidFill>
                <a:ea typeface="ＭＳ Ｐゴシック" panose="020B0600070205080204" pitchFamily="34" charset="-128"/>
              </a:rPr>
              <a:t>surrogate</a:t>
            </a:r>
            <a:r>
              <a:rPr lang="en-US" altLang="en-US" sz="2300" i="1" dirty="0" smtClean="0">
                <a:ea typeface="ＭＳ Ｐゴシック" panose="020B0600070205080204" pitchFamily="34" charset="-128"/>
              </a:rPr>
              <a:t> key</a:t>
            </a:r>
          </a:p>
          <a:p>
            <a:pPr lvl="1" eaLnBrk="1" hangingPunct="1">
              <a:buFont typeface="Wingdings" panose="05000000000000000000" pitchFamily="2" charset="2"/>
              <a:buNone/>
            </a:pPr>
            <a:endParaRPr lang="en-US" altLang="en-US" sz="2500"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10</a:t>
            </a:fld>
            <a:endParaRPr lang="en-US"/>
          </a:p>
        </p:txBody>
      </p:sp>
    </p:spTree>
    <p:extLst>
      <p:ext uri="{BB962C8B-B14F-4D97-AF65-F5344CB8AC3E}">
        <p14:creationId xmlns:p14="http://schemas.microsoft.com/office/powerpoint/2010/main" val="86090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ea typeface="ＭＳ Ｐゴシック" panose="020B0600070205080204" pitchFamily="34" charset="-128"/>
              </a:rPr>
              <a:t>Key Constraints (continued)</a:t>
            </a:r>
          </a:p>
        </p:txBody>
      </p:sp>
      <p:sp>
        <p:nvSpPr>
          <p:cNvPr id="63491" name="Rectangle 3"/>
          <p:cNvSpPr>
            <a:spLocks noGrp="1" noChangeArrowheads="1"/>
          </p:cNvSpPr>
          <p:nvPr>
            <p:ph type="body" idx="1"/>
          </p:nvPr>
        </p:nvSpPr>
        <p:spPr/>
        <p:txBody>
          <a:bodyPr/>
          <a:lstStyle/>
          <a:p>
            <a:pPr eaLnBrk="1" hangingPunct="1">
              <a:lnSpc>
                <a:spcPct val="80000"/>
              </a:lnSpc>
            </a:pPr>
            <a:r>
              <a:rPr lang="en-US" altLang="en-US" sz="2400" dirty="0" smtClean="0">
                <a:ea typeface="ＭＳ Ｐゴシック" panose="020B0600070205080204" pitchFamily="34" charset="-128"/>
              </a:rPr>
              <a:t>If a relation has several </a:t>
            </a:r>
            <a:r>
              <a:rPr lang="en-US" altLang="en-US" sz="2400" dirty="0" smtClean="0">
                <a:solidFill>
                  <a:schemeClr val="accent1"/>
                </a:solidFill>
                <a:ea typeface="ＭＳ Ｐゴシック" panose="020B0600070205080204" pitchFamily="34" charset="-128"/>
              </a:rPr>
              <a:t>candidate keys</a:t>
            </a:r>
            <a:r>
              <a:rPr lang="en-US" altLang="en-US" sz="2400" dirty="0" smtClean="0">
                <a:ea typeface="ＭＳ Ｐゴシック" panose="020B0600070205080204" pitchFamily="34" charset="-128"/>
              </a:rPr>
              <a:t>, one is chosen arbitrarily to be the </a:t>
            </a:r>
            <a:r>
              <a:rPr lang="en-US" altLang="en-US" sz="2400" dirty="0" smtClean="0">
                <a:solidFill>
                  <a:schemeClr val="accent1"/>
                </a:solidFill>
                <a:ea typeface="ＭＳ Ｐゴシック" panose="020B0600070205080204" pitchFamily="34" charset="-128"/>
              </a:rPr>
              <a:t>primary key</a:t>
            </a:r>
            <a:r>
              <a:rPr lang="en-US" altLang="en-US" sz="2400" dirty="0" smtClean="0">
                <a:ea typeface="ＭＳ Ｐゴシック" panose="020B0600070205080204" pitchFamily="34" charset="-128"/>
              </a:rPr>
              <a:t>. </a:t>
            </a:r>
          </a:p>
          <a:p>
            <a:pPr lvl="1" eaLnBrk="1" hangingPunct="1">
              <a:lnSpc>
                <a:spcPct val="80000"/>
              </a:lnSpc>
            </a:pPr>
            <a:r>
              <a:rPr lang="en-US" altLang="en-US" sz="2200" dirty="0" smtClean="0">
                <a:ea typeface="ＭＳ Ｐゴシック" panose="020B0600070205080204" pitchFamily="34" charset="-128"/>
              </a:rPr>
              <a:t>The primary key attributes are </a:t>
            </a:r>
            <a:r>
              <a:rPr lang="en-US" altLang="en-US" sz="2200" u="sng" dirty="0" smtClean="0">
                <a:ea typeface="ＭＳ Ｐゴシック" panose="020B0600070205080204" pitchFamily="34" charset="-128"/>
              </a:rPr>
              <a:t>underlined</a:t>
            </a:r>
            <a:r>
              <a:rPr lang="en-US" altLang="en-US" sz="2200" dirty="0" smtClean="0">
                <a:ea typeface="ＭＳ Ｐゴシック" panose="020B0600070205080204" pitchFamily="34" charset="-128"/>
              </a:rPr>
              <a:t>.</a:t>
            </a:r>
          </a:p>
          <a:p>
            <a:pPr eaLnBrk="1" hangingPunct="1">
              <a:lnSpc>
                <a:spcPct val="80000"/>
              </a:lnSpc>
            </a:pPr>
            <a:r>
              <a:rPr lang="en-US" altLang="en-US" sz="2400" dirty="0" smtClean="0">
                <a:ea typeface="ＭＳ Ｐゴシック" panose="020B0600070205080204" pitchFamily="34" charset="-128"/>
              </a:rPr>
              <a:t>Example: Consider the CAR relation schema:</a:t>
            </a:r>
          </a:p>
          <a:p>
            <a:pPr lvl="1" eaLnBrk="1" hangingPunct="1">
              <a:lnSpc>
                <a:spcPct val="80000"/>
              </a:lnSpc>
            </a:pPr>
            <a:r>
              <a:rPr lang="en-US" altLang="en-US" sz="2200" dirty="0" smtClean="0">
                <a:ea typeface="ＭＳ Ｐゴシック" panose="020B0600070205080204" pitchFamily="34" charset="-128"/>
              </a:rPr>
              <a:t>CAR(State, </a:t>
            </a:r>
            <a:r>
              <a:rPr lang="en-US" altLang="en-US" sz="2200" dirty="0" err="1" smtClean="0">
                <a:ea typeface="ＭＳ Ｐゴシック" panose="020B0600070205080204" pitchFamily="34" charset="-128"/>
              </a:rPr>
              <a:t>Reg</a:t>
            </a:r>
            <a:r>
              <a:rPr lang="en-US" altLang="en-US" sz="2200" dirty="0" smtClean="0">
                <a:ea typeface="ＭＳ Ｐゴシック" panose="020B0600070205080204" pitchFamily="34" charset="-128"/>
              </a:rPr>
              <a:t>#, </a:t>
            </a:r>
            <a:r>
              <a:rPr lang="en-US" altLang="en-US" sz="2200" u="sng" dirty="0" err="1" smtClean="0">
                <a:ea typeface="ＭＳ Ｐゴシック" panose="020B0600070205080204" pitchFamily="34" charset="-128"/>
              </a:rPr>
              <a:t>SerialNo</a:t>
            </a:r>
            <a:r>
              <a:rPr lang="en-US" altLang="en-US" sz="2200" dirty="0" smtClean="0">
                <a:ea typeface="ＭＳ Ｐゴシック" panose="020B0600070205080204" pitchFamily="34" charset="-128"/>
              </a:rPr>
              <a:t>, Make, Model, Year)</a:t>
            </a:r>
          </a:p>
          <a:p>
            <a:pPr lvl="1" eaLnBrk="1" hangingPunct="1">
              <a:lnSpc>
                <a:spcPct val="80000"/>
              </a:lnSpc>
            </a:pPr>
            <a:r>
              <a:rPr lang="en-US" altLang="en-US" sz="2200" dirty="0" smtClean="0">
                <a:ea typeface="ＭＳ Ｐゴシック" panose="020B0600070205080204" pitchFamily="34" charset="-128"/>
              </a:rPr>
              <a:t>We chose </a:t>
            </a:r>
            <a:r>
              <a:rPr lang="en-US" altLang="en-US" sz="2200" dirty="0" err="1" smtClean="0">
                <a:ea typeface="ＭＳ Ｐゴシック" panose="020B0600070205080204" pitchFamily="34" charset="-128"/>
              </a:rPr>
              <a:t>SerialNo</a:t>
            </a:r>
            <a:r>
              <a:rPr lang="en-US" altLang="en-US" sz="2200" dirty="0" smtClean="0">
                <a:ea typeface="ＭＳ Ｐゴシック" panose="020B0600070205080204" pitchFamily="34" charset="-128"/>
              </a:rPr>
              <a:t> as the primary key</a:t>
            </a:r>
          </a:p>
          <a:p>
            <a:pPr eaLnBrk="1" hangingPunct="1">
              <a:lnSpc>
                <a:spcPct val="80000"/>
              </a:lnSpc>
            </a:pPr>
            <a:r>
              <a:rPr lang="en-US" altLang="en-US" sz="2400" dirty="0" smtClean="0">
                <a:ea typeface="ＭＳ Ｐゴシック" panose="020B0600070205080204" pitchFamily="34" charset="-128"/>
              </a:rPr>
              <a:t>The primary key value is used to </a:t>
            </a:r>
            <a:r>
              <a:rPr lang="en-US" altLang="en-US" sz="2400" i="1" dirty="0" smtClean="0">
                <a:ea typeface="ＭＳ Ｐゴシック" panose="020B0600070205080204" pitchFamily="34" charset="-128"/>
              </a:rPr>
              <a:t>uniquely identify</a:t>
            </a:r>
            <a:r>
              <a:rPr lang="en-US" altLang="en-US" sz="2400" dirty="0" smtClean="0">
                <a:ea typeface="ＭＳ Ｐゴシック" panose="020B0600070205080204" pitchFamily="34" charset="-128"/>
              </a:rPr>
              <a:t> each tuple in a relation</a:t>
            </a:r>
          </a:p>
          <a:p>
            <a:pPr lvl="1" eaLnBrk="1" hangingPunct="1">
              <a:lnSpc>
                <a:spcPct val="80000"/>
              </a:lnSpc>
            </a:pPr>
            <a:r>
              <a:rPr lang="en-US" altLang="en-US" sz="2200" dirty="0" smtClean="0">
                <a:ea typeface="ＭＳ Ｐゴシック" panose="020B0600070205080204" pitchFamily="34" charset="-128"/>
              </a:rPr>
              <a:t>Provides the tuple identity</a:t>
            </a:r>
          </a:p>
          <a:p>
            <a:pPr eaLnBrk="1" hangingPunct="1">
              <a:lnSpc>
                <a:spcPct val="80000"/>
              </a:lnSpc>
            </a:pPr>
            <a:r>
              <a:rPr lang="en-US" altLang="en-US" sz="2400" dirty="0" smtClean="0">
                <a:ea typeface="ＭＳ Ｐゴシック" panose="020B0600070205080204" pitchFamily="34" charset="-128"/>
              </a:rPr>
              <a:t>Also used to </a:t>
            </a:r>
            <a:r>
              <a:rPr lang="en-US" altLang="en-US" sz="2400" i="1" dirty="0" smtClean="0">
                <a:ea typeface="ＭＳ Ｐゴシック" panose="020B0600070205080204" pitchFamily="34" charset="-128"/>
              </a:rPr>
              <a:t>reference</a:t>
            </a:r>
            <a:r>
              <a:rPr lang="en-US" altLang="en-US" sz="2400" dirty="0" smtClean="0">
                <a:ea typeface="ＭＳ Ｐゴシック" panose="020B0600070205080204" pitchFamily="34" charset="-128"/>
              </a:rPr>
              <a:t> the tuple from another tuple</a:t>
            </a:r>
          </a:p>
          <a:p>
            <a:pPr lvl="1" eaLnBrk="1" hangingPunct="1">
              <a:lnSpc>
                <a:spcPct val="80000"/>
              </a:lnSpc>
            </a:pPr>
            <a:r>
              <a:rPr lang="en-US" altLang="en-US" sz="2200" dirty="0" smtClean="0">
                <a:ea typeface="ＭＳ Ｐゴシック" panose="020B0600070205080204" pitchFamily="34" charset="-128"/>
              </a:rPr>
              <a:t>General rule: Choose as primary key the smallest of the candidate keys (in terms of size)</a:t>
            </a:r>
          </a:p>
          <a:p>
            <a:pPr lvl="1" eaLnBrk="1" hangingPunct="1">
              <a:lnSpc>
                <a:spcPct val="80000"/>
              </a:lnSpc>
            </a:pPr>
            <a:r>
              <a:rPr lang="en-US" altLang="en-US" sz="2200" dirty="0" smtClean="0">
                <a:ea typeface="ＭＳ Ｐゴシック" panose="020B0600070205080204" pitchFamily="34" charset="-128"/>
              </a:rPr>
              <a:t>Not always applicable – choice is sometimes subjective</a:t>
            </a:r>
          </a:p>
        </p:txBody>
      </p:sp>
      <p:sp>
        <p:nvSpPr>
          <p:cNvPr id="2" name="Slide Number Placeholder 1"/>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225613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Key Constraints</a:t>
            </a:r>
          </a:p>
        </p:txBody>
      </p:sp>
      <p:sp>
        <p:nvSpPr>
          <p:cNvPr id="17412" name="Rectangle 3"/>
          <p:cNvSpPr>
            <a:spLocks noGrp="1" noChangeArrowheads="1"/>
          </p:cNvSpPr>
          <p:nvPr>
            <p:ph type="body" idx="1"/>
          </p:nvPr>
        </p:nvSpPr>
        <p:spPr/>
        <p:txBody>
          <a:bodyPr/>
          <a:lstStyle/>
          <a:p>
            <a:pPr eaLnBrk="1" hangingPunct="1"/>
            <a:r>
              <a:rPr lang="en-US" altLang="en-US" smtClean="0"/>
              <a:t>The CAR relation, with two candidate keys: License_Number and Engine_Serial_Number</a:t>
            </a:r>
            <a:endParaRPr lang="en-GB" altLang="en-US" smtClean="0"/>
          </a:p>
        </p:txBody>
      </p:sp>
      <p:pic>
        <p:nvPicPr>
          <p:cNvPr id="174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46" y="3247053"/>
            <a:ext cx="7270103" cy="209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107757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GB" altLang="en-US" dirty="0" smtClean="0"/>
              <a:t>Relational Integrity Constraints</a:t>
            </a:r>
            <a:endParaRPr lang="en-US" altLang="en-US" sz="2800" b="0" dirty="0" smtClean="0">
              <a:solidFill>
                <a:schemeClr val="tx1"/>
              </a:solidFill>
            </a:endParaRPr>
          </a:p>
        </p:txBody>
      </p:sp>
      <p:sp>
        <p:nvSpPr>
          <p:cNvPr id="18436" name="Rectangle 3"/>
          <p:cNvSpPr>
            <a:spLocks noGrp="1" noChangeArrowheads="1"/>
          </p:cNvSpPr>
          <p:nvPr>
            <p:ph type="body" idx="1"/>
          </p:nvPr>
        </p:nvSpPr>
        <p:spPr/>
        <p:txBody>
          <a:bodyPr>
            <a:normAutofit/>
          </a:bodyPr>
          <a:lstStyle/>
          <a:p>
            <a:r>
              <a:rPr lang="en-US" altLang="en-US" b="1" dirty="0">
                <a:ea typeface="ＭＳ Ｐゴシック" panose="020B0600070205080204" pitchFamily="34" charset="-128"/>
              </a:rPr>
              <a:t>Entity Integrity:</a:t>
            </a:r>
          </a:p>
          <a:p>
            <a:pPr lvl="1"/>
            <a:r>
              <a:rPr lang="en-US" altLang="en-US" sz="2400" dirty="0">
                <a:ea typeface="ＭＳ Ｐゴシック" panose="020B0600070205080204" pitchFamily="34" charset="-128"/>
              </a:rPr>
              <a:t>The </a:t>
            </a:r>
            <a:r>
              <a:rPr lang="en-US" altLang="en-US" sz="2400" i="1" dirty="0">
                <a:ea typeface="ＭＳ Ｐゴシック" panose="020B0600070205080204" pitchFamily="34" charset="-128"/>
              </a:rPr>
              <a:t>primary key attributes</a:t>
            </a:r>
            <a:r>
              <a:rPr lang="en-US" altLang="en-US" sz="2400" dirty="0">
                <a:ea typeface="ＭＳ Ｐゴシック" panose="020B0600070205080204" pitchFamily="34" charset="-128"/>
              </a:rPr>
              <a:t> PK of each relation schema R in S cannot have null values in any tuple of r(R).</a:t>
            </a:r>
          </a:p>
          <a:p>
            <a:pPr lvl="2"/>
            <a:r>
              <a:rPr lang="en-US" altLang="en-US" sz="2000" dirty="0">
                <a:ea typeface="ＭＳ Ｐゴシック" panose="020B0600070205080204" pitchFamily="34" charset="-128"/>
              </a:rPr>
              <a:t>This is because primary key values are used to </a:t>
            </a:r>
            <a:r>
              <a:rPr lang="en-US" altLang="en-US" sz="2000" i="1" dirty="0">
                <a:ea typeface="ＭＳ Ｐゴシック" panose="020B0600070205080204" pitchFamily="34" charset="-128"/>
              </a:rPr>
              <a:t>identify</a:t>
            </a:r>
            <a:r>
              <a:rPr lang="en-US" altLang="en-US" sz="2000" dirty="0">
                <a:ea typeface="ＭＳ Ｐゴシック" panose="020B0600070205080204" pitchFamily="34" charset="-128"/>
              </a:rPr>
              <a:t> the individual tuples.</a:t>
            </a:r>
          </a:p>
          <a:p>
            <a:pPr lvl="2"/>
            <a:r>
              <a:rPr lang="en-US" altLang="en-US" sz="2000" dirty="0">
                <a:ea typeface="ＭＳ Ｐゴシック" panose="020B0600070205080204" pitchFamily="34" charset="-128"/>
              </a:rPr>
              <a:t>t[PK] </a:t>
            </a:r>
            <a:r>
              <a:rPr lang="en-US" altLang="en-US" sz="2000" dirty="0">
                <a:ea typeface="ＭＳ Ｐゴシック" panose="020B0600070205080204" pitchFamily="34" charset="-128"/>
                <a:sym typeface="Symbol" panose="05050102010706020507" pitchFamily="18" charset="2"/>
              </a:rPr>
              <a:t></a:t>
            </a:r>
            <a:r>
              <a:rPr lang="en-US" altLang="en-US" sz="2000" dirty="0">
                <a:ea typeface="ＭＳ Ｐゴシック" panose="020B0600070205080204" pitchFamily="34" charset="-128"/>
              </a:rPr>
              <a:t> null for any tuple t in r(R)</a:t>
            </a:r>
          </a:p>
          <a:p>
            <a:pPr lvl="2"/>
            <a:r>
              <a:rPr lang="en-US" altLang="en-US" sz="2000" dirty="0">
                <a:ea typeface="ＭＳ Ｐゴシック" panose="020B0600070205080204" pitchFamily="34" charset="-128"/>
              </a:rPr>
              <a:t>If PK has several attributes, null is not allowed in any of these attributes</a:t>
            </a:r>
          </a:p>
          <a:p>
            <a:pPr lvl="1"/>
            <a:r>
              <a:rPr lang="en-US" altLang="en-US" sz="2400" dirty="0">
                <a:ea typeface="ＭＳ Ｐゴシック" panose="020B0600070205080204" pitchFamily="34" charset="-128"/>
              </a:rPr>
              <a:t>Note: Other attributes of R may be constrained  to disallow null values, even though they are not members of the primary key.</a:t>
            </a:r>
          </a:p>
        </p:txBody>
      </p:sp>
      <p:sp>
        <p:nvSpPr>
          <p:cNvPr id="3" name="Slide Number Placeholder 2"/>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294211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Referential Integrity</a:t>
            </a:r>
          </a:p>
        </p:txBody>
      </p:sp>
      <p:sp>
        <p:nvSpPr>
          <p:cNvPr id="19460" name="Rectangle 3"/>
          <p:cNvSpPr>
            <a:spLocks noGrp="1" noChangeArrowheads="1"/>
          </p:cNvSpPr>
          <p:nvPr>
            <p:ph type="body" idx="1"/>
          </p:nvPr>
        </p:nvSpPr>
        <p:spPr/>
        <p:txBody>
          <a:bodyPr/>
          <a:lstStyle/>
          <a:p>
            <a:pPr eaLnBrk="1" hangingPunct="1">
              <a:lnSpc>
                <a:spcPct val="90000"/>
              </a:lnSpc>
            </a:pPr>
            <a:r>
              <a:rPr lang="en-US" altLang="en-US" sz="2400" dirty="0" smtClean="0">
                <a:cs typeface="Times New Roman" panose="02020603050405020304" pitchFamily="18" charset="0"/>
              </a:rPr>
              <a:t>A constraint involving </a:t>
            </a:r>
            <a:r>
              <a:rPr lang="en-US" altLang="en-US" sz="2400" i="1" dirty="0" smtClean="0">
                <a:cs typeface="Times New Roman" panose="02020603050405020304" pitchFamily="18" charset="0"/>
              </a:rPr>
              <a:t>two  </a:t>
            </a:r>
            <a:r>
              <a:rPr lang="en-US" altLang="en-US" sz="2400" dirty="0" smtClean="0">
                <a:cs typeface="Times New Roman" panose="02020603050405020304" pitchFamily="18" charset="0"/>
              </a:rPr>
              <a:t>relations (the previous constraints involve a </a:t>
            </a:r>
            <a:r>
              <a:rPr lang="en-US" altLang="en-US" sz="2400" i="1" dirty="0" smtClean="0">
                <a:cs typeface="Times New Roman" panose="02020603050405020304" pitchFamily="18" charset="0"/>
              </a:rPr>
              <a:t>single</a:t>
            </a:r>
            <a:r>
              <a:rPr lang="en-US" altLang="en-US" sz="2400" dirty="0" smtClean="0">
                <a:cs typeface="Times New Roman" panose="02020603050405020304" pitchFamily="18" charset="0"/>
              </a:rPr>
              <a:t>  relation)</a:t>
            </a:r>
          </a:p>
          <a:p>
            <a:pPr eaLnBrk="1" hangingPunct="1">
              <a:lnSpc>
                <a:spcPct val="90000"/>
              </a:lnSpc>
            </a:pPr>
            <a:r>
              <a:rPr lang="en-US" altLang="en-US" sz="2400" dirty="0" smtClean="0">
                <a:cs typeface="Times New Roman" panose="02020603050405020304" pitchFamily="18" charset="0"/>
              </a:rPr>
              <a:t>Used to specify a </a:t>
            </a:r>
            <a:r>
              <a:rPr lang="en-US" altLang="en-US" sz="2400" i="1" dirty="0" smtClean="0">
                <a:cs typeface="Times New Roman" panose="02020603050405020304" pitchFamily="18" charset="0"/>
              </a:rPr>
              <a:t>relationship</a:t>
            </a:r>
            <a:r>
              <a:rPr lang="en-US" altLang="en-US" sz="2400" dirty="0" smtClean="0">
                <a:cs typeface="Times New Roman" panose="02020603050405020304" pitchFamily="18" charset="0"/>
              </a:rPr>
              <a:t>  among tuples in two relations: the </a:t>
            </a:r>
            <a:r>
              <a:rPr lang="en-US" altLang="en-US" sz="2400" b="1" dirty="0" smtClean="0">
                <a:cs typeface="Times New Roman" panose="02020603050405020304" pitchFamily="18" charset="0"/>
              </a:rPr>
              <a:t>referencing relation</a:t>
            </a:r>
            <a:r>
              <a:rPr lang="en-US" altLang="en-US" sz="2400" dirty="0" smtClean="0">
                <a:cs typeface="Times New Roman" panose="02020603050405020304" pitchFamily="18" charset="0"/>
              </a:rPr>
              <a:t> and the </a:t>
            </a:r>
            <a:r>
              <a:rPr lang="en-US" altLang="en-US" sz="2400" b="1" dirty="0" smtClean="0">
                <a:cs typeface="Times New Roman" panose="02020603050405020304" pitchFamily="18" charset="0"/>
              </a:rPr>
              <a:t>referenced relation</a:t>
            </a:r>
            <a:endParaRPr lang="en-US" altLang="en-US" sz="2400" dirty="0" smtClean="0">
              <a:cs typeface="Times New Roman" panose="02020603050405020304" pitchFamily="18" charset="0"/>
            </a:endParaRPr>
          </a:p>
          <a:p>
            <a:pPr eaLnBrk="1" hangingPunct="1">
              <a:lnSpc>
                <a:spcPct val="90000"/>
              </a:lnSpc>
            </a:pPr>
            <a:r>
              <a:rPr lang="en-US" altLang="en-US" sz="2400" dirty="0" smtClean="0">
                <a:cs typeface="Times New Roman" panose="02020603050405020304" pitchFamily="18" charset="0"/>
              </a:rPr>
              <a:t>Tuples in the </a:t>
            </a:r>
            <a:r>
              <a:rPr lang="en-US" altLang="en-US" sz="2400" i="1" dirty="0" smtClean="0">
                <a:cs typeface="Times New Roman" panose="02020603050405020304" pitchFamily="18" charset="0"/>
              </a:rPr>
              <a:t>referencing relation</a:t>
            </a:r>
            <a:r>
              <a:rPr lang="en-US" altLang="en-US" sz="2400" dirty="0" smtClean="0">
                <a:cs typeface="Times New Roman" panose="02020603050405020304" pitchFamily="18" charset="0"/>
              </a:rPr>
              <a:t>  R</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 have attributes FK (called </a:t>
            </a:r>
            <a:r>
              <a:rPr lang="en-US" altLang="en-US" sz="2400" b="1" dirty="0" smtClean="0">
                <a:cs typeface="Times New Roman" panose="02020603050405020304" pitchFamily="18" charset="0"/>
              </a:rPr>
              <a:t>foreign key</a:t>
            </a:r>
            <a:r>
              <a:rPr lang="en-US" altLang="en-US" sz="2400" dirty="0" smtClean="0">
                <a:cs typeface="Times New Roman" panose="02020603050405020304" pitchFamily="18" charset="0"/>
              </a:rPr>
              <a:t> attributes) that reference the primary key attributes PK of the </a:t>
            </a:r>
            <a:r>
              <a:rPr lang="en-US" altLang="en-US" sz="2400" i="1" dirty="0" smtClean="0">
                <a:cs typeface="Times New Roman" panose="02020603050405020304" pitchFamily="18" charset="0"/>
              </a:rPr>
              <a:t>referenced relation</a:t>
            </a:r>
            <a:r>
              <a:rPr lang="en-US" altLang="en-US" sz="2400" dirty="0" smtClean="0">
                <a:cs typeface="Times New Roman" panose="02020603050405020304" pitchFamily="18" charset="0"/>
              </a:rPr>
              <a:t>  R</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 A tuple t</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 in R</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 is said to </a:t>
            </a:r>
            <a:r>
              <a:rPr lang="en-US" altLang="en-US" sz="2400" b="1" dirty="0" smtClean="0">
                <a:cs typeface="Times New Roman" panose="02020603050405020304" pitchFamily="18" charset="0"/>
              </a:rPr>
              <a:t>reference</a:t>
            </a:r>
            <a:r>
              <a:rPr lang="en-US" altLang="en-US" sz="2400" dirty="0" smtClean="0">
                <a:cs typeface="Times New Roman" panose="02020603050405020304" pitchFamily="18" charset="0"/>
              </a:rPr>
              <a:t> a tuple t</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 in R</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 if t</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[FK] = t</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[PK]</a:t>
            </a:r>
          </a:p>
          <a:p>
            <a:pPr eaLnBrk="1" hangingPunct="1">
              <a:lnSpc>
                <a:spcPct val="90000"/>
              </a:lnSpc>
            </a:pPr>
            <a:r>
              <a:rPr lang="en-US" altLang="en-US" sz="2400" dirty="0" smtClean="0">
                <a:cs typeface="Times New Roman" panose="02020603050405020304" pitchFamily="18" charset="0"/>
              </a:rPr>
              <a:t>A referential integrity constraint can be displayed in a relational database schema as a directed arc from R</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.FK to R</a:t>
            </a:r>
            <a:r>
              <a:rPr lang="en-US" altLang="en-US" sz="2400" baseline="-25000" dirty="0" smtClean="0">
                <a:cs typeface="Times New Roman" panose="02020603050405020304" pitchFamily="18" charset="0"/>
              </a:rPr>
              <a:t>2</a:t>
            </a:r>
            <a:endParaRPr lang="en-GB" altLang="en-US" sz="2400" dirty="0" smtClean="0"/>
          </a:p>
        </p:txBody>
      </p:sp>
      <p:sp>
        <p:nvSpPr>
          <p:cNvPr id="3" name="Slide Number Placeholder 2"/>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161683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Referential Integrity</a:t>
            </a:r>
          </a:p>
        </p:txBody>
      </p:sp>
      <p:sp>
        <p:nvSpPr>
          <p:cNvPr id="21508" name="Rectangle 3"/>
          <p:cNvSpPr>
            <a:spLocks noGrp="1" noChangeArrowheads="1"/>
          </p:cNvSpPr>
          <p:nvPr>
            <p:ph type="body" idx="1"/>
          </p:nvPr>
        </p:nvSpPr>
        <p:spPr/>
        <p:txBody>
          <a:bodyPr/>
          <a:lstStyle/>
          <a:p>
            <a:pPr algn="ctr" eaLnBrk="1" hangingPunct="1">
              <a:lnSpc>
                <a:spcPct val="90000"/>
              </a:lnSpc>
              <a:buFont typeface="Wingdings" panose="05000000000000000000" pitchFamily="2" charset="2"/>
              <a:buNone/>
            </a:pPr>
            <a:r>
              <a:rPr lang="en-US" altLang="en-US" u="sng" dirty="0" smtClean="0"/>
              <a:t>Statement of the constraint</a:t>
            </a:r>
          </a:p>
          <a:p>
            <a:pPr eaLnBrk="1" hangingPunct="1">
              <a:lnSpc>
                <a:spcPct val="90000"/>
              </a:lnSpc>
            </a:pPr>
            <a:r>
              <a:rPr lang="en-US" altLang="en-US" dirty="0" smtClean="0"/>
              <a:t>The value in the foreign key column (or columns) FK of the </a:t>
            </a:r>
            <a:r>
              <a:rPr lang="en-US" altLang="en-US" dirty="0" err="1" smtClean="0"/>
              <a:t>the</a:t>
            </a:r>
            <a:r>
              <a:rPr lang="en-US" altLang="en-US" dirty="0" smtClean="0"/>
              <a:t> </a:t>
            </a:r>
            <a:r>
              <a:rPr lang="en-US" altLang="en-US" b="1" dirty="0" smtClean="0"/>
              <a:t>referencing relation </a:t>
            </a:r>
            <a:r>
              <a:rPr lang="en-US" altLang="en-US" dirty="0" smtClean="0"/>
              <a:t>R</a:t>
            </a:r>
            <a:r>
              <a:rPr lang="en-US" altLang="en-US" baseline="-25000" dirty="0" smtClean="0"/>
              <a:t>1</a:t>
            </a:r>
            <a:r>
              <a:rPr lang="en-US" altLang="en-US" dirty="0" smtClean="0"/>
              <a:t> can be </a:t>
            </a:r>
            <a:r>
              <a:rPr lang="en-US" altLang="en-US" u="sng" dirty="0" smtClean="0"/>
              <a:t>either</a:t>
            </a:r>
            <a:r>
              <a:rPr lang="en-US" altLang="en-US" dirty="0" smtClean="0"/>
              <a:t>:</a:t>
            </a:r>
          </a:p>
          <a:p>
            <a:pPr lvl="1" eaLnBrk="1" hangingPunct="1">
              <a:lnSpc>
                <a:spcPct val="90000"/>
              </a:lnSpc>
            </a:pPr>
            <a:r>
              <a:rPr lang="en-US" altLang="en-US" dirty="0" smtClean="0"/>
              <a:t>(1) a value of an existing primary key value of the corresponding primary key PK in the </a:t>
            </a:r>
            <a:r>
              <a:rPr lang="en-US" altLang="en-US" b="1" dirty="0" smtClean="0"/>
              <a:t>referenced relation </a:t>
            </a:r>
            <a:r>
              <a:rPr lang="en-US" altLang="en-US" dirty="0" smtClean="0"/>
              <a:t>R</a:t>
            </a:r>
            <a:r>
              <a:rPr lang="en-US" altLang="en-US" baseline="-25000" dirty="0" smtClean="0"/>
              <a:t>2,</a:t>
            </a:r>
            <a:r>
              <a:rPr lang="en-US" altLang="en-US" dirty="0" smtClean="0"/>
              <a:t>, or</a:t>
            </a:r>
          </a:p>
          <a:p>
            <a:pPr lvl="1" eaLnBrk="1" hangingPunct="1">
              <a:lnSpc>
                <a:spcPct val="90000"/>
              </a:lnSpc>
            </a:pPr>
            <a:r>
              <a:rPr lang="en-US" altLang="en-US" dirty="0" smtClean="0"/>
              <a:t>(2) a NULL</a:t>
            </a:r>
          </a:p>
          <a:p>
            <a:pPr eaLnBrk="1" hangingPunct="1">
              <a:lnSpc>
                <a:spcPct val="90000"/>
              </a:lnSpc>
            </a:pPr>
            <a:r>
              <a:rPr lang="en-US" altLang="en-US" dirty="0" smtClean="0"/>
              <a:t>In case (2), the FK in R</a:t>
            </a:r>
            <a:r>
              <a:rPr lang="en-US" altLang="en-US" baseline="-25000" dirty="0" smtClean="0"/>
              <a:t>1 </a:t>
            </a:r>
            <a:r>
              <a:rPr lang="en-US" altLang="en-US" dirty="0" smtClean="0"/>
              <a:t>should </a:t>
            </a:r>
            <a:r>
              <a:rPr lang="en-US" altLang="en-US" u="sng" dirty="0" smtClean="0"/>
              <a:t>not</a:t>
            </a:r>
            <a:r>
              <a:rPr lang="en-US" altLang="en-US" dirty="0" smtClean="0"/>
              <a:t> be a part of its own primary key</a:t>
            </a:r>
            <a:endParaRPr lang="en-GB" altLang="en-US" dirty="0" smtClean="0"/>
          </a:p>
        </p:txBody>
      </p:sp>
      <p:sp>
        <p:nvSpPr>
          <p:cNvPr id="3" name="Slide Number Placeholder 2"/>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254978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01216" y="771330"/>
            <a:ext cx="8434873" cy="609600"/>
          </a:xfrm>
        </p:spPr>
        <p:txBody>
          <a:bodyPr>
            <a:noAutofit/>
          </a:bodyPr>
          <a:lstStyle/>
          <a:p>
            <a:pPr>
              <a:spcBef>
                <a:spcPct val="50000"/>
              </a:spcBef>
            </a:pPr>
            <a:r>
              <a:rPr lang="en-US" altLang="en-US" sz="2800" dirty="0"/>
              <a:t>Referential Integrity Constraints for COMPANY database </a:t>
            </a:r>
          </a:p>
        </p:txBody>
      </p:sp>
      <p:pic>
        <p:nvPicPr>
          <p:cNvPr id="6" name="Picture 5" descr="fig05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92263"/>
            <a:ext cx="64770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428061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mtClean="0"/>
              <a:t>Relational Data Model</a:t>
            </a:r>
            <a:endParaRPr lang="en-US" altLang="en-US" sz="2400" smtClean="0">
              <a:solidFill>
                <a:schemeClr val="tx1"/>
              </a:solidFill>
            </a:endParaRPr>
          </a:p>
        </p:txBody>
      </p:sp>
      <p:sp>
        <p:nvSpPr>
          <p:cNvPr id="250883" name="Rectangle 3"/>
          <p:cNvSpPr>
            <a:spLocks noGrp="1" noChangeArrowheads="1"/>
          </p:cNvSpPr>
          <p:nvPr>
            <p:ph type="body" idx="1"/>
          </p:nvPr>
        </p:nvSpPr>
        <p:spPr/>
        <p:txBody>
          <a:bodyPr/>
          <a:lstStyle/>
          <a:p>
            <a:pPr eaLnBrk="1" hangingPunct="1">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Basic Concepts: relational data model, relation schema, domain, tuple, cardinality &amp; degree, database schema, etc.</a:t>
            </a:r>
          </a:p>
          <a:p>
            <a:pPr eaLnBrk="1" hangingPunct="1">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Relational Integrity Constraints</a:t>
            </a:r>
          </a:p>
          <a:p>
            <a:pPr lvl="1" eaLnBrk="1" hangingPunct="1">
              <a:buFont typeface="Arial" charset="0"/>
              <a:buChar char="•"/>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key, primary key &amp; foreign key</a:t>
            </a:r>
          </a:p>
          <a:p>
            <a:pPr lvl="1" eaLnBrk="1" hangingPunct="1">
              <a:buFont typeface="Arial" charset="0"/>
              <a:buChar char="•"/>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entity integrity constraint</a:t>
            </a:r>
          </a:p>
          <a:p>
            <a:pPr lvl="1" eaLnBrk="1" hangingPunct="1">
              <a:buFont typeface="Arial" charset="0"/>
              <a:buChar char="•"/>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referential integrity</a:t>
            </a:r>
          </a:p>
          <a:p>
            <a:pPr eaLnBrk="1" hangingPunct="1">
              <a:defRPr/>
            </a:pPr>
            <a:r>
              <a:rPr lang="en-GB" smtClean="0">
                <a:solidFill>
                  <a:schemeClr val="tx2"/>
                </a:solidFill>
              </a:rPr>
              <a:t>Update Operations on Relations</a:t>
            </a:r>
          </a:p>
        </p:txBody>
      </p:sp>
      <p:sp>
        <p:nvSpPr>
          <p:cNvPr id="3" name="Slide Number Placeholder 2"/>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104868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GB" altLang="en-US" smtClean="0"/>
              <a:t>Update Operations on Relations</a:t>
            </a:r>
            <a:endParaRPr lang="en-US" altLang="en-US" smtClean="0"/>
          </a:p>
        </p:txBody>
      </p:sp>
      <p:sp>
        <p:nvSpPr>
          <p:cNvPr id="25604" name="Rectangle 3"/>
          <p:cNvSpPr>
            <a:spLocks noGrp="1" noChangeArrowheads="1"/>
          </p:cNvSpPr>
          <p:nvPr>
            <p:ph type="body" idx="1"/>
          </p:nvPr>
        </p:nvSpPr>
        <p:spPr/>
        <p:txBody>
          <a:bodyPr/>
          <a:lstStyle/>
          <a:p>
            <a:pPr eaLnBrk="1" hangingPunct="1"/>
            <a:r>
              <a:rPr lang="en-US" altLang="en-US" smtClean="0">
                <a:cs typeface="Times New Roman" panose="02020603050405020304" pitchFamily="18" charset="0"/>
              </a:rPr>
              <a:t>INSERT a tuple</a:t>
            </a:r>
          </a:p>
          <a:p>
            <a:pPr eaLnBrk="1" hangingPunct="1"/>
            <a:r>
              <a:rPr lang="en-US" altLang="en-US" smtClean="0">
                <a:cs typeface="Times New Roman" panose="02020603050405020304" pitchFamily="18" charset="0"/>
              </a:rPr>
              <a:t>DELETE a tuple</a:t>
            </a:r>
          </a:p>
          <a:p>
            <a:pPr eaLnBrk="1" hangingPunct="1"/>
            <a:r>
              <a:rPr lang="en-US" altLang="en-US" smtClean="0">
                <a:cs typeface="Times New Roman" panose="02020603050405020304" pitchFamily="18" charset="0"/>
              </a:rPr>
              <a:t>MODIFY a tuple</a:t>
            </a:r>
          </a:p>
          <a:p>
            <a:pPr eaLnBrk="1" hangingPunct="1">
              <a:buFont typeface="Wingdings" panose="05000000000000000000" pitchFamily="2" charset="2"/>
              <a:buNone/>
            </a:pPr>
            <a:r>
              <a:rPr lang="en-US" altLang="en-US" smtClean="0">
                <a:cs typeface="Times New Roman" panose="02020603050405020304" pitchFamily="18" charset="0"/>
              </a:rPr>
              <a:t> </a:t>
            </a:r>
          </a:p>
          <a:p>
            <a:pPr eaLnBrk="1" hangingPunct="1"/>
            <a:r>
              <a:rPr lang="en-US" altLang="en-US" smtClean="0">
                <a:cs typeface="Times New Roman" panose="02020603050405020304" pitchFamily="18" charset="0"/>
              </a:rPr>
              <a:t>Integrity constraints should not be violated by the update operations</a:t>
            </a:r>
            <a:endParaRPr lang="en-GB" altLang="en-US" smtClean="0"/>
          </a:p>
        </p:txBody>
      </p:sp>
      <p:sp>
        <p:nvSpPr>
          <p:cNvPr id="3" name="Slide Number Placeholder 2"/>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120705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altLang="en-US" smtClean="0"/>
              <a:t>Update Operations on Relations</a:t>
            </a:r>
            <a:endParaRPr lang="en-US" altLang="en-US" smtClean="0"/>
          </a:p>
        </p:txBody>
      </p:sp>
      <p:sp>
        <p:nvSpPr>
          <p:cNvPr id="203779" name="Rectangle 3"/>
          <p:cNvSpPr>
            <a:spLocks noGrp="1" noChangeArrowheads="1"/>
          </p:cNvSpPr>
          <p:nvPr>
            <p:ph type="body" idx="1"/>
          </p:nvPr>
        </p:nvSpPr>
        <p:spPr/>
        <p:txBody>
          <a:bodyPr/>
          <a:lstStyle/>
          <a:p>
            <a:r>
              <a:rPr lang="en-US" altLang="en-US" dirty="0">
                <a:ea typeface="ＭＳ Ｐゴシック" panose="020B0600070205080204" pitchFamily="34" charset="-128"/>
              </a:rPr>
              <a:t>INSERT may violate any of the constraints:</a:t>
            </a:r>
          </a:p>
          <a:p>
            <a:pPr lvl="1"/>
            <a:r>
              <a:rPr lang="en-US" altLang="en-US" sz="2200" dirty="0">
                <a:ea typeface="ＭＳ Ｐゴシック" panose="020B0600070205080204" pitchFamily="34" charset="-128"/>
              </a:rPr>
              <a:t>Domain constraint:</a:t>
            </a:r>
          </a:p>
          <a:p>
            <a:pPr lvl="2"/>
            <a:r>
              <a:rPr lang="en-US" altLang="en-US" sz="2000" dirty="0">
                <a:ea typeface="ＭＳ Ｐゴシック" panose="020B0600070205080204" pitchFamily="34" charset="-128"/>
              </a:rPr>
              <a:t>if one of the attribute values provided for the new tuple is not of the specified attribute domain</a:t>
            </a:r>
          </a:p>
          <a:p>
            <a:pPr lvl="1"/>
            <a:r>
              <a:rPr lang="en-US" altLang="en-US" sz="2200" dirty="0">
                <a:ea typeface="ＭＳ Ｐゴシック" panose="020B0600070205080204" pitchFamily="34" charset="-128"/>
              </a:rPr>
              <a:t>Key constraint:</a:t>
            </a:r>
          </a:p>
          <a:p>
            <a:pPr lvl="2"/>
            <a:r>
              <a:rPr lang="en-US" altLang="en-US" sz="2000" dirty="0">
                <a:ea typeface="ＭＳ Ｐゴシック" panose="020B0600070205080204" pitchFamily="34" charset="-128"/>
              </a:rPr>
              <a:t>if the value of a key attribute in the new tuple already exists in another tuple in the relation</a:t>
            </a:r>
          </a:p>
          <a:p>
            <a:pPr lvl="1"/>
            <a:r>
              <a:rPr lang="en-US" altLang="en-US" sz="2200" dirty="0">
                <a:ea typeface="ＭＳ Ｐゴシック" panose="020B0600070205080204" pitchFamily="34" charset="-128"/>
              </a:rPr>
              <a:t>Referential integrity:</a:t>
            </a:r>
          </a:p>
          <a:p>
            <a:pPr lvl="2"/>
            <a:r>
              <a:rPr lang="en-US" altLang="en-US" sz="2000" dirty="0">
                <a:ea typeface="ＭＳ Ｐゴシック" panose="020B0600070205080204" pitchFamily="34" charset="-128"/>
              </a:rPr>
              <a:t>if a foreign key value in the new tuple references a primary key value that does not exist in the referenced relation</a:t>
            </a:r>
          </a:p>
          <a:p>
            <a:pPr lvl="1"/>
            <a:r>
              <a:rPr lang="en-US" altLang="en-US" sz="2200" dirty="0">
                <a:ea typeface="ＭＳ Ｐゴシック" panose="020B0600070205080204" pitchFamily="34" charset="-128"/>
              </a:rPr>
              <a:t>Entity integrity:</a:t>
            </a:r>
          </a:p>
          <a:p>
            <a:pPr lvl="2"/>
            <a:r>
              <a:rPr lang="en-US" altLang="en-US" sz="2000" dirty="0">
                <a:ea typeface="ＭＳ Ｐゴシック" panose="020B0600070205080204" pitchFamily="34" charset="-128"/>
              </a:rPr>
              <a:t>if the primary key value is null in the new tuple</a:t>
            </a:r>
          </a:p>
        </p:txBody>
      </p:sp>
      <p:sp>
        <p:nvSpPr>
          <p:cNvPr id="3" name="Slide Number Placeholder 2"/>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53503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7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37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7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7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smtClean="0"/>
              <a:t>Relational Data Model</a:t>
            </a:r>
            <a:endParaRPr lang="en-US" altLang="en-US" sz="2400" smtClean="0">
              <a:solidFill>
                <a:schemeClr val="tx1"/>
              </a:solidFill>
            </a:endParaRPr>
          </a:p>
        </p:txBody>
      </p:sp>
      <p:sp>
        <p:nvSpPr>
          <p:cNvPr id="7172" name="Rectangle 3"/>
          <p:cNvSpPr>
            <a:spLocks noGrp="1" noChangeArrowheads="1"/>
          </p:cNvSpPr>
          <p:nvPr>
            <p:ph type="body" idx="1"/>
          </p:nvPr>
        </p:nvSpPr>
        <p:spPr/>
        <p:txBody>
          <a:bodyPr/>
          <a:lstStyle/>
          <a:p>
            <a:pPr eaLnBrk="1" hangingPunct="1"/>
            <a:r>
              <a:rPr lang="en-GB" altLang="en-US" dirty="0" smtClean="0"/>
              <a:t>Basic Concepts: relational data model, relation schema, domain, tuple, cardinality &amp; degree, database schema, etc.</a:t>
            </a:r>
          </a:p>
          <a:p>
            <a:pPr eaLnBrk="1" hangingPunct="1"/>
            <a:r>
              <a:rPr lang="en-GB" altLang="en-US" dirty="0" smtClean="0"/>
              <a:t>Relational Integrity Constraints</a:t>
            </a:r>
          </a:p>
          <a:p>
            <a:pPr lvl="1" eaLnBrk="1" hangingPunct="1"/>
            <a:r>
              <a:rPr lang="en-GB" altLang="en-US" dirty="0" smtClean="0"/>
              <a:t>key, primary key &amp; foreign key</a:t>
            </a:r>
          </a:p>
          <a:p>
            <a:pPr lvl="1" eaLnBrk="1" hangingPunct="1"/>
            <a:r>
              <a:rPr lang="en-GB" altLang="en-US" dirty="0" smtClean="0"/>
              <a:t>entity integrity constraint</a:t>
            </a:r>
          </a:p>
          <a:p>
            <a:pPr lvl="1" eaLnBrk="1" hangingPunct="1"/>
            <a:r>
              <a:rPr lang="en-GB" altLang="en-US" dirty="0" smtClean="0"/>
              <a:t>referential integrity</a:t>
            </a:r>
          </a:p>
          <a:p>
            <a:pPr eaLnBrk="1" hangingPunct="1"/>
            <a:r>
              <a:rPr lang="en-GB" altLang="en-US" dirty="0" smtClean="0"/>
              <a:t>Update Operations on Relations</a:t>
            </a:r>
          </a:p>
          <a:p>
            <a:pPr eaLnBrk="1" hangingPunct="1"/>
            <a:r>
              <a:rPr lang="en-GB" altLang="en-US" dirty="0" smtClean="0"/>
              <a:t>ER/EER to Relational Mapping</a:t>
            </a:r>
          </a:p>
        </p:txBody>
      </p:sp>
      <p:sp>
        <p:nvSpPr>
          <p:cNvPr id="3" name="Slide Number Placeholder 2"/>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332714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GB" altLang="en-US" smtClean="0"/>
              <a:t>Update Operations on Relations</a:t>
            </a:r>
            <a:endParaRPr lang="en-US" altLang="en-US" smtClean="0"/>
          </a:p>
        </p:txBody>
      </p:sp>
      <p:sp>
        <p:nvSpPr>
          <p:cNvPr id="27652" name="Rectangle 3"/>
          <p:cNvSpPr>
            <a:spLocks noGrp="1" noChangeArrowheads="1"/>
          </p:cNvSpPr>
          <p:nvPr>
            <p:ph type="body" idx="1"/>
          </p:nvPr>
        </p:nvSpPr>
        <p:spPr/>
        <p:txBody>
          <a:bodyPr/>
          <a:lstStyle/>
          <a:p>
            <a:r>
              <a:rPr lang="en-US" altLang="en-US" dirty="0">
                <a:ea typeface="ＭＳ Ｐゴシック" panose="020B0600070205080204" pitchFamily="34" charset="-128"/>
              </a:rPr>
              <a:t>DELETE may violate only referential integrity:</a:t>
            </a:r>
          </a:p>
          <a:p>
            <a:pPr lvl="1"/>
            <a:r>
              <a:rPr lang="en-US" altLang="en-US" sz="2200" dirty="0">
                <a:ea typeface="ＭＳ Ｐゴシック" panose="020B0600070205080204" pitchFamily="34" charset="-128"/>
              </a:rPr>
              <a:t>If the primary key value of the tuple being deleted is referenced from other tuples in the database</a:t>
            </a:r>
          </a:p>
          <a:p>
            <a:pPr lvl="2"/>
            <a:r>
              <a:rPr lang="en-US" altLang="en-US" sz="2000" dirty="0">
                <a:ea typeface="ＭＳ Ｐゴシック" panose="020B0600070205080204" pitchFamily="34" charset="-128"/>
              </a:rPr>
              <a:t>Can be remedied by several actions: RESTRICT, CASCADE, SET NULL </a:t>
            </a:r>
            <a:r>
              <a:rPr lang="en-US" altLang="en-US" sz="2000" dirty="0" smtClean="0">
                <a:ea typeface="ＭＳ Ｐゴシック" panose="020B0600070205080204" pitchFamily="34" charset="-128"/>
              </a:rPr>
              <a:t> </a:t>
            </a:r>
            <a:endParaRPr lang="en-US" altLang="en-US" sz="2000" dirty="0">
              <a:ea typeface="ＭＳ Ｐゴシック" panose="020B0600070205080204" pitchFamily="34" charset="-128"/>
            </a:endParaRPr>
          </a:p>
          <a:p>
            <a:pPr lvl="3"/>
            <a:r>
              <a:rPr lang="en-US" altLang="en-US" sz="1800" dirty="0">
                <a:ea typeface="ＭＳ Ｐゴシック" panose="020B0600070205080204" pitchFamily="34" charset="-128"/>
              </a:rPr>
              <a:t>RESTRICT option: reject the deletion</a:t>
            </a:r>
          </a:p>
          <a:p>
            <a:pPr lvl="3"/>
            <a:r>
              <a:rPr lang="en-US" altLang="en-US" sz="1800" dirty="0">
                <a:ea typeface="ＭＳ Ｐゴシック" panose="020B0600070205080204" pitchFamily="34" charset="-128"/>
              </a:rPr>
              <a:t>CASCADE option: propagate the new primary key value into the foreign keys of the referencing tuples</a:t>
            </a:r>
          </a:p>
          <a:p>
            <a:pPr lvl="3"/>
            <a:r>
              <a:rPr lang="en-US" altLang="en-US" sz="1800" dirty="0">
                <a:ea typeface="ＭＳ Ｐゴシック" panose="020B0600070205080204" pitchFamily="34" charset="-128"/>
              </a:rPr>
              <a:t>SET NULL option: set the foreign keys of the referencing tuples to NULL</a:t>
            </a:r>
          </a:p>
          <a:p>
            <a:pPr lvl="1"/>
            <a:r>
              <a:rPr lang="en-US" altLang="en-US" sz="2200" dirty="0">
                <a:ea typeface="ＭＳ Ｐゴシック" panose="020B0600070205080204" pitchFamily="34" charset="-128"/>
              </a:rPr>
              <a:t>One of the above options must be specified during database design for each foreign key constraint</a:t>
            </a:r>
          </a:p>
        </p:txBody>
      </p:sp>
      <p:sp>
        <p:nvSpPr>
          <p:cNvPr id="3" name="Slide Number Placeholder 2"/>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4293411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Update Operations on Relations</a:t>
            </a:r>
            <a:endParaRPr lang="en-US" altLang="en-US" dirty="0" smtClean="0"/>
          </a:p>
        </p:txBody>
      </p:sp>
      <p:sp>
        <p:nvSpPr>
          <p:cNvPr id="205827" name="Rectangle 3"/>
          <p:cNvSpPr>
            <a:spLocks noGrp="1" noChangeArrowheads="1"/>
          </p:cNvSpPr>
          <p:nvPr>
            <p:ph type="body" idx="1"/>
          </p:nvPr>
        </p:nvSpPr>
        <p:spPr/>
        <p:txBody>
          <a:bodyPr/>
          <a:lstStyle/>
          <a:p>
            <a:r>
              <a:rPr lang="en-US" altLang="en-US" dirty="0">
                <a:ea typeface="ＭＳ Ｐゴシック" panose="020B0600070205080204" pitchFamily="34" charset="-128"/>
              </a:rPr>
              <a:t>In case of integrity violation, several actions can be taken:</a:t>
            </a:r>
          </a:p>
          <a:p>
            <a:pPr lvl="1"/>
            <a:r>
              <a:rPr lang="en-US" altLang="en-US" sz="2000" dirty="0">
                <a:ea typeface="ＭＳ Ｐゴシック" panose="020B0600070205080204" pitchFamily="34" charset="-128"/>
              </a:rPr>
              <a:t>Cancel the operation that causes the violation (RESTRICT or REJECT option)</a:t>
            </a:r>
          </a:p>
          <a:p>
            <a:pPr lvl="1"/>
            <a:r>
              <a:rPr lang="en-US" altLang="en-US" sz="2000" dirty="0">
                <a:ea typeface="ＭＳ Ｐゴシック" panose="020B0600070205080204" pitchFamily="34" charset="-128"/>
              </a:rPr>
              <a:t>Perform the operation but inform the user of the violation</a:t>
            </a:r>
          </a:p>
          <a:p>
            <a:pPr lvl="1"/>
            <a:r>
              <a:rPr lang="en-US" altLang="en-US" sz="2000" dirty="0">
                <a:ea typeface="ＭＳ Ｐゴシック" panose="020B0600070205080204" pitchFamily="34" charset="-128"/>
              </a:rPr>
              <a:t>Trigger additional updates so the violation is corrected (CASCADE option, SET NULL option)</a:t>
            </a:r>
          </a:p>
          <a:p>
            <a:pPr lvl="1"/>
            <a:r>
              <a:rPr lang="en-US" altLang="en-US" sz="2000" dirty="0">
                <a:ea typeface="ＭＳ Ｐゴシック" panose="020B0600070205080204" pitchFamily="34" charset="-128"/>
              </a:rPr>
              <a:t>Execute a user-specified error-correction routine </a:t>
            </a:r>
          </a:p>
        </p:txBody>
      </p:sp>
      <p:sp>
        <p:nvSpPr>
          <p:cNvPr id="3" name="Slide Number Placeholder 2"/>
          <p:cNvSpPr>
            <a:spLocks noGrp="1"/>
          </p:cNvSpPr>
          <p:nvPr>
            <p:ph type="sldNum" sz="quarter" idx="12"/>
          </p:nvPr>
        </p:nvSpPr>
        <p:spPr/>
        <p:txBody>
          <a:bodyPr/>
          <a:lstStyle/>
          <a:p>
            <a:fld id="{1D5CD492-2BC6-F348-9965-EC1D86DF57A8}" type="slidenum">
              <a:rPr lang="en-US" smtClean="0"/>
              <a:t>21</a:t>
            </a:fld>
            <a:endParaRPr lang="en-US"/>
          </a:p>
        </p:txBody>
      </p:sp>
    </p:spTree>
    <p:extLst>
      <p:ext uri="{BB962C8B-B14F-4D97-AF65-F5344CB8AC3E}">
        <p14:creationId xmlns:p14="http://schemas.microsoft.com/office/powerpoint/2010/main" val="1137605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Class Activity 4</a:t>
            </a:r>
            <a:endParaRPr lang="en-US" altLang="en-US" dirty="0" smtClean="0"/>
          </a:p>
        </p:txBody>
      </p:sp>
      <p:sp>
        <p:nvSpPr>
          <p:cNvPr id="205827" name="Rectangle 3"/>
          <p:cNvSpPr>
            <a:spLocks noGrp="1" noChangeArrowheads="1"/>
          </p:cNvSpPr>
          <p:nvPr>
            <p:ph type="body" idx="1"/>
          </p:nvPr>
        </p:nvSpPr>
        <p:spPr/>
        <p:txBody>
          <a:bodyPr>
            <a:normAutofit/>
          </a:bodyPr>
          <a:lstStyle/>
          <a:p>
            <a:pPr>
              <a:spcBef>
                <a:spcPct val="50000"/>
              </a:spcBef>
            </a:pPr>
            <a:r>
              <a:rPr lang="en-US" altLang="en-US" dirty="0"/>
              <a:t>Consider the following relations for a database that keeps track of student enrollment in courses and the books adopted for each course:</a:t>
            </a:r>
          </a:p>
          <a:p>
            <a:pPr lvl="1">
              <a:spcBef>
                <a:spcPct val="50000"/>
              </a:spcBef>
            </a:pPr>
            <a:r>
              <a:rPr lang="en-US" altLang="en-US" sz="1400" dirty="0"/>
              <a:t>STUDENT(</a:t>
            </a:r>
            <a:r>
              <a:rPr lang="en-US" altLang="en-US" sz="1400" u="sng" dirty="0"/>
              <a:t>SSN</a:t>
            </a:r>
            <a:r>
              <a:rPr lang="en-US" altLang="en-US" sz="1400" dirty="0"/>
              <a:t>, Name, Major, </a:t>
            </a:r>
            <a:r>
              <a:rPr lang="en-US" altLang="en-US" sz="1400" dirty="0" err="1"/>
              <a:t>Bdate</a:t>
            </a:r>
            <a:r>
              <a:rPr lang="en-US" altLang="en-US" sz="1400" dirty="0"/>
              <a:t>)</a:t>
            </a:r>
          </a:p>
          <a:p>
            <a:pPr lvl="1">
              <a:spcBef>
                <a:spcPct val="50000"/>
              </a:spcBef>
            </a:pPr>
            <a:r>
              <a:rPr lang="en-US" altLang="en-US" sz="1400" dirty="0"/>
              <a:t>COURSE(</a:t>
            </a:r>
            <a:r>
              <a:rPr lang="en-US" altLang="en-US" sz="1400" u="sng" dirty="0"/>
              <a:t>Course#</a:t>
            </a:r>
            <a:r>
              <a:rPr lang="en-US" altLang="en-US" sz="1400" dirty="0"/>
              <a:t>, </a:t>
            </a:r>
            <a:r>
              <a:rPr lang="en-US" altLang="en-US" sz="1400" dirty="0" err="1"/>
              <a:t>Cname</a:t>
            </a:r>
            <a:r>
              <a:rPr lang="en-US" altLang="en-US" sz="1400" dirty="0"/>
              <a:t>, </a:t>
            </a:r>
            <a:r>
              <a:rPr lang="en-US" altLang="en-US" sz="1400" dirty="0" err="1"/>
              <a:t>Dept</a:t>
            </a:r>
            <a:r>
              <a:rPr lang="en-US" altLang="en-US" sz="1400" dirty="0"/>
              <a:t>)</a:t>
            </a:r>
          </a:p>
          <a:p>
            <a:pPr lvl="1">
              <a:spcBef>
                <a:spcPct val="50000"/>
              </a:spcBef>
            </a:pPr>
            <a:r>
              <a:rPr lang="en-US" altLang="en-US" sz="1400" dirty="0"/>
              <a:t>ENROLL(</a:t>
            </a:r>
            <a:r>
              <a:rPr lang="en-US" altLang="en-US" sz="1400" u="sng" dirty="0"/>
              <a:t>SSN</a:t>
            </a:r>
            <a:r>
              <a:rPr lang="en-US" altLang="en-US" sz="1400" dirty="0"/>
              <a:t>, </a:t>
            </a:r>
            <a:r>
              <a:rPr lang="en-US" altLang="en-US" sz="1400" u="sng" dirty="0"/>
              <a:t>Course#</a:t>
            </a:r>
            <a:r>
              <a:rPr lang="en-US" altLang="en-US" sz="1400" dirty="0"/>
              <a:t>, </a:t>
            </a:r>
            <a:r>
              <a:rPr lang="en-US" altLang="en-US" sz="1400" u="sng" dirty="0"/>
              <a:t>Quarter</a:t>
            </a:r>
            <a:r>
              <a:rPr lang="en-US" altLang="en-US" sz="1400" dirty="0"/>
              <a:t>, Grade)</a:t>
            </a:r>
          </a:p>
          <a:p>
            <a:pPr lvl="1">
              <a:spcBef>
                <a:spcPct val="50000"/>
              </a:spcBef>
            </a:pPr>
            <a:r>
              <a:rPr lang="en-US" altLang="en-US" sz="1400" dirty="0"/>
              <a:t>BOOK_ADOPTION(</a:t>
            </a:r>
            <a:r>
              <a:rPr lang="en-US" altLang="en-US" sz="1400" u="sng" dirty="0"/>
              <a:t>Course#</a:t>
            </a:r>
            <a:r>
              <a:rPr lang="en-US" altLang="en-US" sz="1400" dirty="0"/>
              <a:t>, </a:t>
            </a:r>
            <a:r>
              <a:rPr lang="en-US" altLang="en-US" sz="1400" u="sng" dirty="0"/>
              <a:t>Quarter</a:t>
            </a:r>
            <a:r>
              <a:rPr lang="en-US" altLang="en-US" sz="1400" dirty="0"/>
              <a:t>, </a:t>
            </a:r>
            <a:r>
              <a:rPr lang="en-US" altLang="en-US" sz="1400" dirty="0" err="1"/>
              <a:t>Book_ISBN</a:t>
            </a:r>
            <a:r>
              <a:rPr lang="en-US" altLang="en-US" sz="1400" dirty="0"/>
              <a:t>)</a:t>
            </a:r>
          </a:p>
          <a:p>
            <a:pPr lvl="1">
              <a:spcBef>
                <a:spcPct val="50000"/>
              </a:spcBef>
            </a:pPr>
            <a:r>
              <a:rPr lang="en-US" altLang="en-US" sz="1400" dirty="0"/>
              <a:t>TEXT(</a:t>
            </a:r>
            <a:r>
              <a:rPr lang="en-US" altLang="en-US" sz="1400" u="sng" dirty="0" err="1"/>
              <a:t>Book_ISBN</a:t>
            </a:r>
            <a:r>
              <a:rPr lang="en-US" altLang="en-US" sz="1400" dirty="0"/>
              <a:t>, </a:t>
            </a:r>
            <a:r>
              <a:rPr lang="en-US" altLang="en-US" sz="1400" dirty="0" err="1"/>
              <a:t>Book_Title</a:t>
            </a:r>
            <a:r>
              <a:rPr lang="en-US" altLang="en-US" sz="1400" dirty="0"/>
              <a:t>, Publisher, Author)</a:t>
            </a:r>
          </a:p>
          <a:p>
            <a:pPr>
              <a:spcBef>
                <a:spcPct val="50000"/>
              </a:spcBef>
            </a:pPr>
            <a:r>
              <a:rPr lang="en-US" altLang="en-US" b="1" dirty="0"/>
              <a:t>Draw a relational schema diagram specifying the foreign keys for this schema.</a:t>
            </a:r>
          </a:p>
        </p:txBody>
      </p:sp>
      <p:sp>
        <p:nvSpPr>
          <p:cNvPr id="3" name="Slide Number Placeholder 2"/>
          <p:cNvSpPr>
            <a:spLocks noGrp="1"/>
          </p:cNvSpPr>
          <p:nvPr>
            <p:ph type="sldNum" sz="quarter" idx="12"/>
          </p:nvPr>
        </p:nvSpPr>
        <p:spPr/>
        <p:txBody>
          <a:bodyPr/>
          <a:lstStyle/>
          <a:p>
            <a:fld id="{1D5CD492-2BC6-F348-9965-EC1D86DF57A8}" type="slidenum">
              <a:rPr lang="en-US" smtClean="0"/>
              <a:t>22</a:t>
            </a:fld>
            <a:endParaRPr lang="en-US"/>
          </a:p>
        </p:txBody>
      </p:sp>
    </p:spTree>
    <p:extLst>
      <p:ext uri="{BB962C8B-B14F-4D97-AF65-F5344CB8AC3E}">
        <p14:creationId xmlns:p14="http://schemas.microsoft.com/office/powerpoint/2010/main" val="141029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smtClean="0"/>
              <a:t>Main Phases of Database Design</a:t>
            </a:r>
          </a:p>
        </p:txBody>
      </p:sp>
      <p:sp>
        <p:nvSpPr>
          <p:cNvPr id="210947" name="Rectangle 3"/>
          <p:cNvSpPr>
            <a:spLocks noGrp="1" noChangeArrowheads="1"/>
          </p:cNvSpPr>
          <p:nvPr>
            <p:ph type="body" idx="1"/>
          </p:nvPr>
        </p:nvSpPr>
        <p:spPr/>
        <p:txBody>
          <a:bodyPr>
            <a:normAutofit lnSpcReduction="10000"/>
          </a:bodyPr>
          <a:lstStyle/>
          <a:p>
            <a:pPr eaLnBrk="1" hangingPunct="1">
              <a:lnSpc>
                <a:spcPct val="80000"/>
              </a:lnSpc>
            </a:pPr>
            <a:r>
              <a:rPr lang="en-GB" altLang="en-US" dirty="0" smtClean="0"/>
              <a:t>Conceptual database design</a:t>
            </a:r>
          </a:p>
          <a:p>
            <a:pPr lvl="1" eaLnBrk="1" hangingPunct="1">
              <a:lnSpc>
                <a:spcPct val="80000"/>
              </a:lnSpc>
            </a:pPr>
            <a:r>
              <a:rPr lang="en-GB" altLang="en-US" dirty="0" smtClean="0"/>
              <a:t>The process of constructing a model of the data used in an enterprise, independent of </a:t>
            </a:r>
            <a:r>
              <a:rPr lang="en-GB" altLang="en-US" i="1" dirty="0" smtClean="0"/>
              <a:t>all</a:t>
            </a:r>
            <a:r>
              <a:rPr lang="en-GB" altLang="en-US" dirty="0" smtClean="0"/>
              <a:t> physical considerations</a:t>
            </a:r>
          </a:p>
          <a:p>
            <a:pPr lvl="1" eaLnBrk="1" hangingPunct="1">
              <a:lnSpc>
                <a:spcPct val="80000"/>
              </a:lnSpc>
            </a:pPr>
            <a:r>
              <a:rPr lang="en-GB" altLang="en-US" dirty="0" smtClean="0"/>
              <a:t>Model comprises entity types, relationship types, attributes </a:t>
            </a:r>
            <a:r>
              <a:rPr lang="en-GB" altLang="en-US" dirty="0" smtClean="0"/>
              <a:t> </a:t>
            </a:r>
            <a:endParaRPr lang="en-GB" altLang="en-US" dirty="0" smtClean="0"/>
          </a:p>
          <a:p>
            <a:pPr eaLnBrk="1" hangingPunct="1">
              <a:lnSpc>
                <a:spcPct val="80000"/>
              </a:lnSpc>
            </a:pPr>
            <a:r>
              <a:rPr lang="en-GB" altLang="en-US" dirty="0" smtClean="0"/>
              <a:t>Logical database design</a:t>
            </a:r>
          </a:p>
          <a:p>
            <a:pPr lvl="1" eaLnBrk="1" hangingPunct="1">
              <a:lnSpc>
                <a:spcPct val="80000"/>
              </a:lnSpc>
            </a:pPr>
            <a:r>
              <a:rPr lang="en-GB" altLang="en-US" dirty="0" smtClean="0"/>
              <a:t>The process of constructing a model of the data used in an enterprise based on a specific data model (e.g. relational), but independent of a particular DBMS and other physical </a:t>
            </a:r>
            <a:r>
              <a:rPr lang="en-GB" altLang="en-US" dirty="0" smtClean="0"/>
              <a:t>considerations</a:t>
            </a:r>
            <a:endParaRPr lang="en-GB" altLang="en-US" dirty="0" smtClean="0"/>
          </a:p>
          <a:p>
            <a:pPr lvl="1">
              <a:lnSpc>
                <a:spcPct val="80000"/>
              </a:lnSpc>
            </a:pPr>
            <a:r>
              <a:rPr lang="en-US" altLang="en-US" dirty="0" smtClean="0">
                <a:solidFill>
                  <a:srgbClr val="FF0000"/>
                </a:solidFill>
              </a:rPr>
              <a:t>ER- </a:t>
            </a:r>
            <a:r>
              <a:rPr lang="en-US" altLang="en-US" dirty="0">
                <a:solidFill>
                  <a:srgbClr val="FF0000"/>
                </a:solidFill>
              </a:rPr>
              <a:t>&amp; EER-to-Relational Mapping</a:t>
            </a:r>
          </a:p>
          <a:p>
            <a:pPr marL="342900" lvl="1" indent="0">
              <a:lnSpc>
                <a:spcPct val="80000"/>
              </a:lnSpc>
              <a:buNone/>
            </a:pPr>
            <a:endParaRPr lang="en-GB" altLang="en-US" dirty="0"/>
          </a:p>
          <a:p>
            <a:r>
              <a:rPr lang="en-GB" altLang="en-US" dirty="0" smtClean="0"/>
              <a:t>Physical </a:t>
            </a:r>
            <a:r>
              <a:rPr lang="en-GB" altLang="en-US" dirty="0"/>
              <a:t>database design</a:t>
            </a:r>
          </a:p>
          <a:p>
            <a:pPr lvl="1"/>
            <a:r>
              <a:rPr lang="en-US" altLang="en-US" dirty="0"/>
              <a:t>The process of producing a description of the implementation of the database on secondary storage; it describes the base relations, file organizations, and indexes design used to achieve efficient access to the data, and any associated integrity constraints and security measures</a:t>
            </a:r>
          </a:p>
          <a:p>
            <a:pPr marL="342900" lvl="1" indent="0" eaLnBrk="1" hangingPunct="1">
              <a:lnSpc>
                <a:spcPct val="80000"/>
              </a:lnSpc>
              <a:buNone/>
            </a:pPr>
            <a:r>
              <a:rPr lang="en-US" altLang="en-US" i="1" dirty="0" smtClean="0">
                <a:solidFill>
                  <a:srgbClr val="006600"/>
                </a:solidFill>
              </a:rPr>
              <a:t>  </a:t>
            </a:r>
            <a:endParaRPr lang="en-GB" altLang="en-US" i="1" dirty="0" smtClean="0">
              <a:solidFill>
                <a:srgbClr val="0066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3126267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9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09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72751" y="628261"/>
            <a:ext cx="7924800" cy="762000"/>
          </a:xfrm>
        </p:spPr>
        <p:txBody>
          <a:bodyPr/>
          <a:lstStyle/>
          <a:p>
            <a:pPr eaLnBrk="1" hangingPunct="1"/>
            <a:r>
              <a:rPr lang="en-US" altLang="en-US" sz="2400" dirty="0" smtClean="0"/>
              <a:t>The ERD for the COMPANY database</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20782"/>
            <a:ext cx="6859555" cy="475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24</a:t>
            </a:fld>
            <a:endParaRPr lang="en-US"/>
          </a:p>
        </p:txBody>
      </p:sp>
    </p:spTree>
    <p:extLst>
      <p:ext uri="{BB962C8B-B14F-4D97-AF65-F5344CB8AC3E}">
        <p14:creationId xmlns:p14="http://schemas.microsoft.com/office/powerpoint/2010/main" val="36090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81000" y="533400"/>
            <a:ext cx="8604380" cy="762000"/>
          </a:xfrm>
        </p:spPr>
        <p:txBody>
          <a:bodyPr/>
          <a:lstStyle/>
          <a:p>
            <a:pPr eaLnBrk="1" hangingPunct="1"/>
            <a:r>
              <a:rPr lang="en-US" altLang="en-US" sz="2400" smtClean="0"/>
              <a:t>Result of mapping the COMPANY ER schema into a relational schema</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36" y="1484368"/>
            <a:ext cx="7170576" cy="515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25</a:t>
            </a:fld>
            <a:endParaRPr lang="en-US"/>
          </a:p>
        </p:txBody>
      </p:sp>
    </p:spTree>
    <p:extLst>
      <p:ext uri="{BB962C8B-B14F-4D97-AF65-F5344CB8AC3E}">
        <p14:creationId xmlns:p14="http://schemas.microsoft.com/office/powerpoint/2010/main" val="53664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mtClean="0"/>
              <a:t>ER- &amp; EER-to-Relational Mapping</a:t>
            </a:r>
          </a:p>
        </p:txBody>
      </p:sp>
      <p:sp>
        <p:nvSpPr>
          <p:cNvPr id="37892" name="Rectangle 3"/>
          <p:cNvSpPr>
            <a:spLocks noGrp="1" noChangeArrowheads="1"/>
          </p:cNvSpPr>
          <p:nvPr>
            <p:ph type="body" idx="1"/>
          </p:nvPr>
        </p:nvSpPr>
        <p:spPr/>
        <p:txBody>
          <a:bodyPr/>
          <a:lstStyle/>
          <a:p>
            <a:pPr eaLnBrk="1" hangingPunct="1">
              <a:lnSpc>
                <a:spcPct val="90000"/>
              </a:lnSpc>
            </a:pPr>
            <a:r>
              <a:rPr lang="en-US" altLang="en-US" sz="2000" smtClean="0"/>
              <a:t>ER-</a:t>
            </a:r>
          </a:p>
          <a:p>
            <a:pPr lvl="1" eaLnBrk="1" hangingPunct="1">
              <a:lnSpc>
                <a:spcPct val="90000"/>
              </a:lnSpc>
            </a:pPr>
            <a:r>
              <a:rPr lang="en-US" altLang="en-US" sz="1800" smtClean="0"/>
              <a:t>Step 1: Mapping of Regular Entity Types</a:t>
            </a:r>
          </a:p>
          <a:p>
            <a:pPr lvl="1" eaLnBrk="1" hangingPunct="1">
              <a:lnSpc>
                <a:spcPct val="90000"/>
              </a:lnSpc>
            </a:pPr>
            <a:r>
              <a:rPr lang="en-US" altLang="en-US" sz="1800" smtClean="0"/>
              <a:t>Step 2: Mapping of Weak Entity Types</a:t>
            </a:r>
          </a:p>
          <a:p>
            <a:pPr lvl="1" eaLnBrk="1" hangingPunct="1">
              <a:lnSpc>
                <a:spcPct val="90000"/>
              </a:lnSpc>
            </a:pPr>
            <a:r>
              <a:rPr lang="en-US" altLang="en-US" sz="1800" smtClean="0"/>
              <a:t>Step 3: Mapping of Binary 1:1 Relationship Types</a:t>
            </a:r>
          </a:p>
          <a:p>
            <a:pPr lvl="1" eaLnBrk="1" hangingPunct="1">
              <a:lnSpc>
                <a:spcPct val="90000"/>
              </a:lnSpc>
            </a:pPr>
            <a:r>
              <a:rPr lang="en-US" altLang="en-US" sz="1800" smtClean="0"/>
              <a:t>Step 4: Mapping of Binary 1:N Relationship Types</a:t>
            </a:r>
          </a:p>
          <a:p>
            <a:pPr lvl="1" eaLnBrk="1" hangingPunct="1">
              <a:lnSpc>
                <a:spcPct val="90000"/>
              </a:lnSpc>
            </a:pPr>
            <a:r>
              <a:rPr lang="en-US" altLang="en-US" sz="1800" smtClean="0"/>
              <a:t>Step 5: Mapping of Binary M:N Relationship Types</a:t>
            </a:r>
          </a:p>
          <a:p>
            <a:pPr lvl="1" eaLnBrk="1" hangingPunct="1">
              <a:lnSpc>
                <a:spcPct val="90000"/>
              </a:lnSpc>
            </a:pPr>
            <a:r>
              <a:rPr lang="en-US" altLang="en-US" sz="1800" smtClean="0"/>
              <a:t>Step 6: Mapping of Multivalued attributes</a:t>
            </a:r>
          </a:p>
          <a:p>
            <a:pPr lvl="1" eaLnBrk="1" hangingPunct="1">
              <a:lnSpc>
                <a:spcPct val="90000"/>
              </a:lnSpc>
            </a:pPr>
            <a:r>
              <a:rPr lang="en-US" altLang="en-US" sz="1800" smtClean="0"/>
              <a:t>Step 7: Mapping of N-ary Relationship Types</a:t>
            </a:r>
          </a:p>
          <a:p>
            <a:pPr eaLnBrk="1" hangingPunct="1">
              <a:lnSpc>
                <a:spcPct val="90000"/>
              </a:lnSpc>
            </a:pPr>
            <a:r>
              <a:rPr lang="en-US" altLang="en-US" sz="2000" i="1" smtClean="0">
                <a:solidFill>
                  <a:schemeClr val="tx2"/>
                </a:solidFill>
              </a:rPr>
              <a:t>EER-</a:t>
            </a:r>
          </a:p>
          <a:p>
            <a:pPr lvl="1" eaLnBrk="1" hangingPunct="1">
              <a:lnSpc>
                <a:spcPct val="90000"/>
              </a:lnSpc>
            </a:pPr>
            <a:r>
              <a:rPr lang="en-US" altLang="en-US" sz="1800" i="1" smtClean="0">
                <a:solidFill>
                  <a:schemeClr val="tx2"/>
                </a:solidFill>
              </a:rPr>
              <a:t>Step 8: Options for Mapping Specialization or Generalization.</a:t>
            </a:r>
          </a:p>
          <a:p>
            <a:pPr lvl="1" eaLnBrk="1" hangingPunct="1">
              <a:lnSpc>
                <a:spcPct val="90000"/>
              </a:lnSpc>
            </a:pPr>
            <a:r>
              <a:rPr lang="en-US" altLang="en-US" sz="1800" i="1" smtClean="0">
                <a:solidFill>
                  <a:schemeClr val="tx2"/>
                </a:solidFill>
              </a:rPr>
              <a:t>Step 9: Mapping of Union Types (Categories)</a:t>
            </a:r>
          </a:p>
        </p:txBody>
      </p:sp>
      <p:sp>
        <p:nvSpPr>
          <p:cNvPr id="3" name="Slide Number Placeholder 2"/>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46940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en-US" smtClean="0"/>
              <a:t>ER-to-Relational Mapping</a:t>
            </a:r>
          </a:p>
        </p:txBody>
      </p:sp>
      <p:sp>
        <p:nvSpPr>
          <p:cNvPr id="38916" name="Rectangle 3"/>
          <p:cNvSpPr>
            <a:spLocks noGrp="1" noChangeArrowheads="1"/>
          </p:cNvSpPr>
          <p:nvPr>
            <p:ph type="body" idx="1"/>
          </p:nvPr>
        </p:nvSpPr>
        <p:spPr/>
        <p:txBody>
          <a:bodyPr/>
          <a:lstStyle/>
          <a:p>
            <a:pPr eaLnBrk="1" hangingPunct="1"/>
            <a:r>
              <a:rPr lang="en-US" altLang="en-US" dirty="0" smtClean="0"/>
              <a:t>Step 1: Mapping of Regular (strong) Entity Types</a:t>
            </a:r>
            <a:endParaRPr lang="en-GB" altLang="en-US" dirty="0" smtClean="0"/>
          </a:p>
          <a:p>
            <a:pPr lvl="1" eaLnBrk="1" hangingPunct="1"/>
            <a:r>
              <a:rPr lang="en-GB" altLang="en-US" sz="2000" dirty="0" smtClean="0"/>
              <a:t>Entity --&gt; Relation</a:t>
            </a:r>
          </a:p>
          <a:p>
            <a:pPr lvl="1" eaLnBrk="1" hangingPunct="1"/>
            <a:r>
              <a:rPr lang="en-GB" altLang="en-US" sz="2000" dirty="0" smtClean="0"/>
              <a:t>Attribute of entity --&gt; Attribute of relation</a:t>
            </a:r>
          </a:p>
          <a:p>
            <a:pPr lvl="1" eaLnBrk="1" hangingPunct="1"/>
            <a:r>
              <a:rPr lang="en-GB" altLang="en-US" sz="2000" dirty="0" smtClean="0"/>
              <a:t>Primary key of entity --&gt; Primary key of relation</a:t>
            </a:r>
          </a:p>
          <a:p>
            <a:pPr lvl="1" eaLnBrk="1" hangingPunct="1"/>
            <a:r>
              <a:rPr lang="en-US" altLang="en-US" sz="2000" dirty="0" smtClean="0"/>
              <a:t>Derived attributes?</a:t>
            </a:r>
          </a:p>
          <a:p>
            <a:pPr lvl="1" eaLnBrk="1" hangingPunct="1"/>
            <a:r>
              <a:rPr lang="en-US" altLang="en-US" sz="2000" dirty="0" smtClean="0"/>
              <a:t>Composite attributes?</a:t>
            </a:r>
          </a:p>
          <a:p>
            <a:pPr lvl="1" eaLnBrk="1" hangingPunct="1"/>
            <a:r>
              <a:rPr lang="en-US" altLang="en-US" sz="2000" dirty="0" smtClean="0"/>
              <a:t>Multivalued attributes?</a:t>
            </a:r>
            <a:endParaRPr lang="en-GB" altLang="en-US" sz="2000" dirty="0" smtClean="0"/>
          </a:p>
        </p:txBody>
      </p:sp>
      <p:pic>
        <p:nvPicPr>
          <p:cNvPr id="6" name="Picture 3" descr="D:\McFadden Slides\slide files 6\06_09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707577"/>
            <a:ext cx="3371850" cy="183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McFadden Slides\slide files 6\06_09b.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49" y="5187394"/>
            <a:ext cx="3995738" cy="87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23522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924800" cy="533400"/>
          </a:xfrm>
        </p:spPr>
        <p:txBody>
          <a:bodyPr/>
          <a:lstStyle/>
          <a:p>
            <a:pPr eaLnBrk="1" hangingPunct="1"/>
            <a:r>
              <a:rPr lang="en-US" altLang="en-US" sz="2400" smtClean="0"/>
              <a:t>The ERD for the COMPANY database</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Line 5"/>
          <p:cNvSpPr>
            <a:spLocks noChangeShapeType="1"/>
          </p:cNvSpPr>
          <p:nvPr/>
        </p:nvSpPr>
        <p:spPr bwMode="auto">
          <a:xfrm flipV="1">
            <a:off x="1066800" y="2209800"/>
            <a:ext cx="1219200" cy="3352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Line 6"/>
          <p:cNvSpPr>
            <a:spLocks noChangeShapeType="1"/>
          </p:cNvSpPr>
          <p:nvPr/>
        </p:nvSpPr>
        <p:spPr bwMode="auto">
          <a:xfrm flipV="1">
            <a:off x="1066800" y="1905000"/>
            <a:ext cx="5943600" cy="3657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Line 7"/>
          <p:cNvSpPr>
            <a:spLocks noChangeShapeType="1"/>
          </p:cNvSpPr>
          <p:nvPr/>
        </p:nvSpPr>
        <p:spPr bwMode="auto">
          <a:xfrm flipV="1">
            <a:off x="1066800" y="3581400"/>
            <a:ext cx="6019800" cy="1981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3" name="Text Box 8"/>
          <p:cNvSpPr txBox="1">
            <a:spLocks noChangeArrowheads="1"/>
          </p:cNvSpPr>
          <p:nvPr/>
        </p:nvSpPr>
        <p:spPr bwMode="auto">
          <a:xfrm>
            <a:off x="228600" y="5638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a:solidFill>
                  <a:srgbClr val="FF0000"/>
                </a:solidFill>
              </a:rPr>
              <a:t>Strong Entity Types</a:t>
            </a:r>
          </a:p>
        </p:txBody>
      </p:sp>
      <p:sp>
        <p:nvSpPr>
          <p:cNvPr id="3" name="Slide Number Placeholder 2"/>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3846025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dirty="0" smtClean="0"/>
              <a:t>Multi-valued </a:t>
            </a:r>
            <a:r>
              <a:rPr lang="en-GB" altLang="en-US" dirty="0"/>
              <a:t>attributes</a:t>
            </a:r>
          </a:p>
        </p:txBody>
      </p:sp>
      <p:sp>
        <p:nvSpPr>
          <p:cNvPr id="25603" name="Rectangle 3"/>
          <p:cNvSpPr>
            <a:spLocks noGrp="1" noChangeArrowheads="1"/>
          </p:cNvSpPr>
          <p:nvPr>
            <p:ph type="body" idx="1"/>
          </p:nvPr>
        </p:nvSpPr>
        <p:spPr/>
        <p:txBody>
          <a:bodyPr/>
          <a:lstStyle/>
          <a:p>
            <a:pPr>
              <a:buFont typeface="Wingdings" panose="05000000000000000000" pitchFamily="2" charset="2"/>
              <a:buNone/>
            </a:pPr>
            <a:r>
              <a:rPr lang="en-GB" altLang="en-US" dirty="0"/>
              <a:t>For each multi-valued attribute:</a:t>
            </a:r>
          </a:p>
          <a:p>
            <a:r>
              <a:rPr lang="en-GB" altLang="en-US" dirty="0"/>
              <a:t>create a new relation that contains </a:t>
            </a:r>
          </a:p>
          <a:p>
            <a:pPr lvl="1"/>
            <a:r>
              <a:rPr lang="en-GB" altLang="en-US" dirty="0"/>
              <a:t>the attribute itself, plus </a:t>
            </a:r>
          </a:p>
          <a:p>
            <a:pPr lvl="1"/>
            <a:r>
              <a:rPr lang="en-GB" altLang="en-US" dirty="0"/>
              <a:t>the primary key of the “parent” entity as foreign key. </a:t>
            </a:r>
          </a:p>
          <a:p>
            <a:r>
              <a:rPr lang="en-GB" altLang="en-US" sz="2400" dirty="0"/>
              <a:t>The primary key of the new relation is usually made up of all its attributes.</a:t>
            </a:r>
          </a:p>
          <a:p>
            <a:pPr lvl="1"/>
            <a:r>
              <a:rPr lang="en-GB" altLang="en-US" dirty="0"/>
              <a:t>Sometimes, not all attributes may be needed</a:t>
            </a:r>
          </a:p>
          <a:p>
            <a:pPr lvl="1"/>
            <a:r>
              <a:rPr lang="en-US" altLang="en-US" b="1" dirty="0">
                <a:solidFill>
                  <a:srgbClr val="006600"/>
                </a:solidFill>
              </a:rPr>
              <a:t>Example:</a:t>
            </a:r>
            <a:r>
              <a:rPr lang="en-US" altLang="en-US" dirty="0">
                <a:solidFill>
                  <a:srgbClr val="006600"/>
                </a:solidFill>
              </a:rPr>
              <a:t> The relation DEPT_LOCATIONS is created. The attribute DLOCATION represents the multivalued attribute LOCATIONS of DEPARTMENT, while DNUMBER-as foreign key-represents the primary key of the DEPARTMENT relation. The primary key of R is the combination of {DNUMBER, DLOCATION}</a:t>
            </a:r>
          </a:p>
          <a:p>
            <a:pPr lvl="1"/>
            <a:endParaRPr lang="en-GB"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24541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mtClean="0"/>
              <a:t>Basic Concepts</a:t>
            </a:r>
          </a:p>
        </p:txBody>
      </p:sp>
      <p:sp>
        <p:nvSpPr>
          <p:cNvPr id="187395" name="Rectangle 3"/>
          <p:cNvSpPr>
            <a:spLocks noGrp="1" noChangeArrowheads="1"/>
          </p:cNvSpPr>
          <p:nvPr>
            <p:ph type="body" idx="1"/>
          </p:nvPr>
        </p:nvSpPr>
        <p:spPr/>
        <p:txBody>
          <a:bodyPr/>
          <a:lstStyle/>
          <a:p>
            <a:pPr eaLnBrk="1" hangingPunct="1">
              <a:lnSpc>
                <a:spcPct val="90000"/>
              </a:lnSpc>
            </a:pPr>
            <a:r>
              <a:rPr lang="en-US" altLang="en-US" dirty="0" smtClean="0"/>
              <a:t>The relational model of data is based on the concept of a relation</a:t>
            </a:r>
          </a:p>
          <a:p>
            <a:pPr eaLnBrk="1" hangingPunct="1">
              <a:lnSpc>
                <a:spcPct val="90000"/>
              </a:lnSpc>
            </a:pPr>
            <a:r>
              <a:rPr lang="en-US" altLang="en-US" dirty="0" smtClean="0"/>
              <a:t>A relation is a mathematical concept based on the ideas of sets</a:t>
            </a:r>
          </a:p>
          <a:p>
            <a:pPr eaLnBrk="1" hangingPunct="1">
              <a:lnSpc>
                <a:spcPct val="90000"/>
              </a:lnSpc>
            </a:pPr>
            <a:r>
              <a:rPr lang="en-US" altLang="en-US" dirty="0" smtClean="0"/>
              <a:t>The model was first proposed by Dr. E.F. </a:t>
            </a:r>
            <a:r>
              <a:rPr lang="en-US" altLang="en-US" dirty="0" err="1" smtClean="0"/>
              <a:t>Codd</a:t>
            </a:r>
            <a:r>
              <a:rPr lang="en-US" altLang="en-US" dirty="0" smtClean="0"/>
              <a:t> of IBM in 1970 in the following paper:</a:t>
            </a:r>
            <a:br>
              <a:rPr lang="en-US" altLang="en-US" dirty="0" smtClean="0"/>
            </a:br>
            <a:r>
              <a:rPr lang="en-US" altLang="en-US" dirty="0" smtClean="0"/>
              <a:t>"</a:t>
            </a:r>
            <a:r>
              <a:rPr lang="en-US" altLang="en-US" i="1" dirty="0" smtClean="0"/>
              <a:t>A Relational Model for Large Shared Data Banks</a:t>
            </a:r>
            <a:r>
              <a:rPr lang="en-US" altLang="en-US" dirty="0" smtClean="0"/>
              <a:t>," Communications of the ACM, June 1970</a:t>
            </a:r>
          </a:p>
        </p:txBody>
      </p:sp>
      <p:sp>
        <p:nvSpPr>
          <p:cNvPr id="3" name="Slide Number Placeholder 2"/>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5311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2933699" y="3216275"/>
            <a:ext cx="2695575" cy="838200"/>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30</a:t>
            </a:fld>
            <a:endParaRPr lang="en-US"/>
          </a:p>
        </p:txBody>
      </p:sp>
    </p:spTree>
    <p:extLst>
      <p:ext uri="{BB962C8B-B14F-4D97-AF65-F5344CB8AC3E}">
        <p14:creationId xmlns:p14="http://schemas.microsoft.com/office/powerpoint/2010/main" val="338111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en-US" smtClean="0"/>
              <a:t>ER-to-Relational Mapping</a:t>
            </a:r>
          </a:p>
        </p:txBody>
      </p:sp>
      <p:sp>
        <p:nvSpPr>
          <p:cNvPr id="40964" name="Rectangle 3"/>
          <p:cNvSpPr>
            <a:spLocks noGrp="1" noChangeArrowheads="1"/>
          </p:cNvSpPr>
          <p:nvPr>
            <p:ph type="body" idx="1"/>
          </p:nvPr>
        </p:nvSpPr>
        <p:spPr>
          <a:xfrm>
            <a:off x="628650" y="1690689"/>
            <a:ext cx="7886700" cy="4665662"/>
          </a:xfrm>
        </p:spPr>
        <p:txBody>
          <a:bodyPr>
            <a:normAutofit/>
          </a:bodyPr>
          <a:lstStyle/>
          <a:p>
            <a:pPr eaLnBrk="1" hangingPunct="1">
              <a:lnSpc>
                <a:spcPct val="80000"/>
              </a:lnSpc>
            </a:pPr>
            <a:r>
              <a:rPr lang="en-US" altLang="en-US" dirty="0" smtClean="0"/>
              <a:t>Step 2: Mapping of Weak Entity Types</a:t>
            </a:r>
          </a:p>
          <a:p>
            <a:pPr lvl="1" eaLnBrk="1" hangingPunct="1">
              <a:lnSpc>
                <a:spcPct val="80000"/>
              </a:lnSpc>
            </a:pPr>
            <a:r>
              <a:rPr lang="en-US" altLang="en-US" sz="2000" dirty="0" smtClean="0"/>
              <a:t>For each weak entity type in the ER schema with owner entity, create a relation R and include all simple attributes (or simple components of composite attributes) as attributes of R</a:t>
            </a:r>
          </a:p>
          <a:p>
            <a:pPr lvl="1" eaLnBrk="1" hangingPunct="1">
              <a:lnSpc>
                <a:spcPct val="80000"/>
              </a:lnSpc>
            </a:pPr>
            <a:r>
              <a:rPr lang="en-US" altLang="en-US" sz="2000" dirty="0" smtClean="0"/>
              <a:t>The primary key of R is the </a:t>
            </a:r>
            <a:r>
              <a:rPr lang="en-US" altLang="en-US" sz="2000" i="1" dirty="0" smtClean="0"/>
              <a:t>combination of</a:t>
            </a:r>
            <a:r>
              <a:rPr lang="en-US" altLang="en-US" sz="2000" dirty="0" smtClean="0"/>
              <a:t> the primary key(s) of the owner(s) and the partial key of the weak entity type W, if any</a:t>
            </a:r>
          </a:p>
          <a:p>
            <a:pPr marL="342900" lvl="1" indent="0" eaLnBrk="1" hangingPunct="1">
              <a:lnSpc>
                <a:spcPct val="80000"/>
              </a:lnSpc>
              <a:buNone/>
            </a:pPr>
            <a:endParaRPr lang="en-US" altLang="en-US" sz="2000" dirty="0" smtClean="0"/>
          </a:p>
          <a:p>
            <a:pPr lvl="1" eaLnBrk="1" hangingPunct="1">
              <a:lnSpc>
                <a:spcPct val="80000"/>
              </a:lnSpc>
            </a:pPr>
            <a:r>
              <a:rPr lang="en-US" altLang="en-US" sz="2000" b="1" dirty="0" smtClean="0">
                <a:solidFill>
                  <a:srgbClr val="006600"/>
                </a:solidFill>
              </a:rPr>
              <a:t>Example:</a:t>
            </a:r>
            <a:r>
              <a:rPr lang="en-US" altLang="en-US" sz="2000" dirty="0" smtClean="0">
                <a:solidFill>
                  <a:srgbClr val="006600"/>
                </a:solidFill>
              </a:rPr>
              <a:t> Create the relation DEPENDENT in this step to correspond to the weak entity type DEPENDENT. Include the primary key SSN of the EMPLOYEE relation as a foreign key attribute of DEPENDENT (renamed to ESSN)</a:t>
            </a:r>
          </a:p>
          <a:p>
            <a:pPr lvl="1" eaLnBrk="1" hangingPunct="1">
              <a:lnSpc>
                <a:spcPct val="80000"/>
              </a:lnSpc>
              <a:buFont typeface="Arial" panose="020B0604020202020204" pitchFamily="34" charset="0"/>
              <a:buNone/>
            </a:pPr>
            <a:r>
              <a:rPr lang="en-US" altLang="en-US" sz="2000" dirty="0" smtClean="0">
                <a:solidFill>
                  <a:srgbClr val="006600"/>
                </a:solidFill>
              </a:rPr>
              <a:t>    The primary key of the DEPENDENT relation is the combination {ESSN, DEPENDENT_NAME} because DEPENDENT_NAME is the partial key of DEPENDENT</a:t>
            </a:r>
          </a:p>
          <a:p>
            <a:pPr lvl="1" eaLnBrk="1" hangingPunct="1">
              <a:lnSpc>
                <a:spcPct val="80000"/>
              </a:lnSpc>
            </a:pPr>
            <a:r>
              <a:rPr lang="en-GB" altLang="en-US" sz="2000" dirty="0" smtClean="0"/>
              <a:t>Note: CASCADE option as implemented</a:t>
            </a:r>
          </a:p>
        </p:txBody>
      </p:sp>
      <p:sp>
        <p:nvSpPr>
          <p:cNvPr id="3" name="Slide Number Placeholder 2"/>
          <p:cNvSpPr>
            <a:spLocks noGrp="1"/>
          </p:cNvSpPr>
          <p:nvPr>
            <p:ph type="sldNum" sz="quarter" idx="12"/>
          </p:nvPr>
        </p:nvSpPr>
        <p:spPr/>
        <p:txBody>
          <a:bodyPr/>
          <a:lstStyle/>
          <a:p>
            <a:fld id="{1D5CD492-2BC6-F348-9965-EC1D86DF57A8}" type="slidenum">
              <a:rPr lang="en-US" smtClean="0"/>
              <a:t>31</a:t>
            </a:fld>
            <a:endParaRPr lang="en-US"/>
          </a:p>
        </p:txBody>
      </p:sp>
    </p:spTree>
    <p:extLst>
      <p:ext uri="{BB962C8B-B14F-4D97-AF65-F5344CB8AC3E}">
        <p14:creationId xmlns:p14="http://schemas.microsoft.com/office/powerpoint/2010/main" val="40371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Line 5"/>
          <p:cNvSpPr>
            <a:spLocks noChangeShapeType="1"/>
          </p:cNvSpPr>
          <p:nvPr/>
        </p:nvSpPr>
        <p:spPr bwMode="auto">
          <a:xfrm flipV="1">
            <a:off x="2209800" y="5867400"/>
            <a:ext cx="2590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9" name="Text Box 6"/>
          <p:cNvSpPr txBox="1">
            <a:spLocks noChangeArrowheads="1"/>
          </p:cNvSpPr>
          <p:nvPr/>
        </p:nvSpPr>
        <p:spPr bwMode="auto">
          <a:xfrm>
            <a:off x="685800" y="5638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a:solidFill>
                  <a:srgbClr val="FF0000"/>
                </a:solidFill>
              </a:rPr>
              <a:t>Weak Entity Types</a:t>
            </a:r>
          </a:p>
        </p:txBody>
      </p:sp>
      <p:sp>
        <p:nvSpPr>
          <p:cNvPr id="41990" name="Line 7"/>
          <p:cNvSpPr>
            <a:spLocks noChangeShapeType="1"/>
          </p:cNvSpPr>
          <p:nvPr/>
        </p:nvSpPr>
        <p:spPr bwMode="auto">
          <a:xfrm flipV="1">
            <a:off x="1447800" y="1828800"/>
            <a:ext cx="304800" cy="35814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Line 8"/>
          <p:cNvSpPr>
            <a:spLocks noChangeShapeType="1"/>
          </p:cNvSpPr>
          <p:nvPr/>
        </p:nvSpPr>
        <p:spPr bwMode="auto">
          <a:xfrm>
            <a:off x="1524000" y="5562600"/>
            <a:ext cx="2438400" cy="9906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Text Box 9"/>
          <p:cNvSpPr txBox="1">
            <a:spLocks noChangeArrowheads="1"/>
          </p:cNvSpPr>
          <p:nvPr/>
        </p:nvSpPr>
        <p:spPr bwMode="auto">
          <a:xfrm>
            <a:off x="2438400" y="6019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Partial key</a:t>
            </a:r>
          </a:p>
        </p:txBody>
      </p:sp>
      <p:sp>
        <p:nvSpPr>
          <p:cNvPr id="41993" name="Text Box 10"/>
          <p:cNvSpPr txBox="1">
            <a:spLocks noChangeArrowheads="1"/>
          </p:cNvSpPr>
          <p:nvPr/>
        </p:nvSpPr>
        <p:spPr bwMode="auto">
          <a:xfrm>
            <a:off x="609600" y="3657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Owner’s PK</a:t>
            </a:r>
          </a:p>
        </p:txBody>
      </p:sp>
      <p:sp>
        <p:nvSpPr>
          <p:cNvPr id="41994" name="Text Box 11"/>
          <p:cNvSpPr txBox="1">
            <a:spLocks noChangeArrowheads="1"/>
          </p:cNvSpPr>
          <p:nvPr/>
        </p:nvSpPr>
        <p:spPr bwMode="auto">
          <a:xfrm>
            <a:off x="762000" y="5334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t>PK</a:t>
            </a:r>
          </a:p>
        </p:txBody>
      </p:sp>
      <p:sp>
        <p:nvSpPr>
          <p:cNvPr id="3" name="Slide Number Placeholder 2"/>
          <p:cNvSpPr>
            <a:spLocks noGrp="1"/>
          </p:cNvSpPr>
          <p:nvPr>
            <p:ph type="sldNum" sz="quarter" idx="12"/>
          </p:nvPr>
        </p:nvSpPr>
        <p:spPr/>
        <p:txBody>
          <a:bodyPr/>
          <a:lstStyle/>
          <a:p>
            <a:fld id="{1D5CD492-2BC6-F348-9965-EC1D86DF57A8}" type="slidenum">
              <a:rPr lang="en-US" smtClean="0"/>
              <a:t>32</a:t>
            </a:fld>
            <a:endParaRPr lang="en-US"/>
          </a:p>
        </p:txBody>
      </p:sp>
    </p:spTree>
    <p:extLst>
      <p:ext uri="{BB962C8B-B14F-4D97-AF65-F5344CB8AC3E}">
        <p14:creationId xmlns:p14="http://schemas.microsoft.com/office/powerpoint/2010/main" val="393986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dirty="0" smtClean="0"/>
              <a:t>ER-to-Relational Mapping</a:t>
            </a:r>
          </a:p>
        </p:txBody>
      </p:sp>
      <p:sp>
        <p:nvSpPr>
          <p:cNvPr id="221187" name="Rectangle 3"/>
          <p:cNvSpPr>
            <a:spLocks noGrp="1" noChangeArrowheads="1"/>
          </p:cNvSpPr>
          <p:nvPr>
            <p:ph type="body" idx="1"/>
          </p:nvPr>
        </p:nvSpPr>
        <p:spPr/>
        <p:txBody>
          <a:bodyPr/>
          <a:lstStyle/>
          <a:p>
            <a:pPr eaLnBrk="1" hangingPunct="1">
              <a:lnSpc>
                <a:spcPct val="80000"/>
              </a:lnSpc>
              <a:defRPr/>
            </a:pPr>
            <a:r>
              <a:rPr lang="en-US" smtClean="0"/>
              <a:t>ER-</a:t>
            </a:r>
          </a:p>
          <a:p>
            <a:pPr lvl="1" eaLnBrk="1" hangingPunct="1">
              <a:lnSpc>
                <a:spcPct val="80000"/>
              </a:lnSpc>
              <a:buFont typeface="Arial" charset="0"/>
              <a:buChar char="•"/>
              <a:defRPr/>
            </a:pPr>
            <a:r>
              <a:rPr lang="en-US"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1: Mapping of Regular Entity Types</a:t>
            </a:r>
          </a:p>
          <a:p>
            <a:pPr lvl="1" eaLnBrk="1" hangingPunct="1">
              <a:lnSpc>
                <a:spcPct val="80000"/>
              </a:lnSpc>
              <a:buFont typeface="Arial" charset="0"/>
              <a:buChar char="•"/>
              <a:defRPr/>
            </a:pPr>
            <a:r>
              <a:rPr lang="en-US"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2: Mapping of Weak Entity Types</a:t>
            </a:r>
          </a:p>
          <a:p>
            <a:pPr lvl="1" eaLnBrk="1" hangingPunct="1">
              <a:lnSpc>
                <a:spcPct val="80000"/>
              </a:lnSpc>
              <a:buFont typeface="Arial" charset="0"/>
              <a:buChar char="•"/>
              <a:defRPr/>
            </a:pPr>
            <a:r>
              <a:rPr lang="en-US" smtClean="0">
                <a:solidFill>
                  <a:srgbClr val="FF0000"/>
                </a:solidFill>
              </a:rPr>
              <a:t>Step 3: Mapping of Binary 1:1 Relationship Types</a:t>
            </a:r>
          </a:p>
          <a:p>
            <a:pPr lvl="1" eaLnBrk="1" hangingPunct="1">
              <a:lnSpc>
                <a:spcPct val="80000"/>
              </a:lnSpc>
              <a:buFont typeface="Arial" charset="0"/>
              <a:buChar char="•"/>
              <a:defRPr/>
            </a:pPr>
            <a:r>
              <a:rPr lang="en-US" smtClean="0">
                <a:solidFill>
                  <a:srgbClr val="FF0000"/>
                </a:solidFill>
              </a:rPr>
              <a:t>Step 4: Mapping of Binary 1:N Relationship Types</a:t>
            </a:r>
          </a:p>
          <a:p>
            <a:pPr lvl="1" eaLnBrk="1" hangingPunct="1">
              <a:lnSpc>
                <a:spcPct val="80000"/>
              </a:lnSpc>
              <a:buFont typeface="Arial" charset="0"/>
              <a:buChar char="•"/>
              <a:defRPr/>
            </a:pPr>
            <a:r>
              <a:rPr lang="en-US" smtClean="0">
                <a:solidFill>
                  <a:srgbClr val="FF0000"/>
                </a:solidFill>
              </a:rPr>
              <a:t>Step 5: Mapping of Binary M:N Relationship Types</a:t>
            </a:r>
          </a:p>
          <a:p>
            <a:pPr lvl="1" eaLnBrk="1" hangingPunct="1">
              <a:lnSpc>
                <a:spcPct val="80000"/>
              </a:lnSpc>
              <a:buFont typeface="Arial" charset="0"/>
              <a:buChar char="•"/>
              <a:defRPr/>
            </a:pPr>
            <a:r>
              <a:rPr lang="en-US" smtClean="0"/>
              <a:t>Step 6: Mapping of Multivalued attributes</a:t>
            </a:r>
          </a:p>
          <a:p>
            <a:pPr lvl="1" eaLnBrk="1" hangingPunct="1">
              <a:lnSpc>
                <a:spcPct val="80000"/>
              </a:lnSpc>
              <a:buFont typeface="Arial" charset="0"/>
              <a:buChar char="•"/>
              <a:defRPr/>
            </a:pPr>
            <a:r>
              <a:rPr lang="en-US" smtClean="0"/>
              <a:t>Step 7: Mapping of N-ary Relationship Types</a:t>
            </a:r>
          </a:p>
          <a:p>
            <a:pPr eaLnBrk="1" hangingPunct="1">
              <a:lnSpc>
                <a:spcPct val="80000"/>
              </a:lnSpc>
              <a:defRPr/>
            </a:pPr>
            <a:r>
              <a:rPr lang="en-GB" smtClean="0"/>
              <a:t>Transformation of binary relationships - depends on </a:t>
            </a:r>
            <a:r>
              <a:rPr lang="en-GB" i="1" smtClean="0"/>
              <a:t>functionality</a:t>
            </a:r>
            <a:r>
              <a:rPr lang="en-GB" smtClean="0"/>
              <a:t> of relationship and </a:t>
            </a:r>
            <a:r>
              <a:rPr lang="en-GB" i="1" smtClean="0"/>
              <a:t>membership class</a:t>
            </a:r>
            <a:r>
              <a:rPr lang="en-GB" smtClean="0"/>
              <a:t> of participating entity types</a:t>
            </a:r>
            <a:endParaRPr lang="en-US" smtClean="0"/>
          </a:p>
        </p:txBody>
      </p:sp>
      <p:sp>
        <p:nvSpPr>
          <p:cNvPr id="3" name="Slide Number Placeholder 2"/>
          <p:cNvSpPr>
            <a:spLocks noGrp="1"/>
          </p:cNvSpPr>
          <p:nvPr>
            <p:ph type="sldNum" sz="quarter" idx="12"/>
          </p:nvPr>
        </p:nvSpPr>
        <p:spPr/>
        <p:txBody>
          <a:bodyPr/>
          <a:lstStyle/>
          <a:p>
            <a:fld id="{1D5CD492-2BC6-F348-9965-EC1D86DF57A8}" type="slidenum">
              <a:rPr lang="en-US" smtClean="0"/>
              <a:t>33</a:t>
            </a:fld>
            <a:endParaRPr lang="en-US"/>
          </a:p>
        </p:txBody>
      </p:sp>
    </p:spTree>
    <p:extLst>
      <p:ext uri="{BB962C8B-B14F-4D97-AF65-F5344CB8AC3E}">
        <p14:creationId xmlns:p14="http://schemas.microsoft.com/office/powerpoint/2010/main" val="76713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56796" dir="1593903" algn="ctr" rotWithShape="0">
                    <a:srgbClr val="969696"/>
                  </a:outerShdw>
                </a:effectLst>
              </a14:hiddenEffects>
            </a:ext>
          </a:extLst>
        </p:spPr>
        <p:txBody>
          <a:bodyPr lIns="90488" tIns="44450" rIns="90488" bIns="44450" anchor="ctr"/>
          <a:lstStyle/>
          <a:p>
            <a:r>
              <a:rPr lang="en-US" altLang="en-US" dirty="0"/>
              <a:t>ER-to-Relational Mapping</a:t>
            </a:r>
          </a:p>
        </p:txBody>
      </p:sp>
      <p:sp>
        <p:nvSpPr>
          <p:cNvPr id="22531" name="Rectangle 3"/>
          <p:cNvSpPr>
            <a:spLocks noGrp="1" noChangeArrowheads="1"/>
          </p:cNvSpPr>
          <p:nvPr>
            <p:ph type="body" idx="1"/>
          </p:nvPr>
        </p:nvSpPr>
        <p:spPr>
          <a:xfrm>
            <a:off x="628649" y="1825625"/>
            <a:ext cx="8254093" cy="4351338"/>
          </a:xfrm>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lIns="90488" tIns="44450" rIns="90488" bIns="44450">
            <a:normAutofit/>
          </a:bodyPr>
          <a:lstStyle/>
          <a:p>
            <a:pPr>
              <a:buFont typeface="Monotype Sorts" pitchFamily="2" charset="2"/>
              <a:buNone/>
            </a:pPr>
            <a:r>
              <a:rPr lang="en-US" altLang="en-US" sz="2400" b="1" dirty="0"/>
              <a:t>Mapping binary relationships</a:t>
            </a:r>
          </a:p>
          <a:p>
            <a:r>
              <a:rPr lang="en-GB" altLang="en-US" dirty="0"/>
              <a:t>Identify one entity as “parent”</a:t>
            </a:r>
          </a:p>
          <a:p>
            <a:r>
              <a:rPr lang="en-GB" altLang="en-US" dirty="0"/>
              <a:t>other entity as “child”</a:t>
            </a:r>
          </a:p>
          <a:p>
            <a:r>
              <a:rPr lang="en-GB" altLang="en-US" dirty="0"/>
              <a:t>as general rule, </a:t>
            </a:r>
            <a:br>
              <a:rPr lang="en-GB" altLang="en-US" dirty="0"/>
            </a:br>
            <a:r>
              <a:rPr lang="en-GB" altLang="en-US" dirty="0" smtClean="0"/>
              <a:t>       </a:t>
            </a:r>
            <a:r>
              <a:rPr lang="en-GB" altLang="en-US" b="1" dirty="0" smtClean="0">
                <a:solidFill>
                  <a:schemeClr val="accent1"/>
                </a:solidFill>
              </a:rPr>
              <a:t>PK </a:t>
            </a:r>
            <a:r>
              <a:rPr lang="en-GB" altLang="en-US" b="1" dirty="0">
                <a:solidFill>
                  <a:schemeClr val="accent1"/>
                </a:solidFill>
              </a:rPr>
              <a:t>of parent is added to child as FK</a:t>
            </a:r>
          </a:p>
          <a:p>
            <a:r>
              <a:rPr lang="en-GB" altLang="en-US" dirty="0"/>
              <a:t>Any attributes of the relationship </a:t>
            </a:r>
          </a:p>
          <a:p>
            <a:pPr lvl="1"/>
            <a:r>
              <a:rPr lang="en-GB" altLang="en-US" dirty="0"/>
              <a:t>are added to </a:t>
            </a:r>
            <a:r>
              <a:rPr lang="en-GB" altLang="en-US" b="1" i="1" dirty="0"/>
              <a:t>child</a:t>
            </a:r>
            <a:r>
              <a:rPr lang="en-GB" altLang="en-US" dirty="0"/>
              <a:t> relation</a:t>
            </a:r>
          </a:p>
          <a:p>
            <a:pPr marL="685800" lvl="2" indent="0">
              <a:buNone/>
            </a:pPr>
            <a:endParaRPr lang="en-US" altLang="en-US" sz="2100" dirty="0"/>
          </a:p>
        </p:txBody>
      </p:sp>
      <p:sp>
        <p:nvSpPr>
          <p:cNvPr id="2" name="Slide Number Placeholder 1"/>
          <p:cNvSpPr>
            <a:spLocks noGrp="1"/>
          </p:cNvSpPr>
          <p:nvPr>
            <p:ph type="sldNum" sz="quarter" idx="12"/>
          </p:nvPr>
        </p:nvSpPr>
        <p:spPr/>
        <p:txBody>
          <a:bodyPr/>
          <a:lstStyle/>
          <a:p>
            <a:fld id="{1D5CD492-2BC6-F348-9965-EC1D86DF57A8}" type="slidenum">
              <a:rPr lang="en-US" smtClean="0"/>
              <a:t>34</a:t>
            </a:fld>
            <a:endParaRPr lang="en-US"/>
          </a:p>
        </p:txBody>
      </p:sp>
    </p:spTree>
    <p:extLst>
      <p:ext uri="{BB962C8B-B14F-4D97-AF65-F5344CB8AC3E}">
        <p14:creationId xmlns:p14="http://schemas.microsoft.com/office/powerpoint/2010/main" val="7153812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a:t>Step 4: Binary (1:1)</a:t>
            </a:r>
          </a:p>
        </p:txBody>
      </p:sp>
      <p:sp>
        <p:nvSpPr>
          <p:cNvPr id="22531" name="Rectangle 3"/>
          <p:cNvSpPr>
            <a:spLocks noGrp="1" noChangeArrowheads="1"/>
          </p:cNvSpPr>
          <p:nvPr>
            <p:ph type="body" idx="1"/>
          </p:nvPr>
        </p:nvSpPr>
        <p:spPr>
          <a:xfrm>
            <a:off x="504825" y="1476374"/>
            <a:ext cx="8010525" cy="5245101"/>
          </a:xfrm>
        </p:spPr>
        <p:txBody>
          <a:bodyPr>
            <a:normAutofit fontScale="92500" lnSpcReduction="10000"/>
          </a:bodyPr>
          <a:lstStyle/>
          <a:p>
            <a:pPr>
              <a:lnSpc>
                <a:spcPct val="90000"/>
              </a:lnSpc>
              <a:buFont typeface="Wingdings" panose="05000000000000000000" pitchFamily="2" charset="2"/>
              <a:buNone/>
            </a:pPr>
            <a:r>
              <a:rPr lang="en-GB" altLang="en-US" i="1" dirty="0"/>
              <a:t>Three options, depending on participation</a:t>
            </a:r>
            <a:endParaRPr lang="en-GB" altLang="en-US" dirty="0"/>
          </a:p>
          <a:p>
            <a:pPr>
              <a:lnSpc>
                <a:spcPct val="90000"/>
              </a:lnSpc>
            </a:pPr>
            <a:r>
              <a:rPr lang="en-GB" altLang="en-US" dirty="0"/>
              <a:t>Option A (mandatory participation on both sides):</a:t>
            </a:r>
          </a:p>
          <a:p>
            <a:pPr lvl="1">
              <a:lnSpc>
                <a:spcPct val="90000"/>
              </a:lnSpc>
            </a:pPr>
            <a:r>
              <a:rPr lang="en-GB" altLang="en-US" dirty="0"/>
              <a:t>Merge both entities into a single entity</a:t>
            </a:r>
          </a:p>
          <a:p>
            <a:pPr lvl="1">
              <a:lnSpc>
                <a:spcPct val="90000"/>
              </a:lnSpc>
            </a:pPr>
            <a:r>
              <a:rPr lang="en-GB" altLang="en-US" dirty="0"/>
              <a:t>choose either of the original PKs as the new PK</a:t>
            </a:r>
          </a:p>
          <a:p>
            <a:pPr lvl="1">
              <a:lnSpc>
                <a:spcPct val="90000"/>
              </a:lnSpc>
            </a:pPr>
            <a:r>
              <a:rPr lang="en-GB" altLang="en-US" dirty="0"/>
              <a:t>include any attributes of the relationship</a:t>
            </a:r>
          </a:p>
          <a:p>
            <a:pPr lvl="1">
              <a:lnSpc>
                <a:spcPct val="90000"/>
              </a:lnSpc>
            </a:pPr>
            <a:endParaRPr lang="en-GB" altLang="en-US" dirty="0"/>
          </a:p>
          <a:p>
            <a:pPr>
              <a:lnSpc>
                <a:spcPct val="90000"/>
              </a:lnSpc>
            </a:pPr>
            <a:r>
              <a:rPr lang="en-GB" altLang="en-US" dirty="0"/>
              <a:t>Option B (mandatory participation on one side):</a:t>
            </a:r>
          </a:p>
          <a:p>
            <a:pPr lvl="1">
              <a:lnSpc>
                <a:spcPct val="90000"/>
              </a:lnSpc>
            </a:pPr>
            <a:r>
              <a:rPr lang="en-GB" altLang="en-US" dirty="0"/>
              <a:t>relation with optional participation is parent </a:t>
            </a:r>
          </a:p>
          <a:p>
            <a:pPr lvl="1">
              <a:lnSpc>
                <a:spcPct val="90000"/>
              </a:lnSpc>
            </a:pPr>
            <a:r>
              <a:rPr lang="en-GB" altLang="en-US" dirty="0"/>
              <a:t>Relation with mandatory participation is child</a:t>
            </a:r>
          </a:p>
          <a:p>
            <a:pPr lvl="1">
              <a:lnSpc>
                <a:spcPct val="90000"/>
              </a:lnSpc>
            </a:pPr>
            <a:r>
              <a:rPr lang="en-GB" altLang="en-US" dirty="0"/>
              <a:t>add PK of parent to child as FK.</a:t>
            </a:r>
          </a:p>
          <a:p>
            <a:pPr lvl="1">
              <a:lnSpc>
                <a:spcPct val="90000"/>
              </a:lnSpc>
            </a:pPr>
            <a:r>
              <a:rPr lang="en-GB" altLang="en-US" dirty="0"/>
              <a:t>add any attribute of the relationship to </a:t>
            </a:r>
            <a:r>
              <a:rPr lang="en-GB" altLang="en-US" dirty="0" smtClean="0"/>
              <a:t>child</a:t>
            </a:r>
          </a:p>
          <a:p>
            <a:pPr lvl="1">
              <a:lnSpc>
                <a:spcPct val="90000"/>
              </a:lnSpc>
            </a:pPr>
            <a:endParaRPr lang="en-GB" altLang="en-US" dirty="0"/>
          </a:p>
          <a:p>
            <a:r>
              <a:rPr lang="en-GB" altLang="en-US" dirty="0"/>
              <a:t>Option C (optional participation on both sides)</a:t>
            </a:r>
          </a:p>
          <a:p>
            <a:pPr lvl="1"/>
            <a:r>
              <a:rPr lang="en-GB" altLang="en-US" dirty="0"/>
              <a:t>Arbitrarily choose one entity as child, the other as parent</a:t>
            </a:r>
          </a:p>
          <a:p>
            <a:pPr lvl="1"/>
            <a:r>
              <a:rPr lang="en-GB" altLang="en-US" dirty="0"/>
              <a:t>proceed as usual - add PK of parent to child as FK; also add any attributes of the relationship</a:t>
            </a:r>
          </a:p>
          <a:p>
            <a:pPr lvl="1"/>
            <a:r>
              <a:rPr lang="en-GB" altLang="en-US" dirty="0">
                <a:solidFill>
                  <a:schemeClr val="accent1"/>
                </a:solidFill>
              </a:rPr>
              <a:t>also use this option if mandatory participation on both sides and want to keep separate relations</a:t>
            </a:r>
          </a:p>
          <a:p>
            <a:pPr lvl="1"/>
            <a:r>
              <a:rPr lang="en-GB" altLang="en-US" dirty="0"/>
              <a:t>If one entity is close to mandatory participation, choose that one as child.</a:t>
            </a:r>
          </a:p>
          <a:p>
            <a:pPr lvl="1">
              <a:lnSpc>
                <a:spcPct val="90000"/>
              </a:lnSpc>
            </a:pPr>
            <a:endParaRPr lang="en-GB"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35</a:t>
            </a:fld>
            <a:endParaRPr lang="en-US"/>
          </a:p>
        </p:txBody>
      </p:sp>
    </p:spTree>
    <p:extLst>
      <p:ext uri="{BB962C8B-B14F-4D97-AF65-F5344CB8AC3E}">
        <p14:creationId xmlns:p14="http://schemas.microsoft.com/office/powerpoint/2010/main" val="162601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2057400"/>
            <a:ext cx="1504950" cy="32575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762000" y="42195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2114550" y="484108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1676400" y="2057400"/>
            <a:ext cx="5715000" cy="3349625"/>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19100" y="540702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Option B</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36</a:t>
            </a:fld>
            <a:endParaRPr lang="en-US"/>
          </a:p>
        </p:txBody>
      </p:sp>
    </p:spTree>
    <p:extLst>
      <p:ext uri="{BB962C8B-B14F-4D97-AF65-F5344CB8AC3E}">
        <p14:creationId xmlns:p14="http://schemas.microsoft.com/office/powerpoint/2010/main" val="2454172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4714875" y="2205038"/>
            <a:ext cx="1143000" cy="838200"/>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37</a:t>
            </a:fld>
            <a:endParaRPr lang="en-US"/>
          </a:p>
        </p:txBody>
      </p:sp>
    </p:spTree>
    <p:extLst>
      <p:ext uri="{BB962C8B-B14F-4D97-AF65-F5344CB8AC3E}">
        <p14:creationId xmlns:p14="http://schemas.microsoft.com/office/powerpoint/2010/main" val="97581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dirty="0" smtClean="0"/>
              <a:t>(M:N) </a:t>
            </a:r>
            <a:r>
              <a:rPr lang="en-GB" altLang="en-US" dirty="0"/>
              <a:t>relationships</a:t>
            </a:r>
          </a:p>
        </p:txBody>
      </p:sp>
      <p:sp>
        <p:nvSpPr>
          <p:cNvPr id="7171" name="Rectangle 3"/>
          <p:cNvSpPr>
            <a:spLocks noGrp="1" noChangeArrowheads="1"/>
          </p:cNvSpPr>
          <p:nvPr>
            <p:ph type="body" idx="1"/>
          </p:nvPr>
        </p:nvSpPr>
        <p:spPr>
          <a:xfrm>
            <a:off x="628650" y="1585120"/>
            <a:ext cx="8001000" cy="4876800"/>
          </a:xfrm>
        </p:spPr>
        <p:txBody>
          <a:bodyPr/>
          <a:lstStyle/>
          <a:p>
            <a:r>
              <a:rPr lang="en-GB" altLang="en-US" dirty="0"/>
              <a:t>For each binary many-to-many relationship type create a </a:t>
            </a:r>
            <a:r>
              <a:rPr lang="en-GB" altLang="en-US" dirty="0">
                <a:solidFill>
                  <a:schemeClr val="accent1"/>
                </a:solidFill>
              </a:rPr>
              <a:t>new</a:t>
            </a:r>
            <a:r>
              <a:rPr lang="en-GB" altLang="en-US" dirty="0"/>
              <a:t> relation. </a:t>
            </a:r>
          </a:p>
          <a:p>
            <a:r>
              <a:rPr lang="en-GB" altLang="en-US" sz="2400" dirty="0"/>
              <a:t>Add PKs of both “parents” to the new relation (as FKs) and also any attributes of the relationship.</a:t>
            </a:r>
            <a:r>
              <a:rPr lang="en-GB" altLang="en-US" dirty="0"/>
              <a:t> </a:t>
            </a:r>
          </a:p>
          <a:p>
            <a:r>
              <a:rPr lang="en-GB" altLang="en-US" sz="2400" dirty="0"/>
              <a:t>PK of the new relation is usually composite: simply combine both FKs. </a:t>
            </a:r>
            <a:r>
              <a:rPr lang="en-GB" altLang="en-US" sz="2000" dirty="0"/>
              <a:t>If this is not unique, include additional fields as </a:t>
            </a:r>
            <a:r>
              <a:rPr lang="en-GB" altLang="en-US" sz="2000" dirty="0" smtClean="0"/>
              <a:t>needed</a:t>
            </a:r>
            <a:endParaRPr lang="en-GB" altLang="en-US" sz="2400" dirty="0"/>
          </a:p>
          <a:p>
            <a:r>
              <a:rPr lang="en-GB" altLang="en-US" dirty="0"/>
              <a:t>Note: Apply same method for unary </a:t>
            </a:r>
            <a:r>
              <a:rPr lang="en-GB" altLang="en-US" dirty="0" smtClean="0"/>
              <a:t>M:N: </a:t>
            </a:r>
            <a:r>
              <a:rPr lang="en-GB" altLang="en-US" dirty="0"/>
              <a:t>create a new table, with two foreign keys both linking to the original PKs</a:t>
            </a:r>
          </a:p>
        </p:txBody>
      </p:sp>
      <p:sp>
        <p:nvSpPr>
          <p:cNvPr id="2" name="Slide Number Placeholder 1"/>
          <p:cNvSpPr>
            <a:spLocks noGrp="1"/>
          </p:cNvSpPr>
          <p:nvPr>
            <p:ph type="sldNum" sz="quarter" idx="12"/>
          </p:nvPr>
        </p:nvSpPr>
        <p:spPr/>
        <p:txBody>
          <a:bodyPr/>
          <a:lstStyle/>
          <a:p>
            <a:fld id="{1D5CD492-2BC6-F348-9965-EC1D86DF57A8}" type="slidenum">
              <a:rPr lang="en-US" smtClean="0"/>
              <a:t>38</a:t>
            </a:fld>
            <a:endParaRPr lang="en-US"/>
          </a:p>
        </p:txBody>
      </p:sp>
    </p:spTree>
    <p:extLst>
      <p:ext uri="{BB962C8B-B14F-4D97-AF65-F5344CB8AC3E}">
        <p14:creationId xmlns:p14="http://schemas.microsoft.com/office/powerpoint/2010/main" val="139117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2057400"/>
            <a:ext cx="1504950" cy="32575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762000" y="42195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2114550" y="484108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Parent</a:t>
            </a:r>
            <a:endParaRPr lang="en-US" altLang="en-US" b="1" dirty="0"/>
          </a:p>
        </p:txBody>
      </p:sp>
      <p:sp>
        <p:nvSpPr>
          <p:cNvPr id="12" name="Line 7"/>
          <p:cNvSpPr>
            <a:spLocks noChangeShapeType="1"/>
          </p:cNvSpPr>
          <p:nvPr/>
        </p:nvSpPr>
        <p:spPr bwMode="auto">
          <a:xfrm flipV="1">
            <a:off x="1676400" y="3590924"/>
            <a:ext cx="5715000" cy="18161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685800" y="535122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New Relation</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39</a:t>
            </a:fld>
            <a:endParaRPr lang="en-US"/>
          </a:p>
        </p:txBody>
      </p:sp>
    </p:spTree>
    <p:extLst>
      <p:ext uri="{BB962C8B-B14F-4D97-AF65-F5344CB8AC3E}">
        <p14:creationId xmlns:p14="http://schemas.microsoft.com/office/powerpoint/2010/main" val="3880468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en-US" smtClean="0"/>
              <a:t>Basic Concepts</a:t>
            </a:r>
          </a:p>
        </p:txBody>
      </p:sp>
      <p:sp>
        <p:nvSpPr>
          <p:cNvPr id="188419" name="Rectangle 3"/>
          <p:cNvSpPr>
            <a:spLocks noGrp="1" noChangeArrowheads="1"/>
          </p:cNvSpPr>
          <p:nvPr>
            <p:ph type="body" idx="1"/>
          </p:nvPr>
        </p:nvSpPr>
        <p:spPr>
          <a:xfrm>
            <a:off x="628650" y="1825625"/>
            <a:ext cx="7886700" cy="4705804"/>
          </a:xfrm>
        </p:spPr>
        <p:txBody>
          <a:bodyPr>
            <a:normAutofit lnSpcReduction="10000"/>
          </a:bodyPr>
          <a:lstStyle/>
          <a:p>
            <a:pPr eaLnBrk="1" hangingPunct="1">
              <a:lnSpc>
                <a:spcPct val="80000"/>
              </a:lnSpc>
            </a:pPr>
            <a:r>
              <a:rPr lang="en-GB" altLang="en-US" b="1" dirty="0" smtClean="0"/>
              <a:t>Relational data model</a:t>
            </a:r>
            <a:r>
              <a:rPr lang="en-GB" altLang="en-US" dirty="0" smtClean="0"/>
              <a:t>: represents a database in the form of </a:t>
            </a:r>
            <a:r>
              <a:rPr lang="en-GB" altLang="en-US" b="1" dirty="0" smtClean="0"/>
              <a:t>relations</a:t>
            </a:r>
            <a:r>
              <a:rPr lang="en-GB" altLang="en-US" dirty="0" smtClean="0"/>
              <a:t> - 2-dimensional table with rows and columns of data. A database may contain one or more such tables. </a:t>
            </a:r>
            <a:r>
              <a:rPr lang="en-US" altLang="en-US" dirty="0" smtClean="0"/>
              <a:t>A relation schema is used to </a:t>
            </a:r>
            <a:r>
              <a:rPr lang="en-US" altLang="en-US" i="1" dirty="0" smtClean="0"/>
              <a:t>describe </a:t>
            </a:r>
            <a:r>
              <a:rPr lang="en-US" altLang="en-US" dirty="0" smtClean="0"/>
              <a:t>a relation</a:t>
            </a:r>
            <a:endParaRPr lang="en-GB" altLang="en-US" dirty="0" smtClean="0"/>
          </a:p>
          <a:p>
            <a:pPr eaLnBrk="1" hangingPunct="1">
              <a:lnSpc>
                <a:spcPct val="80000"/>
              </a:lnSpc>
            </a:pPr>
            <a:r>
              <a:rPr lang="en-GB" altLang="en-US" b="1" dirty="0" smtClean="0"/>
              <a:t>Relation schema</a:t>
            </a:r>
            <a:r>
              <a:rPr lang="en-GB" altLang="en-US" dirty="0" smtClean="0"/>
              <a:t>: R(A1, A2,…, An) </a:t>
            </a:r>
            <a:r>
              <a:rPr lang="en-US" altLang="en-US" dirty="0" smtClean="0"/>
              <a:t>is made up of a relation name R and a list of attributes A1, A2, . . ., An. Each </a:t>
            </a:r>
            <a:r>
              <a:rPr lang="en-US" altLang="en-US" b="1" dirty="0" smtClean="0"/>
              <a:t>attribute </a:t>
            </a:r>
            <a:r>
              <a:rPr lang="en-US" altLang="en-US" dirty="0" smtClean="0"/>
              <a:t>A</a:t>
            </a:r>
            <a:r>
              <a:rPr lang="en-US" altLang="en-US" baseline="-25000" dirty="0" smtClean="0"/>
              <a:t>i</a:t>
            </a:r>
            <a:r>
              <a:rPr lang="en-US" altLang="en-US" dirty="0" smtClean="0"/>
              <a:t> is the name of a role played by some domain D in the relation schema R. R is called the </a:t>
            </a:r>
            <a:r>
              <a:rPr lang="en-US" altLang="en-US" b="1" dirty="0" smtClean="0"/>
              <a:t>name </a:t>
            </a:r>
            <a:r>
              <a:rPr lang="en-US" altLang="en-US" dirty="0" smtClean="0"/>
              <a:t>of this relation</a:t>
            </a:r>
          </a:p>
          <a:p>
            <a:pPr eaLnBrk="1" hangingPunct="1">
              <a:lnSpc>
                <a:spcPct val="80000"/>
              </a:lnSpc>
            </a:pPr>
            <a:r>
              <a:rPr lang="en-US" altLang="en-US" dirty="0" smtClean="0"/>
              <a:t>The </a:t>
            </a:r>
            <a:r>
              <a:rPr lang="en-US" altLang="en-US" b="1" dirty="0" smtClean="0"/>
              <a:t>degree </a:t>
            </a:r>
            <a:r>
              <a:rPr lang="en-US" altLang="en-US" dirty="0" smtClean="0"/>
              <a:t>of a relation is the number of attributes n of its relation schema.</a:t>
            </a:r>
          </a:p>
          <a:p>
            <a:pPr>
              <a:lnSpc>
                <a:spcPct val="80000"/>
              </a:lnSpc>
            </a:pPr>
            <a:r>
              <a:rPr lang="en-GB" altLang="en-US" b="1" dirty="0" smtClean="0"/>
              <a:t>Domain</a:t>
            </a:r>
            <a:r>
              <a:rPr lang="en-GB" altLang="en-US" dirty="0" smtClean="0"/>
              <a:t> D: </a:t>
            </a:r>
            <a:r>
              <a:rPr lang="en-US" altLang="en-US" dirty="0" smtClean="0"/>
              <a:t>D is called the </a:t>
            </a:r>
            <a:r>
              <a:rPr lang="en-US" altLang="en-US" b="1" dirty="0" smtClean="0"/>
              <a:t>domain </a:t>
            </a:r>
            <a:r>
              <a:rPr lang="en-US" altLang="en-US" dirty="0" smtClean="0"/>
              <a:t>of </a:t>
            </a:r>
            <a:r>
              <a:rPr lang="en-US" altLang="en-US" dirty="0"/>
              <a:t>A</a:t>
            </a:r>
            <a:r>
              <a:rPr lang="en-US" altLang="en-US" baseline="-25000" dirty="0"/>
              <a:t>i</a:t>
            </a:r>
            <a:r>
              <a:rPr lang="en-US" altLang="en-US" dirty="0" smtClean="0"/>
              <a:t> and is denoted by </a:t>
            </a:r>
            <a:r>
              <a:rPr lang="en-US" altLang="en-US" dirty="0" err="1" smtClean="0"/>
              <a:t>dom</a:t>
            </a:r>
            <a:r>
              <a:rPr lang="en-US" altLang="en-US" dirty="0" smtClean="0"/>
              <a:t>(</a:t>
            </a:r>
            <a:r>
              <a:rPr lang="en-US" altLang="en-US" dirty="0"/>
              <a:t>A</a:t>
            </a:r>
            <a:r>
              <a:rPr lang="en-US" altLang="en-US" baseline="-25000" dirty="0"/>
              <a:t>i</a:t>
            </a:r>
            <a:r>
              <a:rPr lang="en-US" altLang="en-US" dirty="0" smtClean="0"/>
              <a:t>). </a:t>
            </a:r>
            <a:r>
              <a:rPr lang="en-GB" altLang="en-US" dirty="0" smtClean="0"/>
              <a:t> It is a set of atomic values and a set of integrity constraints</a:t>
            </a:r>
            <a:endParaRPr lang="en-US" altLang="en-US" dirty="0" smtClean="0">
              <a:solidFill>
                <a:srgbClr val="FF0000"/>
              </a:solidFill>
            </a:endParaRPr>
          </a:p>
          <a:p>
            <a:pPr lvl="3" eaLnBrk="1" hangingPunct="1">
              <a:lnSpc>
                <a:spcPct val="80000"/>
              </a:lnSpc>
              <a:buFont typeface="Arial" panose="020B0604020202020204" pitchFamily="34" charset="0"/>
              <a:buNone/>
            </a:pPr>
            <a:r>
              <a:rPr lang="en-US" altLang="en-US" dirty="0" smtClean="0">
                <a:solidFill>
                  <a:srgbClr val="FF0000"/>
                </a:solidFill>
              </a:rPr>
              <a:t>STUDENT(Name, SSN, </a:t>
            </a:r>
            <a:r>
              <a:rPr lang="en-US" altLang="en-US" dirty="0" err="1" smtClean="0">
                <a:solidFill>
                  <a:srgbClr val="FF0000"/>
                </a:solidFill>
              </a:rPr>
              <a:t>HomePhone</a:t>
            </a:r>
            <a:r>
              <a:rPr lang="en-US" altLang="en-US" dirty="0" smtClean="0">
                <a:solidFill>
                  <a:srgbClr val="FF0000"/>
                </a:solidFill>
              </a:rPr>
              <a:t>, Address, </a:t>
            </a:r>
            <a:r>
              <a:rPr lang="en-US" altLang="en-US" dirty="0" err="1" smtClean="0">
                <a:solidFill>
                  <a:srgbClr val="FF0000"/>
                </a:solidFill>
              </a:rPr>
              <a:t>OfficePhone</a:t>
            </a:r>
            <a:r>
              <a:rPr lang="en-US" altLang="en-US" dirty="0" smtClean="0">
                <a:solidFill>
                  <a:srgbClr val="FF0000"/>
                </a:solidFill>
              </a:rPr>
              <a:t>, Age, GPA) </a:t>
            </a:r>
          </a:p>
          <a:p>
            <a:pPr lvl="3" eaLnBrk="1" hangingPunct="1">
              <a:lnSpc>
                <a:spcPct val="80000"/>
              </a:lnSpc>
              <a:buFont typeface="Arial" panose="020B0604020202020204" pitchFamily="34" charset="0"/>
              <a:buNone/>
            </a:pPr>
            <a:r>
              <a:rPr lang="en-GB" altLang="en-US" dirty="0" smtClean="0">
                <a:solidFill>
                  <a:srgbClr val="FF0000"/>
                </a:solidFill>
              </a:rPr>
              <a:t>Degree = ??</a:t>
            </a:r>
          </a:p>
          <a:p>
            <a:pPr lvl="3" eaLnBrk="1" hangingPunct="1">
              <a:lnSpc>
                <a:spcPct val="80000"/>
              </a:lnSpc>
              <a:buFont typeface="Arial" panose="020B0604020202020204" pitchFamily="34" charset="0"/>
              <a:buNone/>
            </a:pPr>
            <a:r>
              <a:rPr lang="en-GB" altLang="en-US" dirty="0" err="1" smtClean="0">
                <a:solidFill>
                  <a:srgbClr val="FF0000"/>
                </a:solidFill>
              </a:rPr>
              <a:t>dom</a:t>
            </a:r>
            <a:r>
              <a:rPr lang="en-GB" altLang="en-US" dirty="0" smtClean="0">
                <a:solidFill>
                  <a:srgbClr val="FF0000"/>
                </a:solidFill>
              </a:rPr>
              <a:t>(SSN) = ??</a:t>
            </a:r>
            <a:endParaRPr lang="en-US" altLang="en-US" dirty="0" smtClean="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118131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84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4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3305175" y="5143500"/>
            <a:ext cx="1571625"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40</a:t>
            </a:fld>
            <a:endParaRPr lang="en-US"/>
          </a:p>
        </p:txBody>
      </p:sp>
    </p:spTree>
    <p:extLst>
      <p:ext uri="{BB962C8B-B14F-4D97-AF65-F5344CB8AC3E}">
        <p14:creationId xmlns:p14="http://schemas.microsoft.com/office/powerpoint/2010/main" val="183573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dirty="0" smtClean="0"/>
              <a:t>(1:N) </a:t>
            </a:r>
            <a:r>
              <a:rPr lang="en-GB" altLang="en-US" dirty="0"/>
              <a:t>Relationships</a:t>
            </a:r>
          </a:p>
        </p:txBody>
      </p:sp>
      <p:sp>
        <p:nvSpPr>
          <p:cNvPr id="6147" name="Rectangle 3"/>
          <p:cNvSpPr>
            <a:spLocks noGrp="1" noChangeArrowheads="1"/>
          </p:cNvSpPr>
          <p:nvPr>
            <p:ph type="body" idx="1"/>
          </p:nvPr>
        </p:nvSpPr>
        <p:spPr>
          <a:xfrm>
            <a:off x="438150" y="1828800"/>
            <a:ext cx="8477250" cy="4527551"/>
          </a:xfrm>
        </p:spPr>
        <p:txBody>
          <a:bodyPr>
            <a:normAutofit/>
          </a:bodyPr>
          <a:lstStyle/>
          <a:p>
            <a:pPr marL="0" indent="0">
              <a:buNone/>
            </a:pPr>
            <a:r>
              <a:rPr lang="en-GB" altLang="en-US" dirty="0" smtClean="0"/>
              <a:t>Both Mandatory (i.e. Total), or  N side Mandatory</a:t>
            </a:r>
          </a:p>
          <a:p>
            <a:pPr lvl="1"/>
            <a:r>
              <a:rPr lang="en-GB" altLang="en-US" dirty="0" smtClean="0"/>
              <a:t>Relation </a:t>
            </a:r>
            <a:r>
              <a:rPr lang="en-GB" altLang="en-US" dirty="0"/>
              <a:t>at “1” end is parent</a:t>
            </a:r>
          </a:p>
          <a:p>
            <a:pPr lvl="1"/>
            <a:r>
              <a:rPr lang="en-GB" altLang="en-US" dirty="0"/>
              <a:t>Relation at “many” end is child</a:t>
            </a:r>
          </a:p>
          <a:p>
            <a:pPr lvl="1"/>
            <a:r>
              <a:rPr lang="en-GB" altLang="en-US" dirty="0"/>
              <a:t>include parent's PK in child as foreign key.</a:t>
            </a:r>
          </a:p>
          <a:p>
            <a:pPr lvl="1"/>
            <a:r>
              <a:rPr lang="en-GB" altLang="en-US" dirty="0"/>
              <a:t>Any attributes of the relationship are added to </a:t>
            </a:r>
            <a:r>
              <a:rPr lang="en-GB" altLang="en-US" dirty="0" smtClean="0"/>
              <a:t>child</a:t>
            </a:r>
            <a:endParaRPr lang="en-GB" altLang="en-US" sz="2400" dirty="0" smtClean="0"/>
          </a:p>
          <a:p>
            <a:pPr marL="0" indent="0">
              <a:buNone/>
            </a:pPr>
            <a:endParaRPr lang="en-GB" altLang="en-US" dirty="0" smtClean="0"/>
          </a:p>
          <a:p>
            <a:pPr marL="0" indent="0">
              <a:buNone/>
            </a:pPr>
            <a:r>
              <a:rPr lang="en-GB" altLang="en-US" dirty="0" smtClean="0"/>
              <a:t>Both Optional</a:t>
            </a:r>
            <a:endParaRPr lang="en-GB" altLang="en-US" dirty="0"/>
          </a:p>
          <a:p>
            <a:pPr lvl="1"/>
            <a:r>
              <a:rPr lang="en-GB" altLang="en-US" dirty="0"/>
              <a:t>One possible representation of the relationship:</a:t>
            </a:r>
            <a:endParaRPr lang="en-GB" altLang="en-US" b="1" dirty="0"/>
          </a:p>
          <a:p>
            <a:pPr lvl="2">
              <a:buNone/>
            </a:pPr>
            <a:r>
              <a:rPr lang="en-GB" altLang="en-US" sz="1700" dirty="0"/>
              <a:t>	BORROWER(</a:t>
            </a:r>
            <a:r>
              <a:rPr lang="en-GB" altLang="en-US" sz="1700" u="sng" dirty="0"/>
              <a:t>BNUMBER</a:t>
            </a:r>
            <a:r>
              <a:rPr lang="en-GB" altLang="en-US" sz="1700" dirty="0"/>
              <a:t>, NAME, ADDRESS, ...)</a:t>
            </a:r>
          </a:p>
          <a:p>
            <a:pPr lvl="2">
              <a:buNone/>
            </a:pPr>
            <a:r>
              <a:rPr lang="en-GB" altLang="en-US" sz="1700" dirty="0"/>
              <a:t>	BOOK(</a:t>
            </a:r>
            <a:r>
              <a:rPr lang="en-GB" altLang="en-US" sz="1700" u="sng" dirty="0"/>
              <a:t>ISBN</a:t>
            </a:r>
            <a:r>
              <a:rPr lang="en-GB" altLang="en-US" sz="1700" dirty="0"/>
              <a:t>, TITLE, ..., </a:t>
            </a:r>
            <a:r>
              <a:rPr lang="en-GB" altLang="en-US" sz="1700" b="1" dirty="0"/>
              <a:t>BNUMBER</a:t>
            </a:r>
            <a:r>
              <a:rPr lang="en-GB" altLang="en-US" sz="1700" dirty="0"/>
              <a:t>)</a:t>
            </a:r>
          </a:p>
          <a:p>
            <a:pPr lvl="1"/>
            <a:r>
              <a:rPr lang="en-GB" altLang="en-US" dirty="0"/>
              <a:t>A better alternative:</a:t>
            </a:r>
          </a:p>
          <a:p>
            <a:pPr lvl="2">
              <a:buNone/>
            </a:pPr>
            <a:r>
              <a:rPr lang="en-GB" altLang="en-US" sz="1700" dirty="0"/>
              <a:t>	BORROWER(</a:t>
            </a:r>
            <a:r>
              <a:rPr lang="en-GB" altLang="en-US" sz="1700" u="sng" dirty="0"/>
              <a:t>BNUMBER</a:t>
            </a:r>
            <a:r>
              <a:rPr lang="en-GB" altLang="en-US" sz="1700" dirty="0"/>
              <a:t>, NAME, ADDRESS, ...)</a:t>
            </a:r>
          </a:p>
          <a:p>
            <a:pPr lvl="2">
              <a:buNone/>
            </a:pPr>
            <a:r>
              <a:rPr lang="en-GB" altLang="en-US" sz="1700" dirty="0"/>
              <a:t>	BOOK(</a:t>
            </a:r>
            <a:r>
              <a:rPr lang="en-GB" altLang="en-US" sz="1700" u="sng" dirty="0"/>
              <a:t>ISBN</a:t>
            </a:r>
            <a:r>
              <a:rPr lang="en-GB" altLang="en-US" sz="1700" dirty="0"/>
              <a:t>, TITLE, ...)</a:t>
            </a:r>
          </a:p>
          <a:p>
            <a:pPr lvl="2">
              <a:buNone/>
            </a:pPr>
            <a:r>
              <a:rPr lang="en-GB" altLang="en-US" sz="1700" dirty="0"/>
              <a:t>	ON_LOAN(</a:t>
            </a:r>
            <a:r>
              <a:rPr lang="en-GB" altLang="en-US" sz="1700" u="sng" dirty="0"/>
              <a:t>ISBN</a:t>
            </a:r>
            <a:r>
              <a:rPr lang="en-GB" altLang="en-US" sz="1700" dirty="0"/>
              <a:t>, BNUMBER)</a:t>
            </a:r>
            <a:endParaRPr lang="en-US" altLang="en-US" sz="1700" dirty="0">
              <a:solidFill>
                <a:srgbClr val="FF0000"/>
              </a:solidFill>
            </a:endParaRPr>
          </a:p>
          <a:p>
            <a:pPr marL="0" indent="0">
              <a:buNone/>
            </a:pPr>
            <a:endParaRPr lang="en-GB" altLang="en-US" sz="2400" b="1" dirty="0"/>
          </a:p>
        </p:txBody>
      </p:sp>
      <p:graphicFrame>
        <p:nvGraphicFramePr>
          <p:cNvPr id="5" name="Object 5"/>
          <p:cNvGraphicFramePr>
            <a:graphicFrameLocks noChangeAspect="1"/>
          </p:cNvGraphicFramePr>
          <p:nvPr>
            <p:extLst>
              <p:ext uri="{D42A27DB-BD31-4B8C-83A1-F6EECF244321}">
                <p14:modId xmlns:p14="http://schemas.microsoft.com/office/powerpoint/2010/main" val="2774664639"/>
              </p:ext>
            </p:extLst>
          </p:nvPr>
        </p:nvGraphicFramePr>
        <p:xfrm>
          <a:off x="5301601" y="3451226"/>
          <a:ext cx="3613799" cy="946150"/>
        </p:xfrm>
        <a:graphic>
          <a:graphicData uri="http://schemas.openxmlformats.org/presentationml/2006/ole">
            <mc:AlternateContent xmlns:mc="http://schemas.openxmlformats.org/markup-compatibility/2006">
              <mc:Choice xmlns:v="urn:schemas-microsoft-com:vml" Requires="v">
                <p:oleObj spid="_x0000_s3104" name="Document" r:id="rId3" imgW="5674447" imgH="1485985" progId="Word.Document.8">
                  <p:embed/>
                </p:oleObj>
              </mc:Choice>
              <mc:Fallback>
                <p:oleObj name="Document" r:id="rId3" imgW="5674447" imgH="1485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601" y="3451226"/>
                        <a:ext cx="3613799" cy="94615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1D5CD492-2BC6-F348-9965-EC1D86DF57A8}" type="slidenum">
              <a:rPr lang="en-US" smtClean="0"/>
              <a:t>41</a:t>
            </a:fld>
            <a:endParaRPr lang="en-US"/>
          </a:p>
        </p:txBody>
      </p:sp>
    </p:spTree>
    <p:extLst>
      <p:ext uri="{BB962C8B-B14F-4D97-AF65-F5344CB8AC3E}">
        <p14:creationId xmlns:p14="http://schemas.microsoft.com/office/powerpoint/2010/main" val="352820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2057400"/>
            <a:ext cx="1504950" cy="32575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3057525" y="4495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914400" y="3852862"/>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1676400" y="2057400"/>
            <a:ext cx="5715000" cy="3349625"/>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19100" y="540702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Both Total</a:t>
            </a:r>
            <a:endParaRPr lang="en-US" altLang="en-US" b="1" dirty="0">
              <a:solidFill>
                <a:srgbClr val="FF0000"/>
              </a:solidFill>
            </a:endParaRPr>
          </a:p>
        </p:txBody>
      </p:sp>
      <p:sp>
        <p:nvSpPr>
          <p:cNvPr id="10" name="Oval 7"/>
          <p:cNvSpPr>
            <a:spLocks noChangeArrowheads="1"/>
          </p:cNvSpPr>
          <p:nvPr/>
        </p:nvSpPr>
        <p:spPr bwMode="auto">
          <a:xfrm>
            <a:off x="4914900" y="914400"/>
            <a:ext cx="1571625" cy="764143"/>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42</a:t>
            </a:fld>
            <a:endParaRPr lang="en-US"/>
          </a:p>
        </p:txBody>
      </p:sp>
    </p:spTree>
    <p:extLst>
      <p:ext uri="{BB962C8B-B14F-4D97-AF65-F5344CB8AC3E}">
        <p14:creationId xmlns:p14="http://schemas.microsoft.com/office/powerpoint/2010/main" val="3760881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7734301" y="1419225"/>
            <a:ext cx="876300"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43</a:t>
            </a:fld>
            <a:endParaRPr lang="en-US"/>
          </a:p>
        </p:txBody>
      </p:sp>
    </p:spTree>
    <p:extLst>
      <p:ext uri="{BB962C8B-B14F-4D97-AF65-F5344CB8AC3E}">
        <p14:creationId xmlns:p14="http://schemas.microsoft.com/office/powerpoint/2010/main" val="4148589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7286624" y="1933574"/>
            <a:ext cx="200025" cy="3148291"/>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6624636" y="283898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7696200" y="4335203"/>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7962900" y="3600450"/>
            <a:ext cx="209550" cy="1529834"/>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6667500" y="5130284"/>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N side Total</a:t>
            </a:r>
            <a:endParaRPr lang="en-US" altLang="en-US" b="1" dirty="0">
              <a:solidFill>
                <a:srgbClr val="FF0000"/>
              </a:solidFill>
            </a:endParaRPr>
          </a:p>
        </p:txBody>
      </p:sp>
      <p:sp>
        <p:nvSpPr>
          <p:cNvPr id="10" name="Oval 7"/>
          <p:cNvSpPr>
            <a:spLocks noChangeArrowheads="1"/>
          </p:cNvSpPr>
          <p:nvPr/>
        </p:nvSpPr>
        <p:spPr bwMode="auto">
          <a:xfrm>
            <a:off x="7115175" y="2087581"/>
            <a:ext cx="1571625" cy="764143"/>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44</a:t>
            </a:fld>
            <a:endParaRPr lang="en-US"/>
          </a:p>
        </p:txBody>
      </p:sp>
    </p:spTree>
    <p:extLst>
      <p:ext uri="{BB962C8B-B14F-4D97-AF65-F5344CB8AC3E}">
        <p14:creationId xmlns:p14="http://schemas.microsoft.com/office/powerpoint/2010/main" val="331371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6019800" y="4286250"/>
            <a:ext cx="876300"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45</a:t>
            </a:fld>
            <a:endParaRPr lang="en-US"/>
          </a:p>
        </p:txBody>
      </p:sp>
    </p:spTree>
    <p:extLst>
      <p:ext uri="{BB962C8B-B14F-4D97-AF65-F5344CB8AC3E}">
        <p14:creationId xmlns:p14="http://schemas.microsoft.com/office/powerpoint/2010/main" val="53405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3990974"/>
            <a:ext cx="847725" cy="132397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3057525" y="4495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914400" y="3852862"/>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1676400" y="3990974"/>
            <a:ext cx="1943100" cy="14160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19100" y="5407025"/>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Both Partial and Unary</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46</a:t>
            </a:fld>
            <a:endParaRPr lang="en-US"/>
          </a:p>
        </p:txBody>
      </p:sp>
    </p:spTree>
    <p:extLst>
      <p:ext uri="{BB962C8B-B14F-4D97-AF65-F5344CB8AC3E}">
        <p14:creationId xmlns:p14="http://schemas.microsoft.com/office/powerpoint/2010/main" val="223923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6962776" y="1419225"/>
            <a:ext cx="876300"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47</a:t>
            </a:fld>
            <a:endParaRPr lang="en-US"/>
          </a:p>
        </p:txBody>
      </p:sp>
    </p:spTree>
    <p:extLst>
      <p:ext uri="{BB962C8B-B14F-4D97-AF65-F5344CB8AC3E}">
        <p14:creationId xmlns:p14="http://schemas.microsoft.com/office/powerpoint/2010/main" val="715198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ltLang="en-US" smtClean="0"/>
              <a:t>ER-to-Relational Mapping</a:t>
            </a:r>
          </a:p>
        </p:txBody>
      </p:sp>
      <p:sp>
        <p:nvSpPr>
          <p:cNvPr id="233475" name="Rectangle 3"/>
          <p:cNvSpPr>
            <a:spLocks noGrp="1" noChangeArrowheads="1"/>
          </p:cNvSpPr>
          <p:nvPr>
            <p:ph type="body" idx="1"/>
          </p:nvPr>
        </p:nvSpPr>
        <p:spPr/>
        <p:txBody>
          <a:bodyPr/>
          <a:lstStyle/>
          <a:p>
            <a:pPr eaLnBrk="1" hangingPunct="1">
              <a:lnSpc>
                <a:spcPct val="90000"/>
              </a:lnSpc>
              <a:defRPr/>
            </a:pPr>
            <a:r>
              <a:rPr lang="en-US" dirty="0" smtClean="0"/>
              <a:t>ER-</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1: Mapping of Regular Entity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2: Mapping of Weak Entity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3: Mapping of Binary 1:1 Relationship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4: Mapping of Binary 1:N Relationship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5: Mapping of Binary M:N Relationship Types</a:t>
            </a:r>
          </a:p>
          <a:p>
            <a:pPr lvl="1" eaLnBrk="1" hangingPunct="1">
              <a:lnSpc>
                <a:spcPct val="90000"/>
              </a:lnSpc>
              <a:buFont typeface="Arial" charset="0"/>
              <a:buChar char="•"/>
              <a:defRPr/>
            </a:pPr>
            <a:r>
              <a:rPr lang="en-US" dirty="0" smtClean="0">
                <a:solidFill>
                  <a:schemeClr val="bg1"/>
                </a:solidFill>
                <a:effectLst>
                  <a:outerShdw blurRad="38100" dist="38100" dir="2700000" algn="tl">
                    <a:srgbClr val="000000">
                      <a:alpha val="43137"/>
                    </a:srgbClr>
                  </a:outerShdw>
                </a:effectLst>
              </a:rPr>
              <a:t>Step 6: Mapping of Multivalued attributes</a:t>
            </a:r>
          </a:p>
          <a:p>
            <a:pPr lvl="1" eaLnBrk="1" hangingPunct="1">
              <a:lnSpc>
                <a:spcPct val="90000"/>
              </a:lnSpc>
              <a:buFont typeface="Arial" charset="0"/>
              <a:buChar char="•"/>
              <a:defRPr/>
            </a:pPr>
            <a:r>
              <a:rPr lang="en-US" dirty="0" smtClean="0"/>
              <a:t>Step 7: Mapping of N-</a:t>
            </a:r>
            <a:r>
              <a:rPr lang="en-US" dirty="0" err="1" smtClean="0"/>
              <a:t>ary</a:t>
            </a:r>
            <a:r>
              <a:rPr lang="en-US" dirty="0" smtClean="0"/>
              <a:t> Relationship Types</a:t>
            </a:r>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48</a:t>
            </a:fld>
            <a:endParaRPr lang="en-US"/>
          </a:p>
        </p:txBody>
      </p:sp>
    </p:spTree>
    <p:extLst>
      <p:ext uri="{BB962C8B-B14F-4D97-AF65-F5344CB8AC3E}">
        <p14:creationId xmlns:p14="http://schemas.microsoft.com/office/powerpoint/2010/main" val="227798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dirty="0"/>
              <a:t>Step </a:t>
            </a:r>
            <a:r>
              <a:rPr lang="en-GB" altLang="en-US" dirty="0" smtClean="0"/>
              <a:t>7: </a:t>
            </a:r>
            <a:r>
              <a:rPr lang="en-GB" altLang="en-US" dirty="0"/>
              <a:t>complex relationships</a:t>
            </a:r>
          </a:p>
        </p:txBody>
      </p:sp>
      <p:sp>
        <p:nvSpPr>
          <p:cNvPr id="8195" name="Rectangle 3"/>
          <p:cNvSpPr>
            <a:spLocks noGrp="1" noChangeArrowheads="1"/>
          </p:cNvSpPr>
          <p:nvPr>
            <p:ph type="body" idx="1"/>
          </p:nvPr>
        </p:nvSpPr>
        <p:spPr/>
        <p:txBody>
          <a:bodyPr/>
          <a:lstStyle/>
          <a:p>
            <a:pPr>
              <a:buFont typeface="Wingdings" panose="05000000000000000000" pitchFamily="2" charset="2"/>
              <a:buNone/>
            </a:pPr>
            <a:r>
              <a:rPr lang="en-GB" altLang="en-US" dirty="0"/>
              <a:t>For each ternary (and higher order) relationship:</a:t>
            </a:r>
          </a:p>
          <a:p>
            <a:r>
              <a:rPr lang="en-GB" altLang="en-US" dirty="0"/>
              <a:t>Create a new relation</a:t>
            </a:r>
          </a:p>
          <a:p>
            <a:pPr lvl="1"/>
            <a:r>
              <a:rPr lang="en-GB" altLang="en-US" dirty="0"/>
              <a:t>made up of the primary keys from the n participating relations, as foreign keys</a:t>
            </a:r>
          </a:p>
          <a:p>
            <a:pPr lvl="1"/>
            <a:r>
              <a:rPr lang="en-GB" altLang="en-US" dirty="0"/>
              <a:t>plus any attributes of the relationship. </a:t>
            </a:r>
          </a:p>
          <a:p>
            <a:r>
              <a:rPr lang="en-GB" altLang="en-US" dirty="0"/>
              <a:t>PK of the new relation</a:t>
            </a:r>
          </a:p>
          <a:p>
            <a:pPr lvl="1"/>
            <a:r>
              <a:rPr lang="en-GB" altLang="en-US" dirty="0"/>
              <a:t>usually the combination of all FKs</a:t>
            </a:r>
          </a:p>
          <a:p>
            <a:pPr lvl="1"/>
            <a:r>
              <a:rPr lang="en-GB" altLang="en-US" dirty="0"/>
              <a:t>But may be able to use just a subset of the attributes</a:t>
            </a:r>
          </a:p>
          <a:p>
            <a:pPr lvl="1"/>
            <a:r>
              <a:rPr lang="en-GB" altLang="en-US" dirty="0"/>
              <a:t>Or may need to add in other attributes to guarantee uniqueness</a:t>
            </a:r>
            <a:r>
              <a:rPr lang="en-GB" altLang="en-US" dirty="0" smtClean="0"/>
              <a:t>.</a:t>
            </a:r>
          </a:p>
          <a:p>
            <a:pPr lvl="1"/>
            <a:endParaRPr lang="en-GB" altLang="en-US" dirty="0"/>
          </a:p>
          <a:p>
            <a:pPr lvl="1"/>
            <a:r>
              <a:rPr lang="en-US" altLang="en-US" b="1" dirty="0">
                <a:solidFill>
                  <a:srgbClr val="006600"/>
                </a:solidFill>
              </a:rPr>
              <a:t>Example: </a:t>
            </a:r>
            <a:r>
              <a:rPr lang="en-US" altLang="en-US" dirty="0">
                <a:solidFill>
                  <a:srgbClr val="006600"/>
                </a:solidFill>
              </a:rPr>
              <a:t>The relationship type SUPPY in the ER below. This can be mapped to the relation SUPPLY shown in the relational schema, whose primary key is the combination of the three foreign keys {SNAME, PARTNO, PROJNAME}</a:t>
            </a:r>
          </a:p>
          <a:p>
            <a:pPr marL="342900" lvl="1" indent="0">
              <a:buNone/>
            </a:pPr>
            <a:endParaRPr lang="en-GB"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49</a:t>
            </a:fld>
            <a:endParaRPr lang="en-US"/>
          </a:p>
        </p:txBody>
      </p:sp>
    </p:spTree>
    <p:extLst>
      <p:ext uri="{BB962C8B-B14F-4D97-AF65-F5344CB8AC3E}">
        <p14:creationId xmlns:p14="http://schemas.microsoft.com/office/powerpoint/2010/main" val="218884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mtClean="0"/>
              <a:t>Basic Concepts</a:t>
            </a:r>
          </a:p>
        </p:txBody>
      </p:sp>
      <p:sp>
        <p:nvSpPr>
          <p:cNvPr id="10244" name="Rectangle 3"/>
          <p:cNvSpPr>
            <a:spLocks noGrp="1" noChangeArrowheads="1"/>
          </p:cNvSpPr>
          <p:nvPr>
            <p:ph type="body" idx="1"/>
          </p:nvPr>
        </p:nvSpPr>
        <p:spPr>
          <a:xfrm>
            <a:off x="442038" y="1611021"/>
            <a:ext cx="7886700" cy="4351338"/>
          </a:xfrm>
        </p:spPr>
        <p:txBody>
          <a:bodyPr/>
          <a:lstStyle/>
          <a:p>
            <a:pPr eaLnBrk="1" hangingPunct="1">
              <a:lnSpc>
                <a:spcPct val="80000"/>
              </a:lnSpc>
            </a:pPr>
            <a:r>
              <a:rPr lang="en-GB" altLang="en-US" sz="2400" b="1" dirty="0" smtClean="0"/>
              <a:t>Tuple</a:t>
            </a:r>
            <a:r>
              <a:rPr lang="en-GB" altLang="en-US" sz="2400" dirty="0" smtClean="0"/>
              <a:t>: row/record in table</a:t>
            </a:r>
          </a:p>
          <a:p>
            <a:pPr eaLnBrk="1" hangingPunct="1">
              <a:lnSpc>
                <a:spcPct val="80000"/>
              </a:lnSpc>
            </a:pPr>
            <a:r>
              <a:rPr lang="en-GB" altLang="en-US" sz="2400" b="1" dirty="0" smtClean="0"/>
              <a:t>Cardinality</a:t>
            </a:r>
            <a:r>
              <a:rPr lang="en-GB" altLang="en-US" sz="2400" dirty="0" smtClean="0"/>
              <a:t>: number of tuples in a table</a:t>
            </a:r>
          </a:p>
          <a:p>
            <a:pPr eaLnBrk="1" hangingPunct="1">
              <a:lnSpc>
                <a:spcPct val="80000"/>
              </a:lnSpc>
            </a:pPr>
            <a:r>
              <a:rPr lang="en-GB" altLang="en-US" sz="2400" b="1" dirty="0" smtClean="0"/>
              <a:t>Database schema</a:t>
            </a:r>
            <a:r>
              <a:rPr lang="en-GB" altLang="en-US" sz="2400" dirty="0" smtClean="0"/>
              <a:t> S = {R1, R2,…, Rm}</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5" y="2816452"/>
            <a:ext cx="764760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295873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3733800"/>
            <a:ext cx="61896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a:xfrm>
            <a:off x="438150" y="619125"/>
            <a:ext cx="7924800" cy="762000"/>
          </a:xfrm>
        </p:spPr>
        <p:txBody>
          <a:bodyPr>
            <a:normAutofit fontScale="90000"/>
          </a:bodyPr>
          <a:lstStyle/>
          <a:p>
            <a:pPr eaLnBrk="1" hangingPunct="1"/>
            <a:r>
              <a:rPr lang="en-US" altLang="en-US" sz="3200" dirty="0" smtClean="0"/>
              <a:t>ER-to-Relational Mapping</a:t>
            </a:r>
            <a:br>
              <a:rPr lang="en-US" altLang="en-US" sz="3200" dirty="0" smtClean="0"/>
            </a:br>
            <a:r>
              <a:rPr lang="en-US" altLang="en-US" sz="1800" b="0" dirty="0" smtClean="0">
                <a:solidFill>
                  <a:schemeClr val="tx1"/>
                </a:solidFill>
              </a:rPr>
              <a:t>Ternary relationship types: The SUPPLY relationship</a:t>
            </a:r>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1885951"/>
            <a:ext cx="55530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50</a:t>
            </a:fld>
            <a:endParaRPr lang="en-US"/>
          </a:p>
        </p:txBody>
      </p:sp>
    </p:spTree>
    <p:extLst>
      <p:ext uri="{BB962C8B-B14F-4D97-AF65-F5344CB8AC3E}">
        <p14:creationId xmlns:p14="http://schemas.microsoft.com/office/powerpoint/2010/main" val="264196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tLang="en-US" smtClean="0"/>
              <a:t>ER- &amp; EER-to-Relational Mapping</a:t>
            </a:r>
          </a:p>
        </p:txBody>
      </p:sp>
      <p:sp>
        <p:nvSpPr>
          <p:cNvPr id="243715" name="Rectangle 3"/>
          <p:cNvSpPr>
            <a:spLocks noGrp="1" noChangeArrowheads="1"/>
          </p:cNvSpPr>
          <p:nvPr>
            <p:ph type="body" idx="1"/>
          </p:nvPr>
        </p:nvSpPr>
        <p:spPr/>
        <p:txBody>
          <a:bodyPr/>
          <a:lstStyle/>
          <a:p>
            <a:pPr eaLnBrk="1" hangingPunct="1">
              <a:lnSpc>
                <a:spcPct val="90000"/>
              </a:lnSpc>
              <a:defRPr/>
            </a:pPr>
            <a:r>
              <a:rPr lang="en-US" sz="20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ER-</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1: Mapping of Regular Entity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2: Mapping of Weak Entity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3: Mapping of Binary 1:1 Relationship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4: Mapping of Binary 1:N Relationship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5: Mapping of Binary M:N Relationship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6: Mapping of </a:t>
            </a:r>
            <a:r>
              <a:rPr lang="en-US" sz="1800" dirty="0" err="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Multivalued</a:t>
            </a: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attributes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7: Mapping of N-</a:t>
            </a:r>
            <a:r>
              <a:rPr lang="en-US" sz="1800" dirty="0" err="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ary</a:t>
            </a: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Relationship Types</a:t>
            </a:r>
          </a:p>
          <a:p>
            <a:pPr eaLnBrk="1" hangingPunct="1">
              <a:lnSpc>
                <a:spcPct val="90000"/>
              </a:lnSpc>
              <a:defRPr/>
            </a:pPr>
            <a:r>
              <a:rPr lang="en-US" sz="2000" i="1" dirty="0" smtClean="0">
                <a:solidFill>
                  <a:schemeClr val="tx2"/>
                </a:solidFill>
              </a:rPr>
              <a:t>EER-</a:t>
            </a:r>
          </a:p>
          <a:p>
            <a:pPr lvl="1" eaLnBrk="1" hangingPunct="1">
              <a:lnSpc>
                <a:spcPct val="90000"/>
              </a:lnSpc>
              <a:buFont typeface="Arial" charset="0"/>
              <a:buChar char="•"/>
              <a:defRPr/>
            </a:pPr>
            <a:r>
              <a:rPr lang="en-US" sz="1800" i="1" dirty="0" smtClean="0">
                <a:solidFill>
                  <a:schemeClr val="tx2"/>
                </a:solidFill>
              </a:rPr>
              <a:t>Step 8: Options for Mapping Specialization or Generalization.</a:t>
            </a:r>
          </a:p>
          <a:p>
            <a:pPr lvl="1" eaLnBrk="1" hangingPunct="1">
              <a:lnSpc>
                <a:spcPct val="90000"/>
              </a:lnSpc>
              <a:buFont typeface="Arial" charset="0"/>
              <a:buChar char="•"/>
              <a:defRPr/>
            </a:pPr>
            <a:r>
              <a:rPr lang="en-US" sz="1800" i="1" dirty="0" smtClean="0">
                <a:solidFill>
                  <a:schemeClr val="tx2"/>
                </a:solidFill>
              </a:rPr>
              <a:t>Step 9: Mapping of Union Types (Categories)</a:t>
            </a:r>
          </a:p>
        </p:txBody>
      </p:sp>
      <p:sp>
        <p:nvSpPr>
          <p:cNvPr id="3" name="Slide Number Placeholder 2"/>
          <p:cNvSpPr>
            <a:spLocks noGrp="1"/>
          </p:cNvSpPr>
          <p:nvPr>
            <p:ph type="sldNum" sz="quarter" idx="12"/>
          </p:nvPr>
        </p:nvSpPr>
        <p:spPr/>
        <p:txBody>
          <a:bodyPr/>
          <a:lstStyle/>
          <a:p>
            <a:fld id="{1D5CD492-2BC6-F348-9965-EC1D86DF57A8}" type="slidenum">
              <a:rPr lang="en-US" smtClean="0"/>
              <a:t>51</a:t>
            </a:fld>
            <a:endParaRPr lang="en-US"/>
          </a:p>
        </p:txBody>
      </p:sp>
    </p:spTree>
    <p:extLst>
      <p:ext uri="{BB962C8B-B14F-4D97-AF65-F5344CB8AC3E}">
        <p14:creationId xmlns:p14="http://schemas.microsoft.com/office/powerpoint/2010/main" val="26269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r>
              <a:rPr lang="en-US" altLang="en-US" smtClean="0"/>
              <a:t>EER-to-Relational Mapping</a:t>
            </a:r>
          </a:p>
        </p:txBody>
      </p:sp>
      <p:sp>
        <p:nvSpPr>
          <p:cNvPr id="65539" name="Rectangle 5"/>
          <p:cNvSpPr>
            <a:spLocks noGrp="1" noChangeArrowheads="1"/>
          </p:cNvSpPr>
          <p:nvPr>
            <p:ph type="body" idx="1"/>
          </p:nvPr>
        </p:nvSpPr>
        <p:spPr>
          <a:noFill/>
        </p:spPr>
        <p:txBody>
          <a:bodyPr/>
          <a:lstStyle/>
          <a:p>
            <a:pPr>
              <a:lnSpc>
                <a:spcPct val="90000"/>
              </a:lnSpc>
            </a:pPr>
            <a:r>
              <a:rPr lang="en-US" altLang="en-US" b="1" smtClean="0"/>
              <a:t>Step8: Options for Mapping Specialization or Generalization.</a:t>
            </a:r>
          </a:p>
          <a:p>
            <a:pPr lvl="1">
              <a:lnSpc>
                <a:spcPct val="90000"/>
              </a:lnSpc>
              <a:buFont typeface="Arial" panose="020B0604020202020204" pitchFamily="34" charset="0"/>
              <a:buNone/>
            </a:pPr>
            <a:r>
              <a:rPr lang="en-US" altLang="en-US" sz="2500" smtClean="0"/>
              <a:t>	Convert each specialization with m subclasses {S1, S2,….,Sm} and generalized superclass C, where the attributes of C are {k,a1,…an} and k is the (primary) key, into relational schemas using one of the four following options:</a:t>
            </a:r>
          </a:p>
          <a:p>
            <a:pPr lvl="2">
              <a:lnSpc>
                <a:spcPct val="90000"/>
              </a:lnSpc>
            </a:pPr>
            <a:r>
              <a:rPr lang="en-US" altLang="en-US" smtClean="0"/>
              <a:t>Option 8A: Multiple relations-Superclass and subclasses</a:t>
            </a:r>
          </a:p>
          <a:p>
            <a:pPr lvl="2">
              <a:lnSpc>
                <a:spcPct val="90000"/>
              </a:lnSpc>
            </a:pPr>
            <a:r>
              <a:rPr lang="en-US" altLang="en-US" smtClean="0"/>
              <a:t>Option 8B: Multiple relations-Subclass relations only</a:t>
            </a:r>
          </a:p>
          <a:p>
            <a:pPr lvl="2">
              <a:lnSpc>
                <a:spcPct val="80000"/>
              </a:lnSpc>
            </a:pPr>
            <a:r>
              <a:rPr lang="en-US" altLang="en-US" smtClean="0"/>
              <a:t>Option 8C: Single relation with one type attribute</a:t>
            </a:r>
          </a:p>
          <a:p>
            <a:pPr lvl="2">
              <a:lnSpc>
                <a:spcPct val="80000"/>
              </a:lnSpc>
            </a:pPr>
            <a:r>
              <a:rPr lang="en-US" altLang="en-US" smtClean="0"/>
              <a:t>Option 8D: Single relation with multiple type attributes</a:t>
            </a:r>
          </a:p>
        </p:txBody>
      </p:sp>
      <p:sp>
        <p:nvSpPr>
          <p:cNvPr id="65540" name="Footer Placeholder 3"/>
          <p:cNvSpPr txBox="1">
            <a:spLocks/>
          </p:cNvSpPr>
          <p:nvPr/>
        </p:nvSpPr>
        <p:spPr bwMode="auto">
          <a:xfrm>
            <a:off x="296863" y="6477000"/>
            <a:ext cx="877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tabLst>
                <a:tab pos="8745538" algn="r"/>
              </a:tabLst>
              <a:defRPr>
                <a:solidFill>
                  <a:schemeClr val="tx1"/>
                </a:solidFill>
                <a:latin typeface="Arial" panose="020B0604020202020204" pitchFamily="34" charset="0"/>
              </a:defRPr>
            </a:lvl1pPr>
            <a:lvl2pPr marL="742950" indent="-285750" eaLnBrk="0" hangingPunct="0">
              <a:tabLst>
                <a:tab pos="8745538" algn="r"/>
              </a:tabLst>
              <a:defRPr>
                <a:solidFill>
                  <a:schemeClr val="tx1"/>
                </a:solidFill>
                <a:latin typeface="Arial" panose="020B0604020202020204" pitchFamily="34" charset="0"/>
              </a:defRPr>
            </a:lvl2pPr>
            <a:lvl3pPr marL="1143000" indent="-228600" eaLnBrk="0" hangingPunct="0">
              <a:tabLst>
                <a:tab pos="8745538" algn="r"/>
              </a:tabLst>
              <a:defRPr>
                <a:solidFill>
                  <a:schemeClr val="tx1"/>
                </a:solidFill>
                <a:latin typeface="Arial" panose="020B0604020202020204" pitchFamily="34" charset="0"/>
              </a:defRPr>
            </a:lvl3pPr>
            <a:lvl4pPr marL="1600200" indent="-228600" eaLnBrk="0" hangingPunct="0">
              <a:tabLst>
                <a:tab pos="8745538" algn="r"/>
              </a:tabLst>
              <a:defRPr>
                <a:solidFill>
                  <a:schemeClr val="tx1"/>
                </a:solidFill>
                <a:latin typeface="Arial" panose="020B0604020202020204" pitchFamily="34" charset="0"/>
              </a:defRPr>
            </a:lvl4pPr>
            <a:lvl5pPr marL="2057400" indent="-228600" eaLnBrk="0" hangingPunct="0">
              <a:tabLst>
                <a:tab pos="8745538"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745538"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745538"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745538"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745538" algn="r"/>
              </a:tabLst>
              <a:defRPr>
                <a:solidFill>
                  <a:schemeClr val="tx1"/>
                </a:solidFill>
                <a:latin typeface="Arial" panose="020B0604020202020204" pitchFamily="34" charset="0"/>
              </a:defRPr>
            </a:lvl9pPr>
          </a:lstStyle>
          <a:p>
            <a:pPr eaLnBrk="1" hangingPunct="1"/>
            <a:r>
              <a:rPr lang="en-US" altLang="en-US" sz="1200"/>
              <a:t>	</a:t>
            </a:r>
            <a:fld id="{47901AA3-FC43-4F29-BFE3-6B4CE94BDC82}" type="slidenum">
              <a:rPr lang="en-US" altLang="en-US" sz="1200"/>
              <a:pPr eaLnBrk="1" hangingPunct="1"/>
              <a:t>52</a:t>
            </a:fld>
            <a:endParaRPr lang="en-US" altLang="en-US" sz="1200"/>
          </a:p>
        </p:txBody>
      </p:sp>
      <p:sp>
        <p:nvSpPr>
          <p:cNvPr id="3" name="Slide Number Placeholder 2"/>
          <p:cNvSpPr>
            <a:spLocks noGrp="1"/>
          </p:cNvSpPr>
          <p:nvPr>
            <p:ph type="sldNum" sz="quarter" idx="12"/>
          </p:nvPr>
        </p:nvSpPr>
        <p:spPr/>
        <p:txBody>
          <a:bodyPr/>
          <a:lstStyle/>
          <a:p>
            <a:fld id="{1D5CD492-2BC6-F348-9965-EC1D86DF57A8}" type="slidenum">
              <a:rPr lang="en-US" smtClean="0"/>
              <a:t>52</a:t>
            </a:fld>
            <a:endParaRPr lang="en-US"/>
          </a:p>
        </p:txBody>
      </p:sp>
    </p:spTree>
    <p:extLst>
      <p:ext uri="{BB962C8B-B14F-4D97-AF65-F5344CB8AC3E}">
        <p14:creationId xmlns:p14="http://schemas.microsoft.com/office/powerpoint/2010/main" val="279594435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0200" y="1704975"/>
            <a:ext cx="3457575" cy="2792331"/>
          </a:xfrm>
        </p:spPr>
      </p:pic>
      <p:pic>
        <p:nvPicPr>
          <p:cNvPr id="675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029200"/>
            <a:ext cx="67818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71475" y="830181"/>
            <a:ext cx="3200400" cy="685800"/>
          </a:xfrm>
          <a:prstGeom prst="rect">
            <a:avLst/>
          </a:prstGeom>
          <a:noFill/>
          <a:ln w="9525">
            <a:noFill/>
            <a:miter lim="800000"/>
            <a:headEnd/>
            <a:tailEnd/>
          </a:ln>
        </p:spPr>
        <p:txBody>
          <a:bodyPr anchor="ctr"/>
          <a:lstStyle/>
          <a:p>
            <a:pPr eaLnBrk="0" hangingPunct="0">
              <a:defRPr/>
            </a:pPr>
            <a:r>
              <a:rPr lang="en-US" sz="2400" b="1" kern="0" dirty="0">
                <a:solidFill>
                  <a:schemeClr val="tx2"/>
                </a:solidFill>
                <a:latin typeface="+mj-lt"/>
                <a:ea typeface="+mj-ea"/>
                <a:cs typeface="+mj-cs"/>
              </a:rPr>
              <a:t>Example: Option 8A</a:t>
            </a:r>
          </a:p>
        </p:txBody>
      </p:sp>
      <p:sp>
        <p:nvSpPr>
          <p:cNvPr id="3" name="Slide Number Placeholder 2"/>
          <p:cNvSpPr>
            <a:spLocks noGrp="1"/>
          </p:cNvSpPr>
          <p:nvPr>
            <p:ph type="sldNum" sz="quarter" idx="12"/>
          </p:nvPr>
        </p:nvSpPr>
        <p:spPr/>
        <p:txBody>
          <a:bodyPr/>
          <a:lstStyle/>
          <a:p>
            <a:fld id="{1D5CD492-2BC6-F348-9965-EC1D86DF57A8}" type="slidenum">
              <a:rPr lang="en-US" smtClean="0"/>
              <a:t>53</a:t>
            </a:fld>
            <a:endParaRPr lang="en-US"/>
          </a:p>
        </p:txBody>
      </p:sp>
      <p:sp>
        <p:nvSpPr>
          <p:cNvPr id="8" name="Rectangle 3"/>
          <p:cNvSpPr txBox="1">
            <a:spLocks noChangeArrowheads="1"/>
          </p:cNvSpPr>
          <p:nvPr/>
        </p:nvSpPr>
        <p:spPr>
          <a:xfrm>
            <a:off x="428625" y="1522331"/>
            <a:ext cx="4695825" cy="3506869"/>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8A: Multiple relations-Superclass and subclasses</a:t>
            </a:r>
          </a:p>
          <a:p>
            <a:pPr lvl="1" fontAlgn="auto">
              <a:spcAft>
                <a:spcPts val="0"/>
              </a:spcAft>
              <a:buFont typeface="Arial" panose="020B0604020202020204" pitchFamily="34" charset="0"/>
              <a:buNone/>
            </a:pPr>
            <a:r>
              <a:rPr lang="en-US" altLang="en-US" sz="2100" dirty="0" smtClean="0"/>
              <a:t>	Create a relation L for C with attributes </a:t>
            </a:r>
            <a:r>
              <a:rPr lang="en-US" altLang="en-US" sz="2100" dirty="0" err="1" smtClean="0"/>
              <a:t>Attrs</a:t>
            </a:r>
            <a:r>
              <a:rPr lang="en-US" altLang="en-US" sz="2100" dirty="0" smtClean="0"/>
              <a:t>(L) = {k,a1,…an} and PK(L) = k. Create a relation Li for each subclass Si, 1 &lt; i &lt; m, with the </a:t>
            </a:r>
            <a:r>
              <a:rPr lang="en-US" altLang="en-US" sz="2100" dirty="0" err="1" smtClean="0"/>
              <a:t>attributesAttrs</a:t>
            </a:r>
            <a:r>
              <a:rPr lang="en-US" altLang="en-US" sz="2100" dirty="0" smtClean="0"/>
              <a:t>(Li) = {k} U {attributes of Si} and PK(Li)=k. This option works for any specialization (total or partial, disjoint or over-lapping). </a:t>
            </a:r>
          </a:p>
          <a:p>
            <a:pPr fontAlgn="auto">
              <a:spcAft>
                <a:spcPts val="0"/>
              </a:spcAft>
            </a:pPr>
            <a:endParaRPr lang="en-US" altLang="en-US" dirty="0" smtClean="0"/>
          </a:p>
        </p:txBody>
      </p:sp>
    </p:spTree>
    <p:extLst>
      <p:ext uri="{BB962C8B-B14F-4D97-AF65-F5344CB8AC3E}">
        <p14:creationId xmlns:p14="http://schemas.microsoft.com/office/powerpoint/2010/main" val="349644510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0" y="1830439"/>
            <a:ext cx="4410075" cy="1977922"/>
          </a:xfrm>
        </p:spPr>
      </p:pic>
      <p:sp>
        <p:nvSpPr>
          <p:cNvPr id="68613" name="Rectangle 2"/>
          <p:cNvSpPr>
            <a:spLocks noGrp="1" noChangeArrowheads="1"/>
          </p:cNvSpPr>
          <p:nvPr>
            <p:ph type="title"/>
          </p:nvPr>
        </p:nvSpPr>
        <p:spPr>
          <a:xfrm>
            <a:off x="447675" y="685800"/>
            <a:ext cx="3200400" cy="685800"/>
          </a:xfrm>
        </p:spPr>
        <p:txBody>
          <a:bodyPr/>
          <a:lstStyle/>
          <a:p>
            <a:pPr algn="l"/>
            <a:r>
              <a:rPr lang="en-US" altLang="en-US" sz="2400" dirty="0" smtClean="0"/>
              <a:t>Example: Option 8B</a:t>
            </a:r>
          </a:p>
        </p:txBody>
      </p:sp>
      <p:grpSp>
        <p:nvGrpSpPr>
          <p:cNvPr id="4" name="Group 3"/>
          <p:cNvGrpSpPr/>
          <p:nvPr/>
        </p:nvGrpSpPr>
        <p:grpSpPr>
          <a:xfrm>
            <a:off x="4067175" y="5534026"/>
            <a:ext cx="4552949" cy="1188423"/>
            <a:chOff x="3067049" y="5228478"/>
            <a:chExt cx="5553075" cy="1492998"/>
          </a:xfrm>
        </p:grpSpPr>
        <p:pic>
          <p:nvPicPr>
            <p:cNvPr id="686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49" y="5228478"/>
              <a:ext cx="5553075" cy="149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6"/>
            <p:cNvSpPr>
              <a:spLocks noChangeArrowheads="1"/>
            </p:cNvSpPr>
            <p:nvPr/>
          </p:nvSpPr>
          <p:spPr bwMode="auto">
            <a:xfrm>
              <a:off x="7186611" y="6356349"/>
              <a:ext cx="887501" cy="32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t>Tonnage</a:t>
              </a:r>
              <a:r>
                <a:rPr lang="en-US" altLang="en-US" sz="1100" b="1" dirty="0"/>
                <a:t> </a:t>
              </a:r>
            </a:p>
          </p:txBody>
        </p:sp>
      </p:grpSp>
      <p:sp>
        <p:nvSpPr>
          <p:cNvPr id="3" name="Slide Number Placeholder 2"/>
          <p:cNvSpPr>
            <a:spLocks noGrp="1"/>
          </p:cNvSpPr>
          <p:nvPr>
            <p:ph type="sldNum" sz="quarter" idx="12"/>
          </p:nvPr>
        </p:nvSpPr>
        <p:spPr/>
        <p:txBody>
          <a:bodyPr/>
          <a:lstStyle/>
          <a:p>
            <a:fld id="{1D5CD492-2BC6-F348-9965-EC1D86DF57A8}" type="slidenum">
              <a:rPr lang="en-US" smtClean="0"/>
              <a:t>54</a:t>
            </a:fld>
            <a:endParaRPr lang="en-US"/>
          </a:p>
        </p:txBody>
      </p:sp>
      <p:sp>
        <p:nvSpPr>
          <p:cNvPr id="9" name="Rectangle 3"/>
          <p:cNvSpPr txBox="1">
            <a:spLocks noChangeArrowheads="1"/>
          </p:cNvSpPr>
          <p:nvPr/>
        </p:nvSpPr>
        <p:spPr>
          <a:xfrm>
            <a:off x="447675" y="1511300"/>
            <a:ext cx="4038600" cy="4351338"/>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8B: Multiple relations-Subclass relations only</a:t>
            </a:r>
          </a:p>
          <a:p>
            <a:pPr lvl="1" fontAlgn="auto">
              <a:spcAft>
                <a:spcPts val="0"/>
              </a:spcAft>
              <a:buFont typeface="Arial" panose="020B0604020202020204" pitchFamily="34" charset="0"/>
              <a:buNone/>
            </a:pPr>
            <a:r>
              <a:rPr lang="en-US" altLang="en-US" sz="2100" dirty="0" smtClean="0"/>
              <a:t>	Create a relation Li for each subclass Si, 1 &lt; i &lt; m, with the attributes </a:t>
            </a:r>
            <a:r>
              <a:rPr lang="en-US" altLang="en-US" sz="2100" dirty="0" err="1" smtClean="0"/>
              <a:t>Attr</a:t>
            </a:r>
            <a:r>
              <a:rPr lang="en-US" altLang="en-US" sz="2100" dirty="0" smtClean="0"/>
              <a:t>(Li) = {attributes of Si} U {k,a1…,an} and PK(Li) = k. This option only works for a  specialization whose subclasses are total (every entity in the superclass must belong to (at least) one of the subclasses).</a:t>
            </a:r>
          </a:p>
          <a:p>
            <a:pPr fontAlgn="auto">
              <a:spcAft>
                <a:spcPts val="0"/>
              </a:spcAft>
            </a:pPr>
            <a:endParaRPr lang="en-US" altLang="en-US" dirty="0" smtClean="0"/>
          </a:p>
        </p:txBody>
      </p:sp>
    </p:spTree>
    <p:extLst>
      <p:ext uri="{BB962C8B-B14F-4D97-AF65-F5344CB8AC3E}">
        <p14:creationId xmlns:p14="http://schemas.microsoft.com/office/powerpoint/2010/main" val="36972779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2999" y="1830431"/>
            <a:ext cx="3902075" cy="3151144"/>
          </a:xfrm>
        </p:spPr>
      </p:pic>
      <p:pic>
        <p:nvPicPr>
          <p:cNvPr id="706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6388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28625" y="816019"/>
            <a:ext cx="3200400" cy="685800"/>
          </a:xfrm>
          <a:prstGeom prst="rect">
            <a:avLst/>
          </a:prstGeom>
          <a:noFill/>
          <a:ln w="9525">
            <a:noFill/>
            <a:miter lim="800000"/>
            <a:headEnd/>
            <a:tailEnd/>
          </a:ln>
        </p:spPr>
        <p:txBody>
          <a:bodyPr anchor="ctr"/>
          <a:lstStyle/>
          <a:p>
            <a:pPr eaLnBrk="0" hangingPunct="0">
              <a:defRPr/>
            </a:pPr>
            <a:r>
              <a:rPr lang="en-US" sz="2400" b="1" kern="0" dirty="0">
                <a:solidFill>
                  <a:schemeClr val="tx2"/>
                </a:solidFill>
                <a:latin typeface="+mj-lt"/>
                <a:ea typeface="+mj-ea"/>
                <a:cs typeface="+mj-cs"/>
              </a:rPr>
              <a:t>Example: Option 8C</a:t>
            </a:r>
          </a:p>
        </p:txBody>
      </p:sp>
      <p:sp>
        <p:nvSpPr>
          <p:cNvPr id="70662" name="Rectangle 6"/>
          <p:cNvSpPr>
            <a:spLocks noChangeArrowheads="1"/>
          </p:cNvSpPr>
          <p:nvPr/>
        </p:nvSpPr>
        <p:spPr bwMode="auto">
          <a:xfrm>
            <a:off x="7662863" y="5895975"/>
            <a:ext cx="9906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50" dirty="0" err="1"/>
              <a:t>EngType</a:t>
            </a:r>
            <a:r>
              <a:rPr lang="en-US" altLang="en-US" sz="1250" b="1" dirty="0"/>
              <a:t> </a:t>
            </a:r>
          </a:p>
        </p:txBody>
      </p:sp>
      <p:sp>
        <p:nvSpPr>
          <p:cNvPr id="3" name="Slide Number Placeholder 2"/>
          <p:cNvSpPr>
            <a:spLocks noGrp="1"/>
          </p:cNvSpPr>
          <p:nvPr>
            <p:ph type="sldNum" sz="quarter" idx="12"/>
          </p:nvPr>
        </p:nvSpPr>
        <p:spPr/>
        <p:txBody>
          <a:bodyPr/>
          <a:lstStyle/>
          <a:p>
            <a:fld id="{1D5CD492-2BC6-F348-9965-EC1D86DF57A8}" type="slidenum">
              <a:rPr lang="en-US" smtClean="0"/>
              <a:t>55</a:t>
            </a:fld>
            <a:endParaRPr lang="en-US"/>
          </a:p>
        </p:txBody>
      </p:sp>
      <p:sp>
        <p:nvSpPr>
          <p:cNvPr id="9" name="Rectangle 3"/>
          <p:cNvSpPr txBox="1">
            <a:spLocks noChangeArrowheads="1"/>
          </p:cNvSpPr>
          <p:nvPr/>
        </p:nvSpPr>
        <p:spPr>
          <a:xfrm>
            <a:off x="381000" y="1676400"/>
            <a:ext cx="4800600" cy="4257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8C: Single relation with one type attribute</a:t>
            </a:r>
          </a:p>
          <a:p>
            <a:pPr lvl="1" fontAlgn="auto">
              <a:spcAft>
                <a:spcPts val="0"/>
              </a:spcAft>
              <a:buFont typeface="Arial" panose="020B0604020202020204" pitchFamily="34" charset="0"/>
              <a:buNone/>
            </a:pPr>
            <a:r>
              <a:rPr lang="en-US" altLang="en-US" sz="2100" dirty="0" smtClean="0"/>
              <a:t>	Create a single relation L with attributes </a:t>
            </a:r>
            <a:r>
              <a:rPr lang="en-US" altLang="en-US" sz="2100" dirty="0" err="1" smtClean="0"/>
              <a:t>Attrs</a:t>
            </a:r>
            <a:r>
              <a:rPr lang="en-US" altLang="en-US" sz="2100" dirty="0" smtClean="0"/>
              <a:t>(L) = {k,a</a:t>
            </a:r>
            <a:r>
              <a:rPr lang="en-US" altLang="en-US" sz="2100" baseline="-25000" dirty="0" smtClean="0"/>
              <a:t>1</a:t>
            </a:r>
            <a:r>
              <a:rPr lang="en-US" altLang="en-US" sz="2100" dirty="0" smtClean="0"/>
              <a:t>,…a</a:t>
            </a:r>
            <a:r>
              <a:rPr lang="en-US" altLang="en-US" sz="2100" baseline="-25000" dirty="0" smtClean="0"/>
              <a:t>n</a:t>
            </a:r>
            <a:r>
              <a:rPr lang="en-US" altLang="en-US" sz="2100" dirty="0" smtClean="0"/>
              <a:t>} U {attributes of S</a:t>
            </a:r>
            <a:r>
              <a:rPr lang="en-US" altLang="en-US" sz="2100" baseline="-25000" dirty="0" smtClean="0"/>
              <a:t>1</a:t>
            </a:r>
            <a:r>
              <a:rPr lang="en-US" altLang="en-US" sz="2100" dirty="0" smtClean="0"/>
              <a:t>} U…U {attributes of S</a:t>
            </a:r>
            <a:r>
              <a:rPr lang="en-US" altLang="en-US" sz="2100" baseline="-25000" dirty="0" smtClean="0"/>
              <a:t>m</a:t>
            </a:r>
            <a:r>
              <a:rPr lang="en-US" altLang="en-US" sz="2100" dirty="0" smtClean="0"/>
              <a:t>} U {t} and PK(L) = k. The attribute t is called a type (or </a:t>
            </a:r>
            <a:r>
              <a:rPr lang="en-US" altLang="en-US" sz="2100" b="1" dirty="0" smtClean="0"/>
              <a:t>discriminating</a:t>
            </a:r>
            <a:r>
              <a:rPr lang="en-US" altLang="en-US" sz="2100" dirty="0" smtClean="0"/>
              <a:t>) attribute that indicates the subclass to which each tuple belongs</a:t>
            </a:r>
          </a:p>
        </p:txBody>
      </p:sp>
      <p:sp>
        <p:nvSpPr>
          <p:cNvPr id="8" name="Oval 7"/>
          <p:cNvSpPr>
            <a:spLocks noChangeArrowheads="1"/>
          </p:cNvSpPr>
          <p:nvPr/>
        </p:nvSpPr>
        <p:spPr bwMode="auto">
          <a:xfrm>
            <a:off x="5181600" y="5748338"/>
            <a:ext cx="785812"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Line 7"/>
          <p:cNvSpPr>
            <a:spLocks noChangeShapeType="1"/>
          </p:cNvSpPr>
          <p:nvPr/>
        </p:nvSpPr>
        <p:spPr bwMode="auto">
          <a:xfrm>
            <a:off x="2695574" y="4114800"/>
            <a:ext cx="2600325" cy="1633538"/>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60943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8175" y="2212060"/>
            <a:ext cx="4514850" cy="2736177"/>
          </a:xfrm>
        </p:spPr>
      </p:pic>
      <p:pic>
        <p:nvPicPr>
          <p:cNvPr id="716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10200"/>
            <a:ext cx="8305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90525" y="828675"/>
            <a:ext cx="3200400" cy="685800"/>
          </a:xfrm>
          <a:prstGeom prst="rect">
            <a:avLst/>
          </a:prstGeom>
          <a:noFill/>
          <a:ln w="9525">
            <a:noFill/>
            <a:miter lim="800000"/>
            <a:headEnd/>
            <a:tailEnd/>
          </a:ln>
        </p:spPr>
        <p:txBody>
          <a:bodyPr anchor="ctr"/>
          <a:lstStyle/>
          <a:p>
            <a:pPr eaLnBrk="0" hangingPunct="0">
              <a:defRPr/>
            </a:pPr>
            <a:r>
              <a:rPr lang="en-US" sz="2400" b="1" kern="0" dirty="0">
                <a:solidFill>
                  <a:schemeClr val="tx2"/>
                </a:solidFill>
                <a:latin typeface="+mj-lt"/>
                <a:ea typeface="+mj-ea"/>
                <a:cs typeface="+mj-cs"/>
              </a:rPr>
              <a:t>Example: Option 8D</a:t>
            </a:r>
          </a:p>
        </p:txBody>
      </p:sp>
      <p:sp>
        <p:nvSpPr>
          <p:cNvPr id="3" name="Slide Number Placeholder 2"/>
          <p:cNvSpPr>
            <a:spLocks noGrp="1"/>
          </p:cNvSpPr>
          <p:nvPr>
            <p:ph type="sldNum" sz="quarter" idx="12"/>
          </p:nvPr>
        </p:nvSpPr>
        <p:spPr/>
        <p:txBody>
          <a:bodyPr/>
          <a:lstStyle/>
          <a:p>
            <a:fld id="{1D5CD492-2BC6-F348-9965-EC1D86DF57A8}" type="slidenum">
              <a:rPr lang="en-US" smtClean="0"/>
              <a:t>56</a:t>
            </a:fld>
            <a:endParaRPr lang="en-US"/>
          </a:p>
        </p:txBody>
      </p:sp>
      <p:sp>
        <p:nvSpPr>
          <p:cNvPr id="8" name="Rectangle 3"/>
          <p:cNvSpPr txBox="1">
            <a:spLocks noChangeArrowheads="1"/>
          </p:cNvSpPr>
          <p:nvPr/>
        </p:nvSpPr>
        <p:spPr>
          <a:xfrm>
            <a:off x="381000" y="1676400"/>
            <a:ext cx="4067175" cy="4257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8D: Single relation with multiple type attributes</a:t>
            </a:r>
          </a:p>
          <a:p>
            <a:pPr lvl="1" fontAlgn="auto">
              <a:spcAft>
                <a:spcPts val="0"/>
              </a:spcAft>
              <a:buFont typeface="Arial" panose="020B0604020202020204" pitchFamily="34" charset="0"/>
              <a:buNone/>
            </a:pPr>
            <a:r>
              <a:rPr lang="en-US" altLang="en-US" sz="2100" dirty="0" smtClean="0"/>
              <a:t>	Create a single relation schema L with attributes </a:t>
            </a:r>
            <a:r>
              <a:rPr lang="en-US" altLang="en-US" sz="2100" dirty="0" err="1" smtClean="0"/>
              <a:t>Attrs</a:t>
            </a:r>
            <a:r>
              <a:rPr lang="en-US" altLang="en-US" sz="2100" dirty="0" smtClean="0"/>
              <a:t>(L) = {k,a</a:t>
            </a:r>
            <a:r>
              <a:rPr lang="en-US" altLang="en-US" sz="2100" baseline="-25000" dirty="0" smtClean="0"/>
              <a:t>1</a:t>
            </a:r>
            <a:r>
              <a:rPr lang="en-US" altLang="en-US" sz="2100" dirty="0" smtClean="0"/>
              <a:t>,…a</a:t>
            </a:r>
            <a:r>
              <a:rPr lang="en-US" altLang="en-US" sz="2100" baseline="-25000" dirty="0" smtClean="0"/>
              <a:t>n</a:t>
            </a:r>
            <a:r>
              <a:rPr lang="en-US" altLang="en-US" sz="2100" dirty="0" smtClean="0"/>
              <a:t>} U {attributes of S</a:t>
            </a:r>
            <a:r>
              <a:rPr lang="en-US" altLang="en-US" sz="2100" baseline="-25000" dirty="0" smtClean="0"/>
              <a:t>1</a:t>
            </a:r>
            <a:r>
              <a:rPr lang="en-US" altLang="en-US" sz="2100" dirty="0" smtClean="0"/>
              <a:t>} U…U {attributes of S</a:t>
            </a:r>
            <a:r>
              <a:rPr lang="en-US" altLang="en-US" sz="2100" baseline="-25000" dirty="0" smtClean="0"/>
              <a:t>m</a:t>
            </a:r>
            <a:r>
              <a:rPr lang="en-US" altLang="en-US" sz="2100" dirty="0" smtClean="0"/>
              <a:t>} U {t</a:t>
            </a:r>
            <a:r>
              <a:rPr lang="en-US" altLang="en-US" sz="2100" baseline="-25000" dirty="0" smtClean="0"/>
              <a:t>1</a:t>
            </a:r>
            <a:r>
              <a:rPr lang="en-US" altLang="en-US" sz="2100" dirty="0" smtClean="0"/>
              <a:t>, t</a:t>
            </a:r>
            <a:r>
              <a:rPr lang="en-US" altLang="en-US" sz="2100" baseline="-25000" dirty="0" smtClean="0"/>
              <a:t>2</a:t>
            </a:r>
            <a:r>
              <a:rPr lang="en-US" altLang="en-US" sz="2100" dirty="0" smtClean="0"/>
              <a:t>,…,t</a:t>
            </a:r>
            <a:r>
              <a:rPr lang="en-US" altLang="en-US" sz="2100" baseline="-25000" dirty="0" smtClean="0"/>
              <a:t>m</a:t>
            </a:r>
            <a:r>
              <a:rPr lang="en-US" altLang="en-US" sz="2100" dirty="0" smtClean="0"/>
              <a:t>} and PK(L) = k. Each </a:t>
            </a:r>
            <a:r>
              <a:rPr lang="en-US" altLang="en-US" sz="2100" dirty="0" err="1" smtClean="0"/>
              <a:t>t</a:t>
            </a:r>
            <a:r>
              <a:rPr lang="en-US" altLang="en-US" sz="2100" baseline="-25000" dirty="0" err="1" smtClean="0"/>
              <a:t>i</a:t>
            </a:r>
            <a:r>
              <a:rPr lang="en-US" altLang="en-US" sz="2100" dirty="0" smtClean="0"/>
              <a:t>, 1 &lt; I &lt; m, is a Boolean type attribute indicating whether a tuple belongs to the subclass S</a:t>
            </a:r>
            <a:r>
              <a:rPr lang="en-US" altLang="en-US" sz="2100" baseline="-25000" dirty="0" smtClean="0"/>
              <a:t>i</a:t>
            </a:r>
            <a:r>
              <a:rPr lang="en-US" altLang="en-US" sz="2100" dirty="0" smtClean="0"/>
              <a:t>.</a:t>
            </a:r>
          </a:p>
        </p:txBody>
      </p:sp>
      <p:sp>
        <p:nvSpPr>
          <p:cNvPr id="7" name="Oval 6"/>
          <p:cNvSpPr>
            <a:spLocks noChangeArrowheads="1"/>
          </p:cNvSpPr>
          <p:nvPr/>
        </p:nvSpPr>
        <p:spPr bwMode="auto">
          <a:xfrm>
            <a:off x="2414587" y="5631656"/>
            <a:ext cx="785812"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Line 7"/>
          <p:cNvSpPr>
            <a:spLocks noChangeShapeType="1"/>
          </p:cNvSpPr>
          <p:nvPr/>
        </p:nvSpPr>
        <p:spPr bwMode="auto">
          <a:xfrm flipH="1">
            <a:off x="2962274" y="4457700"/>
            <a:ext cx="933450" cy="117395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Oval 9"/>
          <p:cNvSpPr>
            <a:spLocks noChangeArrowheads="1"/>
          </p:cNvSpPr>
          <p:nvPr/>
        </p:nvSpPr>
        <p:spPr bwMode="auto">
          <a:xfrm>
            <a:off x="6134100" y="5631656"/>
            <a:ext cx="785812"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Line 7"/>
          <p:cNvSpPr>
            <a:spLocks noChangeShapeType="1"/>
          </p:cNvSpPr>
          <p:nvPr/>
        </p:nvSpPr>
        <p:spPr bwMode="auto">
          <a:xfrm>
            <a:off x="3995736" y="4457700"/>
            <a:ext cx="2224089" cy="117395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0539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00587" y="752475"/>
            <a:ext cx="7772400" cy="609600"/>
          </a:xfrm>
        </p:spPr>
        <p:txBody>
          <a:bodyPr anchor="t"/>
          <a:lstStyle/>
          <a:p>
            <a:r>
              <a:rPr lang="en-US" altLang="en-US" sz="2400" smtClean="0"/>
              <a:t>Example: Mapping of Shared Subclasses</a:t>
            </a:r>
          </a:p>
        </p:txBody>
      </p:sp>
      <p:pic>
        <p:nvPicPr>
          <p:cNvPr id="7373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95826" y="1574801"/>
            <a:ext cx="4153972" cy="4781550"/>
          </a:xfrm>
        </p:spPr>
      </p:pic>
      <p:sp>
        <p:nvSpPr>
          <p:cNvPr id="3" name="Slide Number Placeholder 2"/>
          <p:cNvSpPr>
            <a:spLocks noGrp="1"/>
          </p:cNvSpPr>
          <p:nvPr>
            <p:ph type="sldNum" sz="quarter" idx="12"/>
          </p:nvPr>
        </p:nvSpPr>
        <p:spPr/>
        <p:txBody>
          <a:bodyPr/>
          <a:lstStyle/>
          <a:p>
            <a:fld id="{1D5CD492-2BC6-F348-9965-EC1D86DF57A8}" type="slidenum">
              <a:rPr lang="en-US" smtClean="0"/>
              <a:t>57</a:t>
            </a:fld>
            <a:endParaRPr lang="en-US"/>
          </a:p>
        </p:txBody>
      </p:sp>
      <p:sp>
        <p:nvSpPr>
          <p:cNvPr id="7" name="Rectangle 5"/>
          <p:cNvSpPr txBox="1">
            <a:spLocks noChangeArrowheads="1"/>
          </p:cNvSpPr>
          <p:nvPr/>
        </p:nvSpPr>
        <p:spPr>
          <a:xfrm>
            <a:off x="400587" y="1574801"/>
            <a:ext cx="4067176" cy="504507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smtClean="0"/>
              <a:t>Mapping of Shared Subclasses (Multiple Inheritance)</a:t>
            </a:r>
          </a:p>
          <a:p>
            <a:pPr lvl="1" fontAlgn="auto">
              <a:spcAft>
                <a:spcPts val="0"/>
              </a:spcAft>
            </a:pPr>
            <a:r>
              <a:rPr lang="en-US" altLang="en-US" sz="2200" smtClean="0"/>
              <a:t>A shared subclass, such as STUDENT_ASSISTANT, is a subclass of several classes, indicating multiple inheritance. These classes must all have the same key attribute; otherwise, the shared subclass would be modeled as a category.</a:t>
            </a:r>
          </a:p>
          <a:p>
            <a:pPr lvl="1" fontAlgn="auto">
              <a:spcAft>
                <a:spcPts val="0"/>
              </a:spcAft>
            </a:pPr>
            <a:r>
              <a:rPr lang="en-US" altLang="en-US" sz="2200" smtClean="0"/>
              <a:t>We can apply any of the options discussed in Step 8 to a shared subclass, subject to the restriction discussed in Step 8 of the mapping algorithm. Below both 8C and 8D are used for the shared class STUDENT_ASSISTANT.</a:t>
            </a:r>
            <a:endParaRPr lang="en-US" altLang="en-US" sz="2200" dirty="0" smtClean="0"/>
          </a:p>
        </p:txBody>
      </p:sp>
    </p:spTree>
    <p:extLst>
      <p:ext uri="{BB962C8B-B14F-4D97-AF65-F5344CB8AC3E}">
        <p14:creationId xmlns:p14="http://schemas.microsoft.com/office/powerpoint/2010/main" val="358959472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0900" y="2065338"/>
            <a:ext cx="7772400" cy="3132137"/>
          </a:xfrm>
        </p:spPr>
      </p:pic>
      <p:sp>
        <p:nvSpPr>
          <p:cNvPr id="6" name="Rectangle 2"/>
          <p:cNvSpPr txBox="1">
            <a:spLocks noChangeArrowheads="1"/>
          </p:cNvSpPr>
          <p:nvPr/>
        </p:nvSpPr>
        <p:spPr bwMode="auto">
          <a:xfrm>
            <a:off x="485775" y="933450"/>
            <a:ext cx="6819900" cy="609600"/>
          </a:xfrm>
          <a:prstGeom prst="rect">
            <a:avLst/>
          </a:prstGeom>
          <a:noFill/>
          <a:ln w="9525">
            <a:noFill/>
            <a:miter lim="800000"/>
            <a:headEnd/>
            <a:tailEnd/>
          </a:ln>
        </p:spPr>
        <p:txBody>
          <a:bodyPr/>
          <a:lstStyle/>
          <a:p>
            <a:pPr eaLnBrk="0" hangingPunct="0">
              <a:defRPr/>
            </a:pPr>
            <a:r>
              <a:rPr lang="en-US" sz="2400" b="1" kern="0" dirty="0">
                <a:solidFill>
                  <a:schemeClr val="tx2"/>
                </a:solidFill>
                <a:latin typeface="+mj-lt"/>
                <a:ea typeface="+mj-ea"/>
                <a:cs typeface="+mj-cs"/>
              </a:rPr>
              <a:t>Example: Mapping of Shared Subclasses</a:t>
            </a:r>
          </a:p>
        </p:txBody>
      </p:sp>
      <p:sp>
        <p:nvSpPr>
          <p:cNvPr id="74757" name="Rectangle 4"/>
          <p:cNvSpPr>
            <a:spLocks noChangeArrowheads="1"/>
          </p:cNvSpPr>
          <p:nvPr/>
        </p:nvSpPr>
        <p:spPr bwMode="auto">
          <a:xfrm>
            <a:off x="7848600" y="3124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t>Course</a:t>
            </a:r>
            <a:r>
              <a:rPr lang="en-US" altLang="en-US" b="1" dirty="0"/>
              <a:t> </a:t>
            </a:r>
          </a:p>
        </p:txBody>
      </p:sp>
      <p:sp>
        <p:nvSpPr>
          <p:cNvPr id="74758" name="Rectangle 6"/>
          <p:cNvSpPr>
            <a:spLocks noChangeArrowheads="1"/>
          </p:cNvSpPr>
          <p:nvPr/>
        </p:nvSpPr>
        <p:spPr bwMode="auto">
          <a:xfrm>
            <a:off x="3781425" y="3944938"/>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t>Major</a:t>
            </a:r>
            <a:r>
              <a:rPr lang="en-US" altLang="en-US" b="1" dirty="0"/>
              <a:t> </a:t>
            </a:r>
          </a:p>
        </p:txBody>
      </p:sp>
      <p:sp>
        <p:nvSpPr>
          <p:cNvPr id="3" name="Slide Number Placeholder 2"/>
          <p:cNvSpPr>
            <a:spLocks noGrp="1"/>
          </p:cNvSpPr>
          <p:nvPr>
            <p:ph type="sldNum" sz="quarter" idx="12"/>
          </p:nvPr>
        </p:nvSpPr>
        <p:spPr/>
        <p:txBody>
          <a:bodyPr/>
          <a:lstStyle/>
          <a:p>
            <a:fld id="{1D5CD492-2BC6-F348-9965-EC1D86DF57A8}" type="slidenum">
              <a:rPr lang="en-US" smtClean="0"/>
              <a:t>58</a:t>
            </a:fld>
            <a:endParaRPr lang="en-US"/>
          </a:p>
        </p:txBody>
      </p:sp>
    </p:spTree>
    <p:extLst>
      <p:ext uri="{BB962C8B-B14F-4D97-AF65-F5344CB8AC3E}">
        <p14:creationId xmlns:p14="http://schemas.microsoft.com/office/powerpoint/2010/main" val="92521870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altLang="en-US" smtClean="0"/>
              <a:t>EER-to-Relational Mapping</a:t>
            </a:r>
          </a:p>
        </p:txBody>
      </p:sp>
      <p:sp>
        <p:nvSpPr>
          <p:cNvPr id="75780" name="Rectangle 5"/>
          <p:cNvSpPr>
            <a:spLocks noGrp="1" noChangeArrowheads="1"/>
          </p:cNvSpPr>
          <p:nvPr>
            <p:ph type="body" idx="1"/>
          </p:nvPr>
        </p:nvSpPr>
        <p:spPr/>
        <p:txBody>
          <a:bodyPr/>
          <a:lstStyle/>
          <a:p>
            <a:pPr>
              <a:lnSpc>
                <a:spcPct val="90000"/>
              </a:lnSpc>
            </a:pPr>
            <a:r>
              <a:rPr lang="en-US" altLang="en-US" b="1" smtClean="0"/>
              <a:t>Step 9: Mapping of Union Types (Categories).</a:t>
            </a:r>
          </a:p>
          <a:p>
            <a:pPr lvl="1">
              <a:lnSpc>
                <a:spcPct val="90000"/>
              </a:lnSpc>
            </a:pPr>
            <a:r>
              <a:rPr lang="en-US" altLang="en-US" smtClean="0"/>
              <a:t>For mapping a category whose defining superclass have different keys, it is customary to specify a new key attribute, called a surrogate key, when creating a relation to correspond to the category. </a:t>
            </a:r>
          </a:p>
          <a:p>
            <a:pPr lvl="1">
              <a:lnSpc>
                <a:spcPct val="90000"/>
              </a:lnSpc>
            </a:pPr>
            <a:r>
              <a:rPr lang="en-US" altLang="en-US" smtClean="0"/>
              <a:t>In the example below we can create a relation OWNER to correspond to the OWNER category and include any attributes of the category in this relation. The primary key of the OWNER relation is the surrogate key, which we called OwnerId.</a:t>
            </a:r>
          </a:p>
        </p:txBody>
      </p:sp>
      <p:sp>
        <p:nvSpPr>
          <p:cNvPr id="3" name="Slide Number Placeholder 2"/>
          <p:cNvSpPr>
            <a:spLocks noGrp="1"/>
          </p:cNvSpPr>
          <p:nvPr>
            <p:ph type="sldNum" sz="quarter" idx="12"/>
          </p:nvPr>
        </p:nvSpPr>
        <p:spPr/>
        <p:txBody>
          <a:bodyPr/>
          <a:lstStyle/>
          <a:p>
            <a:fld id="{1D5CD492-2BC6-F348-9965-EC1D86DF57A8}" type="slidenum">
              <a:rPr lang="en-US" smtClean="0"/>
              <a:t>59</a:t>
            </a:fld>
            <a:endParaRPr lang="en-US"/>
          </a:p>
        </p:txBody>
      </p:sp>
    </p:spTree>
    <p:extLst>
      <p:ext uri="{BB962C8B-B14F-4D97-AF65-F5344CB8AC3E}">
        <p14:creationId xmlns:p14="http://schemas.microsoft.com/office/powerpoint/2010/main" val="7142555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altLang="en-US" smtClean="0"/>
              <a:t>Basic Concepts</a:t>
            </a:r>
          </a:p>
        </p:txBody>
      </p:sp>
      <p:sp>
        <p:nvSpPr>
          <p:cNvPr id="1029" name="Rectangle 3"/>
          <p:cNvSpPr>
            <a:spLocks noGrp="1" noChangeArrowheads="1"/>
          </p:cNvSpPr>
          <p:nvPr>
            <p:ph type="body" sz="half" idx="1"/>
          </p:nvPr>
        </p:nvSpPr>
        <p:spPr>
          <a:xfrm>
            <a:off x="193675" y="1620416"/>
            <a:ext cx="8770938" cy="2438400"/>
          </a:xfrm>
        </p:spPr>
        <p:txBody>
          <a:bodyPr>
            <a:normAutofit lnSpcReduction="10000"/>
          </a:bodyPr>
          <a:lstStyle/>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A relation can be conveniently represented by a table, as the example shows</a:t>
            </a:r>
          </a:p>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The columns of the tabular relation represent attributes</a:t>
            </a:r>
          </a:p>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Each attribute has a distinct name, and is always referenced by that name, never by its position</a:t>
            </a:r>
          </a:p>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Each row of the table represents a tuple. The ordering of the tuples is immaterial and all tuples must be distinct</a:t>
            </a: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pic>
        <p:nvPicPr>
          <p:cNvPr id="7" name="Picture 8" descr="fig0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06" y="3852297"/>
            <a:ext cx="7470710" cy="270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71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34864" y="1914524"/>
            <a:ext cx="3143449" cy="4333875"/>
          </a:xfrm>
        </p:spPr>
      </p:pic>
      <p:sp>
        <p:nvSpPr>
          <p:cNvPr id="7" name="Rectangle 2"/>
          <p:cNvSpPr txBox="1">
            <a:spLocks noChangeArrowheads="1"/>
          </p:cNvSpPr>
          <p:nvPr/>
        </p:nvSpPr>
        <p:spPr bwMode="auto">
          <a:xfrm>
            <a:off x="392113" y="914400"/>
            <a:ext cx="7772400" cy="609600"/>
          </a:xfrm>
          <a:prstGeom prst="rect">
            <a:avLst/>
          </a:prstGeom>
          <a:noFill/>
          <a:ln w="9525">
            <a:noFill/>
            <a:miter lim="800000"/>
            <a:headEnd/>
            <a:tailEnd/>
          </a:ln>
        </p:spPr>
        <p:txBody>
          <a:bodyPr/>
          <a:lstStyle/>
          <a:p>
            <a:pPr eaLnBrk="0" hangingPunct="0">
              <a:defRPr/>
            </a:pPr>
            <a:r>
              <a:rPr lang="en-US" sz="2400" b="1" kern="0" dirty="0">
                <a:solidFill>
                  <a:schemeClr val="tx2"/>
                </a:solidFill>
                <a:latin typeface="+mj-lt"/>
                <a:ea typeface="+mj-ea"/>
                <a:cs typeface="+mj-cs"/>
              </a:rPr>
              <a:t>Example: Mapping of Union Types</a:t>
            </a:r>
          </a:p>
        </p:txBody>
      </p:sp>
      <p:sp>
        <p:nvSpPr>
          <p:cNvPr id="3" name="Slide Number Placeholder 2"/>
          <p:cNvSpPr>
            <a:spLocks noGrp="1"/>
          </p:cNvSpPr>
          <p:nvPr>
            <p:ph type="sldNum" sz="quarter" idx="12"/>
          </p:nvPr>
        </p:nvSpPr>
        <p:spPr/>
        <p:txBody>
          <a:bodyPr/>
          <a:lstStyle/>
          <a:p>
            <a:fld id="{1D5CD492-2BC6-F348-9965-EC1D86DF57A8}" type="slidenum">
              <a:rPr lang="en-US" smtClean="0"/>
              <a:t>60</a:t>
            </a:fld>
            <a:endParaRPr lang="en-US"/>
          </a:p>
        </p:txBody>
      </p:sp>
      <p:grpSp>
        <p:nvGrpSpPr>
          <p:cNvPr id="4" name="Group 3"/>
          <p:cNvGrpSpPr/>
          <p:nvPr/>
        </p:nvGrpSpPr>
        <p:grpSpPr>
          <a:xfrm>
            <a:off x="4692543" y="1768475"/>
            <a:ext cx="3737082" cy="4479925"/>
            <a:chOff x="4692543" y="1768475"/>
            <a:chExt cx="3737082" cy="4479925"/>
          </a:xfrm>
        </p:grpSpPr>
        <p:pic>
          <p:nvPicPr>
            <p:cNvPr id="768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543" y="1768475"/>
              <a:ext cx="35308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7439025" y="1924049"/>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err="1"/>
                <a:t>OwnerId</a:t>
              </a:r>
              <a:r>
                <a:rPr lang="en-US" altLang="en-US" sz="1200" b="1" dirty="0"/>
                <a:t> </a:t>
              </a:r>
            </a:p>
          </p:txBody>
        </p:sp>
        <p:sp>
          <p:nvSpPr>
            <p:cNvPr id="12" name="Rectangle 6"/>
            <p:cNvSpPr>
              <a:spLocks noChangeArrowheads="1"/>
            </p:cNvSpPr>
            <p:nvPr/>
          </p:nvSpPr>
          <p:spPr bwMode="auto">
            <a:xfrm>
              <a:off x="7181850" y="479901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err="1"/>
                <a:t>CYear</a:t>
              </a:r>
              <a:endParaRPr lang="en-US" altLang="en-US" sz="1200" b="1" dirty="0"/>
            </a:p>
          </p:txBody>
        </p:sp>
      </p:grpSp>
    </p:spTree>
    <p:extLst>
      <p:ext uri="{BB962C8B-B14F-4D97-AF65-F5344CB8AC3E}">
        <p14:creationId xmlns:p14="http://schemas.microsoft.com/office/powerpoint/2010/main" val="210460162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Class Activity </a:t>
            </a:r>
            <a:r>
              <a:rPr lang="en-GB" altLang="en-US" dirty="0" smtClean="0"/>
              <a:t>5</a:t>
            </a:r>
            <a:endParaRPr lang="en-US" altLang="en-US" dirty="0" smtClean="0"/>
          </a:p>
        </p:txBody>
      </p:sp>
      <p:sp>
        <p:nvSpPr>
          <p:cNvPr id="205827" name="Rectangle 3"/>
          <p:cNvSpPr>
            <a:spLocks noGrp="1" noChangeArrowheads="1"/>
          </p:cNvSpPr>
          <p:nvPr>
            <p:ph type="body" idx="1"/>
          </p:nvPr>
        </p:nvSpPr>
        <p:spPr>
          <a:xfrm>
            <a:off x="628650" y="1825625"/>
            <a:ext cx="7886700" cy="860425"/>
          </a:xfrm>
        </p:spPr>
        <p:txBody>
          <a:bodyPr>
            <a:normAutofit/>
          </a:bodyPr>
          <a:lstStyle/>
          <a:p>
            <a:pPr>
              <a:spcBef>
                <a:spcPct val="50000"/>
              </a:spcBef>
            </a:pPr>
            <a:r>
              <a:rPr lang="en-US" altLang="en-US" dirty="0" smtClean="0"/>
              <a:t>Convert the following EER schema design to a Relational Schema design including FK relationships. </a:t>
            </a:r>
            <a:endParaRPr lang="en-US" altLang="en-US" dirty="0"/>
          </a:p>
        </p:txBody>
      </p:sp>
      <p:sp>
        <p:nvSpPr>
          <p:cNvPr id="3" name="Slide Number Placeholder 2"/>
          <p:cNvSpPr>
            <a:spLocks noGrp="1"/>
          </p:cNvSpPr>
          <p:nvPr>
            <p:ph type="sldNum" sz="quarter" idx="12"/>
          </p:nvPr>
        </p:nvSpPr>
        <p:spPr/>
        <p:txBody>
          <a:bodyPr/>
          <a:lstStyle/>
          <a:p>
            <a:fld id="{1D5CD492-2BC6-F348-9965-EC1D86DF57A8}" type="slidenum">
              <a:rPr lang="en-US" smtClean="0"/>
              <a:t>61</a:t>
            </a:fld>
            <a:endParaRPr lang="en-US"/>
          </a:p>
        </p:txBody>
      </p:sp>
      <p:pic>
        <p:nvPicPr>
          <p:cNvPr id="5" name="Picture 3" descr="D:\McFadden Slides\slide files 6\06_20.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897188"/>
            <a:ext cx="5162550" cy="310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82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mtClean="0"/>
              <a:t>Basic Concepts</a:t>
            </a:r>
            <a:br>
              <a:rPr lang="en-US" altLang="en-US" smtClean="0"/>
            </a:br>
            <a:r>
              <a:rPr lang="en-GB" altLang="en-US" sz="2400" b="0" smtClean="0">
                <a:solidFill>
                  <a:schemeClr val="tx1"/>
                </a:solidFill>
              </a:rPr>
              <a:t>Alternative Terminology for Relational Model</a:t>
            </a:r>
            <a:endParaRPr lang="en-US" altLang="en-US" sz="2400" b="0" smtClean="0">
              <a:solidFill>
                <a:schemeClr val="tx1"/>
              </a:solidFill>
            </a:endParaRPr>
          </a:p>
        </p:txBody>
      </p:sp>
      <p:pic>
        <p:nvPicPr>
          <p:cNvPr id="12292" name="Picture 4" descr="C03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331" y="1528665"/>
            <a:ext cx="3872204" cy="177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107804" y="3615227"/>
            <a:ext cx="4521585" cy="2710928"/>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82967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GB" altLang="en-US" smtClean="0"/>
              <a:t>Relational Integrity Constraints</a:t>
            </a:r>
            <a:endParaRPr lang="en-US" altLang="en-US" sz="2400" b="0" smtClean="0">
              <a:solidFill>
                <a:schemeClr val="tx1"/>
              </a:solidFill>
              <a:latin typeface="Times" panose="02020603050405020304" pitchFamily="18" charset="0"/>
            </a:endParaRPr>
          </a:p>
        </p:txBody>
      </p:sp>
      <p:sp>
        <p:nvSpPr>
          <p:cNvPr id="192515" name="Rectangle 3"/>
          <p:cNvSpPr>
            <a:spLocks noGrp="1" noChangeArrowheads="1"/>
          </p:cNvSpPr>
          <p:nvPr>
            <p:ph type="body" idx="1"/>
          </p:nvPr>
        </p:nvSpPr>
        <p:spPr/>
        <p:txBody>
          <a:bodyPr/>
          <a:lstStyle/>
          <a:p>
            <a:pPr eaLnBrk="1" hangingPunct="1"/>
            <a:r>
              <a:rPr lang="en-US" altLang="en-US" sz="2800" dirty="0" smtClean="0">
                <a:cs typeface="Times New Roman" panose="02020603050405020304" pitchFamily="18" charset="0"/>
              </a:rPr>
              <a:t>Constraints are </a:t>
            </a:r>
            <a:r>
              <a:rPr lang="en-US" altLang="en-US" sz="2800" i="1" dirty="0" smtClean="0">
                <a:cs typeface="Times New Roman" panose="02020603050405020304" pitchFamily="18" charset="0"/>
              </a:rPr>
              <a:t>conditions</a:t>
            </a:r>
            <a:r>
              <a:rPr lang="en-US" altLang="en-US" sz="2800" dirty="0" smtClean="0">
                <a:cs typeface="Times New Roman" panose="02020603050405020304" pitchFamily="18" charset="0"/>
              </a:rPr>
              <a:t>  that must hold on </a:t>
            </a:r>
            <a:r>
              <a:rPr lang="en-US" altLang="en-US" sz="2800" i="1" dirty="0" smtClean="0">
                <a:cs typeface="Times New Roman" panose="02020603050405020304" pitchFamily="18" charset="0"/>
              </a:rPr>
              <a:t>all</a:t>
            </a:r>
            <a:r>
              <a:rPr lang="en-US" altLang="en-US" sz="2800" dirty="0" smtClean="0">
                <a:cs typeface="Times New Roman" panose="02020603050405020304" pitchFamily="18" charset="0"/>
              </a:rPr>
              <a:t>  valid relation instances. There are three main types of constraints:</a:t>
            </a:r>
          </a:p>
          <a:p>
            <a:pPr lvl="2"/>
            <a:r>
              <a:rPr lang="en-US" altLang="en-US" sz="2100" dirty="0" smtClean="0">
                <a:solidFill>
                  <a:schemeClr val="accent1"/>
                </a:solidFill>
                <a:cs typeface="Times New Roman" panose="02020603050405020304" pitchFamily="18" charset="0"/>
              </a:rPr>
              <a:t>Key</a:t>
            </a:r>
            <a:r>
              <a:rPr lang="en-US" altLang="en-US" sz="2100" dirty="0" smtClean="0">
                <a:cs typeface="Times New Roman" panose="02020603050405020304" pitchFamily="18" charset="0"/>
              </a:rPr>
              <a:t> constraints</a:t>
            </a:r>
          </a:p>
          <a:p>
            <a:pPr lvl="2"/>
            <a:r>
              <a:rPr lang="en-US" altLang="en-US" sz="2100" dirty="0" smtClean="0">
                <a:solidFill>
                  <a:schemeClr val="accent1"/>
                </a:solidFill>
                <a:cs typeface="Times New Roman" panose="02020603050405020304" pitchFamily="18" charset="0"/>
              </a:rPr>
              <a:t>Entity integrity </a:t>
            </a:r>
            <a:r>
              <a:rPr lang="en-US" altLang="en-US" sz="2100" dirty="0" smtClean="0">
                <a:cs typeface="Times New Roman" panose="02020603050405020304" pitchFamily="18" charset="0"/>
              </a:rPr>
              <a:t>constraints</a:t>
            </a:r>
          </a:p>
          <a:p>
            <a:pPr lvl="2"/>
            <a:r>
              <a:rPr lang="en-US" altLang="en-US" sz="2100" dirty="0" smtClean="0">
                <a:solidFill>
                  <a:schemeClr val="accent1"/>
                </a:solidFill>
                <a:cs typeface="Times New Roman" panose="02020603050405020304" pitchFamily="18" charset="0"/>
              </a:rPr>
              <a:t>Referential integrity </a:t>
            </a:r>
            <a:r>
              <a:rPr lang="en-US" altLang="en-US" sz="2100" dirty="0" smtClean="0">
                <a:cs typeface="Times New Roman" panose="02020603050405020304" pitchFamily="18" charset="0"/>
              </a:rPr>
              <a:t>constraints</a:t>
            </a:r>
          </a:p>
        </p:txBody>
      </p:sp>
      <p:sp>
        <p:nvSpPr>
          <p:cNvPr id="3" name="Slide Number Placeholder 2"/>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419633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Key Constraints</a:t>
            </a:r>
          </a:p>
        </p:txBody>
      </p:sp>
      <p:sp>
        <p:nvSpPr>
          <p:cNvPr id="16388" name="Rectangle 3"/>
          <p:cNvSpPr>
            <a:spLocks noGrp="1" noChangeArrowheads="1"/>
          </p:cNvSpPr>
          <p:nvPr>
            <p:ph type="body" idx="1"/>
          </p:nvPr>
        </p:nvSpPr>
        <p:spPr>
          <a:xfrm>
            <a:off x="628650" y="1825625"/>
            <a:ext cx="8095472" cy="4351338"/>
          </a:xfrm>
        </p:spPr>
        <p:txBody>
          <a:bodyPr>
            <a:normAutofit fontScale="92500" lnSpcReduction="10000"/>
          </a:bodyPr>
          <a:lstStyle/>
          <a:p>
            <a:r>
              <a:rPr lang="en-US" altLang="en-US" b="1" dirty="0" err="1">
                <a:ea typeface="ＭＳ Ｐゴシック" panose="020B0600070205080204" pitchFamily="34" charset="-128"/>
              </a:rPr>
              <a:t>Superkey</a:t>
            </a:r>
            <a:r>
              <a:rPr lang="en-US" altLang="en-US" dirty="0">
                <a:ea typeface="ＭＳ Ｐゴシック" panose="020B0600070205080204" pitchFamily="34" charset="-128"/>
              </a:rPr>
              <a:t> of R: </a:t>
            </a:r>
          </a:p>
          <a:p>
            <a:pPr lvl="1"/>
            <a:r>
              <a:rPr lang="en-US" altLang="en-US" sz="2200" dirty="0">
                <a:ea typeface="ＭＳ Ｐゴシック" panose="020B0600070205080204" pitchFamily="34" charset="-128"/>
              </a:rPr>
              <a:t>Is a set of attributes SK of R with the following condition:</a:t>
            </a:r>
          </a:p>
          <a:p>
            <a:pPr lvl="2"/>
            <a:r>
              <a:rPr lang="en-US" altLang="en-US" sz="2000" dirty="0">
                <a:ea typeface="ＭＳ Ｐゴシック" panose="020B0600070205080204" pitchFamily="34" charset="-128"/>
              </a:rPr>
              <a:t>No two tuples in any valid relation state r(R) will have the same value for SK</a:t>
            </a:r>
          </a:p>
          <a:p>
            <a:pPr lvl="2"/>
            <a:r>
              <a:rPr lang="en-US" altLang="en-US" sz="2000" dirty="0">
                <a:ea typeface="ＭＳ Ｐゴシック" panose="020B0600070205080204" pitchFamily="34" charset="-128"/>
              </a:rPr>
              <a:t>That is, for any distinct tuples t1 and t2 in r(R), t1[SK] </a:t>
            </a:r>
            <a:r>
              <a:rPr lang="en-US" altLang="en-US" sz="2000" dirty="0">
                <a:ea typeface="ＭＳ Ｐゴシック" panose="020B0600070205080204" pitchFamily="34" charset="-128"/>
                <a:sym typeface="Symbol" panose="05050102010706020507" pitchFamily="18" charset="2"/>
              </a:rPr>
              <a:t></a:t>
            </a:r>
            <a:r>
              <a:rPr lang="en-US" altLang="en-US" sz="2000" dirty="0">
                <a:ea typeface="ＭＳ Ｐゴシック" panose="020B0600070205080204" pitchFamily="34" charset="-128"/>
              </a:rPr>
              <a:t> t2[SK]</a:t>
            </a:r>
          </a:p>
          <a:p>
            <a:pPr lvl="2"/>
            <a:r>
              <a:rPr lang="en-US" altLang="en-US" sz="2000" dirty="0">
                <a:ea typeface="ＭＳ Ｐゴシック" panose="020B0600070205080204" pitchFamily="34" charset="-128"/>
              </a:rPr>
              <a:t>This condition must hold in </a:t>
            </a:r>
            <a:r>
              <a:rPr lang="en-US" altLang="en-US" sz="2000" i="1" dirty="0">
                <a:ea typeface="ＭＳ Ｐゴシック" panose="020B0600070205080204" pitchFamily="34" charset="-128"/>
              </a:rPr>
              <a:t>any valid state</a:t>
            </a:r>
            <a:r>
              <a:rPr lang="en-US" altLang="en-US" sz="2000" dirty="0">
                <a:ea typeface="ＭＳ Ｐゴシック" panose="020B0600070205080204" pitchFamily="34" charset="-128"/>
              </a:rPr>
              <a:t> r(R)</a:t>
            </a:r>
          </a:p>
          <a:p>
            <a:r>
              <a:rPr lang="en-US" altLang="en-US" b="1" dirty="0">
                <a:ea typeface="ＭＳ Ｐゴシック" panose="020B0600070205080204" pitchFamily="34" charset="-128"/>
              </a:rPr>
              <a:t>Key</a:t>
            </a:r>
            <a:r>
              <a:rPr lang="en-US" altLang="en-US" dirty="0">
                <a:ea typeface="ＭＳ Ｐゴシック" panose="020B0600070205080204" pitchFamily="34" charset="-128"/>
              </a:rPr>
              <a:t> of R:</a:t>
            </a:r>
          </a:p>
          <a:p>
            <a:pPr lvl="1"/>
            <a:r>
              <a:rPr lang="en-US" altLang="en-US" sz="2200" dirty="0">
                <a:ea typeface="ＭＳ Ｐゴシック" panose="020B0600070205080204" pitchFamily="34" charset="-128"/>
              </a:rPr>
              <a:t>A "minimal" </a:t>
            </a:r>
            <a:r>
              <a:rPr lang="en-US" altLang="en-US" sz="2200" dirty="0" err="1" smtClean="0">
                <a:ea typeface="ＭＳ Ｐゴシック" panose="020B0600070205080204" pitchFamily="34" charset="-128"/>
              </a:rPr>
              <a:t>superkey</a:t>
            </a:r>
            <a:endParaRPr lang="en-US" altLang="en-US" sz="2200" dirty="0" smtClean="0">
              <a:ea typeface="ＭＳ Ｐゴシック" panose="020B0600070205080204" pitchFamily="34" charset="-128"/>
            </a:endParaRPr>
          </a:p>
          <a:p>
            <a:pPr lvl="1"/>
            <a:r>
              <a:rPr lang="en-US" altLang="en-US" sz="2000" dirty="0">
                <a:ea typeface="ＭＳ Ｐゴシック" panose="020B0600070205080204" pitchFamily="34" charset="-128"/>
              </a:rPr>
              <a:t>A Key is a </a:t>
            </a:r>
            <a:r>
              <a:rPr lang="en-US" altLang="en-US" sz="2000" dirty="0" err="1">
                <a:ea typeface="ＭＳ Ｐゴシック" panose="020B0600070205080204" pitchFamily="34" charset="-128"/>
              </a:rPr>
              <a:t>Superkey</a:t>
            </a:r>
            <a:r>
              <a:rPr lang="en-US" altLang="en-US" sz="2000" dirty="0">
                <a:ea typeface="ＭＳ Ｐゴシック" panose="020B0600070205080204" pitchFamily="34" charset="-128"/>
              </a:rPr>
              <a:t> but not vice </a:t>
            </a:r>
            <a:r>
              <a:rPr lang="en-US" altLang="en-US" sz="2000" dirty="0" smtClean="0">
                <a:ea typeface="ＭＳ Ｐゴシック" panose="020B0600070205080204" pitchFamily="34" charset="-128"/>
              </a:rPr>
              <a:t>versa</a:t>
            </a:r>
          </a:p>
          <a:p>
            <a:pPr lvl="1"/>
            <a:endParaRPr lang="en-US" altLang="en-US" sz="2200" dirty="0">
              <a:ea typeface="ＭＳ Ｐゴシック" panose="020B0600070205080204" pitchFamily="34" charset="-128"/>
            </a:endParaRPr>
          </a:p>
          <a:p>
            <a:pPr marL="914400" lvl="1" indent="-457200" eaLnBrk="1" hangingPunct="1">
              <a:lnSpc>
                <a:spcPct val="80000"/>
              </a:lnSpc>
              <a:buFont typeface="Arial" panose="020B0604020202020204" pitchFamily="34" charset="0"/>
              <a:buNone/>
            </a:pPr>
            <a:r>
              <a:rPr lang="en-US" altLang="en-US" b="1" dirty="0" smtClean="0">
                <a:solidFill>
                  <a:srgbClr val="006600"/>
                </a:solidFill>
                <a:cs typeface="Times New Roman" panose="02020603050405020304" pitchFamily="18" charset="0"/>
              </a:rPr>
              <a:t>Example</a:t>
            </a:r>
            <a:r>
              <a:rPr lang="en-US" altLang="en-US" dirty="0" smtClean="0">
                <a:solidFill>
                  <a:srgbClr val="006600"/>
                </a:solidFill>
                <a:cs typeface="Times New Roman" panose="02020603050405020304" pitchFamily="18" charset="0"/>
              </a:rPr>
              <a:t>: The CAR relation schema:</a:t>
            </a:r>
          </a:p>
          <a:p>
            <a:pPr marL="1295400" lvl="2" indent="-381000" eaLnBrk="1" hangingPunct="1">
              <a:lnSpc>
                <a:spcPct val="80000"/>
              </a:lnSpc>
              <a:buFont typeface="Arial" panose="020B0604020202020204" pitchFamily="34" charset="0"/>
              <a:buNone/>
            </a:pPr>
            <a:r>
              <a:rPr lang="en-US" altLang="en-US" dirty="0" smtClean="0">
                <a:solidFill>
                  <a:srgbClr val="006600"/>
                </a:solidFill>
                <a:cs typeface="Times New Roman" panose="02020603050405020304" pitchFamily="18" charset="0"/>
              </a:rPr>
              <a:t>CAR(</a:t>
            </a:r>
            <a:r>
              <a:rPr lang="en-US" altLang="en-US" u="sng" dirty="0" smtClean="0">
                <a:solidFill>
                  <a:srgbClr val="006600"/>
                </a:solidFill>
                <a:cs typeface="Times New Roman" panose="02020603050405020304" pitchFamily="18" charset="0"/>
              </a:rPr>
              <a:t>State</a:t>
            </a:r>
            <a:r>
              <a:rPr lang="en-US" altLang="en-US" dirty="0" smtClean="0">
                <a:solidFill>
                  <a:srgbClr val="006600"/>
                </a:solidFill>
                <a:cs typeface="Times New Roman" panose="02020603050405020304" pitchFamily="18" charset="0"/>
              </a:rPr>
              <a:t>, </a:t>
            </a:r>
            <a:r>
              <a:rPr lang="en-US" altLang="en-US" u="sng" dirty="0" err="1" smtClean="0">
                <a:solidFill>
                  <a:srgbClr val="006600"/>
                </a:solidFill>
                <a:cs typeface="Times New Roman" panose="02020603050405020304" pitchFamily="18" charset="0"/>
              </a:rPr>
              <a:t>Reg</a:t>
            </a:r>
            <a:r>
              <a:rPr lang="en-US" altLang="en-US" u="sng" dirty="0" smtClean="0">
                <a:solidFill>
                  <a:srgbClr val="006600"/>
                </a:solidFill>
                <a:cs typeface="Times New Roman" panose="02020603050405020304" pitchFamily="18" charset="0"/>
              </a:rPr>
              <a:t>#</a:t>
            </a:r>
            <a:r>
              <a:rPr lang="en-US" altLang="en-US" dirty="0" smtClean="0">
                <a:solidFill>
                  <a:srgbClr val="006600"/>
                </a:solidFill>
                <a:cs typeface="Times New Roman" panose="02020603050405020304" pitchFamily="18" charset="0"/>
              </a:rPr>
              <a:t>, </a:t>
            </a:r>
            <a:r>
              <a:rPr lang="en-US" altLang="en-US" dirty="0" err="1" smtClean="0">
                <a:solidFill>
                  <a:srgbClr val="006600"/>
                </a:solidFill>
                <a:cs typeface="Times New Roman" panose="02020603050405020304" pitchFamily="18" charset="0"/>
              </a:rPr>
              <a:t>SerialNo</a:t>
            </a:r>
            <a:r>
              <a:rPr lang="en-US" altLang="en-US" dirty="0" smtClean="0">
                <a:solidFill>
                  <a:srgbClr val="006600"/>
                </a:solidFill>
                <a:cs typeface="Times New Roman" panose="02020603050405020304" pitchFamily="18" charset="0"/>
              </a:rPr>
              <a:t>, Make, Model, Year) has two keys</a:t>
            </a:r>
          </a:p>
          <a:p>
            <a:pPr marL="1295400" lvl="2" indent="-381000" eaLnBrk="1" hangingPunct="1">
              <a:lnSpc>
                <a:spcPct val="80000"/>
              </a:lnSpc>
              <a:buFont typeface="Arial" panose="020B0604020202020204" pitchFamily="34" charset="0"/>
              <a:buNone/>
            </a:pPr>
            <a:r>
              <a:rPr lang="en-US" altLang="en-US" dirty="0" smtClean="0">
                <a:solidFill>
                  <a:srgbClr val="006600"/>
                </a:solidFill>
                <a:cs typeface="Times New Roman" panose="02020603050405020304" pitchFamily="18" charset="0"/>
              </a:rPr>
              <a:t>Key1 = {State, </a:t>
            </a:r>
            <a:r>
              <a:rPr lang="en-US" altLang="en-US" dirty="0" err="1" smtClean="0">
                <a:solidFill>
                  <a:srgbClr val="006600"/>
                </a:solidFill>
                <a:cs typeface="Times New Roman" panose="02020603050405020304" pitchFamily="18" charset="0"/>
              </a:rPr>
              <a:t>Reg</a:t>
            </a:r>
            <a:r>
              <a:rPr lang="en-US" altLang="en-US" dirty="0" smtClean="0">
                <a:solidFill>
                  <a:srgbClr val="006600"/>
                </a:solidFill>
                <a:cs typeface="Times New Roman" panose="02020603050405020304" pitchFamily="18" charset="0"/>
              </a:rPr>
              <a:t>#}</a:t>
            </a:r>
          </a:p>
          <a:p>
            <a:pPr marL="1295400" lvl="2" indent="-381000" eaLnBrk="1" hangingPunct="1">
              <a:lnSpc>
                <a:spcPct val="80000"/>
              </a:lnSpc>
              <a:buFont typeface="Arial" panose="020B0604020202020204" pitchFamily="34" charset="0"/>
              <a:buNone/>
            </a:pPr>
            <a:r>
              <a:rPr lang="en-US" altLang="en-US" dirty="0" smtClean="0">
                <a:solidFill>
                  <a:srgbClr val="006600"/>
                </a:solidFill>
                <a:cs typeface="Times New Roman" panose="02020603050405020304" pitchFamily="18" charset="0"/>
              </a:rPr>
              <a:t>Key2 = {</a:t>
            </a:r>
            <a:r>
              <a:rPr lang="en-US" altLang="en-US" dirty="0" err="1" smtClean="0">
                <a:solidFill>
                  <a:srgbClr val="006600"/>
                </a:solidFill>
                <a:cs typeface="Times New Roman" panose="02020603050405020304" pitchFamily="18" charset="0"/>
              </a:rPr>
              <a:t>SerialNo</a:t>
            </a:r>
            <a:r>
              <a:rPr lang="en-US" altLang="en-US" dirty="0" smtClean="0">
                <a:solidFill>
                  <a:srgbClr val="006600"/>
                </a:solidFill>
                <a:cs typeface="Times New Roman" panose="02020603050405020304" pitchFamily="18" charset="0"/>
              </a:rPr>
              <a:t>}, which are also </a:t>
            </a:r>
            <a:r>
              <a:rPr lang="en-US" altLang="en-US" dirty="0" err="1" smtClean="0">
                <a:solidFill>
                  <a:srgbClr val="006600"/>
                </a:solidFill>
                <a:cs typeface="Times New Roman" panose="02020603050405020304" pitchFamily="18" charset="0"/>
              </a:rPr>
              <a:t>superkeys</a:t>
            </a:r>
            <a:r>
              <a:rPr lang="en-US" altLang="en-US" dirty="0" smtClean="0">
                <a:solidFill>
                  <a:srgbClr val="006600"/>
                </a:solidFill>
                <a:cs typeface="Times New Roman" panose="02020603050405020304" pitchFamily="18" charset="0"/>
              </a:rPr>
              <a:t>. {</a:t>
            </a:r>
            <a:r>
              <a:rPr lang="en-US" altLang="en-US" dirty="0" err="1" smtClean="0">
                <a:solidFill>
                  <a:srgbClr val="006600"/>
                </a:solidFill>
                <a:cs typeface="Times New Roman" panose="02020603050405020304" pitchFamily="18" charset="0"/>
              </a:rPr>
              <a:t>SerialNo</a:t>
            </a:r>
            <a:r>
              <a:rPr lang="en-US" altLang="en-US" dirty="0" smtClean="0">
                <a:solidFill>
                  <a:srgbClr val="006600"/>
                </a:solidFill>
                <a:cs typeface="Times New Roman" panose="02020603050405020304" pitchFamily="18" charset="0"/>
              </a:rPr>
              <a:t>, Make} is a </a:t>
            </a:r>
            <a:r>
              <a:rPr lang="en-US" altLang="en-US" dirty="0" err="1" smtClean="0">
                <a:solidFill>
                  <a:srgbClr val="006600"/>
                </a:solidFill>
                <a:cs typeface="Times New Roman" panose="02020603050405020304" pitchFamily="18" charset="0"/>
              </a:rPr>
              <a:t>superkey</a:t>
            </a:r>
            <a:r>
              <a:rPr lang="en-US" altLang="en-US" dirty="0" smtClean="0">
                <a:solidFill>
                  <a:srgbClr val="006600"/>
                </a:solidFill>
                <a:cs typeface="Times New Roman" panose="02020603050405020304" pitchFamily="18" charset="0"/>
              </a:rPr>
              <a:t> but </a:t>
            </a:r>
            <a:r>
              <a:rPr lang="en-US" altLang="en-US" i="1" dirty="0" smtClean="0">
                <a:solidFill>
                  <a:srgbClr val="006600"/>
                </a:solidFill>
                <a:cs typeface="Times New Roman" panose="02020603050405020304" pitchFamily="18" charset="0"/>
              </a:rPr>
              <a:t>not</a:t>
            </a:r>
            <a:r>
              <a:rPr lang="en-US" altLang="en-US" dirty="0" smtClean="0">
                <a:solidFill>
                  <a:srgbClr val="006600"/>
                </a:solidFill>
                <a:cs typeface="Times New Roman" panose="02020603050405020304" pitchFamily="18" charset="0"/>
              </a:rPr>
              <a:t>  a key</a:t>
            </a:r>
          </a:p>
          <a:p>
            <a:pPr marL="0" indent="0" eaLnBrk="1" hangingPunct="1">
              <a:lnSpc>
                <a:spcPct val="80000"/>
              </a:lnSpc>
              <a:buNone/>
            </a:pPr>
            <a:r>
              <a:rPr lang="en-US" altLang="en-US" sz="2400" dirty="0" smtClean="0">
                <a:cs typeface="Times New Roman" panose="02020603050405020304" pitchFamily="18" charset="0"/>
              </a:rPr>
              <a:t> </a:t>
            </a:r>
            <a:endParaRPr lang="en-GB" altLang="en-US" sz="2400" dirty="0" smtClean="0">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D5CD492-2BC6-F348-9965-EC1D86DF57A8}" type="slidenum">
              <a:rPr lang="en-US" smtClean="0"/>
              <a:t>9</a:t>
            </a:fld>
            <a:endParaRPr lang="en-US"/>
          </a:p>
        </p:txBody>
      </p:sp>
    </p:spTree>
    <p:extLst>
      <p:ext uri="{BB962C8B-B14F-4D97-AF65-F5344CB8AC3E}">
        <p14:creationId xmlns:p14="http://schemas.microsoft.com/office/powerpoint/2010/main" val="134700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8910</TotalTime>
  <Words>3056</Words>
  <Application>Microsoft Office PowerPoint</Application>
  <PresentationFormat>On-screen Show (4:3)</PresentationFormat>
  <Paragraphs>417</Paragraphs>
  <Slides>61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Document</vt:lpstr>
      <vt:lpstr>ER to Relational Mapping</vt:lpstr>
      <vt:lpstr>Relational Data Model</vt:lpstr>
      <vt:lpstr>Basic Concepts</vt:lpstr>
      <vt:lpstr>Basic Concepts</vt:lpstr>
      <vt:lpstr>Basic Concepts</vt:lpstr>
      <vt:lpstr>Basic Concepts</vt:lpstr>
      <vt:lpstr>Basic Concepts Alternative Terminology for Relational Model</vt:lpstr>
      <vt:lpstr>Relational Integrity Constraints</vt:lpstr>
      <vt:lpstr>Relational Integrity Constraints Key Constraints</vt:lpstr>
      <vt:lpstr>Key Constraints  </vt:lpstr>
      <vt:lpstr>Key Constraints (continued)</vt:lpstr>
      <vt:lpstr>Relational Integrity Constraints Key Constraints</vt:lpstr>
      <vt:lpstr>Relational Integrity Constraints</vt:lpstr>
      <vt:lpstr>Relational Integrity Constraints Referential Integrity</vt:lpstr>
      <vt:lpstr>Relational Integrity Constraints Referential Integrity</vt:lpstr>
      <vt:lpstr>Referential Integrity Constraints for COMPANY database </vt:lpstr>
      <vt:lpstr>Relational Data Model</vt:lpstr>
      <vt:lpstr>Update Operations on Relations</vt:lpstr>
      <vt:lpstr>Update Operations on Relations</vt:lpstr>
      <vt:lpstr>Update Operations on Relations</vt:lpstr>
      <vt:lpstr>Update Operations on Relations</vt:lpstr>
      <vt:lpstr>Class Activity 4</vt:lpstr>
      <vt:lpstr>Main Phases of Database Design</vt:lpstr>
      <vt:lpstr>The ERD for the COMPANY database</vt:lpstr>
      <vt:lpstr>Result of mapping the COMPANY ER schema into a relational schema</vt:lpstr>
      <vt:lpstr>ER- &amp; EER-to-Relational Mapping</vt:lpstr>
      <vt:lpstr>ER-to-Relational Mapping</vt:lpstr>
      <vt:lpstr>The ERD for the COMPANY database</vt:lpstr>
      <vt:lpstr>Multi-valued attributes</vt:lpstr>
      <vt:lpstr>Result of mapping the COMPANY ER schema into a relational schema</vt:lpstr>
      <vt:lpstr>ER-to-Relational Mapping</vt:lpstr>
      <vt:lpstr>The ERD for the COMPANY database</vt:lpstr>
      <vt:lpstr>ER-to-Relational Mapping</vt:lpstr>
      <vt:lpstr>ER-to-Relational Mapping</vt:lpstr>
      <vt:lpstr>Step 4: Binary (1:1)</vt:lpstr>
      <vt:lpstr>The ERD for the COMPANY database</vt:lpstr>
      <vt:lpstr>Result of mapping the COMPANY ER schema into a relational schema</vt:lpstr>
      <vt:lpstr>(M:N) relationships</vt:lpstr>
      <vt:lpstr>The ERD for the COMPANY database</vt:lpstr>
      <vt:lpstr>Result of mapping the COMPANY ER schema into a relational schema</vt:lpstr>
      <vt:lpstr>(1:N) Relationships</vt:lpstr>
      <vt:lpstr>The ERD for the COMPANY database</vt:lpstr>
      <vt:lpstr>Result of mapping the COMPANY ER schema into a relational schema</vt:lpstr>
      <vt:lpstr>The ERD for the COMPANY database</vt:lpstr>
      <vt:lpstr>Result of mapping the COMPANY ER schema into a relational schema</vt:lpstr>
      <vt:lpstr>The ERD for the COMPANY database</vt:lpstr>
      <vt:lpstr>Result of mapping the COMPANY ER schema into a relational schema</vt:lpstr>
      <vt:lpstr>ER-to-Relational Mapping</vt:lpstr>
      <vt:lpstr>Step 7: complex relationships</vt:lpstr>
      <vt:lpstr>ER-to-Relational Mapping Ternary relationship types: The SUPPLY relationship</vt:lpstr>
      <vt:lpstr>ER- &amp; EER-to-Relational Mapping</vt:lpstr>
      <vt:lpstr>EER-to-Relational Mapping</vt:lpstr>
      <vt:lpstr>PowerPoint Presentation</vt:lpstr>
      <vt:lpstr>Example: Option 8B</vt:lpstr>
      <vt:lpstr>PowerPoint Presentation</vt:lpstr>
      <vt:lpstr>PowerPoint Presentation</vt:lpstr>
      <vt:lpstr>Example: Mapping of Shared Subclasses</vt:lpstr>
      <vt:lpstr>PowerPoint Presentation</vt:lpstr>
      <vt:lpstr>EER-to-Relational Mapping</vt:lpstr>
      <vt:lpstr>PowerPoint Presentation</vt:lpstr>
      <vt:lpstr>Class Activity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dc:creator>
  <cp:lastModifiedBy>Sampath Jayarathna</cp:lastModifiedBy>
  <cp:revision>214</cp:revision>
  <dcterms:created xsi:type="dcterms:W3CDTF">2009-12-29T10:39:27Z</dcterms:created>
  <dcterms:modified xsi:type="dcterms:W3CDTF">2018-01-25T00:00:48Z</dcterms:modified>
</cp:coreProperties>
</file>