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2" r:id="rId3"/>
    <p:sldId id="333" r:id="rId4"/>
    <p:sldId id="334" r:id="rId5"/>
    <p:sldId id="342" r:id="rId6"/>
    <p:sldId id="335" r:id="rId7"/>
    <p:sldId id="336" r:id="rId8"/>
    <p:sldId id="343" r:id="rId9"/>
    <p:sldId id="337" r:id="rId10"/>
    <p:sldId id="340" r:id="rId11"/>
    <p:sldId id="341" r:id="rId12"/>
    <p:sldId id="344" r:id="rId13"/>
    <p:sldId id="345" r:id="rId14"/>
    <p:sldId id="346" r:id="rId15"/>
    <p:sldId id="347" r:id="rId16"/>
    <p:sldId id="348" r:id="rId17"/>
    <p:sldId id="34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72741-1966-41DF-8306-7CAAE1F66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3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3179036"/>
            <a:ext cx="8058150" cy="14705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3&amp;4 Supplement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8142" y="5111531"/>
            <a:ext cx="6112474" cy="859723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Pomona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D:\McFadden Slides\slide files 6\06_25a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1" y="1690689"/>
            <a:ext cx="4824704" cy="24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Removing a transitive dependency</a:t>
            </a:r>
          </a:p>
        </p:txBody>
      </p:sp>
      <p:pic>
        <p:nvPicPr>
          <p:cNvPr id="4" name="Picture 2" descr="D:\McFadden Slides\slide files 6\06_25b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89" y="4305862"/>
            <a:ext cx="5315338" cy="2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McFadden Slides\slide files 6\06_25b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0325"/>
            <a:ext cx="70104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 in 3NF</a:t>
            </a:r>
          </a:p>
        </p:txBody>
      </p:sp>
    </p:spTree>
    <p:extLst>
      <p:ext uri="{BB962C8B-B14F-4D97-AF65-F5344CB8AC3E}">
        <p14:creationId xmlns:p14="http://schemas.microsoft.com/office/powerpoint/2010/main" val="23402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6FA-694C-4192-8C03-2EB26A6A97E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n-US" altLang="en-US"/>
              <a:t>Conversion to Second Normal Form (continued)</a:t>
            </a:r>
          </a:p>
        </p:txBody>
      </p:sp>
      <p:pic>
        <p:nvPicPr>
          <p:cNvPr id="22531" name="Picture 3" descr="Fig05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00225"/>
            <a:ext cx="6629400" cy="4683125"/>
          </a:xfrm>
        </p:spPr>
      </p:pic>
    </p:spTree>
    <p:extLst>
      <p:ext uri="{BB962C8B-B14F-4D97-AF65-F5344CB8AC3E}">
        <p14:creationId xmlns:p14="http://schemas.microsoft.com/office/powerpoint/2010/main" val="1718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AD5F-93CA-4C2A-8A02-31E2D301BB7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Every determinant in table is a candidate key</a:t>
            </a:r>
          </a:p>
          <a:p>
            <a:pPr lvl="1"/>
            <a:r>
              <a:rPr lang="en-US" altLang="en-US"/>
              <a:t>Has same characteristics as primary key, but for some reason, not chosen to be primary key</a:t>
            </a:r>
          </a:p>
          <a:p>
            <a:r>
              <a:rPr lang="en-US" altLang="en-US"/>
              <a:t>When table contains only one candidate key, the 3NF and the BCNF are equivalent</a:t>
            </a:r>
          </a:p>
          <a:p>
            <a:r>
              <a:rPr lang="en-US" altLang="en-US"/>
              <a:t>BCNF can be violated only when table contains more than one candidate key</a:t>
            </a:r>
          </a:p>
        </p:txBody>
      </p:sp>
    </p:spTree>
    <p:extLst>
      <p:ext uri="{BB962C8B-B14F-4D97-AF65-F5344CB8AC3E}">
        <p14:creationId xmlns:p14="http://schemas.microsoft.com/office/powerpoint/2010/main" val="8996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9AEC-E59C-4FB1-92FB-4F29BEF51DE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Most designers consider the BCNF as special case of 3NF</a:t>
            </a:r>
          </a:p>
          <a:p>
            <a:pPr>
              <a:lnSpc>
                <a:spcPct val="90000"/>
              </a:lnSpc>
            </a:pPr>
            <a:r>
              <a:rPr lang="en-US" altLang="en-US"/>
              <a:t>Table is in 3NF when it is in 2NF and there are no transitive dependencies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Table can be in 3NF and fails to meet BCNF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partial dependencies, nor does it contain transitive dependencies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nonkey attribute is the determinant of a key attribute</a:t>
            </a:r>
          </a:p>
        </p:txBody>
      </p:sp>
    </p:spTree>
    <p:extLst>
      <p:ext uri="{BB962C8B-B14F-4D97-AF65-F5344CB8AC3E}">
        <p14:creationId xmlns:p14="http://schemas.microsoft.com/office/powerpoint/2010/main" val="8772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4BDD-7510-4266-BA71-D7C882AD936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Boyce-Codd Normal Form (BCNF) (continued)</a:t>
            </a:r>
          </a:p>
        </p:txBody>
      </p:sp>
      <p:pic>
        <p:nvPicPr>
          <p:cNvPr id="37891" name="Picture 3" descr="Fig05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1684338"/>
            <a:ext cx="5567362" cy="4019550"/>
          </a:xfrm>
        </p:spPr>
      </p:pic>
    </p:spTree>
    <p:extLst>
      <p:ext uri="{BB962C8B-B14F-4D97-AF65-F5344CB8AC3E}">
        <p14:creationId xmlns:p14="http://schemas.microsoft.com/office/powerpoint/2010/main" val="7255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ACAF-1F48-45F5-8A43-C341B09C962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 (continued)</a:t>
            </a:r>
          </a:p>
        </p:txBody>
      </p:sp>
      <p:pic>
        <p:nvPicPr>
          <p:cNvPr id="38915" name="Picture 3" descr="Tbl05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8226425" cy="1889125"/>
          </a:xfrm>
        </p:spPr>
      </p:pic>
    </p:spTree>
    <p:extLst>
      <p:ext uri="{BB962C8B-B14F-4D97-AF65-F5344CB8AC3E}">
        <p14:creationId xmlns:p14="http://schemas.microsoft.com/office/powerpoint/2010/main" val="41248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E2FF-5B76-4309-91E1-044C412D272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 (continued)</a:t>
            </a:r>
          </a:p>
        </p:txBody>
      </p:sp>
      <p:pic>
        <p:nvPicPr>
          <p:cNvPr id="39939" name="Picture 3" descr="Fig05-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6019800" cy="4672013"/>
          </a:xfrm>
        </p:spPr>
      </p:pic>
    </p:spTree>
    <p:extLst>
      <p:ext uri="{BB962C8B-B14F-4D97-AF65-F5344CB8AC3E}">
        <p14:creationId xmlns:p14="http://schemas.microsoft.com/office/powerpoint/2010/main" val="3330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en-US" dirty="0" smtClean="0"/>
              <a:t>normalization </a:t>
            </a: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876800"/>
          </a:xfrm>
        </p:spPr>
        <p:txBody>
          <a:bodyPr/>
          <a:lstStyle/>
          <a:p>
            <a:r>
              <a:rPr lang="en-US" altLang="en-US" sz="2800" dirty="0"/>
              <a:t>Normalization is a formal process for deciding which attributes should be grouped together in a </a:t>
            </a:r>
            <a:r>
              <a:rPr lang="en-US" altLang="en-US" sz="2800" dirty="0" smtClean="0"/>
              <a:t>relation</a:t>
            </a:r>
          </a:p>
          <a:p>
            <a:pPr lvl="1"/>
            <a:r>
              <a:rPr lang="en-CA" altLang="en-US" sz="2000" i="1" dirty="0" smtClean="0"/>
              <a:t>Normalization</a:t>
            </a:r>
            <a:r>
              <a:rPr lang="en-CA" altLang="en-US" sz="2000" dirty="0" smtClean="0"/>
              <a:t> </a:t>
            </a:r>
            <a:r>
              <a:rPr lang="en-CA" altLang="en-US" sz="2000" dirty="0"/>
              <a:t>is a process that “improves” a database design by generating relations that are of higher normal </a:t>
            </a:r>
            <a:r>
              <a:rPr lang="en-CA" altLang="en-US" sz="2000" dirty="0" smtClean="0"/>
              <a:t>forms.</a:t>
            </a:r>
          </a:p>
          <a:p>
            <a:pPr lvl="1"/>
            <a:r>
              <a:rPr lang="en-CA" altLang="en-US" sz="2000" dirty="0" smtClean="0"/>
              <a:t>The </a:t>
            </a:r>
            <a:r>
              <a:rPr lang="en-CA" altLang="en-US" sz="2000" i="1" dirty="0"/>
              <a:t>objective</a:t>
            </a:r>
            <a:r>
              <a:rPr lang="en-CA" altLang="en-US" sz="2000" dirty="0"/>
              <a:t> of normalization: </a:t>
            </a:r>
            <a:br>
              <a:rPr lang="en-CA" altLang="en-US" sz="2000" dirty="0"/>
            </a:br>
            <a:r>
              <a:rPr lang="en-CA" altLang="en-US" sz="2000" dirty="0" smtClean="0"/>
              <a:t>“</a:t>
            </a:r>
            <a:r>
              <a:rPr lang="en-CA" altLang="en-US" sz="2000" i="1" dirty="0"/>
              <a:t>to create relations where every dependency is on the key, the whole </a:t>
            </a:r>
            <a:r>
              <a:rPr lang="en-CA" altLang="en-US" sz="2000" i="1" dirty="0" smtClean="0"/>
              <a:t>   key</a:t>
            </a:r>
            <a:r>
              <a:rPr lang="en-CA" altLang="en-US" sz="2000" i="1" dirty="0"/>
              <a:t>, and nothing but the key</a:t>
            </a:r>
            <a:r>
              <a:rPr lang="en-CA" altLang="en-US" sz="2000" dirty="0"/>
              <a:t>”.</a:t>
            </a:r>
          </a:p>
          <a:p>
            <a:pPr lvl="1"/>
            <a:endParaRPr lang="en-US" altLang="en-US" sz="3200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McFadden Slides\slide files 6\06_22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55" y="1876421"/>
            <a:ext cx="4079865" cy="45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8650" y="517585"/>
            <a:ext cx="7886700" cy="77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mtClean="0"/>
              <a:t>Data normalization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2286" y="1693507"/>
            <a:ext cx="4049842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8925" lvl="1" indent="-233363">
              <a:buFont typeface="Arial" panose="020B0604020202020204" pitchFamily="34" charset="0"/>
              <a:buChar char="•"/>
            </a:pPr>
            <a:r>
              <a:rPr lang="en-US" altLang="en-US" dirty="0" smtClean="0"/>
              <a:t>2NF </a:t>
            </a:r>
            <a:r>
              <a:rPr lang="en-US" altLang="en-US" dirty="0"/>
              <a:t>is better than 1NF; 3NF is better than 2NF</a:t>
            </a:r>
          </a:p>
          <a:p>
            <a:pPr marL="288925" lvl="1" indent="-233363">
              <a:buFont typeface="Arial" panose="020B0604020202020204" pitchFamily="34" charset="0"/>
              <a:buChar char="•"/>
            </a:pPr>
            <a:r>
              <a:rPr lang="en-US" altLang="en-US" dirty="0"/>
              <a:t>For most business database design purposes, 3NF is as high as we need to go in normalization process</a:t>
            </a:r>
          </a:p>
          <a:p>
            <a:pPr marL="288925" lvl="1" indent="-233363">
              <a:buFont typeface="Arial" panose="020B0604020202020204" pitchFamily="34" charset="0"/>
              <a:buChar char="•"/>
            </a:pPr>
            <a:r>
              <a:rPr lang="en-US" altLang="en-US" dirty="0"/>
              <a:t>Highest level of normalization is not always most desirable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68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Functional dependencies and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Functional dependency: the value of one attribute (the </a:t>
            </a:r>
            <a:r>
              <a:rPr lang="en-US" altLang="en-US" sz="2800" i="1"/>
              <a:t>determinant</a:t>
            </a:r>
            <a:r>
              <a:rPr lang="en-US" altLang="en-US" sz="2800"/>
              <a:t>) determines the value of another attribute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-&gt; B, for every valid instance of A, that value of A uniquely determines the value of B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Candidate key: an attribute or combination of attributes that uniquely identifies an instance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Uniqueness: each non-key field is functionally dependent on every candidate key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Non-redundancy</a:t>
            </a:r>
          </a:p>
        </p:txBody>
      </p:sp>
    </p:spTree>
    <p:extLst>
      <p:ext uri="{BB962C8B-B14F-4D97-AF65-F5344CB8AC3E}">
        <p14:creationId xmlns:p14="http://schemas.microsoft.com/office/powerpoint/2010/main" val="41237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7F62-4437-4E4B-951C-A661BFF6EA1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0937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Conversion to First Normal Form (continued)</a:t>
            </a:r>
          </a:p>
        </p:txBody>
      </p:sp>
      <p:pic>
        <p:nvPicPr>
          <p:cNvPr id="17411" name="Picture 3" descr="Fig05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315200" cy="4251325"/>
          </a:xfrm>
        </p:spPr>
      </p:pic>
    </p:spTree>
    <p:extLst>
      <p:ext uri="{BB962C8B-B14F-4D97-AF65-F5344CB8AC3E}">
        <p14:creationId xmlns:p14="http://schemas.microsoft.com/office/powerpoint/2010/main" val="3769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normal form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 multi-valued attributes.</a:t>
            </a:r>
          </a:p>
          <a:p>
            <a:r>
              <a:rPr lang="en-US" altLang="en-US" dirty="0"/>
              <a:t>Every attribute value is atomic</a:t>
            </a:r>
            <a:r>
              <a:rPr lang="en-US" altLang="en-US" dirty="0" smtClean="0"/>
              <a:t>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 following in </a:t>
            </a:r>
            <a:r>
              <a:rPr lang="en-US" altLang="en-US" b="1" dirty="0">
                <a:latin typeface="Arial" panose="020B0604020202020204" pitchFamily="34" charset="0"/>
              </a:rPr>
              <a:t>not</a:t>
            </a:r>
            <a:r>
              <a:rPr lang="en-US" altLang="en-US" dirty="0">
                <a:latin typeface="Arial" panose="020B0604020202020204" pitchFamily="34" charset="0"/>
              </a:rPr>
              <a:t> in 1NF</a:t>
            </a:r>
          </a:p>
          <a:p>
            <a:endParaRPr lang="en-US" altLang="en-US" dirty="0"/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2754312" y="3937032"/>
            <a:ext cx="239871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87"/>
          <p:cNvSpPr>
            <a:spLocks noChangeArrowheads="1"/>
          </p:cNvSpPr>
          <p:nvPr/>
        </p:nvSpPr>
        <p:spPr bwMode="auto">
          <a:xfrm>
            <a:off x="5153025" y="393703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90"/>
          <p:cNvSpPr>
            <a:spLocks noChangeArrowheads="1"/>
          </p:cNvSpPr>
          <p:nvPr/>
        </p:nvSpPr>
        <p:spPr bwMode="auto">
          <a:xfrm>
            <a:off x="5165725" y="3937032"/>
            <a:ext cx="31559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66775" y="3198844"/>
            <a:ext cx="2257425" cy="358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84300" y="3198844"/>
            <a:ext cx="13223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 b="1">
                <a:solidFill>
                  <a:srgbClr val="000000"/>
                </a:solidFill>
              </a:rPr>
              <a:t>EmpNum</a:t>
            </a:r>
            <a:endParaRPr lang="en-US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4300" y="3521107"/>
            <a:ext cx="1211262" cy="30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35312" y="3198844"/>
            <a:ext cx="2235200" cy="358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560762" y="3198844"/>
            <a:ext cx="149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 b="1">
                <a:solidFill>
                  <a:srgbClr val="010000"/>
                </a:solidFill>
              </a:rPr>
              <a:t>EmpPhone</a:t>
            </a:r>
            <a:endParaRPr lang="en-US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383212" y="3198844"/>
            <a:ext cx="2940050" cy="358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053137" y="3198844"/>
            <a:ext cx="1728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 b="1" dirty="0" err="1">
                <a:solidFill>
                  <a:srgbClr val="010000"/>
                </a:solidFill>
              </a:rPr>
              <a:t>EmpDegrees</a:t>
            </a:r>
            <a:endParaRPr lang="en-US" altLang="en-US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8556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855662" y="3186144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556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55662" y="3186144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66775" y="3186144"/>
            <a:ext cx="22574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135312" y="3186144"/>
            <a:ext cx="2235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5370512" y="3186144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5370512" y="3186144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5383212" y="3186144"/>
            <a:ext cx="2940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83232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8323262" y="3186144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83232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8323262" y="3186144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855662" y="3198844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5370512" y="3198844"/>
            <a:ext cx="1270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5370512" y="3198844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8323262" y="3198844"/>
            <a:ext cx="0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1773237" y="3576669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123</a:t>
            </a:r>
            <a:endParaRPr lang="en-US" altLang="en-US"/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683000" y="3576669"/>
            <a:ext cx="1217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233-9876</a:t>
            </a:r>
            <a:endParaRPr lang="en-US" altLang="en-US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855662" y="35639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>
            <a:off x="855662" y="35639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>
            <a:off x="866775" y="3563969"/>
            <a:ext cx="22574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3135312" y="3563969"/>
            <a:ext cx="2235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>
            <a:off x="5370512" y="3563969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>
            <a:off x="5370512" y="35639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5383212" y="3563969"/>
            <a:ext cx="2940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4"/>
          <p:cNvSpPr>
            <a:spLocks noChangeShapeType="1"/>
          </p:cNvSpPr>
          <p:nvPr/>
        </p:nvSpPr>
        <p:spPr bwMode="auto">
          <a:xfrm>
            <a:off x="8323262" y="35639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8323262" y="356396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855662" y="3576669"/>
            <a:ext cx="1588" cy="36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70"/>
          <p:cNvSpPr>
            <a:spLocks noChangeArrowheads="1"/>
          </p:cNvSpPr>
          <p:nvPr/>
        </p:nvSpPr>
        <p:spPr bwMode="auto">
          <a:xfrm>
            <a:off x="5370512" y="3576669"/>
            <a:ext cx="12700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Line 71"/>
          <p:cNvSpPr>
            <a:spLocks noChangeShapeType="1"/>
          </p:cNvSpPr>
          <p:nvPr/>
        </p:nvSpPr>
        <p:spPr bwMode="auto">
          <a:xfrm>
            <a:off x="5370512" y="3576669"/>
            <a:ext cx="1588" cy="36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3"/>
          <p:cNvSpPr>
            <a:spLocks noChangeShapeType="1"/>
          </p:cNvSpPr>
          <p:nvPr/>
        </p:nvSpPr>
        <p:spPr bwMode="auto">
          <a:xfrm>
            <a:off x="8323262" y="3576669"/>
            <a:ext cx="0" cy="36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1773237" y="3956082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333</a:t>
            </a:r>
            <a:endParaRPr lang="en-US" altLang="en-US"/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3683000" y="3956082"/>
            <a:ext cx="1217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233-1231</a:t>
            </a:r>
            <a:endParaRPr lang="en-US" altLang="en-US"/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5507037" y="3956082"/>
            <a:ext cx="1849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BA, BSc, PhD</a:t>
            </a:r>
            <a:endParaRPr lang="en-US" altLang="en-US"/>
          </a:p>
        </p:txBody>
      </p:sp>
      <p:sp>
        <p:nvSpPr>
          <p:cNvPr id="52" name="Line 78"/>
          <p:cNvSpPr>
            <a:spLocks noChangeShapeType="1"/>
          </p:cNvSpPr>
          <p:nvPr/>
        </p:nvSpPr>
        <p:spPr bwMode="auto">
          <a:xfrm>
            <a:off x="855662" y="3937032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9"/>
          <p:cNvSpPr>
            <a:spLocks noChangeShapeType="1"/>
          </p:cNvSpPr>
          <p:nvPr/>
        </p:nvSpPr>
        <p:spPr bwMode="auto">
          <a:xfrm>
            <a:off x="855662" y="3937032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81"/>
          <p:cNvSpPr>
            <a:spLocks noChangeShapeType="1"/>
          </p:cNvSpPr>
          <p:nvPr/>
        </p:nvSpPr>
        <p:spPr bwMode="auto">
          <a:xfrm>
            <a:off x="866775" y="3937032"/>
            <a:ext cx="22574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3135312" y="3937032"/>
            <a:ext cx="22352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88"/>
          <p:cNvSpPr>
            <a:spLocks noChangeShapeType="1"/>
          </p:cNvSpPr>
          <p:nvPr/>
        </p:nvSpPr>
        <p:spPr bwMode="auto">
          <a:xfrm>
            <a:off x="5370512" y="3937032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89"/>
          <p:cNvSpPr>
            <a:spLocks noChangeShapeType="1"/>
          </p:cNvSpPr>
          <p:nvPr/>
        </p:nvSpPr>
        <p:spPr bwMode="auto">
          <a:xfrm>
            <a:off x="5370512" y="3937032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1"/>
          <p:cNvSpPr>
            <a:spLocks noChangeShapeType="1"/>
          </p:cNvSpPr>
          <p:nvPr/>
        </p:nvSpPr>
        <p:spPr bwMode="auto">
          <a:xfrm>
            <a:off x="5383212" y="3937032"/>
            <a:ext cx="2940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3"/>
          <p:cNvSpPr>
            <a:spLocks noChangeShapeType="1"/>
          </p:cNvSpPr>
          <p:nvPr/>
        </p:nvSpPr>
        <p:spPr bwMode="auto">
          <a:xfrm>
            <a:off x="8323262" y="3937032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4"/>
          <p:cNvSpPr>
            <a:spLocks noChangeShapeType="1"/>
          </p:cNvSpPr>
          <p:nvPr/>
        </p:nvSpPr>
        <p:spPr bwMode="auto">
          <a:xfrm>
            <a:off x="8323262" y="3937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6"/>
          <p:cNvSpPr>
            <a:spLocks noChangeShapeType="1"/>
          </p:cNvSpPr>
          <p:nvPr/>
        </p:nvSpPr>
        <p:spPr bwMode="auto">
          <a:xfrm>
            <a:off x="855662" y="3949732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99"/>
          <p:cNvSpPr>
            <a:spLocks noChangeArrowheads="1"/>
          </p:cNvSpPr>
          <p:nvPr/>
        </p:nvSpPr>
        <p:spPr bwMode="auto">
          <a:xfrm>
            <a:off x="5370512" y="3949732"/>
            <a:ext cx="1270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5370512" y="3949732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02"/>
          <p:cNvSpPr>
            <a:spLocks noChangeShapeType="1"/>
          </p:cNvSpPr>
          <p:nvPr/>
        </p:nvSpPr>
        <p:spPr bwMode="auto">
          <a:xfrm>
            <a:off x="8323262" y="3949732"/>
            <a:ext cx="0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103"/>
          <p:cNvSpPr>
            <a:spLocks noChangeArrowheads="1"/>
          </p:cNvSpPr>
          <p:nvPr/>
        </p:nvSpPr>
        <p:spPr bwMode="auto">
          <a:xfrm>
            <a:off x="1773237" y="4327557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679</a:t>
            </a:r>
            <a:endParaRPr lang="en-US" altLang="en-US"/>
          </a:p>
        </p:txBody>
      </p:sp>
      <p:sp>
        <p:nvSpPr>
          <p:cNvPr id="66" name="Rectangle 104"/>
          <p:cNvSpPr>
            <a:spLocks noChangeArrowheads="1"/>
          </p:cNvSpPr>
          <p:nvPr/>
        </p:nvSpPr>
        <p:spPr bwMode="auto">
          <a:xfrm>
            <a:off x="3683000" y="4327557"/>
            <a:ext cx="1217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233-1231</a:t>
            </a:r>
            <a:endParaRPr lang="en-US" altLang="en-US"/>
          </a:p>
        </p:txBody>
      </p:sp>
      <p:sp>
        <p:nvSpPr>
          <p:cNvPr id="67" name="Rectangle 105"/>
          <p:cNvSpPr>
            <a:spLocks noChangeArrowheads="1"/>
          </p:cNvSpPr>
          <p:nvPr/>
        </p:nvSpPr>
        <p:spPr bwMode="auto">
          <a:xfrm>
            <a:off x="5507037" y="4327557"/>
            <a:ext cx="1287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BSc, MSc</a:t>
            </a:r>
            <a:endParaRPr lang="en-US" altLang="en-US"/>
          </a:p>
        </p:txBody>
      </p:sp>
      <p:sp>
        <p:nvSpPr>
          <p:cNvPr id="68" name="Line 107"/>
          <p:cNvSpPr>
            <a:spLocks noChangeShapeType="1"/>
          </p:cNvSpPr>
          <p:nvPr/>
        </p:nvSpPr>
        <p:spPr bwMode="auto">
          <a:xfrm>
            <a:off x="855662" y="4314857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08"/>
          <p:cNvSpPr>
            <a:spLocks noChangeShapeType="1"/>
          </p:cNvSpPr>
          <p:nvPr/>
        </p:nvSpPr>
        <p:spPr bwMode="auto">
          <a:xfrm>
            <a:off x="855662" y="4314857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10"/>
          <p:cNvSpPr>
            <a:spLocks noChangeShapeType="1"/>
          </p:cNvSpPr>
          <p:nvPr/>
        </p:nvSpPr>
        <p:spPr bwMode="auto">
          <a:xfrm>
            <a:off x="866775" y="4314857"/>
            <a:ext cx="22574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15"/>
          <p:cNvSpPr>
            <a:spLocks noChangeShapeType="1"/>
          </p:cNvSpPr>
          <p:nvPr/>
        </p:nvSpPr>
        <p:spPr bwMode="auto">
          <a:xfrm>
            <a:off x="3135312" y="4314857"/>
            <a:ext cx="22352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17"/>
          <p:cNvSpPr>
            <a:spLocks noChangeShapeType="1"/>
          </p:cNvSpPr>
          <p:nvPr/>
        </p:nvSpPr>
        <p:spPr bwMode="auto">
          <a:xfrm>
            <a:off x="5370512" y="4314857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18"/>
          <p:cNvSpPr>
            <a:spLocks noChangeShapeType="1"/>
          </p:cNvSpPr>
          <p:nvPr/>
        </p:nvSpPr>
        <p:spPr bwMode="auto">
          <a:xfrm>
            <a:off x="5370512" y="4314857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20"/>
          <p:cNvSpPr>
            <a:spLocks noChangeShapeType="1"/>
          </p:cNvSpPr>
          <p:nvPr/>
        </p:nvSpPr>
        <p:spPr bwMode="auto">
          <a:xfrm>
            <a:off x="5383212" y="4314857"/>
            <a:ext cx="2940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22"/>
          <p:cNvSpPr>
            <a:spLocks noChangeShapeType="1"/>
          </p:cNvSpPr>
          <p:nvPr/>
        </p:nvSpPr>
        <p:spPr bwMode="auto">
          <a:xfrm>
            <a:off x="8323262" y="4314857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23"/>
          <p:cNvSpPr>
            <a:spLocks noChangeShapeType="1"/>
          </p:cNvSpPr>
          <p:nvPr/>
        </p:nvSpPr>
        <p:spPr bwMode="auto">
          <a:xfrm>
            <a:off x="8323262" y="431485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25"/>
          <p:cNvSpPr>
            <a:spLocks noChangeShapeType="1"/>
          </p:cNvSpPr>
          <p:nvPr/>
        </p:nvSpPr>
        <p:spPr bwMode="auto">
          <a:xfrm>
            <a:off x="855662" y="4327557"/>
            <a:ext cx="1588" cy="36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27"/>
          <p:cNvSpPr>
            <a:spLocks noChangeShapeType="1"/>
          </p:cNvSpPr>
          <p:nvPr/>
        </p:nvSpPr>
        <p:spPr bwMode="auto">
          <a:xfrm>
            <a:off x="8556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28"/>
          <p:cNvSpPr>
            <a:spLocks noChangeShapeType="1"/>
          </p:cNvSpPr>
          <p:nvPr/>
        </p:nvSpPr>
        <p:spPr bwMode="auto">
          <a:xfrm>
            <a:off x="855662" y="46942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30"/>
          <p:cNvSpPr>
            <a:spLocks noChangeShapeType="1"/>
          </p:cNvSpPr>
          <p:nvPr/>
        </p:nvSpPr>
        <p:spPr bwMode="auto">
          <a:xfrm>
            <a:off x="8556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31"/>
          <p:cNvSpPr>
            <a:spLocks noChangeShapeType="1"/>
          </p:cNvSpPr>
          <p:nvPr/>
        </p:nvSpPr>
        <p:spPr bwMode="auto">
          <a:xfrm>
            <a:off x="855662" y="46942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33"/>
          <p:cNvSpPr>
            <a:spLocks noChangeShapeType="1"/>
          </p:cNvSpPr>
          <p:nvPr/>
        </p:nvSpPr>
        <p:spPr bwMode="auto">
          <a:xfrm>
            <a:off x="866775" y="4694269"/>
            <a:ext cx="22574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40"/>
          <p:cNvSpPr>
            <a:spLocks noChangeShapeType="1"/>
          </p:cNvSpPr>
          <p:nvPr/>
        </p:nvSpPr>
        <p:spPr bwMode="auto">
          <a:xfrm>
            <a:off x="3135312" y="4694269"/>
            <a:ext cx="2235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Rectangle 141"/>
          <p:cNvSpPr>
            <a:spLocks noChangeArrowheads="1"/>
          </p:cNvSpPr>
          <p:nvPr/>
        </p:nvSpPr>
        <p:spPr bwMode="auto">
          <a:xfrm>
            <a:off x="5370512" y="4327557"/>
            <a:ext cx="12700" cy="3667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Line 142"/>
          <p:cNvSpPr>
            <a:spLocks noChangeShapeType="1"/>
          </p:cNvSpPr>
          <p:nvPr/>
        </p:nvSpPr>
        <p:spPr bwMode="auto">
          <a:xfrm>
            <a:off x="5370512" y="4327557"/>
            <a:ext cx="1588" cy="36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44"/>
          <p:cNvSpPr>
            <a:spLocks noChangeShapeType="1"/>
          </p:cNvSpPr>
          <p:nvPr/>
        </p:nvSpPr>
        <p:spPr bwMode="auto">
          <a:xfrm>
            <a:off x="5370512" y="4694269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45"/>
          <p:cNvSpPr>
            <a:spLocks noChangeShapeType="1"/>
          </p:cNvSpPr>
          <p:nvPr/>
        </p:nvSpPr>
        <p:spPr bwMode="auto">
          <a:xfrm>
            <a:off x="5370512" y="46942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7"/>
          <p:cNvSpPr>
            <a:spLocks noChangeShapeType="1"/>
          </p:cNvSpPr>
          <p:nvPr/>
        </p:nvSpPr>
        <p:spPr bwMode="auto">
          <a:xfrm>
            <a:off x="5383212" y="4694269"/>
            <a:ext cx="2940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49"/>
          <p:cNvSpPr>
            <a:spLocks noChangeShapeType="1"/>
          </p:cNvSpPr>
          <p:nvPr/>
        </p:nvSpPr>
        <p:spPr bwMode="auto">
          <a:xfrm>
            <a:off x="8323262" y="4327557"/>
            <a:ext cx="0" cy="36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151"/>
          <p:cNvSpPr>
            <a:spLocks noChangeShapeType="1"/>
          </p:cNvSpPr>
          <p:nvPr/>
        </p:nvSpPr>
        <p:spPr bwMode="auto">
          <a:xfrm>
            <a:off x="83232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52"/>
          <p:cNvSpPr>
            <a:spLocks noChangeShapeType="1"/>
          </p:cNvSpPr>
          <p:nvPr/>
        </p:nvSpPr>
        <p:spPr bwMode="auto">
          <a:xfrm>
            <a:off x="8323262" y="469426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54"/>
          <p:cNvSpPr>
            <a:spLocks noChangeShapeType="1"/>
          </p:cNvSpPr>
          <p:nvPr/>
        </p:nvSpPr>
        <p:spPr bwMode="auto">
          <a:xfrm>
            <a:off x="83232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55"/>
          <p:cNvSpPr>
            <a:spLocks noChangeShapeType="1"/>
          </p:cNvSpPr>
          <p:nvPr/>
        </p:nvSpPr>
        <p:spPr bwMode="auto">
          <a:xfrm>
            <a:off x="8323262" y="469426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58"/>
          <p:cNvSpPr>
            <a:spLocks noChangeShapeType="1"/>
          </p:cNvSpPr>
          <p:nvPr/>
        </p:nvSpPr>
        <p:spPr bwMode="auto">
          <a:xfrm>
            <a:off x="3141662" y="3219482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 normal form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31" y="1690689"/>
            <a:ext cx="7991669" cy="4114800"/>
          </a:xfrm>
        </p:spPr>
        <p:txBody>
          <a:bodyPr/>
          <a:lstStyle/>
          <a:p>
            <a:r>
              <a:rPr lang="en-US" altLang="en-US" sz="3000" dirty="0"/>
              <a:t>1NF and every non-key attribute is fully functionally dependent on the primary key.</a:t>
            </a:r>
          </a:p>
          <a:p>
            <a:r>
              <a:rPr lang="en-US" altLang="en-US" sz="3000" dirty="0"/>
              <a:t>Every non-key attribute must be defined by the entire key, not by only part of the key.</a:t>
            </a:r>
          </a:p>
          <a:p>
            <a:r>
              <a:rPr lang="en-US" altLang="en-US" sz="3000" dirty="0"/>
              <a:t>No partial functional dependencies.</a:t>
            </a:r>
          </a:p>
        </p:txBody>
      </p:sp>
    </p:spTree>
    <p:extLst>
      <p:ext uri="{BB962C8B-B14F-4D97-AF65-F5344CB8AC3E}">
        <p14:creationId xmlns:p14="http://schemas.microsoft.com/office/powerpoint/2010/main" val="42611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6FA-694C-4192-8C03-2EB26A6A97E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n-US" altLang="en-US" dirty="0"/>
              <a:t>Conversion to Second Normal </a:t>
            </a:r>
            <a:r>
              <a:rPr lang="en-US" altLang="en-US" dirty="0" smtClean="0"/>
              <a:t>Form</a:t>
            </a:r>
            <a:endParaRPr lang="en-US" altLang="en-US" dirty="0"/>
          </a:p>
        </p:txBody>
      </p:sp>
      <p:pic>
        <p:nvPicPr>
          <p:cNvPr id="22531" name="Picture 3" descr="Fig05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00225"/>
            <a:ext cx="6629400" cy="4683125"/>
          </a:xfrm>
        </p:spPr>
      </p:pic>
    </p:spTree>
    <p:extLst>
      <p:ext uri="{BB962C8B-B14F-4D97-AF65-F5344CB8AC3E}">
        <p14:creationId xmlns:p14="http://schemas.microsoft.com/office/powerpoint/2010/main" val="35387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Third normal form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022" y="1583029"/>
            <a:ext cx="7886700" cy="4351338"/>
          </a:xfrm>
        </p:spPr>
        <p:txBody>
          <a:bodyPr/>
          <a:lstStyle/>
          <a:p>
            <a:r>
              <a:rPr lang="en-US" altLang="en-US" dirty="0"/>
              <a:t>2NF and no transitive dependencies (functional dependency between non-key attributes.)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59" y="2360430"/>
            <a:ext cx="4667185" cy="2186909"/>
          </a:xfrm>
          <a:prstGeom prst="rect">
            <a:avLst/>
          </a:prstGeom>
        </p:spPr>
      </p:pic>
      <p:pic>
        <p:nvPicPr>
          <p:cNvPr id="6" name="Picture 3" descr="D:\McFadden Slides\slide files 6\06_24b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9" y="4819737"/>
            <a:ext cx="4614860" cy="17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449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Office Theme</vt:lpstr>
      <vt:lpstr>Lecture 3&amp;4 Supplement</vt:lpstr>
      <vt:lpstr>Data normalization </vt:lpstr>
      <vt:lpstr>PowerPoint Presentation</vt:lpstr>
      <vt:lpstr>Functional dependencies and keys</vt:lpstr>
      <vt:lpstr>Conversion to First Normal Form (continued)</vt:lpstr>
      <vt:lpstr>First normal form</vt:lpstr>
      <vt:lpstr>Second normal form</vt:lpstr>
      <vt:lpstr>Conversion to Second Normal Form</vt:lpstr>
      <vt:lpstr>Third normal form</vt:lpstr>
      <vt:lpstr>Removing a transitive dependency</vt:lpstr>
      <vt:lpstr>Relations in 3NF</vt:lpstr>
      <vt:lpstr>Conversion to Second Normal Form (continued)</vt:lpstr>
      <vt:lpstr>The Boyce-Codd Normal Form (BCNF)</vt:lpstr>
      <vt:lpstr>The Boyce-Codd Normal Form (BCNF) (continued)</vt:lpstr>
      <vt:lpstr>The Boyce-Codd Normal Form (BCNF) (continued)</vt:lpstr>
      <vt:lpstr>The Boyce-Codd Normal Form (BCNF) (continued)</vt:lpstr>
      <vt:lpstr>The Boyce-Codd Normal Form (BCNF)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</cp:lastModifiedBy>
  <cp:revision>98</cp:revision>
  <dcterms:created xsi:type="dcterms:W3CDTF">2009-12-29T10:39:27Z</dcterms:created>
  <dcterms:modified xsi:type="dcterms:W3CDTF">2018-02-04T18:43:41Z</dcterms:modified>
</cp:coreProperties>
</file>