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67" r:id="rId3"/>
    <p:sldId id="319" r:id="rId4"/>
    <p:sldId id="268" r:id="rId5"/>
    <p:sldId id="269" r:id="rId6"/>
    <p:sldId id="270" r:id="rId7"/>
    <p:sldId id="271" r:id="rId8"/>
    <p:sldId id="313" r:id="rId9"/>
    <p:sldId id="314" r:id="rId10"/>
    <p:sldId id="315" r:id="rId11"/>
    <p:sldId id="316" r:id="rId12"/>
    <p:sldId id="317" r:id="rId13"/>
    <p:sldId id="312" r:id="rId14"/>
    <p:sldId id="275" r:id="rId15"/>
    <p:sldId id="276" r:id="rId16"/>
    <p:sldId id="277" r:id="rId17"/>
    <p:sldId id="279" r:id="rId18"/>
    <p:sldId id="318" r:id="rId19"/>
    <p:sldId id="281" r:id="rId20"/>
    <p:sldId id="283" r:id="rId21"/>
    <p:sldId id="321" r:id="rId22"/>
    <p:sldId id="284" r:id="rId23"/>
    <p:sldId id="286" r:id="rId24"/>
    <p:sldId id="287" r:id="rId25"/>
    <p:sldId id="288" r:id="rId26"/>
    <p:sldId id="289" r:id="rId27"/>
    <p:sldId id="290" r:id="rId28"/>
    <p:sldId id="292" r:id="rId29"/>
    <p:sldId id="293" r:id="rId30"/>
    <p:sldId id="297" r:id="rId31"/>
    <p:sldId id="298" r:id="rId32"/>
    <p:sldId id="320" r:id="rId33"/>
    <p:sldId id="294" r:id="rId34"/>
    <p:sldId id="300" r:id="rId35"/>
    <p:sldId id="301" r:id="rId36"/>
    <p:sldId id="302" r:id="rId37"/>
    <p:sldId id="304" r:id="rId38"/>
    <p:sldId id="305" r:id="rId39"/>
    <p:sldId id="306" r:id="rId40"/>
    <p:sldId id="307" r:id="rId41"/>
    <p:sldId id="311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2339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5715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1201B3-7F4F-4ED6-889D-32EFF920EC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8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2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14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549E69-DE92-4743-945A-FA6F2301CF3A}" type="slidenum">
              <a:rPr lang="en-CA" altLang="en-US" sz="1200">
                <a:latin typeface="Tahoma" pitchFamily="34" charset="0"/>
              </a:rPr>
              <a:pPr/>
              <a:t>35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1702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5F5C62-AE4A-495F-8B21-58609C8E892C}" type="slidenum">
              <a:rPr lang="en-CA" altLang="en-US" sz="1200">
                <a:latin typeface="Tahoma" pitchFamily="34" charset="0"/>
              </a:rPr>
              <a:pPr/>
              <a:t>37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206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2D2EF98-A426-4D03-AB22-37D838E9C7D1}" type="slidenum">
              <a:rPr lang="en-CA" altLang="en-US" sz="1200">
                <a:latin typeface="Tahoma" pitchFamily="34" charset="0"/>
              </a:rPr>
              <a:pPr/>
              <a:t>39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3956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2CFF88F-5903-402E-B2F0-2793AB77247A}" type="slidenum">
              <a:rPr lang="en-CA" altLang="en-US" sz="1200">
                <a:latin typeface="Tahoma" pitchFamily="34" charset="0"/>
              </a:rPr>
              <a:pPr/>
              <a:t>40</a:t>
            </a:fld>
            <a:endParaRPr lang="en-CA" altLang="en-US" sz="1200">
              <a:latin typeface="Tahoma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532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674F0A-F428-4218-85F7-CB6FA4DE0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7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SQL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1238-0B7D-4795-BB71-DE8D1EAE6E2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6147" name="Picture 3" descr="Tbl07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76400"/>
            <a:ext cx="8382000" cy="4327525"/>
          </a:xfrm>
        </p:spPr>
      </p:pic>
    </p:spTree>
    <p:extLst>
      <p:ext uri="{BB962C8B-B14F-4D97-AF65-F5344CB8AC3E}">
        <p14:creationId xmlns:p14="http://schemas.microsoft.com/office/powerpoint/2010/main" val="545445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148-D3F2-4EDF-8155-A1988F8EEAA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7171" name="Picture 3" descr="Tbl07-0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458200" cy="3049588"/>
          </a:xfrm>
        </p:spPr>
      </p:pic>
    </p:spTree>
    <p:extLst>
      <p:ext uri="{BB962C8B-B14F-4D97-AF65-F5344CB8AC3E}">
        <p14:creationId xmlns:p14="http://schemas.microsoft.com/office/powerpoint/2010/main" val="305984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5A29A-BD16-4AFD-96D8-A3417C2F014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pic>
        <p:nvPicPr>
          <p:cNvPr id="8195" name="Picture 3" descr="Tbl07-02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905000"/>
            <a:ext cx="7543800" cy="4171950"/>
          </a:xfrm>
        </p:spPr>
      </p:pic>
    </p:spTree>
    <p:extLst>
      <p:ext uri="{BB962C8B-B14F-4D97-AF65-F5344CB8AC3E}">
        <p14:creationId xmlns:p14="http://schemas.microsoft.com/office/powerpoint/2010/main" val="14413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SQL(</a:t>
            </a:r>
            <a:r>
              <a:rPr lang="en-US" altLang="en-US" dirty="0" err="1" smtClean="0"/>
              <a:t>Builtin</a:t>
            </a:r>
            <a:r>
              <a:rPr lang="en-US" altLang="en-US" dirty="0"/>
              <a:t>) Data Types</a:t>
            </a:r>
          </a:p>
        </p:txBody>
      </p:sp>
      <p:grpSp>
        <p:nvGrpSpPr>
          <p:cNvPr id="793652" name="Group 52"/>
          <p:cNvGrpSpPr>
            <a:grpSpLocks/>
          </p:cNvGrpSpPr>
          <p:nvPr/>
        </p:nvGrpSpPr>
        <p:grpSpPr bwMode="auto">
          <a:xfrm>
            <a:off x="150436" y="1635742"/>
            <a:ext cx="8685654" cy="5007654"/>
            <a:chOff x="0" y="720"/>
            <a:chExt cx="5616" cy="3264"/>
          </a:xfrm>
        </p:grpSpPr>
        <p:sp>
          <p:nvSpPr>
            <p:cNvPr id="793603" name="Rectangle 3"/>
            <p:cNvSpPr>
              <a:spLocks noChangeArrowheads="1"/>
            </p:cNvSpPr>
            <p:nvPr/>
          </p:nvSpPr>
          <p:spPr bwMode="auto">
            <a:xfrm>
              <a:off x="2544" y="72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SQL</a:t>
              </a:r>
            </a:p>
            <a:p>
              <a:pPr eaLnBrk="0" hangingPunct="0"/>
              <a:r>
                <a:rPr lang="en-US" altLang="en-US" sz="1600"/>
                <a:t>Data Types</a:t>
              </a:r>
            </a:p>
          </p:txBody>
        </p:sp>
        <p:sp>
          <p:nvSpPr>
            <p:cNvPr id="793604" name="Rectangle 4"/>
            <p:cNvSpPr>
              <a:spLocks noChangeArrowheads="1"/>
            </p:cNvSpPr>
            <p:nvPr/>
          </p:nvSpPr>
          <p:spPr bwMode="auto">
            <a:xfrm>
              <a:off x="13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Ref Types</a:t>
              </a:r>
            </a:p>
          </p:txBody>
        </p:sp>
        <p:sp>
          <p:nvSpPr>
            <p:cNvPr id="793605" name="Rectangle 5"/>
            <p:cNvSpPr>
              <a:spLocks noChangeArrowheads="1"/>
            </p:cNvSpPr>
            <p:nvPr/>
          </p:nvSpPr>
          <p:spPr bwMode="auto">
            <a:xfrm>
              <a:off x="38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Predefined</a:t>
              </a:r>
            </a:p>
            <a:p>
              <a:pPr eaLnBrk="0" hangingPunct="0"/>
              <a:r>
                <a:rPr lang="en-US" altLang="en-US" sz="1600" dirty="0"/>
                <a:t>Types</a:t>
              </a:r>
            </a:p>
          </p:txBody>
        </p:sp>
        <p:sp>
          <p:nvSpPr>
            <p:cNvPr id="793606" name="Rectangle 6"/>
            <p:cNvSpPr>
              <a:spLocks noChangeArrowheads="1"/>
            </p:cNvSpPr>
            <p:nvPr/>
          </p:nvSpPr>
          <p:spPr bwMode="auto">
            <a:xfrm>
              <a:off x="25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Arrays</a:t>
              </a:r>
            </a:p>
          </p:txBody>
        </p:sp>
        <p:sp>
          <p:nvSpPr>
            <p:cNvPr id="793607" name="Rectangle 7"/>
            <p:cNvSpPr>
              <a:spLocks noChangeArrowheads="1"/>
            </p:cNvSpPr>
            <p:nvPr/>
          </p:nvSpPr>
          <p:spPr bwMode="auto">
            <a:xfrm>
              <a:off x="4800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ROW</a:t>
              </a:r>
            </a:p>
            <a:p>
              <a:pPr eaLnBrk="0" hangingPunct="0"/>
              <a:r>
                <a:rPr lang="en-US" altLang="en-US" sz="1600" dirty="0"/>
                <a:t>Data </a:t>
              </a:r>
              <a:r>
                <a:rPr lang="en-US" altLang="en-US" sz="1600" dirty="0" err="1"/>
                <a:t>Struct</a:t>
              </a:r>
              <a:endParaRPr lang="en-US" altLang="en-US" sz="1600" dirty="0"/>
            </a:p>
          </p:txBody>
        </p:sp>
        <p:sp>
          <p:nvSpPr>
            <p:cNvPr id="793608" name="Rectangle 8"/>
            <p:cNvSpPr>
              <a:spLocks noChangeArrowheads="1"/>
            </p:cNvSpPr>
            <p:nvPr/>
          </p:nvSpPr>
          <p:spPr bwMode="auto">
            <a:xfrm>
              <a:off x="3744" y="129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User-Defined</a:t>
              </a:r>
            </a:p>
            <a:p>
              <a:pPr eaLnBrk="0" hangingPunct="0"/>
              <a:r>
                <a:rPr lang="en-US" altLang="en-US" sz="1600" dirty="0"/>
                <a:t>Types</a:t>
              </a:r>
            </a:p>
          </p:txBody>
        </p:sp>
        <p:cxnSp>
          <p:nvCxnSpPr>
            <p:cNvPr id="793609" name="AutoShape 9"/>
            <p:cNvCxnSpPr>
              <a:cxnSpLocks noChangeShapeType="1"/>
              <a:stCxn id="793603" idx="2"/>
              <a:endCxn id="793605" idx="0"/>
            </p:cNvCxnSpPr>
            <p:nvPr/>
          </p:nvCxnSpPr>
          <p:spPr bwMode="auto">
            <a:xfrm rot="5400000">
              <a:off x="1680" y="96"/>
              <a:ext cx="240" cy="21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0" name="AutoShape 10"/>
            <p:cNvCxnSpPr>
              <a:cxnSpLocks noChangeShapeType="1"/>
            </p:cNvCxnSpPr>
            <p:nvPr/>
          </p:nvCxnSpPr>
          <p:spPr bwMode="auto">
            <a:xfrm rot="5400000">
              <a:off x="2160" y="576"/>
              <a:ext cx="240" cy="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1" name="AutoShape 11"/>
            <p:cNvCxnSpPr>
              <a:cxnSpLocks noChangeShapeType="1"/>
              <a:stCxn id="793603" idx="2"/>
              <a:endCxn id="793606" idx="0"/>
            </p:cNvCxnSpPr>
            <p:nvPr/>
          </p:nvCxnSpPr>
          <p:spPr bwMode="auto">
            <a:xfrm rot="5400000">
              <a:off x="2760" y="1176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2" name="AutoShape 12"/>
            <p:cNvCxnSpPr>
              <a:cxnSpLocks noChangeShapeType="1"/>
              <a:stCxn id="793603" idx="2"/>
              <a:endCxn id="793608" idx="0"/>
            </p:cNvCxnSpPr>
            <p:nvPr/>
          </p:nvCxnSpPr>
          <p:spPr bwMode="auto">
            <a:xfrm rot="16200000" flipH="1">
              <a:off x="3360" y="576"/>
              <a:ext cx="240" cy="12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13" name="AutoShape 13"/>
            <p:cNvCxnSpPr>
              <a:cxnSpLocks noChangeShapeType="1"/>
              <a:stCxn id="793603" idx="2"/>
              <a:endCxn id="793607" idx="0"/>
            </p:cNvCxnSpPr>
            <p:nvPr/>
          </p:nvCxnSpPr>
          <p:spPr bwMode="auto">
            <a:xfrm rot="16200000" flipH="1">
              <a:off x="3888" y="48"/>
              <a:ext cx="240" cy="225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14" name="Rectangle 14"/>
            <p:cNvSpPr>
              <a:spLocks noChangeArrowheads="1"/>
            </p:cNvSpPr>
            <p:nvPr/>
          </p:nvSpPr>
          <p:spPr bwMode="auto">
            <a:xfrm>
              <a:off x="384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Numeric</a:t>
              </a:r>
            </a:p>
          </p:txBody>
        </p:sp>
        <p:sp>
          <p:nvSpPr>
            <p:cNvPr id="793615" name="Rectangle 15"/>
            <p:cNvSpPr>
              <a:spLocks noChangeArrowheads="1"/>
            </p:cNvSpPr>
            <p:nvPr/>
          </p:nvSpPr>
          <p:spPr bwMode="auto">
            <a:xfrm>
              <a:off x="2256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String</a:t>
              </a:r>
            </a:p>
          </p:txBody>
        </p:sp>
        <p:sp>
          <p:nvSpPr>
            <p:cNvPr id="793616" name="Rectangle 16"/>
            <p:cNvSpPr>
              <a:spLocks noChangeArrowheads="1"/>
            </p:cNvSpPr>
            <p:nvPr/>
          </p:nvSpPr>
          <p:spPr bwMode="auto">
            <a:xfrm>
              <a:off x="3408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DateTime</a:t>
              </a:r>
            </a:p>
          </p:txBody>
        </p:sp>
        <p:sp>
          <p:nvSpPr>
            <p:cNvPr id="793617" name="Rectangle 17"/>
            <p:cNvSpPr>
              <a:spLocks noChangeArrowheads="1"/>
            </p:cNvSpPr>
            <p:nvPr/>
          </p:nvSpPr>
          <p:spPr bwMode="auto">
            <a:xfrm>
              <a:off x="4176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Interval</a:t>
              </a:r>
            </a:p>
          </p:txBody>
        </p:sp>
        <p:sp>
          <p:nvSpPr>
            <p:cNvPr id="793618" name="Rectangle 18"/>
            <p:cNvSpPr>
              <a:spLocks noChangeArrowheads="1"/>
            </p:cNvSpPr>
            <p:nvPr/>
          </p:nvSpPr>
          <p:spPr bwMode="auto">
            <a:xfrm>
              <a:off x="4944" y="182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Boolean</a:t>
              </a:r>
            </a:p>
          </p:txBody>
        </p:sp>
        <p:cxnSp>
          <p:nvCxnSpPr>
            <p:cNvPr id="793619" name="AutoShape 19"/>
            <p:cNvCxnSpPr>
              <a:cxnSpLocks noChangeShapeType="1"/>
              <a:stCxn id="793605" idx="2"/>
              <a:endCxn id="793614" idx="0"/>
            </p:cNvCxnSpPr>
            <p:nvPr/>
          </p:nvCxnSpPr>
          <p:spPr bwMode="auto">
            <a:xfrm rot="5400000">
              <a:off x="624" y="1728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0" name="AutoShape 20"/>
            <p:cNvCxnSpPr>
              <a:cxnSpLocks noChangeShapeType="1"/>
              <a:stCxn id="793605" idx="2"/>
              <a:endCxn id="793615" idx="0"/>
            </p:cNvCxnSpPr>
            <p:nvPr/>
          </p:nvCxnSpPr>
          <p:spPr bwMode="auto">
            <a:xfrm rot="16200000" flipH="1">
              <a:off x="1560" y="792"/>
              <a:ext cx="192" cy="187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1" name="AutoShape 21"/>
            <p:cNvCxnSpPr>
              <a:cxnSpLocks noChangeShapeType="1"/>
              <a:stCxn id="793605" idx="2"/>
              <a:endCxn id="793616" idx="0"/>
            </p:cNvCxnSpPr>
            <p:nvPr/>
          </p:nvCxnSpPr>
          <p:spPr bwMode="auto">
            <a:xfrm rot="16200000" flipH="1">
              <a:off x="2136" y="216"/>
              <a:ext cx="192" cy="302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2" name="AutoShape 22"/>
            <p:cNvCxnSpPr>
              <a:cxnSpLocks noChangeShapeType="1"/>
              <a:stCxn id="793605" idx="2"/>
              <a:endCxn id="793617" idx="0"/>
            </p:cNvCxnSpPr>
            <p:nvPr/>
          </p:nvCxnSpPr>
          <p:spPr bwMode="auto">
            <a:xfrm rot="16200000" flipH="1">
              <a:off x="2520" y="-168"/>
              <a:ext cx="192" cy="37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3" name="AutoShape 23"/>
            <p:cNvCxnSpPr>
              <a:cxnSpLocks noChangeShapeType="1"/>
              <a:stCxn id="793605" idx="2"/>
              <a:endCxn id="793618" idx="0"/>
            </p:cNvCxnSpPr>
            <p:nvPr/>
          </p:nvCxnSpPr>
          <p:spPr bwMode="auto">
            <a:xfrm rot="16200000" flipH="1">
              <a:off x="2904" y="-552"/>
              <a:ext cx="192" cy="45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24" name="Rectangle 24"/>
            <p:cNvSpPr>
              <a:spLocks noChangeArrowheads="1"/>
            </p:cNvSpPr>
            <p:nvPr/>
          </p:nvSpPr>
          <p:spPr bwMode="auto">
            <a:xfrm>
              <a:off x="4560" y="230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Date</a:t>
              </a:r>
            </a:p>
          </p:txBody>
        </p:sp>
        <p:sp>
          <p:nvSpPr>
            <p:cNvPr id="793625" name="Rectangle 25"/>
            <p:cNvSpPr>
              <a:spLocks noChangeArrowheads="1"/>
            </p:cNvSpPr>
            <p:nvPr/>
          </p:nvSpPr>
          <p:spPr bwMode="auto">
            <a:xfrm>
              <a:off x="4560" y="2784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Time</a:t>
              </a:r>
            </a:p>
          </p:txBody>
        </p:sp>
        <p:sp>
          <p:nvSpPr>
            <p:cNvPr id="793626" name="Rectangle 26"/>
            <p:cNvSpPr>
              <a:spLocks noChangeArrowheads="1"/>
            </p:cNvSpPr>
            <p:nvPr/>
          </p:nvSpPr>
          <p:spPr bwMode="auto">
            <a:xfrm>
              <a:off x="4560" y="3312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Timestamp</a:t>
              </a:r>
            </a:p>
          </p:txBody>
        </p:sp>
        <p:cxnSp>
          <p:nvCxnSpPr>
            <p:cNvPr id="793627" name="AutoShape 27"/>
            <p:cNvCxnSpPr>
              <a:cxnSpLocks noChangeShapeType="1"/>
              <a:stCxn id="793616" idx="2"/>
              <a:endCxn id="793624" idx="1"/>
            </p:cNvCxnSpPr>
            <p:nvPr/>
          </p:nvCxnSpPr>
          <p:spPr bwMode="auto">
            <a:xfrm rot="16200000" flipH="1">
              <a:off x="3996" y="1908"/>
              <a:ext cx="312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8" name="AutoShape 28"/>
            <p:cNvCxnSpPr>
              <a:cxnSpLocks noChangeShapeType="1"/>
              <a:stCxn id="793616" idx="2"/>
              <a:endCxn id="793625" idx="1"/>
            </p:cNvCxnSpPr>
            <p:nvPr/>
          </p:nvCxnSpPr>
          <p:spPr bwMode="auto">
            <a:xfrm rot="16200000" flipH="1">
              <a:off x="3756" y="2148"/>
              <a:ext cx="792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29" name="AutoShape 29"/>
            <p:cNvCxnSpPr>
              <a:cxnSpLocks noChangeShapeType="1"/>
              <a:stCxn id="793616" idx="2"/>
              <a:endCxn id="793626" idx="1"/>
            </p:cNvCxnSpPr>
            <p:nvPr/>
          </p:nvCxnSpPr>
          <p:spPr bwMode="auto">
            <a:xfrm rot="16200000" flipH="1">
              <a:off x="3492" y="2412"/>
              <a:ext cx="1320" cy="81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30" name="Rectangle 30"/>
            <p:cNvSpPr>
              <a:spLocks noChangeArrowheads="1"/>
            </p:cNvSpPr>
            <p:nvPr/>
          </p:nvSpPr>
          <p:spPr bwMode="auto">
            <a:xfrm>
              <a:off x="1440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Bit</a:t>
              </a:r>
            </a:p>
          </p:txBody>
        </p:sp>
        <p:sp>
          <p:nvSpPr>
            <p:cNvPr id="793631" name="Rectangle 31"/>
            <p:cNvSpPr>
              <a:spLocks noChangeArrowheads="1"/>
            </p:cNvSpPr>
            <p:nvPr/>
          </p:nvSpPr>
          <p:spPr bwMode="auto">
            <a:xfrm>
              <a:off x="2256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Character</a:t>
              </a:r>
            </a:p>
          </p:txBody>
        </p:sp>
        <p:sp>
          <p:nvSpPr>
            <p:cNvPr id="793632" name="Rectangle 32"/>
            <p:cNvSpPr>
              <a:spLocks noChangeArrowheads="1"/>
            </p:cNvSpPr>
            <p:nvPr/>
          </p:nvSpPr>
          <p:spPr bwMode="auto">
            <a:xfrm>
              <a:off x="2976" y="2400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 dirty="0"/>
                <a:t>Blob</a:t>
              </a:r>
            </a:p>
          </p:txBody>
        </p:sp>
        <p:cxnSp>
          <p:nvCxnSpPr>
            <p:cNvPr id="793633" name="AutoShape 33"/>
            <p:cNvCxnSpPr>
              <a:cxnSpLocks noChangeShapeType="1"/>
              <a:stCxn id="793615" idx="2"/>
              <a:endCxn id="793630" idx="0"/>
            </p:cNvCxnSpPr>
            <p:nvPr/>
          </p:nvCxnSpPr>
          <p:spPr bwMode="auto">
            <a:xfrm rot="5400000">
              <a:off x="2064" y="1872"/>
              <a:ext cx="240" cy="81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34" name="AutoShape 34"/>
            <p:cNvCxnSpPr>
              <a:cxnSpLocks noChangeShapeType="1"/>
              <a:stCxn id="793615" idx="2"/>
              <a:endCxn id="793632" idx="0"/>
            </p:cNvCxnSpPr>
            <p:nvPr/>
          </p:nvCxnSpPr>
          <p:spPr bwMode="auto">
            <a:xfrm rot="16200000" flipH="1">
              <a:off x="2832" y="1920"/>
              <a:ext cx="240" cy="7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35" name="AutoShape 35"/>
            <p:cNvCxnSpPr>
              <a:cxnSpLocks noChangeShapeType="1"/>
              <a:stCxn id="793615" idx="2"/>
              <a:endCxn id="793631" idx="0"/>
            </p:cNvCxnSpPr>
            <p:nvPr/>
          </p:nvCxnSpPr>
          <p:spPr bwMode="auto">
            <a:xfrm rot="5400000">
              <a:off x="2472" y="2280"/>
              <a:ext cx="24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36" name="Rectangle 36"/>
            <p:cNvSpPr>
              <a:spLocks noChangeArrowheads="1"/>
            </p:cNvSpPr>
            <p:nvPr/>
          </p:nvSpPr>
          <p:spPr bwMode="auto">
            <a:xfrm>
              <a:off x="2832" y="2832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Fixed</a:t>
              </a:r>
            </a:p>
          </p:txBody>
        </p:sp>
        <p:sp>
          <p:nvSpPr>
            <p:cNvPr id="793637" name="Rectangle 37"/>
            <p:cNvSpPr>
              <a:spLocks noChangeArrowheads="1"/>
            </p:cNvSpPr>
            <p:nvPr/>
          </p:nvSpPr>
          <p:spPr bwMode="auto">
            <a:xfrm>
              <a:off x="2832" y="321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Varying</a:t>
              </a:r>
            </a:p>
          </p:txBody>
        </p:sp>
        <p:sp>
          <p:nvSpPr>
            <p:cNvPr id="793638" name="Rectangle 38"/>
            <p:cNvSpPr>
              <a:spLocks noChangeArrowheads="1"/>
            </p:cNvSpPr>
            <p:nvPr/>
          </p:nvSpPr>
          <p:spPr bwMode="auto">
            <a:xfrm>
              <a:off x="2832" y="3648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CLOB</a:t>
              </a:r>
            </a:p>
          </p:txBody>
        </p:sp>
        <p:cxnSp>
          <p:nvCxnSpPr>
            <p:cNvPr id="793639" name="AutoShape 39"/>
            <p:cNvCxnSpPr>
              <a:cxnSpLocks noChangeShapeType="1"/>
              <a:stCxn id="793631" idx="2"/>
              <a:endCxn id="793636" idx="1"/>
            </p:cNvCxnSpPr>
            <p:nvPr/>
          </p:nvCxnSpPr>
          <p:spPr bwMode="auto">
            <a:xfrm rot="16200000" flipH="1">
              <a:off x="2580" y="2748"/>
              <a:ext cx="264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0" name="AutoShape 40"/>
            <p:cNvCxnSpPr>
              <a:cxnSpLocks noChangeShapeType="1"/>
              <a:stCxn id="793631" idx="2"/>
              <a:endCxn id="793637" idx="1"/>
            </p:cNvCxnSpPr>
            <p:nvPr/>
          </p:nvCxnSpPr>
          <p:spPr bwMode="auto">
            <a:xfrm rot="16200000" flipH="1">
              <a:off x="2388" y="2940"/>
              <a:ext cx="648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1" name="AutoShape 41"/>
            <p:cNvCxnSpPr>
              <a:cxnSpLocks noChangeShapeType="1"/>
              <a:stCxn id="793631" idx="2"/>
              <a:endCxn id="793638" idx="1"/>
            </p:cNvCxnSpPr>
            <p:nvPr/>
          </p:nvCxnSpPr>
          <p:spPr bwMode="auto">
            <a:xfrm rot="16200000" flipH="1">
              <a:off x="2172" y="3156"/>
              <a:ext cx="1080" cy="24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42" name="Rectangle 42"/>
            <p:cNvSpPr>
              <a:spLocks noChangeArrowheads="1"/>
            </p:cNvSpPr>
            <p:nvPr/>
          </p:nvSpPr>
          <p:spPr bwMode="auto">
            <a:xfrm>
              <a:off x="1872" y="297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Fixed</a:t>
              </a:r>
            </a:p>
          </p:txBody>
        </p:sp>
        <p:sp>
          <p:nvSpPr>
            <p:cNvPr id="793643" name="Rectangle 43"/>
            <p:cNvSpPr>
              <a:spLocks noChangeArrowheads="1"/>
            </p:cNvSpPr>
            <p:nvPr/>
          </p:nvSpPr>
          <p:spPr bwMode="auto">
            <a:xfrm>
              <a:off x="1872" y="3408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Varying</a:t>
              </a:r>
            </a:p>
          </p:txBody>
        </p:sp>
        <p:cxnSp>
          <p:nvCxnSpPr>
            <p:cNvPr id="793644" name="AutoShape 44"/>
            <p:cNvCxnSpPr>
              <a:cxnSpLocks noChangeShapeType="1"/>
              <a:stCxn id="793630" idx="2"/>
              <a:endCxn id="793642" idx="1"/>
            </p:cNvCxnSpPr>
            <p:nvPr/>
          </p:nvCxnSpPr>
          <p:spPr bwMode="auto">
            <a:xfrm rot="16200000" flipH="1">
              <a:off x="1620" y="2892"/>
              <a:ext cx="408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5" name="AutoShape 45"/>
            <p:cNvCxnSpPr>
              <a:cxnSpLocks noChangeShapeType="1"/>
              <a:stCxn id="793630" idx="2"/>
              <a:endCxn id="793643" idx="1"/>
            </p:cNvCxnSpPr>
            <p:nvPr/>
          </p:nvCxnSpPr>
          <p:spPr bwMode="auto">
            <a:xfrm rot="16200000" flipH="1">
              <a:off x="1404" y="3108"/>
              <a:ext cx="840" cy="96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3646" name="Rectangle 46"/>
            <p:cNvSpPr>
              <a:spLocks noChangeArrowheads="1"/>
            </p:cNvSpPr>
            <p:nvPr/>
          </p:nvSpPr>
          <p:spPr bwMode="auto">
            <a:xfrm>
              <a:off x="768" y="273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Approximate</a:t>
              </a:r>
            </a:p>
          </p:txBody>
        </p:sp>
        <p:sp>
          <p:nvSpPr>
            <p:cNvPr id="793647" name="Rectangle 47"/>
            <p:cNvSpPr>
              <a:spLocks noChangeArrowheads="1"/>
            </p:cNvSpPr>
            <p:nvPr/>
          </p:nvSpPr>
          <p:spPr bwMode="auto">
            <a:xfrm>
              <a:off x="0" y="2736"/>
              <a:ext cx="672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altLang="en-US" sz="1600"/>
                <a:t>Exact</a:t>
              </a:r>
            </a:p>
          </p:txBody>
        </p:sp>
        <p:cxnSp>
          <p:nvCxnSpPr>
            <p:cNvPr id="793648" name="AutoShape 48"/>
            <p:cNvCxnSpPr>
              <a:cxnSpLocks noChangeShapeType="1"/>
              <a:stCxn id="793614" idx="2"/>
              <a:endCxn id="793647" idx="0"/>
            </p:cNvCxnSpPr>
            <p:nvPr/>
          </p:nvCxnSpPr>
          <p:spPr bwMode="auto">
            <a:xfrm rot="5400000">
              <a:off x="240" y="2256"/>
              <a:ext cx="57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3649" name="AutoShape 49"/>
            <p:cNvCxnSpPr>
              <a:cxnSpLocks noChangeShapeType="1"/>
              <a:stCxn id="793614" idx="2"/>
              <a:endCxn id="793646" idx="0"/>
            </p:cNvCxnSpPr>
            <p:nvPr/>
          </p:nvCxnSpPr>
          <p:spPr bwMode="auto">
            <a:xfrm rot="16200000" flipH="1">
              <a:off x="624" y="2256"/>
              <a:ext cx="576" cy="38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422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Attribute Data Types and Domains in SQL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39713" y="1550988"/>
            <a:ext cx="8294687" cy="45720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Additional data types</a:t>
            </a:r>
          </a:p>
          <a:p>
            <a:pPr lvl="1">
              <a:defRPr/>
            </a:pPr>
            <a:r>
              <a:rPr lang="en-US" altLang="en-US" sz="2000" b="1" dirty="0" smtClean="0"/>
              <a:t>Timestamp</a:t>
            </a:r>
            <a:r>
              <a:rPr lang="en-US" altLang="en-US" sz="2000" dirty="0" smtClean="0"/>
              <a:t> data type </a:t>
            </a:r>
          </a:p>
          <a:p>
            <a:pPr marL="457200" lvl="1" indent="0">
              <a:buFont typeface="Wingdings" pitchFamily="2" charset="2"/>
              <a:buNone/>
              <a:defRPr/>
            </a:pPr>
            <a:r>
              <a:rPr lang="en-US" altLang="en-US" sz="2000" dirty="0" smtClean="0"/>
              <a:t>Includes the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TIME</a:t>
            </a:r>
            <a:r>
              <a:rPr lang="en-US" altLang="en-US" sz="2000" dirty="0" smtClean="0"/>
              <a:t> fields</a:t>
            </a:r>
          </a:p>
          <a:p>
            <a:pPr lvl="2">
              <a:defRPr/>
            </a:pPr>
            <a:r>
              <a:rPr lang="en-US" altLang="en-US" sz="1600" dirty="0" smtClean="0"/>
              <a:t>Plus a minimum of six positions for decimal fractions of seconds</a:t>
            </a:r>
          </a:p>
          <a:p>
            <a:pPr lvl="2">
              <a:defRPr/>
            </a:pPr>
            <a:r>
              <a:rPr lang="en-US" altLang="en-US" sz="1600" dirty="0" smtClean="0"/>
              <a:t>Optional </a:t>
            </a:r>
            <a:r>
              <a:rPr lang="en-US" alt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 TIME ZONE</a:t>
            </a:r>
            <a:r>
              <a:rPr lang="en-US" altLang="en-US" sz="1600" dirty="0" smtClean="0"/>
              <a:t> qualifier</a:t>
            </a:r>
          </a:p>
          <a:p>
            <a:pPr lvl="1">
              <a:defRPr/>
            </a:pPr>
            <a:r>
              <a:rPr lang="en-US" altLang="en-US" sz="2000" b="1" dirty="0" smtClean="0">
                <a:cs typeface="Courier New" panose="02070309020205020404" pitchFamily="49" charset="0"/>
              </a:rPr>
              <a:t>INTERVAL</a:t>
            </a:r>
            <a:r>
              <a:rPr lang="en-US" altLang="en-US" sz="2000" dirty="0" smtClean="0"/>
              <a:t> data type</a:t>
            </a:r>
          </a:p>
          <a:p>
            <a:pPr lvl="2">
              <a:defRPr/>
            </a:pPr>
            <a:r>
              <a:rPr lang="en-US" altLang="en-US" sz="1600" dirty="0" smtClean="0"/>
              <a:t>Specifies a relative value that can be used to increment or decrement an absolute value of a date, time, or timestamp</a:t>
            </a:r>
          </a:p>
          <a:p>
            <a:pPr lvl="1">
              <a:defRPr/>
            </a:pPr>
            <a:r>
              <a:rPr lang="en-US" altLang="en-US" sz="2000" b="1" dirty="0" smtClean="0"/>
              <a:t>DATE, TIME, Timestamp, INTERVAL 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data </a:t>
            </a:r>
            <a:r>
              <a:rPr lang="en-US" altLang="en-US" sz="2000" dirty="0" smtClean="0"/>
              <a:t>types can be </a:t>
            </a:r>
            <a:r>
              <a:rPr lang="en-US" altLang="en-US" sz="2000" b="1" dirty="0" smtClean="0"/>
              <a:t>cast</a:t>
            </a:r>
            <a:r>
              <a:rPr lang="en-US" altLang="en-US" sz="2000" dirty="0" smtClean="0"/>
              <a:t> or converted to string formats for comparison. 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04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Attribute Data Types and Domains in SQL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28650" y="1447800"/>
            <a:ext cx="7867650" cy="4572000"/>
          </a:xfrm>
        </p:spPr>
        <p:txBody>
          <a:bodyPr/>
          <a:lstStyle/>
          <a:p>
            <a:r>
              <a:rPr lang="en-US" altLang="en-US" b="1" dirty="0" smtClean="0">
                <a:ea typeface="ＭＳ Ｐゴシック" pitchFamily="34" charset="-128"/>
              </a:rPr>
              <a:t>Domain 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Name used with the attribute specification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Makes it easier to change the data type for a domain that is used by numerous attributes 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</a:rPr>
              <a:t>Improves schema readability</a:t>
            </a:r>
          </a:p>
          <a:p>
            <a:pPr lvl="1"/>
            <a:r>
              <a:rPr lang="en-US" altLang="en-US" sz="2400" dirty="0" smtClean="0">
                <a:ea typeface="ＭＳ Ｐゴシック" pitchFamily="34" charset="-128"/>
                <a:cs typeface="Courier New" pitchFamily="49" charset="0"/>
              </a:rPr>
              <a:t>Example:</a:t>
            </a:r>
          </a:p>
          <a:p>
            <a:pPr lvl="2"/>
            <a:r>
              <a:rPr lang="en-US" altLang="en-US" sz="18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CREATE DOMAIN SSN_TYPE AS CHAR(9);</a:t>
            </a:r>
          </a:p>
          <a:p>
            <a:pPr marL="0" indent="0">
              <a:buNone/>
            </a:pPr>
            <a:endParaRPr lang="en-US" altLang="en-US" sz="2400" dirty="0" smtClean="0">
              <a:solidFill>
                <a:schemeClr val="tx2"/>
              </a:solidFill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8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Specifying Constraints in SQL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altLang="en-US" b="1" dirty="0" smtClean="0"/>
              <a:t>Basic constraints:</a:t>
            </a:r>
          </a:p>
          <a:p>
            <a:pPr>
              <a:defRPr/>
            </a:pPr>
            <a:r>
              <a:rPr lang="en-US" altLang="en-US" dirty="0" smtClean="0"/>
              <a:t>Relational Model has 3 basic constraint types that are supported in SQL:</a:t>
            </a:r>
          </a:p>
          <a:p>
            <a:pPr lvl="1">
              <a:defRPr/>
            </a:pPr>
            <a:r>
              <a:rPr lang="en-US" altLang="en-US" b="1" dirty="0" smtClean="0"/>
              <a:t>Key</a:t>
            </a:r>
            <a:r>
              <a:rPr lang="en-US" altLang="en-US" dirty="0" smtClean="0"/>
              <a:t> constraint: A primary key value cannot be duplicated</a:t>
            </a:r>
          </a:p>
          <a:p>
            <a:pPr lvl="1">
              <a:defRPr/>
            </a:pPr>
            <a:r>
              <a:rPr lang="en-US" altLang="en-US" b="1" dirty="0" smtClean="0"/>
              <a:t>Entity Integrity </a:t>
            </a:r>
            <a:r>
              <a:rPr lang="en-US" altLang="en-US" dirty="0" smtClean="0"/>
              <a:t>Constraint: A primary key value cannot be null</a:t>
            </a:r>
          </a:p>
          <a:p>
            <a:pPr lvl="1">
              <a:defRPr/>
            </a:pPr>
            <a:r>
              <a:rPr lang="en-US" altLang="en-US" b="1" dirty="0" smtClean="0"/>
              <a:t>Referential integrity </a:t>
            </a:r>
            <a:r>
              <a:rPr lang="en-US" altLang="en-US" dirty="0" smtClean="0"/>
              <a:t>constraints : The “foreign key “ must have a value that is already present as a primary key, or may be null.</a:t>
            </a:r>
          </a:p>
        </p:txBody>
      </p:sp>
    </p:spTree>
    <p:extLst>
      <p:ext uri="{BB962C8B-B14F-4D97-AF65-F5344CB8AC3E}">
        <p14:creationId xmlns:p14="http://schemas.microsoft.com/office/powerpoint/2010/main" val="38126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Common SQL Constrains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1" y="1687513"/>
            <a:ext cx="7886700" cy="4946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following constraints are commonly used in SQL:</a:t>
            </a:r>
          </a:p>
          <a:p>
            <a:r>
              <a:rPr lang="en-US" sz="2000" b="1" dirty="0"/>
              <a:t>NOT NULL</a:t>
            </a:r>
            <a:r>
              <a:rPr lang="en-US" sz="2000" dirty="0"/>
              <a:t> - Ensures that a column cannot have a NULL value</a:t>
            </a:r>
          </a:p>
          <a:p>
            <a:r>
              <a:rPr lang="en-US" sz="2000" b="1" dirty="0"/>
              <a:t>UNIQUE</a:t>
            </a:r>
            <a:r>
              <a:rPr lang="en-US" sz="2000" dirty="0"/>
              <a:t> - Ensures that all values in a column are different</a:t>
            </a:r>
          </a:p>
          <a:p>
            <a:r>
              <a:rPr lang="en-US" sz="2000" b="1" dirty="0"/>
              <a:t>PRIMARY KEY</a:t>
            </a:r>
            <a:r>
              <a:rPr lang="en-US" sz="2000" dirty="0"/>
              <a:t> - A combination of a NOT NULL and UNIQUE. Uniquely identifies each row in a table</a:t>
            </a:r>
          </a:p>
          <a:p>
            <a:r>
              <a:rPr lang="en-US" sz="2000" b="1" dirty="0"/>
              <a:t>FOREIGN KEY</a:t>
            </a:r>
            <a:r>
              <a:rPr lang="en-US" sz="2000" dirty="0"/>
              <a:t> - Uniquely identifies a row/record in another table</a:t>
            </a:r>
          </a:p>
          <a:p>
            <a:r>
              <a:rPr lang="en-US" sz="2000" b="1" dirty="0"/>
              <a:t>CHECK</a:t>
            </a:r>
            <a:r>
              <a:rPr lang="en-US" sz="2000" dirty="0"/>
              <a:t> - Ensures that all values in a column satisfies a specific condition</a:t>
            </a:r>
          </a:p>
          <a:p>
            <a:r>
              <a:rPr lang="en-US" sz="2000" b="1" dirty="0"/>
              <a:t>DEFAULT</a:t>
            </a:r>
            <a:r>
              <a:rPr lang="en-US" sz="2000" dirty="0"/>
              <a:t> - Sets a default value for a column when no value is specified</a:t>
            </a:r>
          </a:p>
          <a:p>
            <a:r>
              <a:rPr lang="en-US" sz="2000" b="1" dirty="0"/>
              <a:t>INDEX</a:t>
            </a:r>
            <a:r>
              <a:rPr lang="en-US" sz="2000" dirty="0"/>
              <a:t> - Used to create and retrieve data from the database very quickly</a:t>
            </a:r>
          </a:p>
          <a:p>
            <a:pPr lvl="1"/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ea typeface="ＭＳ Ｐゴシック" pitchFamily="34" charset="-128"/>
              </a:rPr>
              <a:t>Specifying Key and Referential Integrity Constraints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98021" y="1687513"/>
            <a:ext cx="7886700" cy="4946552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PRIMARY KEY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Specifies one or more attributes that make up the primary key of a relation</a:t>
            </a:r>
          </a:p>
          <a:p>
            <a:pPr lvl="1"/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Dnumber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INT PRIMARY KEY;</a:t>
            </a:r>
          </a:p>
          <a:p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UNIQUE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Specifies alternate (secondary) keys (called CANDIDATE keys in the relational model).</a:t>
            </a:r>
          </a:p>
          <a:p>
            <a:pPr marL="342900" lvl="1" indent="0"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  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VARCHAR(15) UNIQUE;</a:t>
            </a:r>
          </a:p>
          <a:p>
            <a:r>
              <a:rPr lang="en-US" altLang="en-US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FOREIGN</a:t>
            </a:r>
            <a:r>
              <a:rPr lang="en-US" altLang="en-US" b="1" dirty="0">
                <a:ea typeface="ＭＳ Ｐゴシック" pitchFamily="34" charset="-128"/>
              </a:rPr>
              <a:t> </a:t>
            </a:r>
            <a:r>
              <a:rPr lang="en-US" altLang="en-US" b="1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KEY</a:t>
            </a:r>
            <a:r>
              <a:rPr lang="en-US" altLang="en-US" b="1" dirty="0">
                <a:ea typeface="ＭＳ Ｐゴシック" pitchFamily="34" charset="-128"/>
              </a:rPr>
              <a:t> </a:t>
            </a:r>
            <a:r>
              <a:rPr lang="en-US" altLang="en-US" dirty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Default operation: reject update on violation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Attach </a:t>
            </a:r>
            <a:r>
              <a:rPr lang="en-US" altLang="en-US" b="1" dirty="0">
                <a:ea typeface="ＭＳ Ｐゴシック" pitchFamily="34" charset="-128"/>
              </a:rPr>
              <a:t>referential triggered action </a:t>
            </a:r>
            <a:r>
              <a:rPr lang="en-US" altLang="en-US" dirty="0">
                <a:ea typeface="ＭＳ Ｐゴシック" pitchFamily="34" charset="-128"/>
              </a:rPr>
              <a:t>clause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Options include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NULL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CASCADE</a:t>
            </a:r>
            <a:r>
              <a:rPr lang="en-US" altLang="en-US" dirty="0">
                <a:ea typeface="ＭＳ Ｐゴシック" pitchFamily="34" charset="-128"/>
              </a:rPr>
              <a:t>, and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DEFAULT</a:t>
            </a:r>
          </a:p>
          <a:p>
            <a:pPr lvl="2"/>
            <a:r>
              <a:rPr lang="en-US" altLang="en-US" dirty="0">
                <a:ea typeface="ＭＳ Ｐゴシック" pitchFamily="34" charset="-128"/>
              </a:rPr>
              <a:t>Action taken by the DBMS for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NULL</a:t>
            </a:r>
            <a:r>
              <a:rPr lang="en-US" altLang="en-US" dirty="0">
                <a:ea typeface="ＭＳ Ｐゴシック" pitchFamily="34" charset="-128"/>
              </a:rPr>
              <a:t> or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SET DEFAULT</a:t>
            </a:r>
            <a:r>
              <a:rPr lang="en-US" altLang="en-US" dirty="0">
                <a:ea typeface="ＭＳ Ｐゴシック" pitchFamily="34" charset="-128"/>
              </a:rPr>
              <a:t> is the same for both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ON DELETE</a:t>
            </a:r>
            <a:r>
              <a:rPr lang="en-US" altLang="en-US" dirty="0">
                <a:ea typeface="ＭＳ Ｐゴシック" pitchFamily="34" charset="-128"/>
              </a:rPr>
              <a:t> and 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ON UPDATE</a:t>
            </a:r>
          </a:p>
          <a:p>
            <a:pPr lvl="2"/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CASCADE</a:t>
            </a:r>
            <a:r>
              <a:rPr lang="en-US" altLang="en-US" dirty="0">
                <a:ea typeface="ＭＳ Ｐゴシック" pitchFamily="34" charset="-128"/>
              </a:rPr>
              <a:t> option suitable for “relationship” relations</a:t>
            </a:r>
          </a:p>
          <a:p>
            <a:pPr lvl="1"/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Giving Names to Constraints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516683" y="1564368"/>
            <a:ext cx="7886700" cy="366653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Using the Keyword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CONSTRAINT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Name a constraint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Useful for later altering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SQL  will generate error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message with the constraint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name. With clear and 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descriptive names, its easier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to understand the error. </a:t>
            </a:r>
          </a:p>
        </p:txBody>
      </p:sp>
      <p:pic>
        <p:nvPicPr>
          <p:cNvPr id="4" name="Picture 2" descr="fig06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70" y="2020077"/>
            <a:ext cx="4923615" cy="46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7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6531" y="671804"/>
            <a:ext cx="8791769" cy="1018885"/>
          </a:xfrm>
        </p:spPr>
        <p:txBody>
          <a:bodyPr/>
          <a:lstStyle/>
          <a:p>
            <a:r>
              <a:rPr lang="en-US" altLang="en-US" dirty="0" smtClean="0">
                <a:latin typeface="Verdana" pitchFamily="-104" charset="0"/>
                <a:ea typeface="ＭＳ Ｐゴシック" pitchFamily="34" charset="-128"/>
              </a:rPr>
              <a:t>COMPANY relational database schema</a:t>
            </a:r>
          </a:p>
        </p:txBody>
      </p:sp>
      <p:pic>
        <p:nvPicPr>
          <p:cNvPr id="26627" name="Picture 2" descr="fig05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524000"/>
            <a:ext cx="70770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3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Specifying Constraints on Tuples Using CHECK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Clr>
                <a:srgbClr val="990033"/>
              </a:buClr>
              <a:buSzPct val="60000"/>
              <a:buNone/>
              <a:defRPr/>
            </a:pPr>
            <a:r>
              <a:rPr lang="en-US" altLang="en-US" sz="2400" dirty="0"/>
              <a:t>Additional Constraints on individual tuples within a relation are also possible using CHECK </a:t>
            </a:r>
          </a:p>
          <a:p>
            <a:pPr>
              <a:defRPr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CHECK </a:t>
            </a:r>
            <a:r>
              <a:rPr lang="en-US" altLang="en-US" dirty="0" smtClean="0"/>
              <a:t>clauses at the end of a 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altLang="en-US" dirty="0" smtClean="0"/>
              <a:t> statement</a:t>
            </a:r>
          </a:p>
          <a:p>
            <a:pPr lvl="1">
              <a:defRPr/>
            </a:pPr>
            <a:r>
              <a:rPr lang="en-US" altLang="en-US" dirty="0" smtClean="0"/>
              <a:t>Apply to each tuple individually</a:t>
            </a:r>
          </a:p>
          <a:p>
            <a:pPr lvl="1">
              <a:defRPr/>
            </a:pP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CHECK (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Dept_create_date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alt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Mgr_start_date</a:t>
            </a:r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1885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Class Activity 5</a:t>
            </a:r>
            <a:endParaRPr lang="en-US" altLang="en-US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Consider the following relations for a database that keeps track of student enrollment in courses and the books adopted for each course: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STUDENT(</a:t>
            </a:r>
            <a:r>
              <a:rPr lang="en-US" altLang="en-US" sz="1400" u="sng" dirty="0"/>
              <a:t>SSN</a:t>
            </a:r>
            <a:r>
              <a:rPr lang="en-US" altLang="en-US" sz="1400" dirty="0"/>
              <a:t>, Name, Major, </a:t>
            </a:r>
            <a:r>
              <a:rPr lang="en-US" altLang="en-US" sz="1400" dirty="0" err="1"/>
              <a:t>Bdate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COURSE(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Cname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Dept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ENROLL(</a:t>
            </a:r>
            <a:r>
              <a:rPr lang="en-US" altLang="en-US" sz="1400" u="sng" dirty="0"/>
              <a:t>SSN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Quarter</a:t>
            </a:r>
            <a:r>
              <a:rPr lang="en-US" altLang="en-US" sz="1400" dirty="0"/>
              <a:t>, Grade)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BOOK_ADOPTION(</a:t>
            </a:r>
            <a:r>
              <a:rPr lang="en-US" altLang="en-US" sz="1400" u="sng" dirty="0"/>
              <a:t>Course#</a:t>
            </a:r>
            <a:r>
              <a:rPr lang="en-US" altLang="en-US" sz="1400" dirty="0"/>
              <a:t>, </a:t>
            </a:r>
            <a:r>
              <a:rPr lang="en-US" altLang="en-US" sz="1400" u="sng" dirty="0"/>
              <a:t>Quarter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Book_ISBN</a:t>
            </a:r>
            <a:r>
              <a:rPr lang="en-US" altLang="en-US" sz="1400" dirty="0"/>
              <a:t>)</a:t>
            </a:r>
          </a:p>
          <a:p>
            <a:pPr lvl="1">
              <a:spcBef>
                <a:spcPct val="50000"/>
              </a:spcBef>
            </a:pPr>
            <a:r>
              <a:rPr lang="en-US" altLang="en-US" sz="1400" dirty="0"/>
              <a:t>TEXT(</a:t>
            </a:r>
            <a:r>
              <a:rPr lang="en-US" altLang="en-US" sz="1400" u="sng" dirty="0" err="1"/>
              <a:t>Book_ISBN</a:t>
            </a:r>
            <a:r>
              <a:rPr lang="en-US" altLang="en-US" sz="1400" dirty="0"/>
              <a:t>, </a:t>
            </a:r>
            <a:r>
              <a:rPr lang="en-US" altLang="en-US" sz="1400" dirty="0" err="1"/>
              <a:t>Book_Title</a:t>
            </a:r>
            <a:r>
              <a:rPr lang="en-US" altLang="en-US" sz="1400" dirty="0"/>
              <a:t>, Publisher, Author)</a:t>
            </a:r>
          </a:p>
          <a:p>
            <a:pPr>
              <a:spcBef>
                <a:spcPct val="50000"/>
              </a:spcBef>
            </a:pPr>
            <a:r>
              <a:rPr lang="en-US" altLang="en-US" b="1" dirty="0" smtClean="0"/>
              <a:t>Create a Database BOOKSTORE and relevant tables in MySQL.</a:t>
            </a:r>
          </a:p>
          <a:p>
            <a:pPr lvl="1">
              <a:spcBef>
                <a:spcPct val="50000"/>
              </a:spcBef>
            </a:pPr>
            <a:r>
              <a:rPr lang="en-US" altLang="en-US" b="1" dirty="0" smtClean="0"/>
              <a:t>Create relevant Constraints for PRIMARY key, FOREIGN key including referential integrity constraints</a:t>
            </a:r>
          </a:p>
          <a:p>
            <a:pPr>
              <a:spcBef>
                <a:spcPct val="50000"/>
              </a:spcBef>
            </a:pPr>
            <a:endParaRPr lang="en-US" alt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 in SQL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SELECT statement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One basic statement for retrieving information from a database</a:t>
            </a:r>
          </a:p>
          <a:p>
            <a:r>
              <a:rPr lang="en-US" altLang="en-US" dirty="0" smtClean="0">
                <a:ea typeface="ＭＳ Ｐゴシック" pitchFamily="34" charset="-128"/>
              </a:rPr>
              <a:t>SQL allows a table to have two or more tuples that are identical in all their attribute values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08784"/>
            <a:ext cx="73072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228600" y="877078"/>
            <a:ext cx="8228013" cy="494522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The Structure of Basic SQL Queries  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8013" cy="40719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Logical comparison operators</a:t>
            </a:r>
          </a:p>
          <a:p>
            <a:pPr marL="342900" lvl="1" indent="0"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=, &lt;, &lt;=, &gt;, &gt;=,</a:t>
            </a:r>
            <a:r>
              <a:rPr lang="en-US" altLang="en-US" dirty="0" smtClean="0">
                <a:ea typeface="ＭＳ Ｐゴシック" pitchFamily="34" charset="-128"/>
              </a:rPr>
              <a:t> and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&lt;&gt;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Projection attributes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Attributes whose values are to be retrieved </a:t>
            </a:r>
          </a:p>
          <a:p>
            <a:r>
              <a:rPr lang="en-US" altLang="en-US" b="1" dirty="0" smtClean="0">
                <a:ea typeface="ＭＳ Ｐゴシック" pitchFamily="34" charset="-128"/>
              </a:rPr>
              <a:t>Selection condition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Boolean condition that must be true for any retrieved tuple. Selection conditions include join conditions when multiple relations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641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2982913"/>
            <a:ext cx="6834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6845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 descr="fig06_03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7963"/>
            <a:ext cx="46450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1462088"/>
            <a:ext cx="35052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</a:t>
            </a:r>
          </a:p>
        </p:txBody>
      </p:sp>
    </p:spTree>
    <p:extLst>
      <p:ext uri="{BB962C8B-B14F-4D97-AF65-F5344CB8AC3E}">
        <p14:creationId xmlns:p14="http://schemas.microsoft.com/office/powerpoint/2010/main" val="40807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70"/>
          <a:stretch>
            <a:fillRect/>
          </a:stretch>
        </p:blipFill>
        <p:spPr bwMode="auto">
          <a:xfrm>
            <a:off x="457200" y="1600200"/>
            <a:ext cx="72834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429000"/>
            <a:ext cx="7331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Basic Retrieval Queries (Contd.)</a:t>
            </a:r>
          </a:p>
        </p:txBody>
      </p:sp>
    </p:spTree>
    <p:extLst>
      <p:ext uri="{BB962C8B-B14F-4D97-AF65-F5344CB8AC3E}">
        <p14:creationId xmlns:p14="http://schemas.microsoft.com/office/powerpoint/2010/main" val="37625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Ambiguous Attribute Names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Same name can be used for two (or more) attributes in different relations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As long as the attributes are in different relations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Must </a:t>
            </a:r>
            <a:r>
              <a:rPr lang="en-US" altLang="en-US" b="1" smtClean="0">
                <a:ea typeface="ＭＳ Ｐゴシック" pitchFamily="34" charset="-128"/>
              </a:rPr>
              <a:t>qualify</a:t>
            </a:r>
            <a:r>
              <a:rPr lang="en-US" altLang="en-US" smtClean="0">
                <a:ea typeface="ＭＳ Ｐゴシック" pitchFamily="34" charset="-128"/>
              </a:rPr>
              <a:t> the attribute name with the relation name to prevent ambiguity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54" y="3898777"/>
            <a:ext cx="6608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1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Aliasing, and Renaming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1369" y="1511558"/>
            <a:ext cx="7886700" cy="5253135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ea typeface="ＭＳ Ｐゴシック" pitchFamily="34" charset="-128"/>
              </a:rPr>
              <a:t>Aliases</a:t>
            </a:r>
            <a:r>
              <a:rPr lang="en-US" altLang="en-US" dirty="0" smtClean="0">
                <a:ea typeface="ＭＳ Ｐゴシック" pitchFamily="34" charset="-128"/>
              </a:rPr>
              <a:t> or </a:t>
            </a:r>
            <a:r>
              <a:rPr lang="en-US" altLang="en-US" b="1" dirty="0" smtClean="0">
                <a:ea typeface="ＭＳ Ｐゴシック" pitchFamily="34" charset="-128"/>
              </a:rPr>
              <a:t>tuple variables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Declare alternative relation names E and S to refer to the EMPLOYEE relation twice in a query: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1400" b="1" dirty="0" smtClean="0">
                <a:ea typeface="ＭＳ Ｐゴシック" pitchFamily="34" charset="-128"/>
              </a:rPr>
              <a:t>Query 8.</a:t>
            </a:r>
            <a:r>
              <a:rPr lang="en-US" altLang="en-US" sz="1400" dirty="0" smtClean="0">
                <a:ea typeface="ＭＳ Ｐゴシック" pitchFamily="34" charset="-128"/>
              </a:rPr>
              <a:t> For each employee, retrieve the employee’s first and last name and the first and last name of his or her immediate supervisor.</a:t>
            </a:r>
            <a:endParaRPr lang="en-US" altLang="en-US" sz="900" dirty="0" smtClean="0">
              <a:ea typeface="ＭＳ Ｐゴシック" pitchFamily="34" charset="-128"/>
            </a:endParaRPr>
          </a:p>
          <a:p>
            <a:pPr marL="685800" lvl="2" indent="0">
              <a:buNone/>
            </a:pPr>
            <a:r>
              <a:rPr lang="en-US" altLang="en-US" sz="1400" dirty="0">
                <a:ea typeface="ＭＳ Ｐゴシック" pitchFamily="34" charset="-128"/>
              </a:rPr>
              <a:t> </a:t>
            </a:r>
            <a:r>
              <a:rPr lang="en-US" altLang="en-US" sz="1400" dirty="0" smtClean="0">
                <a:ea typeface="ＭＳ Ｐゴシック" pitchFamily="34" charset="-128"/>
              </a:rPr>
              <a:t>              </a:t>
            </a:r>
            <a:r>
              <a:rPr lang="en-US" altLang="en-US" sz="1400" b="1" dirty="0" smtClean="0">
                <a:ea typeface="ＭＳ Ｐゴシック" pitchFamily="34" charset="-128"/>
              </a:rPr>
              <a:t>SELECT</a:t>
            </a:r>
            <a:r>
              <a:rPr lang="en-US" altLang="en-US" sz="1400" dirty="0" smtClean="0">
                <a:ea typeface="ＭＳ Ｐゴシック" pitchFamily="34" charset="-128"/>
              </a:rPr>
              <a:t>  </a:t>
            </a:r>
            <a:r>
              <a:rPr lang="en-US" altLang="en-US" sz="1400" dirty="0" err="1" smtClean="0">
                <a:ea typeface="ＭＳ Ｐゴシック" pitchFamily="34" charset="-128"/>
              </a:rPr>
              <a:t>E.Fname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E.Lname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S.Fname</a:t>
            </a:r>
            <a:r>
              <a:rPr lang="en-US" altLang="en-US" sz="1400" dirty="0" smtClean="0">
                <a:ea typeface="ＭＳ Ｐゴシック" pitchFamily="34" charset="-128"/>
              </a:rPr>
              <a:t>, </a:t>
            </a:r>
            <a:r>
              <a:rPr lang="en-US" altLang="en-US" sz="1400" dirty="0" err="1" smtClean="0">
                <a:ea typeface="ＭＳ Ｐゴシック" pitchFamily="34" charset="-128"/>
              </a:rPr>
              <a:t>S.Lname</a:t>
            </a:r>
            <a:endParaRPr lang="en-US" altLang="en-US" sz="500" dirty="0" smtClean="0">
              <a:ea typeface="ＭＳ Ｐゴシック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		</a:t>
            </a:r>
            <a:r>
              <a:rPr lang="en-US" altLang="en-US" sz="1400" b="1" dirty="0" smtClean="0">
                <a:ea typeface="ＭＳ Ｐゴシック" pitchFamily="34" charset="-128"/>
              </a:rPr>
              <a:t>FROM</a:t>
            </a:r>
            <a:r>
              <a:rPr lang="en-US" altLang="en-US" sz="1400" dirty="0" smtClean="0">
                <a:ea typeface="ＭＳ Ｐゴシック" pitchFamily="34" charset="-128"/>
              </a:rPr>
              <a:t>	EMPLOYEE </a:t>
            </a:r>
            <a:r>
              <a:rPr lang="en-US" altLang="en-US" sz="1400" b="1" dirty="0" smtClean="0">
                <a:ea typeface="ＭＳ Ｐゴシック" pitchFamily="34" charset="-128"/>
              </a:rPr>
              <a:t>AS</a:t>
            </a:r>
            <a:r>
              <a:rPr lang="en-US" altLang="en-US" sz="1400" dirty="0" smtClean="0">
                <a:ea typeface="ＭＳ Ｐゴシック" pitchFamily="34" charset="-128"/>
              </a:rPr>
              <a:t> E, EMPLOYEE </a:t>
            </a:r>
            <a:r>
              <a:rPr lang="en-US" altLang="en-US" sz="1400" b="1" dirty="0" smtClean="0">
                <a:ea typeface="ＭＳ Ｐゴシック" pitchFamily="34" charset="-128"/>
              </a:rPr>
              <a:t>AS</a:t>
            </a:r>
            <a:r>
              <a:rPr lang="en-US" altLang="en-US" sz="1400" dirty="0" smtClean="0">
                <a:ea typeface="ＭＳ Ｐゴシック" pitchFamily="34" charset="-128"/>
              </a:rPr>
              <a:t> S</a:t>
            </a:r>
            <a:endParaRPr lang="en-US" altLang="en-US" sz="500" dirty="0" smtClean="0">
              <a:ea typeface="ＭＳ Ｐゴシック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400" dirty="0" smtClean="0">
                <a:ea typeface="ＭＳ Ｐゴシック" pitchFamily="34" charset="-128"/>
              </a:rPr>
              <a:t>		</a:t>
            </a:r>
            <a:r>
              <a:rPr lang="en-US" altLang="en-US" sz="1400" b="1" dirty="0" smtClean="0">
                <a:ea typeface="ＭＳ Ｐゴシック" pitchFamily="34" charset="-128"/>
              </a:rPr>
              <a:t>WHERE</a:t>
            </a:r>
            <a:r>
              <a:rPr lang="en-US" altLang="en-US" sz="1400" dirty="0" smtClean="0">
                <a:ea typeface="ＭＳ Ｐゴシック" pitchFamily="34" charset="-128"/>
              </a:rPr>
              <a:t> </a:t>
            </a:r>
            <a:r>
              <a:rPr lang="en-US" altLang="en-US" sz="1400" dirty="0" err="1" smtClean="0">
                <a:ea typeface="ＭＳ Ｐゴシック" pitchFamily="34" charset="-128"/>
              </a:rPr>
              <a:t>E.Super_ssn</a:t>
            </a:r>
            <a:r>
              <a:rPr lang="en-US" altLang="en-US" sz="1400" dirty="0" smtClean="0">
                <a:ea typeface="ＭＳ Ｐゴシック" pitchFamily="34" charset="-128"/>
              </a:rPr>
              <a:t>=</a:t>
            </a:r>
            <a:r>
              <a:rPr lang="en-US" altLang="en-US" sz="1400" dirty="0" err="1" smtClean="0">
                <a:ea typeface="ＭＳ Ｐゴシック" pitchFamily="34" charset="-128"/>
              </a:rPr>
              <a:t>S.Ssn</a:t>
            </a:r>
            <a:r>
              <a:rPr lang="en-US" altLang="en-US" sz="1400" dirty="0" smtClean="0">
                <a:ea typeface="ＭＳ Ｐゴシック" pitchFamily="34" charset="-128"/>
              </a:rPr>
              <a:t>;</a:t>
            </a:r>
          </a:p>
          <a:p>
            <a:pPr lvl="2">
              <a:buFont typeface="Wingdings" pitchFamily="2" charset="2"/>
              <a:buNone/>
            </a:pPr>
            <a:endParaRPr lang="en-US" altLang="en-US" sz="1400" dirty="0" smtClean="0">
              <a:ea typeface="ＭＳ Ｐゴシック" pitchFamily="34" charset="-128"/>
            </a:endParaRP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Recommended practice to abbreviate names and to prefix same or similar attribute from multiple 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The attribute names can also be renamed</a:t>
            </a:r>
            <a:endParaRPr lang="en-US" altLang="en-US" dirty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EMPLOYEE AS E(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Fn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Mi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Ln,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Ssn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Bd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Addr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Sex, Sal,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Sssn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, </a:t>
            </a:r>
            <a:r>
              <a:rPr lang="en-US" altLang="en-US" dirty="0" err="1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Dno</a:t>
            </a: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Note that the relation EMPLOYEE now has a variable name E which corresponds to a tuple variable</a:t>
            </a:r>
          </a:p>
          <a:p>
            <a:pPr lvl="1"/>
            <a:r>
              <a:rPr lang="en-US" altLang="en-US" dirty="0">
                <a:ea typeface="ＭＳ Ｐゴシック" pitchFamily="34" charset="-128"/>
                <a:cs typeface="Courier New" pitchFamily="49" charset="0"/>
              </a:rPr>
              <a:t>The “AS” may be dropped in most SQL </a:t>
            </a:r>
            <a:r>
              <a:rPr lang="en-US" altLang="en-US" dirty="0" smtClean="0">
                <a:ea typeface="ＭＳ Ｐゴシック" pitchFamily="34" charset="-128"/>
                <a:cs typeface="Courier New" pitchFamily="49" charset="0"/>
              </a:rPr>
              <a:t>implementations</a:t>
            </a:r>
            <a:endParaRPr lang="en-US" altLang="en-US" dirty="0"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82555" y="989045"/>
            <a:ext cx="8132795" cy="701644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Unspecified WHERE Clause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Missing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WHERE </a:t>
            </a:r>
            <a:r>
              <a:rPr lang="en-US" altLang="en-US" dirty="0" smtClean="0">
                <a:ea typeface="ＭＳ Ｐゴシック" pitchFamily="34" charset="-128"/>
              </a:rPr>
              <a:t>clause 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Indicates no condition on tuple selection</a:t>
            </a:r>
          </a:p>
          <a:p>
            <a:r>
              <a:rPr lang="en-US" altLang="en-US" dirty="0" smtClean="0">
                <a:ea typeface="ＭＳ Ｐゴシック" pitchFamily="34" charset="-128"/>
                <a:cs typeface="Courier New" pitchFamily="49" charset="0"/>
              </a:rPr>
              <a:t>Effect is a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CROSS PRODUCT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Result is all possible tuple combinations result </a:t>
            </a:r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6765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0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6"/>
          <p:cNvSpPr>
            <a:spLocks noGrp="1"/>
          </p:cNvSpPr>
          <p:nvPr>
            <p:ph type="title"/>
          </p:nvPr>
        </p:nvSpPr>
        <p:spPr>
          <a:xfrm>
            <a:off x="628650" y="662473"/>
            <a:ext cx="7886700" cy="1028216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of the Asterisk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Specify an asterisk (*)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Retrieve all the attribute values of the selected tuples</a:t>
            </a:r>
          </a:p>
          <a:p>
            <a:pPr marL="342900" lvl="1" indent="0"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8" y="2936001"/>
            <a:ext cx="5562600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751" y="628261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The ERD for the COMPANY database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20782"/>
            <a:ext cx="6859555" cy="475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Arithmetic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1828800"/>
            <a:ext cx="7772174" cy="45720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Standard arithmetic operators: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Addition (+), subtraction (–), multiplication (*), and division (/) may be included as a part of </a:t>
            </a:r>
            <a:r>
              <a:rPr lang="en-US" altLang="en-US" b="1" dirty="0" smtClean="0">
                <a:ea typeface="ＭＳ Ｐゴシック" pitchFamily="34" charset="-128"/>
              </a:rPr>
              <a:t>SELECT</a:t>
            </a:r>
          </a:p>
          <a:p>
            <a:pPr lvl="1"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r>
              <a:rPr lang="en-US" altLang="en-US" sz="2000" dirty="0" smtClean="0">
                <a:ea typeface="ＭＳ Ｐゴシック" pitchFamily="34" charset="-128"/>
              </a:rPr>
              <a:t> Show the resulting salaries if every employee working on the ‘</a:t>
            </a:r>
            <a:r>
              <a:rPr lang="en-US" altLang="en-US" sz="2000" dirty="0" err="1" smtClean="0">
                <a:ea typeface="ＭＳ Ｐゴシック" pitchFamily="34" charset="-128"/>
              </a:rPr>
              <a:t>ProductX</a:t>
            </a:r>
            <a:r>
              <a:rPr lang="en-US" altLang="en-US" sz="2000" dirty="0" smtClean="0">
                <a:ea typeface="ＭＳ Ｐゴシック" pitchFamily="34" charset="-128"/>
              </a:rPr>
              <a:t>’ project is given a 10 percent raise.</a:t>
            </a:r>
          </a:p>
          <a:p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SELECT</a:t>
            </a:r>
            <a:r>
              <a:rPr lang="en-US" altLang="en-US" sz="2000" dirty="0" smtClean="0">
                <a:ea typeface="ＭＳ Ｐゴシック" pitchFamily="34" charset="-128"/>
              </a:rPr>
              <a:t>  </a:t>
            </a:r>
            <a:r>
              <a:rPr lang="en-US" altLang="en-US" sz="2000" dirty="0" err="1" smtClean="0">
                <a:ea typeface="ＭＳ Ｐゴシック" pitchFamily="34" charset="-128"/>
              </a:rPr>
              <a:t>E.Fname</a:t>
            </a:r>
            <a:r>
              <a:rPr lang="en-US" altLang="en-US" sz="2000" dirty="0" smtClean="0">
                <a:ea typeface="ＭＳ Ｐゴシック" pitchFamily="34" charset="-128"/>
              </a:rPr>
              <a:t>, </a:t>
            </a:r>
            <a:r>
              <a:rPr lang="en-US" altLang="en-US" sz="2000" dirty="0" err="1" smtClean="0">
                <a:ea typeface="ＭＳ Ｐゴシック" pitchFamily="34" charset="-128"/>
              </a:rPr>
              <a:t>E.Lname</a:t>
            </a:r>
            <a:r>
              <a:rPr lang="en-US" altLang="en-US" sz="2000" dirty="0" smtClean="0">
                <a:ea typeface="ＭＳ Ｐゴシック" pitchFamily="34" charset="-128"/>
              </a:rPr>
              <a:t>, 1.1 * </a:t>
            </a:r>
            <a:r>
              <a:rPr lang="en-US" altLang="en-US" sz="2000" dirty="0" err="1" smtClean="0">
                <a:ea typeface="ＭＳ Ｐゴシック" pitchFamily="34" charset="-128"/>
              </a:rPr>
              <a:t>E.Salary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</a:rPr>
              <a:t>Increased_sal</a:t>
            </a:r>
            <a:endParaRPr lang="en-US" altLang="en-US" sz="2000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FROM</a:t>
            </a:r>
            <a:r>
              <a:rPr lang="en-US" altLang="en-US" sz="2000" dirty="0" smtClean="0">
                <a:ea typeface="ＭＳ Ｐゴシック" pitchFamily="34" charset="-128"/>
              </a:rPr>
              <a:t>  EMPLOYEE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E, WORKS_ON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W, PROJECT </a:t>
            </a:r>
            <a:r>
              <a:rPr lang="en-US" altLang="en-US" sz="2000" b="1" dirty="0" smtClean="0">
                <a:ea typeface="ＭＳ Ｐゴシック" pitchFamily="34" charset="-128"/>
              </a:rPr>
              <a:t>AS</a:t>
            </a:r>
            <a:r>
              <a:rPr lang="en-US" altLang="en-US" sz="2000" dirty="0" smtClean="0">
                <a:ea typeface="ＭＳ Ｐゴシック" pitchFamily="34" charset="-128"/>
              </a:rPr>
              <a:t> P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000" b="1" dirty="0" smtClean="0">
                <a:ea typeface="ＭＳ Ｐゴシック" pitchFamily="34" charset="-128"/>
              </a:rPr>
              <a:t>WHERE</a:t>
            </a:r>
            <a:r>
              <a:rPr lang="en-US" altLang="en-US" sz="2000" dirty="0" smtClean="0">
                <a:ea typeface="ＭＳ Ｐゴシック" pitchFamily="34" charset="-128"/>
              </a:rPr>
              <a:t>  </a:t>
            </a:r>
            <a:r>
              <a:rPr lang="en-US" altLang="en-US" sz="2000" dirty="0" err="1" smtClean="0">
                <a:ea typeface="ＭＳ Ｐゴシック" pitchFamily="34" charset="-128"/>
              </a:rPr>
              <a:t>E.Ssn</a:t>
            </a:r>
            <a:r>
              <a:rPr lang="en-US" altLang="en-US" sz="2000" dirty="0" smtClean="0">
                <a:ea typeface="ＭＳ Ｐゴシック" pitchFamily="34" charset="-128"/>
              </a:rPr>
              <a:t>=</a:t>
            </a:r>
            <a:r>
              <a:rPr lang="en-US" altLang="en-US" sz="2000" dirty="0" err="1" smtClean="0">
                <a:ea typeface="ＭＳ Ｐゴシック" pitchFamily="34" charset="-128"/>
              </a:rPr>
              <a:t>W.Essn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AND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dirty="0" err="1" smtClean="0">
                <a:ea typeface="ＭＳ Ｐゴシック" pitchFamily="34" charset="-128"/>
              </a:rPr>
              <a:t>W.Pno</a:t>
            </a:r>
            <a:r>
              <a:rPr lang="en-US" altLang="en-US" sz="2000" dirty="0" smtClean="0">
                <a:ea typeface="ＭＳ Ｐゴシック" pitchFamily="34" charset="-128"/>
              </a:rPr>
              <a:t>=</a:t>
            </a:r>
            <a:r>
              <a:rPr lang="en-US" altLang="en-US" sz="2000" dirty="0" err="1" smtClean="0">
                <a:ea typeface="ＭＳ Ｐゴシック" pitchFamily="34" charset="-128"/>
              </a:rPr>
              <a:t>P.Pnumber</a:t>
            </a:r>
            <a:r>
              <a:rPr lang="en-US" altLang="en-US" sz="2000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ea typeface="ＭＳ Ｐゴシック" pitchFamily="34" charset="-128"/>
              </a:rPr>
              <a:t>AND </a:t>
            </a:r>
            <a:r>
              <a:rPr lang="en-US" altLang="en-US" sz="2000" dirty="0" err="1" smtClean="0">
                <a:ea typeface="ＭＳ Ｐゴシック" pitchFamily="34" charset="-128"/>
              </a:rPr>
              <a:t>P.Pname</a:t>
            </a:r>
            <a:r>
              <a:rPr lang="en-US" altLang="en-US" sz="2000" dirty="0" smtClean="0">
                <a:ea typeface="ＭＳ Ｐゴシック" pitchFamily="34" charset="-128"/>
              </a:rPr>
              <a:t>=‘</a:t>
            </a:r>
            <a:r>
              <a:rPr lang="en-US" altLang="en-US" sz="2000" dirty="0" err="1" smtClean="0">
                <a:ea typeface="ＭＳ Ｐゴシック" pitchFamily="34" charset="-128"/>
              </a:rPr>
              <a:t>ProductX</a:t>
            </a:r>
            <a:r>
              <a:rPr lang="en-US" altLang="en-US" sz="2000" dirty="0" smtClean="0">
                <a:ea typeface="ＭＳ Ｐゴシック" pitchFamily="34" charset="-128"/>
              </a:rPr>
              <a:t>’;</a:t>
            </a:r>
          </a:p>
          <a:p>
            <a:pPr lvl="1"/>
            <a:endParaRPr lang="en-US" altLang="en-US" sz="20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3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Ordering of Query Results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8171" y="1825625"/>
            <a:ext cx="7886700" cy="4351338"/>
          </a:xfrm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Use </a:t>
            </a:r>
            <a:r>
              <a:rPr lang="en-US" alt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ORDER BY</a:t>
            </a: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Keyword </a:t>
            </a:r>
            <a:r>
              <a:rPr lang="en-US" alt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DESC</a:t>
            </a: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to see result in a descending order of values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Keyword </a:t>
            </a:r>
            <a:r>
              <a:rPr lang="en-US" altLang="en-US" b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ASC</a:t>
            </a: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mtClean="0">
                <a:ea typeface="ＭＳ Ｐゴシック" pitchFamily="34" charset="-128"/>
              </a:rPr>
              <a:t>to specify ascending order explicitly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Typically placed at the end of the query</a:t>
            </a:r>
          </a:p>
          <a:p>
            <a:pPr lvl="1"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ORDER BY D.Dname DESC, E.Lname ASC, E.Fname ASC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14" y="4075923"/>
            <a:ext cx="398938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4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Grouping of Query Results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568171" y="1825625"/>
            <a:ext cx="7886700" cy="4351338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Use </a:t>
            </a:r>
            <a:r>
              <a:rPr lang="en-US" altLang="en-US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Group BY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clause</a:t>
            </a:r>
          </a:p>
          <a:p>
            <a:pPr lvl="1"/>
            <a:r>
              <a:rPr lang="en-US" dirty="0"/>
              <a:t>GROUP BY will aggregate records by the specified columns which allows you to perform aggregation functions on non-grouped columns (such as SUM, COUNT, AVG, </a:t>
            </a:r>
            <a:r>
              <a:rPr lang="en-US" dirty="0" err="1"/>
              <a:t>etc</a:t>
            </a:r>
            <a:r>
              <a:rPr lang="en-US" dirty="0" smtClean="0"/>
              <a:t>).</a:t>
            </a:r>
          </a:p>
          <a:p>
            <a:pPr lvl="1"/>
            <a:endParaRPr lang="en-US" altLang="en-US" dirty="0">
              <a:ea typeface="ＭＳ Ｐゴシック" pitchFamily="34" charset="-128"/>
            </a:endParaRPr>
          </a:p>
          <a:p>
            <a:pPr lvl="1"/>
            <a:endParaRPr lang="en-US" alt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 SELECT Count(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Ssn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),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Lname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	  FROM EMPLOYEE</a:t>
            </a:r>
          </a:p>
          <a:p>
            <a:pPr lvl="1">
              <a:buFont typeface="Wingdings" pitchFamily="2" charset="2"/>
              <a:buNone/>
            </a:pPr>
            <a:r>
              <a:rPr lang="en-US" altLang="en-US" dirty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 GROUP BY </a:t>
            </a:r>
            <a:r>
              <a:rPr lang="en-US" alt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Lname</a:t>
            </a:r>
            <a:endParaRPr lang="en-US" altLang="en-US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44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Tables as Sets in SQL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628650" y="1914402"/>
            <a:ext cx="7886700" cy="4351338"/>
          </a:xfrm>
        </p:spPr>
        <p:txBody>
          <a:bodyPr/>
          <a:lstStyle/>
          <a:p>
            <a:r>
              <a:rPr lang="en-US" altLang="en-US" sz="2400" dirty="0" smtClean="0">
                <a:ea typeface="ＭＳ Ｐゴシック" pitchFamily="34" charset="-128"/>
              </a:rPr>
              <a:t>SQL does not automatically eliminate duplicate tuples in query results 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For aggregate operations duplicates must be accounted for</a:t>
            </a:r>
          </a:p>
          <a:p>
            <a:r>
              <a:rPr lang="en-US" altLang="en-US" sz="2400" dirty="0" smtClean="0">
                <a:ea typeface="ＭＳ Ｐゴシック" pitchFamily="34" charset="-128"/>
              </a:rPr>
              <a:t>Use the keyword </a:t>
            </a:r>
            <a:r>
              <a:rPr lang="en-US" altLang="en-US" sz="2400" b="1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DISTINCT</a:t>
            </a:r>
            <a:r>
              <a:rPr lang="en-US" altLang="en-US" sz="2400" dirty="0" smtClean="0">
                <a:ea typeface="ＭＳ Ｐゴシック" pitchFamily="34" charset="-128"/>
              </a:rPr>
              <a:t> in the </a:t>
            </a:r>
            <a:r>
              <a:rPr lang="en-US" altLang="en-US" sz="2400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SELECT</a:t>
            </a:r>
            <a:r>
              <a:rPr lang="en-US" altLang="en-US" sz="2400" dirty="0" smtClean="0">
                <a:ea typeface="ＭＳ Ｐゴシック" pitchFamily="34" charset="-128"/>
              </a:rPr>
              <a:t> clause</a:t>
            </a:r>
          </a:p>
          <a:p>
            <a:pPr lvl="1"/>
            <a:r>
              <a:rPr lang="en-US" altLang="en-US" dirty="0" smtClean="0">
                <a:ea typeface="ＭＳ Ｐゴシック" pitchFamily="34" charset="-128"/>
              </a:rPr>
              <a:t>Only distinct tuples should remain in the result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76" y="4001294"/>
            <a:ext cx="662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86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INSERT, DELETE, and UPDATE Statements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Three commands used to modify the database: </a:t>
            </a:r>
          </a:p>
          <a:p>
            <a:pPr lvl="1"/>
            <a:r>
              <a:rPr lang="en-US" altLang="en-US" sz="2000" dirty="0" smtClean="0">
                <a:ea typeface="ＭＳ Ｐゴシック" pitchFamily="34" charset="-128"/>
              </a:rPr>
              <a:t>INSERT, DELETE, and UPDATE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INSERT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typically inserts a tuple (row) in a relation (table)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UPDATE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may update a number of tuples (rows) in a relation (table) that satisfy the condition</a:t>
            </a:r>
          </a:p>
          <a:p>
            <a:r>
              <a:rPr lang="en-US" altLang="en-US" sz="2600" dirty="0" smtClean="0">
                <a:solidFill>
                  <a:srgbClr val="8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DELETE</a:t>
            </a:r>
            <a:r>
              <a:rPr lang="en-US" altLang="en-US" dirty="0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dirty="0" smtClean="0">
                <a:ea typeface="ＭＳ Ｐゴシック" pitchFamily="34" charset="-128"/>
              </a:rPr>
              <a:t>may also update a number of tuples (rows) in a relation (table) that satisfy the condition</a:t>
            </a: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  <a:p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7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INSERT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In its simplest form, it is used to add one or more tuples to a relation</a:t>
            </a:r>
          </a:p>
          <a:p>
            <a:r>
              <a:rPr lang="en-US" altLang="en-US" smtClean="0">
                <a:ea typeface="ＭＳ Ｐゴシック" pitchFamily="34" charset="-128"/>
              </a:rPr>
              <a:t>Attribute values should be listed in the same order as the attributes were specified in the </a:t>
            </a:r>
            <a:r>
              <a:rPr lang="en-US" altLang="en-US" b="1" smtClean="0">
                <a:ea typeface="ＭＳ Ｐゴシック" pitchFamily="34" charset="-128"/>
              </a:rPr>
              <a:t>CREATE TABLE</a:t>
            </a:r>
            <a:r>
              <a:rPr lang="en-US" altLang="en-US" smtClean="0">
                <a:ea typeface="ＭＳ Ｐゴシック" pitchFamily="34" charset="-128"/>
              </a:rPr>
              <a:t> command</a:t>
            </a:r>
          </a:p>
          <a:p>
            <a:r>
              <a:rPr lang="en-US" altLang="en-US" smtClean="0">
                <a:ea typeface="ＭＳ Ｐゴシック" pitchFamily="34" charset="-128"/>
              </a:rPr>
              <a:t>Constraints on data types are observed automatically</a:t>
            </a:r>
          </a:p>
          <a:p>
            <a:r>
              <a:rPr lang="en-US" altLang="en-US" smtClean="0">
                <a:ea typeface="ＭＳ Ｐゴシック" pitchFamily="34" charset="-128"/>
              </a:rPr>
              <a:t>Any integrity constraints as a part of the DDL specification are enforced</a:t>
            </a:r>
          </a:p>
        </p:txBody>
      </p:sp>
    </p:spTree>
    <p:extLst>
      <p:ext uri="{BB962C8B-B14F-4D97-AF65-F5344CB8AC3E}">
        <p14:creationId xmlns:p14="http://schemas.microsoft.com/office/powerpoint/2010/main" val="295662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INSERT Command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Specify the relation name and a list of values for the tuple. All values including nulls are supplied.</a:t>
            </a:r>
          </a:p>
          <a:p>
            <a:pPr>
              <a:buFont typeface="Wingdings" pitchFamily="2" charset="2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endParaRPr lang="en-US" altLang="en-US" smtClean="0">
              <a:ea typeface="ＭＳ Ｐゴシック" pitchFamily="34" charset="-128"/>
            </a:endParaRPr>
          </a:p>
          <a:p>
            <a:r>
              <a:rPr lang="en-US" altLang="en-US" smtClean="0">
                <a:ea typeface="ＭＳ Ｐゴシック" pitchFamily="34" charset="-128"/>
              </a:rPr>
              <a:t>The variation below inserts multiple tuples where a new table is loaded values from the result of a query.</a:t>
            </a:r>
          </a:p>
          <a:p>
            <a:endParaRPr lang="en-US" altLang="en-US" smtClean="0">
              <a:ea typeface="ＭＳ Ｐゴシック" pitchFamily="34" charset="-128"/>
            </a:endParaRPr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09" y="2548732"/>
            <a:ext cx="70294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79" y="4341748"/>
            <a:ext cx="71135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77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DELETE</a:t>
            </a:r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smtClean="0">
                <a:ea typeface="ＭＳ Ｐゴシック" pitchFamily="34" charset="-128"/>
              </a:rPr>
              <a:t>Removes tuples from a relation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Includes a WHERE-clause to select the tuples to be deleted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Referential integrity should be enforced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Tuples are deleted from only </a:t>
            </a:r>
            <a:r>
              <a:rPr lang="en-US" altLang="en-US" sz="2400" i="1" smtClean="0">
                <a:ea typeface="ＭＳ Ｐゴシック" pitchFamily="34" charset="-128"/>
              </a:rPr>
              <a:t>one table</a:t>
            </a:r>
            <a:r>
              <a:rPr lang="en-US" altLang="en-US" sz="2400" smtClean="0">
                <a:ea typeface="ＭＳ Ｐゴシック" pitchFamily="34" charset="-128"/>
              </a:rPr>
              <a:t> at a time (unless CASCADE is specified on a referential integrity constraint)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A missing WHERE-clause specifies that </a:t>
            </a:r>
            <a:r>
              <a:rPr lang="en-US" altLang="en-US" sz="2400" i="1" smtClean="0">
                <a:ea typeface="ＭＳ Ｐゴシック" pitchFamily="34" charset="-128"/>
              </a:rPr>
              <a:t>all tuples</a:t>
            </a:r>
            <a:r>
              <a:rPr lang="en-US" altLang="en-US" sz="2400" smtClean="0">
                <a:ea typeface="ＭＳ Ｐゴシック" pitchFamily="34" charset="-128"/>
              </a:rPr>
              <a:t> in the relation are to be deleted; the table then becomes an empty table</a:t>
            </a:r>
          </a:p>
          <a:p>
            <a:pPr lvl="1"/>
            <a:r>
              <a:rPr lang="en-US" altLang="en-US" sz="2400" smtClean="0">
                <a:ea typeface="ＭＳ Ｐゴシック" pitchFamily="34" charset="-128"/>
              </a:rPr>
              <a:t>The number of tuples deleted depends on the number of tuples in the relation that satisfy the WHERE-clause</a:t>
            </a:r>
          </a:p>
          <a:p>
            <a:endParaRPr lang="en-US" altLang="en-US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83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The DELETE Command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Removes tuples from a relation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Includes a </a:t>
            </a:r>
            <a:r>
              <a:rPr lang="en-US" altLang="en-US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WHERE</a:t>
            </a:r>
            <a:r>
              <a:rPr lang="en-US" altLang="en-US" smtClean="0">
                <a:ea typeface="ＭＳ Ｐゴシック" pitchFamily="34" charset="-128"/>
              </a:rPr>
              <a:t> clause to select the tuples to be deleted. The number of tuples deleted will vary.</a:t>
            </a:r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7"/>
          <a:stretch>
            <a:fillRect/>
          </a:stretch>
        </p:blipFill>
        <p:spPr bwMode="auto">
          <a:xfrm>
            <a:off x="1435359" y="2928161"/>
            <a:ext cx="497998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0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UPDATE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Used to modify attribute values of one or more selected tuples</a:t>
            </a:r>
          </a:p>
          <a:p>
            <a:r>
              <a:rPr lang="en-US" altLang="en-US" smtClean="0">
                <a:ea typeface="ＭＳ Ｐゴシック" pitchFamily="34" charset="-128"/>
              </a:rPr>
              <a:t>A WHERE-clause selects the tuples to be modified</a:t>
            </a:r>
          </a:p>
          <a:p>
            <a:r>
              <a:rPr lang="en-US" altLang="en-US" smtClean="0">
                <a:ea typeface="ＭＳ Ｐゴシック" pitchFamily="34" charset="-128"/>
              </a:rPr>
              <a:t>An additional SET-clause specifies the attributes to be modified and their new values</a:t>
            </a:r>
          </a:p>
          <a:p>
            <a:r>
              <a:rPr lang="en-US" altLang="en-US" smtClean="0">
                <a:ea typeface="ＭＳ Ｐゴシック" pitchFamily="34" charset="-128"/>
              </a:rPr>
              <a:t>Each command modifies tuples </a:t>
            </a:r>
            <a:r>
              <a:rPr lang="en-US" altLang="en-US" i="1" smtClean="0">
                <a:ea typeface="ＭＳ Ｐゴシック" pitchFamily="34" charset="-128"/>
              </a:rPr>
              <a:t>in the same relation</a:t>
            </a:r>
          </a:p>
          <a:p>
            <a:r>
              <a:rPr lang="en-US" altLang="en-US" smtClean="0">
                <a:ea typeface="ＭＳ Ｐゴシック" pitchFamily="34" charset="-128"/>
              </a:rPr>
              <a:t>Referential integrity specified as part of DDL specification is enforced</a:t>
            </a:r>
          </a:p>
        </p:txBody>
      </p:sp>
    </p:spTree>
    <p:extLst>
      <p:ext uri="{BB962C8B-B14F-4D97-AF65-F5344CB8AC3E}">
        <p14:creationId xmlns:p14="http://schemas.microsoft.com/office/powerpoint/2010/main" val="282931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Verdana" pitchFamily="-104" charset="0"/>
                <a:ea typeface="ＭＳ Ｐゴシック" pitchFamily="34" charset="-128"/>
              </a:rPr>
              <a:t>One possible database state for the COMPANY relational database schema</a:t>
            </a:r>
          </a:p>
        </p:txBody>
      </p:sp>
      <p:pic>
        <p:nvPicPr>
          <p:cNvPr id="27651" name="Picture 3" descr="fig05_06continue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2296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UPDATE</a:t>
            </a:r>
          </a:p>
        </p:txBody>
      </p:sp>
      <p:sp>
        <p:nvSpPr>
          <p:cNvPr id="1607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Example: Change the location and controlling department number of project number 10 to 'Bellaire' and 5, respectively</a:t>
            </a:r>
          </a:p>
          <a:p>
            <a:pPr>
              <a:buFont typeface="Wingdings" pitchFamily="2" charset="2"/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altLang="en-US" dirty="0" smtClean="0">
                <a:ea typeface="ＭＳ Ｐゴシック" pitchFamily="34" charset="-128"/>
              </a:rPr>
              <a:t>U5:	UPDATE 	PROJECT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		SET		PLOCATION = 'Bellaire', DNUM = 5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		WHERE	PNUMBER=10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25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SQL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A Comprehensive language for relational database management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 definition, queries, updates, constraint specification, and view definition</a:t>
            </a:r>
          </a:p>
          <a:p>
            <a:r>
              <a:rPr lang="en-US" altLang="en-US" smtClean="0">
                <a:ea typeface="ＭＳ Ｐゴシック" pitchFamily="34" charset="-128"/>
              </a:rPr>
              <a:t>Covered :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 definition commands for creating tables 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Commands for constraint specification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Simple retrieval queries</a:t>
            </a:r>
          </a:p>
          <a:p>
            <a:pPr lvl="1"/>
            <a:r>
              <a:rPr lang="en-US" altLang="en-US" smtClean="0">
                <a:ea typeface="ＭＳ Ｐゴシック" pitchFamily="34" charset="-128"/>
              </a:rPr>
              <a:t>Database update commands</a:t>
            </a:r>
          </a:p>
        </p:txBody>
      </p:sp>
    </p:spTree>
    <p:extLst>
      <p:ext uri="{BB962C8B-B14F-4D97-AF65-F5344CB8AC3E}">
        <p14:creationId xmlns:p14="http://schemas.microsoft.com/office/powerpoint/2010/main" val="125537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4213" y="328613"/>
            <a:ext cx="7796212" cy="992187"/>
          </a:xfrm>
        </p:spPr>
        <p:txBody>
          <a:bodyPr>
            <a:normAutofit fontScale="90000"/>
          </a:bodyPr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One possible database state for the COMPANY relational database schema – continued</a:t>
            </a:r>
          </a:p>
        </p:txBody>
      </p:sp>
      <p:pic>
        <p:nvPicPr>
          <p:cNvPr id="28675" name="Picture 2" descr="fig05_06continued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4000"/>
            <a:ext cx="82296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4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5588" y="169863"/>
            <a:ext cx="8126412" cy="1201737"/>
          </a:xfrm>
        </p:spPr>
        <p:txBody>
          <a:bodyPr anchor="ctr"/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SQL CREATE TABLE data definition statements for defining the COMPANY schema</a:t>
            </a:r>
            <a:endParaRPr lang="en-US" altLang="en-US" i="1" dirty="0" smtClean="0">
              <a:latin typeface="Verdana" pitchFamily="-104" charset="0"/>
              <a:ea typeface="ＭＳ Ｐゴシック" pitchFamily="34" charset="-128"/>
            </a:endParaRPr>
          </a:p>
        </p:txBody>
      </p:sp>
      <p:pic>
        <p:nvPicPr>
          <p:cNvPr id="29699" name="Picture 2" descr="fig06_01continued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594360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668963" y="6423025"/>
            <a:ext cx="34750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600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55000"/>
              <a:buFont typeface="Wingdings" pitchFamily="2" charset="2"/>
              <a:buChar char="n"/>
              <a:defRPr sz="2000">
                <a:solidFill>
                  <a:srgbClr val="80000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 dirty="0">
                <a:solidFill>
                  <a:schemeClr val="tx1"/>
                </a:solidFill>
                <a:latin typeface="Verdana" pitchFamily="-104" charset="0"/>
              </a:rPr>
              <a:t>continued on next slide</a:t>
            </a:r>
          </a:p>
        </p:txBody>
      </p:sp>
    </p:spTree>
    <p:extLst>
      <p:ext uri="{BB962C8B-B14F-4D97-AF65-F5344CB8AC3E}">
        <p14:creationId xmlns:p14="http://schemas.microsoft.com/office/powerpoint/2010/main" val="39844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600" dirty="0" smtClean="0">
                <a:latin typeface="Verdana" pitchFamily="-104" charset="0"/>
                <a:ea typeface="ＭＳ Ｐゴシック" pitchFamily="34" charset="-128"/>
              </a:rPr>
              <a:t>SQL CREATE TABLE data definition statements for defining the COMPANY schema -</a:t>
            </a:r>
            <a:r>
              <a:rPr lang="en-US" altLang="en-US" sz="2800" dirty="0" smtClean="0">
                <a:latin typeface="Verdana" pitchFamily="-104" charset="0"/>
                <a:ea typeface="ＭＳ Ｐゴシック" pitchFamily="34" charset="-128"/>
              </a:rPr>
              <a:t>continued</a:t>
            </a:r>
            <a:endParaRPr lang="en-US" altLang="en-US" sz="2600" i="1" dirty="0" smtClean="0">
              <a:latin typeface="Verdana" pitchFamily="-104" charset="0"/>
              <a:ea typeface="ＭＳ Ｐゴシック" pitchFamily="34" charset="-128"/>
            </a:endParaRPr>
          </a:p>
        </p:txBody>
      </p:sp>
      <p:pic>
        <p:nvPicPr>
          <p:cNvPr id="31747" name="Picture 2" descr="fig06_01continued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400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9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A389-A2E7-4EBD-803F-FA52CE313C8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SQL functions fit into two broad categories:</a:t>
            </a:r>
          </a:p>
          <a:p>
            <a:pPr lvl="1"/>
            <a:r>
              <a:rPr lang="en-US" altLang="en-US" sz="2400" dirty="0"/>
              <a:t>Data definition language</a:t>
            </a:r>
          </a:p>
          <a:p>
            <a:pPr lvl="2"/>
            <a:r>
              <a:rPr lang="en-US" altLang="en-US" sz="1800" dirty="0"/>
              <a:t>SQL includes commands to:</a:t>
            </a:r>
          </a:p>
          <a:p>
            <a:pPr lvl="3"/>
            <a:r>
              <a:rPr lang="en-US" altLang="en-US" sz="1600" dirty="0"/>
              <a:t>Create database objects, such as tables, indexes, and views</a:t>
            </a:r>
          </a:p>
          <a:p>
            <a:pPr lvl="3"/>
            <a:r>
              <a:rPr lang="en-US" altLang="en-US" sz="1600" dirty="0"/>
              <a:t>Define access rights to those database objects</a:t>
            </a:r>
          </a:p>
          <a:p>
            <a:pPr lvl="1"/>
            <a:r>
              <a:rPr lang="en-US" altLang="en-US" sz="2400" dirty="0"/>
              <a:t>Data manipulation language</a:t>
            </a:r>
          </a:p>
          <a:p>
            <a:pPr lvl="2"/>
            <a:r>
              <a:rPr lang="en-US" altLang="en-US" sz="1800" dirty="0"/>
              <a:t>Includes commands to insert, update, delete, and retrieve data within database tables</a:t>
            </a:r>
          </a:p>
        </p:txBody>
      </p:sp>
    </p:spTree>
    <p:extLst>
      <p:ext uri="{BB962C8B-B14F-4D97-AF65-F5344CB8AC3E}">
        <p14:creationId xmlns:p14="http://schemas.microsoft.com/office/powerpoint/2010/main" val="234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AA3DD-9025-4CAD-B7F6-CF666C099B4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to SQL (continued)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SQL is relatively easy to learn</a:t>
            </a:r>
          </a:p>
          <a:p>
            <a:r>
              <a:rPr lang="en-US" altLang="en-US"/>
              <a:t>Basic command set has vocabulary of less than 100 words</a:t>
            </a:r>
          </a:p>
          <a:p>
            <a:r>
              <a:rPr lang="en-US" altLang="en-US"/>
              <a:t>Nonprocedural language</a:t>
            </a:r>
          </a:p>
          <a:p>
            <a:r>
              <a:rPr lang="en-US" altLang="en-US"/>
              <a:t>American National Standards Institute (ANSI) prescribes a standard SQL</a:t>
            </a:r>
          </a:p>
          <a:p>
            <a:r>
              <a:rPr lang="en-US" altLang="en-US"/>
              <a:t>Several SQL dialects exist</a:t>
            </a:r>
          </a:p>
        </p:txBody>
      </p:sp>
    </p:spTree>
    <p:extLst>
      <p:ext uri="{BB962C8B-B14F-4D97-AF65-F5344CB8AC3E}">
        <p14:creationId xmlns:p14="http://schemas.microsoft.com/office/powerpoint/2010/main" val="194141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9855</TotalTime>
  <Words>1433</Words>
  <Application>Microsoft Office PowerPoint</Application>
  <PresentationFormat>On-screen Show (4:3)</PresentationFormat>
  <Paragraphs>246</Paragraphs>
  <Slides>41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Basic SQL</vt:lpstr>
      <vt:lpstr>COMPANY relational database schema</vt:lpstr>
      <vt:lpstr>The ERD for the COMPANY database</vt:lpstr>
      <vt:lpstr>One possible database state for the COMPANY relational database schema</vt:lpstr>
      <vt:lpstr>One possible database state for the COMPANY relational database schema – continued</vt:lpstr>
      <vt:lpstr>SQL CREATE TABLE data definition statements for defining the COMPANY schema</vt:lpstr>
      <vt:lpstr>SQL CREATE TABLE data definition statements for defining the COMPANY schema -continued</vt:lpstr>
      <vt:lpstr>Introduction to SQL</vt:lpstr>
      <vt:lpstr>Introduction to SQL (continued)</vt:lpstr>
      <vt:lpstr>Introduction to SQL (continued)</vt:lpstr>
      <vt:lpstr>Introduction to SQL (continued)</vt:lpstr>
      <vt:lpstr>Introduction to SQL (continued)</vt:lpstr>
      <vt:lpstr>SQL(Builtin) Data Types</vt:lpstr>
      <vt:lpstr>Attribute Data Types and Domains in SQL</vt:lpstr>
      <vt:lpstr>Attribute Data Types and Domains in SQL</vt:lpstr>
      <vt:lpstr>Specifying Constraints in SQL</vt:lpstr>
      <vt:lpstr>Common SQL Constrains</vt:lpstr>
      <vt:lpstr>Specifying Key and Referential Integrity Constraints</vt:lpstr>
      <vt:lpstr>Giving Names to Constraints</vt:lpstr>
      <vt:lpstr>Specifying Constraints on Tuples Using CHECK</vt:lpstr>
      <vt:lpstr>Class Activity 5</vt:lpstr>
      <vt:lpstr>Basic Retrieval Queries in SQL</vt:lpstr>
      <vt:lpstr>The Structure of Basic SQL Queries  </vt:lpstr>
      <vt:lpstr>Basic Retrieval Queries</vt:lpstr>
      <vt:lpstr>Basic Retrieval Queries (Contd.)</vt:lpstr>
      <vt:lpstr>Ambiguous Attribute Names </vt:lpstr>
      <vt:lpstr>Aliasing, and Renaming</vt:lpstr>
      <vt:lpstr>Unspecified WHERE Clause </vt:lpstr>
      <vt:lpstr>Use of the Asterisk</vt:lpstr>
      <vt:lpstr>Arithmetic Operations</vt:lpstr>
      <vt:lpstr>Ordering of Query Results</vt:lpstr>
      <vt:lpstr>Grouping of Query Results</vt:lpstr>
      <vt:lpstr>Tables as Sets in SQL</vt:lpstr>
      <vt:lpstr>INSERT, DELETE, and UPDATE Statements</vt:lpstr>
      <vt:lpstr>INSERT</vt:lpstr>
      <vt:lpstr>The INSERT Command</vt:lpstr>
      <vt:lpstr>DELETE</vt:lpstr>
      <vt:lpstr>The DELETE Command</vt:lpstr>
      <vt:lpstr>UPDATE</vt:lpstr>
      <vt:lpstr>UPDATE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242</cp:revision>
  <dcterms:created xsi:type="dcterms:W3CDTF">2009-12-29T10:39:27Z</dcterms:created>
  <dcterms:modified xsi:type="dcterms:W3CDTF">2018-02-01T00:13:58Z</dcterms:modified>
</cp:coreProperties>
</file>