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60" r:id="rId2"/>
    <p:sldId id="286" r:id="rId3"/>
    <p:sldId id="309" r:id="rId4"/>
    <p:sldId id="308" r:id="rId5"/>
    <p:sldId id="310" r:id="rId6"/>
    <p:sldId id="323" r:id="rId7"/>
    <p:sldId id="313" r:id="rId8"/>
    <p:sldId id="311" r:id="rId9"/>
    <p:sldId id="312" r:id="rId10"/>
    <p:sldId id="314" r:id="rId11"/>
    <p:sldId id="315" r:id="rId12"/>
    <p:sldId id="316" r:id="rId13"/>
    <p:sldId id="317" r:id="rId14"/>
    <p:sldId id="319" r:id="rId15"/>
    <p:sldId id="318" r:id="rId16"/>
    <p:sldId id="320" r:id="rId17"/>
    <p:sldId id="321" r:id="rId18"/>
    <p:sldId id="322" r:id="rId1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6666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8355EE0-EC01-40DC-9182-894B4DDBD27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11E7-69C0-4835-8E79-94C8C7CCE87A}" type="datetimeFigureOut">
              <a:rPr lang="en-US" smtClean="0"/>
              <a:pPr/>
              <a:t>7/30/2009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E10E3-68AE-40E8-AB68-CDCED528F2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10E3-68AE-40E8-AB68-CDCED528F25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049C1C-0FB1-46E8-BE91-0211793BEB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DFBC-F1E7-4D19-9571-5B0B8ACDB8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9A15-3A26-4568-BB57-CF34F4A437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094B8-5A6F-4AF8-B020-E7C00F05F7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655CA-6FA8-4DFB-B0D8-F476E7C6C0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6BCE8-1E7A-44D7-9CD2-31428C705F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ACB89-6CEB-4E2C-A538-9A9CA81EEE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537B-76AF-4D84-8F87-7CC6A83169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B0FF8-9D89-4849-8513-0FD85D41AF7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914" y="6400800"/>
            <a:ext cx="849086" cy="457200"/>
          </a:xfrm>
          <a:prstGeom prst="rect">
            <a:avLst/>
          </a:prstGeom>
          <a:noFill/>
        </p:spPr>
      </p:pic>
      <p:pic>
        <p:nvPicPr>
          <p:cNvPr id="6" name="Picture 7" descr="SC-Banner-small-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" y="6396418"/>
            <a:ext cx="979488" cy="4615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C941-33B2-4425-BC7F-E9D21C45BE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79E3-C86F-430C-841A-EAE39A2ED3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13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E49F2D1-1370-416B-8F2B-32471451BF1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Berkeley Lab Work\research documents\Berkeley Lab Presentation\ab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1371600"/>
            <a:ext cx="4524375" cy="340042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Oculomotor Plant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 Biometrics: 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Person-Specific Features in Eye Movements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5867400"/>
            <a:ext cx="8001000" cy="7620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1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Ukwatta Sam Jayarathna</a:t>
            </a:r>
            <a:r>
              <a:rPr lang="en-US" sz="2100" kern="0" baseline="3000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±</a:t>
            </a:r>
            <a:r>
              <a:rPr lang="en-US" sz="21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Cecilia Aragon</a:t>
            </a:r>
            <a:r>
              <a:rPr lang="en-US" sz="2100" kern="0" baseline="30000" dirty="0" smtClean="0">
                <a:solidFill>
                  <a:srgbClr val="000000"/>
                </a:solidFill>
              </a:rPr>
              <a:t>*</a:t>
            </a:r>
            <a:r>
              <a:rPr lang="en-US" sz="21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Oleg Komogortsev</a:t>
            </a:r>
            <a:r>
              <a:rPr lang="en-US" sz="2100" kern="0" baseline="30000" dirty="0" smtClean="0">
                <a:solidFill>
                  <a:srgbClr val="000000"/>
                </a:solidFill>
              </a:rPr>
              <a:t>±</a:t>
            </a:r>
            <a:endParaRPr lang="en-US" sz="21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 algn="ctr" eaLnBrk="1" hangingPunct="1">
              <a:defRPr/>
            </a:pPr>
            <a:r>
              <a:rPr lang="en-US" sz="1400" kern="0" baseline="30000" dirty="0" smtClean="0">
                <a:solidFill>
                  <a:srgbClr val="000000"/>
                </a:solidFill>
              </a:rPr>
              <a:t>*</a:t>
            </a:r>
            <a:r>
              <a:rPr lang="en-US" sz="1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Lawrence Berkeley National Laboratory,  </a:t>
            </a:r>
            <a:r>
              <a:rPr lang="en-US" sz="1400" kern="0" baseline="30000" dirty="0" smtClean="0">
                <a:solidFill>
                  <a:srgbClr val="000000"/>
                </a:solidFill>
              </a:rPr>
              <a:t>±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Texas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 State University – San Marcos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Statistical Significance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2DOPMM verification against subject data.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How significant the difference between recorded subject saccades and predicted 2DOPMM saccades? </a:t>
            </a:r>
            <a:r>
              <a:rPr lang="en-US" sz="2000" dirty="0" smtClean="0">
                <a:solidFill>
                  <a:srgbClr val="FF0000"/>
                </a:solidFill>
              </a:rPr>
              <a:t>Null Hypothesis: There is no significant difference between recorded and predicted saccades</a:t>
            </a: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Statistical Analysis : Chi-square test, RMSE, Regression Analysis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5410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72200" y="3352800"/>
          <a:ext cx="2667000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/>
                <a:gridCol w="889000"/>
                <a:gridCol w="889000"/>
              </a:tblGrid>
              <a:tr h="3365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Subjects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RMSE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R</a:t>
                      </a:r>
                      <a:r>
                        <a:rPr lang="en-US" sz="1200" baseline="30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200" baseline="30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1D HR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0.8783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0.9361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1D VR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0.9289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0.9219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2D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0.9163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0.9061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Dead ends (</a:t>
            </a:r>
            <a:r>
              <a:rPr lang="en-US" sz="2400" dirty="0" smtClean="0">
                <a:solidFill>
                  <a:srgbClr val="000000"/>
                </a:solidFill>
              </a:rPr>
              <a:t>frustrations &amp; joys of research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2DOPMM reverse engineering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Obtain initial coefficients from the model prediction.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Series Elasticity displacement value of oculomotor muscles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What went wrong? </a:t>
            </a:r>
          </a:p>
          <a:p>
            <a:pPr lvl="1" algn="r"/>
            <a:r>
              <a:rPr lang="en-US" dirty="0" smtClean="0">
                <a:solidFill>
                  <a:srgbClr val="FF0000"/>
                </a:solidFill>
              </a:rPr>
              <a:t>No statistical significance (of the values) between different subjects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Saccadic amplitude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Verify different subject saccadic amplitudes are different and same subject no significant difference.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What went wrong? </a:t>
            </a:r>
          </a:p>
          <a:p>
            <a:pPr lvl="1" algn="r"/>
            <a:r>
              <a:rPr lang="en-US" dirty="0" smtClean="0">
                <a:solidFill>
                  <a:srgbClr val="FF0000"/>
                </a:solidFill>
              </a:rPr>
              <a:t>No statistical significance (of the values) between different subjects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algn="ctr"/>
            <a:endParaRPr lang="en-US" i="1" dirty="0" smtClean="0">
              <a:solidFill>
                <a:srgbClr val="000000"/>
              </a:solidFill>
            </a:endParaRPr>
          </a:p>
          <a:p>
            <a:pPr lvl="1" algn="ctr"/>
            <a:r>
              <a:rPr lang="en-US" dirty="0" smtClean="0">
                <a:solidFill>
                  <a:srgbClr val="000000"/>
                </a:solidFill>
              </a:rPr>
              <a:t>Research can be very rewarding and very frustrating,  like a roller-coaster with tremendous highs and tremendous lows.</a:t>
            </a: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Bahill, Oculomotor Coefficients, &amp; Error Minimization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Bahill (Development, Validation, and Sensitivity Analysis of Human Eye Movement Models, 1980)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Coefficients in the </a:t>
            </a:r>
            <a:r>
              <a:rPr lang="en-US" sz="2000" dirty="0" err="1" smtClean="0">
                <a:solidFill>
                  <a:srgbClr val="000000"/>
                </a:solidFill>
              </a:rPr>
              <a:t>Bahills</a:t>
            </a:r>
            <a:r>
              <a:rPr lang="en-US" sz="2000" dirty="0" smtClean="0">
                <a:solidFill>
                  <a:srgbClr val="000000"/>
                </a:solidFill>
              </a:rPr>
              <a:t> model are derived from the data from one patient during strabismus correction surgery (surgery on the extra-ocular muscles to correct the misalignment of eyes).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29511"/>
            <a:ext cx="5181600" cy="352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Bahill, Oculomotor Coefficients, &amp; Error Minimization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Error Function : RMSE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Minimization Algorithm : Levenberg-Marquardt algorithm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Method: Minimize the RMSE and obtain optimized oculomotor coefficients.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0051" name="Picture 3" descr="G:\Berkeley Lab Work\Berkely web page\pictures\re-estimation model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3" y="3495676"/>
            <a:ext cx="7258047" cy="20669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72400" y="3505200"/>
            <a:ext cx="137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K_se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K_lt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B_p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B_ag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K_p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J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13000">
              <a:srgbClr val="C4D6EB"/>
            </a:gs>
            <a:gs pos="64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Research Findings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4953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Oculomotor </a:t>
            </a:r>
            <a:r>
              <a:rPr lang="en-US" sz="2000" dirty="0" smtClean="0">
                <a:solidFill>
                  <a:srgbClr val="000000"/>
                </a:solidFill>
              </a:rPr>
              <a:t>Bahill coefficient </a:t>
            </a:r>
            <a:r>
              <a:rPr lang="en-US" sz="2000" dirty="0" smtClean="0">
                <a:solidFill>
                  <a:srgbClr val="000000"/>
                </a:solidFill>
              </a:rPr>
              <a:t>values for same subject with no significant difference (accept the null hypothesis).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Coefficient of Variation (CoV) of the Oculomotor Bahill coefficients </a:t>
            </a:r>
            <a:r>
              <a:rPr lang="en-US" sz="2000" dirty="0" smtClean="0">
                <a:solidFill>
                  <a:srgbClr val="000000"/>
                </a:solidFill>
              </a:rPr>
              <a:t>values for different subjects with significant difference (reject null hypothesis).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Important alternative finding (apart from the Biometrics):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There is a significant difference between the Bahill “Golden Standard” and 2DOPMM coefficients.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6498" name="Picture 2" descr="G:\Berkeley Lab Work\research documents\Berkeley Lab Presentation\istock_000005807071x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771846"/>
            <a:ext cx="2286000" cy="1990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Eye Movement features &amp; Classification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Output features: Oculomotor coefficient vector (Average, Std, and CoV value for each coefficient)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What next???? </a:t>
            </a:r>
            <a:r>
              <a:rPr lang="en-US" sz="2000" dirty="0" smtClean="0">
                <a:solidFill>
                  <a:srgbClr val="000000"/>
                </a:solidFill>
              </a:rPr>
              <a:t>Classification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Training Samples Vs Testing Samples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Possible Algorithms:  K-NN, C4.5, Naïve </a:t>
            </a:r>
            <a:r>
              <a:rPr lang="en-US" sz="2000" dirty="0" err="1" smtClean="0">
                <a:solidFill>
                  <a:srgbClr val="000000"/>
                </a:solidFill>
              </a:rPr>
              <a:t>Bayes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Work in progress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Ex: K-NN with K=3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7219" name="Picture 3" descr="G:\Berkeley Lab Work\research documents\Berkeley Lab Presentation\279px-KnnClassification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038600"/>
            <a:ext cx="2657475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13000">
              <a:srgbClr val="C4D6EB"/>
            </a:gs>
            <a:gs pos="64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What I learned from : Berkeley Lab Internship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4953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Model Evaluation (statistical significance)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Research Collaboration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Never Give-up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Think out side the box!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Life outside the Research (Unit Origami, experiments with cooking )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5474" name="Picture 2" descr="G:\Berkeley Lab Work\research documents\Berkeley Lab Presentation\interndiari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245582"/>
            <a:ext cx="2665412" cy="2536218"/>
          </a:xfrm>
          <a:prstGeom prst="rect">
            <a:avLst/>
          </a:prstGeom>
          <a:noFill/>
        </p:spPr>
      </p:pic>
      <p:pic>
        <p:nvPicPr>
          <p:cNvPr id="105475" name="Picture 3" descr="G:\Berkeley Lab Work\research documents\Berkeley Lab Presentation\6a00e54ef5e5028833011168d17aa1970c-800w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828800"/>
            <a:ext cx="1310029" cy="1524000"/>
          </a:xfrm>
          <a:prstGeom prst="rect">
            <a:avLst/>
          </a:prstGeom>
          <a:noFill/>
        </p:spPr>
      </p:pic>
      <p:pic>
        <p:nvPicPr>
          <p:cNvPr id="105476" name="Picture 4" descr="G:\Berkeley Lab Work\research documents\Berkeley Lab Presentation\3395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4857" y="4267200"/>
            <a:ext cx="1262743" cy="1219200"/>
          </a:xfrm>
          <a:prstGeom prst="rect">
            <a:avLst/>
          </a:prstGeom>
          <a:noFill/>
        </p:spPr>
      </p:pic>
      <p:pic>
        <p:nvPicPr>
          <p:cNvPr id="105477" name="Picture 5" descr="G:\Berkeley Lab Work\research documents\Berkeley Lab Presentation\outside_box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465" y="4495800"/>
            <a:ext cx="1854135" cy="1600200"/>
          </a:xfrm>
          <a:prstGeom prst="rect">
            <a:avLst/>
          </a:prstGeom>
          <a:noFill/>
        </p:spPr>
      </p:pic>
      <p:pic>
        <p:nvPicPr>
          <p:cNvPr id="105478" name="Picture 6" descr="G:\Berkeley Lab Work\research documents\Berkeley Lab Presentation\never-give-up-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1447800"/>
            <a:ext cx="1543050" cy="1905000"/>
          </a:xfrm>
          <a:prstGeom prst="rect">
            <a:avLst/>
          </a:prstGeom>
          <a:noFill/>
        </p:spPr>
      </p:pic>
      <p:pic>
        <p:nvPicPr>
          <p:cNvPr id="105479" name="Picture 7" descr="G:\Berkeley Lab Work\research documents\Berkeley Lab Presentation\sgstati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5562600"/>
            <a:ext cx="1828800" cy="1075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13000">
              <a:srgbClr val="C4D6EB"/>
            </a:gs>
            <a:gs pos="32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Q &amp; 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4953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8243" name="Picture 3" descr="G:\Berkeley Lab Work\research documents\Berkeley Lab Presentation\trivia-questions-and-ans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12534"/>
            <a:ext cx="3048000" cy="3259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8382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Thanks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447800"/>
            <a:ext cx="4343400" cy="3429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LBNL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Cecilia Aragon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Deb </a:t>
            </a:r>
            <a:r>
              <a:rPr lang="en-US" sz="2000" dirty="0" err="1" smtClean="0">
                <a:solidFill>
                  <a:srgbClr val="000000"/>
                </a:solidFill>
              </a:rPr>
              <a:t>Agarwal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Craig Evan (Math, UC Berkeley)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Gail Maeda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Maria </a:t>
            </a:r>
            <a:r>
              <a:rPr lang="en-US" sz="2000" dirty="0" err="1" smtClean="0">
                <a:solidFill>
                  <a:srgbClr val="000000"/>
                </a:solidFill>
              </a:rPr>
              <a:t>Maroudas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Terry </a:t>
            </a:r>
            <a:r>
              <a:rPr lang="en-US" sz="2000" dirty="0" err="1" smtClean="0">
                <a:solidFill>
                  <a:srgbClr val="000000"/>
                </a:solidFill>
              </a:rPr>
              <a:t>Ligocki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Marcia </a:t>
            </a:r>
            <a:r>
              <a:rPr lang="en-US" sz="2000" dirty="0" err="1" smtClean="0">
                <a:solidFill>
                  <a:srgbClr val="000000"/>
                </a:solidFill>
              </a:rPr>
              <a:t>Ocon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Leimer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76800" y="1447800"/>
            <a:ext cx="3962400" cy="2667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Texas State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Oleg Komogortsev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Denise </a:t>
            </a:r>
            <a:r>
              <a:rPr lang="en-US" sz="2000" dirty="0" err="1" smtClean="0">
                <a:solidFill>
                  <a:srgbClr val="000000"/>
                </a:solidFill>
              </a:rPr>
              <a:t>Gobert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Do </a:t>
            </a:r>
            <a:r>
              <a:rPr lang="en-US" sz="2000" dirty="0" err="1" smtClean="0">
                <a:solidFill>
                  <a:srgbClr val="000000"/>
                </a:solidFill>
              </a:rPr>
              <a:t>Hyong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Koh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Sandeep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Gowda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Taylor Groves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Stephen Gross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Nirmala Karunarathna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4191000"/>
            <a:ext cx="8382000" cy="762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LBNL – Student Interns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Jacob, </a:t>
            </a:r>
            <a:r>
              <a:rPr lang="en-US" sz="2000" dirty="0" err="1" smtClean="0">
                <a:solidFill>
                  <a:srgbClr val="000000"/>
                </a:solidFill>
              </a:rPr>
              <a:t>Jie</a:t>
            </a:r>
            <a:r>
              <a:rPr lang="en-US" sz="2000" dirty="0" smtClean="0">
                <a:solidFill>
                  <a:srgbClr val="000000"/>
                </a:solidFill>
              </a:rPr>
              <a:t>, Andy, </a:t>
            </a:r>
            <a:r>
              <a:rPr lang="en-US" sz="2000" dirty="0" err="1" smtClean="0">
                <a:solidFill>
                  <a:srgbClr val="000000"/>
                </a:solidFill>
              </a:rPr>
              <a:t>Manav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Sowmya</a:t>
            </a:r>
            <a:r>
              <a:rPr lang="en-US" sz="2000" dirty="0" smtClean="0">
                <a:solidFill>
                  <a:srgbClr val="000000"/>
                </a:solidFill>
              </a:rPr>
              <a:t>, Kevin Bauer, Aaron, </a:t>
            </a:r>
            <a:r>
              <a:rPr lang="en-US" sz="2000" dirty="0" err="1" smtClean="0">
                <a:solidFill>
                  <a:srgbClr val="000000"/>
                </a:solidFill>
              </a:rPr>
              <a:t>Kaustubh</a:t>
            </a:r>
            <a:r>
              <a:rPr lang="en-US" sz="2000" dirty="0" smtClean="0">
                <a:solidFill>
                  <a:srgbClr val="000000"/>
                </a:solidFill>
              </a:rPr>
              <a:t>, Jan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  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5105400"/>
            <a:ext cx="8382000" cy="11430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This research is partially supported by Sigma Xi : The Scientific Research Society Grant-In-Aid of Research program grants </a:t>
            </a:r>
            <a:r>
              <a:rPr lang="en-US" sz="2000" dirty="0" smtClean="0">
                <a:solidFill>
                  <a:srgbClr val="000000"/>
                </a:solidFill>
              </a:rPr>
              <a:t>G200810150639, G2009102034, and Texas State University – San Marcos.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  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Outline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371600"/>
            <a:ext cx="8077200" cy="4876800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Biometrics : Past , Present, and Future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Human Eye &amp; Biometrics, is it possible?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Oculomotor Plant &amp; Eye movements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2DOPMM, stands for???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Eye tracking </a:t>
            </a:r>
            <a:r>
              <a:rPr lang="en-US" sz="2400" dirty="0" smtClean="0">
                <a:solidFill>
                  <a:srgbClr val="000000"/>
                </a:solidFill>
              </a:rPr>
              <a:t>Technology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Statistical Significance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Dead Ends………..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Bahill, Oculomotor coefficients, and Error Minimization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Eye Movement Features &amp; Classification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Berkeley Lab internship : What I learned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Q &amp; A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Thanks</a:t>
            </a:r>
          </a:p>
          <a:p>
            <a:pPr lvl="0" algn="just" eaLnBrk="1" hangingPunct="1">
              <a:buFont typeface="Arial" pitchFamily="34" charset="0"/>
              <a:buChar char="•"/>
            </a:pPr>
            <a:endParaRPr lang="en-US" sz="24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Biometrics : Past , Present, and Future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9906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Biometrics</a:t>
            </a:r>
            <a:r>
              <a:rPr lang="en-US" sz="2000" dirty="0" smtClean="0">
                <a:solidFill>
                  <a:srgbClr val="000000"/>
                </a:solidFill>
              </a:rPr>
              <a:t> refers to methods for uniquely recognizing humans based upon one or more intrinsic physical or behavioral traits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Two main classes,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Physiological, related to the shape of the body.</a:t>
            </a: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/>
            <a:endParaRPr lang="en-US" sz="2000" dirty="0" smtClean="0">
              <a:solidFill>
                <a:srgbClr val="00000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Behavioral, related to the behavior of a person.</a:t>
            </a: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4724400"/>
            <a:ext cx="7239000" cy="1524000"/>
            <a:chOff x="762000" y="4953000"/>
            <a:chExt cx="7239000" cy="1524000"/>
          </a:xfrm>
        </p:grpSpPr>
        <p:pic>
          <p:nvPicPr>
            <p:cNvPr id="86019" name="Picture 3" descr="G:\Berkeley Lab Work\research documents\Berkeley Lab Presentation\voice_biometrics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4961299"/>
              <a:ext cx="3733800" cy="1515701"/>
            </a:xfrm>
            <a:prstGeom prst="rect">
              <a:avLst/>
            </a:prstGeom>
            <a:noFill/>
          </p:spPr>
        </p:pic>
        <p:pic>
          <p:nvPicPr>
            <p:cNvPr id="86020" name="Picture 4" descr="G:\Berkeley Lab Work\research documents\Berkeley Lab Presentation\keystroke_key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4953000"/>
              <a:ext cx="2058865" cy="1524000"/>
            </a:xfrm>
            <a:prstGeom prst="rect">
              <a:avLst/>
            </a:prstGeom>
            <a:noFill/>
          </p:spPr>
        </p:pic>
        <p:pic>
          <p:nvPicPr>
            <p:cNvPr id="86021" name="Picture 5" descr="G:\Berkeley Lab Work\research documents\Berkeley Lab Presentation\1678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5600" y="4965700"/>
              <a:ext cx="1295400" cy="1511300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295400" y="2667000"/>
            <a:ext cx="6248400" cy="1447800"/>
            <a:chOff x="1371600" y="2971800"/>
            <a:chExt cx="6248400" cy="1447800"/>
          </a:xfrm>
        </p:grpSpPr>
        <p:pic>
          <p:nvPicPr>
            <p:cNvPr id="86018" name="Picture 2" descr="G:\Berkeley Lab Work\research documents\Berkeley Lab Presentation\collag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71600" y="2971800"/>
              <a:ext cx="4953000" cy="1446778"/>
            </a:xfrm>
            <a:prstGeom prst="rect">
              <a:avLst/>
            </a:prstGeom>
            <a:noFill/>
          </p:spPr>
        </p:pic>
        <p:pic>
          <p:nvPicPr>
            <p:cNvPr id="86022" name="Picture 6" descr="G:\Berkeley Lab Work\research documents\Berkeley Lab Presentation\image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99213" y="2971800"/>
              <a:ext cx="1220787" cy="1447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Biometrics : Past , Present, and Future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562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Physiological 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Hand &amp; Palm Prints and geometry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Fingerprints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Vascular (Vein) patterns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Face/Iris 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Voice/Speech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Odor/Scent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DNA</a:t>
            </a:r>
          </a:p>
          <a:p>
            <a:pPr lvl="0" algn="just" eaLnBrk="1" hangingPunct="1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 algn="just" eaLnBrk="1" hangingPunct="1"/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Behavioral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Brain Waves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Voice/Speech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Typing rhythm, handwriting, &amp; Signature 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Gait analysis (human locomotion) </a:t>
            </a:r>
          </a:p>
          <a:p>
            <a:pPr lvl="1" algn="just" eaLnBrk="1" hangingPunct="1">
              <a:buFont typeface="Arial" pitchFamily="34" charset="0"/>
              <a:buChar char="•"/>
            </a:pP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1" algn="just" eaLnBrk="1" hangingPunct="1">
              <a:buFont typeface="Arial" pitchFamily="34" charset="0"/>
              <a:buChar char="•"/>
            </a:pPr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1" algn="just" eaLnBrk="1" hangingPunct="1"/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Eye Movements ??? </a:t>
            </a:r>
          </a:p>
        </p:txBody>
      </p:sp>
      <p:pic>
        <p:nvPicPr>
          <p:cNvPr id="84994" name="Picture 2" descr="G:\Berkeley Lab Work\research documents\Berkeley Lab Presentation\Front_Image_animate_MB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3743325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Human Eye &amp; Biometrics, is it possible?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4876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Movie – Minority Report</a:t>
            </a: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Clip 1</a:t>
            </a:r>
          </a:p>
          <a:p>
            <a:pPr algn="just"/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Clip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Role of eye movements in Biometrics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48768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219200"/>
            <a:ext cx="8077200" cy="48768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Most popular biometrics like fingerprint verification or iris recognition are based on physiological properties of human body.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It makes it possible to identify an unconscious or even a dead person.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Physiological properties vulnerable to forging. 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Eye Movements combine both physiological (muscle) and behavioral (brain) aspects.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Eye movement based identification uses information mostly produced by the brain, and so far impossible to imitate.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Eye tracking technology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33400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                  Tobii T120                             Tobii x120</a:t>
            </a: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</a:rPr>
              <a:t>Eye Movements :</a:t>
            </a: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</a:rPr>
              <a:t>	1. Saccades</a:t>
            </a: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</a:rPr>
              <a:t>	2. Fixations	</a:t>
            </a: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</a:rPr>
              <a:t>	3. Smooth Pursuits</a:t>
            </a: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</a:rPr>
              <a:t>	4. Optokinetic reflex, Vestibule-ocular reflex, and Vergence</a:t>
            </a:r>
          </a:p>
          <a:p>
            <a:pPr algn="just"/>
            <a:endParaRPr lang="en-US" sz="2000" kern="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Eye Movement detection Algorithms: I-VT, I-HMM, I-KF, I-MST</a:t>
            </a:r>
          </a:p>
          <a:p>
            <a:pPr algn="just"/>
            <a:endParaRPr lang="en-US" sz="2000" kern="0" dirty="0" smtClean="0">
              <a:solidFill>
                <a:srgbClr val="000000"/>
              </a:solidFill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6022" name="Picture 6" descr="G:\Berkeley Lab Work\research documents\Berkeley Lab Presentation\Tobii_X120_Eye_Trac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19200"/>
            <a:ext cx="1752600" cy="2411154"/>
          </a:xfrm>
          <a:prstGeom prst="rect">
            <a:avLst/>
          </a:prstGeom>
          <a:noFill/>
        </p:spPr>
      </p:pic>
      <p:pic>
        <p:nvPicPr>
          <p:cNvPr id="88065" name="Picture 1" descr="G:\Berkeley Lab Work\research documents\Berkeley Lab Presentation\Presentation figures\tobii_t60_karolin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245" y="1219200"/>
            <a:ext cx="3580155" cy="2381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Oculomotor Plant &amp; Eye movements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5562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Human Visual System                </a:t>
            </a:r>
          </a:p>
          <a:p>
            <a:pPr algn="just"/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1600200"/>
            <a:ext cx="6319677" cy="4038600"/>
            <a:chOff x="714375" y="1600200"/>
            <a:chExt cx="6319677" cy="4038600"/>
          </a:xfrm>
        </p:grpSpPr>
        <p:pic>
          <p:nvPicPr>
            <p:cNvPr id="4" name="Picture 3" descr="G:\2DOPMM\2DOPMM Journal Paper\Journal Paper\images\eye_muscles.gif"/>
            <p:cNvPicPr/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714375" y="1600200"/>
              <a:ext cx="2714625" cy="26672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84994" name="Picture 2" descr="G:\Berkeley Lab Work\research documents\Berkeley Lab Presentation\sacs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805" y="1600200"/>
              <a:ext cx="3110247" cy="4038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13000">
              <a:srgbClr val="C4D6EB"/>
            </a:gs>
            <a:gs pos="25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lvl="0" algn="ctr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2DOPMM, stands for???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066800"/>
            <a:ext cx="8077200" cy="4876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Two-Dimensional Oculomotor Plant Mechanical Model (2DOPMM)</a:t>
            </a: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Initial</a:t>
            </a: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			    </a:t>
            </a:r>
            <a:r>
              <a:rPr lang="en-US" sz="2000" kern="0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Moving Right Upward</a:t>
            </a: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       Muscle projections</a:t>
            </a:r>
            <a:endParaRPr lang="en-US" sz="2000" kern="0" noProof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295400"/>
            <a:ext cx="8077200" cy="5301961"/>
            <a:chOff x="914400" y="1295400"/>
            <a:chExt cx="8077200" cy="5301961"/>
          </a:xfrm>
        </p:grpSpPr>
        <p:graphicFrame>
          <p:nvGraphicFramePr>
            <p:cNvPr id="84995" name="Object 3"/>
            <p:cNvGraphicFramePr>
              <a:graphicFrameLocks noChangeAspect="1"/>
            </p:cNvGraphicFramePr>
            <p:nvPr/>
          </p:nvGraphicFramePr>
          <p:xfrm>
            <a:off x="5867400" y="1295400"/>
            <a:ext cx="3124200" cy="3124200"/>
          </p:xfrm>
          <a:graphic>
            <a:graphicData uri="http://schemas.openxmlformats.org/presentationml/2006/ole">
              <p:oleObj spid="_x0000_s84995" name="SmartDraw" r:id="rId3" imgW="31940782" imgH="32666709" progId="SmartDraw.2">
                <p:embed/>
              </p:oleObj>
            </a:graphicData>
          </a:graphic>
        </p:graphicFrame>
        <p:graphicFrame>
          <p:nvGraphicFramePr>
            <p:cNvPr id="84994" name="Object 2"/>
            <p:cNvGraphicFramePr>
              <a:graphicFrameLocks noChangeAspect="1"/>
            </p:cNvGraphicFramePr>
            <p:nvPr/>
          </p:nvGraphicFramePr>
          <p:xfrm>
            <a:off x="914400" y="1676400"/>
            <a:ext cx="2457450" cy="2286000"/>
          </p:xfrm>
          <a:graphic>
            <a:graphicData uri="http://schemas.openxmlformats.org/presentationml/2006/ole">
              <p:oleObj spid="_x0000_s84994" name="SmartDraw" r:id="rId4" imgW="20710596" imgH="19775055" progId="SmartDraw.2">
                <p:embed/>
              </p:oleObj>
            </a:graphicData>
          </a:graphic>
        </p:graphicFrame>
        <p:graphicFrame>
          <p:nvGraphicFramePr>
            <p:cNvPr id="84996" name="Object 4"/>
            <p:cNvGraphicFramePr>
              <a:graphicFrameLocks noChangeAspect="1"/>
            </p:cNvGraphicFramePr>
            <p:nvPr/>
          </p:nvGraphicFramePr>
          <p:xfrm>
            <a:off x="4191000" y="3810000"/>
            <a:ext cx="4114800" cy="2787361"/>
          </p:xfrm>
          <a:graphic>
            <a:graphicData uri="http://schemas.openxmlformats.org/presentationml/2006/ole">
              <p:oleObj spid="_x0000_s84996" name="SmartDraw" r:id="rId5" imgW="42647164" imgH="29567909" progId="SmartDraw.2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28600" y="5181600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</a:rPr>
              <a:t>Reference : </a:t>
            </a:r>
          </a:p>
          <a:p>
            <a:r>
              <a:rPr lang="en-US" sz="1400" kern="0" dirty="0" smtClean="0">
                <a:solidFill>
                  <a:srgbClr val="000000"/>
                </a:solidFill>
              </a:rPr>
              <a:t>	</a:t>
            </a:r>
            <a:r>
              <a:rPr lang="en-US" sz="1200" kern="0" dirty="0" smtClean="0">
                <a:solidFill>
                  <a:srgbClr val="000000"/>
                </a:solidFill>
              </a:rPr>
              <a:t>Bahill (1980)</a:t>
            </a:r>
          </a:p>
          <a:p>
            <a:r>
              <a:rPr lang="en-US" sz="1200" kern="0" dirty="0" smtClean="0">
                <a:solidFill>
                  <a:srgbClr val="000000"/>
                </a:solidFill>
              </a:rPr>
              <a:t>	Komogortsev (2004)</a:t>
            </a:r>
          </a:p>
          <a:p>
            <a:r>
              <a:rPr lang="en-US" sz="1200" kern="0" dirty="0" smtClean="0">
                <a:solidFill>
                  <a:srgbClr val="000000"/>
                </a:solidFill>
              </a:rPr>
              <a:t>	Jayarathna, Komogortsev (2008)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3905</TotalTime>
  <Words>866</Words>
  <Application>Microsoft Office PowerPoint</Application>
  <PresentationFormat>On-screen Show (4:3)</PresentationFormat>
  <Paragraphs>568</Paragraphs>
  <Slides>18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Textured</vt:lpstr>
      <vt:lpstr>SmartDraw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Texas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Control of Eye Orientation in three Dimensions. I. Role of Muscle pulleys in Determining Saccadic Trajectory</dc:title>
  <dc:creator>Texas State User</dc:creator>
  <cp:lastModifiedBy>sam</cp:lastModifiedBy>
  <cp:revision>371</cp:revision>
  <dcterms:created xsi:type="dcterms:W3CDTF">2008-01-28T18:20:13Z</dcterms:created>
  <dcterms:modified xsi:type="dcterms:W3CDTF">2009-07-30T13:24:15Z</dcterms:modified>
</cp:coreProperties>
</file>