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60" r:id="rId2"/>
    <p:sldId id="286" r:id="rId3"/>
    <p:sldId id="287" r:id="rId4"/>
    <p:sldId id="288" r:id="rId5"/>
    <p:sldId id="263" r:id="rId6"/>
    <p:sldId id="264" r:id="rId7"/>
    <p:sldId id="265" r:id="rId8"/>
    <p:sldId id="266" r:id="rId9"/>
    <p:sldId id="256" r:id="rId10"/>
    <p:sldId id="267" r:id="rId11"/>
    <p:sldId id="289" r:id="rId12"/>
    <p:sldId id="258" r:id="rId13"/>
    <p:sldId id="290" r:id="rId14"/>
    <p:sldId id="291" r:id="rId15"/>
    <p:sldId id="272" r:id="rId16"/>
    <p:sldId id="259" r:id="rId17"/>
    <p:sldId id="274" r:id="rId18"/>
    <p:sldId id="268" r:id="rId19"/>
    <p:sldId id="269" r:id="rId20"/>
    <p:sldId id="270" r:id="rId21"/>
    <p:sldId id="292" r:id="rId22"/>
    <p:sldId id="293" r:id="rId23"/>
    <p:sldId id="294" r:id="rId24"/>
    <p:sldId id="273" r:id="rId25"/>
    <p:sldId id="275" r:id="rId26"/>
    <p:sldId id="276" r:id="rId27"/>
    <p:sldId id="295" r:id="rId28"/>
    <p:sldId id="277" r:id="rId29"/>
    <p:sldId id="278" r:id="rId30"/>
    <p:sldId id="296" r:id="rId31"/>
    <p:sldId id="279" r:id="rId32"/>
    <p:sldId id="280" r:id="rId33"/>
    <p:sldId id="297" r:id="rId34"/>
    <p:sldId id="281" r:id="rId35"/>
    <p:sldId id="298" r:id="rId36"/>
    <p:sldId id="299" r:id="rId37"/>
    <p:sldId id="300" r:id="rId38"/>
    <p:sldId id="301" r:id="rId39"/>
    <p:sldId id="302" r:id="rId40"/>
    <p:sldId id="303" r:id="rId41"/>
    <p:sldId id="304" r:id="rId42"/>
    <p:sldId id="282" r:id="rId43"/>
    <p:sldId id="305" r:id="rId44"/>
    <p:sldId id="283" r:id="rId45"/>
    <p:sldId id="306" r:id="rId46"/>
    <p:sldId id="307" r:id="rId47"/>
    <p:sldId id="284" r:id="rId48"/>
    <p:sldId id="285" r:id="rId49"/>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FF"/>
    <a:srgbClr val="6666F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4579" name="Rectangle 3"/>
          <p:cNvSpPr>
            <a:spLocks noGrp="1" noChangeArrowheads="1"/>
          </p:cNvSpPr>
          <p:nvPr>
            <p:ph type="dt" sz="quarter" idx="1"/>
          </p:nvPr>
        </p:nvSpPr>
        <p:spPr bwMode="auto">
          <a:xfrm>
            <a:off x="393700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4580" name="Rectangle 4"/>
          <p:cNvSpPr>
            <a:spLocks noGrp="1" noChangeArrowheads="1"/>
          </p:cNvSpPr>
          <p:nvPr>
            <p:ph type="ftr" sz="quarter" idx="2"/>
          </p:nvPr>
        </p:nvSpPr>
        <p:spPr bwMode="auto">
          <a:xfrm>
            <a:off x="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4581" name="Rectangle 5"/>
          <p:cNvSpPr>
            <a:spLocks noGrp="1" noChangeArrowheads="1"/>
          </p:cNvSpPr>
          <p:nvPr>
            <p:ph type="sldNum" sz="quarter" idx="3"/>
          </p:nvPr>
        </p:nvSpPr>
        <p:spPr bwMode="auto">
          <a:xfrm>
            <a:off x="393700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38355EE0-EC01-40DC-9182-894B4DDBD27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B17B11E7-69C0-4835-8E79-94C8C7CCE87A}" type="datetimeFigureOut">
              <a:rPr lang="en-US" smtClean="0"/>
              <a:pPr/>
              <a:t>11/4/2009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945E10E3-68AE-40E8-AB68-CDCED528F2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E10E3-68AE-40E8-AB68-CDCED528F25D}"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24" name="Rectangle 4"/>
          <p:cNvSpPr>
            <a:spLocks noGrp="1" noChangeArrowheads="1"/>
          </p:cNvSpPr>
          <p:nvPr>
            <p:ph type="dt" sz="quarter"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63049C1C-0FB1-46E8-BE91-0211793BEB3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06DFBC-F1E7-4D19-9571-5B0B8ACDB89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FA9A15-3A26-4568-BB57-CF34F4A4375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E094B8-5A6F-4AF8-B020-E7C00F05F7D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5655CA-6FA8-4DFB-B0D8-F476E7C6C0E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36BCE8-1E7A-44D7-9CD2-31428C705F8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8DACB89-6CEB-4E2C-A538-9A9CA81EEEF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1C537B-76AF-4D84-8F87-7CC6A83169A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46B0FF8-9D89-4849-8513-0FD85D41AF7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2CC941-33B2-4425-BC7F-E9D21C45BE0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5779E3-C86F-430C-841A-EAE39A2ED3A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89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FE49F2D1-1370-416B-8F2B-32471451BF1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package" Target="../embeddings/Microsoft_Office_Word_Document2.doc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package" Target="../embeddings/Microsoft_Office_Word_Document4.docx"/><Relationship Id="rId4" Type="http://schemas.openxmlformats.org/officeDocument/2006/relationships/package" Target="../embeddings/Microsoft_Office_Word_Document3.docx"/></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Word_Document5.docx"/><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package" Target="../embeddings/Microsoft_Office_Word_Document6.docx"/></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Office_Word_Document7.docx"/><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package" Target="../embeddings/Microsoft_Office_Word_Document8.docx"/></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Office_Word_Document9.docx"/><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package" Target="../embeddings/Microsoft_Office_Word_Document10.docx"/></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Office_Word_Document11.docx"/><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package" Target="../embeddings/Microsoft_Office_Word_Document12.docx"/></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Office_Word_Document13.docx"/><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package" Target="../embeddings/Microsoft_Office_Word_Document14.docx"/></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Office_Word_Document15.docx"/><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package" Target="../embeddings/Microsoft_Office_Word_Document18.docx"/><Relationship Id="rId5" Type="http://schemas.openxmlformats.org/officeDocument/2006/relationships/package" Target="../embeddings/Microsoft_Office_Word_Document17.docx"/><Relationship Id="rId4" Type="http://schemas.openxmlformats.org/officeDocument/2006/relationships/package" Target="../embeddings/Microsoft_Office_Word_Document16.docx"/></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Office_Word_Document19.docx"/><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package" Target="../embeddings/Microsoft_Office_Word_Document20.docx"/></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Office_Word_Document21.docx"/><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package" Target="../embeddings/Microsoft_Office_Word_Document22.docx"/></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Office_Word_Document23.docx"/><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package" Target="../embeddings/Microsoft_Office_Word_Document24.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8.v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Office_Word_Document25.docx"/><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package" Target="../embeddings/Microsoft_Office_Word_Document28.docx"/><Relationship Id="rId5" Type="http://schemas.openxmlformats.org/officeDocument/2006/relationships/package" Target="../embeddings/Microsoft_Office_Word_Document27.docx"/><Relationship Id="rId4" Type="http://schemas.openxmlformats.org/officeDocument/2006/relationships/package" Target="../embeddings/Microsoft_Office_Word_Document26.docx"/></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Office_Word_Document29.docx"/><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package" Target="../embeddings/Microsoft_Office_Word_Document30.docx"/></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Word_Document31.docx"/><Relationship Id="rId2" Type="http://schemas.openxmlformats.org/officeDocument/2006/relationships/slideLayout" Target="../slideLayouts/slideLayout1.xml"/><Relationship Id="rId1" Type="http://schemas.openxmlformats.org/officeDocument/2006/relationships/vmlDrawing" Target="../drawings/vmlDrawing21.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package" Target="../embeddings/Microsoft_Office_Word_Document32.docx"/></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uLnTx/>
                <a:uFillTx/>
                <a:latin typeface="+mj-lt"/>
                <a:ea typeface="+mj-ea"/>
                <a:cs typeface="+mj-cs"/>
              </a:rPr>
              <a:t>2D Oculomotor Plant Mathematical Model for Eye Movement</a:t>
            </a:r>
            <a:r>
              <a:rPr kumimoji="0" lang="en-US" sz="2800" b="0" i="0" u="none" strike="noStrike" kern="0" cap="none" spc="0" normalizeH="0" noProof="0" dirty="0" smtClean="0">
                <a:ln>
                  <a:noFill/>
                </a:ln>
                <a:solidFill>
                  <a:srgbClr val="000000"/>
                </a:solidFill>
                <a:uLnTx/>
                <a:uFillTx/>
                <a:latin typeface="+mj-lt"/>
                <a:ea typeface="+mj-ea"/>
                <a:cs typeface="+mj-cs"/>
              </a:rPr>
              <a:t> Simulation</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4572000"/>
            <a:ext cx="7772400" cy="2057400"/>
          </a:xfrm>
          <a:prstGeom prst="rect">
            <a:avLst/>
          </a:prstGeom>
        </p:spPr>
        <p:txBody>
          <a:bodyPr/>
          <a:lstStyle/>
          <a:p>
            <a:pPr lvl="0" algn="ctr" eaLnBrk="1" hangingPunct="1">
              <a:defRPr/>
            </a:pPr>
            <a:r>
              <a:rPr lang="en-US" sz="2400" kern="0" dirty="0" smtClean="0">
                <a:solidFill>
                  <a:srgbClr val="000000"/>
                </a:solidFill>
              </a:rPr>
              <a:t>Sampath Jayarathna and </a:t>
            </a:r>
            <a:r>
              <a:rPr kumimoji="0" lang="en-US" sz="2400" b="0" i="0" u="none" strike="noStrike" kern="0" cap="none" spc="0" normalizeH="0" baseline="0" noProof="0" dirty="0" smtClean="0">
                <a:ln>
                  <a:noFill/>
                </a:ln>
                <a:solidFill>
                  <a:srgbClr val="000000"/>
                </a:solidFill>
                <a:uLnTx/>
                <a:uFillTx/>
                <a:latin typeface="+mj-lt"/>
                <a:ea typeface="+mj-ea"/>
                <a:cs typeface="+mj-cs"/>
              </a:rPr>
              <a:t>Oleg V. </a:t>
            </a:r>
            <a:r>
              <a:rPr lang="en-US" sz="2400" kern="0" noProof="0" dirty="0" smtClean="0">
                <a:solidFill>
                  <a:srgbClr val="000000"/>
                </a:solidFill>
                <a:latin typeface="+mj-lt"/>
                <a:ea typeface="+mj-ea"/>
                <a:cs typeface="+mj-cs"/>
              </a:rPr>
              <a:t>Komogortsev</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000" kern="0" dirty="0" smtClean="0">
              <a:solidFill>
                <a:srgbClr val="000000"/>
              </a:solidFill>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dirty="0" smtClean="0">
                <a:solidFill>
                  <a:srgbClr val="000000"/>
                </a:solidFill>
                <a:latin typeface="+mj-lt"/>
                <a:ea typeface="+mj-ea"/>
                <a:cs typeface="+mj-cs"/>
              </a:rPr>
              <a:t>Human Computer Interaction Laboratory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noProof="0" dirty="0" smtClean="0">
                <a:solidFill>
                  <a:srgbClr val="000000"/>
                </a:solidFill>
                <a:latin typeface="+mj-lt"/>
                <a:ea typeface="+mj-ea"/>
                <a:cs typeface="+mj-cs"/>
              </a:rPr>
              <a:t>Department of Computer Science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dirty="0" smtClean="0">
                <a:ln>
                  <a:noFill/>
                </a:ln>
                <a:solidFill>
                  <a:srgbClr val="000000"/>
                </a:solidFill>
                <a:uLnTx/>
                <a:uFillTx/>
                <a:latin typeface="+mj-lt"/>
                <a:ea typeface="+mj-ea"/>
                <a:cs typeface="+mj-cs"/>
              </a:rPr>
              <a:t>Texas</a:t>
            </a:r>
            <a:r>
              <a:rPr kumimoji="0" lang="en-US" sz="2000" b="0" i="0" u="none" strike="noStrike" kern="0" cap="none" spc="0" normalizeH="0" dirty="0" smtClean="0">
                <a:ln>
                  <a:noFill/>
                </a:ln>
                <a:solidFill>
                  <a:srgbClr val="000000"/>
                </a:solidFill>
                <a:uLnTx/>
                <a:uFillTx/>
                <a:latin typeface="+mj-lt"/>
                <a:ea typeface="+mj-ea"/>
                <a:cs typeface="+mj-cs"/>
              </a:rPr>
              <a:t> State University – San Marcos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2D Oculomotor Plant Model…….</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4953000"/>
          </a:xfrm>
          <a:prstGeom prst="rect">
            <a:avLst/>
          </a:prstGeom>
        </p:spPr>
        <p:txBody>
          <a:bodyPr/>
          <a:lstStyle/>
          <a:p>
            <a:pPr algn="just" eaLnBrk="1" hangingPunct="1">
              <a:buFont typeface="Arial" pitchFamily="34" charset="0"/>
              <a:buChar char="•"/>
              <a:defRPr/>
            </a:pPr>
            <a:r>
              <a:rPr lang="en-US" sz="2400" kern="0" noProof="0" dirty="0" smtClean="0">
                <a:solidFill>
                  <a:srgbClr val="000000"/>
                </a:solidFill>
                <a:latin typeface="+mj-lt"/>
                <a:ea typeface="+mj-ea"/>
                <a:cs typeface="+mj-cs"/>
              </a:rPr>
              <a:t> </a:t>
            </a:r>
            <a:r>
              <a:rPr lang="en-US" sz="2400" kern="0" dirty="0" smtClean="0">
                <a:solidFill>
                  <a:srgbClr val="000000"/>
                </a:solidFill>
                <a:latin typeface="+mj-lt"/>
                <a:ea typeface="+mj-ea"/>
                <a:cs typeface="+mj-cs"/>
              </a:rPr>
              <a:t>Each muscle plays the role of the agonist or the antagonist. </a:t>
            </a:r>
          </a:p>
          <a:p>
            <a:pPr algn="just" eaLnBrk="1" hangingPunct="1">
              <a:buFont typeface="Arial" pitchFamily="34" charset="0"/>
              <a:buChar char="•"/>
              <a:defRPr/>
            </a:pPr>
            <a:endParaRPr lang="en-US" sz="2400" kern="0" dirty="0" smtClean="0">
              <a:solidFill>
                <a:srgbClr val="000000"/>
              </a:solidFill>
              <a:latin typeface="+mj-lt"/>
              <a:ea typeface="+mj-ea"/>
              <a:cs typeface="+mj-cs"/>
            </a:endParaRPr>
          </a:p>
          <a:p>
            <a:pPr algn="just" eaLnBrk="1" hangingPunct="1">
              <a:buFont typeface="Arial" pitchFamily="34" charset="0"/>
              <a:buChar char="•"/>
              <a:defRPr/>
            </a:pPr>
            <a:r>
              <a:rPr lang="en-US" sz="2400" kern="0" noProof="0" dirty="0" smtClean="0">
                <a:solidFill>
                  <a:srgbClr val="000000"/>
                </a:solidFill>
                <a:latin typeface="+mj-lt"/>
                <a:ea typeface="+mj-ea"/>
                <a:cs typeface="+mj-cs"/>
              </a:rPr>
              <a:t> The agonist </a:t>
            </a:r>
            <a:r>
              <a:rPr lang="en-US" sz="2400" kern="0" dirty="0" smtClean="0">
                <a:solidFill>
                  <a:srgbClr val="000000"/>
                </a:solidFill>
                <a:latin typeface="+mj-lt"/>
                <a:ea typeface="+mj-ea"/>
                <a:cs typeface="+mj-cs"/>
              </a:rPr>
              <a:t>muscle contracts and pulls the eye globe in the required direction and the antagonist muscle stretches and resists the pull [2]. </a:t>
            </a:r>
          </a:p>
          <a:p>
            <a:pPr algn="just" eaLnBrk="1" hangingPunct="1">
              <a:buFont typeface="Arial" pitchFamily="34" charset="0"/>
              <a:buChar char="•"/>
              <a:defRPr/>
            </a:pPr>
            <a:endParaRPr lang="en-US" sz="2400" kern="0" dirty="0" smtClean="0">
              <a:solidFill>
                <a:srgbClr val="000000"/>
              </a:solidFill>
              <a:latin typeface="+mj-lt"/>
              <a:ea typeface="+mj-ea"/>
              <a:cs typeface="+mj-cs"/>
            </a:endParaRPr>
          </a:p>
          <a:p>
            <a:pPr algn="just" eaLnBrk="1" hangingPunct="1">
              <a:buFont typeface="Arial" pitchFamily="34" charset="0"/>
              <a:buChar char="•"/>
              <a:defRPr/>
            </a:pPr>
            <a:r>
              <a:rPr lang="en-US" sz="2400" kern="0" dirty="0" smtClean="0">
                <a:solidFill>
                  <a:srgbClr val="000000"/>
                </a:solidFill>
                <a:latin typeface="+mj-lt"/>
                <a:ea typeface="+mj-ea"/>
                <a:cs typeface="+mj-cs"/>
              </a:rPr>
              <a:t> This research discusses in detail only Right Upward and Left Downward movements as examples, but the model can be modified to simulate eye globe movements in all directions. </a:t>
            </a:r>
            <a:endParaRPr lang="en-US" sz="2400" dirty="0" smtClean="0"/>
          </a:p>
          <a:p>
            <a:pPr algn="just" eaLnBrk="1" hangingPunct="1">
              <a:buFont typeface="Arial" pitchFamily="34" charset="0"/>
              <a:buChar char="•"/>
              <a:defRPr/>
            </a:pPr>
            <a:endParaRPr lang="en-US" sz="2400" kern="0" dirty="0" smtClean="0">
              <a:solidFill>
                <a:srgbClr val="000000"/>
              </a:solidFill>
              <a:latin typeface="+mj-lt"/>
              <a:ea typeface="+mj-ea"/>
              <a:cs typeface="+mj-cs"/>
            </a:endParaRPr>
          </a:p>
          <a:p>
            <a:pPr algn="just" eaLnBrk="1" hangingPunct="1">
              <a:defRPr/>
            </a:pP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2D Oculomotor Plant Model…….</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4953000"/>
          </a:xfrm>
          <a:prstGeom prst="rect">
            <a:avLst/>
          </a:prstGeom>
        </p:spPr>
        <p:txBody>
          <a:bodyPr/>
          <a:lstStyle/>
          <a:p>
            <a:pPr algn="just" eaLnBrk="1" hangingPunct="1">
              <a:buFont typeface="Arial" pitchFamily="34" charset="0"/>
              <a:buChar char="•"/>
              <a:defRPr/>
            </a:pPr>
            <a:r>
              <a:rPr lang="en-US" sz="2400" kern="0" dirty="0" smtClean="0">
                <a:solidFill>
                  <a:srgbClr val="000000"/>
                </a:solidFill>
                <a:latin typeface="+mj-lt"/>
                <a:ea typeface="+mj-ea"/>
                <a:cs typeface="+mj-cs"/>
              </a:rPr>
              <a:t> Evoked by muscle movements, an eye can move in 8 different directions: </a:t>
            </a:r>
          </a:p>
          <a:p>
            <a:pPr algn="just" eaLnBrk="1" hangingPunct="1">
              <a:buFont typeface="Arial" pitchFamily="34" charset="0"/>
              <a:buChar char="•"/>
              <a:defRPr/>
            </a:pPr>
            <a:endParaRPr lang="en-US" sz="2400" kern="0" dirty="0" smtClean="0">
              <a:solidFill>
                <a:srgbClr val="000000"/>
              </a:solidFill>
              <a:latin typeface="+mj-lt"/>
              <a:ea typeface="+mj-ea"/>
              <a:cs typeface="+mj-cs"/>
            </a:endParaRPr>
          </a:p>
          <a:p>
            <a:pPr lvl="1" algn="just" eaLnBrk="1" hangingPunct="1">
              <a:defRPr/>
            </a:pPr>
            <a:r>
              <a:rPr lang="en-US" sz="2400" kern="0" dirty="0" smtClean="0">
                <a:solidFill>
                  <a:srgbClr val="000000"/>
                </a:solidFill>
                <a:latin typeface="+mj-lt"/>
                <a:ea typeface="+mj-ea"/>
                <a:cs typeface="+mj-cs"/>
              </a:rPr>
              <a:t>Right Horizontal</a:t>
            </a:r>
          </a:p>
          <a:p>
            <a:pPr lvl="1" algn="just" eaLnBrk="1" hangingPunct="1">
              <a:defRPr/>
            </a:pPr>
            <a:r>
              <a:rPr lang="en-US" sz="2400" kern="0" dirty="0" smtClean="0">
                <a:solidFill>
                  <a:srgbClr val="000000"/>
                </a:solidFill>
                <a:latin typeface="+mj-lt"/>
                <a:ea typeface="+mj-ea"/>
                <a:cs typeface="+mj-cs"/>
              </a:rPr>
              <a:t>Left Horizontal</a:t>
            </a:r>
          </a:p>
          <a:p>
            <a:pPr lvl="1" algn="just" eaLnBrk="1" hangingPunct="1">
              <a:defRPr/>
            </a:pPr>
            <a:r>
              <a:rPr lang="en-US" sz="2400" kern="0" dirty="0" smtClean="0">
                <a:solidFill>
                  <a:srgbClr val="000000"/>
                </a:solidFill>
                <a:latin typeface="+mj-lt"/>
                <a:ea typeface="+mj-ea"/>
                <a:cs typeface="+mj-cs"/>
              </a:rPr>
              <a:t>Top Vertical</a:t>
            </a:r>
          </a:p>
          <a:p>
            <a:pPr lvl="1" algn="just" eaLnBrk="1" hangingPunct="1">
              <a:defRPr/>
            </a:pPr>
            <a:r>
              <a:rPr lang="en-US" sz="2400" kern="0" dirty="0" smtClean="0">
                <a:solidFill>
                  <a:srgbClr val="000000"/>
                </a:solidFill>
                <a:latin typeface="+mj-lt"/>
                <a:ea typeface="+mj-ea"/>
                <a:cs typeface="+mj-cs"/>
              </a:rPr>
              <a:t>Bottom Vertical</a:t>
            </a:r>
          </a:p>
          <a:p>
            <a:pPr lvl="1" algn="just" eaLnBrk="1" hangingPunct="1">
              <a:defRPr/>
            </a:pPr>
            <a:r>
              <a:rPr lang="en-US" sz="2400" kern="0" dirty="0" smtClean="0">
                <a:solidFill>
                  <a:srgbClr val="000000"/>
                </a:solidFill>
                <a:latin typeface="+mj-lt"/>
                <a:ea typeface="+mj-ea"/>
                <a:cs typeface="+mj-cs"/>
              </a:rPr>
              <a:t>Right Upward</a:t>
            </a:r>
          </a:p>
          <a:p>
            <a:pPr lvl="1" algn="just" eaLnBrk="1" hangingPunct="1">
              <a:defRPr/>
            </a:pPr>
            <a:r>
              <a:rPr lang="en-US" sz="2400" kern="0" dirty="0" smtClean="0">
                <a:solidFill>
                  <a:srgbClr val="000000"/>
                </a:solidFill>
                <a:latin typeface="+mj-lt"/>
                <a:ea typeface="+mj-ea"/>
                <a:cs typeface="+mj-cs"/>
              </a:rPr>
              <a:t>Left Upward</a:t>
            </a:r>
          </a:p>
          <a:p>
            <a:pPr lvl="1" algn="just" eaLnBrk="1" hangingPunct="1">
              <a:defRPr/>
            </a:pPr>
            <a:r>
              <a:rPr lang="en-US" sz="2400" kern="0" dirty="0" smtClean="0">
                <a:solidFill>
                  <a:srgbClr val="000000"/>
                </a:solidFill>
                <a:latin typeface="+mj-lt"/>
                <a:ea typeface="+mj-ea"/>
                <a:cs typeface="+mj-cs"/>
              </a:rPr>
              <a:t>Right Downward</a:t>
            </a:r>
          </a:p>
          <a:p>
            <a:pPr lvl="1" algn="just" eaLnBrk="1" hangingPunct="1">
              <a:defRPr/>
            </a:pPr>
            <a:r>
              <a:rPr lang="en-US" sz="2400" kern="0" dirty="0" smtClean="0">
                <a:solidFill>
                  <a:srgbClr val="000000"/>
                </a:solidFill>
                <a:latin typeface="+mj-lt"/>
                <a:ea typeface="+mj-ea"/>
                <a:cs typeface="+mj-cs"/>
              </a:rPr>
              <a:t>Left Downward</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1685925"/>
            <a:ext cx="9144000" cy="0"/>
          </a:xfrm>
          <a:prstGeom prst="rect">
            <a:avLst/>
          </a:prstGeom>
          <a:noFill/>
          <a:ln w="9525">
            <a:noFill/>
            <a:miter lim="800000"/>
            <a:headEnd/>
            <a:tailEnd/>
          </a:ln>
          <a:effectLst/>
        </p:spPr>
        <p:txBody>
          <a:bodyPr wrap="none" anchor="ctr">
            <a:spAutoFit/>
          </a:bodyPr>
          <a:lstStyle/>
          <a:p>
            <a:pPr eaLnBrk="1" hangingPunct="1"/>
            <a:endParaRPr lang="en-US">
              <a:latin typeface="Arial" charset="0"/>
            </a:endParaRPr>
          </a:p>
        </p:txBody>
      </p:sp>
      <p:graphicFrame>
        <p:nvGraphicFramePr>
          <p:cNvPr id="8198" name="Object 6"/>
          <p:cNvGraphicFramePr>
            <a:graphicFrameLocks noChangeAspect="1"/>
          </p:cNvGraphicFramePr>
          <p:nvPr/>
        </p:nvGraphicFramePr>
        <p:xfrm>
          <a:off x="2057400" y="1295400"/>
          <a:ext cx="5181600" cy="5181600"/>
        </p:xfrm>
        <a:graphic>
          <a:graphicData uri="http://schemas.openxmlformats.org/presentationml/2006/ole">
            <p:oleObj spid="_x0000_s8198" name="SmartDraw" r:id="rId3" imgW="31940782" imgH="32666709" progId="SmartDraw.2">
              <p:embed/>
            </p:oleObj>
          </a:graphicData>
        </a:graphic>
      </p:graphicFrame>
      <p:sp>
        <p:nvSpPr>
          <p:cNvPr id="5" name="Rectangle 2"/>
          <p:cNvSpPr txBox="1">
            <a:spLocks noChangeArrowheads="1"/>
          </p:cNvSpPr>
          <p:nvPr/>
        </p:nvSpPr>
        <p:spPr>
          <a:xfrm>
            <a:off x="762000" y="304800"/>
            <a:ext cx="77724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Change of muscle forces at Right Upward eye movement</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Right Upward Eye movement</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4953000"/>
          </a:xfrm>
          <a:prstGeom prst="rect">
            <a:avLst/>
          </a:prstGeom>
        </p:spPr>
        <p:txBody>
          <a:bodyPr/>
          <a:lstStyle/>
          <a:p>
            <a:pPr algn="just"/>
            <a:r>
              <a:rPr lang="en-US" sz="2400" dirty="0" smtClean="0">
                <a:solidFill>
                  <a:srgbClr val="000000"/>
                </a:solidFill>
              </a:rPr>
              <a:t>When eye moves to a particular position from the coordination position (0,0) as one of eight basic movement types listed above, each muscle connected to the eye globe contract or stretch accordingly. </a:t>
            </a:r>
          </a:p>
          <a:p>
            <a:pPr algn="just"/>
            <a:endParaRPr lang="en-US" sz="2400" dirty="0" smtClean="0">
              <a:solidFill>
                <a:srgbClr val="000000"/>
              </a:solidFill>
            </a:endParaRPr>
          </a:p>
          <a:p>
            <a:pPr algn="just"/>
            <a:r>
              <a:rPr lang="en-US" sz="2400" dirty="0" smtClean="0">
                <a:solidFill>
                  <a:srgbClr val="000000"/>
                </a:solidFill>
              </a:rPr>
              <a:t>Lateral Rectus - ?</a:t>
            </a:r>
          </a:p>
          <a:p>
            <a:pPr algn="just"/>
            <a:r>
              <a:rPr lang="en-US" sz="2400" dirty="0" smtClean="0">
                <a:solidFill>
                  <a:srgbClr val="000000"/>
                </a:solidFill>
              </a:rPr>
              <a:t>Medial Rectus - ?</a:t>
            </a:r>
          </a:p>
          <a:p>
            <a:pPr algn="just"/>
            <a:r>
              <a:rPr lang="en-US" sz="2400" dirty="0" smtClean="0">
                <a:solidFill>
                  <a:srgbClr val="000000"/>
                </a:solidFill>
              </a:rPr>
              <a:t>Superior Rectus - ?</a:t>
            </a:r>
          </a:p>
          <a:p>
            <a:pPr algn="just"/>
            <a:r>
              <a:rPr lang="en-US" sz="2400" dirty="0" smtClean="0">
                <a:solidFill>
                  <a:srgbClr val="000000"/>
                </a:solidFill>
              </a:rPr>
              <a:t>Inferior Rectus - ?</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Right Upward Eye movement…..</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4953000"/>
          </a:xfrm>
          <a:prstGeom prst="rect">
            <a:avLst/>
          </a:prstGeom>
        </p:spPr>
        <p:txBody>
          <a:bodyPr/>
          <a:lstStyle/>
          <a:p>
            <a:pPr algn="just"/>
            <a:r>
              <a:rPr lang="en-US" sz="2400" dirty="0" smtClean="0">
                <a:solidFill>
                  <a:srgbClr val="000000"/>
                </a:solidFill>
              </a:rPr>
              <a:t>Rotations of each muscle because of the horizontal and vertical displacement of the eye from its origin  Θ</a:t>
            </a:r>
            <a:r>
              <a:rPr lang="en-US" sz="2400" baseline="-25000" dirty="0" smtClean="0">
                <a:solidFill>
                  <a:srgbClr val="000000"/>
                </a:solidFill>
              </a:rPr>
              <a:t>HR</a:t>
            </a:r>
            <a:r>
              <a:rPr lang="en-US" sz="2400" dirty="0" smtClean="0">
                <a:solidFill>
                  <a:srgbClr val="000000"/>
                </a:solidFill>
              </a:rPr>
              <a:t> and Θ</a:t>
            </a:r>
            <a:r>
              <a:rPr lang="en-US" sz="2400" baseline="-25000" dirty="0" smtClean="0">
                <a:solidFill>
                  <a:srgbClr val="000000"/>
                </a:solidFill>
              </a:rPr>
              <a:t>VR </a:t>
            </a:r>
            <a:r>
              <a:rPr lang="en-US" sz="2400" dirty="0" smtClean="0">
                <a:solidFill>
                  <a:srgbClr val="000000"/>
                </a:solidFill>
              </a:rPr>
              <a:t>, makes a rotation angle with respective to each of muscle connected to the eye globe, </a:t>
            </a:r>
          </a:p>
          <a:p>
            <a:pPr algn="just"/>
            <a:endParaRPr lang="en-US" sz="2400" dirty="0" smtClean="0">
              <a:solidFill>
                <a:srgbClr val="000000"/>
              </a:solidFill>
            </a:endParaRPr>
          </a:p>
          <a:p>
            <a:pPr algn="just"/>
            <a:r>
              <a:rPr lang="en-US" sz="2400" dirty="0" smtClean="0">
                <a:solidFill>
                  <a:srgbClr val="000000"/>
                </a:solidFill>
              </a:rPr>
              <a:t>by lateral rectus, superior rectus, medial rectus and inferior rectus  Θ</a:t>
            </a:r>
            <a:r>
              <a:rPr lang="en-US" sz="2400" baseline="-25000" dirty="0" smtClean="0">
                <a:solidFill>
                  <a:srgbClr val="000000"/>
                </a:solidFill>
              </a:rPr>
              <a:t>LR,  </a:t>
            </a:r>
            <a:r>
              <a:rPr lang="en-US" sz="2400" dirty="0" smtClean="0">
                <a:solidFill>
                  <a:srgbClr val="000000"/>
                </a:solidFill>
              </a:rPr>
              <a:t>Θ</a:t>
            </a:r>
            <a:r>
              <a:rPr lang="en-US" sz="2400" baseline="-25000" dirty="0" smtClean="0">
                <a:solidFill>
                  <a:srgbClr val="000000"/>
                </a:solidFill>
              </a:rPr>
              <a:t>SR,  </a:t>
            </a:r>
            <a:r>
              <a:rPr lang="en-US" sz="2400" dirty="0" smtClean="0">
                <a:solidFill>
                  <a:srgbClr val="000000"/>
                </a:solidFill>
              </a:rPr>
              <a:t>Θ</a:t>
            </a:r>
            <a:r>
              <a:rPr lang="en-US" sz="2400" baseline="-25000" dirty="0" smtClean="0">
                <a:solidFill>
                  <a:srgbClr val="000000"/>
                </a:solidFill>
              </a:rPr>
              <a:t>MR,  </a:t>
            </a:r>
            <a:r>
              <a:rPr lang="en-US" sz="2400" dirty="0" smtClean="0">
                <a:solidFill>
                  <a:srgbClr val="000000"/>
                </a:solidFill>
              </a:rPr>
              <a:t>Θ</a:t>
            </a:r>
            <a:r>
              <a:rPr lang="en-US" sz="2400" baseline="-25000" dirty="0" smtClean="0">
                <a:solidFill>
                  <a:srgbClr val="000000"/>
                </a:solidFill>
              </a:rPr>
              <a:t>IR  </a:t>
            </a:r>
            <a:r>
              <a:rPr lang="en-US" sz="2400" dirty="0" smtClean="0">
                <a:solidFill>
                  <a:srgbClr val="000000"/>
                </a:solidFill>
              </a:rPr>
              <a:t>respectively.</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Right Upward eye movement…..</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4495800"/>
          </a:xfrm>
          <a:prstGeom prst="rect">
            <a:avLst/>
          </a:prstGeom>
        </p:spPr>
        <p:txBody>
          <a:bodyPr/>
          <a:lstStyle/>
          <a:p>
            <a:pPr algn="just" eaLnBrk="1" hangingPunct="1">
              <a:defRPr/>
            </a:pPr>
            <a:r>
              <a:rPr lang="en-US" sz="2400" kern="0" dirty="0" smtClean="0">
                <a:solidFill>
                  <a:srgbClr val="000000"/>
                </a:solidFill>
                <a:latin typeface="+mj-lt"/>
                <a:ea typeface="+mj-ea"/>
                <a:cs typeface="+mj-cs"/>
              </a:rPr>
              <a:t>When human eye rotates to a new target axis due to visual stimuli, each eye muscle is innervated by</a:t>
            </a:r>
            <a:r>
              <a:rPr lang="en-US" sz="2400" kern="0" noProof="0" dirty="0" smtClean="0">
                <a:solidFill>
                  <a:srgbClr val="000000"/>
                </a:solidFill>
                <a:latin typeface="+mj-lt"/>
                <a:ea typeface="+mj-ea"/>
                <a:cs typeface="+mj-cs"/>
              </a:rPr>
              <a:t> a neuronal control signal producing necessary muscle forces for each eye </a:t>
            </a:r>
            <a:r>
              <a:rPr lang="en-US" sz="2400" kern="0" dirty="0" smtClean="0">
                <a:solidFill>
                  <a:srgbClr val="000000"/>
                </a:solidFill>
                <a:latin typeface="+mj-lt"/>
                <a:ea typeface="+mj-ea"/>
                <a:cs typeface="+mj-cs"/>
              </a:rPr>
              <a:t>globe rotation with required direction and magnitude. </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By computing muscle forces as Horizontal Right, Horizontal Left, Vertical Top and Vertical Bottom, these forces can be defined based on muscle properties, and also later will allow to compute individual extraocular  muscle forces. </a:t>
            </a:r>
          </a:p>
          <a:p>
            <a:pPr algn="just" eaLnBrk="1" hangingPunct="1">
              <a:defRPr/>
            </a:pP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26630" name="Rectangle 6"/>
          <p:cNvSpPr>
            <a:spLocks noChangeArrowheads="1"/>
          </p:cNvSpPr>
          <p:nvPr/>
        </p:nvSpPr>
        <p:spPr bwMode="auto">
          <a:xfrm>
            <a:off x="0" y="1809750"/>
            <a:ext cx="9144000" cy="0"/>
          </a:xfrm>
          <a:prstGeom prst="rect">
            <a:avLst/>
          </a:prstGeom>
          <a:noFill/>
          <a:ln w="9525">
            <a:noFill/>
            <a:miter lim="800000"/>
            <a:headEnd/>
            <a:tailEnd/>
          </a:ln>
          <a:effectLst/>
        </p:spPr>
        <p:txBody>
          <a:bodyPr wrap="none" anchor="ctr">
            <a:spAutoFit/>
          </a:bodyPr>
          <a:lstStyle/>
          <a:p>
            <a:pPr eaLnBrk="1" hangingPunct="1"/>
            <a:endParaRPr lang="en-US">
              <a:latin typeface="Arial" charset="0"/>
            </a:endParaRPr>
          </a:p>
        </p:txBody>
      </p:sp>
      <p:sp>
        <p:nvSpPr>
          <p:cNvPr id="26631" name="Rectangle 7"/>
          <p:cNvSpPr>
            <a:spLocks noChangeArrowheads="1"/>
          </p:cNvSpPr>
          <p:nvPr/>
        </p:nvSpPr>
        <p:spPr bwMode="auto">
          <a:xfrm>
            <a:off x="609600" y="304800"/>
            <a:ext cx="8001000" cy="838200"/>
          </a:xfrm>
          <a:prstGeom prst="rect">
            <a:avLst/>
          </a:prstGeom>
          <a:noFill/>
          <a:ln w="9525">
            <a:noFill/>
            <a:miter lim="800000"/>
            <a:headEnd/>
            <a:tailEnd/>
          </a:ln>
          <a:effectLst/>
        </p:spPr>
        <p:txBody>
          <a:bodyPr anchor="ctr"/>
          <a:lstStyle/>
          <a:p>
            <a:pPr algn="ctr" eaLnBrk="1" hangingPunct="1"/>
            <a:r>
              <a:rPr lang="en-US" sz="2800" dirty="0">
                <a:solidFill>
                  <a:srgbClr val="000000"/>
                </a:solidFill>
              </a:rPr>
              <a:t>Vertically &amp; Horizontally </a:t>
            </a:r>
            <a:r>
              <a:rPr lang="en-US" sz="2800" dirty="0" smtClean="0">
                <a:solidFill>
                  <a:srgbClr val="000000"/>
                </a:solidFill>
              </a:rPr>
              <a:t>projected muscle forces at Right Upward eye movement</a:t>
            </a:r>
            <a:endParaRPr lang="en-US" sz="2400" dirty="0">
              <a:solidFill>
                <a:srgbClr val="000000"/>
              </a:solidFill>
            </a:endParaRPr>
          </a:p>
        </p:txBody>
      </p:sp>
      <p:sp>
        <p:nvSpPr>
          <p:cNvPr id="2"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6"/>
          <p:cNvGraphicFramePr>
            <a:graphicFrameLocks noChangeAspect="1"/>
          </p:cNvGraphicFramePr>
          <p:nvPr/>
        </p:nvGraphicFramePr>
        <p:xfrm>
          <a:off x="1066800" y="1443662"/>
          <a:ext cx="7543800" cy="5109538"/>
        </p:xfrm>
        <a:graphic>
          <a:graphicData uri="http://schemas.openxmlformats.org/presentationml/2006/ole">
            <p:oleObj spid="_x0000_s26630" name="SmartDraw" r:id="rId3" imgW="42647164" imgH="29567909" progId="SmartDraw.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Right Upward eye movement…..</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When mapped to the horizontal and vertical planes, each extraocular muscle provides a projection of its force. Those projections are directed according to original 2D movements, therefore creating 4 equations of forces in horizontal and vertical planes:</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noProof="0" dirty="0" smtClean="0">
              <a:solidFill>
                <a:srgbClr val="000000"/>
              </a:solidFill>
              <a:latin typeface="+mj-lt"/>
              <a:ea typeface="+mj-ea"/>
              <a:cs typeface="+mj-cs"/>
            </a:endParaRPr>
          </a:p>
          <a:p>
            <a:r>
              <a:rPr lang="en-US" sz="2000" dirty="0" smtClean="0">
                <a:solidFill>
                  <a:srgbClr val="000000"/>
                </a:solidFill>
              </a:rPr>
              <a:t>Horizontal Right Muscle Force (</a:t>
            </a:r>
            <a:r>
              <a:rPr lang="en-US" sz="2000" i="1" dirty="0" smtClean="0">
                <a:solidFill>
                  <a:srgbClr val="000000"/>
                </a:solidFill>
              </a:rPr>
              <a:t>T</a:t>
            </a:r>
            <a:r>
              <a:rPr lang="en-US" sz="2000" i="1" baseline="-25000" dirty="0" smtClean="0">
                <a:solidFill>
                  <a:srgbClr val="000000"/>
                </a:solidFill>
              </a:rPr>
              <a:t>HR_R_MF</a:t>
            </a:r>
            <a:r>
              <a:rPr lang="en-US" sz="2000" dirty="0" smtClean="0">
                <a:solidFill>
                  <a:srgbClr val="000000"/>
                </a:solidFill>
              </a:rPr>
              <a:t>)	: </a:t>
            </a:r>
            <a:r>
              <a:rPr lang="en-US" sz="1400" i="1" dirty="0" err="1" smtClean="0">
                <a:solidFill>
                  <a:srgbClr val="000000"/>
                </a:solidFill>
              </a:rPr>
              <a:t>T</a:t>
            </a:r>
            <a:r>
              <a:rPr lang="en-US" sz="1400" i="1" baseline="-25000" dirty="0" err="1" smtClean="0">
                <a:solidFill>
                  <a:srgbClr val="000000"/>
                </a:solidFill>
              </a:rPr>
              <a:t>LR</a:t>
            </a:r>
            <a:r>
              <a:rPr lang="en-US" sz="1400" i="1" dirty="0" err="1" smtClean="0">
                <a:solidFill>
                  <a:srgbClr val="000000"/>
                </a:solidFill>
              </a:rPr>
              <a:t>CosΘ</a:t>
            </a:r>
            <a:r>
              <a:rPr lang="en-US" sz="1400" i="1" baseline="-25000" dirty="0" err="1" smtClean="0">
                <a:solidFill>
                  <a:srgbClr val="000000"/>
                </a:solidFill>
              </a:rPr>
              <a:t>LR</a:t>
            </a:r>
            <a:r>
              <a:rPr lang="en-US" sz="1400" baseline="-25000" dirty="0" smtClean="0">
                <a:solidFill>
                  <a:srgbClr val="000000"/>
                </a:solidFill>
              </a:rPr>
              <a:t> </a:t>
            </a:r>
            <a:r>
              <a:rPr lang="en-US" sz="1600" baseline="-25000" dirty="0" smtClean="0">
                <a:solidFill>
                  <a:srgbClr val="000000"/>
                </a:solidFill>
              </a:rPr>
              <a:t>  </a:t>
            </a:r>
            <a:r>
              <a:rPr lang="en-US" sz="2000" baseline="-25000" dirty="0" smtClean="0">
                <a:solidFill>
                  <a:srgbClr val="000000"/>
                </a:solidFill>
              </a:rPr>
              <a:t> </a:t>
            </a:r>
          </a:p>
          <a:p>
            <a:endParaRPr lang="en-US" sz="2000" dirty="0" smtClean="0">
              <a:solidFill>
                <a:srgbClr val="000000"/>
              </a:solidFill>
            </a:endParaRPr>
          </a:p>
          <a:p>
            <a:r>
              <a:rPr lang="en-US" sz="2000" dirty="0" smtClean="0">
                <a:solidFill>
                  <a:srgbClr val="000000"/>
                </a:solidFill>
              </a:rPr>
              <a:t>Horizontal Left Muscle Force (</a:t>
            </a:r>
            <a:r>
              <a:rPr lang="en-US" sz="2000" i="1" dirty="0" smtClean="0">
                <a:solidFill>
                  <a:srgbClr val="000000"/>
                </a:solidFill>
              </a:rPr>
              <a:t>T</a:t>
            </a:r>
            <a:r>
              <a:rPr lang="en-US" sz="2000" i="1" baseline="-25000" dirty="0" smtClean="0">
                <a:solidFill>
                  <a:srgbClr val="000000"/>
                </a:solidFill>
              </a:rPr>
              <a:t>HR_L_MF</a:t>
            </a:r>
            <a:r>
              <a:rPr lang="en-US" sz="2000" dirty="0" smtClean="0">
                <a:solidFill>
                  <a:srgbClr val="000000"/>
                </a:solidFill>
              </a:rPr>
              <a:t>)	: </a:t>
            </a:r>
            <a:r>
              <a:rPr lang="en-US" sz="1400" i="1" dirty="0" err="1" smtClean="0">
                <a:solidFill>
                  <a:srgbClr val="000000"/>
                </a:solidFill>
              </a:rPr>
              <a:t>T</a:t>
            </a:r>
            <a:r>
              <a:rPr lang="en-US" sz="1400" i="1" baseline="-25000" dirty="0" err="1" smtClean="0">
                <a:solidFill>
                  <a:srgbClr val="000000"/>
                </a:solidFill>
              </a:rPr>
              <a:t>MR</a:t>
            </a:r>
            <a:r>
              <a:rPr lang="en-US" sz="1400" i="1" dirty="0" err="1" smtClean="0">
                <a:solidFill>
                  <a:srgbClr val="000000"/>
                </a:solidFill>
              </a:rPr>
              <a:t>CosΘ</a:t>
            </a:r>
            <a:r>
              <a:rPr lang="en-US" sz="1400" i="1" baseline="-25000" dirty="0" err="1" smtClean="0">
                <a:solidFill>
                  <a:srgbClr val="000000"/>
                </a:solidFill>
              </a:rPr>
              <a:t>MR</a:t>
            </a:r>
            <a:r>
              <a:rPr lang="en-US" sz="1400" i="1" baseline="-25000" dirty="0" smtClean="0">
                <a:solidFill>
                  <a:srgbClr val="000000"/>
                </a:solidFill>
              </a:rPr>
              <a:t> </a:t>
            </a:r>
            <a:r>
              <a:rPr lang="en-US" sz="1400" i="1" dirty="0" smtClean="0">
                <a:solidFill>
                  <a:srgbClr val="000000"/>
                </a:solidFill>
              </a:rPr>
              <a:t>+ </a:t>
            </a:r>
            <a:r>
              <a:rPr lang="en-US" sz="1400" i="1" dirty="0" err="1" smtClean="0">
                <a:solidFill>
                  <a:srgbClr val="000000"/>
                </a:solidFill>
              </a:rPr>
              <a:t>T</a:t>
            </a:r>
            <a:r>
              <a:rPr lang="en-US" sz="1400" i="1" baseline="-25000" dirty="0" err="1" smtClean="0">
                <a:solidFill>
                  <a:srgbClr val="000000"/>
                </a:solidFill>
              </a:rPr>
              <a:t>SR</a:t>
            </a:r>
            <a:r>
              <a:rPr lang="en-US" sz="1400" i="1" dirty="0" err="1" smtClean="0">
                <a:solidFill>
                  <a:srgbClr val="000000"/>
                </a:solidFill>
              </a:rPr>
              <a:t>SinΘ</a:t>
            </a:r>
            <a:r>
              <a:rPr lang="en-US" sz="1400" i="1" baseline="-25000" dirty="0" err="1" smtClean="0">
                <a:solidFill>
                  <a:srgbClr val="000000"/>
                </a:solidFill>
              </a:rPr>
              <a:t>SR</a:t>
            </a:r>
            <a:r>
              <a:rPr lang="en-US" sz="1400" i="1" dirty="0" smtClean="0">
                <a:solidFill>
                  <a:srgbClr val="000000"/>
                </a:solidFill>
              </a:rPr>
              <a:t>+ </a:t>
            </a:r>
            <a:r>
              <a:rPr lang="en-US" sz="1400" i="1" dirty="0" err="1" smtClean="0">
                <a:solidFill>
                  <a:srgbClr val="000000"/>
                </a:solidFill>
              </a:rPr>
              <a:t>T</a:t>
            </a:r>
            <a:r>
              <a:rPr lang="en-US" sz="1400" i="1" baseline="-25000" dirty="0" err="1" smtClean="0">
                <a:solidFill>
                  <a:srgbClr val="000000"/>
                </a:solidFill>
              </a:rPr>
              <a:t>IR</a:t>
            </a:r>
            <a:r>
              <a:rPr lang="en-US" sz="1400" i="1" dirty="0" err="1" smtClean="0">
                <a:solidFill>
                  <a:srgbClr val="000000"/>
                </a:solidFill>
              </a:rPr>
              <a:t>SinΘ</a:t>
            </a:r>
            <a:r>
              <a:rPr lang="en-US" sz="1400" i="1" baseline="-25000" dirty="0" err="1" smtClean="0">
                <a:solidFill>
                  <a:srgbClr val="000000"/>
                </a:solidFill>
              </a:rPr>
              <a:t>IR</a:t>
            </a:r>
            <a:endParaRPr lang="en-US" sz="1400" i="1" baseline="-25000" dirty="0" smtClean="0">
              <a:solidFill>
                <a:srgbClr val="000000"/>
              </a:solidFill>
            </a:endParaRPr>
          </a:p>
          <a:p>
            <a:endParaRPr lang="en-US" sz="2000" dirty="0" smtClean="0">
              <a:solidFill>
                <a:srgbClr val="000000"/>
              </a:solidFill>
            </a:endParaRPr>
          </a:p>
          <a:p>
            <a:r>
              <a:rPr lang="en-US" sz="2000" dirty="0" smtClean="0">
                <a:solidFill>
                  <a:srgbClr val="000000"/>
                </a:solidFill>
              </a:rPr>
              <a:t>Vertical Top Muscle Force (</a:t>
            </a:r>
            <a:r>
              <a:rPr lang="en-US" sz="2000" i="1" dirty="0" smtClean="0">
                <a:solidFill>
                  <a:srgbClr val="000000"/>
                </a:solidFill>
              </a:rPr>
              <a:t>T</a:t>
            </a:r>
            <a:r>
              <a:rPr lang="en-US" sz="2000" i="1" baseline="-25000" dirty="0" smtClean="0">
                <a:solidFill>
                  <a:srgbClr val="000000"/>
                </a:solidFill>
              </a:rPr>
              <a:t>VR_T_MF</a:t>
            </a:r>
            <a:r>
              <a:rPr lang="en-US" sz="2000" dirty="0" smtClean="0">
                <a:solidFill>
                  <a:srgbClr val="000000"/>
                </a:solidFill>
              </a:rPr>
              <a:t>)       	: </a:t>
            </a:r>
            <a:r>
              <a:rPr lang="en-US" sz="1400" i="1" dirty="0" err="1" smtClean="0">
                <a:solidFill>
                  <a:srgbClr val="000000"/>
                </a:solidFill>
              </a:rPr>
              <a:t>T</a:t>
            </a:r>
            <a:r>
              <a:rPr lang="en-US" sz="1400" i="1" baseline="-25000" dirty="0" err="1" smtClean="0">
                <a:solidFill>
                  <a:srgbClr val="000000"/>
                </a:solidFill>
              </a:rPr>
              <a:t>SR</a:t>
            </a:r>
            <a:r>
              <a:rPr lang="en-US" sz="1400" i="1" dirty="0" err="1" smtClean="0">
                <a:solidFill>
                  <a:srgbClr val="000000"/>
                </a:solidFill>
              </a:rPr>
              <a:t>CosΘ</a:t>
            </a:r>
            <a:r>
              <a:rPr lang="en-US" sz="1400" i="1" baseline="-25000" dirty="0" err="1" smtClean="0">
                <a:solidFill>
                  <a:srgbClr val="000000"/>
                </a:solidFill>
              </a:rPr>
              <a:t>SR</a:t>
            </a:r>
            <a:r>
              <a:rPr lang="en-US" sz="2000" i="1" baseline="-25000" dirty="0" smtClean="0">
                <a:solidFill>
                  <a:srgbClr val="000000"/>
                </a:solidFill>
              </a:rPr>
              <a:t>  </a:t>
            </a:r>
          </a:p>
          <a:p>
            <a:endParaRPr lang="en-US" sz="2000" dirty="0" smtClean="0">
              <a:solidFill>
                <a:srgbClr val="000000"/>
              </a:solidFill>
            </a:endParaRPr>
          </a:p>
          <a:p>
            <a:r>
              <a:rPr lang="en-US" sz="2000" dirty="0" smtClean="0">
                <a:solidFill>
                  <a:srgbClr val="000000"/>
                </a:solidFill>
              </a:rPr>
              <a:t>Vertical Bottom Muscle Force (</a:t>
            </a:r>
            <a:r>
              <a:rPr lang="en-US" sz="2000" i="1" dirty="0" smtClean="0">
                <a:solidFill>
                  <a:srgbClr val="000000"/>
                </a:solidFill>
              </a:rPr>
              <a:t>T</a:t>
            </a:r>
            <a:r>
              <a:rPr lang="en-US" sz="2000" i="1" baseline="-25000" dirty="0" smtClean="0">
                <a:solidFill>
                  <a:srgbClr val="000000"/>
                </a:solidFill>
              </a:rPr>
              <a:t>VR_B_MF</a:t>
            </a:r>
            <a:r>
              <a:rPr lang="en-US" sz="2000" dirty="0" smtClean="0">
                <a:solidFill>
                  <a:srgbClr val="000000"/>
                </a:solidFill>
              </a:rPr>
              <a:t>) 	: </a:t>
            </a:r>
            <a:r>
              <a:rPr lang="en-US" sz="1400" i="1" dirty="0" err="1" smtClean="0">
                <a:solidFill>
                  <a:srgbClr val="000000"/>
                </a:solidFill>
              </a:rPr>
              <a:t>T</a:t>
            </a:r>
            <a:r>
              <a:rPr lang="en-US" sz="1400" i="1" baseline="-25000" dirty="0" err="1" smtClean="0">
                <a:solidFill>
                  <a:srgbClr val="000000"/>
                </a:solidFill>
              </a:rPr>
              <a:t>IR</a:t>
            </a:r>
            <a:r>
              <a:rPr lang="en-US" sz="1400" i="1" dirty="0" err="1" smtClean="0">
                <a:solidFill>
                  <a:srgbClr val="000000"/>
                </a:solidFill>
              </a:rPr>
              <a:t>CosΘ</a:t>
            </a:r>
            <a:r>
              <a:rPr lang="en-US" sz="1400" i="1" baseline="-25000" dirty="0" err="1" smtClean="0">
                <a:solidFill>
                  <a:srgbClr val="000000"/>
                </a:solidFill>
              </a:rPr>
              <a:t>IR</a:t>
            </a:r>
            <a:r>
              <a:rPr lang="en-US" sz="1400" i="1" baseline="-25000" dirty="0" smtClean="0">
                <a:solidFill>
                  <a:srgbClr val="000000"/>
                </a:solidFill>
              </a:rPr>
              <a:t> </a:t>
            </a:r>
            <a:r>
              <a:rPr lang="en-US" sz="1400" i="1" dirty="0" smtClean="0">
                <a:solidFill>
                  <a:srgbClr val="000000"/>
                </a:solidFill>
              </a:rPr>
              <a:t>+ </a:t>
            </a:r>
            <a:r>
              <a:rPr lang="en-US" sz="1400" i="1" dirty="0" err="1" smtClean="0">
                <a:solidFill>
                  <a:srgbClr val="000000"/>
                </a:solidFill>
              </a:rPr>
              <a:t>T</a:t>
            </a:r>
            <a:r>
              <a:rPr lang="en-US" sz="1400" i="1" baseline="-25000" dirty="0" err="1" smtClean="0">
                <a:solidFill>
                  <a:srgbClr val="000000"/>
                </a:solidFill>
              </a:rPr>
              <a:t>MR</a:t>
            </a:r>
            <a:r>
              <a:rPr lang="en-US" sz="1400" i="1" dirty="0" err="1" smtClean="0">
                <a:solidFill>
                  <a:srgbClr val="000000"/>
                </a:solidFill>
              </a:rPr>
              <a:t>SinΘ</a:t>
            </a:r>
            <a:r>
              <a:rPr lang="en-US" sz="1400" i="1" baseline="-25000" dirty="0" err="1" smtClean="0">
                <a:solidFill>
                  <a:srgbClr val="000000"/>
                </a:solidFill>
              </a:rPr>
              <a:t>MR</a:t>
            </a:r>
            <a:r>
              <a:rPr lang="en-US" sz="1400" i="1" baseline="-25000" dirty="0" smtClean="0">
                <a:solidFill>
                  <a:srgbClr val="000000"/>
                </a:solidFill>
              </a:rPr>
              <a:t> </a:t>
            </a:r>
            <a:r>
              <a:rPr lang="en-US" sz="1400" i="1" dirty="0" smtClean="0">
                <a:solidFill>
                  <a:srgbClr val="000000"/>
                </a:solidFill>
              </a:rPr>
              <a:t>+ </a:t>
            </a:r>
            <a:r>
              <a:rPr lang="en-US" sz="1400" i="1" dirty="0" err="1" smtClean="0">
                <a:solidFill>
                  <a:srgbClr val="000000"/>
                </a:solidFill>
              </a:rPr>
              <a:t>T</a:t>
            </a:r>
            <a:r>
              <a:rPr lang="en-US" sz="1400" i="1" baseline="-25000" dirty="0" err="1" smtClean="0">
                <a:solidFill>
                  <a:srgbClr val="000000"/>
                </a:solidFill>
              </a:rPr>
              <a:t>LR</a:t>
            </a:r>
            <a:r>
              <a:rPr lang="en-US" sz="1400" i="1" dirty="0" err="1" smtClean="0">
                <a:solidFill>
                  <a:srgbClr val="000000"/>
                </a:solidFill>
              </a:rPr>
              <a:t>SinΘ</a:t>
            </a:r>
            <a:r>
              <a:rPr lang="en-US" sz="1400" i="1" baseline="-25000" dirty="0" err="1" smtClean="0">
                <a:solidFill>
                  <a:srgbClr val="000000"/>
                </a:solidFill>
              </a:rPr>
              <a:t>LR</a:t>
            </a:r>
            <a:endParaRPr lang="en-US" sz="1400" dirty="0" smtClean="0">
              <a:solidFill>
                <a:srgbClr val="000000"/>
              </a:solidFill>
            </a:endParaRPr>
          </a:p>
          <a:p>
            <a:pPr algn="just" eaLnBrk="1" hangingPunct="1">
              <a:defRPr/>
            </a:pP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Individual Muscle Properties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4953000"/>
          </a:xfrm>
          <a:prstGeom prst="rect">
            <a:avLst/>
          </a:prstGeom>
        </p:spPr>
        <p:txBody>
          <a:bodyPr/>
          <a:lstStyle/>
          <a:p>
            <a:pPr algn="just" eaLnBrk="1" hangingPunct="1">
              <a:buFont typeface="Arial" pitchFamily="34" charset="0"/>
              <a:buChar char="•"/>
              <a:defRPr/>
            </a:pPr>
            <a:r>
              <a:rPr lang="en-US" sz="2400" kern="0" noProof="0" dirty="0" smtClean="0">
                <a:solidFill>
                  <a:srgbClr val="000000"/>
                </a:solidFill>
                <a:latin typeface="+mj-lt"/>
                <a:ea typeface="+mj-ea"/>
                <a:cs typeface="+mj-cs"/>
              </a:rPr>
              <a:t> Detailed computation of muscle forces requires accurate modeling of each component inside of an extraocular muscle. </a:t>
            </a:r>
          </a:p>
          <a:p>
            <a:pPr algn="just" eaLnBrk="1" hangingPunct="1">
              <a:buFont typeface="Arial" pitchFamily="34" charset="0"/>
              <a:buChar char="•"/>
              <a:defRPr/>
            </a:pPr>
            <a:r>
              <a:rPr lang="en-US" sz="2400" kern="0" dirty="0" smtClean="0">
                <a:solidFill>
                  <a:srgbClr val="000000"/>
                </a:solidFill>
                <a:latin typeface="+mj-lt"/>
                <a:ea typeface="+mj-ea"/>
                <a:cs typeface="+mj-cs"/>
              </a:rPr>
              <a:t> These components are passive elasticity, an active state tension, series elasticity, a length tension component and a force velocity relationship.</a:t>
            </a:r>
          </a:p>
          <a:p>
            <a:pPr algn="just" eaLnBrk="1" hangingPunct="1">
              <a:buFont typeface="Arial" pitchFamily="34" charset="0"/>
              <a:buChar char="•"/>
              <a:defRPr/>
            </a:pPr>
            <a:r>
              <a:rPr lang="en-US" sz="2400" kern="0" dirty="0" smtClean="0">
                <a:solidFill>
                  <a:srgbClr val="000000"/>
                </a:solidFill>
                <a:latin typeface="+mj-lt"/>
                <a:ea typeface="+mj-ea"/>
                <a:cs typeface="+mj-cs"/>
              </a:rPr>
              <a:t> Combined these components creates a Muscle Mechanical Model (MMM).</a:t>
            </a:r>
          </a:p>
          <a:p>
            <a:pPr algn="just" eaLnBrk="1" hangingPunct="1">
              <a:defRPr/>
            </a:pP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Individual Muscle Properties…..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b="1" kern="0" noProof="0" dirty="0" smtClean="0">
                <a:solidFill>
                  <a:srgbClr val="000000"/>
                </a:solidFill>
                <a:latin typeface="+mj-lt"/>
                <a:ea typeface="+mj-ea"/>
                <a:cs typeface="+mj-cs"/>
              </a:rPr>
              <a:t>Passive Elasticity: </a:t>
            </a:r>
            <a:r>
              <a:rPr lang="en-US" sz="2400" kern="0" noProof="0" dirty="0" smtClean="0">
                <a:solidFill>
                  <a:srgbClr val="000000"/>
                </a:solidFill>
                <a:latin typeface="+mj-lt"/>
                <a:ea typeface="+mj-ea"/>
                <a:cs typeface="+mj-cs"/>
              </a:rPr>
              <a:t>Each body muscle in the rest state is elastic.  The rested muscle can be stretched by applying force, the extension being proportional to the force applied. The passive muscle component is non-linear, but in this paper it is modeled as an ideal </a:t>
            </a:r>
            <a:r>
              <a:rPr lang="en-US" sz="2400" kern="0" dirty="0" smtClean="0">
                <a:solidFill>
                  <a:srgbClr val="000000"/>
                </a:solidFill>
                <a:latin typeface="+mj-lt"/>
                <a:ea typeface="+mj-ea"/>
                <a:cs typeface="+mj-cs"/>
              </a:rPr>
              <a:t>linear spring. </a:t>
            </a:r>
            <a:r>
              <a:rPr lang="en-US" sz="2400" kern="0" noProof="0" dirty="0" smtClean="0">
                <a:solidFill>
                  <a:srgbClr val="000000"/>
                </a:solidFill>
                <a:latin typeface="+mj-lt"/>
                <a:ea typeface="+mj-ea"/>
                <a:cs typeface="+mj-cs"/>
              </a:rPr>
              <a:t> </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b="1" kern="0" dirty="0" smtClean="0">
                <a:solidFill>
                  <a:srgbClr val="000000"/>
                </a:solidFill>
                <a:latin typeface="+mj-lt"/>
                <a:ea typeface="+mj-ea"/>
                <a:cs typeface="+mj-cs"/>
              </a:rPr>
              <a:t>Active State Tension: </a:t>
            </a:r>
            <a:r>
              <a:rPr lang="en-US" sz="2400" kern="0" dirty="0" smtClean="0">
                <a:solidFill>
                  <a:srgbClr val="000000"/>
                </a:solidFill>
                <a:latin typeface="+mj-lt"/>
                <a:ea typeface="+mj-ea"/>
                <a:cs typeface="+mj-cs"/>
              </a:rPr>
              <a:t>If stimulated by a single wave of neurons, a muscle twitches then relaxes.  A muscle goes into the tetanic state, when its stimulated by a neurons at a specific frequency continuously [13]. When a tetanic stimulation occurs, a muscle develops tension, trying to contract. The resulting tension is called the active state tension. </a:t>
            </a:r>
          </a:p>
          <a:p>
            <a:pPr algn="just" eaLnBrk="1" hangingPunct="1">
              <a:defRPr/>
            </a:pP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Motivation</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609600" y="1371600"/>
            <a:ext cx="8077200" cy="4876800"/>
          </a:xfrm>
          <a:prstGeom prst="rect">
            <a:avLst/>
          </a:prstGeom>
        </p:spPr>
        <p:txBody>
          <a:bodyPr/>
          <a:lstStyle/>
          <a:p>
            <a:pPr algn="just"/>
            <a:r>
              <a:rPr lang="en-US" sz="2400" dirty="0" smtClean="0">
                <a:solidFill>
                  <a:srgbClr val="000000"/>
                </a:solidFill>
              </a:rPr>
              <a:t>Accurate eye movement prediction will increase the responsiveness of every system that uses eye-gaze-based commands. </a:t>
            </a:r>
          </a:p>
          <a:p>
            <a:pPr algn="just"/>
            <a:endParaRPr lang="en-US" sz="2400" dirty="0" smtClean="0">
              <a:solidFill>
                <a:srgbClr val="000000"/>
              </a:solidFill>
            </a:endParaRPr>
          </a:p>
          <a:p>
            <a:pPr algn="just"/>
            <a:r>
              <a:rPr lang="en-US" sz="2400" dirty="0" smtClean="0">
                <a:solidFill>
                  <a:srgbClr val="000000"/>
                </a:solidFill>
              </a:rPr>
              <a:t>As an example, prediction of fast eye movement (saccade) will allow placing system’s response to the area targeted by a saccade, anticipating a user’s intentions.</a:t>
            </a:r>
          </a:p>
          <a:p>
            <a:pPr lvl="0" algn="just" eaLnBrk="1" hangingPunct="1">
              <a:buFont typeface="Arial" pitchFamily="34" charset="0"/>
              <a:buChar char="•"/>
            </a:pP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Individual Muscle Properties…..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b="1" kern="0" noProof="0" dirty="0" smtClean="0">
                <a:solidFill>
                  <a:srgbClr val="000000"/>
                </a:solidFill>
                <a:latin typeface="+mj-lt"/>
                <a:ea typeface="+mj-ea"/>
                <a:cs typeface="+mj-cs"/>
              </a:rPr>
              <a:t>Length Tension Relationship: </a:t>
            </a:r>
            <a:r>
              <a:rPr lang="en-US" sz="2400" kern="0" noProof="0" dirty="0" smtClean="0">
                <a:solidFill>
                  <a:srgbClr val="000000"/>
                </a:solidFill>
                <a:latin typeface="+mj-lt"/>
                <a:ea typeface="+mj-ea"/>
                <a:cs typeface="+mj-cs"/>
              </a:rPr>
              <a:t>The tension that a muscle develops as a result of neuronal stimulation partially depends on its length. In this paper the length tension relationship is modeled as an ideal linear spring. </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b="1" kern="0" dirty="0" smtClean="0">
                <a:solidFill>
                  <a:srgbClr val="000000"/>
                </a:solidFill>
                <a:latin typeface="+mj-lt"/>
                <a:ea typeface="+mj-ea"/>
                <a:cs typeface="+mj-cs"/>
              </a:rPr>
              <a:t>Series Elasticity: </a:t>
            </a:r>
            <a:r>
              <a:rPr lang="en-US" sz="2400" kern="0" dirty="0" smtClean="0">
                <a:solidFill>
                  <a:srgbClr val="000000"/>
                </a:solidFill>
                <a:latin typeface="+mj-lt"/>
                <a:ea typeface="+mj-ea"/>
                <a:cs typeface="+mj-cs"/>
              </a:rPr>
              <a:t>The series elasticity is in series with the active force generator, hence the name. In this 2DOPMM, the series elasticity is modeled as an ideal liner spring. </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b="1" kern="0" dirty="0" smtClean="0">
                <a:solidFill>
                  <a:srgbClr val="000000"/>
                </a:solidFill>
                <a:latin typeface="+mj-lt"/>
                <a:ea typeface="+mj-ea"/>
                <a:cs typeface="+mj-cs"/>
              </a:rPr>
              <a:t>Force Velocity Relationship: </a:t>
            </a:r>
            <a:r>
              <a:rPr lang="en-US" sz="2400" kern="0" dirty="0" smtClean="0">
                <a:solidFill>
                  <a:srgbClr val="000000"/>
                </a:solidFill>
                <a:latin typeface="+mj-lt"/>
                <a:ea typeface="+mj-ea"/>
                <a:cs typeface="+mj-cs"/>
              </a:rPr>
              <a:t>This dependency of force upon velocity varies for different levels of neuronal  control signal and depends on whether a muscle shortens or being stretched.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Horizontal Right Muscle Force MMM at Fixation</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63" name="Object 3"/>
          <p:cNvGraphicFramePr>
            <a:graphicFrameLocks noChangeAspect="1"/>
          </p:cNvGraphicFramePr>
          <p:nvPr/>
        </p:nvGraphicFramePr>
        <p:xfrm>
          <a:off x="1219200" y="1258432"/>
          <a:ext cx="6396038" cy="5066168"/>
        </p:xfrm>
        <a:graphic>
          <a:graphicData uri="http://schemas.openxmlformats.org/presentationml/2006/ole">
            <p:oleObj spid="_x0000_s40963" name="SmartDraw" r:id="rId3" imgW="34532711" imgH="27956164" progId="SmartDraw.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kern="0" dirty="0" smtClean="0">
                <a:solidFill>
                  <a:srgbClr val="000000"/>
                </a:solidFill>
              </a:rPr>
              <a:t>Horizontal Right Muscle Force MMM at Fixation</a:t>
            </a:r>
            <a:endParaRPr lang="en-US" sz="2400" kern="0" dirty="0" smtClean="0">
              <a:solidFill>
                <a:srgbClr val="000000"/>
              </a:solidFill>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a:r>
              <a:rPr lang="en-US" sz="2400" dirty="0" smtClean="0">
                <a:solidFill>
                  <a:srgbClr val="000000"/>
                </a:solidFill>
              </a:rPr>
              <a:t>Neuronal control signal </a:t>
            </a:r>
            <a:r>
              <a:rPr lang="en-US" sz="2400" i="1" dirty="0" smtClean="0">
                <a:solidFill>
                  <a:srgbClr val="000000"/>
                </a:solidFill>
              </a:rPr>
              <a:t>N</a:t>
            </a:r>
            <a:r>
              <a:rPr lang="en-US" sz="2400" i="1" baseline="-25000" dirty="0" smtClean="0">
                <a:solidFill>
                  <a:srgbClr val="000000"/>
                </a:solidFill>
              </a:rPr>
              <a:t>LR</a:t>
            </a:r>
            <a:r>
              <a:rPr lang="en-US" sz="2400" baseline="-25000" dirty="0" smtClean="0">
                <a:solidFill>
                  <a:srgbClr val="000000"/>
                </a:solidFill>
              </a:rPr>
              <a:t> </a:t>
            </a:r>
            <a:r>
              <a:rPr lang="en-US" sz="2400" dirty="0" smtClean="0">
                <a:solidFill>
                  <a:srgbClr val="000000"/>
                </a:solidFill>
              </a:rPr>
              <a:t>creates active tension force </a:t>
            </a:r>
            <a:r>
              <a:rPr lang="en-US" sz="2400" i="1" dirty="0" smtClean="0">
                <a:solidFill>
                  <a:srgbClr val="000000"/>
                </a:solidFill>
              </a:rPr>
              <a:t>F</a:t>
            </a:r>
            <a:r>
              <a:rPr lang="en-US" sz="2400" i="1" baseline="-25000" dirty="0" smtClean="0">
                <a:solidFill>
                  <a:srgbClr val="000000"/>
                </a:solidFill>
              </a:rPr>
              <a:t>HR_LR </a:t>
            </a:r>
            <a:r>
              <a:rPr lang="en-US" sz="2400" dirty="0" smtClean="0">
                <a:solidFill>
                  <a:srgbClr val="000000"/>
                </a:solidFill>
              </a:rPr>
              <a:t>that works in parallel with the length-tension force </a:t>
            </a:r>
            <a:r>
              <a:rPr lang="en-US" sz="2400" i="1" dirty="0" smtClean="0">
                <a:solidFill>
                  <a:srgbClr val="000000"/>
                </a:solidFill>
              </a:rPr>
              <a:t>F</a:t>
            </a:r>
            <a:r>
              <a:rPr lang="en-US" sz="2400" i="1" baseline="-25000" dirty="0" smtClean="0">
                <a:solidFill>
                  <a:srgbClr val="000000"/>
                </a:solidFill>
              </a:rPr>
              <a:t>HR_LT_LR </a:t>
            </a:r>
            <a:r>
              <a:rPr lang="en-US" sz="2400" dirty="0" smtClean="0">
                <a:solidFill>
                  <a:srgbClr val="000000"/>
                </a:solidFill>
              </a:rPr>
              <a:t>. </a:t>
            </a:r>
          </a:p>
          <a:p>
            <a:pPr algn="just"/>
            <a:endParaRPr lang="en-US" sz="2400" dirty="0" smtClean="0">
              <a:solidFill>
                <a:srgbClr val="000000"/>
              </a:solidFill>
            </a:endParaRPr>
          </a:p>
          <a:p>
            <a:pPr algn="just"/>
            <a:r>
              <a:rPr lang="en-US" sz="2400" dirty="0" smtClean="0">
                <a:solidFill>
                  <a:srgbClr val="000000"/>
                </a:solidFill>
              </a:rPr>
              <a:t>Altogether they produce tension  that is propagated through the series elasticity components to the eye globe.</a:t>
            </a:r>
            <a:endParaRPr lang="en-US" sz="2400" dirty="0">
              <a:solidFill>
                <a:srgbClr val="000000"/>
              </a:solidFill>
            </a:endParaRPr>
          </a:p>
        </p:txBody>
      </p:sp>
      <p:graphicFrame>
        <p:nvGraphicFramePr>
          <p:cNvPr id="57347" name="Object 3"/>
          <p:cNvGraphicFramePr>
            <a:graphicFrameLocks noChangeAspect="1"/>
          </p:cNvGraphicFramePr>
          <p:nvPr/>
        </p:nvGraphicFramePr>
        <p:xfrm>
          <a:off x="1676400" y="3886200"/>
          <a:ext cx="5940425" cy="652463"/>
        </p:xfrm>
        <a:graphic>
          <a:graphicData uri="http://schemas.openxmlformats.org/presentationml/2006/ole">
            <p:oleObj spid="_x0000_s57347" name="Document" r:id="rId3" imgW="5940449" imgH="652167" progId="Word.Document.12">
              <p:embed/>
            </p:oleObj>
          </a:graphicData>
        </a:graphic>
      </p:graphicFrame>
      <p:graphicFrame>
        <p:nvGraphicFramePr>
          <p:cNvPr id="57348" name="Object 4"/>
          <p:cNvGraphicFramePr>
            <a:graphicFrameLocks noChangeAspect="1"/>
          </p:cNvGraphicFramePr>
          <p:nvPr/>
        </p:nvGraphicFramePr>
        <p:xfrm>
          <a:off x="1600200" y="4648200"/>
          <a:ext cx="5940425" cy="652463"/>
        </p:xfrm>
        <a:graphic>
          <a:graphicData uri="http://schemas.openxmlformats.org/presentationml/2006/ole">
            <p:oleObj spid="_x0000_s57348" name="Document" r:id="rId4" imgW="5940449" imgH="652167" progId="Word.Document.12">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kern="0" dirty="0" smtClean="0">
                <a:solidFill>
                  <a:srgbClr val="000000"/>
                </a:solidFill>
              </a:rPr>
              <a:t>MMM Scalar Values</a:t>
            </a:r>
            <a:endParaRPr lang="en-US" sz="2400" kern="0" dirty="0" smtClean="0">
              <a:solidFill>
                <a:srgbClr val="000000"/>
              </a:solidFill>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a:r>
              <a:rPr lang="en-US" sz="2400" dirty="0" smtClean="0">
                <a:solidFill>
                  <a:srgbClr val="000000"/>
                </a:solidFill>
              </a:rPr>
              <a:t>Length tension force of lateral rectus is, </a:t>
            </a:r>
          </a:p>
          <a:p>
            <a:pPr algn="just"/>
            <a:endParaRPr lang="en-US" sz="2400" dirty="0" smtClean="0">
              <a:solidFill>
                <a:srgbClr val="000000"/>
              </a:solidFill>
            </a:endParaRPr>
          </a:p>
          <a:p>
            <a:pPr algn="just"/>
            <a:r>
              <a:rPr lang="en-US" sz="2400" dirty="0" smtClean="0">
                <a:solidFill>
                  <a:srgbClr val="000000"/>
                </a:solidFill>
              </a:rPr>
              <a:t>   </a:t>
            </a:r>
          </a:p>
          <a:p>
            <a:pPr algn="just"/>
            <a:r>
              <a:rPr lang="en-US" sz="2400" dirty="0" smtClean="0">
                <a:solidFill>
                  <a:srgbClr val="000000"/>
                </a:solidFill>
              </a:rPr>
              <a:t>where</a:t>
            </a:r>
            <a:r>
              <a:rPr lang="en-US" sz="2400" baseline="-25000" dirty="0" smtClean="0">
                <a:solidFill>
                  <a:srgbClr val="000000"/>
                </a:solidFill>
              </a:rPr>
              <a:t> </a:t>
            </a:r>
            <a:r>
              <a:rPr lang="el-GR" sz="2400" i="1" dirty="0" smtClean="0">
                <a:solidFill>
                  <a:srgbClr val="000000"/>
                </a:solidFill>
              </a:rPr>
              <a:t>θ</a:t>
            </a:r>
            <a:r>
              <a:rPr lang="en-US" sz="2400" i="1" baseline="-25000" dirty="0" smtClean="0">
                <a:solidFill>
                  <a:srgbClr val="000000"/>
                </a:solidFill>
              </a:rPr>
              <a:t>HR_LT_LR</a:t>
            </a:r>
            <a:r>
              <a:rPr lang="en-US" sz="2400" dirty="0" smtClean="0">
                <a:solidFill>
                  <a:srgbClr val="000000"/>
                </a:solidFill>
              </a:rPr>
              <a:t> is the displacement of the spring in the horizontal direction and K</a:t>
            </a:r>
            <a:r>
              <a:rPr lang="en-US" sz="2400" baseline="-25000" dirty="0" smtClean="0">
                <a:solidFill>
                  <a:srgbClr val="000000"/>
                </a:solidFill>
              </a:rPr>
              <a:t>LT </a:t>
            </a:r>
            <a:r>
              <a:rPr lang="en-US" sz="2400" dirty="0" smtClean="0">
                <a:solidFill>
                  <a:srgbClr val="000000"/>
                </a:solidFill>
              </a:rPr>
              <a:t>is the spring’s coefficient</a:t>
            </a:r>
          </a:p>
          <a:p>
            <a:pPr algn="just"/>
            <a:endParaRPr lang="en-US" sz="2400" dirty="0" smtClean="0">
              <a:solidFill>
                <a:srgbClr val="000000"/>
              </a:solidFill>
            </a:endParaRPr>
          </a:p>
          <a:p>
            <a:pPr algn="just"/>
            <a:r>
              <a:rPr lang="en-US" sz="2400" dirty="0" smtClean="0">
                <a:solidFill>
                  <a:srgbClr val="000000"/>
                </a:solidFill>
              </a:rPr>
              <a:t>The force propagated by the series elasticity component is,  </a:t>
            </a:r>
            <a:r>
              <a:rPr lang="en-US" sz="2400" i="1" dirty="0" smtClean="0">
                <a:solidFill>
                  <a:srgbClr val="000000"/>
                </a:solidFill>
              </a:rPr>
              <a:t> </a:t>
            </a:r>
          </a:p>
          <a:p>
            <a:pPr algn="just"/>
            <a:endParaRPr lang="en-US" sz="2400" i="1" dirty="0" smtClean="0">
              <a:solidFill>
                <a:srgbClr val="000000"/>
              </a:solidFill>
            </a:endParaRPr>
          </a:p>
          <a:p>
            <a:pPr algn="just"/>
            <a:endParaRPr lang="en-US" sz="2400" i="1" dirty="0" smtClean="0">
              <a:solidFill>
                <a:srgbClr val="000000"/>
              </a:solidFill>
            </a:endParaRPr>
          </a:p>
          <a:p>
            <a:pPr algn="just"/>
            <a:r>
              <a:rPr lang="en-US" sz="2400" dirty="0" smtClean="0">
                <a:solidFill>
                  <a:srgbClr val="000000"/>
                </a:solidFill>
              </a:rPr>
              <a:t>where</a:t>
            </a:r>
            <a:r>
              <a:rPr lang="en-US" sz="2400" baseline="-25000" dirty="0" smtClean="0">
                <a:solidFill>
                  <a:srgbClr val="000000"/>
                </a:solidFill>
              </a:rPr>
              <a:t> </a:t>
            </a:r>
            <a:r>
              <a:rPr lang="el-GR" sz="2400" i="1" dirty="0" smtClean="0">
                <a:solidFill>
                  <a:srgbClr val="000000"/>
                </a:solidFill>
              </a:rPr>
              <a:t>θ</a:t>
            </a:r>
            <a:r>
              <a:rPr lang="en-US" sz="2400" i="1" baseline="-25000" dirty="0" smtClean="0">
                <a:solidFill>
                  <a:srgbClr val="000000"/>
                </a:solidFill>
              </a:rPr>
              <a:t>HR_SE_LR</a:t>
            </a:r>
            <a:r>
              <a:rPr lang="en-US" sz="2400" dirty="0" smtClean="0">
                <a:solidFill>
                  <a:srgbClr val="000000"/>
                </a:solidFill>
              </a:rPr>
              <a:t> is the displacement of the spring in the horizontal direction and K</a:t>
            </a:r>
            <a:r>
              <a:rPr lang="en-US" sz="2400" baseline="-25000" dirty="0" smtClean="0">
                <a:solidFill>
                  <a:srgbClr val="000000"/>
                </a:solidFill>
              </a:rPr>
              <a:t>SE </a:t>
            </a:r>
            <a:r>
              <a:rPr lang="en-US" sz="2400" dirty="0" smtClean="0">
                <a:solidFill>
                  <a:srgbClr val="000000"/>
                </a:solidFill>
              </a:rPr>
              <a:t>is the spring’s coefficient. </a:t>
            </a:r>
            <a:endParaRPr lang="en-US" sz="2400" dirty="0">
              <a:solidFill>
                <a:srgbClr val="000000"/>
              </a:solidFill>
            </a:endParaRPr>
          </a:p>
        </p:txBody>
      </p:sp>
      <p:graphicFrame>
        <p:nvGraphicFramePr>
          <p:cNvPr id="59397" name="Object 5"/>
          <p:cNvGraphicFramePr>
            <a:graphicFrameLocks noChangeAspect="1"/>
          </p:cNvGraphicFramePr>
          <p:nvPr/>
        </p:nvGraphicFramePr>
        <p:xfrm>
          <a:off x="1447800" y="1524000"/>
          <a:ext cx="5940425" cy="652463"/>
        </p:xfrm>
        <a:graphic>
          <a:graphicData uri="http://schemas.openxmlformats.org/presentationml/2006/ole">
            <p:oleObj spid="_x0000_s59397" name="Document" r:id="rId4" imgW="5940449" imgH="652167" progId="Word.Document.12">
              <p:embed/>
            </p:oleObj>
          </a:graphicData>
        </a:graphic>
      </p:graphicFrame>
      <p:graphicFrame>
        <p:nvGraphicFramePr>
          <p:cNvPr id="59398" name="Object 6"/>
          <p:cNvGraphicFramePr>
            <a:graphicFrameLocks noChangeAspect="1"/>
          </p:cNvGraphicFramePr>
          <p:nvPr/>
        </p:nvGraphicFramePr>
        <p:xfrm>
          <a:off x="1524000" y="4038600"/>
          <a:ext cx="5940425" cy="652463"/>
        </p:xfrm>
        <a:graphic>
          <a:graphicData uri="http://schemas.openxmlformats.org/presentationml/2006/ole">
            <p:oleObj spid="_x0000_s59398" name="Document" r:id="rId5" imgW="5940449" imgH="652167" progId="Word.Documen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Horizontal Right muscle force</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1" name="Object 1"/>
          <p:cNvGraphicFramePr>
            <a:graphicFrameLocks noChangeAspect="1"/>
          </p:cNvGraphicFramePr>
          <p:nvPr/>
        </p:nvGraphicFramePr>
        <p:xfrm>
          <a:off x="1066800" y="860761"/>
          <a:ext cx="7086600" cy="5844839"/>
        </p:xfrm>
        <a:graphic>
          <a:graphicData uri="http://schemas.openxmlformats.org/presentationml/2006/ole">
            <p:oleObj spid="_x0000_s30721" name="SmartDraw" r:id="rId3" imgW="39558524" imgH="32876437" progId="SmartDraw.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Horizontal Right muscle force…..</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In this particular situation, lateral rectus behaves as agonist and hence shows agonist muscle properties with Horizontal Muscle force values. </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T</a:t>
            </a:r>
            <a:r>
              <a:rPr lang="en-US" sz="2400" i="1" kern="0" baseline="-25000" dirty="0" smtClean="0">
                <a:solidFill>
                  <a:srgbClr val="000000"/>
                </a:solidFill>
                <a:latin typeface="+mj-lt"/>
                <a:ea typeface="+mj-ea"/>
                <a:cs typeface="+mj-cs"/>
              </a:rPr>
              <a:t>HR_R_MF    </a:t>
            </a:r>
            <a:r>
              <a:rPr lang="en-US" sz="2400" kern="0" dirty="0" smtClean="0">
                <a:solidFill>
                  <a:srgbClr val="000000"/>
                </a:solidFill>
                <a:latin typeface="+mj-lt"/>
                <a:ea typeface="+mj-ea"/>
                <a:cs typeface="+mj-cs"/>
              </a:rPr>
              <a:t>= </a:t>
            </a:r>
            <a:r>
              <a:rPr lang="en-US" sz="1400" kern="0" dirty="0" smtClean="0">
                <a:solidFill>
                  <a:srgbClr val="000000"/>
                </a:solidFill>
                <a:latin typeface="+mj-lt"/>
                <a:ea typeface="+mj-ea"/>
                <a:cs typeface="+mj-cs"/>
              </a:rPr>
              <a:t>lateral rectus Active State Tension + </a:t>
            </a:r>
            <a:r>
              <a:rPr lang="en-US" sz="1400" kern="0" dirty="0" smtClean="0">
                <a:solidFill>
                  <a:srgbClr val="000000"/>
                </a:solidFill>
              </a:rPr>
              <a:t>lateral rectus </a:t>
            </a:r>
            <a:r>
              <a:rPr lang="en-US" sz="1400" kern="0" dirty="0" smtClean="0">
                <a:solidFill>
                  <a:srgbClr val="000000"/>
                </a:solidFill>
                <a:latin typeface="+mj-lt"/>
                <a:ea typeface="+mj-ea"/>
                <a:cs typeface="+mj-cs"/>
              </a:rPr>
              <a:t>Length Tension Component – </a:t>
            </a:r>
            <a:r>
              <a:rPr lang="en-US" sz="1400" kern="0" dirty="0" smtClean="0">
                <a:solidFill>
                  <a:srgbClr val="000000"/>
                </a:solidFill>
              </a:rPr>
              <a:t>lateral rectus </a:t>
            </a:r>
            <a:r>
              <a:rPr lang="en-US" sz="1400" kern="0" dirty="0" smtClean="0">
                <a:solidFill>
                  <a:srgbClr val="000000"/>
                </a:solidFill>
                <a:latin typeface="+mj-lt"/>
                <a:ea typeface="+mj-ea"/>
                <a:cs typeface="+mj-cs"/>
              </a:rPr>
              <a:t>Damping component</a:t>
            </a:r>
          </a:p>
          <a:p>
            <a:pPr algn="just" eaLnBrk="1" hangingPunct="1">
              <a:defRPr/>
            </a:pPr>
            <a:endParaRPr lang="en-US" sz="1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Resisting the contraction, the series elasticity component of the lateral rectus propagates the contractile force by pulling the eye globe with the same force </a:t>
            </a:r>
            <a:r>
              <a:rPr lang="en-US" sz="2400" kern="0" dirty="0" smtClean="0">
                <a:solidFill>
                  <a:srgbClr val="000000"/>
                </a:solidFill>
              </a:rPr>
              <a:t>T</a:t>
            </a:r>
            <a:r>
              <a:rPr lang="en-US" sz="2400" i="1" kern="0" baseline="-25000" dirty="0" smtClean="0">
                <a:solidFill>
                  <a:srgbClr val="000000"/>
                </a:solidFill>
              </a:rPr>
              <a:t>HR_R_MF ,</a:t>
            </a:r>
          </a:p>
          <a:p>
            <a:pPr algn="just" eaLnBrk="1" hangingPunct="1">
              <a:defRPr/>
            </a:pPr>
            <a:endParaRPr lang="en-US" sz="2400" i="1" kern="0" baseline="-25000" dirty="0" smtClean="0">
              <a:solidFill>
                <a:srgbClr val="000000"/>
              </a:solidFill>
              <a:latin typeface="+mj-lt"/>
              <a:ea typeface="+mj-ea"/>
              <a:cs typeface="+mj-cs"/>
            </a:endParaRPr>
          </a:p>
          <a:p>
            <a:pPr algn="just" eaLnBrk="1" hangingPunct="1">
              <a:defRPr/>
            </a:pPr>
            <a:r>
              <a:rPr lang="en-US" sz="2400" kern="0" dirty="0" smtClean="0">
                <a:solidFill>
                  <a:srgbClr val="000000"/>
                </a:solidFill>
              </a:rPr>
              <a:t>T</a:t>
            </a:r>
            <a:r>
              <a:rPr lang="en-US" sz="2400" i="1" kern="0" baseline="-25000" dirty="0" smtClean="0">
                <a:solidFill>
                  <a:srgbClr val="000000"/>
                </a:solidFill>
              </a:rPr>
              <a:t>HR_R_MF    </a:t>
            </a:r>
            <a:r>
              <a:rPr lang="en-US" sz="2400" kern="0" dirty="0" smtClean="0">
                <a:solidFill>
                  <a:srgbClr val="000000"/>
                </a:solidFill>
              </a:rPr>
              <a:t>= </a:t>
            </a:r>
            <a:r>
              <a:rPr lang="en-US" sz="1400" kern="0" dirty="0" smtClean="0">
                <a:solidFill>
                  <a:srgbClr val="000000"/>
                </a:solidFill>
              </a:rPr>
              <a:t>lateral rectus Series Elasticity  Component</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Horizontal Right muscle force…..</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a:r>
              <a:rPr lang="en-US" sz="2400" dirty="0" smtClean="0">
                <a:solidFill>
                  <a:srgbClr val="000000"/>
                </a:solidFill>
                <a:latin typeface="+mn-lt"/>
              </a:rPr>
              <a:t>The damping component modeling the force velocity relationship  resists the muscle contraction. </a:t>
            </a:r>
            <a:r>
              <a:rPr lang="en-US" sz="2400" kern="0" dirty="0" smtClean="0">
                <a:solidFill>
                  <a:srgbClr val="000000"/>
                </a:solidFill>
                <a:latin typeface="+mn-lt"/>
                <a:ea typeface="+mj-ea"/>
                <a:cs typeface="+mj-cs"/>
              </a:rPr>
              <a:t>The amount of resistive force produced by the damping component is based upon the velocity of contraction of the length tension component. </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 </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endParaRPr>
          </a:p>
          <a:p>
            <a:pPr algn="just" eaLnBrk="1" hangingPunct="1">
              <a:defRPr/>
            </a:pPr>
            <a:endParaRPr lang="en-US" sz="1400" kern="0" dirty="0" smtClean="0">
              <a:solidFill>
                <a:srgbClr val="000000"/>
              </a:solidFill>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5" name="Object 3"/>
          <p:cNvGraphicFramePr>
            <a:graphicFrameLocks noChangeAspect="1"/>
          </p:cNvGraphicFramePr>
          <p:nvPr/>
        </p:nvGraphicFramePr>
        <p:xfrm>
          <a:off x="1447800" y="3246437"/>
          <a:ext cx="6096000" cy="334963"/>
        </p:xfrm>
        <a:graphic>
          <a:graphicData uri="http://schemas.openxmlformats.org/presentationml/2006/ole">
            <p:oleObj spid="_x0000_s38915" name="Document" r:id="rId3" imgW="9385944" imgH="515607" progId="Word.Document.12">
              <p:embed/>
            </p:oleObj>
          </a:graphicData>
        </a:graphic>
      </p:graphicFrame>
      <p:graphicFrame>
        <p:nvGraphicFramePr>
          <p:cNvPr id="38916" name="Object 4"/>
          <p:cNvGraphicFramePr>
            <a:graphicFrameLocks noChangeAspect="1"/>
          </p:cNvGraphicFramePr>
          <p:nvPr/>
        </p:nvGraphicFramePr>
        <p:xfrm>
          <a:off x="1524000" y="3779837"/>
          <a:ext cx="6096000" cy="334963"/>
        </p:xfrm>
        <a:graphic>
          <a:graphicData uri="http://schemas.openxmlformats.org/presentationml/2006/ole">
            <p:oleObj spid="_x0000_s38916" name="Document" r:id="rId4" imgW="9385944" imgH="515607" progId="Word.Document.12">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Horizontal Right muscle force…..</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By using previous 2 equations, we can calculate the force </a:t>
            </a:r>
            <a:r>
              <a:rPr lang="en-US" sz="2400" kern="0" dirty="0" smtClean="0">
                <a:solidFill>
                  <a:srgbClr val="000000"/>
                </a:solidFill>
              </a:rPr>
              <a:t>T</a:t>
            </a:r>
            <a:r>
              <a:rPr lang="en-US" sz="2400" i="1" kern="0" baseline="-25000" dirty="0" smtClean="0">
                <a:solidFill>
                  <a:srgbClr val="000000"/>
                </a:solidFill>
              </a:rPr>
              <a:t>HR_R_MF </a:t>
            </a:r>
            <a:r>
              <a:rPr lang="en-US" sz="2400" kern="0" dirty="0" smtClean="0">
                <a:solidFill>
                  <a:srgbClr val="000000"/>
                </a:solidFill>
                <a:latin typeface="+mj-lt"/>
                <a:ea typeface="+mj-ea"/>
                <a:cs typeface="+mj-cs"/>
              </a:rPr>
              <a:t>in terms of the eye rotation ∆</a:t>
            </a:r>
            <a:r>
              <a:rPr lang="el-GR" sz="2400" kern="0" dirty="0" smtClean="0">
                <a:solidFill>
                  <a:srgbClr val="000000"/>
                </a:solidFill>
                <a:latin typeface="+mj-lt"/>
                <a:ea typeface="+mj-ea"/>
                <a:cs typeface="+mj-cs"/>
              </a:rPr>
              <a:t>Θ</a:t>
            </a:r>
            <a:r>
              <a:rPr lang="en-US" sz="2400" kern="0" baseline="-25000" dirty="0" smtClean="0">
                <a:solidFill>
                  <a:srgbClr val="000000"/>
                </a:solidFill>
                <a:latin typeface="+mj-lt"/>
                <a:ea typeface="+mj-ea"/>
                <a:cs typeface="+mj-cs"/>
              </a:rPr>
              <a:t>HR</a:t>
            </a:r>
            <a:r>
              <a:rPr lang="en-US" sz="2400" kern="0" dirty="0" smtClean="0">
                <a:solidFill>
                  <a:srgbClr val="000000"/>
                </a:solidFill>
                <a:latin typeface="+mj-lt"/>
                <a:ea typeface="+mj-ea"/>
                <a:cs typeface="+mj-cs"/>
              </a:rPr>
              <a:t> and displacement of the length tension component </a:t>
            </a:r>
            <a:r>
              <a:rPr lang="en-US" sz="2400" kern="0" dirty="0" smtClean="0">
                <a:solidFill>
                  <a:srgbClr val="000000"/>
                </a:solidFill>
              </a:rPr>
              <a:t>∆</a:t>
            </a:r>
            <a:r>
              <a:rPr lang="el-GR" sz="2400" kern="0" dirty="0" smtClean="0">
                <a:solidFill>
                  <a:srgbClr val="000000"/>
                </a:solidFill>
              </a:rPr>
              <a:t>Θ</a:t>
            </a:r>
            <a:r>
              <a:rPr lang="en-US" sz="2400" kern="0" baseline="-25000" dirty="0" smtClean="0">
                <a:solidFill>
                  <a:srgbClr val="000000"/>
                </a:solidFill>
              </a:rPr>
              <a:t>HR_LT_LR</a:t>
            </a:r>
            <a:r>
              <a:rPr lang="en-US" sz="2400" kern="0" dirty="0" smtClean="0">
                <a:solidFill>
                  <a:srgbClr val="000000"/>
                </a:solidFill>
                <a:latin typeface="+mj-lt"/>
                <a:ea typeface="+mj-ea"/>
                <a:cs typeface="+mj-cs"/>
              </a:rPr>
              <a:t> of the muscle.  </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endParaRPr>
          </a:p>
          <a:p>
            <a:pPr algn="just" eaLnBrk="1" hangingPunct="1">
              <a:defRPr/>
            </a:pPr>
            <a:endParaRPr lang="en-US" sz="1400" kern="0" dirty="0" smtClean="0">
              <a:solidFill>
                <a:srgbClr val="000000"/>
              </a:solidFill>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20" name="Object 4"/>
          <p:cNvGraphicFramePr>
            <a:graphicFrameLocks noChangeAspect="1"/>
          </p:cNvGraphicFramePr>
          <p:nvPr/>
        </p:nvGraphicFramePr>
        <p:xfrm>
          <a:off x="1524000" y="3084513"/>
          <a:ext cx="6096000" cy="687387"/>
        </p:xfrm>
        <a:graphic>
          <a:graphicData uri="http://schemas.openxmlformats.org/presentationml/2006/ole">
            <p:oleObj spid="_x0000_s60420" name="Document" r:id="rId3" imgW="9385944" imgH="1058918" progId="Word.Document.12">
              <p:embed/>
            </p:oleObj>
          </a:graphicData>
        </a:graphic>
      </p:graphicFrame>
      <p:graphicFrame>
        <p:nvGraphicFramePr>
          <p:cNvPr id="60421" name="Object 5"/>
          <p:cNvGraphicFramePr>
            <a:graphicFrameLocks noChangeAspect="1"/>
          </p:cNvGraphicFramePr>
          <p:nvPr/>
        </p:nvGraphicFramePr>
        <p:xfrm>
          <a:off x="1371600" y="4343400"/>
          <a:ext cx="6096000" cy="411163"/>
        </p:xfrm>
        <a:graphic>
          <a:graphicData uri="http://schemas.openxmlformats.org/presentationml/2006/ole">
            <p:oleObj spid="_x0000_s60421" name="Document" r:id="rId4" imgW="9385944" imgH="631825" progId="Word.Document.12">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3581400" y="228600"/>
            <a:ext cx="54102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effectLst>
                  <a:outerShdw blurRad="38100" dist="38100" dir="2700000" algn="tl">
                    <a:srgbClr val="FFFFFF"/>
                  </a:outerShdw>
                </a:effectLst>
                <a:latin typeface="+mj-lt"/>
                <a:ea typeface="+mj-ea"/>
                <a:cs typeface="+mj-cs"/>
              </a:rPr>
              <a:t>Horizontal Left muscle force</a:t>
            </a:r>
            <a:endParaRPr kumimoji="0" lang="en-US" sz="2400" b="0"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mj-lt"/>
              <a:ea typeface="+mj-ea"/>
              <a:cs typeface="+mj-cs"/>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91" name="Object 3"/>
          <p:cNvGraphicFramePr>
            <a:graphicFrameLocks noChangeAspect="1"/>
          </p:cNvGraphicFramePr>
          <p:nvPr/>
        </p:nvGraphicFramePr>
        <p:xfrm>
          <a:off x="152400" y="87654"/>
          <a:ext cx="5105400" cy="6561848"/>
        </p:xfrm>
        <a:graphic>
          <a:graphicData uri="http://schemas.openxmlformats.org/presentationml/2006/ole">
            <p:oleObj spid="_x0000_s37891" name="SmartDraw" r:id="rId3" imgW="54116676" imgH="71064582" progId="SmartDraw.2">
              <p:embed/>
            </p:oleObj>
          </a:graphicData>
        </a:graphic>
      </p:graphicFrame>
      <p:sp>
        <p:nvSpPr>
          <p:cNvPr id="8" name="Rectangle 2"/>
          <p:cNvSpPr txBox="1">
            <a:spLocks noChangeArrowheads="1"/>
          </p:cNvSpPr>
          <p:nvPr/>
        </p:nvSpPr>
        <p:spPr>
          <a:xfrm>
            <a:off x="5105400" y="4343400"/>
            <a:ext cx="3657600" cy="2057400"/>
          </a:xfrm>
          <a:prstGeom prst="rect">
            <a:avLst/>
          </a:prstGeom>
        </p:spPr>
        <p:txBody>
          <a:bodyPr/>
          <a:lstStyle/>
          <a:p>
            <a:pPr algn="just" eaLnBrk="1" hangingPunct="1">
              <a:defRPr/>
            </a:pPr>
            <a:endParaRPr lang="en-US" sz="2400" kern="0" dirty="0" smtClean="0">
              <a:solidFill>
                <a:srgbClr val="000000"/>
              </a:solidFill>
              <a:effectLst>
                <a:outerShdw blurRad="38100" dist="38100" dir="2700000" algn="tl">
                  <a:srgbClr val="FFFFFF"/>
                </a:outerShdw>
              </a:effectLst>
              <a:latin typeface="+mj-lt"/>
              <a:ea typeface="+mj-ea"/>
              <a:cs typeface="+mj-cs"/>
            </a:endParaRPr>
          </a:p>
          <a:p>
            <a:pPr algn="just" eaLnBrk="1" hangingPunct="1">
              <a:defRPr/>
            </a:pPr>
            <a:r>
              <a:rPr lang="en-US" sz="2000" kern="0" dirty="0" smtClean="0">
                <a:solidFill>
                  <a:srgbClr val="000000"/>
                </a:solidFill>
                <a:effectLst>
                  <a:outerShdw blurRad="38100" dist="38100" dir="2700000" algn="tl">
                    <a:srgbClr val="FFFFFF"/>
                  </a:outerShdw>
                </a:effectLst>
                <a:latin typeface="+mj-lt"/>
                <a:ea typeface="+mj-ea"/>
                <a:cs typeface="+mj-cs"/>
              </a:rPr>
              <a:t>Medial Rectus - Antagonist</a:t>
            </a:r>
          </a:p>
          <a:p>
            <a:pPr algn="just" eaLnBrk="1" hangingPunct="1">
              <a:defRPr/>
            </a:pPr>
            <a:endParaRPr lang="en-US" sz="2000" kern="0" dirty="0" smtClean="0">
              <a:solidFill>
                <a:srgbClr val="000000"/>
              </a:solidFill>
              <a:effectLst>
                <a:outerShdw blurRad="38100" dist="38100" dir="2700000" algn="tl">
                  <a:srgbClr val="FFFFFF"/>
                </a:outerShdw>
              </a:effectLst>
              <a:latin typeface="+mj-lt"/>
              <a:ea typeface="+mj-ea"/>
              <a:cs typeface="+mj-cs"/>
            </a:endParaRPr>
          </a:p>
          <a:p>
            <a:pPr algn="just" eaLnBrk="1" hangingPunct="1">
              <a:defRPr/>
            </a:pPr>
            <a:r>
              <a:rPr lang="en-US" sz="2000" kern="0" dirty="0" smtClean="0">
                <a:solidFill>
                  <a:srgbClr val="000000"/>
                </a:solidFill>
                <a:effectLst>
                  <a:outerShdw blurRad="38100" dist="38100" dir="2700000" algn="tl">
                    <a:srgbClr val="FFFFFF"/>
                  </a:outerShdw>
                </a:effectLst>
                <a:latin typeface="+mj-lt"/>
                <a:ea typeface="+mj-ea"/>
                <a:cs typeface="+mj-cs"/>
              </a:rPr>
              <a:t>Superior Rectus - Agonist</a:t>
            </a:r>
          </a:p>
          <a:p>
            <a:pPr algn="just" eaLnBrk="1" hangingPunct="1">
              <a:defRPr/>
            </a:pPr>
            <a:endParaRPr lang="en-US" sz="2000" kern="0" dirty="0" smtClean="0">
              <a:solidFill>
                <a:srgbClr val="000000"/>
              </a:solidFill>
              <a:effectLst>
                <a:outerShdw blurRad="38100" dist="38100" dir="2700000" algn="tl">
                  <a:srgbClr val="FFFFFF"/>
                </a:outerShdw>
              </a:effectLst>
              <a:latin typeface="+mj-lt"/>
              <a:ea typeface="+mj-ea"/>
              <a:cs typeface="+mj-cs"/>
            </a:endParaRPr>
          </a:p>
          <a:p>
            <a:pPr algn="just" eaLnBrk="1" hangingPunct="1">
              <a:defRPr/>
            </a:pPr>
            <a:r>
              <a:rPr lang="en-US" sz="2000" kern="0" dirty="0" smtClean="0">
                <a:solidFill>
                  <a:srgbClr val="000000"/>
                </a:solidFill>
                <a:effectLst>
                  <a:outerShdw blurRad="38100" dist="38100" dir="2700000" algn="tl">
                    <a:srgbClr val="FFFFFF"/>
                  </a:outerShdw>
                </a:effectLst>
                <a:latin typeface="+mj-lt"/>
                <a:ea typeface="+mj-ea"/>
                <a:cs typeface="+mj-cs"/>
              </a:rPr>
              <a:t>Inferior Rectus - Antagonist</a:t>
            </a:r>
            <a:endParaRPr lang="en-US" sz="2000" baseline="-25000" dirty="0" smtClean="0">
              <a:solidFill>
                <a:srgbClr val="000000"/>
              </a:solidFill>
            </a:endParaRPr>
          </a:p>
        </p:txBody>
      </p:sp>
      <p:graphicFrame>
        <p:nvGraphicFramePr>
          <p:cNvPr id="37893" name="Object 5"/>
          <p:cNvGraphicFramePr>
            <a:graphicFrameLocks noChangeAspect="1"/>
          </p:cNvGraphicFramePr>
          <p:nvPr/>
        </p:nvGraphicFramePr>
        <p:xfrm>
          <a:off x="5410200" y="1219200"/>
          <a:ext cx="3124200" cy="2116330"/>
        </p:xfrm>
        <a:graphic>
          <a:graphicData uri="http://schemas.openxmlformats.org/presentationml/2006/ole">
            <p:oleObj spid="_x0000_s37893" name="SmartDraw" r:id="rId4" imgW="42647164" imgH="29567909" progId="SmartDraw.2">
              <p:embed/>
            </p:oleObj>
          </a:graphicData>
        </a:graphic>
      </p:graphicFrame>
      <p:sp>
        <p:nvSpPr>
          <p:cNvPr id="11" name="Oval 10"/>
          <p:cNvSpPr/>
          <p:nvPr/>
        </p:nvSpPr>
        <p:spPr bwMode="auto">
          <a:xfrm>
            <a:off x="6477000" y="1371600"/>
            <a:ext cx="2057400" cy="990600"/>
          </a:xfrm>
          <a:prstGeom prst="ellipse">
            <a:avLst/>
          </a:prstGeom>
          <a:solidFill>
            <a:schemeClr val="accent1">
              <a:alpha val="1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Horizontal Left muscle force…..</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ctr" eaLnBrk="1" hangingPunct="1">
              <a:defRPr/>
            </a:pPr>
            <a:r>
              <a:rPr lang="en-US" sz="2400" kern="0" dirty="0" smtClean="0">
                <a:solidFill>
                  <a:srgbClr val="000000"/>
                </a:solidFill>
                <a:latin typeface="+mj-lt"/>
                <a:ea typeface="+mj-ea"/>
                <a:cs typeface="+mj-cs"/>
              </a:rPr>
              <a:t>T</a:t>
            </a:r>
            <a:r>
              <a:rPr lang="en-US" sz="2400" i="1" kern="0" baseline="-25000" dirty="0" smtClean="0">
                <a:solidFill>
                  <a:srgbClr val="000000"/>
                </a:solidFill>
                <a:latin typeface="+mj-lt"/>
                <a:ea typeface="+mj-ea"/>
                <a:cs typeface="+mj-cs"/>
              </a:rPr>
              <a:t>HR_L_MF    </a:t>
            </a:r>
            <a:r>
              <a:rPr lang="en-US" sz="2400" kern="0" dirty="0" smtClean="0">
                <a:solidFill>
                  <a:srgbClr val="000000"/>
                </a:solidFill>
                <a:latin typeface="+mj-lt"/>
                <a:ea typeface="+mj-ea"/>
                <a:cs typeface="+mj-cs"/>
              </a:rPr>
              <a:t>= </a:t>
            </a:r>
            <a:r>
              <a:rPr lang="en-US" sz="2400" kern="0" dirty="0" smtClean="0">
                <a:solidFill>
                  <a:srgbClr val="000000"/>
                </a:solidFill>
              </a:rPr>
              <a:t>T</a:t>
            </a:r>
            <a:r>
              <a:rPr lang="en-US" sz="2400" i="1" kern="0" baseline="-25000" dirty="0" smtClean="0">
                <a:solidFill>
                  <a:srgbClr val="000000"/>
                </a:solidFill>
              </a:rPr>
              <a:t>MR </a:t>
            </a:r>
            <a:r>
              <a:rPr lang="en-US" sz="2400" kern="0" dirty="0" smtClean="0">
                <a:solidFill>
                  <a:srgbClr val="000000"/>
                </a:solidFill>
              </a:rPr>
              <a:t>+</a:t>
            </a:r>
            <a:r>
              <a:rPr lang="en-US" sz="2400" i="1" kern="0" dirty="0" smtClean="0">
                <a:solidFill>
                  <a:srgbClr val="000000"/>
                </a:solidFill>
              </a:rPr>
              <a:t> </a:t>
            </a:r>
            <a:r>
              <a:rPr lang="en-US" sz="2400" kern="0" dirty="0" smtClean="0">
                <a:solidFill>
                  <a:srgbClr val="000000"/>
                </a:solidFill>
              </a:rPr>
              <a:t>T</a:t>
            </a:r>
            <a:r>
              <a:rPr lang="en-US" sz="2400" i="1" kern="0" baseline="-25000" dirty="0" smtClean="0">
                <a:solidFill>
                  <a:srgbClr val="000000"/>
                </a:solidFill>
              </a:rPr>
              <a:t>SR </a:t>
            </a:r>
            <a:r>
              <a:rPr lang="en-US" sz="2400" kern="0" dirty="0" smtClean="0">
                <a:solidFill>
                  <a:srgbClr val="000000"/>
                </a:solidFill>
              </a:rPr>
              <a:t>+</a:t>
            </a:r>
            <a:r>
              <a:rPr lang="en-US" sz="2400" i="1" kern="0" dirty="0" smtClean="0">
                <a:solidFill>
                  <a:srgbClr val="000000"/>
                </a:solidFill>
              </a:rPr>
              <a:t> </a:t>
            </a:r>
            <a:r>
              <a:rPr lang="en-US" sz="2400" kern="0" dirty="0" smtClean="0">
                <a:solidFill>
                  <a:srgbClr val="000000"/>
                </a:solidFill>
              </a:rPr>
              <a:t>T</a:t>
            </a:r>
            <a:r>
              <a:rPr lang="en-US" sz="2400" i="1" kern="0" baseline="-25000" dirty="0" smtClean="0">
                <a:solidFill>
                  <a:srgbClr val="000000"/>
                </a:solidFill>
              </a:rPr>
              <a:t>IR</a:t>
            </a:r>
            <a:endParaRPr lang="en-US" sz="1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Values for the Force component of the superior rectus can be calculated as same way in the previous agonist muscle lateral rectus. Force components for the medial and inferior recti shows similar composition as antagonist muscles.  </a:t>
            </a:r>
          </a:p>
          <a:p>
            <a:pPr algn="just" eaLnBrk="1" hangingPunct="1">
              <a:defRPr/>
            </a:pPr>
            <a:endParaRPr lang="en-US" sz="2400" i="1" kern="0" baseline="-25000" dirty="0" smtClean="0">
              <a:solidFill>
                <a:srgbClr val="000000"/>
              </a:solidFill>
              <a:latin typeface="+mj-lt"/>
              <a:ea typeface="+mj-ea"/>
              <a:cs typeface="+mj-cs"/>
            </a:endParaRPr>
          </a:p>
          <a:p>
            <a:pPr algn="just" eaLnBrk="1" hangingPunct="1">
              <a:defRPr/>
            </a:pPr>
            <a:r>
              <a:rPr lang="en-US" sz="2400" kern="0" dirty="0" smtClean="0">
                <a:solidFill>
                  <a:srgbClr val="000000"/>
                </a:solidFill>
              </a:rPr>
              <a:t>T</a:t>
            </a:r>
            <a:r>
              <a:rPr lang="en-US" sz="2400" i="1" kern="0" baseline="-25000" dirty="0" smtClean="0">
                <a:solidFill>
                  <a:srgbClr val="000000"/>
                </a:solidFill>
              </a:rPr>
              <a:t>MR    </a:t>
            </a:r>
            <a:r>
              <a:rPr lang="en-US" sz="2400" kern="0" dirty="0" smtClean="0">
                <a:solidFill>
                  <a:srgbClr val="000000"/>
                </a:solidFill>
              </a:rPr>
              <a:t>= </a:t>
            </a:r>
            <a:r>
              <a:rPr lang="en-US" sz="1400" kern="0" dirty="0" smtClean="0">
                <a:solidFill>
                  <a:srgbClr val="000000"/>
                </a:solidFill>
              </a:rPr>
              <a:t>- (medial rectus Active State Tension + medial rectus Length Tension Component + medial rectus Damping component)</a:t>
            </a:r>
            <a:endParaRPr lang="en-US" sz="1400" i="1" kern="0" baseline="-25000" dirty="0" smtClean="0">
              <a:solidFill>
                <a:srgbClr val="000000"/>
              </a:solidFill>
              <a:latin typeface="+mj-lt"/>
              <a:ea typeface="+mj-ea"/>
              <a:cs typeface="+mj-cs"/>
            </a:endParaRPr>
          </a:p>
          <a:p>
            <a:pPr algn="just" eaLnBrk="1" hangingPunct="1">
              <a:defRPr/>
            </a:pPr>
            <a:endParaRPr lang="en-US" sz="2400" i="1" kern="0" baseline="-25000" dirty="0" smtClean="0">
              <a:solidFill>
                <a:srgbClr val="000000"/>
              </a:solidFill>
              <a:latin typeface="+mj-lt"/>
              <a:ea typeface="+mj-ea"/>
              <a:cs typeface="+mj-cs"/>
            </a:endParaRPr>
          </a:p>
          <a:p>
            <a:pPr algn="just" eaLnBrk="1" hangingPunct="1">
              <a:defRPr/>
            </a:pPr>
            <a:r>
              <a:rPr lang="en-US" sz="2400" kern="0" dirty="0" smtClean="0">
                <a:solidFill>
                  <a:srgbClr val="000000"/>
                </a:solidFill>
              </a:rPr>
              <a:t>T</a:t>
            </a:r>
            <a:r>
              <a:rPr lang="en-US" sz="2400" i="1" kern="0" baseline="-25000" dirty="0" smtClean="0">
                <a:solidFill>
                  <a:srgbClr val="000000"/>
                </a:solidFill>
              </a:rPr>
              <a:t>MR    </a:t>
            </a:r>
            <a:r>
              <a:rPr lang="en-US" sz="2400" kern="0" dirty="0" smtClean="0">
                <a:solidFill>
                  <a:srgbClr val="000000"/>
                </a:solidFill>
              </a:rPr>
              <a:t>= - </a:t>
            </a:r>
            <a:r>
              <a:rPr lang="en-US" sz="1400" kern="0" dirty="0" smtClean="0">
                <a:solidFill>
                  <a:srgbClr val="000000"/>
                </a:solidFill>
              </a:rPr>
              <a:t>medial rectus Series Elasticity  Component</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Objectives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609600" y="1371600"/>
            <a:ext cx="8077200" cy="4876800"/>
          </a:xfrm>
          <a:prstGeom prst="rect">
            <a:avLst/>
          </a:prstGeom>
        </p:spPr>
        <p:txBody>
          <a:bodyPr/>
          <a:lstStyle/>
          <a:p>
            <a:pPr algn="just"/>
            <a:r>
              <a:rPr lang="en-US" sz="2400" dirty="0" smtClean="0">
                <a:solidFill>
                  <a:srgbClr val="000000"/>
                </a:solidFill>
              </a:rPr>
              <a:t>The main objective of this research is to extend the work proposed by horizontal 2DOPMM by designing a framework that predicts an eye movement trajectory in any direction within a specified time interval, detects saccades, provides an eye position signal during periods when the eye tracking fails, and has a real-time performance.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Horizontal Left muscle force…..</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Consider Medial Rectus Antagonist Muscle,</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Total Displacement </a:t>
            </a:r>
            <a:r>
              <a:rPr lang="en-US" sz="2400" i="1" dirty="0" err="1" smtClean="0">
                <a:solidFill>
                  <a:srgbClr val="000000"/>
                </a:solidFill>
              </a:rPr>
              <a:t>θ</a:t>
            </a:r>
            <a:r>
              <a:rPr lang="en-US" sz="2400" i="1" baseline="-25000" dirty="0" err="1" smtClean="0">
                <a:solidFill>
                  <a:srgbClr val="000000"/>
                </a:solidFill>
              </a:rPr>
              <a:t>HR_MR</a:t>
            </a:r>
            <a:r>
              <a:rPr lang="en-US" sz="2400" i="1" baseline="-25000" dirty="0" smtClean="0">
                <a:solidFill>
                  <a:srgbClr val="000000"/>
                </a:solidFill>
              </a:rPr>
              <a:t> </a:t>
            </a:r>
          </a:p>
          <a:p>
            <a:pPr algn="just" eaLnBrk="1" hangingPunct="1">
              <a:defRPr/>
            </a:pPr>
            <a:endParaRPr lang="en-US" sz="2400" i="1" kern="0" baseline="-25000" dirty="0" smtClean="0">
              <a:solidFill>
                <a:srgbClr val="000000"/>
              </a:solidFill>
              <a:latin typeface="+mj-lt"/>
              <a:ea typeface="+mj-ea"/>
              <a:cs typeface="+mj-cs"/>
            </a:endParaRPr>
          </a:p>
          <a:p>
            <a:pPr algn="just" eaLnBrk="1" hangingPunct="1">
              <a:defRPr/>
            </a:pPr>
            <a:r>
              <a:rPr lang="en-US" sz="2400" i="1" dirty="0" err="1" smtClean="0">
                <a:solidFill>
                  <a:srgbClr val="000000"/>
                </a:solidFill>
              </a:rPr>
              <a:t>θ</a:t>
            </a:r>
            <a:r>
              <a:rPr lang="en-US" sz="2400" i="1" baseline="-25000" dirty="0" err="1" smtClean="0">
                <a:solidFill>
                  <a:srgbClr val="000000"/>
                </a:solidFill>
              </a:rPr>
              <a:t>HR_MR</a:t>
            </a:r>
            <a:r>
              <a:rPr lang="en-US" sz="2400" dirty="0" smtClean="0">
                <a:solidFill>
                  <a:srgbClr val="000000"/>
                </a:solidFill>
              </a:rPr>
              <a:t> increases when the eye moves to the right by </a:t>
            </a:r>
            <a:r>
              <a:rPr lang="en-US" sz="2400" i="1" dirty="0" smtClean="0">
                <a:solidFill>
                  <a:srgbClr val="000000"/>
                </a:solidFill>
              </a:rPr>
              <a:t>∆</a:t>
            </a:r>
            <a:r>
              <a:rPr lang="en-US" sz="2400" i="1" dirty="0" err="1" smtClean="0">
                <a:solidFill>
                  <a:srgbClr val="000000"/>
                </a:solidFill>
              </a:rPr>
              <a:t>θ</a:t>
            </a:r>
            <a:r>
              <a:rPr lang="en-US" sz="2400" i="1" baseline="-25000" dirty="0" err="1" smtClean="0">
                <a:solidFill>
                  <a:srgbClr val="000000"/>
                </a:solidFill>
              </a:rPr>
              <a:t>HR</a:t>
            </a:r>
            <a:r>
              <a:rPr lang="en-US" sz="2400" dirty="0" smtClean="0">
                <a:solidFill>
                  <a:srgbClr val="000000"/>
                </a:solidFill>
              </a:rPr>
              <a:t>, making the resulting displacement </a:t>
            </a:r>
            <a:r>
              <a:rPr lang="en-US" sz="2400" i="1" dirty="0" err="1" smtClean="0">
                <a:solidFill>
                  <a:srgbClr val="000000"/>
                </a:solidFill>
              </a:rPr>
              <a:t>θ</a:t>
            </a:r>
            <a:r>
              <a:rPr lang="en-US" sz="2400" i="1" baseline="-25000" dirty="0" err="1" smtClean="0">
                <a:solidFill>
                  <a:srgbClr val="000000"/>
                </a:solidFill>
              </a:rPr>
              <a:t>HR_MR</a:t>
            </a:r>
            <a:r>
              <a:rPr lang="en-US" sz="2400" i="1" dirty="0" smtClean="0">
                <a:solidFill>
                  <a:srgbClr val="000000"/>
                </a:solidFill>
              </a:rPr>
              <a:t> + ∆</a:t>
            </a:r>
            <a:r>
              <a:rPr lang="en-US" sz="2400" i="1" dirty="0" err="1" smtClean="0">
                <a:solidFill>
                  <a:srgbClr val="000000"/>
                </a:solidFill>
              </a:rPr>
              <a:t>θ</a:t>
            </a:r>
            <a:r>
              <a:rPr lang="en-US" sz="2400" i="1" baseline="-25000" dirty="0" err="1" smtClean="0">
                <a:solidFill>
                  <a:srgbClr val="000000"/>
                </a:solidFill>
              </a:rPr>
              <a:t>HR</a:t>
            </a:r>
            <a:endParaRPr lang="en-US" sz="2400" i="1" baseline="-25000" dirty="0" smtClean="0">
              <a:solidFill>
                <a:srgbClr val="000000"/>
              </a:solidFill>
            </a:endParaRPr>
          </a:p>
          <a:p>
            <a:pPr algn="just" eaLnBrk="1" hangingPunct="1">
              <a:defRPr/>
            </a:pPr>
            <a:endParaRPr lang="en-US" sz="2400" i="1" kern="0" baseline="-25000" dirty="0" smtClean="0">
              <a:solidFill>
                <a:srgbClr val="000000"/>
              </a:solidFill>
              <a:latin typeface="+mj-lt"/>
              <a:ea typeface="+mj-ea"/>
              <a:cs typeface="+mj-cs"/>
            </a:endParaRPr>
          </a:p>
          <a:p>
            <a:pPr algn="just" eaLnBrk="1" hangingPunct="1">
              <a:defRPr/>
            </a:pPr>
            <a:r>
              <a:rPr lang="en-US" sz="2400" dirty="0" smtClean="0">
                <a:solidFill>
                  <a:srgbClr val="000000"/>
                </a:solidFill>
              </a:rPr>
              <a:t>Both length tension and series elasticity components lengthen as a result of the agonist pull.</a:t>
            </a:r>
          </a:p>
          <a:p>
            <a:pPr algn="just" eaLnBrk="1" hangingPunct="1">
              <a:defRPr/>
            </a:pPr>
            <a:endParaRPr lang="en-US" sz="2400" dirty="0" smtClean="0">
              <a:solidFill>
                <a:srgbClr val="000000"/>
              </a:solidFill>
            </a:endParaRPr>
          </a:p>
          <a:p>
            <a:pPr algn="just" eaLnBrk="1" hangingPunct="1">
              <a:defRPr/>
            </a:pPr>
            <a:endParaRPr lang="en-US" sz="2400" dirty="0" smtClean="0">
              <a:solidFill>
                <a:srgbClr val="000000"/>
              </a:solidFill>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Horizontal Left muscle force…..</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By similar method, we can obtain 2 major equations for the horizontal left muscle force using 6 muscle equations (2 equations for each muscle, medial, superior and inferior rectus).</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By using above 2 equations, we can calculate the force </a:t>
            </a:r>
            <a:r>
              <a:rPr lang="en-US" sz="2400" kern="0" dirty="0" smtClean="0">
                <a:solidFill>
                  <a:srgbClr val="000000"/>
                </a:solidFill>
              </a:rPr>
              <a:t>T</a:t>
            </a:r>
            <a:r>
              <a:rPr lang="en-US" sz="2400" i="1" kern="0" baseline="-25000" dirty="0" smtClean="0">
                <a:solidFill>
                  <a:srgbClr val="000000"/>
                </a:solidFill>
              </a:rPr>
              <a:t>HR_L_MF  </a:t>
            </a:r>
            <a:r>
              <a:rPr lang="en-US" sz="2400" kern="0" dirty="0" smtClean="0">
                <a:solidFill>
                  <a:srgbClr val="000000"/>
                </a:solidFill>
                <a:latin typeface="+mj-lt"/>
                <a:ea typeface="+mj-ea"/>
                <a:cs typeface="+mj-cs"/>
              </a:rPr>
              <a:t>in terms of the eye rotation ∆</a:t>
            </a:r>
            <a:r>
              <a:rPr lang="el-GR" sz="2400" kern="0" dirty="0" smtClean="0">
                <a:solidFill>
                  <a:srgbClr val="000000"/>
                </a:solidFill>
                <a:latin typeface="+mj-lt"/>
                <a:ea typeface="+mj-ea"/>
                <a:cs typeface="+mj-cs"/>
              </a:rPr>
              <a:t>Θ</a:t>
            </a:r>
            <a:r>
              <a:rPr lang="en-US" sz="2400" kern="0" baseline="-25000" dirty="0" smtClean="0">
                <a:solidFill>
                  <a:srgbClr val="000000"/>
                </a:solidFill>
                <a:latin typeface="+mj-lt"/>
                <a:ea typeface="+mj-ea"/>
                <a:cs typeface="+mj-cs"/>
              </a:rPr>
              <a:t>HR</a:t>
            </a:r>
            <a:r>
              <a:rPr lang="en-US" sz="2400" kern="0" dirty="0" smtClean="0">
                <a:solidFill>
                  <a:srgbClr val="000000"/>
                </a:solidFill>
                <a:latin typeface="+mj-lt"/>
                <a:ea typeface="+mj-ea"/>
                <a:cs typeface="+mj-cs"/>
              </a:rPr>
              <a:t> , </a:t>
            </a:r>
            <a:r>
              <a:rPr lang="en-US" sz="2400" kern="0" dirty="0" smtClean="0">
                <a:solidFill>
                  <a:srgbClr val="000000"/>
                </a:solidFill>
              </a:rPr>
              <a:t>∆</a:t>
            </a:r>
            <a:r>
              <a:rPr lang="el-GR" sz="2400" kern="0" dirty="0" smtClean="0">
                <a:solidFill>
                  <a:srgbClr val="000000"/>
                </a:solidFill>
              </a:rPr>
              <a:t>Θ</a:t>
            </a:r>
            <a:r>
              <a:rPr lang="en-US" sz="2400" kern="0" baseline="-25000" dirty="0" smtClean="0">
                <a:solidFill>
                  <a:srgbClr val="000000"/>
                </a:solidFill>
              </a:rPr>
              <a:t>VR</a:t>
            </a:r>
            <a:r>
              <a:rPr lang="en-US" sz="2400" kern="0" dirty="0" smtClean="0">
                <a:solidFill>
                  <a:srgbClr val="000000"/>
                </a:solidFill>
              </a:rPr>
              <a:t> </a:t>
            </a:r>
            <a:r>
              <a:rPr lang="en-US" sz="2400" kern="0" dirty="0" smtClean="0">
                <a:solidFill>
                  <a:srgbClr val="000000"/>
                </a:solidFill>
                <a:latin typeface="+mj-lt"/>
                <a:ea typeface="+mj-ea"/>
                <a:cs typeface="+mj-cs"/>
              </a:rPr>
              <a:t>and displacement of the length tension components of the 3 muscles,  </a:t>
            </a:r>
            <a:r>
              <a:rPr lang="en-US" sz="2400" kern="0" dirty="0" smtClean="0">
                <a:solidFill>
                  <a:srgbClr val="000000"/>
                </a:solidFill>
              </a:rPr>
              <a:t>∆</a:t>
            </a:r>
            <a:r>
              <a:rPr lang="el-GR" sz="2400" kern="0" dirty="0" smtClean="0">
                <a:solidFill>
                  <a:srgbClr val="000000"/>
                </a:solidFill>
              </a:rPr>
              <a:t>Θ</a:t>
            </a:r>
            <a:r>
              <a:rPr lang="en-US" sz="2400" kern="0" baseline="-25000" dirty="0" smtClean="0">
                <a:solidFill>
                  <a:srgbClr val="000000"/>
                </a:solidFill>
              </a:rPr>
              <a:t>HR_LT_MR</a:t>
            </a:r>
            <a:r>
              <a:rPr lang="en-US" sz="2400" kern="0" dirty="0" smtClean="0">
                <a:solidFill>
                  <a:srgbClr val="000000"/>
                </a:solidFill>
                <a:latin typeface="+mj-lt"/>
                <a:ea typeface="+mj-ea"/>
                <a:cs typeface="+mj-cs"/>
              </a:rPr>
              <a:t> , </a:t>
            </a:r>
            <a:r>
              <a:rPr lang="en-US" sz="2400" kern="0" dirty="0" smtClean="0">
                <a:solidFill>
                  <a:srgbClr val="000000"/>
                </a:solidFill>
              </a:rPr>
              <a:t>∆</a:t>
            </a:r>
            <a:r>
              <a:rPr lang="el-GR" sz="2400" kern="0" dirty="0" smtClean="0">
                <a:solidFill>
                  <a:srgbClr val="000000"/>
                </a:solidFill>
              </a:rPr>
              <a:t>Θ</a:t>
            </a:r>
            <a:r>
              <a:rPr lang="en-US" sz="2400" kern="0" baseline="-25000" dirty="0" smtClean="0">
                <a:solidFill>
                  <a:srgbClr val="000000"/>
                </a:solidFill>
              </a:rPr>
              <a:t>VR_LT_SR</a:t>
            </a:r>
            <a:r>
              <a:rPr lang="en-US" sz="2400" kern="0" dirty="0" smtClean="0">
                <a:solidFill>
                  <a:srgbClr val="000000"/>
                </a:solidFill>
              </a:rPr>
              <a:t> , and ∆</a:t>
            </a:r>
            <a:r>
              <a:rPr lang="el-GR" sz="2400" kern="0" dirty="0" smtClean="0">
                <a:solidFill>
                  <a:srgbClr val="000000"/>
                </a:solidFill>
              </a:rPr>
              <a:t>Θ</a:t>
            </a:r>
            <a:r>
              <a:rPr lang="en-US" sz="2400" kern="0" baseline="-25000" dirty="0" smtClean="0">
                <a:solidFill>
                  <a:srgbClr val="000000"/>
                </a:solidFill>
              </a:rPr>
              <a:t>VR_LT_IR.</a:t>
            </a: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endParaRPr>
          </a:p>
          <a:p>
            <a:pPr algn="just" eaLnBrk="1" hangingPunct="1">
              <a:defRPr/>
            </a:pPr>
            <a:endParaRPr lang="en-US" sz="1400" kern="0" dirty="0" smtClean="0">
              <a:solidFill>
                <a:srgbClr val="000000"/>
              </a:solidFill>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297" name="Object 1"/>
          <p:cNvGraphicFramePr>
            <a:graphicFrameLocks noChangeAspect="1"/>
          </p:cNvGraphicFramePr>
          <p:nvPr/>
        </p:nvGraphicFramePr>
        <p:xfrm>
          <a:off x="1371600" y="4800600"/>
          <a:ext cx="6096000" cy="1033463"/>
        </p:xfrm>
        <a:graphic>
          <a:graphicData uri="http://schemas.openxmlformats.org/presentationml/2006/ole">
            <p:oleObj spid="_x0000_s55297" name="Document" r:id="rId3" imgW="9385944" imgH="1591796" progId="Word.Document.12">
              <p:embed/>
            </p:oleObj>
          </a:graphicData>
        </a:graphic>
      </p:graphicFrame>
      <p:graphicFrame>
        <p:nvGraphicFramePr>
          <p:cNvPr id="55298" name="Object 2"/>
          <p:cNvGraphicFramePr>
            <a:graphicFrameLocks noChangeAspect="1"/>
          </p:cNvGraphicFramePr>
          <p:nvPr/>
        </p:nvGraphicFramePr>
        <p:xfrm>
          <a:off x="1143000" y="6019800"/>
          <a:ext cx="6096000" cy="334963"/>
        </p:xfrm>
        <a:graphic>
          <a:graphicData uri="http://schemas.openxmlformats.org/presentationml/2006/ole">
            <p:oleObj spid="_x0000_s55298" name="Document" r:id="rId4" imgW="9385944" imgH="515607" progId="Word.Document.12">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Vertical Top muscle forces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By similar calculations, we can obtain Vertical Top Muscle Force where superior rectus behaves as agonist, with 2 more equations of forces,</a:t>
            </a:r>
            <a:r>
              <a:rPr lang="en-US" sz="2400" kern="0" dirty="0" smtClean="0">
                <a:solidFill>
                  <a:srgbClr val="000000"/>
                </a:solidFill>
              </a:rPr>
              <a:t> in terms of the eye rotation ∆</a:t>
            </a:r>
            <a:r>
              <a:rPr lang="el-GR" sz="2400" kern="0" dirty="0" smtClean="0">
                <a:solidFill>
                  <a:srgbClr val="000000"/>
                </a:solidFill>
              </a:rPr>
              <a:t>Θ</a:t>
            </a:r>
            <a:r>
              <a:rPr lang="en-US" sz="2400" kern="0" baseline="-25000" dirty="0" smtClean="0">
                <a:solidFill>
                  <a:srgbClr val="000000"/>
                </a:solidFill>
              </a:rPr>
              <a:t>VR</a:t>
            </a:r>
            <a:r>
              <a:rPr lang="en-US" sz="2400" kern="0" dirty="0" smtClean="0">
                <a:solidFill>
                  <a:srgbClr val="000000"/>
                </a:solidFill>
              </a:rPr>
              <a:t> and displacement of the length tension component ∆</a:t>
            </a:r>
            <a:r>
              <a:rPr lang="el-GR" sz="2400" kern="0" dirty="0" smtClean="0">
                <a:solidFill>
                  <a:srgbClr val="000000"/>
                </a:solidFill>
              </a:rPr>
              <a:t>Θ</a:t>
            </a:r>
            <a:r>
              <a:rPr lang="en-US" sz="2400" kern="0" baseline="-25000" dirty="0" smtClean="0">
                <a:solidFill>
                  <a:srgbClr val="000000"/>
                </a:solidFill>
              </a:rPr>
              <a:t>VR_LT_SR</a:t>
            </a:r>
            <a:r>
              <a:rPr lang="en-US" sz="2400" kern="0" dirty="0" smtClean="0">
                <a:solidFill>
                  <a:srgbClr val="000000"/>
                </a:solidFill>
              </a:rPr>
              <a:t> of the muscle</a:t>
            </a:r>
            <a:r>
              <a:rPr lang="en-US" sz="2400" kern="0" dirty="0" smtClean="0">
                <a:solidFill>
                  <a:srgbClr val="000000"/>
                </a:solidFill>
                <a:latin typeface="+mj-lt"/>
                <a:ea typeface="+mj-ea"/>
                <a:cs typeface="+mj-cs"/>
              </a:rPr>
              <a:t>. </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 </a:t>
            </a:r>
          </a:p>
          <a:p>
            <a:pPr algn="just" eaLnBrk="1" hangingPunct="1">
              <a:defRPr/>
            </a:pPr>
            <a:endParaRPr lang="en-US" sz="2400" kern="0" dirty="0" smtClean="0">
              <a:solidFill>
                <a:srgbClr val="000000"/>
              </a:solidFill>
            </a:endParaRPr>
          </a:p>
          <a:p>
            <a:pPr algn="just" eaLnBrk="1" hangingPunct="1">
              <a:defRPr/>
            </a:pPr>
            <a:endParaRPr lang="en-US" sz="1400" kern="0" dirty="0" smtClean="0">
              <a:solidFill>
                <a:srgbClr val="000000"/>
              </a:solidFill>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3" name="Object 1"/>
          <p:cNvGraphicFramePr>
            <a:graphicFrameLocks noChangeAspect="1"/>
          </p:cNvGraphicFramePr>
          <p:nvPr/>
        </p:nvGraphicFramePr>
        <p:xfrm>
          <a:off x="1524000" y="3663950"/>
          <a:ext cx="6096000" cy="687387"/>
        </p:xfrm>
        <a:graphic>
          <a:graphicData uri="http://schemas.openxmlformats.org/presentationml/2006/ole">
            <p:oleObj spid="_x0000_s54273" name="Document" r:id="rId3" imgW="9385944" imgH="1058918" progId="Word.Document.12">
              <p:embed/>
            </p:oleObj>
          </a:graphicData>
        </a:graphic>
      </p:graphicFrame>
      <p:graphicFrame>
        <p:nvGraphicFramePr>
          <p:cNvPr id="54274" name="Object 2"/>
          <p:cNvGraphicFramePr>
            <a:graphicFrameLocks noChangeAspect="1"/>
          </p:cNvGraphicFramePr>
          <p:nvPr/>
        </p:nvGraphicFramePr>
        <p:xfrm>
          <a:off x="838200" y="4770437"/>
          <a:ext cx="6096000" cy="411163"/>
        </p:xfrm>
        <a:graphic>
          <a:graphicData uri="http://schemas.openxmlformats.org/presentationml/2006/ole">
            <p:oleObj spid="_x0000_s54274" name="Document" r:id="rId4" imgW="9385944" imgH="631825" progId="Word.Document.12">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Vertical Bottom muscle forces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And also, in Vertical Bottom Muscle force, medial rectus and inferior rectus behave as antagonist, and lateral rectus behaves as agonist, by providing 2 muscle force values for the Vertical Bottom muscle force, </a:t>
            </a:r>
            <a:r>
              <a:rPr lang="en-US" sz="2400" kern="0" dirty="0" smtClean="0">
                <a:solidFill>
                  <a:srgbClr val="000000"/>
                </a:solidFill>
              </a:rPr>
              <a:t>in terms of the eye rotation ∆</a:t>
            </a:r>
            <a:r>
              <a:rPr lang="el-GR" sz="2400" kern="0" dirty="0" smtClean="0">
                <a:solidFill>
                  <a:srgbClr val="000000"/>
                </a:solidFill>
              </a:rPr>
              <a:t>Θ</a:t>
            </a:r>
            <a:r>
              <a:rPr lang="en-US" sz="2400" kern="0" baseline="-25000" dirty="0" smtClean="0">
                <a:solidFill>
                  <a:srgbClr val="000000"/>
                </a:solidFill>
              </a:rPr>
              <a:t>HR</a:t>
            </a:r>
            <a:r>
              <a:rPr lang="en-US" sz="2400" kern="0" dirty="0" smtClean="0">
                <a:solidFill>
                  <a:srgbClr val="000000"/>
                </a:solidFill>
              </a:rPr>
              <a:t> , ∆</a:t>
            </a:r>
            <a:r>
              <a:rPr lang="el-GR" sz="2400" kern="0" dirty="0" smtClean="0">
                <a:solidFill>
                  <a:srgbClr val="000000"/>
                </a:solidFill>
              </a:rPr>
              <a:t>Θ</a:t>
            </a:r>
            <a:r>
              <a:rPr lang="en-US" sz="2400" kern="0" baseline="-25000" dirty="0" smtClean="0">
                <a:solidFill>
                  <a:srgbClr val="000000"/>
                </a:solidFill>
              </a:rPr>
              <a:t>VR</a:t>
            </a:r>
            <a:r>
              <a:rPr lang="en-US" sz="2400" kern="0" dirty="0" smtClean="0">
                <a:solidFill>
                  <a:srgbClr val="000000"/>
                </a:solidFill>
              </a:rPr>
              <a:t> and displacement of the length tension components of the 3 muscles,  ∆</a:t>
            </a:r>
            <a:r>
              <a:rPr lang="el-GR" sz="2400" kern="0" dirty="0" smtClean="0">
                <a:solidFill>
                  <a:srgbClr val="000000"/>
                </a:solidFill>
              </a:rPr>
              <a:t>Θ</a:t>
            </a:r>
            <a:r>
              <a:rPr lang="en-US" sz="2400" kern="0" baseline="-25000" dirty="0" smtClean="0">
                <a:solidFill>
                  <a:srgbClr val="000000"/>
                </a:solidFill>
              </a:rPr>
              <a:t>HR_LT_MR</a:t>
            </a:r>
            <a:r>
              <a:rPr lang="en-US" sz="2400" kern="0" dirty="0" smtClean="0">
                <a:solidFill>
                  <a:srgbClr val="000000"/>
                </a:solidFill>
              </a:rPr>
              <a:t> , ∆</a:t>
            </a:r>
            <a:r>
              <a:rPr lang="el-GR" sz="2400" kern="0" dirty="0" smtClean="0">
                <a:solidFill>
                  <a:srgbClr val="000000"/>
                </a:solidFill>
              </a:rPr>
              <a:t>Θ</a:t>
            </a:r>
            <a:r>
              <a:rPr lang="en-US" sz="2400" kern="0" baseline="-25000" dirty="0" smtClean="0">
                <a:solidFill>
                  <a:srgbClr val="000000"/>
                </a:solidFill>
              </a:rPr>
              <a:t>HR_LT_LR</a:t>
            </a:r>
            <a:r>
              <a:rPr lang="en-US" sz="2400" kern="0" dirty="0" smtClean="0">
                <a:solidFill>
                  <a:srgbClr val="000000"/>
                </a:solidFill>
              </a:rPr>
              <a:t> , and ∆</a:t>
            </a:r>
            <a:r>
              <a:rPr lang="el-GR" sz="2400" kern="0" dirty="0" smtClean="0">
                <a:solidFill>
                  <a:srgbClr val="000000"/>
                </a:solidFill>
              </a:rPr>
              <a:t>Θ</a:t>
            </a:r>
            <a:r>
              <a:rPr lang="en-US" sz="2400" kern="0" baseline="-25000" dirty="0" smtClean="0">
                <a:solidFill>
                  <a:srgbClr val="000000"/>
                </a:solidFill>
              </a:rPr>
              <a:t>VR_LT_IR</a:t>
            </a:r>
            <a:r>
              <a:rPr lang="en-US" sz="2400" kern="0" dirty="0" smtClean="0">
                <a:solidFill>
                  <a:srgbClr val="000000"/>
                </a:solidFill>
                <a:latin typeface="+mj-lt"/>
                <a:ea typeface="+mj-ea"/>
                <a:cs typeface="+mj-cs"/>
              </a:rPr>
              <a:t>.</a:t>
            </a:r>
          </a:p>
          <a:p>
            <a:pPr algn="just" eaLnBrk="1" hangingPunct="1">
              <a:defRPr/>
            </a:pPr>
            <a:endParaRPr lang="en-US" sz="2400" kern="0" dirty="0" smtClean="0">
              <a:solidFill>
                <a:srgbClr val="000000"/>
              </a:solidFill>
            </a:endParaRPr>
          </a:p>
          <a:p>
            <a:pPr algn="just" eaLnBrk="1" hangingPunct="1">
              <a:defRPr/>
            </a:pPr>
            <a:endParaRPr lang="en-US" sz="1400" kern="0" dirty="0" smtClean="0">
              <a:solidFill>
                <a:srgbClr val="000000"/>
              </a:solidFill>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42" name="Object 2"/>
          <p:cNvGraphicFramePr>
            <a:graphicFrameLocks noChangeAspect="1"/>
          </p:cNvGraphicFramePr>
          <p:nvPr/>
        </p:nvGraphicFramePr>
        <p:xfrm>
          <a:off x="1066800" y="4246562"/>
          <a:ext cx="6553200" cy="1046163"/>
        </p:xfrm>
        <a:graphic>
          <a:graphicData uri="http://schemas.openxmlformats.org/presentationml/2006/ole">
            <p:oleObj spid="_x0000_s61442" name="Document" r:id="rId3" imgW="9385944" imgH="1611225" progId="Word.Document.12">
              <p:embed/>
            </p:oleObj>
          </a:graphicData>
        </a:graphic>
      </p:graphicFrame>
      <p:graphicFrame>
        <p:nvGraphicFramePr>
          <p:cNvPr id="61443" name="Object 3"/>
          <p:cNvGraphicFramePr>
            <a:graphicFrameLocks noChangeAspect="1"/>
          </p:cNvGraphicFramePr>
          <p:nvPr/>
        </p:nvGraphicFramePr>
        <p:xfrm>
          <a:off x="914400" y="5684837"/>
          <a:ext cx="6096000" cy="334963"/>
        </p:xfrm>
        <a:graphic>
          <a:graphicData uri="http://schemas.openxmlformats.org/presentationml/2006/ole">
            <p:oleObj spid="_x0000_s61443" name="Document" r:id="rId4" imgW="9385944" imgH="515607" progId="Word.Document.12">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Active State Tension</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Active state tension appears as a result of the neuronal control signal send by the brain. </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In our 2DOPMM model, the active state tension is a result of a low pass filtering process performed upon the neuronal control signal. </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dirty="0" smtClean="0">
                <a:solidFill>
                  <a:srgbClr val="000000"/>
                </a:solidFill>
              </a:rPr>
              <a:t>Active state tension dynamics can be represented with the following differential equations at each time interval both in horizontal and vertical planes</a:t>
            </a:r>
            <a:endParaRPr lang="en-US" sz="2400" kern="0" dirty="0" smtClean="0">
              <a:solidFill>
                <a:srgbClr val="000000"/>
              </a:solidFill>
            </a:endParaRPr>
          </a:p>
          <a:p>
            <a:pPr algn="just" eaLnBrk="1" hangingPunct="1">
              <a:defRPr/>
            </a:pPr>
            <a:endParaRPr lang="en-US" sz="1400" kern="0" dirty="0" smtClean="0">
              <a:solidFill>
                <a:srgbClr val="000000"/>
              </a:solidFill>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Active State Tension…..</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For Agonist,</a:t>
            </a:r>
          </a:p>
          <a:p>
            <a:endParaRPr lang="en-US" sz="2400" dirty="0" smtClean="0">
              <a:solidFill>
                <a:srgbClr val="000000"/>
              </a:solidFill>
            </a:endParaRPr>
          </a:p>
          <a:p>
            <a:r>
              <a:rPr lang="en-US" sz="2400" dirty="0" smtClean="0">
                <a:solidFill>
                  <a:srgbClr val="000000"/>
                </a:solidFill>
              </a:rPr>
              <a:t>[𝑡𝑠𝑎𝑐 _𝑠𝑡𝑎𝑟𝑡 , 𝑡𝐴𝐺_𝑠𝑎𝑐 _𝑝𝑢𝑙𝑠𝑒 _𝑠𝑡𝑎𝑟𝑡 ],</a:t>
            </a:r>
          </a:p>
          <a:p>
            <a:r>
              <a:rPr lang="en-US" sz="2400" dirty="0" smtClean="0">
                <a:solidFill>
                  <a:srgbClr val="000000"/>
                </a:solidFill>
              </a:rPr>
              <a:t>[𝑡𝐴𝐺_𝑠𝑎𝑐 _𝑝𝑢𝑙𝑠𝑒 _𝑠𝑡𝑎𝑟𝑡 , 𝑡𝐴𝐺_𝑠𝑎𝑐 _𝑝𝑢𝑙𝑠𝑒 _𝑒𝑛𝑑 ], </a:t>
            </a:r>
          </a:p>
          <a:p>
            <a:r>
              <a:rPr lang="en-US" sz="2400" dirty="0" smtClean="0">
                <a:solidFill>
                  <a:srgbClr val="000000"/>
                </a:solidFill>
              </a:rPr>
              <a:t>[𝑡𝐴𝐺_𝑠𝑎𝑐 _𝑝𝑢𝑙𝑠𝑒 _𝑒𝑛𝑑 , 𝑡𝑠𝑎𝑐 _𝑒𝑛𝑑 ]</a:t>
            </a:r>
          </a:p>
          <a:p>
            <a:endParaRPr lang="en-US" sz="2400" dirty="0" smtClean="0">
              <a:solidFill>
                <a:srgbClr val="000000"/>
              </a:solidFill>
            </a:endParaRPr>
          </a:p>
          <a:p>
            <a:r>
              <a:rPr lang="en-US" sz="2400" dirty="0" smtClean="0">
                <a:solidFill>
                  <a:srgbClr val="000000"/>
                </a:solidFill>
              </a:rPr>
              <a:t>For Antagonist</a:t>
            </a:r>
          </a:p>
          <a:p>
            <a:endParaRPr lang="en-US" sz="2400" dirty="0" smtClean="0">
              <a:solidFill>
                <a:srgbClr val="000000"/>
              </a:solidFill>
            </a:endParaRPr>
          </a:p>
          <a:p>
            <a:r>
              <a:rPr lang="en-US" sz="2400" dirty="0" smtClean="0">
                <a:solidFill>
                  <a:srgbClr val="000000"/>
                </a:solidFill>
              </a:rPr>
              <a:t>[𝑡𝑠𝑎𝑐 _𝑠𝑡𝑎𝑟𝑡 , 𝑡𝐴𝑁𝑇_𝑠𝑎𝑐 _𝑝𝑢𝑙𝑠𝑒 _𝑠𝑡𝑎𝑟𝑡 ],</a:t>
            </a:r>
          </a:p>
          <a:p>
            <a:r>
              <a:rPr lang="en-US" sz="2400" dirty="0" smtClean="0">
                <a:solidFill>
                  <a:srgbClr val="000000"/>
                </a:solidFill>
              </a:rPr>
              <a:t>[𝑡𝐴𝑁𝑇_𝑠𝑎𝑐 _𝑝𝑢𝑙𝑠𝑒 _𝑠𝑡𝑎𝑟𝑡 , 𝑡𝐴𝑁𝑇_𝑠𝑎𝑐 _𝑝𝑢𝑙𝑠𝑒 _𝑒𝑛𝑑 ],</a:t>
            </a:r>
          </a:p>
          <a:p>
            <a:r>
              <a:rPr lang="en-US" sz="2400" dirty="0" smtClean="0">
                <a:solidFill>
                  <a:srgbClr val="000000"/>
                </a:solidFill>
              </a:rPr>
              <a:t>[𝑡𝐴𝑁𝑇_𝑠𝑎𝑐 _𝑝𝑢𝑙𝑠𝑒 _𝑒𝑛𝑑 , 𝑡𝑠𝑎𝑐 _𝑒𝑛𝑑 ]</a:t>
            </a:r>
          </a:p>
          <a:p>
            <a:endParaRPr lang="en-US" sz="2400" dirty="0" smtClean="0">
              <a:solidFill>
                <a:srgbClr val="000000"/>
              </a:solidFill>
            </a:endParaRPr>
          </a:p>
          <a:p>
            <a:pPr algn="just" eaLnBrk="1" hangingPunct="1">
              <a:defRPr/>
            </a:pPr>
            <a:endParaRPr lang="en-US" sz="1400" kern="0" dirty="0" smtClean="0">
              <a:solidFill>
                <a:srgbClr val="000000"/>
              </a:solidFill>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Active State Tension…..</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endParaRPr lang="en-US" sz="2400" dirty="0" smtClean="0">
              <a:solidFill>
                <a:srgbClr val="000000"/>
              </a:solidFill>
            </a:endParaRPr>
          </a:p>
          <a:p>
            <a:pPr algn="just" eaLnBrk="1" hangingPunct="1">
              <a:defRPr/>
            </a:pPr>
            <a:endParaRPr lang="en-US" sz="1400" kern="0" dirty="0" smtClean="0">
              <a:solidFill>
                <a:srgbClr val="000000"/>
              </a:solidFill>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7590" name="Object 6"/>
          <p:cNvGraphicFramePr>
            <a:graphicFrameLocks noChangeAspect="1"/>
          </p:cNvGraphicFramePr>
          <p:nvPr/>
        </p:nvGraphicFramePr>
        <p:xfrm>
          <a:off x="1295400" y="1011237"/>
          <a:ext cx="5940425" cy="969963"/>
        </p:xfrm>
        <a:graphic>
          <a:graphicData uri="http://schemas.openxmlformats.org/presentationml/2006/ole">
            <p:oleObj spid="_x0000_s67590" name="Document" r:id="rId3" imgW="5940449" imgH="969779" progId="Word.Document.12">
              <p:embed/>
            </p:oleObj>
          </a:graphicData>
        </a:graphic>
      </p:graphicFrame>
      <p:graphicFrame>
        <p:nvGraphicFramePr>
          <p:cNvPr id="67591" name="Object 7"/>
          <p:cNvGraphicFramePr>
            <a:graphicFrameLocks noChangeAspect="1"/>
          </p:cNvGraphicFramePr>
          <p:nvPr/>
        </p:nvGraphicFramePr>
        <p:xfrm>
          <a:off x="1295400" y="1849437"/>
          <a:ext cx="5940425" cy="969963"/>
        </p:xfrm>
        <a:graphic>
          <a:graphicData uri="http://schemas.openxmlformats.org/presentationml/2006/ole">
            <p:oleObj spid="_x0000_s67591" name="Document" r:id="rId4" imgW="5940449" imgH="969779" progId="Word.Document.12">
              <p:embed/>
            </p:oleObj>
          </a:graphicData>
        </a:graphic>
      </p:graphicFrame>
      <p:graphicFrame>
        <p:nvGraphicFramePr>
          <p:cNvPr id="67592" name="Object 8"/>
          <p:cNvGraphicFramePr>
            <a:graphicFrameLocks noChangeAspect="1"/>
          </p:cNvGraphicFramePr>
          <p:nvPr/>
        </p:nvGraphicFramePr>
        <p:xfrm>
          <a:off x="1295400" y="2762250"/>
          <a:ext cx="5940425" cy="971550"/>
        </p:xfrm>
        <a:graphic>
          <a:graphicData uri="http://schemas.openxmlformats.org/presentationml/2006/ole">
            <p:oleObj spid="_x0000_s67592" name="Document" r:id="rId5" imgW="5940449" imgH="971581" progId="Word.Document.12">
              <p:embed/>
            </p:oleObj>
          </a:graphicData>
        </a:graphic>
      </p:graphicFrame>
      <p:graphicFrame>
        <p:nvGraphicFramePr>
          <p:cNvPr id="67593" name="Object 9"/>
          <p:cNvGraphicFramePr>
            <a:graphicFrameLocks noChangeAspect="1"/>
          </p:cNvGraphicFramePr>
          <p:nvPr/>
        </p:nvGraphicFramePr>
        <p:xfrm>
          <a:off x="1295400" y="3678237"/>
          <a:ext cx="5940425" cy="969963"/>
        </p:xfrm>
        <a:graphic>
          <a:graphicData uri="http://schemas.openxmlformats.org/presentationml/2006/ole">
            <p:oleObj spid="_x0000_s67593" name="Document" r:id="rId6" imgW="5940449" imgH="969779" progId="Word.Document.12">
              <p:embed/>
            </p:oleObj>
          </a:graphicData>
        </a:graphic>
      </p:graphicFrame>
      <p:sp>
        <p:nvSpPr>
          <p:cNvPr id="6759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597"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219200" y="4876800"/>
            <a:ext cx="3286125" cy="600075"/>
          </a:xfrm>
          <a:prstGeom prst="rect">
            <a:avLst/>
          </a:prstGeom>
          <a:noFill/>
        </p:spPr>
      </p:pic>
      <p:sp>
        <p:nvSpPr>
          <p:cNvPr id="23" name="Rectangle 2"/>
          <p:cNvSpPr txBox="1">
            <a:spLocks noChangeArrowheads="1"/>
          </p:cNvSpPr>
          <p:nvPr/>
        </p:nvSpPr>
        <p:spPr>
          <a:xfrm>
            <a:off x="762000" y="4800600"/>
            <a:ext cx="7772400" cy="1752600"/>
          </a:xfrm>
          <a:prstGeom prst="rect">
            <a:avLst/>
          </a:prstGeom>
        </p:spPr>
        <p:txBody>
          <a:bodyPr/>
          <a:lstStyle/>
          <a:p>
            <a:pPr algn="just" eaLnBrk="1" hangingPunct="1">
              <a:defRPr/>
            </a:pPr>
            <a:r>
              <a:rPr lang="en-US" sz="2400" kern="0" dirty="0" smtClean="0">
                <a:solidFill>
                  <a:srgbClr val="000000"/>
                </a:solidFill>
                <a:latin typeface="+mj-lt"/>
                <a:ea typeface="+mj-ea"/>
                <a:cs typeface="+mj-cs"/>
              </a:rPr>
              <a:t>                                        </a:t>
            </a:r>
            <a:r>
              <a:rPr lang="en-US" sz="2400" dirty="0" smtClean="0">
                <a:solidFill>
                  <a:srgbClr val="000000"/>
                </a:solidFill>
              </a:rPr>
              <a:t>are functions that define the low pass filtering process; they are defined by the activation and deactivation time constants that are selected empirically to match human physiological data</a:t>
            </a:r>
            <a:endParaRPr lang="en-US" sz="2000" baseline="-25000" dirty="0" smtClean="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kern="0" dirty="0" smtClean="0">
                <a:solidFill>
                  <a:srgbClr val="000000"/>
                </a:solidFill>
              </a:rPr>
              <a:t>2DOPMM Equations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By HR_R_MF,</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endParaRPr lang="en-US" sz="2400" kern="0" dirty="0" smtClean="0">
              <a:solidFill>
                <a:srgbClr val="000000"/>
              </a:solidFill>
            </a:endParaRPr>
          </a:p>
          <a:p>
            <a:endParaRPr lang="en-US" sz="2400" kern="0" dirty="0" smtClean="0">
              <a:solidFill>
                <a:srgbClr val="000000"/>
              </a:solidFill>
            </a:endParaRPr>
          </a:p>
          <a:p>
            <a:r>
              <a:rPr lang="en-US" sz="2400" kern="0" dirty="0" smtClean="0">
                <a:solidFill>
                  <a:srgbClr val="000000"/>
                </a:solidFill>
              </a:rPr>
              <a:t>By HR_L_MF,</a:t>
            </a:r>
          </a:p>
          <a:p>
            <a:r>
              <a:rPr lang="en-US" sz="2400" dirty="0" smtClean="0"/>
              <a:t> </a:t>
            </a: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5778" name="Object 2"/>
          <p:cNvGraphicFramePr>
            <a:graphicFrameLocks noChangeAspect="1"/>
          </p:cNvGraphicFramePr>
          <p:nvPr/>
        </p:nvGraphicFramePr>
        <p:xfrm>
          <a:off x="1676400" y="1752600"/>
          <a:ext cx="5940425" cy="1614487"/>
        </p:xfrm>
        <a:graphic>
          <a:graphicData uri="http://schemas.openxmlformats.org/presentationml/2006/ole">
            <p:oleObj spid="_x0000_s75778" name="Document" r:id="rId3" imgW="5940449" imgH="1614375" progId="Word.Document.12">
              <p:embed/>
            </p:oleObj>
          </a:graphicData>
        </a:graphic>
      </p:graphicFrame>
      <p:graphicFrame>
        <p:nvGraphicFramePr>
          <p:cNvPr id="75779" name="Object 3"/>
          <p:cNvGraphicFramePr>
            <a:graphicFrameLocks noChangeAspect="1"/>
          </p:cNvGraphicFramePr>
          <p:nvPr/>
        </p:nvGraphicFramePr>
        <p:xfrm>
          <a:off x="1600200" y="4191000"/>
          <a:ext cx="5940425" cy="1806575"/>
        </p:xfrm>
        <a:graphic>
          <a:graphicData uri="http://schemas.openxmlformats.org/presentationml/2006/ole">
            <p:oleObj spid="_x0000_s75779" name="Document" r:id="rId4" imgW="5940449" imgH="1805807" progId="Word.Document.12">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kern="0" dirty="0" smtClean="0">
                <a:solidFill>
                  <a:srgbClr val="000000"/>
                </a:solidFill>
              </a:rPr>
              <a:t>2DOPMM Equations…..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By VR_T_MF,</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endParaRPr lang="en-US" sz="2400" kern="0" dirty="0" smtClean="0">
              <a:solidFill>
                <a:srgbClr val="000000"/>
              </a:solidFill>
            </a:endParaRPr>
          </a:p>
          <a:p>
            <a:endParaRPr lang="en-US" sz="2400" kern="0" dirty="0" smtClean="0">
              <a:solidFill>
                <a:srgbClr val="000000"/>
              </a:solidFill>
            </a:endParaRPr>
          </a:p>
          <a:p>
            <a:r>
              <a:rPr lang="en-US" sz="2400" kern="0" dirty="0" smtClean="0">
                <a:solidFill>
                  <a:srgbClr val="000000"/>
                </a:solidFill>
              </a:rPr>
              <a:t>By VR_B_MF,</a:t>
            </a:r>
          </a:p>
          <a:p>
            <a:r>
              <a:rPr lang="en-US" sz="2400" dirty="0" smtClean="0"/>
              <a:t> </a:t>
            </a: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6804" name="Object 4"/>
          <p:cNvGraphicFramePr>
            <a:graphicFrameLocks noChangeAspect="1"/>
          </p:cNvGraphicFramePr>
          <p:nvPr/>
        </p:nvGraphicFramePr>
        <p:xfrm>
          <a:off x="1524000" y="1738313"/>
          <a:ext cx="5940425" cy="1614487"/>
        </p:xfrm>
        <a:graphic>
          <a:graphicData uri="http://schemas.openxmlformats.org/presentationml/2006/ole">
            <p:oleObj spid="_x0000_s76804" name="Document" r:id="rId3" imgW="5940449" imgH="1614375" progId="Word.Document.12">
              <p:embed/>
            </p:oleObj>
          </a:graphicData>
        </a:graphic>
      </p:graphicFrame>
      <p:graphicFrame>
        <p:nvGraphicFramePr>
          <p:cNvPr id="76805" name="Object 5"/>
          <p:cNvGraphicFramePr>
            <a:graphicFrameLocks noChangeAspect="1"/>
          </p:cNvGraphicFramePr>
          <p:nvPr/>
        </p:nvGraphicFramePr>
        <p:xfrm>
          <a:off x="1601788" y="4213225"/>
          <a:ext cx="5940425" cy="1806575"/>
        </p:xfrm>
        <a:graphic>
          <a:graphicData uri="http://schemas.openxmlformats.org/presentationml/2006/ole">
            <p:oleObj spid="_x0000_s76805" name="Document" r:id="rId4" imgW="5940449" imgH="1805807" progId="Word.Document.12">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kern="0" dirty="0" smtClean="0">
                <a:solidFill>
                  <a:srgbClr val="000000"/>
                </a:solidFill>
              </a:rPr>
              <a:t>2DOPMM Equations…..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a:r>
              <a:rPr lang="en-US" sz="2400" dirty="0" smtClean="0">
                <a:solidFill>
                  <a:srgbClr val="000000"/>
                </a:solidFill>
              </a:rPr>
              <a:t>According to Newton’s second law, the sum of all forces acting on the eye globe, equals the acceleration of the eye globe multiplied by the inertia of the eye globe. </a:t>
            </a:r>
          </a:p>
          <a:p>
            <a:pPr algn="just"/>
            <a:endParaRPr lang="en-US" sz="2400" dirty="0" smtClean="0">
              <a:solidFill>
                <a:srgbClr val="000000"/>
              </a:solidFill>
            </a:endParaRPr>
          </a:p>
          <a:p>
            <a:pPr algn="just"/>
            <a:r>
              <a:rPr lang="en-US" sz="2400" dirty="0" smtClean="0">
                <a:solidFill>
                  <a:srgbClr val="000000"/>
                </a:solidFill>
              </a:rPr>
              <a:t>We can apply this law to horizontal and vertical component of movement separately.</a:t>
            </a:r>
          </a:p>
          <a:p>
            <a:r>
              <a:rPr lang="en-US" sz="2400" dirty="0" smtClean="0"/>
              <a:t> </a:t>
            </a: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r>
              <a:rPr lang="en-US" sz="2000" i="1" dirty="0" smtClean="0">
                <a:solidFill>
                  <a:srgbClr val="000000"/>
                </a:solidFill>
              </a:rPr>
              <a:t>B</a:t>
            </a:r>
            <a:r>
              <a:rPr lang="en-US" sz="2000" i="1" baseline="-25000" dirty="0" smtClean="0">
                <a:solidFill>
                  <a:srgbClr val="000000"/>
                </a:solidFill>
              </a:rPr>
              <a:t>p</a:t>
            </a:r>
            <a:r>
              <a:rPr lang="en-US" sz="2000" dirty="0" smtClean="0">
                <a:solidFill>
                  <a:srgbClr val="000000"/>
                </a:solidFill>
              </a:rPr>
              <a:t>=0.06 grams/degrees – viscosity of the tissues around the eye globe. </a:t>
            </a:r>
            <a:r>
              <a:rPr lang="en-US" sz="2000" i="1" dirty="0" err="1" smtClean="0">
                <a:solidFill>
                  <a:srgbClr val="000000"/>
                </a:solidFill>
              </a:rPr>
              <a:t>K</a:t>
            </a:r>
            <a:r>
              <a:rPr lang="en-US" sz="2000" i="1" baseline="-25000" dirty="0" err="1" smtClean="0">
                <a:solidFill>
                  <a:srgbClr val="000000"/>
                </a:solidFill>
              </a:rPr>
              <a:t>p</a:t>
            </a:r>
            <a:r>
              <a:rPr lang="en-US" sz="2000" dirty="0" smtClean="0">
                <a:solidFill>
                  <a:srgbClr val="000000"/>
                </a:solidFill>
              </a:rPr>
              <a:t> - passive elastic forces. </a:t>
            </a: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7828" name="Object 4"/>
          <p:cNvGraphicFramePr>
            <a:graphicFrameLocks noChangeAspect="1"/>
          </p:cNvGraphicFramePr>
          <p:nvPr/>
        </p:nvGraphicFramePr>
        <p:xfrm>
          <a:off x="1601788" y="3771900"/>
          <a:ext cx="5940425" cy="647700"/>
        </p:xfrm>
        <a:graphic>
          <a:graphicData uri="http://schemas.openxmlformats.org/presentationml/2006/ole">
            <p:oleObj spid="_x0000_s77828" name="Document" r:id="rId3" imgW="5940449" imgH="647841" progId="Word.Document.12">
              <p:embed/>
            </p:oleObj>
          </a:graphicData>
        </a:graphic>
      </p:graphicFrame>
      <p:graphicFrame>
        <p:nvGraphicFramePr>
          <p:cNvPr id="77829" name="Object 5"/>
          <p:cNvGraphicFramePr>
            <a:graphicFrameLocks noChangeAspect="1"/>
          </p:cNvGraphicFramePr>
          <p:nvPr/>
        </p:nvGraphicFramePr>
        <p:xfrm>
          <a:off x="1603375" y="4533900"/>
          <a:ext cx="5940425" cy="647700"/>
        </p:xfrm>
        <a:graphic>
          <a:graphicData uri="http://schemas.openxmlformats.org/presentationml/2006/ole">
            <p:oleObj spid="_x0000_s77829" name="Document" r:id="rId4" imgW="5940449" imgH="647841" progId="Word.Document.12">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Proposed Contribution</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609600" y="1371600"/>
            <a:ext cx="8077200" cy="4876800"/>
          </a:xfrm>
          <a:prstGeom prst="rect">
            <a:avLst/>
          </a:prstGeom>
        </p:spPr>
        <p:txBody>
          <a:bodyPr/>
          <a:lstStyle/>
          <a:p>
            <a:pPr marL="457200" indent="-457200" algn="just">
              <a:buFont typeface="+mj-lt"/>
              <a:buAutoNum type="arabicPeriod"/>
            </a:pPr>
            <a:r>
              <a:rPr lang="en-US" sz="2400" dirty="0" smtClean="0">
                <a:solidFill>
                  <a:srgbClr val="000000"/>
                </a:solidFill>
              </a:rPr>
              <a:t>An eye mechanical model that is capable of generating saccades that start from any direction of eye position and progress in any direction in Listing’s plane.</a:t>
            </a:r>
          </a:p>
          <a:p>
            <a:pPr marL="457200" indent="-457200" algn="just">
              <a:buFont typeface="+mj-lt"/>
              <a:buAutoNum type="arabicPeriod"/>
            </a:pPr>
            <a:endParaRPr lang="en-US" sz="2400" dirty="0" smtClean="0">
              <a:solidFill>
                <a:srgbClr val="000000"/>
              </a:solidFill>
            </a:endParaRPr>
          </a:p>
          <a:p>
            <a:pPr marL="457200" indent="-457200" algn="just">
              <a:buFont typeface="+mj-lt"/>
              <a:buAutoNum type="arabicPeriod"/>
            </a:pPr>
            <a:r>
              <a:rPr lang="en-US" sz="2400" dirty="0" smtClean="0">
                <a:solidFill>
                  <a:srgbClr val="000000"/>
                </a:solidFill>
              </a:rPr>
              <a:t>The representation of the eye mechanical model in a Kalman Filter form.</a:t>
            </a:r>
          </a:p>
          <a:p>
            <a:pPr marL="457200" indent="-457200" algn="just">
              <a:buFont typeface="+mj-lt"/>
              <a:buAutoNum type="arabicPeriod"/>
            </a:pPr>
            <a:endParaRPr lang="en-US" sz="2400" dirty="0" smtClean="0">
              <a:solidFill>
                <a:srgbClr val="000000"/>
              </a:solidFill>
            </a:endParaRPr>
          </a:p>
          <a:p>
            <a:pPr algn="just"/>
            <a:r>
              <a:rPr lang="en-US" sz="2400" dirty="0" smtClean="0">
                <a:solidFill>
                  <a:srgbClr val="000000"/>
                </a:solidFill>
              </a:rPr>
              <a:t>This representation enables continuous real-time eye movement prediction.</a:t>
            </a:r>
          </a:p>
          <a:p>
            <a:pPr marL="457200" indent="-457200" algn="just">
              <a:buFont typeface="+mj-lt"/>
              <a:buAutoNum type="arabicPeriod"/>
            </a:pPr>
            <a:endParaRPr lang="en-US" sz="2400" dirty="0" smtClean="0">
              <a:solidFill>
                <a:srgbClr val="000000"/>
              </a:solidFill>
            </a:endParaRPr>
          </a:p>
          <a:p>
            <a:pPr marL="457200" indent="-457200" algn="just">
              <a:buFont typeface="+mj-lt"/>
              <a:buAutoNum type="arabicPeriod"/>
            </a:pPr>
            <a:endParaRPr lang="en-US" sz="2400" dirty="0" smtClean="0">
              <a:solidFill>
                <a:srgbClr val="000000"/>
              </a:solidFill>
            </a:endParaRPr>
          </a:p>
          <a:p>
            <a:pPr algn="just"/>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609600" y="304800"/>
            <a:ext cx="8229600" cy="609600"/>
          </a:xfrm>
          <a:prstGeom prst="rect">
            <a:avLst/>
          </a:prstGeom>
        </p:spPr>
        <p:txBody>
          <a:bodyPr/>
          <a:lstStyle/>
          <a:p>
            <a:pPr lvl="0" algn="ctr" eaLnBrk="1" hangingPunct="1">
              <a:defRPr/>
            </a:pPr>
            <a:r>
              <a:rPr lang="en-US" sz="2800" kern="0" dirty="0" smtClean="0">
                <a:solidFill>
                  <a:srgbClr val="000000"/>
                </a:solidFill>
              </a:rPr>
              <a:t>Eye globe inertia, viscosity, and passive elasticity</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8852" name="Object 4"/>
          <p:cNvGraphicFramePr>
            <a:graphicFrameLocks noChangeAspect="1"/>
          </p:cNvGraphicFramePr>
          <p:nvPr/>
        </p:nvGraphicFramePr>
        <p:xfrm>
          <a:off x="1295399" y="990600"/>
          <a:ext cx="6445644" cy="4988751"/>
        </p:xfrm>
        <a:graphic>
          <a:graphicData uri="http://schemas.openxmlformats.org/presentationml/2006/ole">
            <p:oleObj spid="_x0000_s78852" name="SmartDraw" r:id="rId3" imgW="35812871" imgH="28394891" progId="SmartDraw.2">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kern="0" dirty="0" smtClean="0">
                <a:solidFill>
                  <a:srgbClr val="000000"/>
                </a:solidFill>
              </a:rPr>
              <a:t>2DOPMM Equations…..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a:r>
              <a:rPr lang="en-US" sz="2400" dirty="0" smtClean="0">
                <a:solidFill>
                  <a:srgbClr val="000000"/>
                </a:solidFill>
              </a:rPr>
              <a:t> </a:t>
            </a: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endParaRPr lang="en-US" sz="2000" baseline="-25000" dirty="0" smtClean="0">
              <a:solidFill>
                <a:srgbClr val="000000"/>
              </a:solidFill>
            </a:endParaRPr>
          </a:p>
          <a:p>
            <a:pPr algn="just" eaLnBrk="1" hangingPunct="1">
              <a:defRPr/>
            </a:pPr>
            <a:r>
              <a:rPr lang="en-US" sz="2000" i="1" dirty="0" smtClean="0">
                <a:solidFill>
                  <a:srgbClr val="000000"/>
                </a:solidFill>
              </a:rPr>
              <a:t> </a:t>
            </a: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7828" name="Object 4"/>
          <p:cNvGraphicFramePr>
            <a:graphicFrameLocks noChangeAspect="1"/>
          </p:cNvGraphicFramePr>
          <p:nvPr/>
        </p:nvGraphicFramePr>
        <p:xfrm>
          <a:off x="1601788" y="1143000"/>
          <a:ext cx="5940425" cy="647700"/>
        </p:xfrm>
        <a:graphic>
          <a:graphicData uri="http://schemas.openxmlformats.org/presentationml/2006/ole">
            <p:oleObj spid="_x0000_s79874" name="Document" r:id="rId3" imgW="5940449" imgH="647841" progId="Word.Document.12">
              <p:embed/>
            </p:oleObj>
          </a:graphicData>
        </a:graphic>
      </p:graphicFrame>
      <p:graphicFrame>
        <p:nvGraphicFramePr>
          <p:cNvPr id="77829" name="Object 5"/>
          <p:cNvGraphicFramePr>
            <a:graphicFrameLocks noChangeAspect="1"/>
          </p:cNvGraphicFramePr>
          <p:nvPr/>
        </p:nvGraphicFramePr>
        <p:xfrm>
          <a:off x="1603375" y="3848100"/>
          <a:ext cx="5940425" cy="647700"/>
        </p:xfrm>
        <a:graphic>
          <a:graphicData uri="http://schemas.openxmlformats.org/presentationml/2006/ole">
            <p:oleObj spid="_x0000_s79875" name="Document" r:id="rId4" imgW="5940449" imgH="647841" progId="Word.Document.12">
              <p:embed/>
            </p:oleObj>
          </a:graphicData>
        </a:graphic>
      </p:graphicFrame>
      <p:graphicFrame>
        <p:nvGraphicFramePr>
          <p:cNvPr id="79876" name="Object 4"/>
          <p:cNvGraphicFramePr>
            <a:graphicFrameLocks noChangeAspect="1"/>
          </p:cNvGraphicFramePr>
          <p:nvPr/>
        </p:nvGraphicFramePr>
        <p:xfrm>
          <a:off x="1831975" y="1828800"/>
          <a:ext cx="5940425" cy="1546225"/>
        </p:xfrm>
        <a:graphic>
          <a:graphicData uri="http://schemas.openxmlformats.org/presentationml/2006/ole">
            <p:oleObj spid="_x0000_s79876" name="Document" r:id="rId5" imgW="5940449" imgH="1546599" progId="Word.Document.12">
              <p:embed/>
            </p:oleObj>
          </a:graphicData>
        </a:graphic>
      </p:graphicFrame>
      <p:graphicFrame>
        <p:nvGraphicFramePr>
          <p:cNvPr id="79877" name="Object 5"/>
          <p:cNvGraphicFramePr>
            <a:graphicFrameLocks noChangeAspect="1"/>
          </p:cNvGraphicFramePr>
          <p:nvPr/>
        </p:nvGraphicFramePr>
        <p:xfrm>
          <a:off x="1752600" y="4549775"/>
          <a:ext cx="5940425" cy="1546225"/>
        </p:xfrm>
        <a:graphic>
          <a:graphicData uri="http://schemas.openxmlformats.org/presentationml/2006/ole">
            <p:oleObj spid="_x0000_s79877" name="Document" r:id="rId6" imgW="5940449" imgH="1546599" progId="Word.Document.12">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2DOPMM Equations…..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The dynamics of the Right Upward eye movement can be described through a set of equations responsible for the vertical component of the movement and the horizontal component of the movement.</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We can add 2 more equations by,</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dirty="0" smtClean="0">
                <a:solidFill>
                  <a:srgbClr val="000000"/>
                </a:solidFill>
              </a:rPr>
              <a:t>Position derivative equals velocity of movement.</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 </a:t>
            </a:r>
          </a:p>
          <a:p>
            <a:pPr algn="just" eaLnBrk="1" hangingPunct="1">
              <a:defRPr/>
            </a:pPr>
            <a:endParaRPr lang="en-US" sz="2400" kern="0" dirty="0" smtClean="0">
              <a:solidFill>
                <a:srgbClr val="000000"/>
              </a:solidFill>
              <a:latin typeface="+mj-lt"/>
              <a:ea typeface="+mj-ea"/>
              <a:cs typeface="+mj-cs"/>
            </a:endParaRPr>
          </a:p>
          <a:p>
            <a:r>
              <a:rPr lang="en-US" sz="2400" dirty="0" smtClean="0"/>
              <a:t> </a:t>
            </a: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3729" name="Object 1"/>
          <p:cNvGraphicFramePr>
            <a:graphicFrameLocks noChangeAspect="1"/>
          </p:cNvGraphicFramePr>
          <p:nvPr/>
        </p:nvGraphicFramePr>
        <p:xfrm>
          <a:off x="1601788" y="4378325"/>
          <a:ext cx="5940425" cy="803275"/>
        </p:xfrm>
        <a:graphic>
          <a:graphicData uri="http://schemas.openxmlformats.org/presentationml/2006/ole">
            <p:oleObj spid="_x0000_s73729" name="Document" r:id="rId3" imgW="5940449" imgH="802861" progId="Word.Document.12">
              <p:embed/>
            </p:oleObj>
          </a:graphicData>
        </a:graphic>
      </p:graphicFrame>
      <p:graphicFrame>
        <p:nvGraphicFramePr>
          <p:cNvPr id="73730" name="Object 2"/>
          <p:cNvGraphicFramePr>
            <a:graphicFrameLocks noChangeAspect="1"/>
          </p:cNvGraphicFramePr>
          <p:nvPr/>
        </p:nvGraphicFramePr>
        <p:xfrm>
          <a:off x="1608138" y="5070475"/>
          <a:ext cx="5903912" cy="798513"/>
        </p:xfrm>
        <a:graphic>
          <a:graphicData uri="http://schemas.openxmlformats.org/presentationml/2006/ole">
            <p:oleObj spid="_x0000_s73730" name="Document" r:id="rId4" imgW="5931094" imgH="804303" progId="Word.Document.12">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2DOPMM Equations…..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We described horizontal components of the movement by six differential equations, and vertical components of the movement by another six differential equations to a total of 12 differential equations with 12 unknown variables.   </a:t>
            </a:r>
          </a:p>
          <a:p>
            <a:pPr algn="just" eaLnBrk="1" hangingPunct="1">
              <a:defRPr/>
            </a:pPr>
            <a:endParaRPr lang="en-US" sz="2400" kern="0" dirty="0" smtClean="0">
              <a:solidFill>
                <a:srgbClr val="000000"/>
              </a:solidFill>
              <a:latin typeface="+mj-lt"/>
              <a:ea typeface="+mj-ea"/>
              <a:cs typeface="+mj-cs"/>
            </a:endParaRPr>
          </a:p>
          <a:p>
            <a:r>
              <a:rPr lang="en-US" sz="2400" dirty="0" smtClean="0"/>
              <a:t> </a:t>
            </a: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932" name="Object 36"/>
          <p:cNvGraphicFramePr>
            <a:graphicFrameLocks noChangeAspect="1"/>
          </p:cNvGraphicFramePr>
          <p:nvPr/>
        </p:nvGraphicFramePr>
        <p:xfrm>
          <a:off x="1601788" y="3105150"/>
          <a:ext cx="5940425" cy="3143250"/>
        </p:xfrm>
        <a:graphic>
          <a:graphicData uri="http://schemas.openxmlformats.org/presentationml/2006/ole">
            <p:oleObj spid="_x0000_s80932" name="Document" r:id="rId3" imgW="5940449" imgH="3143669" progId="Word.Document.12">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Results – OPMM Equations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These 12 differential equations can be presented in a matrix form,</a:t>
            </a:r>
          </a:p>
          <a:p>
            <a:pPr algn="ctr" eaLnBrk="1" hangingPunct="1">
              <a:defRPr/>
            </a:pPr>
            <a:r>
              <a:rPr lang="en-US" sz="2400" i="1" kern="0" dirty="0" smtClean="0">
                <a:solidFill>
                  <a:srgbClr val="000000"/>
                </a:solidFill>
                <a:latin typeface="+mj-lt"/>
                <a:ea typeface="+mj-ea"/>
                <a:cs typeface="+mj-cs"/>
              </a:rPr>
              <a:t>x</a:t>
            </a:r>
            <a:r>
              <a:rPr lang="en-US" sz="2400" i="1" kern="0" baseline="30000" dirty="0" smtClean="0">
                <a:solidFill>
                  <a:srgbClr val="000000"/>
                </a:solidFill>
                <a:latin typeface="+mj-lt"/>
                <a:ea typeface="+mj-ea"/>
                <a:cs typeface="+mj-cs"/>
              </a:rPr>
              <a:t>·</a:t>
            </a:r>
            <a:r>
              <a:rPr lang="en-US" sz="2400" i="1" kern="0" dirty="0" smtClean="0">
                <a:solidFill>
                  <a:srgbClr val="000000"/>
                </a:solidFill>
                <a:latin typeface="+mj-lt"/>
                <a:ea typeface="+mj-ea"/>
                <a:cs typeface="+mj-cs"/>
              </a:rPr>
              <a:t> = Ax +u</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where, x, </a:t>
            </a:r>
            <a:r>
              <a:rPr lang="en-US" sz="2400" i="1" kern="0" dirty="0" smtClean="0">
                <a:solidFill>
                  <a:srgbClr val="000000"/>
                </a:solidFill>
              </a:rPr>
              <a:t>x</a:t>
            </a:r>
            <a:r>
              <a:rPr lang="en-US" sz="2400" i="1" kern="0" baseline="30000" dirty="0" smtClean="0">
                <a:solidFill>
                  <a:srgbClr val="000000"/>
                </a:solidFill>
              </a:rPr>
              <a:t>·</a:t>
            </a:r>
            <a:r>
              <a:rPr lang="en-US" sz="2400" kern="0" dirty="0" smtClean="0">
                <a:solidFill>
                  <a:srgbClr val="000000"/>
                </a:solidFill>
                <a:latin typeface="+mj-lt"/>
                <a:ea typeface="+mj-ea"/>
                <a:cs typeface="+mj-cs"/>
              </a:rPr>
              <a:t> and u are 1x12 vectors,  A is a square 12x12 matrix. Above equation, completely describes the oculomotor plant mechanical model during saccades of the Right Upward eye movement.  </a:t>
            </a: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Results – OPMM Equations</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2400" kern="0" dirty="0" smtClean="0">
                <a:solidFill>
                  <a:srgbClr val="000000"/>
                </a:solidFill>
                <a:latin typeface="+mj-lt"/>
                <a:ea typeface="+mj-ea"/>
                <a:cs typeface="+mj-cs"/>
              </a:rPr>
              <a:t>The form of the equation gives us the opportunity to present the oculomotor plant model in Kalman filter form, </a:t>
            </a:r>
          </a:p>
          <a:p>
            <a:pPr algn="just" eaLnBrk="1" hangingPunct="1">
              <a:defRPr/>
            </a:pPr>
            <a:endParaRPr lang="en-US" sz="2400" kern="0" dirty="0" smtClean="0">
              <a:solidFill>
                <a:srgbClr val="000000"/>
              </a:solidFill>
              <a:latin typeface="+mj-lt"/>
              <a:ea typeface="+mj-ea"/>
              <a:cs typeface="+mj-cs"/>
            </a:endParaRPr>
          </a:p>
          <a:p>
            <a:pPr algn="just" eaLnBrk="1" hangingPunct="1">
              <a:defRPr/>
            </a:pPr>
            <a:r>
              <a:rPr lang="en-US" sz="2400" kern="0" dirty="0" smtClean="0">
                <a:solidFill>
                  <a:srgbClr val="000000"/>
                </a:solidFill>
                <a:latin typeface="+mj-lt"/>
                <a:ea typeface="+mj-ea"/>
                <a:cs typeface="+mj-cs"/>
              </a:rPr>
              <a:t>therefore provide us with an ability to incorporate the 2DOPMM in a real-time online system with direct eye gaze input as a reliable and robust eye movement prediction tool, therefore providing compensation for detection/transmission delays.</a:t>
            </a:r>
          </a:p>
          <a:p>
            <a:r>
              <a:rPr lang="en-US" sz="2400" dirty="0" smtClean="0"/>
              <a:t> </a:t>
            </a: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2DOPMM Kalman Filter Framework</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22" name="Object 2"/>
          <p:cNvGraphicFramePr>
            <a:graphicFrameLocks noChangeAspect="1"/>
          </p:cNvGraphicFramePr>
          <p:nvPr/>
        </p:nvGraphicFramePr>
        <p:xfrm>
          <a:off x="1249363" y="1219200"/>
          <a:ext cx="6719887" cy="608013"/>
        </p:xfrm>
        <a:graphic>
          <a:graphicData uri="http://schemas.openxmlformats.org/presentationml/2006/ole">
            <p:oleObj spid="_x0000_s81922" name="Equation" r:id="rId3" imgW="1130040" imgH="241200" progId="Equation.3">
              <p:embed/>
            </p:oleObj>
          </a:graphicData>
        </a:graphic>
      </p:graphicFrame>
      <p:graphicFrame>
        <p:nvGraphicFramePr>
          <p:cNvPr id="81923" name="Object 3"/>
          <p:cNvGraphicFramePr>
            <a:graphicFrameLocks noChangeAspect="1"/>
          </p:cNvGraphicFramePr>
          <p:nvPr/>
        </p:nvGraphicFramePr>
        <p:xfrm>
          <a:off x="452438" y="2133600"/>
          <a:ext cx="8240712" cy="400050"/>
        </p:xfrm>
        <a:graphic>
          <a:graphicData uri="http://schemas.openxmlformats.org/presentationml/2006/ole">
            <p:oleObj spid="_x0000_s81923" name="Document" r:id="rId4" imgW="8250690" imgH="400827" progId="Word.Document.12">
              <p:embed/>
            </p:oleObj>
          </a:graphicData>
        </a:graphic>
      </p:graphicFrame>
      <p:sp>
        <p:nvSpPr>
          <p:cNvPr id="819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1"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33600" y="2667000"/>
            <a:ext cx="4657725" cy="409575"/>
          </a:xfrm>
          <a:prstGeom prst="rect">
            <a:avLst/>
          </a:prstGeom>
          <a:noFill/>
        </p:spPr>
      </p:pic>
      <p:sp>
        <p:nvSpPr>
          <p:cNvPr id="819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3"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6200" y="3352800"/>
            <a:ext cx="8935425" cy="31242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noProof="0" dirty="0" smtClean="0">
                <a:solidFill>
                  <a:srgbClr val="000000"/>
                </a:solidFill>
                <a:latin typeface="+mj-lt"/>
                <a:ea typeface="+mj-ea"/>
                <a:cs typeface="+mj-cs"/>
              </a:rPr>
              <a:t>Conclusion</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buFont typeface="Arial" pitchFamily="34" charset="0"/>
              <a:buChar char="•"/>
              <a:defRPr/>
            </a:pPr>
            <a:r>
              <a:rPr lang="en-US" sz="2400" kern="0" dirty="0" smtClean="0">
                <a:solidFill>
                  <a:srgbClr val="000000"/>
                </a:solidFill>
                <a:latin typeface="+mj-lt"/>
                <a:ea typeface="+mj-ea"/>
                <a:cs typeface="+mj-cs"/>
              </a:rPr>
              <a:t> Eye mathematical modeling can be used to advance such fast growing areas of research as medicine, HCI, and software usability. </a:t>
            </a:r>
          </a:p>
          <a:p>
            <a:pPr algn="just" eaLnBrk="1" hangingPunct="1">
              <a:buFont typeface="Arial" pitchFamily="34" charset="0"/>
              <a:buChar char="•"/>
              <a:defRPr/>
            </a:pPr>
            <a:endParaRPr lang="en-US" sz="2400" kern="0" dirty="0" smtClean="0">
              <a:solidFill>
                <a:srgbClr val="000000"/>
              </a:solidFill>
              <a:latin typeface="+mj-lt"/>
              <a:ea typeface="+mj-ea"/>
              <a:cs typeface="+mj-cs"/>
            </a:endParaRPr>
          </a:p>
          <a:p>
            <a:pPr algn="just" eaLnBrk="1" hangingPunct="1">
              <a:buFont typeface="Arial" pitchFamily="34" charset="0"/>
              <a:buChar char="•"/>
              <a:defRPr/>
            </a:pPr>
            <a:r>
              <a:rPr lang="en-US" sz="2400" kern="0" dirty="0" smtClean="0">
                <a:solidFill>
                  <a:srgbClr val="000000"/>
                </a:solidFill>
                <a:latin typeface="+mj-lt"/>
                <a:ea typeface="+mj-ea"/>
                <a:cs typeface="+mj-cs"/>
              </a:rPr>
              <a:t> Our model, 2DOPMM is capable of generating eye movement trajectories with both vertical and horizontal components during fast eye movements (saccades) given the coordinates of the onset point, the direction of movement, and the value of the saccade amplitude</a:t>
            </a: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noProof="0" dirty="0" smtClean="0">
                <a:solidFill>
                  <a:srgbClr val="000000"/>
                </a:solidFill>
                <a:latin typeface="+mj-lt"/>
                <a:ea typeface="+mj-ea"/>
                <a:cs typeface="+mj-cs"/>
              </a:rPr>
              <a:t>Conclusion</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buFont typeface="Arial" pitchFamily="34" charset="0"/>
              <a:buChar char="•"/>
              <a:defRPr/>
            </a:pPr>
            <a:r>
              <a:rPr lang="en-US" sz="2400" kern="0" dirty="0" smtClean="0">
                <a:solidFill>
                  <a:srgbClr val="000000"/>
                </a:solidFill>
                <a:latin typeface="+mj-lt"/>
                <a:ea typeface="+mj-ea"/>
                <a:cs typeface="+mj-cs"/>
              </a:rPr>
              <a:t> The important contribution of the proposed model to the field of bioengineering is the ability to compute individual extraocular muscle forces during a saccade. </a:t>
            </a:r>
          </a:p>
          <a:p>
            <a:pPr algn="just" eaLnBrk="1" hangingPunct="1">
              <a:buFont typeface="Arial" pitchFamily="34" charset="0"/>
              <a:buChar char="•"/>
              <a:defRPr/>
            </a:pPr>
            <a:endParaRPr lang="en-US" sz="2400" kern="0" dirty="0" smtClean="0">
              <a:solidFill>
                <a:srgbClr val="000000"/>
              </a:solidFill>
              <a:latin typeface="+mj-lt"/>
              <a:ea typeface="+mj-ea"/>
              <a:cs typeface="+mj-cs"/>
            </a:endParaRPr>
          </a:p>
          <a:p>
            <a:pPr algn="just" eaLnBrk="1" hangingPunct="1">
              <a:buFont typeface="Arial" pitchFamily="34" charset="0"/>
              <a:buChar char="•"/>
              <a:defRPr/>
            </a:pPr>
            <a:r>
              <a:rPr lang="en-US" sz="2400" kern="0" dirty="0" smtClean="0">
                <a:solidFill>
                  <a:srgbClr val="000000"/>
                </a:solidFill>
                <a:latin typeface="+mj-lt"/>
                <a:ea typeface="+mj-ea"/>
                <a:cs typeface="+mj-cs"/>
              </a:rPr>
              <a:t> Our model evolved from a 1D version which was successfully employed for eye movement prediction as a tool for delay compensation in Human Computer Interaction which direct eye-gaze input, and suggested for the effort estimation for improving the usability of the graphical user interfaces.  </a:t>
            </a: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Previous Work</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371600"/>
            <a:ext cx="7772400" cy="4800600"/>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smtClean="0">
                <a:ln>
                  <a:noFill/>
                </a:ln>
                <a:solidFill>
                  <a:srgbClr val="000000"/>
                </a:solidFill>
                <a:uLnTx/>
                <a:uFillTx/>
                <a:latin typeface="+mj-lt"/>
                <a:ea typeface="+mj-ea"/>
                <a:cs typeface="+mj-cs"/>
              </a:rPr>
              <a:t> </a:t>
            </a:r>
            <a:r>
              <a:rPr kumimoji="0" lang="en-US" sz="2400" b="0" i="0" u="none" strike="noStrike" kern="0" cap="none" spc="0" normalizeH="0" baseline="0" noProof="0" dirty="0" smtClean="0">
                <a:ln>
                  <a:noFill/>
                </a:ln>
                <a:solidFill>
                  <a:srgbClr val="000000"/>
                </a:solidFill>
                <a:uLnTx/>
                <a:uFillTx/>
                <a:latin typeface="+mj-lt"/>
                <a:ea typeface="+mj-ea"/>
                <a:cs typeface="+mj-cs"/>
              </a:rPr>
              <a:t>Our model grows from the horizontal OPMM by addition of two extraocular</a:t>
            </a:r>
            <a:r>
              <a:rPr kumimoji="0" lang="en-US" sz="2400" b="0" i="0" u="none" strike="noStrike" kern="0" cap="none" spc="0" normalizeH="0" noProof="0" dirty="0" smtClean="0">
                <a:ln>
                  <a:noFill/>
                </a:ln>
                <a:solidFill>
                  <a:srgbClr val="000000"/>
                </a:solidFill>
                <a:uLnTx/>
                <a:uFillTx/>
                <a:latin typeface="+mj-lt"/>
                <a:ea typeface="+mj-ea"/>
                <a:cs typeface="+mj-cs"/>
              </a:rPr>
              <a:t> muscles (superior/inferior rectus) and allowing vertical eye movements.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400" b="0" i="0" u="none" strike="noStrike" kern="0" cap="none" spc="0" normalizeH="0" noProof="0" dirty="0" smtClean="0">
              <a:ln>
                <a:noFill/>
              </a:ln>
              <a:solidFill>
                <a:srgbClr val="000000"/>
              </a:solidFill>
              <a:uLnTx/>
              <a:uFillTx/>
              <a:latin typeface="+mj-lt"/>
              <a:ea typeface="+mj-ea"/>
              <a:cs typeface="+mj-cs"/>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defRPr/>
            </a:pPr>
            <a:r>
              <a:rPr lang="en-US" sz="2400" kern="0" dirty="0">
                <a:solidFill>
                  <a:srgbClr val="000000"/>
                </a:solidFill>
                <a:latin typeface="+mj-lt"/>
                <a:ea typeface="+mj-ea"/>
                <a:cs typeface="+mj-cs"/>
              </a:rPr>
              <a:t> </a:t>
            </a:r>
            <a:r>
              <a:rPr lang="en-US" sz="2400" kern="0" dirty="0" smtClean="0">
                <a:solidFill>
                  <a:srgbClr val="000000"/>
                </a:solidFill>
                <a:latin typeface="+mj-lt"/>
                <a:ea typeface="+mj-ea"/>
                <a:cs typeface="+mj-cs"/>
              </a:rPr>
              <a:t>The horizontal OPMM accounts for individual anatomical components (passive elasticity, viscosity, eye-globe rotational inertia, muscle active state tension, length tension characteristics, force velocity relationship) and considers each extraocular muscle separately, therefore allowing estimation of individual extraocular muscle force values.  </a:t>
            </a: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Previous Work…</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371600"/>
            <a:ext cx="7772400" cy="4800600"/>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smtClean="0">
                <a:ln>
                  <a:noFill/>
                </a:ln>
                <a:solidFill>
                  <a:srgbClr val="000000"/>
                </a:solidFill>
                <a:uLnTx/>
                <a:uFillTx/>
                <a:latin typeface="+mj-lt"/>
                <a:ea typeface="+mj-ea"/>
                <a:cs typeface="+mj-cs"/>
              </a:rPr>
              <a:t> </a:t>
            </a:r>
            <a:r>
              <a:rPr kumimoji="0" lang="en-US" sz="2400" b="0" i="0" u="none" strike="noStrike" kern="0" cap="none" spc="0" normalizeH="0" baseline="0" noProof="0" dirty="0" smtClean="0">
                <a:ln>
                  <a:noFill/>
                </a:ln>
                <a:solidFill>
                  <a:srgbClr val="000000"/>
                </a:solidFill>
                <a:uLnTx/>
                <a:uFillTx/>
                <a:latin typeface="+mj-lt"/>
                <a:ea typeface="+mj-ea"/>
                <a:cs typeface="+mj-cs"/>
              </a:rPr>
              <a:t>When compared</a:t>
            </a:r>
            <a:r>
              <a:rPr kumimoji="0" lang="en-US" sz="2400" b="0" i="0" u="none" strike="noStrike" kern="0" cap="none" spc="0" normalizeH="0" noProof="0" dirty="0" smtClean="0">
                <a:ln>
                  <a:noFill/>
                </a:ln>
                <a:solidFill>
                  <a:srgbClr val="000000"/>
                </a:solidFill>
                <a:uLnTx/>
                <a:uFillTx/>
                <a:latin typeface="+mj-lt"/>
                <a:ea typeface="+mj-ea"/>
                <a:cs typeface="+mj-cs"/>
              </a:rPr>
              <a:t> to three-dimensional models, our model accounts for individual anatomical properties of extraocular muscles (lateral, medial, superior, and inferior rectus) and its surroundings stated earlier. </a:t>
            </a: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Human Visual System</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066800"/>
            <a:ext cx="7772400" cy="2743200"/>
          </a:xfrm>
          <a:prstGeom prst="rect">
            <a:avLst/>
          </a:prstGeom>
        </p:spPr>
        <p:txBody>
          <a:bodyPr/>
          <a:lstStyle/>
          <a:p>
            <a:pPr algn="just" eaLnBrk="1" hangingPunct="1">
              <a:defRPr/>
            </a:pPr>
            <a:r>
              <a:rPr lang="en-US" sz="2400" kern="0" noProof="0" dirty="0" smtClean="0">
                <a:solidFill>
                  <a:srgbClr val="000000"/>
                </a:solidFill>
                <a:latin typeface="+mj-lt"/>
                <a:ea typeface="+mj-ea"/>
                <a:cs typeface="+mj-cs"/>
              </a:rPr>
              <a:t>The eye globe rotates in its socket through the use of six muscles, lateral/medial recti- mainly responsible for horizontal eye movements, superior/inferior recti- mainly responsible for vertical eye movements, superior/inferior oblique – mainly responsible for eye rotation around its primary axis of sight, and vertical eye movements </a:t>
            </a:r>
          </a:p>
        </p:txBody>
      </p:sp>
      <p:pic>
        <p:nvPicPr>
          <p:cNvPr id="5" name="Picture 4" descr="G:\2DOPMM\2DOPMM Journal Paper\Journal Paper\images\eye_muscles.gif"/>
          <p:cNvPicPr/>
          <p:nvPr/>
        </p:nvPicPr>
        <p:blipFill>
          <a:blip r:embed="rId2" cstate="print">
            <a:grayscl/>
          </a:blip>
          <a:srcRect/>
          <a:stretch>
            <a:fillRect/>
          </a:stretch>
        </p:blipFill>
        <p:spPr bwMode="auto">
          <a:xfrm>
            <a:off x="3200400" y="3505200"/>
            <a:ext cx="3200400" cy="3124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Human Visual System….</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371600"/>
            <a:ext cx="7772400" cy="4572000"/>
          </a:xfrm>
          <a:prstGeom prst="rect">
            <a:avLst/>
          </a:prstGeom>
        </p:spPr>
        <p:txBody>
          <a:bodyPr/>
          <a:lstStyle/>
          <a:p>
            <a:pPr algn="just" eaLnBrk="1" hangingPunct="1">
              <a:buFont typeface="Arial" pitchFamily="34" charset="0"/>
              <a:buChar char="•"/>
              <a:defRPr/>
            </a:pPr>
            <a:r>
              <a:rPr lang="en-US" sz="2400" kern="0" noProof="0" dirty="0" smtClean="0">
                <a:solidFill>
                  <a:srgbClr val="000000"/>
                </a:solidFill>
                <a:latin typeface="+mj-lt"/>
                <a:ea typeface="+mj-ea"/>
                <a:cs typeface="+mj-cs"/>
              </a:rPr>
              <a:t> The brain sends a neuronal control signal to each muscle to </a:t>
            </a:r>
            <a:r>
              <a:rPr lang="en-US" sz="2400" kern="0" dirty="0" smtClean="0">
                <a:solidFill>
                  <a:srgbClr val="000000"/>
                </a:solidFill>
                <a:latin typeface="+mj-lt"/>
                <a:ea typeface="+mj-ea"/>
                <a:cs typeface="+mj-cs"/>
              </a:rPr>
              <a:t>direct the muscle to perform its work. </a:t>
            </a:r>
          </a:p>
          <a:p>
            <a:pPr algn="just" eaLnBrk="1" hangingPunct="1">
              <a:buFont typeface="Arial" pitchFamily="34" charset="0"/>
              <a:buChar char="•"/>
              <a:defRPr/>
            </a:pPr>
            <a:r>
              <a:rPr lang="en-US" sz="2400" kern="0" noProof="0" dirty="0" smtClean="0">
                <a:solidFill>
                  <a:srgbClr val="000000"/>
                </a:solidFill>
                <a:latin typeface="+mj-lt"/>
                <a:ea typeface="+mj-ea"/>
                <a:cs typeface="+mj-cs"/>
              </a:rPr>
              <a:t> A neuronal control signal is anatomically implemented as a neuronal discharge that is sent through a nerve to a designated muscle from the </a:t>
            </a:r>
            <a:r>
              <a:rPr lang="en-US" sz="2400" kern="0" noProof="0" dirty="0" smtClean="0">
                <a:solidFill>
                  <a:srgbClr val="000000"/>
                </a:solidFill>
                <a:latin typeface="+mj-lt"/>
                <a:ea typeface="+mj-ea"/>
                <a:cs typeface="+mj-cs"/>
              </a:rPr>
              <a:t>brain.</a:t>
            </a:r>
            <a:endParaRPr lang="en-US" sz="2400" kern="0" noProof="0" dirty="0" smtClean="0">
              <a:solidFill>
                <a:srgbClr val="000000"/>
              </a:solidFill>
              <a:latin typeface="+mj-lt"/>
              <a:ea typeface="+mj-ea"/>
              <a:cs typeface="+mj-cs"/>
            </a:endParaRPr>
          </a:p>
          <a:p>
            <a:pPr algn="just" eaLnBrk="1" hangingPunct="1">
              <a:buFont typeface="Arial" pitchFamily="34" charset="0"/>
              <a:buChar char="•"/>
              <a:defRPr/>
            </a:pPr>
            <a:r>
              <a:rPr lang="en-US" sz="2400" kern="0" dirty="0" smtClean="0">
                <a:solidFill>
                  <a:srgbClr val="000000"/>
                </a:solidFill>
                <a:latin typeface="+mj-lt"/>
                <a:ea typeface="+mj-ea"/>
                <a:cs typeface="+mj-cs"/>
              </a:rPr>
              <a:t> During an eye movement, movement trajectory can be separated into horizontal and vertical components. </a:t>
            </a:r>
          </a:p>
          <a:p>
            <a:pPr algn="just" eaLnBrk="1" hangingPunct="1">
              <a:buFont typeface="Arial" pitchFamily="34" charset="0"/>
              <a:buChar char="•"/>
              <a:defRPr/>
            </a:pPr>
            <a:r>
              <a:rPr lang="en-US" sz="2400" kern="0" noProof="0" dirty="0" smtClean="0">
                <a:solidFill>
                  <a:srgbClr val="000000"/>
                </a:solidFill>
                <a:latin typeface="+mj-lt"/>
                <a:ea typeface="+mj-ea"/>
                <a:cs typeface="+mj-cs"/>
              </a:rPr>
              <a:t> The neuronal control signal for the horizontal and vertical components is generated by different parts of the brain.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053" name="Object 5"/>
          <p:cNvGraphicFramePr>
            <a:graphicFrameLocks noChangeAspect="1"/>
          </p:cNvGraphicFramePr>
          <p:nvPr/>
        </p:nvGraphicFramePr>
        <p:xfrm>
          <a:off x="2895600" y="3352800"/>
          <a:ext cx="3276600" cy="3048000"/>
        </p:xfrm>
        <a:graphic>
          <a:graphicData uri="http://schemas.openxmlformats.org/presentationml/2006/ole">
            <p:oleObj spid="_x0000_s2053" name="SmartDraw" r:id="rId3" imgW="20710596" imgH="19775055" progId="SmartDraw.2">
              <p:embed/>
            </p:oleObj>
          </a:graphicData>
        </a:graphic>
      </p:graphicFrame>
      <p:sp>
        <p:nvSpPr>
          <p:cNvPr id="7"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rgbClr val="000000"/>
                </a:solidFill>
                <a:latin typeface="+mj-lt"/>
                <a:ea typeface="+mj-ea"/>
                <a:cs typeface="+mj-cs"/>
              </a:rPr>
              <a:t>2D Oculomotor Plant Model</a:t>
            </a:r>
            <a:endParaRPr kumimoji="0" lang="en-US" sz="2400" b="0"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990600"/>
            <a:ext cx="7772400" cy="2590800"/>
          </a:xfrm>
          <a:prstGeom prst="rect">
            <a:avLst/>
          </a:prstGeom>
        </p:spPr>
        <p:txBody>
          <a:bodyPr/>
          <a:lstStyle/>
          <a:p>
            <a:pPr algn="just" eaLnBrk="1" hangingPunct="1">
              <a:buFont typeface="Arial" pitchFamily="34" charset="0"/>
              <a:buChar char="•"/>
              <a:defRPr/>
            </a:pPr>
            <a:r>
              <a:rPr lang="en-US" sz="2400" kern="0" noProof="0" dirty="0" smtClean="0">
                <a:solidFill>
                  <a:srgbClr val="000000"/>
                </a:solidFill>
                <a:latin typeface="+mj-lt"/>
                <a:ea typeface="+mj-ea"/>
                <a:cs typeface="+mj-cs"/>
              </a:rPr>
              <a:t> Our 2D OPMM is driven by the neuronal control signal innervating four extraocular muscles lateral, medial, superior, and inferior recti that induce eye globe movement. </a:t>
            </a:r>
          </a:p>
          <a:p>
            <a:pPr algn="just" eaLnBrk="1" hangingPunct="1">
              <a:buFont typeface="Arial" pitchFamily="34" charset="0"/>
              <a:buChar char="•"/>
              <a:defRPr/>
            </a:pPr>
            <a:r>
              <a:rPr lang="en-US" sz="2400" kern="0" dirty="0" smtClean="0">
                <a:solidFill>
                  <a:srgbClr val="000000"/>
                </a:solidFill>
                <a:latin typeface="+mj-lt"/>
                <a:ea typeface="+mj-ea"/>
                <a:cs typeface="+mj-cs"/>
              </a:rPr>
              <a:t> The 2DOPMM resistive forces are provided by surrounding tissues. </a:t>
            </a: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2701</TotalTime>
  <Words>2457</Words>
  <Application>Microsoft Office PowerPoint</Application>
  <PresentationFormat>On-screen Show (4:3)</PresentationFormat>
  <Paragraphs>279</Paragraphs>
  <Slides>48</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48</vt:i4>
      </vt:variant>
    </vt:vector>
  </HeadingPairs>
  <TitlesOfParts>
    <vt:vector size="52" baseType="lpstr">
      <vt:lpstr>Textured</vt:lpstr>
      <vt:lpstr>SmartDraw</vt:lpstr>
      <vt:lpstr>Document</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Texas 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Control of Eye Orientation in three Dimensions. I. Role of Muscle pulleys in Determining Saccadic Trajectory</dc:title>
  <dc:creator>Texas State User</dc:creator>
  <cp:lastModifiedBy>sam</cp:lastModifiedBy>
  <cp:revision>227</cp:revision>
  <dcterms:created xsi:type="dcterms:W3CDTF">2008-01-28T18:20:13Z</dcterms:created>
  <dcterms:modified xsi:type="dcterms:W3CDTF">2009-11-04T20:48:51Z</dcterms:modified>
</cp:coreProperties>
</file>