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sldIdLst>
    <p:sldId id="262" r:id="rId2"/>
    <p:sldId id="281" r:id="rId3"/>
    <p:sldId id="283" r:id="rId4"/>
    <p:sldId id="284" r:id="rId5"/>
    <p:sldId id="285" r:id="rId6"/>
    <p:sldId id="286" r:id="rId7"/>
    <p:sldId id="294" r:id="rId8"/>
    <p:sldId id="293" r:id="rId9"/>
    <p:sldId id="287" r:id="rId10"/>
    <p:sldId id="288" r:id="rId11"/>
    <p:sldId id="295" r:id="rId12"/>
    <p:sldId id="296" r:id="rId13"/>
    <p:sldId id="289" r:id="rId14"/>
    <p:sldId id="290" r:id="rId15"/>
    <p:sldId id="291" r:id="rId16"/>
    <p:sldId id="29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594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39006-F988-4C43-9561-EEB0719A4D76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F8AF2-ABD8-41E4-A73B-548BA26DE0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7157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F8AF2-ABD8-41E4-A73B-548BA26DE00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89615"/>
            <a:ext cx="7772400" cy="14700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4539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60582"/>
            <a:ext cx="2133600" cy="212731"/>
          </a:xfrm>
        </p:spPr>
        <p:txBody>
          <a:bodyPr/>
          <a:lstStyle/>
          <a:p>
            <a:fld id="{FF8EBA29-1CEB-4FE7-BAC3-DFA25C108EC7}" type="datetime1">
              <a:rPr lang="en-US" smtClean="0"/>
              <a:pPr/>
              <a:t>3/25/2015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60582"/>
            <a:ext cx="2895600" cy="2127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60582"/>
            <a:ext cx="2133600" cy="212731"/>
          </a:xfrm>
        </p:spPr>
        <p:txBody>
          <a:bodyPr/>
          <a:lstStyle/>
          <a:p>
            <a:fld id="{F06A5241-12CB-C64D-AE38-6540AC6C648E}" type="slidenum">
              <a:rPr lang="en-US" smtClean="0"/>
              <a:pPr/>
              <a:t>‹#›</a:t>
            </a:fld>
            <a:r>
              <a:rPr lang="en-US" dirty="0" smtClean="0"/>
              <a:t>/40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06127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359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60582"/>
            <a:ext cx="2133600" cy="211670"/>
          </a:xfrm>
        </p:spPr>
        <p:txBody>
          <a:bodyPr/>
          <a:lstStyle/>
          <a:p>
            <a:fld id="{63C6ED15-601B-40D6-828B-F8CD38630ECC}" type="datetime1">
              <a:rPr lang="en-US" smtClean="0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60582"/>
            <a:ext cx="2895600" cy="21167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6621" y="6360582"/>
            <a:ext cx="2133600" cy="211669"/>
          </a:xfrm>
        </p:spPr>
        <p:txBody>
          <a:bodyPr/>
          <a:lstStyle/>
          <a:p>
            <a:fld id="{F06A5241-12CB-C64D-AE38-6540AC6C648E}" type="slidenum">
              <a:rPr lang="en-US" smtClean="0"/>
              <a:pPr/>
              <a:t>‹#›</a:t>
            </a:fld>
            <a:r>
              <a:rPr lang="en-US" dirty="0" smtClean="0"/>
              <a:t>/16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6635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ctr">
              <a:defRPr sz="4000" b="0" cap="all"/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60582"/>
            <a:ext cx="2133600" cy="212731"/>
          </a:xfrm>
        </p:spPr>
        <p:txBody>
          <a:bodyPr/>
          <a:lstStyle/>
          <a:p>
            <a:fld id="{27B47B29-678B-43EB-8613-0038FB887C15}" type="datetime1">
              <a:rPr lang="en-US" smtClean="0"/>
              <a:pPr/>
              <a:t>3/25/2015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60582"/>
            <a:ext cx="2895600" cy="2127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60582"/>
            <a:ext cx="2133600" cy="212731"/>
          </a:xfrm>
        </p:spPr>
        <p:txBody>
          <a:bodyPr/>
          <a:lstStyle/>
          <a:p>
            <a:fld id="{F06A5241-12CB-C64D-AE38-6540AC6C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0367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677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677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60582"/>
            <a:ext cx="2133600" cy="212732"/>
          </a:xfrm>
        </p:spPr>
        <p:txBody>
          <a:bodyPr/>
          <a:lstStyle/>
          <a:p>
            <a:fld id="{6DE2FEB2-1B4F-4A0A-AF33-2582F20C0F01}" type="datetime1">
              <a:rPr lang="en-US" smtClean="0"/>
              <a:pPr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60582"/>
            <a:ext cx="2895600" cy="21273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60582"/>
            <a:ext cx="2133600" cy="212731"/>
          </a:xfrm>
        </p:spPr>
        <p:txBody>
          <a:bodyPr/>
          <a:lstStyle/>
          <a:p>
            <a:fld id="{F06A5241-12CB-C64D-AE38-6540AC6C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7718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03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03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60582"/>
            <a:ext cx="2133600" cy="212732"/>
          </a:xfrm>
        </p:spPr>
        <p:txBody>
          <a:bodyPr/>
          <a:lstStyle/>
          <a:p>
            <a:fld id="{E72C1972-A604-4EAF-9F18-7C359C4580CA}" type="datetime1">
              <a:rPr lang="en-US" smtClean="0"/>
              <a:pPr/>
              <a:t>3/25/2015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60582"/>
            <a:ext cx="2895600" cy="21273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60582"/>
            <a:ext cx="2133600" cy="212731"/>
          </a:xfrm>
        </p:spPr>
        <p:txBody>
          <a:bodyPr/>
          <a:lstStyle/>
          <a:p>
            <a:fld id="{F06A5241-12CB-C64D-AE38-6540AC6C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6378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60582"/>
            <a:ext cx="2133600" cy="212732"/>
          </a:xfrm>
        </p:spPr>
        <p:txBody>
          <a:bodyPr/>
          <a:lstStyle/>
          <a:p>
            <a:fld id="{B1A2AC7C-68BD-4589-9504-036FD7740628}" type="datetime1">
              <a:rPr lang="en-US" smtClean="0"/>
              <a:pPr/>
              <a:t>3/25/2015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60582"/>
            <a:ext cx="2895600" cy="212732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60582"/>
            <a:ext cx="2133600" cy="212731"/>
          </a:xfrm>
        </p:spPr>
        <p:txBody>
          <a:bodyPr/>
          <a:lstStyle/>
          <a:p>
            <a:fld id="{F06A5241-12CB-C64D-AE38-6540AC6C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0573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60582"/>
            <a:ext cx="2133600" cy="212732"/>
          </a:xfrm>
        </p:spPr>
        <p:txBody>
          <a:bodyPr/>
          <a:lstStyle/>
          <a:p>
            <a:fld id="{72041737-48AE-4C9C-9258-E35E561D8A56}" type="datetime1">
              <a:rPr lang="en-US" smtClean="0"/>
              <a:pPr/>
              <a:t>3/25/2015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60582"/>
            <a:ext cx="2895600" cy="2127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60583"/>
            <a:ext cx="2133600" cy="212730"/>
          </a:xfrm>
        </p:spPr>
        <p:txBody>
          <a:bodyPr/>
          <a:lstStyle/>
          <a:p>
            <a:fld id="{F06A5241-12CB-C64D-AE38-6540AC6C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4064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4842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3222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60582"/>
            <a:ext cx="2133600" cy="211670"/>
          </a:xfrm>
        </p:spPr>
        <p:txBody>
          <a:bodyPr/>
          <a:lstStyle/>
          <a:p>
            <a:fld id="{EFF132FB-4C13-4589-86A7-FC02E78617EC}" type="datetime1">
              <a:rPr lang="en-US" smtClean="0"/>
              <a:pPr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60582"/>
            <a:ext cx="2895600" cy="211669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60583"/>
            <a:ext cx="2133600" cy="211669"/>
          </a:xfrm>
        </p:spPr>
        <p:txBody>
          <a:bodyPr/>
          <a:lstStyle/>
          <a:p>
            <a:fld id="{F06A5241-12CB-C64D-AE38-6540AC6C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32141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8894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0111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55679"/>
            <a:ext cx="5486400" cy="5593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60581"/>
            <a:ext cx="2133600" cy="211669"/>
          </a:xfrm>
        </p:spPr>
        <p:txBody>
          <a:bodyPr/>
          <a:lstStyle/>
          <a:p>
            <a:fld id="{627D06FB-06AD-45A5-A498-81D9C5538594}" type="datetime1">
              <a:rPr lang="en-US" smtClean="0"/>
              <a:pPr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60582"/>
            <a:ext cx="2895600" cy="2116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60583"/>
            <a:ext cx="2133600" cy="211667"/>
          </a:xfrm>
        </p:spPr>
        <p:txBody>
          <a:bodyPr/>
          <a:lstStyle/>
          <a:p>
            <a:fld id="{F06A5241-12CB-C64D-AE38-6540AC6C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3025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E895D-C4A7-4A17-93C4-672F59600BC3}" type="datetime1">
              <a:rPr lang="en-US" smtClean="0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tripe_End2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5595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174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2448" y="479448"/>
            <a:ext cx="5527344" cy="1741966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Unified Relevance Feedback for Multi-Application User Interest Modeling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9362" y="2611986"/>
            <a:ext cx="4754958" cy="159152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Sampath Jayarathna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PhD Candidate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Computer Science &amp; Engineering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341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10</a:t>
            </a:fld>
            <a:r>
              <a:rPr lang="en-US" smtClean="0"/>
              <a:t>/16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0" y="486840"/>
            <a:ext cx="7772400" cy="1153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>
                <a:solidFill>
                  <a:schemeClr val="accent5"/>
                </a:solidFill>
                <a:cs typeface="Arial"/>
              </a:rPr>
              <a:t>User Study</a:t>
            </a:r>
            <a:endParaRPr lang="en-US" sz="4000" dirty="0">
              <a:cs typeface="Frutiger LT Std 55 Roman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85799" y="1807840"/>
            <a:ext cx="8124825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10000"/>
              </a:lnSpc>
              <a:buFont typeface="Arial" charset="0"/>
              <a:buChar char="•"/>
            </a:pPr>
            <a:r>
              <a:rPr lang="en-US" sz="2800" smtClean="0">
                <a:solidFill>
                  <a:schemeClr val="accent5"/>
                </a:solidFill>
                <a:latin typeface="Arial" charset="0"/>
                <a:cs typeface="Arial" charset="0"/>
              </a:rPr>
              <a:t>4 simulated search tasks (30 minutes per task)</a:t>
            </a:r>
          </a:p>
          <a:p>
            <a:pPr marL="285750" indent="-285750">
              <a:lnSpc>
                <a:spcPct val="110000"/>
              </a:lnSpc>
              <a:buFont typeface="Arial" charset="0"/>
              <a:buChar char="•"/>
            </a:pPr>
            <a:r>
              <a:rPr lang="en-US" sz="2800" smtClean="0">
                <a:solidFill>
                  <a:schemeClr val="accent5"/>
                </a:solidFill>
                <a:latin typeface="Arial" charset="0"/>
                <a:cs typeface="Arial" charset="0"/>
              </a:rPr>
              <a:t>Multiple everyday applications (Word, Powerpoint, Firefox web browser)</a:t>
            </a:r>
          </a:p>
          <a:p>
            <a:pPr marL="285750" indent="-285750">
              <a:lnSpc>
                <a:spcPct val="110000"/>
              </a:lnSpc>
              <a:buFont typeface="Arial" charset="0"/>
              <a:buChar char="•"/>
            </a:pPr>
            <a:r>
              <a:rPr lang="en-US" sz="2800" smtClean="0">
                <a:solidFill>
                  <a:schemeClr val="accent5"/>
                </a:solidFill>
                <a:latin typeface="Arial" charset="0"/>
                <a:cs typeface="Arial" charset="0"/>
              </a:rPr>
              <a:t>31 undergraduate and graduate students</a:t>
            </a:r>
          </a:p>
          <a:p>
            <a:pPr marL="285750" indent="-285750">
              <a:lnSpc>
                <a:spcPct val="110000"/>
              </a:lnSpc>
              <a:buFont typeface="Arial" charset="0"/>
              <a:buChar char="•"/>
            </a:pPr>
            <a:endParaRPr lang="en-US" sz="2400" dirty="0" smtClean="0">
              <a:solidFill>
                <a:schemeClr val="accent5"/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744" y="3967163"/>
            <a:ext cx="3005137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24131" y="200160"/>
            <a:ext cx="1991445" cy="1477328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accent1"/>
            </a:solidFill>
          </a:ln>
          <a:effectLst>
            <a:outerShdw blurRad="50800" dist="50800" dir="5400000" algn="ctr" rotWithShape="0">
              <a:schemeClr val="accent3">
                <a:lumMod val="85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AutoNum type="arabicPeriod"/>
            </a:pPr>
            <a:r>
              <a:rPr lang="en-US" dirty="0" smtClean="0"/>
              <a:t>Introduction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dirty="0" smtClean="0"/>
              <a:t>Methodology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Design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dirty="0" smtClean="0"/>
              <a:t>Results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dirty="0" smtClean="0"/>
              <a:t>Conclusion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48773729"/>
              </p:ext>
            </p:extLst>
          </p:nvPr>
        </p:nvGraphicFramePr>
        <p:xfrm>
          <a:off x="696433" y="1803115"/>
          <a:ext cx="8229600" cy="2318774"/>
        </p:xfrm>
        <a:graphic>
          <a:graphicData uri="http://schemas.openxmlformats.org/drawingml/2006/table">
            <a:tbl>
              <a:tblPr firstRow="1" firstCol="1" bandRow="1"/>
              <a:tblGrid>
                <a:gridCol w="962544"/>
                <a:gridCol w="5570997"/>
                <a:gridCol w="1696059"/>
              </a:tblGrid>
              <a:tr h="7489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effectLst/>
                          <a:latin typeface="Arial"/>
                          <a:ea typeface="Times New Roman"/>
                        </a:rPr>
                        <a:t>Task No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185" marR="71185" marT="17951" marB="179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effectLst/>
                          <a:latin typeface="Arial"/>
                          <a:ea typeface="Times New Roman"/>
                        </a:rPr>
                        <a:t>Task Name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185" marR="71185" marT="17951" marB="179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effectLst/>
                          <a:latin typeface="Arial"/>
                          <a:ea typeface="Times New Roman"/>
                        </a:rPr>
                        <a:t>Mean and Variance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185" marR="71185" marT="17951" marB="179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24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  <a:latin typeface="Arial"/>
                          <a:ea typeface="Times New Roman"/>
                        </a:rPr>
                        <a:t>1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185" marR="71185" marT="17951" marB="179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  <a:latin typeface="Arial"/>
                          <a:ea typeface="Times New Roman"/>
                        </a:rPr>
                        <a:t>How does Google Glass work?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185" marR="71185" marT="17951" marB="179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0720" algn="l"/>
                        </a:tabLst>
                      </a:pPr>
                      <a:r>
                        <a:rPr lang="en-US" sz="230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</a:rPr>
                        <a:t>3.55 ± 0.96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185" marR="71185" marT="17951" marB="179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24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  <a:latin typeface="Arial"/>
                          <a:ea typeface="Times New Roman"/>
                        </a:rPr>
                        <a:t>2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185" marR="71185" marT="17951" marB="179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  <a:latin typeface="Arial"/>
                          <a:ea typeface="Times New Roman"/>
                        </a:rPr>
                        <a:t>What is mars one project?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185" marR="71185" marT="17951" marB="179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0720" algn="l"/>
                        </a:tabLst>
                      </a:pPr>
                      <a:r>
                        <a:rPr lang="en-US" sz="230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</a:rPr>
                        <a:t>3.23 ± 1.11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185" marR="71185" marT="17951" marB="179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24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  <a:latin typeface="Arial"/>
                          <a:ea typeface="Times New Roman"/>
                        </a:rPr>
                        <a:t>3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185" marR="71185" marT="17951" marB="179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  <a:latin typeface="Arial"/>
                          <a:ea typeface="Times New Roman"/>
                        </a:rPr>
                        <a:t>How to improve your credit score?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185" marR="71185" marT="17951" marB="179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</a:rPr>
                        <a:t>3.53 ± 0.98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185" marR="71185" marT="17951" marB="179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24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  <a:latin typeface="Arial"/>
                          <a:ea typeface="Times New Roman"/>
                        </a:rPr>
                        <a:t>4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185" marR="71185" marT="17951" marB="179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  <a:latin typeface="Arial"/>
                          <a:ea typeface="Times New Roman"/>
                        </a:rPr>
                        <a:t>What are the rules of American football?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185" marR="71185" marT="17951" marB="179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</a:rPr>
                        <a:t>3.52 ± 1.01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185" marR="71185" marT="17951" marB="179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5921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11</a:t>
            </a:fld>
            <a:r>
              <a:rPr lang="en-US" smtClean="0"/>
              <a:t>/16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0" y="486840"/>
            <a:ext cx="7772400" cy="1153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>
                <a:solidFill>
                  <a:schemeClr val="accent5"/>
                </a:solidFill>
                <a:cs typeface="Arial"/>
              </a:rPr>
              <a:t>Evaluation</a:t>
            </a:r>
            <a:endParaRPr lang="en-US" sz="4000" dirty="0">
              <a:cs typeface="Frutiger LT Std 55 Roman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85799" y="1807839"/>
            <a:ext cx="8124825" cy="2668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10000"/>
              </a:lnSpc>
              <a:buFont typeface="Arial" charset="0"/>
              <a:buChar char="•"/>
            </a:pPr>
            <a:r>
              <a:rPr lang="en-US" sz="2800" smtClean="0">
                <a:solidFill>
                  <a:schemeClr val="accent5"/>
                </a:solidFill>
                <a:latin typeface="Arial" charset="0"/>
                <a:cs typeface="Arial" charset="0"/>
              </a:rPr>
              <a:t>Explicit feedback </a:t>
            </a:r>
          </a:p>
          <a:p>
            <a:pPr lvl="1">
              <a:lnSpc>
                <a:spcPct val="110000"/>
              </a:lnSpc>
              <a:buFont typeface="Arial" charset="0"/>
              <a:buChar char="•"/>
            </a:pPr>
            <a:r>
              <a:rPr lang="en-US" sz="2400" smtClean="0">
                <a:solidFill>
                  <a:schemeClr val="accent5"/>
                </a:solidFill>
                <a:latin typeface="Arial" charset="0"/>
                <a:cs typeface="Arial" charset="0"/>
              </a:rPr>
              <a:t>Paragraph relevance score (1~5)</a:t>
            </a:r>
          </a:p>
          <a:p>
            <a:pPr lvl="1">
              <a:lnSpc>
                <a:spcPct val="110000"/>
              </a:lnSpc>
              <a:buFont typeface="Arial" charset="0"/>
              <a:buChar char="•"/>
            </a:pPr>
            <a:r>
              <a:rPr lang="en-US" sz="2400" smtClean="0">
                <a:solidFill>
                  <a:schemeClr val="accent5"/>
                </a:solidFill>
                <a:latin typeface="Arial" charset="0"/>
                <a:cs typeface="Arial" charset="0"/>
              </a:rPr>
              <a:t>Page relevance score (1~5)</a:t>
            </a:r>
            <a:endParaRPr lang="en-US" sz="2000" smtClean="0">
              <a:solidFill>
                <a:schemeClr val="accent5"/>
              </a:solidFill>
              <a:latin typeface="Arial" charset="0"/>
              <a:cs typeface="Arial" charset="0"/>
            </a:endParaRPr>
          </a:p>
          <a:p>
            <a:pPr marL="285750" indent="-285750">
              <a:lnSpc>
                <a:spcPct val="110000"/>
              </a:lnSpc>
              <a:buFont typeface="Arial" charset="0"/>
              <a:buChar char="•"/>
            </a:pPr>
            <a:r>
              <a:rPr lang="en-US" sz="2800" smtClean="0">
                <a:solidFill>
                  <a:schemeClr val="accent5"/>
                </a:solidFill>
                <a:latin typeface="Arial" charset="0"/>
                <a:cs typeface="Arial" charset="0"/>
              </a:rPr>
              <a:t>Root Mean Squared Error (RMSE) </a:t>
            </a:r>
          </a:p>
          <a:p>
            <a:pPr lvl="1">
              <a:lnSpc>
                <a:spcPct val="110000"/>
              </a:lnSpc>
              <a:buFont typeface="Arial" charset="0"/>
              <a:buChar char="•"/>
            </a:pPr>
            <a:r>
              <a:rPr lang="en-US" sz="2400" smtClean="0">
                <a:solidFill>
                  <a:schemeClr val="accent5"/>
                </a:solidFill>
                <a:latin typeface="Arial" charset="0"/>
                <a:cs typeface="Arial" charset="0"/>
              </a:rPr>
              <a:t>Smaller RMSE          Better performance</a:t>
            </a:r>
          </a:p>
          <a:p>
            <a:pPr lvl="1">
              <a:lnSpc>
                <a:spcPct val="110000"/>
              </a:lnSpc>
              <a:buFont typeface="Arial" charset="0"/>
              <a:buChar char="•"/>
            </a:pPr>
            <a:r>
              <a:rPr lang="en-US" sz="2400" smtClean="0">
                <a:solidFill>
                  <a:schemeClr val="accent5"/>
                </a:solidFill>
                <a:latin typeface="Arial" charset="0"/>
                <a:cs typeface="Arial" charset="0"/>
              </a:rPr>
              <a:t>Page relevance score (user assigned)</a:t>
            </a:r>
          </a:p>
          <a:p>
            <a:pPr lvl="1">
              <a:lnSpc>
                <a:spcPct val="110000"/>
              </a:lnSpc>
              <a:buFont typeface="Arial" charset="0"/>
              <a:buChar char="•"/>
            </a:pPr>
            <a:r>
              <a:rPr lang="en-US" sz="2400" smtClean="0">
                <a:solidFill>
                  <a:schemeClr val="accent5"/>
                </a:solidFill>
                <a:latin typeface="Arial" charset="0"/>
                <a:cs typeface="Arial" charset="0"/>
              </a:rPr>
              <a:t>System predicted score</a:t>
            </a:r>
            <a:endParaRPr lang="en-US" sz="2000" smtClean="0">
              <a:solidFill>
                <a:schemeClr val="accent5"/>
              </a:solidFill>
              <a:latin typeface="Arial" charset="0"/>
              <a:cs typeface="Arial" charset="0"/>
            </a:endParaRPr>
          </a:p>
          <a:p>
            <a:pPr marL="285750" indent="-285750">
              <a:lnSpc>
                <a:spcPct val="110000"/>
              </a:lnSpc>
              <a:buFont typeface="Arial" charset="0"/>
              <a:buChar char="•"/>
            </a:pPr>
            <a:endParaRPr lang="en-US" sz="2400" dirty="0" smtClean="0">
              <a:solidFill>
                <a:schemeClr val="accent5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615070" y="3965944"/>
            <a:ext cx="637953" cy="244549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695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12</a:t>
            </a:fld>
            <a:r>
              <a:rPr lang="en-US" smtClean="0"/>
              <a:t>/16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0" y="486840"/>
            <a:ext cx="7772400" cy="1153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>
                <a:solidFill>
                  <a:schemeClr val="accent5"/>
                </a:solidFill>
                <a:cs typeface="Arial"/>
              </a:rPr>
              <a:t>Results</a:t>
            </a:r>
            <a:endParaRPr lang="en-US" sz="4000" dirty="0">
              <a:cs typeface="Frutiger LT Std 55 Roman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85799" y="4312915"/>
            <a:ext cx="8124825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10000"/>
              </a:lnSpc>
              <a:buFont typeface="Arial" charset="0"/>
              <a:buChar char="•"/>
            </a:pPr>
            <a:r>
              <a:rPr lang="en-US" sz="2800" smtClean="0">
                <a:solidFill>
                  <a:schemeClr val="accent5"/>
                </a:solidFill>
                <a:latin typeface="Arial" charset="0"/>
                <a:cs typeface="Arial" charset="0"/>
              </a:rPr>
              <a:t>Baseline, Semi-explicit, p=0.414</a:t>
            </a:r>
          </a:p>
          <a:p>
            <a:pPr marL="285750" indent="-285750">
              <a:lnSpc>
                <a:spcPct val="110000"/>
              </a:lnSpc>
              <a:buFont typeface="Arial" charset="0"/>
              <a:buChar char="•"/>
            </a:pPr>
            <a:r>
              <a:rPr lang="en-US" sz="2800" smtClean="0">
                <a:solidFill>
                  <a:schemeClr val="accent5"/>
                </a:solidFill>
                <a:latin typeface="Arial" charset="0"/>
                <a:cs typeface="Arial" charset="0"/>
              </a:rPr>
              <a:t>Baseline, Unified, p=</a:t>
            </a:r>
            <a:r>
              <a:rPr lang="en-US" sz="280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0.0037</a:t>
            </a:r>
          </a:p>
          <a:p>
            <a:pPr marL="285750" indent="-285750">
              <a:lnSpc>
                <a:spcPct val="110000"/>
              </a:lnSpc>
              <a:buFont typeface="Arial" charset="0"/>
              <a:buChar char="•"/>
            </a:pPr>
            <a:r>
              <a:rPr lang="en-US" sz="2800" smtClean="0">
                <a:solidFill>
                  <a:schemeClr val="accent5"/>
                </a:solidFill>
                <a:latin typeface="Arial" charset="0"/>
                <a:cs typeface="Arial" charset="0"/>
              </a:rPr>
              <a:t>Semi-explicit, Unified,  p=</a:t>
            </a:r>
            <a:r>
              <a:rPr lang="en-US" sz="280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0.0287</a:t>
            </a:r>
          </a:p>
          <a:p>
            <a:pPr marL="285750" indent="-285750">
              <a:lnSpc>
                <a:spcPct val="110000"/>
              </a:lnSpc>
              <a:buFont typeface="Arial" charset="0"/>
              <a:buChar char="•"/>
            </a:pPr>
            <a:endParaRPr lang="en-US" sz="2400" dirty="0" smtClean="0">
              <a:solidFill>
                <a:schemeClr val="accent5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24131" y="200160"/>
            <a:ext cx="1991445" cy="1477328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accent1"/>
            </a:solidFill>
          </a:ln>
          <a:effectLst>
            <a:outerShdw blurRad="50800" dist="50800" dir="5400000" algn="ctr" rotWithShape="0">
              <a:schemeClr val="accent3">
                <a:lumMod val="85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AutoNum type="arabicPeriod"/>
            </a:pPr>
            <a:r>
              <a:rPr lang="en-US" dirty="0" smtClean="0"/>
              <a:t>Introduction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dirty="0" smtClean="0"/>
              <a:t>Methodology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dirty="0" smtClean="0"/>
              <a:t>Design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Results</a:t>
            </a:r>
            <a:endParaRPr lang="en-US" b="1" dirty="0">
              <a:solidFill>
                <a:srgbClr val="C00000"/>
              </a:solidFill>
            </a:endParaRPr>
          </a:p>
          <a:p>
            <a:pPr marL="342900" indent="-342900">
              <a:buFont typeface="Arial" charset="0"/>
              <a:buAutoNum type="arabicPeriod"/>
            </a:pPr>
            <a:r>
              <a:rPr lang="en-US" dirty="0" smtClean="0"/>
              <a:t>Conclusion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85286640"/>
              </p:ext>
            </p:extLst>
          </p:nvPr>
        </p:nvGraphicFramePr>
        <p:xfrm>
          <a:off x="882015" y="2009299"/>
          <a:ext cx="7818119" cy="2012950"/>
        </p:xfrm>
        <a:graphic>
          <a:graphicData uri="http://schemas.openxmlformats.org/drawingml/2006/table">
            <a:tbl>
              <a:tblPr firstRow="1" lastRow="1" lastCol="1" bandRow="1" bandCol="1"/>
              <a:tblGrid>
                <a:gridCol w="2200019"/>
                <a:gridCol w="1404134"/>
                <a:gridCol w="1404134"/>
                <a:gridCol w="1405698"/>
                <a:gridCol w="1404134"/>
              </a:tblGrid>
              <a:tr h="192405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73025" marR="73025" marT="18415" marB="1841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j-lt"/>
                          <a:ea typeface="Times New Roman"/>
                        </a:rPr>
                        <a:t>Page-Level RMSE</a:t>
                      </a:r>
                      <a:endParaRPr lang="en-US" sz="2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73025" marR="73025" marT="18415" marB="184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93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+mj-lt"/>
                          <a:ea typeface="Times New Roman"/>
                        </a:rPr>
                        <a:t>Task-1</a:t>
                      </a:r>
                    </a:p>
                  </a:txBody>
                  <a:tcPr marL="73025" marR="73025" marT="18415" marB="184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+mj-lt"/>
                          <a:ea typeface="Times New Roman"/>
                        </a:rPr>
                        <a:t>Task-2</a:t>
                      </a:r>
                    </a:p>
                  </a:txBody>
                  <a:tcPr marL="73025" marR="73025" marT="18415" marB="184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+mj-lt"/>
                          <a:ea typeface="Times New Roman"/>
                        </a:rPr>
                        <a:t>Task-3</a:t>
                      </a:r>
                    </a:p>
                  </a:txBody>
                  <a:tcPr marL="73025" marR="73025" marT="18415" marB="184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+mj-lt"/>
                          <a:ea typeface="Times New Roman"/>
                        </a:rPr>
                        <a:t>Task-4</a:t>
                      </a:r>
                    </a:p>
                  </a:txBody>
                  <a:tcPr marL="73025" marR="73025" marT="18415" marB="184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+mj-lt"/>
                          <a:ea typeface="Times New Roman"/>
                        </a:rPr>
                        <a:t>Baseline</a:t>
                      </a:r>
                      <a:endParaRPr lang="en-US" sz="2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73025" marR="73025" marT="18415" marB="184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  <a:ea typeface="Times New Roman"/>
                        </a:rPr>
                        <a:t>1.180</a:t>
                      </a:r>
                    </a:p>
                  </a:txBody>
                  <a:tcPr marL="73025" marR="73025" marT="18415" marB="184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j-lt"/>
                          <a:ea typeface="Times New Roman"/>
                        </a:rPr>
                        <a:t>1.315</a:t>
                      </a:r>
                    </a:p>
                  </a:txBody>
                  <a:tcPr marL="73025" marR="73025" marT="18415" marB="184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j-lt"/>
                          <a:ea typeface="Times New Roman"/>
                        </a:rPr>
                        <a:t>1.239</a:t>
                      </a:r>
                    </a:p>
                  </a:txBody>
                  <a:tcPr marL="73025" marR="73025" marT="18415" marB="184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j-lt"/>
                          <a:ea typeface="Times New Roman"/>
                        </a:rPr>
                        <a:t>1.515</a:t>
                      </a:r>
                    </a:p>
                  </a:txBody>
                  <a:tcPr marL="73025" marR="73025" marT="18415" marB="184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j-lt"/>
                          <a:ea typeface="Times New Roman"/>
                        </a:rPr>
                        <a:t>Semi-Explicit</a:t>
                      </a:r>
                      <a:endParaRPr lang="en-US" sz="2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73025" marR="73025" marT="18415" marB="184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  <a:ea typeface="Times New Roman"/>
                        </a:rPr>
                        <a:t>1.126</a:t>
                      </a:r>
                    </a:p>
                  </a:txBody>
                  <a:tcPr marL="73025" marR="73025" marT="18415" marB="184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j-lt"/>
                          <a:ea typeface="Times New Roman"/>
                        </a:rPr>
                        <a:t>1.326</a:t>
                      </a:r>
                    </a:p>
                  </a:txBody>
                  <a:tcPr marL="73025" marR="73025" marT="18415" marB="184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j-lt"/>
                          <a:ea typeface="Times New Roman"/>
                        </a:rPr>
                        <a:t>1.258</a:t>
                      </a:r>
                    </a:p>
                  </a:txBody>
                  <a:tcPr marL="73025" marR="73025" marT="18415" marB="184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j-lt"/>
                          <a:ea typeface="Times New Roman"/>
                        </a:rPr>
                        <a:t>1.463</a:t>
                      </a:r>
                    </a:p>
                  </a:txBody>
                  <a:tcPr marL="73025" marR="73025" marT="18415" marB="184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j-lt"/>
                          <a:ea typeface="Times New Roman"/>
                        </a:rPr>
                        <a:t>Unified</a:t>
                      </a:r>
                      <a:endParaRPr lang="en-US" sz="2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73025" marR="73025" marT="18415" marB="184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Times New Roman"/>
                        </a:rPr>
                        <a:t>1.097</a:t>
                      </a:r>
                    </a:p>
                  </a:txBody>
                  <a:tcPr marL="73025" marR="73025" marT="18415" marB="184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Times New Roman"/>
                        </a:rPr>
                        <a:t>1.198</a:t>
                      </a:r>
                    </a:p>
                  </a:txBody>
                  <a:tcPr marL="73025" marR="73025" marT="18415" marB="184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Times New Roman"/>
                        </a:rPr>
                        <a:t>1.162</a:t>
                      </a:r>
                    </a:p>
                  </a:txBody>
                  <a:tcPr marL="73025" marR="73025" marT="18415" marB="184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Times New Roman"/>
                        </a:rPr>
                        <a:t>1.388</a:t>
                      </a:r>
                    </a:p>
                  </a:txBody>
                  <a:tcPr marL="73025" marR="73025" marT="18415" marB="184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0695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13</a:t>
            </a:fld>
            <a:r>
              <a:rPr lang="en-US" smtClean="0"/>
              <a:t>/16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0" y="486840"/>
            <a:ext cx="7772400" cy="1153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>
                <a:solidFill>
                  <a:schemeClr val="accent5"/>
                </a:solidFill>
                <a:cs typeface="Arial"/>
              </a:rPr>
              <a:t>Results</a:t>
            </a:r>
            <a:endParaRPr lang="en-US" sz="4000" dirty="0">
              <a:cs typeface="Frutiger LT Std 55 Roman"/>
            </a:endParaRPr>
          </a:p>
        </p:txBody>
      </p:sp>
      <p:pic>
        <p:nvPicPr>
          <p:cNvPr id="5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89" y="1790700"/>
            <a:ext cx="8870786" cy="41482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592199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14</a:t>
            </a:fld>
            <a:r>
              <a:rPr lang="en-US" smtClean="0"/>
              <a:t>/16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486840"/>
            <a:ext cx="7772400" cy="1153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>
                <a:solidFill>
                  <a:schemeClr val="accent5"/>
                </a:solidFill>
                <a:cs typeface="Arial"/>
              </a:rPr>
              <a:t>Conclusion</a:t>
            </a:r>
            <a:endParaRPr lang="en-US" sz="4000" dirty="0">
              <a:cs typeface="Frutiger LT Std 55 Roman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85799" y="1807840"/>
            <a:ext cx="8124825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10000"/>
              </a:lnSpc>
              <a:buFont typeface="Arial" charset="0"/>
              <a:buChar char="•"/>
            </a:pPr>
            <a:r>
              <a:rPr lang="en-US" sz="2800" smtClean="0">
                <a:solidFill>
                  <a:schemeClr val="accent5"/>
                </a:solidFill>
                <a:latin typeface="Arial" charset="0"/>
                <a:cs typeface="Arial" charset="0"/>
              </a:rPr>
              <a:t>Multi-application modeling technique unifying implicit and semi-explicit relevance feedback</a:t>
            </a:r>
          </a:p>
          <a:p>
            <a:pPr marL="285750" indent="-285750">
              <a:lnSpc>
                <a:spcPct val="110000"/>
              </a:lnSpc>
              <a:buFont typeface="Arial" charset="0"/>
              <a:buChar char="•"/>
            </a:pPr>
            <a:r>
              <a:rPr lang="en-US" sz="2800" smtClean="0">
                <a:solidFill>
                  <a:schemeClr val="accent5"/>
                </a:solidFill>
                <a:latin typeface="Arial" charset="0"/>
                <a:cs typeface="Arial" charset="0"/>
              </a:rPr>
              <a:t>Significant improvement over baseline and semi-explicit models. (Validates our hypothesis)</a:t>
            </a:r>
          </a:p>
          <a:p>
            <a:pPr marL="285750" indent="-285750">
              <a:lnSpc>
                <a:spcPct val="110000"/>
              </a:lnSpc>
              <a:buFont typeface="Arial" charset="0"/>
              <a:buChar char="•"/>
            </a:pPr>
            <a:r>
              <a:rPr lang="en-US" sz="2800" smtClean="0">
                <a:solidFill>
                  <a:schemeClr val="accent5"/>
                </a:solidFill>
                <a:latin typeface="Arial" charset="0"/>
                <a:cs typeface="Arial" charset="0"/>
              </a:rPr>
              <a:t>Future work: how to combine semi-explicit feedback with implicit feedback in segment-level (paragraph, sections…..)</a:t>
            </a:r>
          </a:p>
          <a:p>
            <a:pPr marL="285750" indent="-285750">
              <a:lnSpc>
                <a:spcPct val="110000"/>
              </a:lnSpc>
              <a:buFont typeface="Arial" charset="0"/>
              <a:buChar char="•"/>
            </a:pPr>
            <a:endParaRPr lang="en-US" sz="2800" smtClean="0">
              <a:solidFill>
                <a:schemeClr val="accent5"/>
              </a:solidFill>
              <a:latin typeface="Arial" charset="0"/>
              <a:cs typeface="Arial" charset="0"/>
            </a:endParaRPr>
          </a:p>
          <a:p>
            <a:pPr marL="285750" indent="-285750">
              <a:lnSpc>
                <a:spcPct val="110000"/>
              </a:lnSpc>
              <a:buFont typeface="Arial" charset="0"/>
              <a:buChar char="•"/>
            </a:pPr>
            <a:endParaRPr lang="en-US" sz="2400" dirty="0" smtClean="0">
              <a:solidFill>
                <a:schemeClr val="accent5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24131" y="200160"/>
            <a:ext cx="1991445" cy="1477328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accent1"/>
            </a:solidFill>
          </a:ln>
          <a:effectLst>
            <a:outerShdw blurRad="50800" dist="50800" dir="5400000" algn="ctr" rotWithShape="0">
              <a:schemeClr val="accent3">
                <a:lumMod val="85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AutoNum type="arabicPeriod"/>
            </a:pPr>
            <a:r>
              <a:rPr lang="en-US" dirty="0" smtClean="0"/>
              <a:t>Introduction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dirty="0" smtClean="0"/>
              <a:t>Methodology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dirty="0" smtClean="0"/>
              <a:t>Design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dirty="0" smtClean="0"/>
              <a:t>Results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Conclusion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921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15</a:t>
            </a:fld>
            <a:r>
              <a:rPr lang="en-US" smtClean="0"/>
              <a:t>/16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0" y="486840"/>
            <a:ext cx="7772400" cy="1153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>
                <a:solidFill>
                  <a:schemeClr val="accent5"/>
                </a:solidFill>
                <a:cs typeface="Arial"/>
              </a:rPr>
              <a:t>Practical Implications</a:t>
            </a:r>
            <a:endParaRPr lang="en-US" sz="4000" dirty="0">
              <a:cs typeface="Frutiger LT Std 55 Roman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85799" y="1807839"/>
            <a:ext cx="8124825" cy="3742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10000"/>
              </a:lnSpc>
              <a:buFont typeface="Arial" charset="0"/>
              <a:buChar char="•"/>
            </a:pP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First software framework </a:t>
            </a:r>
            <a:r>
              <a:rPr lang="en-US" sz="2800" dirty="0" smtClean="0">
                <a:solidFill>
                  <a:schemeClr val="accent5"/>
                </a:solidFill>
                <a:latin typeface="Arial" charset="0"/>
                <a:cs typeface="Arial" charset="0"/>
              </a:rPr>
              <a:t>designed to share unified feedback among applications</a:t>
            </a:r>
          </a:p>
          <a:p>
            <a:pPr marL="285750" indent="-285750">
              <a:lnSpc>
                <a:spcPct val="110000"/>
              </a:lnSpc>
              <a:buFont typeface="Arial" charset="0"/>
              <a:buChar char="•"/>
            </a:pPr>
            <a:r>
              <a:rPr lang="en-US" sz="2800" dirty="0" smtClean="0">
                <a:solidFill>
                  <a:schemeClr val="accent5"/>
                </a:solidFill>
                <a:latin typeface="Arial" charset="0"/>
                <a:cs typeface="Arial" charset="0"/>
              </a:rPr>
              <a:t>Support wide range of applications</a:t>
            </a:r>
          </a:p>
          <a:p>
            <a:pPr marL="285750" indent="-285750">
              <a:lnSpc>
                <a:spcPct val="110000"/>
              </a:lnSpc>
              <a:buFont typeface="Arial" charset="0"/>
              <a:buChar char="•"/>
            </a:pPr>
            <a:r>
              <a:rPr lang="en-US" sz="2800" dirty="0" smtClean="0">
                <a:solidFill>
                  <a:schemeClr val="accent5"/>
                </a:solidFill>
                <a:latin typeface="Arial" charset="0"/>
                <a:cs typeface="Arial" charset="0"/>
              </a:rPr>
              <a:t>Easily extendable to other sensory inputs</a:t>
            </a:r>
            <a:br>
              <a:rPr lang="en-US" sz="2800" dirty="0" smtClean="0">
                <a:solidFill>
                  <a:schemeClr val="accent5"/>
                </a:solidFill>
                <a:latin typeface="Arial" charset="0"/>
                <a:cs typeface="Arial" charset="0"/>
              </a:rPr>
            </a:br>
            <a:r>
              <a:rPr lang="en-US" sz="2800" dirty="0" smtClean="0">
                <a:solidFill>
                  <a:schemeClr val="accent5"/>
                </a:solidFill>
                <a:latin typeface="Arial" charset="0"/>
                <a:cs typeface="Arial" charset="0"/>
              </a:rPr>
              <a:t>e.g. Eye tracking, face/gesture detection</a:t>
            </a:r>
          </a:p>
          <a:p>
            <a:pPr marL="285750" indent="-285750">
              <a:lnSpc>
                <a:spcPct val="110000"/>
              </a:lnSpc>
              <a:buFont typeface="Arial" charset="0"/>
              <a:buChar char="•"/>
            </a:pPr>
            <a:endParaRPr lang="en-US" sz="2800" dirty="0" smtClean="0">
              <a:solidFill>
                <a:schemeClr val="accent5"/>
              </a:solidFill>
              <a:latin typeface="Arial" charset="0"/>
              <a:cs typeface="Arial" charset="0"/>
            </a:endParaRPr>
          </a:p>
          <a:p>
            <a:pPr marL="285750" indent="-285750">
              <a:lnSpc>
                <a:spcPct val="110000"/>
              </a:lnSpc>
              <a:buFont typeface="Arial" charset="0"/>
              <a:buChar char="•"/>
            </a:pPr>
            <a:endParaRPr lang="en-US" sz="2400" dirty="0" smtClean="0">
              <a:solidFill>
                <a:schemeClr val="accent5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921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16</a:t>
            </a:fld>
            <a:r>
              <a:rPr lang="en-US" smtClean="0"/>
              <a:t>/16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0" y="486840"/>
            <a:ext cx="7772400" cy="1153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>
                <a:solidFill>
                  <a:schemeClr val="accent5"/>
                </a:solidFill>
                <a:cs typeface="Arial"/>
              </a:rPr>
              <a:t>Acknowledgement</a:t>
            </a:r>
            <a:endParaRPr lang="en-US" sz="4000" dirty="0">
              <a:cs typeface="Frutiger LT Std 55 Roman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85799" y="1807840"/>
            <a:ext cx="8124825" cy="19029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10000"/>
              </a:lnSpc>
              <a:buFont typeface="Arial" charset="0"/>
              <a:buChar char="•"/>
            </a:pPr>
            <a:r>
              <a:rPr lang="en-US" sz="2400" smtClean="0">
                <a:solidFill>
                  <a:schemeClr val="accent5"/>
                </a:solidFill>
                <a:latin typeface="Arial" charset="0"/>
                <a:cs typeface="Arial" charset="0"/>
              </a:rPr>
              <a:t>Prof. Frank Shipman, CSE, Texas A&amp;M</a:t>
            </a:r>
          </a:p>
          <a:p>
            <a:pPr marL="285750" indent="-285750">
              <a:lnSpc>
                <a:spcPct val="110000"/>
              </a:lnSpc>
              <a:buFont typeface="Arial" charset="0"/>
              <a:buChar char="•"/>
            </a:pPr>
            <a:r>
              <a:rPr lang="en-US" sz="2400" smtClean="0">
                <a:solidFill>
                  <a:schemeClr val="accent5"/>
                </a:solidFill>
                <a:latin typeface="Arial" charset="0"/>
                <a:cs typeface="Arial" charset="0"/>
              </a:rPr>
              <a:t>Dr. Soonil Bae, Samsung Research</a:t>
            </a:r>
          </a:p>
          <a:p>
            <a:pPr marL="285750" indent="-285750">
              <a:lnSpc>
                <a:spcPct val="110000"/>
              </a:lnSpc>
              <a:buFont typeface="Arial" charset="0"/>
              <a:buChar char="•"/>
            </a:pPr>
            <a:r>
              <a:rPr lang="en-US" sz="2400" smtClean="0">
                <a:solidFill>
                  <a:schemeClr val="accent5"/>
                </a:solidFill>
                <a:latin typeface="Arial" charset="0"/>
                <a:cs typeface="Arial" charset="0"/>
              </a:rPr>
              <a:t>Prasanth Ganta, Amazon</a:t>
            </a:r>
          </a:p>
          <a:p>
            <a:pPr marL="285750" indent="-285750">
              <a:lnSpc>
                <a:spcPct val="110000"/>
              </a:lnSpc>
              <a:buFont typeface="Arial" charset="0"/>
              <a:buChar char="•"/>
            </a:pPr>
            <a:r>
              <a:rPr lang="en-US" sz="2400" smtClean="0">
                <a:solidFill>
                  <a:schemeClr val="accent5"/>
                </a:solidFill>
                <a:latin typeface="Arial" charset="0"/>
                <a:cs typeface="Arial" charset="0"/>
              </a:rPr>
              <a:t>Atish Patra, Qualcomm</a:t>
            </a:r>
            <a:endParaRPr lang="en-US" sz="2400" dirty="0" smtClean="0">
              <a:solidFill>
                <a:schemeClr val="accent5"/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50" y="1028700"/>
            <a:ext cx="21463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940986" y="3880872"/>
            <a:ext cx="7901538" cy="2052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Sampath Jayarathna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Atish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Patra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and Frank Shipman. "Unified Relevance Feedback for Multi-Application User Interest Modeling", 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Proceedings of ACM &amp; IEEE Joint Conference on Digital Libraries (JCDL)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Sampath Jayarathna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Atish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Patra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and Frank Shipman. "Mining User Interest from Search Tasks and Annotations", 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ACM Conference on Information and Knowledge Management (CIKM)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921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685800" y="486840"/>
            <a:ext cx="7772400" cy="1153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+mj-ea"/>
                <a:cs typeface="Arial"/>
              </a:rPr>
              <a:t>Motivation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Frutiger LT Std 55 Roman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46567" y="1794192"/>
            <a:ext cx="8506047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Search Personalization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Web search history (query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data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) :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“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privacy”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7588" y="3175531"/>
            <a:ext cx="620077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124131" y="200160"/>
            <a:ext cx="1991445" cy="1477328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accent1"/>
            </a:solidFill>
          </a:ln>
          <a:effectLst>
            <a:outerShdw blurRad="50800" dist="50800" dir="5400000" algn="ctr" rotWithShape="0">
              <a:schemeClr val="accent3">
                <a:lumMod val="85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Introduction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dirty="0" smtClean="0"/>
              <a:t>Methodology</a:t>
            </a:r>
            <a:endParaRPr lang="en-US" dirty="0"/>
          </a:p>
          <a:p>
            <a:pPr marL="342900" indent="-342900">
              <a:buFont typeface="Arial" charset="0"/>
              <a:buAutoNum type="arabicPeriod"/>
            </a:pPr>
            <a:r>
              <a:rPr lang="en-US" dirty="0" smtClean="0"/>
              <a:t>Design</a:t>
            </a:r>
            <a:endParaRPr lang="en-US" dirty="0"/>
          </a:p>
          <a:p>
            <a:pPr marL="342900" indent="-342900">
              <a:buFont typeface="Arial" charset="0"/>
              <a:buAutoNum type="arabicPeriod"/>
            </a:pPr>
            <a:r>
              <a:rPr lang="en-US" dirty="0" smtClean="0"/>
              <a:t>Results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dirty="0" smtClean="0"/>
              <a:t>Conclusion</a:t>
            </a:r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913" y="2849102"/>
            <a:ext cx="5260009" cy="367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2</a:t>
            </a:fld>
            <a:r>
              <a:rPr lang="en-US" smtClean="0"/>
              <a:t>/15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3</a:t>
            </a:fld>
            <a:r>
              <a:rPr lang="en-US" smtClean="0"/>
              <a:t>/16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486840"/>
            <a:ext cx="7772400" cy="1153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>
                <a:solidFill>
                  <a:schemeClr val="accent5"/>
                </a:solidFill>
                <a:cs typeface="Arial"/>
              </a:rPr>
              <a:t>Motivation</a:t>
            </a:r>
            <a:endParaRPr lang="en-US" sz="4000" dirty="0">
              <a:cs typeface="Frutiger LT Std 55 Roman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85800" y="1807840"/>
            <a:ext cx="77724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2800" dirty="0" smtClean="0">
                <a:solidFill>
                  <a:schemeClr val="accent5"/>
                </a:solidFill>
                <a:latin typeface="Arial" charset="0"/>
                <a:cs typeface="Arial" charset="0"/>
              </a:rPr>
              <a:t>How to build a user interest model without web search history?</a:t>
            </a:r>
          </a:p>
          <a:p>
            <a:pPr lvl="1">
              <a:lnSpc>
                <a:spcPct val="110000"/>
              </a:lnSpc>
              <a:buFont typeface="Arial" charset="0"/>
              <a:buChar char="•"/>
            </a:pPr>
            <a:r>
              <a:rPr lang="en-US" sz="2400" dirty="0" smtClean="0">
                <a:solidFill>
                  <a:schemeClr val="accent5"/>
                </a:solidFill>
                <a:latin typeface="Arial" charset="0"/>
                <a:cs typeface="Arial" charset="0"/>
              </a:rPr>
              <a:t>Relevance feedback</a:t>
            </a:r>
          </a:p>
        </p:txBody>
      </p:sp>
      <p:pic>
        <p:nvPicPr>
          <p:cNvPr id="9" name="Picture 8" descr="SDXTMPPPT01.emf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550539" y="4040907"/>
            <a:ext cx="4183379" cy="1173480"/>
          </a:xfrm>
          <a:prstGeom prst="rect">
            <a:avLst/>
          </a:prstGeom>
        </p:spPr>
      </p:pic>
      <p:pic>
        <p:nvPicPr>
          <p:cNvPr id="10" name="Picture 9" descr="SDXTMPPPT01.emf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206246" y="4031382"/>
            <a:ext cx="1482851" cy="1173480"/>
          </a:xfrm>
          <a:prstGeom prst="rect">
            <a:avLst/>
          </a:prstGeom>
        </p:spPr>
      </p:pic>
      <p:pic>
        <p:nvPicPr>
          <p:cNvPr id="11" name="Picture 10" descr="SDXTMPPPT01.emf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019681" y="3294909"/>
            <a:ext cx="2528316" cy="11414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5434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4</a:t>
            </a:fld>
            <a:r>
              <a:rPr lang="en-US" smtClean="0"/>
              <a:t>/16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572" y="4749421"/>
            <a:ext cx="2305136" cy="1726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85800" y="486840"/>
            <a:ext cx="7772400" cy="1153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>
                <a:solidFill>
                  <a:schemeClr val="accent5"/>
                </a:solidFill>
                <a:cs typeface="Arial"/>
              </a:rPr>
              <a:t>Goals</a:t>
            </a:r>
            <a:endParaRPr lang="en-US" sz="4000" dirty="0">
              <a:cs typeface="Frutiger LT Std 55 Roman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85800" y="1807840"/>
            <a:ext cx="77724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10000"/>
              </a:lnSpc>
              <a:buFont typeface="Arial" charset="0"/>
              <a:buChar char="•"/>
            </a:pPr>
            <a:r>
              <a:rPr lang="en-US" sz="2800" smtClean="0">
                <a:solidFill>
                  <a:schemeClr val="accent5"/>
                </a:solidFill>
                <a:latin typeface="Arial" charset="0"/>
                <a:cs typeface="Arial" charset="0"/>
              </a:rPr>
              <a:t>A </a:t>
            </a:r>
            <a:r>
              <a:rPr lang="en-US" sz="280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unified user interest model </a:t>
            </a:r>
            <a:r>
              <a:rPr lang="en-US" sz="2800" smtClean="0">
                <a:solidFill>
                  <a:schemeClr val="accent5"/>
                </a:solidFill>
                <a:latin typeface="Arial" charset="0"/>
                <a:cs typeface="Arial" charset="0"/>
              </a:rPr>
              <a:t>combining implicit and semi-explicit feedback</a:t>
            </a:r>
          </a:p>
          <a:p>
            <a:pPr marL="285750" indent="-285750">
              <a:lnSpc>
                <a:spcPct val="110000"/>
              </a:lnSpc>
              <a:buFont typeface="Arial" charset="0"/>
              <a:buChar char="•"/>
            </a:pPr>
            <a:r>
              <a:rPr lang="en-US" sz="2800" smtClean="0">
                <a:solidFill>
                  <a:schemeClr val="accent5"/>
                </a:solidFill>
                <a:latin typeface="Arial" charset="0"/>
                <a:cs typeface="Arial" charset="0"/>
              </a:rPr>
              <a:t>A user model based on </a:t>
            </a:r>
            <a:r>
              <a:rPr lang="en-US" sz="280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multiple everyday applications</a:t>
            </a:r>
          </a:p>
          <a:p>
            <a:pPr marL="285750" indent="-285750">
              <a:lnSpc>
                <a:spcPct val="110000"/>
              </a:lnSpc>
              <a:buFont typeface="Arial" charset="0"/>
              <a:buChar char="•"/>
            </a:pPr>
            <a:r>
              <a:rPr lang="en-US" sz="2800" smtClean="0">
                <a:solidFill>
                  <a:schemeClr val="accent5"/>
                </a:solidFill>
                <a:latin typeface="Arial" charset="0"/>
                <a:cs typeface="Arial" charset="0"/>
              </a:rPr>
              <a:t>A user model to </a:t>
            </a:r>
            <a:r>
              <a:rPr lang="en-US" sz="280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predict explicit ratings </a:t>
            </a:r>
            <a:r>
              <a:rPr lang="en-US" sz="2800" smtClean="0">
                <a:solidFill>
                  <a:schemeClr val="accent5"/>
                </a:solidFill>
                <a:latin typeface="Arial" charset="0"/>
                <a:cs typeface="Arial" charset="0"/>
              </a:rPr>
              <a:t>from the estimated unified feedback</a:t>
            </a:r>
          </a:p>
          <a:p>
            <a:pPr lvl="1">
              <a:lnSpc>
                <a:spcPct val="110000"/>
              </a:lnSpc>
            </a:pPr>
            <a:endParaRPr lang="en-US" sz="2400" dirty="0" smtClean="0">
              <a:solidFill>
                <a:schemeClr val="accent5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724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5</a:t>
            </a:fld>
            <a:r>
              <a:rPr lang="en-US" smtClean="0"/>
              <a:t>/16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0" y="486840"/>
            <a:ext cx="7772400" cy="1153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>
                <a:solidFill>
                  <a:schemeClr val="accent5"/>
                </a:solidFill>
                <a:cs typeface="Arial"/>
              </a:rPr>
              <a:t>Hypothesis</a:t>
            </a:r>
            <a:endParaRPr lang="en-US" sz="4000" dirty="0">
              <a:cs typeface="Frutiger LT Std 55 Roman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85800" y="1807840"/>
            <a:ext cx="77724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10000"/>
              </a:lnSpc>
              <a:buFont typeface="Arial" charset="0"/>
              <a:buChar char="•"/>
            </a:pPr>
            <a:r>
              <a:rPr lang="en-US" sz="280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Unified feedback </a:t>
            </a:r>
            <a:r>
              <a:rPr lang="en-US" sz="2800" smtClean="0">
                <a:solidFill>
                  <a:schemeClr val="accent5"/>
                </a:solidFill>
                <a:latin typeface="Arial" charset="0"/>
                <a:cs typeface="Arial" charset="0"/>
              </a:rPr>
              <a:t>across </a:t>
            </a:r>
            <a:r>
              <a:rPr lang="en-US" sz="280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multiple applications </a:t>
            </a:r>
            <a:r>
              <a:rPr lang="en-US" sz="2800" smtClean="0">
                <a:solidFill>
                  <a:schemeClr val="accent5"/>
                </a:solidFill>
                <a:latin typeface="Arial" charset="0"/>
                <a:cs typeface="Arial" charset="0"/>
              </a:rPr>
              <a:t>will result in more accurate and rapid assessment of document than available through either </a:t>
            </a:r>
            <a:r>
              <a:rPr lang="en-US" sz="280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implicit</a:t>
            </a:r>
            <a:r>
              <a:rPr lang="en-US" sz="2800" smtClean="0">
                <a:solidFill>
                  <a:schemeClr val="accent5"/>
                </a:solidFill>
                <a:latin typeface="Arial" charset="0"/>
                <a:cs typeface="Arial" charset="0"/>
              </a:rPr>
              <a:t> or </a:t>
            </a:r>
            <a:r>
              <a:rPr lang="en-US" sz="280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semi-explicit</a:t>
            </a:r>
            <a:r>
              <a:rPr lang="en-US" sz="2800" smtClean="0">
                <a:solidFill>
                  <a:schemeClr val="accent5"/>
                </a:solidFill>
                <a:latin typeface="Arial" charset="0"/>
                <a:cs typeface="Arial" charset="0"/>
              </a:rPr>
              <a:t> feedback alone. </a:t>
            </a:r>
            <a:endParaRPr lang="en-US" sz="2400" dirty="0" smtClean="0">
              <a:solidFill>
                <a:schemeClr val="accent5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921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6</a:t>
            </a:fld>
            <a:r>
              <a:rPr lang="en-US" smtClean="0"/>
              <a:t>/16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0" y="486840"/>
            <a:ext cx="7772400" cy="1153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>
                <a:solidFill>
                  <a:schemeClr val="accent5"/>
                </a:solidFill>
                <a:cs typeface="Arial"/>
              </a:rPr>
              <a:t>Background</a:t>
            </a:r>
            <a:endParaRPr lang="en-US" sz="4000" dirty="0">
              <a:cs typeface="Frutiger LT Std 55 Roman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32805711"/>
              </p:ext>
            </p:extLst>
          </p:nvPr>
        </p:nvGraphicFramePr>
        <p:xfrm>
          <a:off x="576616" y="1954647"/>
          <a:ext cx="8048767" cy="2101754"/>
        </p:xfrm>
        <a:graphic>
          <a:graphicData uri="http://schemas.openxmlformats.org/drawingml/2006/table">
            <a:tbl>
              <a:tblPr/>
              <a:tblGrid>
                <a:gridCol w="2398594"/>
                <a:gridCol w="2612902"/>
                <a:gridCol w="3037271"/>
              </a:tblGrid>
              <a:tr h="45923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+mj-lt"/>
                        <a:ea typeface="Times New Roman"/>
                      </a:endParaRPr>
                    </a:p>
                  </a:txBody>
                  <a:tcPr marL="73025" marR="73025" marT="18415" marB="1841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+mj-lt"/>
                          <a:ea typeface="Times New Roman"/>
                        </a:rPr>
                        <a:t>Centralized</a:t>
                      </a:r>
                      <a:endParaRPr lang="en-US" sz="2400">
                        <a:latin typeface="+mj-lt"/>
                        <a:ea typeface="Times New Roman"/>
                      </a:endParaRPr>
                    </a:p>
                  </a:txBody>
                  <a:tcPr marL="73025" marR="73025" marT="18415" marB="184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+mj-lt"/>
                          <a:ea typeface="Times New Roman"/>
                        </a:rPr>
                        <a:t>Distributed</a:t>
                      </a:r>
                      <a:endParaRPr lang="en-US" sz="2400">
                        <a:latin typeface="+mj-lt"/>
                        <a:ea typeface="Times New Roman"/>
                      </a:endParaRPr>
                    </a:p>
                  </a:txBody>
                  <a:tcPr marL="73025" marR="73025" marT="18415" marB="184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126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+mj-lt"/>
                          <a:ea typeface="Times New Roman"/>
                        </a:rPr>
                        <a:t>Feature-based</a:t>
                      </a:r>
                      <a:endParaRPr lang="en-US" sz="2400" dirty="0">
                        <a:latin typeface="+mj-lt"/>
                        <a:ea typeface="Times New Roman"/>
                      </a:endParaRPr>
                    </a:p>
                  </a:txBody>
                  <a:tcPr marL="73025" marR="73025" marT="18415" marB="184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latin typeface="+mj-lt"/>
                          <a:ea typeface="Times New Roman"/>
                        </a:rPr>
                        <a:t>PersonisAD</a:t>
                      </a:r>
                      <a:r>
                        <a:rPr lang="en-US" sz="2400" dirty="0" smtClean="0">
                          <a:latin typeface="+mj-lt"/>
                          <a:ea typeface="Times New Roman"/>
                        </a:rPr>
                        <a:t>, </a:t>
                      </a:r>
                      <a:r>
                        <a:rPr lang="en-US" sz="2400" dirty="0">
                          <a:latin typeface="+mj-lt"/>
                          <a:ea typeface="Times New Roman"/>
                        </a:rPr>
                        <a:t/>
                      </a:r>
                      <a:br>
                        <a:rPr lang="en-US" sz="2400" dirty="0">
                          <a:latin typeface="+mj-lt"/>
                          <a:ea typeface="Times New Roman"/>
                        </a:rPr>
                      </a:br>
                      <a:r>
                        <a:rPr lang="en-US" sz="2400" dirty="0" smtClean="0">
                          <a:latin typeface="+mj-lt"/>
                          <a:ea typeface="Times New Roman"/>
                        </a:rPr>
                        <a:t>UMS</a:t>
                      </a:r>
                      <a:endParaRPr lang="en-US" sz="2400" dirty="0">
                        <a:latin typeface="+mj-lt"/>
                        <a:ea typeface="Times New Roman"/>
                      </a:endParaRPr>
                    </a:p>
                  </a:txBody>
                  <a:tcPr marL="73025" marR="73025" marT="18415" marB="184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latin typeface="+mj-lt"/>
                          <a:ea typeface="Times New Roman"/>
                        </a:rPr>
                        <a:t>Mypes</a:t>
                      </a:r>
                      <a:r>
                        <a:rPr lang="en-US" sz="2400" dirty="0" smtClean="0">
                          <a:latin typeface="+mj-lt"/>
                          <a:ea typeface="Times New Roman"/>
                        </a:rPr>
                        <a:t>,</a:t>
                      </a:r>
                      <a:endParaRPr lang="en-US" sz="2400" dirty="0">
                        <a:latin typeface="+mj-lt"/>
                        <a:ea typeface="Times New Roman"/>
                      </a:endParaRP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j-lt"/>
                          <a:ea typeface="Times New Roman"/>
                        </a:rPr>
                        <a:t>Life-log </a:t>
                      </a:r>
                      <a:r>
                        <a:rPr lang="en-US" sz="2400" dirty="0" smtClean="0">
                          <a:latin typeface="+mj-lt"/>
                          <a:ea typeface="Times New Roman"/>
                        </a:rPr>
                        <a:t>sharing</a:t>
                      </a:r>
                      <a:endParaRPr lang="en-US" sz="2400" dirty="0">
                        <a:latin typeface="+mj-lt"/>
                        <a:ea typeface="Times New Roman"/>
                      </a:endParaRPr>
                    </a:p>
                  </a:txBody>
                  <a:tcPr marL="73025" marR="73025" marT="18415" marB="184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126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+mj-lt"/>
                          <a:ea typeface="Times New Roman"/>
                        </a:rPr>
                        <a:t>Content-based</a:t>
                      </a:r>
                      <a:endParaRPr lang="en-US" sz="2400">
                        <a:latin typeface="+mj-lt"/>
                        <a:ea typeface="Times New Roman"/>
                      </a:endParaRPr>
                    </a:p>
                  </a:txBody>
                  <a:tcPr marL="73025" marR="73025" marT="18415" marB="184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smtClean="0">
                          <a:latin typeface="+mj-lt"/>
                          <a:ea typeface="Times New Roman"/>
                        </a:rPr>
                        <a:t>IPM</a:t>
                      </a:r>
                      <a:endParaRPr lang="en-US" sz="2400" dirty="0">
                        <a:latin typeface="+mj-lt"/>
                        <a:ea typeface="Times New Roman"/>
                      </a:endParaRPr>
                    </a:p>
                  </a:txBody>
                  <a:tcPr marL="73025" marR="73025" marT="18415" marB="184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+mj-lt"/>
                          <a:ea typeface="Times New Roman"/>
                        </a:rPr>
                        <a:t>G-profile, 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CUMULATE</a:t>
                      </a:r>
                      <a:endParaRPr lang="en-US" sz="2400" dirty="0">
                        <a:latin typeface="+mj-lt"/>
                        <a:ea typeface="Times New Roman"/>
                      </a:endParaRPr>
                    </a:p>
                  </a:txBody>
                  <a:tcPr marL="73025" marR="73025" marT="18415" marB="184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Subtitle 2"/>
          <p:cNvSpPr txBox="1">
            <a:spLocks/>
          </p:cNvSpPr>
          <p:nvPr/>
        </p:nvSpPr>
        <p:spPr>
          <a:xfrm>
            <a:off x="581024" y="4131939"/>
            <a:ext cx="8157949" cy="24117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Our approach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 typeface="Arial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Content encountered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(not pre-agreed)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800" dirty="0" smtClean="0">
                <a:solidFill>
                  <a:schemeClr val="accent5"/>
                </a:solidFill>
                <a:latin typeface="Arial" charset="0"/>
                <a:cs typeface="Arial" charset="0"/>
              </a:rPr>
              <a:t>No pre-defined interest/taxonomy required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 typeface="Arial" charset="0"/>
              <a:buChar char="•"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No pair-wise alignment rules for applications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921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7</a:t>
            </a:fld>
            <a:r>
              <a:rPr lang="en-US" smtClean="0"/>
              <a:t>/16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0" y="486840"/>
            <a:ext cx="7772400" cy="1153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>
                <a:solidFill>
                  <a:schemeClr val="accent5"/>
                </a:solidFill>
                <a:cs typeface="Arial"/>
              </a:rPr>
              <a:t>User Behavior</a:t>
            </a:r>
            <a:endParaRPr lang="en-US" sz="4000" dirty="0">
              <a:cs typeface="Frutiger LT Std 55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24131" y="200160"/>
            <a:ext cx="1991445" cy="1477328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accent1"/>
            </a:solidFill>
          </a:ln>
          <a:effectLst>
            <a:outerShdw blurRad="50800" dist="50800" dir="5400000" algn="ctr" rotWithShape="0">
              <a:schemeClr val="accent3">
                <a:lumMod val="85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AutoNum type="arabicPeriod"/>
            </a:pPr>
            <a:r>
              <a:rPr lang="en-US" dirty="0" smtClean="0"/>
              <a:t>Introduction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Methodology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dirty="0" smtClean="0"/>
              <a:t>Design</a:t>
            </a:r>
            <a:endParaRPr lang="en-US" dirty="0"/>
          </a:p>
          <a:p>
            <a:pPr marL="342900" indent="-342900">
              <a:buFont typeface="Arial" charset="0"/>
              <a:buAutoNum type="arabicPeriod"/>
            </a:pPr>
            <a:r>
              <a:rPr lang="en-US" dirty="0" smtClean="0"/>
              <a:t>Results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dirty="0" smtClean="0"/>
              <a:t>Conclusion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832" y="5148877"/>
            <a:ext cx="1990725" cy="124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986" y="5148877"/>
            <a:ext cx="1258630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216" y="3314853"/>
            <a:ext cx="1192398" cy="117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859" y="1745193"/>
            <a:ext cx="2808541" cy="1004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44" y="3099656"/>
            <a:ext cx="1788566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5966400" y="2210485"/>
            <a:ext cx="2693501" cy="1078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buNone/>
            </a:pPr>
            <a:r>
              <a:rPr lang="en-US" sz="2400" b="1" dirty="0" smtClean="0">
                <a:solidFill>
                  <a:schemeClr val="accent5"/>
                </a:solidFill>
                <a:latin typeface="Arial" charset="0"/>
                <a:cs typeface="Arial" charset="0"/>
              </a:rPr>
              <a:t>Consumption</a:t>
            </a:r>
          </a:p>
          <a:p>
            <a:pPr algn="ctr">
              <a:lnSpc>
                <a:spcPct val="110000"/>
              </a:lnSpc>
              <a:buNone/>
            </a:pPr>
            <a:r>
              <a:rPr lang="en-US" sz="2400" b="1" dirty="0" smtClean="0">
                <a:solidFill>
                  <a:schemeClr val="accent5"/>
                </a:solidFill>
                <a:latin typeface="Arial" charset="0"/>
                <a:cs typeface="Arial" charset="0"/>
              </a:rPr>
              <a:t>Applications</a:t>
            </a:r>
            <a:r>
              <a:rPr lang="en-US" sz="2400" dirty="0" smtClean="0">
                <a:solidFill>
                  <a:schemeClr val="accent5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95250" y="5317009"/>
            <a:ext cx="2473761" cy="1078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400" b="1" dirty="0" smtClean="0">
                <a:solidFill>
                  <a:schemeClr val="accent5"/>
                </a:solidFill>
                <a:latin typeface="Arial" charset="0"/>
                <a:cs typeface="Arial" charset="0"/>
              </a:rPr>
              <a:t>Production </a:t>
            </a:r>
            <a:br>
              <a:rPr lang="en-US" sz="2400" b="1" dirty="0" smtClean="0">
                <a:solidFill>
                  <a:schemeClr val="accent5"/>
                </a:solidFill>
                <a:latin typeface="Arial" charset="0"/>
                <a:cs typeface="Arial" charset="0"/>
              </a:rPr>
            </a:br>
            <a:r>
              <a:rPr lang="en-US" sz="2400" b="1" dirty="0" smtClean="0">
                <a:solidFill>
                  <a:schemeClr val="accent5"/>
                </a:solidFill>
                <a:latin typeface="Arial" charset="0"/>
                <a:cs typeface="Arial" charset="0"/>
              </a:rPr>
              <a:t>Applications</a:t>
            </a:r>
            <a:r>
              <a:rPr lang="en-US" sz="2400" dirty="0" smtClean="0">
                <a:solidFill>
                  <a:schemeClr val="accent5"/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13" name="Picture 2" descr="http://icongal.com/gallery/download/268851/256/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9253" y="2990850"/>
            <a:ext cx="1917111" cy="19171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410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build="p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8</a:t>
            </a:fld>
            <a:r>
              <a:rPr lang="en-US" smtClean="0"/>
              <a:t>/16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0" y="486840"/>
            <a:ext cx="7772400" cy="1153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>
                <a:solidFill>
                  <a:schemeClr val="accent5"/>
                </a:solidFill>
                <a:cs typeface="Arial"/>
              </a:rPr>
              <a:t>User Models</a:t>
            </a:r>
            <a:endParaRPr lang="en-US" sz="4000" dirty="0">
              <a:cs typeface="Frutiger LT Std 55 Roman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85800" y="1807839"/>
            <a:ext cx="7772400" cy="3345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10000"/>
              </a:lnSpc>
              <a:buFont typeface="Arial" charset="0"/>
              <a:buChar char="•"/>
            </a:pPr>
            <a:r>
              <a:rPr lang="en-US" sz="2800" b="1" smtClean="0">
                <a:solidFill>
                  <a:schemeClr val="accent5"/>
                </a:solidFill>
                <a:latin typeface="Arial" charset="0"/>
                <a:cs typeface="Arial" charset="0"/>
              </a:rPr>
              <a:t>Baseline model </a:t>
            </a:r>
            <a:r>
              <a:rPr lang="en-US" sz="2800" smtClean="0">
                <a:solidFill>
                  <a:schemeClr val="accent5"/>
                </a:solidFill>
                <a:latin typeface="Arial" charset="0"/>
                <a:cs typeface="Arial" charset="0"/>
              </a:rPr>
              <a:t>(text edited from production applications)</a:t>
            </a:r>
          </a:p>
          <a:p>
            <a:pPr marL="285750" indent="-285750">
              <a:lnSpc>
                <a:spcPct val="110000"/>
              </a:lnSpc>
              <a:buFont typeface="Arial" charset="0"/>
              <a:buChar char="•"/>
            </a:pPr>
            <a:r>
              <a:rPr lang="en-US" sz="2800" b="1" smtClean="0">
                <a:solidFill>
                  <a:schemeClr val="accent5"/>
                </a:solidFill>
                <a:latin typeface="Arial" charset="0"/>
                <a:cs typeface="Arial" charset="0"/>
              </a:rPr>
              <a:t>Semi-explicit model</a:t>
            </a:r>
            <a:r>
              <a:rPr lang="en-US" sz="2800" smtClean="0">
                <a:solidFill>
                  <a:schemeClr val="accent5"/>
                </a:solidFill>
                <a:latin typeface="Arial" charset="0"/>
                <a:cs typeface="Arial" charset="0"/>
              </a:rPr>
              <a:t> (baseline + text annotated from consumption applications)</a:t>
            </a:r>
          </a:p>
          <a:p>
            <a:pPr marL="285750" indent="-285750">
              <a:lnSpc>
                <a:spcPct val="110000"/>
              </a:lnSpc>
              <a:buFont typeface="Arial" charset="0"/>
              <a:buChar char="•"/>
            </a:pPr>
            <a:r>
              <a:rPr lang="en-US" sz="2800" b="1" smtClean="0">
                <a:solidFill>
                  <a:schemeClr val="accent5"/>
                </a:solidFill>
                <a:latin typeface="Arial" charset="0"/>
                <a:cs typeface="Arial" charset="0"/>
              </a:rPr>
              <a:t>Unified model </a:t>
            </a:r>
            <a:r>
              <a:rPr lang="en-US" sz="2800" smtClean="0">
                <a:solidFill>
                  <a:schemeClr val="accent5"/>
                </a:solidFill>
                <a:latin typeface="Arial" charset="0"/>
                <a:cs typeface="Arial" charset="0"/>
              </a:rPr>
              <a:t>(baseline + semi-explicit + implicit feedback)</a:t>
            </a:r>
            <a:endParaRPr lang="en-US" sz="2800" dirty="0" smtClean="0">
              <a:solidFill>
                <a:schemeClr val="accent5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10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9</a:t>
            </a:fld>
            <a:r>
              <a:rPr lang="en-US" smtClean="0"/>
              <a:t>/16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0" y="486840"/>
            <a:ext cx="7772400" cy="1153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>
                <a:solidFill>
                  <a:schemeClr val="accent5"/>
                </a:solidFill>
                <a:cs typeface="Arial"/>
              </a:rPr>
              <a:t>System Architecture</a:t>
            </a:r>
            <a:endParaRPr lang="en-US" sz="4000" dirty="0">
              <a:cs typeface="Frutiger LT Std 55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1503" y="1464326"/>
            <a:ext cx="5595227" cy="5243286"/>
          </a:xfrm>
          <a:prstGeom prst="rect">
            <a:avLst/>
          </a:prstGeom>
          <a:noFill/>
        </p:spPr>
      </p:pic>
      <p:pic>
        <p:nvPicPr>
          <p:cNvPr id="6" name="Picture 5" descr="SDXTMPPPT01.emf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65536" y="4476314"/>
            <a:ext cx="7692664" cy="2216277"/>
          </a:xfrm>
          <a:prstGeom prst="rect">
            <a:avLst/>
          </a:prstGeom>
        </p:spPr>
      </p:pic>
      <p:pic>
        <p:nvPicPr>
          <p:cNvPr id="7" name="Picture 6" descr="SDXTMPPPT01.emf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65535" y="1432427"/>
            <a:ext cx="7836205" cy="1661647"/>
          </a:xfrm>
          <a:prstGeom prst="rect">
            <a:avLst/>
          </a:prstGeom>
        </p:spPr>
      </p:pic>
      <p:pic>
        <p:nvPicPr>
          <p:cNvPr id="8" name="Picture 7" descr="SDXTMPPPT01.emf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65535" y="2328531"/>
            <a:ext cx="7692665" cy="31897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5921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AMU Palette">
      <a:dk1>
        <a:srgbClr val="332C2C"/>
      </a:dk1>
      <a:lt1>
        <a:sysClr val="window" lastClr="FFFFFF"/>
      </a:lt1>
      <a:dk2>
        <a:srgbClr val="565252"/>
      </a:dk2>
      <a:lt2>
        <a:srgbClr val="D9D9D9"/>
      </a:lt2>
      <a:accent1>
        <a:srgbClr val="500000"/>
      </a:accent1>
      <a:accent2>
        <a:srgbClr val="1D3362"/>
      </a:accent2>
      <a:accent3>
        <a:srgbClr val="FFFFFF"/>
      </a:accent3>
      <a:accent4>
        <a:srgbClr val="D0D0D0"/>
      </a:accent4>
      <a:accent5>
        <a:srgbClr val="444040"/>
      </a:accent5>
      <a:accent6>
        <a:srgbClr val="000000"/>
      </a:accent6>
      <a:hlink>
        <a:srgbClr val="500000"/>
      </a:hlink>
      <a:folHlink>
        <a:srgbClr val="B0AFAF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2533</TotalTime>
  <Words>477</Words>
  <Application>Microsoft Office PowerPoint</Application>
  <PresentationFormat>On-screen Show (4:3)</PresentationFormat>
  <Paragraphs>148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Unified Relevance Feedback for Multi-Application User Interest Modeling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</dc:creator>
  <cp:lastModifiedBy>sam</cp:lastModifiedBy>
  <cp:revision>189</cp:revision>
  <dcterms:created xsi:type="dcterms:W3CDTF">2012-12-04T20:42:30Z</dcterms:created>
  <dcterms:modified xsi:type="dcterms:W3CDTF">2015-03-25T11:19:20Z</dcterms:modified>
</cp:coreProperties>
</file>