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42" r:id="rId3"/>
    <p:sldId id="443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45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5400" y="11113"/>
            <a:ext cx="12149667" cy="6240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28C5A6BF-E237-4F48-BEEF-4EE9D43A2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99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1BB80-B5A6-6E4C-AD19-5B94CB26D2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E5A18A-66C6-E542-890F-806D76785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1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ChangeArrowheads="1"/>
          </p:cNvSpPr>
          <p:nvPr/>
        </p:nvSpPr>
        <p:spPr bwMode="auto">
          <a:xfrm>
            <a:off x="1981200" y="277814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 dirty="0">
                <a:solidFill>
                  <a:schemeClr val="tx1"/>
                </a:solidFill>
                <a:ea typeface="宋体" panose="02010600030101010101" pitchFamily="2" charset="-122"/>
              </a:rPr>
              <a:t>Performance measurement</a:t>
            </a:r>
          </a:p>
        </p:txBody>
      </p:sp>
      <p:sp>
        <p:nvSpPr>
          <p:cNvPr id="846851" name="Rectangle 3"/>
          <p:cNvSpPr>
            <a:spLocks noChangeArrowheads="1"/>
          </p:cNvSpPr>
          <p:nvPr/>
        </p:nvSpPr>
        <p:spPr bwMode="auto">
          <a:xfrm>
            <a:off x="1731964" y="1008063"/>
            <a:ext cx="8174037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0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Good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learning algorithm – produces hypotheses (functions) that correctly predicts the classifications of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unseen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examples</a:t>
            </a:r>
          </a:p>
        </p:txBody>
      </p:sp>
      <p:sp>
        <p:nvSpPr>
          <p:cNvPr id="846852" name="Rectangle 4"/>
          <p:cNvSpPr>
            <a:spLocks noChangeArrowheads="1"/>
          </p:cNvSpPr>
          <p:nvPr/>
        </p:nvSpPr>
        <p:spPr bwMode="auto">
          <a:xfrm>
            <a:off x="1524000" y="1816100"/>
            <a:ext cx="8839200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514350" indent="-514350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928688" indent="-4191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400175" indent="-381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871663" indent="-3429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43150" indent="-3048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800350" indent="-3048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57550" indent="-3048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714750" indent="-3048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71950" indent="-3048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0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Assessing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prediction quality of a hypothesis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Checking its prediction against the correct classification on a set of examples </a:t>
            </a:r>
            <a:b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– </a:t>
            </a:r>
            <a:r>
              <a:rPr lang="en-US" altLang="zh-CN" sz="19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test set</a:t>
            </a:r>
            <a:br>
              <a:rPr lang="en-US" altLang="zh-CN" sz="19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</a:br>
            <a:endParaRPr lang="en-US" altLang="zh-CN" sz="1900">
              <a:solidFill>
                <a:srgbClr val="8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Collect a large set of examples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Divide it into two disjoint sets: the </a:t>
            </a:r>
            <a:r>
              <a:rPr lang="en-US" altLang="zh-CN" sz="19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training set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and the </a:t>
            </a:r>
            <a:r>
              <a:rPr lang="en-US" altLang="zh-CN" sz="19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test set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Apply the learning algorithm to the </a:t>
            </a:r>
            <a:r>
              <a:rPr lang="en-US" altLang="zh-CN" sz="19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training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set, generating a hypothesis </a:t>
            </a:r>
            <a:r>
              <a:rPr lang="en-US" altLang="zh-CN" sz="1900" i="1"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Measure the </a:t>
            </a:r>
            <a:r>
              <a:rPr lang="en-US" altLang="zh-CN" sz="19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percentage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of examples in the </a:t>
            </a:r>
            <a:r>
              <a:rPr lang="en-US" altLang="zh-CN" sz="19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test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set that are </a:t>
            </a:r>
            <a:r>
              <a:rPr lang="en-US" altLang="zh-CN" sz="19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correctly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classified by </a:t>
            </a:r>
            <a:r>
              <a:rPr lang="en-US" altLang="zh-CN" sz="1900" i="1"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Repeat steps 2 to 4 for </a:t>
            </a:r>
            <a:r>
              <a:rPr lang="en-US" altLang="zh-CN" sz="19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different size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of training sets and different </a:t>
            </a:r>
            <a:r>
              <a:rPr lang="en-US" altLang="zh-CN" sz="19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randomly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selected training sets of each size</a:t>
            </a:r>
            <a:b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</a:br>
            <a:endParaRPr lang="en-US" altLang="zh-CN" sz="19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Plot average prediction quality as a function of the size of the training set </a:t>
            </a:r>
            <a:b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– </a:t>
            </a:r>
            <a:r>
              <a:rPr lang="en-US" altLang="zh-CN" sz="19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learning curve</a:t>
            </a:r>
          </a:p>
        </p:txBody>
      </p:sp>
    </p:spTree>
    <p:extLst>
      <p:ext uri="{BB962C8B-B14F-4D97-AF65-F5344CB8AC3E}">
        <p14:creationId xmlns:p14="http://schemas.microsoft.com/office/powerpoint/2010/main" val="317919183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05" name="Rectangle 104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7874" name="Rectangle 2"/>
          <p:cNvSpPr>
            <a:spLocks noChangeArrowheads="1"/>
          </p:cNvSpPr>
          <p:nvPr/>
        </p:nvSpPr>
        <p:spPr bwMode="auto">
          <a:xfrm>
            <a:off x="649224" y="645106"/>
            <a:ext cx="3650279" cy="125989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defTabSz="457200">
              <a:spcAft>
                <a:spcPts val="600"/>
              </a:spcAft>
            </a:pPr>
            <a:r>
              <a:rPr lang="en-US" altLang="zh-CN" sz="3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Performance measurement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7875" name="Rectangle 3"/>
          <p:cNvSpPr>
            <a:spLocks noChangeArrowheads="1"/>
          </p:cNvSpPr>
          <p:nvPr/>
        </p:nvSpPr>
        <p:spPr bwMode="auto">
          <a:xfrm>
            <a:off x="649225" y="2133600"/>
            <a:ext cx="3650278" cy="375925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Learning curve (happy graphs)</a:t>
            </a:r>
          </a:p>
          <a:p>
            <a:pPr lvl="1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% correct on test set as a function of training set size</a:t>
            </a:r>
          </a:p>
          <a:p>
            <a:pPr lvl="1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 prediction quality increases as the training set grows</a:t>
            </a:r>
          </a:p>
          <a:p>
            <a:pPr lvl="1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try </a:t>
            </a:r>
            <a:r>
              <a:rPr lang="en-US" altLang="zh-CN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on a new test set of examples </a:t>
            </a:r>
            <a:b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(use same distribution over example space as training set)</a:t>
            </a:r>
          </a:p>
        </p:txBody>
      </p:sp>
      <p:pic>
        <p:nvPicPr>
          <p:cNvPr id="8478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9543" y="832714"/>
            <a:ext cx="6953577" cy="486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6787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3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7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0" name="Rectangle 99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754" name="Rectangle 2"/>
          <p:cNvSpPr>
            <a:spLocks noChangeArrowheads="1"/>
          </p:cNvSpPr>
          <p:nvPr/>
        </p:nvSpPr>
        <p:spPr bwMode="auto">
          <a:xfrm>
            <a:off x="1259893" y="3101093"/>
            <a:ext cx="2454052" cy="30293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defTabSz="457200">
              <a:spcAft>
                <a:spcPts val="600"/>
              </a:spcAft>
            </a:pPr>
            <a:r>
              <a:rPr lang="en-US" altLang="zh-CN" sz="3200" b="0">
                <a:latin typeface="+mj-lt"/>
                <a:ea typeface="+mj-ea"/>
                <a:cs typeface="+mj-cs"/>
              </a:rPr>
              <a:t>Decision tree learning</a:t>
            </a:r>
          </a:p>
        </p:txBody>
      </p:sp>
      <p:sp>
        <p:nvSpPr>
          <p:cNvPr id="106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2755" name="Rectangle 3"/>
          <p:cNvSpPr>
            <a:spLocks noChangeArrowheads="1"/>
          </p:cNvSpPr>
          <p:nvPr/>
        </p:nvSpPr>
        <p:spPr bwMode="auto">
          <a:xfrm>
            <a:off x="4706578" y="589722"/>
            <a:ext cx="6798033" cy="532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Regression learning –</a:t>
            </a:r>
            <a:r>
              <a:rPr lang="en-US" altLang="zh-CN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learning continuous function 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Classification learning – learning discrete-valued function</a:t>
            </a:r>
          </a:p>
          <a:p>
            <a:pPr lvl="1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Boolean classification </a:t>
            </a:r>
            <a:b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classification of examples is positive (T) or negative (F)</a:t>
            </a:r>
          </a:p>
          <a:p>
            <a:pPr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altLang="zh-CN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 decision tree </a:t>
            </a:r>
          </a:p>
          <a:p>
            <a:pPr lvl="1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simplest yet useful inductive learning algorithm</a:t>
            </a:r>
          </a:p>
          <a:p>
            <a:pPr lvl="1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takes as input an example described by a set of attributes and returns a “decision” – the predicted output value for the input</a:t>
            </a:r>
          </a:p>
          <a:p>
            <a:pPr lvl="1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altLang="zh-CN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An example: whether to wait for a table at a restaurant</a:t>
            </a:r>
          </a:p>
          <a:p>
            <a:pPr lvl="1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 learn a definition for the goal predicate </a:t>
            </a:r>
            <a:r>
              <a:rPr lang="en-US" altLang="zh-CN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WillWait</a:t>
            </a:r>
          </a:p>
          <a:p>
            <a:pPr lvl="1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Need attributes that describes examples in the domain</a:t>
            </a:r>
          </a:p>
        </p:txBody>
      </p:sp>
    </p:spTree>
    <p:extLst>
      <p:ext uri="{BB962C8B-B14F-4D97-AF65-F5344CB8AC3E}">
        <p14:creationId xmlns:p14="http://schemas.microsoft.com/office/powerpoint/2010/main" val="6398100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37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8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9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0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1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2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3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4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5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6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7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8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51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2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3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4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5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6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7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8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9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0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1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2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64" name="Rectangle 163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6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778" name="Rectangle 2"/>
          <p:cNvSpPr>
            <a:spLocks noChangeArrowheads="1"/>
          </p:cNvSpPr>
          <p:nvPr/>
        </p:nvSpPr>
        <p:spPr bwMode="auto">
          <a:xfrm>
            <a:off x="1259893" y="3101093"/>
            <a:ext cx="2454052" cy="30293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defTabSz="457200">
              <a:spcAft>
                <a:spcPts val="600"/>
              </a:spcAft>
            </a:pPr>
            <a:r>
              <a:rPr lang="en-US" altLang="zh-CN" sz="3200" b="0">
                <a:latin typeface="+mj-lt"/>
                <a:ea typeface="+mj-ea"/>
                <a:cs typeface="+mj-cs"/>
              </a:rPr>
              <a:t>Attributes for restaurant problem</a:t>
            </a:r>
          </a:p>
        </p:txBody>
      </p:sp>
      <p:sp>
        <p:nvSpPr>
          <p:cNvPr id="17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72" name="Rectangle 17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779" name="Rectangle 3"/>
          <p:cNvSpPr>
            <a:spLocks noChangeArrowheads="1"/>
          </p:cNvSpPr>
          <p:nvPr/>
        </p:nvSpPr>
        <p:spPr bwMode="auto">
          <a:xfrm>
            <a:off x="4706578" y="589722"/>
            <a:ext cx="6798033" cy="532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1. </a:t>
            </a:r>
            <a:r>
              <a:rPr lang="en-US" altLang="zh-CN" sz="10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Alternate</a:t>
            </a: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whether there is a suitable alternative restaurant nearby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altLang="zh-CN" sz="10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2. </a:t>
            </a:r>
            <a:r>
              <a:rPr lang="en-US" altLang="zh-CN" sz="10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Bar</a:t>
            </a: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whether the restaurant has a comfortable bar area to wait in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altLang="zh-CN" sz="10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3. </a:t>
            </a:r>
            <a:r>
              <a:rPr lang="en-US" altLang="zh-CN" sz="10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Fri/Sat</a:t>
            </a: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true on Fridays and Saturdays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altLang="zh-CN" sz="10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4. </a:t>
            </a:r>
            <a:r>
              <a:rPr lang="en-US" altLang="zh-CN" sz="10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Hungry</a:t>
            </a: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whether we are hungry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altLang="zh-CN" sz="10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5. </a:t>
            </a:r>
            <a:r>
              <a:rPr lang="en-US" altLang="zh-CN" sz="10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Patrons</a:t>
            </a: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how many people are in the restaurant </a:t>
            </a:r>
            <a:b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              (values are None, Some, and Full)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altLang="zh-CN" sz="10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6. </a:t>
            </a:r>
            <a:r>
              <a:rPr lang="en-US" altLang="zh-CN" sz="10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Price</a:t>
            </a: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the restaurant’s price range ($, $$, $$$)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altLang="zh-CN" sz="10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7. </a:t>
            </a:r>
            <a:r>
              <a:rPr lang="en-US" altLang="zh-CN" sz="10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Raining</a:t>
            </a: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whether it is raining outside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altLang="zh-CN" sz="10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8. </a:t>
            </a:r>
            <a:r>
              <a:rPr lang="en-US" altLang="zh-CN" sz="10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Reservation</a:t>
            </a: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whether we made a reservation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altLang="zh-CN" sz="10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9. </a:t>
            </a:r>
            <a:r>
              <a:rPr lang="en-US" altLang="zh-CN" sz="10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Type</a:t>
            </a: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the kind of restaurant (French, Italian, Thai, or burger)</a:t>
            </a: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endParaRPr lang="en-US" altLang="zh-CN" sz="10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10. </a:t>
            </a:r>
            <a:r>
              <a:rPr lang="en-US" altLang="zh-CN" sz="10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WaitEstimate</a:t>
            </a: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the wait estimated by the host </a:t>
            </a:r>
            <a:b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altLang="zh-CN"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                         (0 – 10 minutes, 10 – 30, 30 – 60, &gt;60)</a:t>
            </a:r>
          </a:p>
        </p:txBody>
      </p:sp>
    </p:spTree>
    <p:extLst>
      <p:ext uri="{BB962C8B-B14F-4D97-AF65-F5344CB8AC3E}">
        <p14:creationId xmlns:p14="http://schemas.microsoft.com/office/powerpoint/2010/main" val="122787125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ChangeArrowheads="1"/>
          </p:cNvSpPr>
          <p:nvPr/>
        </p:nvSpPr>
        <p:spPr bwMode="auto">
          <a:xfrm>
            <a:off x="1981200" y="277814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 dirty="0">
                <a:solidFill>
                  <a:schemeClr val="tx1"/>
                </a:solidFill>
                <a:ea typeface="宋体" panose="02010600030101010101" pitchFamily="2" charset="-122"/>
              </a:rPr>
              <a:t>Attribute-based presentation</a:t>
            </a:r>
          </a:p>
        </p:txBody>
      </p:sp>
      <p:sp>
        <p:nvSpPr>
          <p:cNvPr id="844803" name="Rectangle 3"/>
          <p:cNvSpPr>
            <a:spLocks noChangeArrowheads="1"/>
          </p:cNvSpPr>
          <p:nvPr/>
        </p:nvSpPr>
        <p:spPr bwMode="auto">
          <a:xfrm>
            <a:off x="1676400" y="1008064"/>
            <a:ext cx="8763000" cy="127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An </a:t>
            </a:r>
            <a:r>
              <a:rPr lang="en-US" altLang="zh-CN" sz="2000" b="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example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for Boolean decision tree consists of a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vector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of input attributes,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, and a </a:t>
            </a:r>
            <a:r>
              <a:rPr lang="en-US" altLang="zh-CN" sz="20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single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 Boolean output value </a:t>
            </a:r>
            <a:r>
              <a:rPr lang="en-US" altLang="zh-CN" sz="2000" i="1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200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e.g., positive examples: </a:t>
            </a:r>
            <a:r>
              <a:rPr lang="en-US" altLang="zh-CN" sz="1900" i="1">
                <a:latin typeface="Times New Roman" panose="02020603050405020304" pitchFamily="18" charset="0"/>
                <a:ea typeface="宋体" panose="02010600030101010101" pitchFamily="2" charset="-122"/>
              </a:rPr>
              <a:t>WillWait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is </a:t>
            </a:r>
            <a:r>
              <a:rPr lang="en-US" altLang="zh-CN" sz="1900" i="1">
                <a:latin typeface="Times New Roman" panose="02020603050405020304" pitchFamily="18" charset="0"/>
                <a:ea typeface="宋体" panose="02010600030101010101" pitchFamily="2" charset="-122"/>
              </a:rPr>
              <a:t>Yes</a:t>
            </a:r>
            <a:endParaRPr lang="en-US" altLang="zh-CN" sz="19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1900" b="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Training set</a:t>
            </a:r>
            <a:r>
              <a:rPr lang="en-US" altLang="zh-CN" sz="1900">
                <a:latin typeface="Times New Roman" panose="02020603050405020304" pitchFamily="18" charset="0"/>
                <a:ea typeface="宋体" panose="02010600030101010101" pitchFamily="2" charset="-122"/>
              </a:rPr>
              <a:t> – the complete set of examples for finding the hypothesis (tree)</a:t>
            </a:r>
          </a:p>
        </p:txBody>
      </p:sp>
      <p:sp>
        <p:nvSpPr>
          <p:cNvPr id="844804" name="Rectangle 4"/>
          <p:cNvSpPr>
            <a:spLocks noChangeArrowheads="1"/>
          </p:cNvSpPr>
          <p:nvPr/>
        </p:nvSpPr>
        <p:spPr bwMode="auto">
          <a:xfrm>
            <a:off x="2008188" y="5929313"/>
            <a:ext cx="8451850" cy="33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058" tIns="41029" rIns="82058" bIns="41029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0957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20738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30313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4147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98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55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13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7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1800">
                <a:ea typeface="宋体" panose="02010600030101010101" pitchFamily="2" charset="-122"/>
              </a:rPr>
              <a:t>Examples for the restaurant domain.</a:t>
            </a:r>
          </a:p>
        </p:txBody>
      </p:sp>
      <p:pic>
        <p:nvPicPr>
          <p:cNvPr id="84480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8" y="2590800"/>
            <a:ext cx="7688262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673296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6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6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7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90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0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1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5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826" name="Rectangle 2"/>
          <p:cNvSpPr>
            <a:spLocks noChangeArrowheads="1"/>
          </p:cNvSpPr>
          <p:nvPr/>
        </p:nvSpPr>
        <p:spPr bwMode="auto">
          <a:xfrm>
            <a:off x="649224" y="645106"/>
            <a:ext cx="3650279" cy="125989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defTabSz="457200">
              <a:spcAft>
                <a:spcPts val="600"/>
              </a:spcAft>
            </a:pPr>
            <a:r>
              <a:rPr lang="en-US" altLang="zh-CN" sz="36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Decision trees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5827" name="Rectangle 3"/>
          <p:cNvSpPr>
            <a:spLocks noChangeArrowheads="1"/>
          </p:cNvSpPr>
          <p:nvPr/>
        </p:nvSpPr>
        <p:spPr bwMode="auto">
          <a:xfrm>
            <a:off x="649225" y="2133600"/>
            <a:ext cx="3650278" cy="375925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Making decision by performing a sequence of tests</a:t>
            </a:r>
          </a:p>
          <a:p>
            <a:pPr lvl="1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Each internal node in the tree corresponds to a test of the value of one of the attributes</a:t>
            </a:r>
          </a:p>
          <a:p>
            <a:pPr lvl="1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Branches for the node are labeled with possible values of the test</a:t>
            </a:r>
          </a:p>
          <a:p>
            <a:pPr lvl="1" defTabSz="457200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Each leaf node specifies the value to be returned (if it is reached)</a:t>
            </a:r>
          </a:p>
        </p:txBody>
      </p:sp>
      <p:pic>
        <p:nvPicPr>
          <p:cNvPr id="8458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9543" y="966945"/>
            <a:ext cx="6953577" cy="459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1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830" name="Rectangle 6"/>
          <p:cNvSpPr>
            <a:spLocks noChangeArrowheads="1"/>
          </p:cNvSpPr>
          <p:nvPr/>
        </p:nvSpPr>
        <p:spPr bwMode="auto">
          <a:xfrm>
            <a:off x="5741899" y="5617763"/>
            <a:ext cx="4038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10191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 defTabSz="10191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 defTabSz="10191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 defTabSz="10191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 defTabSz="101917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zh-CN" sz="2000" dirty="0">
                <a:solidFill>
                  <a:srgbClr val="00279F"/>
                </a:solidFill>
                <a:ea typeface="宋体" panose="02010600030101010101" pitchFamily="2" charset="-122"/>
              </a:rPr>
              <a:t>A decision does not use the Price and Type attributes --considering them to be irrelevant</a:t>
            </a:r>
            <a:r>
              <a:rPr lang="en-US" altLang="zh-CN" sz="2000" dirty="0">
                <a:ea typeface="宋体" panose="02010600030101010101" pitchFamily="2" charset="-122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63898630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ChangeArrowheads="1"/>
          </p:cNvSpPr>
          <p:nvPr/>
        </p:nvSpPr>
        <p:spPr bwMode="auto">
          <a:xfrm>
            <a:off x="1981200" y="277814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 dirty="0">
                <a:solidFill>
                  <a:schemeClr val="tx1"/>
                </a:solidFill>
                <a:ea typeface="宋体" panose="02010600030101010101" pitchFamily="2" charset="-122"/>
              </a:rPr>
              <a:t>Expressiveness of decision trees</a:t>
            </a:r>
          </a:p>
        </p:txBody>
      </p:sp>
      <p:sp>
        <p:nvSpPr>
          <p:cNvPr id="848899" name="Rectangle 3"/>
          <p:cNvSpPr>
            <a:spLocks noChangeArrowheads="1"/>
          </p:cNvSpPr>
          <p:nvPr/>
        </p:nvSpPr>
        <p:spPr bwMode="auto">
          <a:xfrm>
            <a:off x="2008188" y="1008063"/>
            <a:ext cx="8451850" cy="134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Decision trees can express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any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Boolean function</a:t>
            </a:r>
            <a:endParaRPr lang="en-US" altLang="zh-CN">
              <a:solidFill>
                <a:srgbClr val="3333CC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truth table row     path to leaf </a:t>
            </a:r>
          </a:p>
        </p:txBody>
      </p:sp>
      <p:pic>
        <p:nvPicPr>
          <p:cNvPr id="8489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150" y="1747839"/>
            <a:ext cx="39576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48901" name="Object 5"/>
          <p:cNvGraphicFramePr>
            <a:graphicFrameLocks noChangeAspect="1"/>
          </p:cNvGraphicFramePr>
          <p:nvPr/>
        </p:nvGraphicFramePr>
        <p:xfrm>
          <a:off x="4244976" y="1512889"/>
          <a:ext cx="16827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90417" imgH="139639" progId="Equation.3">
                  <p:embed/>
                </p:oleObj>
              </mc:Choice>
              <mc:Fallback>
                <p:oleObj name="Equation" r:id="rId4" imgW="190417" imgH="139639" progId="Equation.3">
                  <p:embed/>
                  <p:pic>
                    <p:nvPicPr>
                      <p:cNvPr id="8489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6" y="1512889"/>
                        <a:ext cx="168275" cy="12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8902" name="Rectangle 6"/>
          <p:cNvSpPr>
            <a:spLocks noChangeArrowheads="1"/>
          </p:cNvSpPr>
          <p:nvPr/>
        </p:nvSpPr>
        <p:spPr bwMode="auto">
          <a:xfrm>
            <a:off x="2008188" y="3227389"/>
            <a:ext cx="7897812" cy="127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We can build a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trivial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decision tree for any training set with one path to leaf for each 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just memorizes the observations, i.e., does not extract any </a:t>
            </a:r>
            <a:r>
              <a:rPr lang="en-US" altLang="zh-CN" sz="15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pattern</a:t>
            </a: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 (</a:t>
            </a:r>
            <a:r>
              <a:rPr lang="en-US" altLang="zh-CN" sz="15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rule</a:t>
            </a: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), so it cannot </a:t>
            </a:r>
            <a:r>
              <a:rPr lang="en-US" altLang="zh-CN" sz="15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extrapolate</a:t>
            </a: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 (</a:t>
            </a:r>
            <a:r>
              <a:rPr lang="en-US" altLang="zh-CN" sz="15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generalize</a:t>
            </a: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) to </a:t>
            </a:r>
            <a:r>
              <a:rPr lang="en-US" altLang="zh-CN" sz="15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new</a:t>
            </a: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 (</a:t>
            </a:r>
            <a:r>
              <a:rPr lang="en-US" altLang="zh-CN" sz="15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has not seen</a:t>
            </a: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) examples</a:t>
            </a:r>
          </a:p>
        </p:txBody>
      </p:sp>
      <p:sp>
        <p:nvSpPr>
          <p:cNvPr id="848903" name="Rectangle 7"/>
          <p:cNvSpPr>
            <a:spLocks noChangeArrowheads="1"/>
          </p:cNvSpPr>
          <p:nvPr/>
        </p:nvSpPr>
        <p:spPr bwMode="auto">
          <a:xfrm>
            <a:off x="2008188" y="4505325"/>
            <a:ext cx="77597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We should find the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smallest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decision tree that is consistent with the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finding the smallest is </a:t>
            </a:r>
            <a:r>
              <a:rPr lang="en-US" altLang="zh-CN" sz="1500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intractable</a:t>
            </a: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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how to find a “smallish” (compact) one?	</a:t>
            </a:r>
            <a:endParaRPr lang="en-US" altLang="zh-CN" sz="1500">
              <a:solidFill>
                <a:srgbClr val="8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48904" name="Rectangle 8"/>
          <p:cNvSpPr>
            <a:spLocks noChangeArrowheads="1"/>
          </p:cNvSpPr>
          <p:nvPr/>
        </p:nvSpPr>
        <p:spPr bwMode="auto">
          <a:xfrm>
            <a:off x="2493963" y="5781675"/>
            <a:ext cx="6165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CN" sz="1500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– </a:t>
            </a:r>
            <a:r>
              <a:rPr lang="en-US" altLang="zh-CN" sz="1500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to test the most important (efficient) attribute first</a:t>
            </a:r>
            <a:endParaRPr lang="en-US" altLang="zh-CN" sz="1500">
              <a:solidFill>
                <a:srgbClr val="8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4581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890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ChangeArrowheads="1"/>
          </p:cNvSpPr>
          <p:nvPr/>
        </p:nvSpPr>
        <p:spPr bwMode="auto">
          <a:xfrm>
            <a:off x="1981200" y="277814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 dirty="0">
                <a:solidFill>
                  <a:schemeClr val="tx1"/>
                </a:solidFill>
                <a:ea typeface="宋体" panose="02010600030101010101" pitchFamily="2" charset="-122"/>
              </a:rPr>
              <a:t>Choosing an attribute</a:t>
            </a:r>
          </a:p>
        </p:txBody>
      </p:sp>
      <p:sp>
        <p:nvSpPr>
          <p:cNvPr id="849923" name="Rectangle 3"/>
          <p:cNvSpPr>
            <a:spLocks noChangeArrowheads="1"/>
          </p:cNvSpPr>
          <p:nvPr/>
        </p:nvSpPr>
        <p:spPr bwMode="auto">
          <a:xfrm>
            <a:off x="2008189" y="1008064"/>
            <a:ext cx="7343775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Idea: a good attribute splits the examples into subsets that are (ideally) “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all positive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” or “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all negative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endParaRPr lang="en-US" altLang="zh-CN" sz="17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49924" name="Rectangle 4"/>
          <p:cNvSpPr>
            <a:spLocks noChangeArrowheads="1"/>
          </p:cNvSpPr>
          <p:nvPr/>
        </p:nvSpPr>
        <p:spPr bwMode="auto">
          <a:xfrm>
            <a:off x="2008189" y="4638675"/>
            <a:ext cx="8243887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Patron?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is a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better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choice because 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it leaves us with example sets for which we can answer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definitively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(Yes/No)</a:t>
            </a:r>
          </a:p>
        </p:txBody>
      </p:sp>
      <p:sp>
        <p:nvSpPr>
          <p:cNvPr id="849925" name="Rectangle 5"/>
          <p:cNvSpPr>
            <a:spLocks noChangeArrowheads="1"/>
          </p:cNvSpPr>
          <p:nvPr/>
        </p:nvSpPr>
        <p:spPr bwMode="auto">
          <a:xfrm>
            <a:off x="2008189" y="5311775"/>
            <a:ext cx="8243887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After the first attribute test splits up the examples, each outcome is a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new decision tree learning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problem itself, with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fewer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examples and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one fewer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attribute.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  <a:sym typeface="Wingdings" panose="05000000000000000000" pitchFamily="2" charset="2"/>
            </a:endParaRPr>
          </a:p>
        </p:txBody>
      </p:sp>
      <p:pic>
        <p:nvPicPr>
          <p:cNvPr id="84992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039" y="1816101"/>
            <a:ext cx="6442075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2502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24" grpId="0" autoUpdateAnimBg="0"/>
      <p:bldP spid="8499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Rectangle 2"/>
          <p:cNvSpPr>
            <a:spLocks noChangeArrowheads="1"/>
          </p:cNvSpPr>
          <p:nvPr/>
        </p:nvSpPr>
        <p:spPr bwMode="auto">
          <a:xfrm>
            <a:off x="1981200" y="277814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 dirty="0">
                <a:solidFill>
                  <a:schemeClr val="tx1"/>
                </a:solidFill>
                <a:ea typeface="宋体" panose="02010600030101010101" pitchFamily="2" charset="-122"/>
              </a:rPr>
              <a:t>Recursive decision trees</a:t>
            </a:r>
          </a:p>
        </p:txBody>
      </p:sp>
      <p:sp>
        <p:nvSpPr>
          <p:cNvPr id="850947" name="Rectangle 3"/>
          <p:cNvSpPr>
            <a:spLocks noChangeArrowheads="1"/>
          </p:cNvSpPr>
          <p:nvPr/>
        </p:nvSpPr>
        <p:spPr bwMode="auto">
          <a:xfrm>
            <a:off x="2008189" y="1008064"/>
            <a:ext cx="80359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b="0">
                <a:latin typeface="Times New Roman" panose="02020603050405020304" pitchFamily="18" charset="0"/>
                <a:ea typeface="宋体" panose="02010600030101010101" pitchFamily="2" charset="-122"/>
              </a:rPr>
              <a:t>Four cases for each recursive problem:</a:t>
            </a:r>
            <a:endParaRPr lang="en-US" altLang="zh-CN" sz="17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50948" name="Rectangle 4"/>
          <p:cNvSpPr>
            <a:spLocks noChangeArrowheads="1"/>
          </p:cNvSpPr>
          <p:nvPr/>
        </p:nvSpPr>
        <p:spPr bwMode="auto">
          <a:xfrm>
            <a:off x="2008189" y="1479551"/>
            <a:ext cx="8243887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1)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some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positive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and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some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negative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examples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	– choose the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best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attribute to split them</a:t>
            </a:r>
          </a:p>
        </p:txBody>
      </p:sp>
      <p:sp>
        <p:nvSpPr>
          <p:cNvPr id="850949" name="Rectangle 5"/>
          <p:cNvSpPr>
            <a:spLocks noChangeArrowheads="1"/>
          </p:cNvSpPr>
          <p:nvPr/>
        </p:nvSpPr>
        <p:spPr bwMode="auto">
          <a:xfrm>
            <a:off x="2008189" y="2286000"/>
            <a:ext cx="8243887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2)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all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positive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(or negative) examples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	–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done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(Yes / No)</a:t>
            </a:r>
          </a:p>
        </p:txBody>
      </p:sp>
      <p:sp>
        <p:nvSpPr>
          <p:cNvPr id="850950" name="Rectangle 6"/>
          <p:cNvSpPr>
            <a:spLocks noChangeArrowheads="1"/>
          </p:cNvSpPr>
          <p:nvPr/>
        </p:nvSpPr>
        <p:spPr bwMode="auto">
          <a:xfrm>
            <a:off x="2008189" y="3092450"/>
            <a:ext cx="8313737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3)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no examples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left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(no such example has been observed)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	– return a default value calculated from the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majority </a:t>
            </a:r>
            <a:b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</a:b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          classification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at the node’s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parent</a:t>
            </a:r>
          </a:p>
        </p:txBody>
      </p:sp>
      <p:sp>
        <p:nvSpPr>
          <p:cNvPr id="850951" name="Rectangle 7"/>
          <p:cNvSpPr>
            <a:spLocks noChangeArrowheads="1"/>
          </p:cNvSpPr>
          <p:nvPr/>
        </p:nvSpPr>
        <p:spPr bwMode="auto">
          <a:xfrm>
            <a:off x="2008189" y="4168775"/>
            <a:ext cx="8313737" cy="174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4) 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no attributes left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but both positive and negative examples </a:t>
            </a:r>
            <a:b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</a:b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   (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same attributes values but different classifications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	– something is wrong! some of the data are incorrect (</a:t>
            </a:r>
            <a:r>
              <a:rPr lang="en-US" altLang="zh-CN">
                <a:solidFill>
                  <a:srgbClr val="8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noise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		–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insufficient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attributes or domain is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nondeterministic</a:t>
            </a:r>
            <a:b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</a:b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  <a:sym typeface="Wingdings" panose="05000000000000000000" pitchFamily="2" charset="2"/>
              </a:rPr>
              <a:t>                                                            (uncertainty, probability)</a:t>
            </a:r>
          </a:p>
        </p:txBody>
      </p:sp>
    </p:spTree>
    <p:extLst>
      <p:ext uri="{BB962C8B-B14F-4D97-AF65-F5344CB8AC3E}">
        <p14:creationId xmlns:p14="http://schemas.microsoft.com/office/powerpoint/2010/main" val="2627864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948" grpId="0" autoUpdateAnimBg="0"/>
      <p:bldP spid="850949" grpId="0" autoUpdateAnimBg="0"/>
      <p:bldP spid="850950" grpId="0" autoUpdateAnimBg="0"/>
      <p:bldP spid="85095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ChangeArrowheads="1"/>
          </p:cNvSpPr>
          <p:nvPr/>
        </p:nvSpPr>
        <p:spPr bwMode="auto">
          <a:xfrm>
            <a:off x="1981200" y="277814"/>
            <a:ext cx="822960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0" dirty="0">
                <a:solidFill>
                  <a:schemeClr val="tx1"/>
                </a:solidFill>
                <a:ea typeface="宋体" panose="02010600030101010101" pitchFamily="2" charset="-122"/>
              </a:rPr>
              <a:t>Decision tree learned (induced)</a:t>
            </a:r>
          </a:p>
        </p:txBody>
      </p:sp>
      <p:sp>
        <p:nvSpPr>
          <p:cNvPr id="851971" name="Rectangle 3"/>
          <p:cNvSpPr>
            <a:spLocks noChangeArrowheads="1"/>
          </p:cNvSpPr>
          <p:nvPr/>
        </p:nvSpPr>
        <p:spPr bwMode="auto">
          <a:xfrm>
            <a:off x="2008188" y="1008064"/>
            <a:ext cx="54737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Decision tree learned from the 12 examples</a:t>
            </a:r>
          </a:p>
        </p:txBody>
      </p:sp>
      <p:sp>
        <p:nvSpPr>
          <p:cNvPr id="851972" name="Rectangle 4"/>
          <p:cNvSpPr>
            <a:spLocks noChangeArrowheads="1"/>
          </p:cNvSpPr>
          <p:nvPr/>
        </p:nvSpPr>
        <p:spPr bwMode="auto">
          <a:xfrm>
            <a:off x="2008189" y="4572001"/>
            <a:ext cx="8105775" cy="134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09" rIns="91418" bIns="45709"/>
          <a:lstStyle>
            <a:lvl1pPr marL="382588" indent="-382588" algn="l" defTabSz="1019175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827088" indent="-317500" algn="l" defTabSz="1019175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273175" indent="-254000" algn="l" defTabSz="1019175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782763" indent="-254000" algn="l" defTabSz="10191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92350" indent="-254000" algn="l" defTabSz="10191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95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67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39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21150" indent="-254000" defTabSz="1019175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The tree not only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agrees with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all the examples, but is much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simpler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than the original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Learning algorithm </a:t>
            </a:r>
            <a:r>
              <a:rPr lang="en-US" altLang="zh-CN">
                <a:solidFill>
                  <a:srgbClr val="3333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does not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include the test for 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Raining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and 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Reservation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851973" name="Rectangle 5"/>
          <p:cNvSpPr>
            <a:spLocks noChangeArrowheads="1"/>
          </p:cNvSpPr>
          <p:nvPr/>
        </p:nvSpPr>
        <p:spPr bwMode="auto">
          <a:xfrm>
            <a:off x="3879850" y="5781675"/>
            <a:ext cx="6289190" cy="42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0957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20738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30313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4147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98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55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13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7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zh-CN" sz="2200">
                <a:solidFill>
                  <a:srgbClr val="800000"/>
                </a:solidFill>
                <a:ea typeface="宋体" panose="02010600030101010101" pitchFamily="2" charset="-122"/>
              </a:rPr>
              <a:t>Because it can classify all the examples without them!</a:t>
            </a:r>
            <a:endParaRPr lang="en-US" altLang="en-US" sz="2200">
              <a:solidFill>
                <a:srgbClr val="800000"/>
              </a:solidFill>
              <a:ea typeface="宋体" panose="02010600030101010101" pitchFamily="2" charset="-122"/>
            </a:endParaRPr>
          </a:p>
        </p:txBody>
      </p:sp>
      <p:pic>
        <p:nvPicPr>
          <p:cNvPr id="85197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9" y="1546226"/>
            <a:ext cx="4797425" cy="284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72821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1973" grpId="0" autoUpdateAnimBg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932</Words>
  <Application>Microsoft Macintosh PowerPoint</Application>
  <PresentationFormat>Widescreen</PresentationFormat>
  <Paragraphs>88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Times New Roman</vt:lpstr>
      <vt:lpstr>Wingdings</vt:lpstr>
      <vt:lpstr>Wingdings 3</vt:lpstr>
      <vt:lpstr>Wisp</vt:lpstr>
      <vt:lpstr>Equation</vt:lpstr>
      <vt:lpstr>Decision Trees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Trees</dc:title>
  <dc:creator>Vikas Ganjigunte Ashok</dc:creator>
  <cp:lastModifiedBy>Vikas Ganjigunte Ashok</cp:lastModifiedBy>
  <cp:revision>2</cp:revision>
  <dcterms:created xsi:type="dcterms:W3CDTF">2020-06-12T01:48:38Z</dcterms:created>
  <dcterms:modified xsi:type="dcterms:W3CDTF">2020-07-05T21:29:12Z</dcterms:modified>
</cp:coreProperties>
</file>