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98"/>
    <p:restoredTop sz="94671"/>
  </p:normalViewPr>
  <p:slideViewPr>
    <p:cSldViewPr snapToGrid="0" snapToObjects="1">
      <p:cViewPr varScale="1">
        <p:scale>
          <a:sx n="108" d="100"/>
          <a:sy n="108" d="100"/>
        </p:scale>
        <p:origin x="2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31T21:26:15.890"/>
    </inkml:context>
    <inkml:brush xml:id="br0">
      <inkml:brushProperty name="width" value="0.1" units="cm"/>
      <inkml:brushProperty name="height" value="0.6" units="cm"/>
      <inkml:brushProperty name="inkEffects" value="pencil"/>
    </inkml:brush>
  </inkml:definitions>
  <inkml:trace contextRef="#ctx0" brushRef="#br0">2633 70 16383,'-92'-9'0,"0"-1"0,0 0 0,0 0 0,6 1 0,-2-1 0,12 2 0,27 4 0,32 4 0,-1 0 0,1 0 0,-1 0 0,1 0 0,-1 0 0,0 0 0,1 0 0,-1 0 0,1 0 0,-1 0 0,1 0 0,-1 0 0,1 0 0,-1 0 0,0 0 0,1 0 0,7 8 0,-5-6 0,5 6 0,-8-8 0,1 0 0,-1 0 0,1 0 0,7 7 0,-6-5 0,6 6 0,-7-8 0,-1 0 0,1 0 0,-1 0 0,1 0 0,7 8 0,-6-6 0,7 5 0,-9-7 0,0 0 0,1 8 0,-1-6 0,1 6 0,-1-8 0,1 0 0,-1 0 0,8 7 0,-5-5 0,5 6 0,-8-8 0,1 0 0,7 8 0,-5-6 0,5 5 0,-8-7 0,1 0 0,-1 0 0,8 8 0,-5-6 0,5 6 0,-8-8 0,9 7 0,-7-5 0,6 6 0,-7-8 0,7 8 0,-6-6 0,7 5 0,-9-7 0,1 8 0,-1-6 0,0 6 0,1 0 0,-1-7 0,1 7 0,7 0 0,-6-6 0,7 13 0,-9-13 0,8 14 0,-5-14 0,5 5 0,0 1 0,-5-6 0,13 13 0,-14-13 0,6 6 0,1 0 0,-7-6 0,6 5 0,1 1 0,-7-6 0,6 6 0,0-1 0,-5-5 0,13 14 0,-14-14 0,7 5 0,-1 1 0,-6-6 0,14 14 0,-13-15 0,5 7 0,0 0 0,-6-6 0,15 13 0,-15-13 0,14 14 0,-14-14 0,14 13 0,-13-13 0,5 6 0,0-1 0,-5-5 0,13 14 0,-14-14 0,14 13 0,-13-13 0,13 13 0,-14-13 0,14 14 0,-13-14 0,13 13 0,-14-13 0,14 14 0,-6-7 0,0 1 0,6 5 0,-13-13 0,13 14 0,-6-7 0,0 1 0,6 5 0,-5-5 0,-1 0 0,6 5 0,-6-5 0,0-1 0,6 7 0,-6-7 0,1 1 0,5 6 0,-6-7 0,0 1 0,6 5 0,-6-5 0,1 0 0,5 5 0,-6-5 0,0 7 0,6 0 0,-6 1 0,0-9 0,6 7 0,-5-7 0,-1 1 0,6 6 0,-6-7 0,8 9 0,-8-9 0,6 7 0,-5-7 0,7 9 0,-8-9 0,6 7 0,-6-7 0,8 9 0,-8-9 0,6 7 0,-6-7 0,8 9 0,-7-9 0,5 7 0,-6-6 0,8 7 0,-8-7 0,6 5 0,-6-5 0,8 7 0,0 0 0,-7-7 0,5 5 0,-6-5 0,8 7 0,0 1 0,-8-9 0,6 7 0,-6-6 0,8 7 0,0 0 0,0 1 0,0-1 0,0 0 0,0 1 0,0-1 0,0 0 0,0 1 0,0-1 0,0 1 0,0-1 0,0 0 0,0 1 0,0-1 0,0 0 0,0 1 0,0-1 0,0 0 0,0 1 0,8-9 0,-6 7 0,6-6 0,-8 7 0,0 0 0,0 1 0,7-9 0,-5 7 0,6-7 0,-8 9 0,0-1 0,0 0 0,8-7 0,-6 6 0,5-7 0,-7 9 0,0-1 0,8-7 0,-6 5 0,6-5 0,-8 7 0,0 0 0,7-7 0,-5 5 0,6-5 0,-8 7 0,8-7 0,-6 5 0,5-5 0,-7 8 0,0-1 0,8-7 0,-6 5 0,6-5 0,-8 7 0,7 0 0,-5 1 0,6-1 0,-8 0 0,8-7 0,-6 5 0,5-5 0,-7 8 0,0-1 0,8-7 0,-6 5 0,6-5 0,-8 7 0,0 0 0,8-7 0,-6 5 0,5-5 0,-7 7 0,0 1 0,8-9 0,-6 7 0,6-7 0,-8 9 0,7-8 0,-5 5 0,6-5 0,-8 7 0,0 0 0,8-7 0,-6 5 0,5-5 0,1 0 0,-6 5 0,6-5 0,-8 7 0,0 0 0,7-7 0,-5 6 0,6-7 0,-8 9 0,8-9 0,-6 7 0,5-7 0,1 1 0,-6 5 0,6-5 0,-1 0 0,-5 5 0,6-5 0,0-1 0,-6 7 0,5-7 0,-7 9 0,8-8 0,-6 5 0,14-13 0,-14 13 0,5-5 0,-7 7 0,8-7 0,-6 5 0,13-13 0,-13 14 0,6-7 0,0 1 0,-6 5 0,5-5 0,1 0 0,-6 5 0,6-5 0,-1-1 0,-5 7 0,14-14 0,-14 13 0,5-5 0,1 0 0,-6 5 0,13-13 0,-13 13 0,14-5 0,-14 7 0,13-7 0,-13 5 0,14-13 0,-14 14 0,13-14 0,-13 13 0,13-5 0,-13 7 0,14-7 0,-14 5 0,13-13 0,-13 14 0,13-14 0,-13 13 0,14-13 0,-14 13 0,13-13 0,-13 14 0,13-14 0,-5 13 0,7-13 0,-7 13 0,6-13 0,-15 14 0,15-14 0,-6 5 0,-1 1 0,7-6 0,-7 14 0,9-15 0,-9 15 0,7-14 0,-7 6 0,9-8 0,-9 7 0,7-5 0,-7 6 0,9-8 0,-9 8 0,7-6 0,-6 5 0,7-7 0,-7 8 0,5-6 0,-5 6 0,7-8 0,0 0 0,-7 7 0,5-5 0,-5 6 0,7-8 0,1 0 0,-9 8 0,7-6 0,-6 5 0,7-7 0,-7 8 0,5-6 0,-5 6 0,7-8 0,0 0 0,-7 7 0,5-5 0,-5 6 0,7-8 0,1 0 0,-9 8 0,7-6 0,-6 5 0,7-7 0,0 0 0,-7 8 0,5-6 0,-5 6 0,7-8 0,1 0 0,-9 8 0,7-7 0,-7 7 0,9-8 0,-1 0 0,1 0 0,-9 8 0,7-6 0,-7 6 0,9-8 0,-1 0 0,-7 7 0,5-5 0,-5 6 0,7-8 0,0 0 0,1 8 0,-1-6 0,1 5 0,-1-7 0,0 0 0,1 0 0,-1 8 0,0-6 0,1 6 0,-1-8 0,0 0 0,1 0 0,-1 0 0,1 0 0,-1 0 0,0 0 0,1 0 0,-1 0 0,0 0 0,-7-8 0,5 6 0,-5-6 0,7 8 0,-7-8 0,6 6 0,-7-5 0,9 7 0,-9-8 0,7 6 0,-7-6 0,9 8 0,-9-8 0,7 6 0,-7-6 0,9 8 0,-1 0 0,0 0 0,1 0 0,-1 0 0,-7 8 0,5-6 0,-5 6 0,7-8 0,1 0 0,-1 0 0,0 0 0,1 0 0,-1 0 0,0 0 0,1 0 0,-1 0 0,1 0 0,-1 0 0,0 0 0,1 0 0,-1 0 0,0 0 0,1 0 0,-1 0 0,0 0 0,1 0 0,-1 0 0,1 0 0,-1 0 0,-7-8 0,5 6 0,-5-6 0,7 8 0,0 0 0,1 0 0,-1 0 0,-7-8 0,5 6 0,-5-5 0,7 7 0,-7-8 0,5 6 0,-5-6 0,7 8 0,-7-8 0,5 6 0,-5-13 0,7 13 0,-7-14 0,5 14 0,-13-13 0,14 13 0,-7-6 0,1 0 0,6 6 0,-15-13 0,15 13 0,-6-6 0,-1 0 0,7 6 0,-14-14 0,13 15 0,-13-15 0,13 14 0,-13-14 0,14 14 0,-14-13 0,13 13 0,-13-14 0,13 14 0,-13-13 0,14 13 0,-14-14 0,13 14 0,-13-13 0,14 5 0,-15-8 0,15 9 0,-14-7 0,6 6 0,-1 0 0,-5-5 0,6 5 0,0 0 0,-6-5 0,5 5 0,1 0 0,-6-5 0,13 13 0,-13-14 0,6 6 0,0 1 0,-6-7 0,13 14 0,-13-14 0,13 14 0,-13-13 0,6 5 0,0 0 0,-6-5 0,13 13 0,-13-14 0,6 6 0,-8-7 0,8 7 0,-7-6 0,7 7 0,0-1 0,-6-6 0,6 7 0,-8-9 0,7 1 0,-5-1 0,6 0 0,0 9 0,-6-7 0,5 6 0,-7-7 0,8 7 0,-6-6 0,6 7 0,-8-9 0,7 8 0,-5-5 0,6 5 0,-8-8 0,8 9 0,-6-7 0,5 6 0,-7-7 0,0-1 0,0 1 0,8 7 0,-6-6 0,6 7 0,-8-9 0,0 0 0,0 1 0,0-1 0,0 1 0,0-1 0,7 8 0,-5-5 0,6 5 0,-8-7 0,0-1 0,8 8 0,-6-5 0,5 5 0,-7-8 0,0 1 0,0-1 0,0 1 0,0-1 0,8 8 0,-6-5 0,6 5 0,-8-8 0,0 1 0,0-1 0,8 9 0,-7-7 0,7 6 0,-8-7 0,0-1 0,8 8 0,-6-5 0,6 5 0,-8-8 0,0 1 0,0-1 0,0 1 0,7 7 0,-5-6 0,6 7 0,-8-9 0,0 1 0,0-1 0,0 1 0,0-1 0,0 0 0,0 1 0,0-1 0,0 1 0,0-1 0,0 1 0,0-1 0,0 1 0,0-1 0,0 0 0,0 1 0,0-1 0,0 1 0,0-1 0,0 1 0,0-1 0,0 1 0,8 7 0,-6-6 0,5 6 0,-7-7 0,0-1 0,0 1 0,0-1 0,0 1 0,0-1 0,0 1 0,0-1 0,0 0 0,0 1 0,0-1 0,0 1 0,-8 7 0,6-6 0,-5 7 0,7-9 0,0 1 0,0-1 0,0 0 0,0 1 0,-8 7 0,6-5 0,-6 5 0,8-8 0,0 1 0,0-1 0,0 1 0,0-1 0,-8 8 0,6-5 0,-5 5 0,7-8 0,0 1 0,0-1 0,0 1 0,-8 7 0,6-6 0,-6 7 0,8-9 0,0 0 0,-8 9 0,6-7 0,-6 6 0,1-7 0,5-1 0,-6 1 0,0 7 0,6-6 0,-6 7 0,1-1 0,5-6 0,-6 6 0,8-7 0,-8 7 0,6-5 0,-6 5 0,0 0 0,7-6 0,-7 7 0,0-1 0,6-6 0,-14 7 0,14-9 0,-13 8 0,13-5 0,-6 5 0,0 0 0,6-5 0,-13 13 0,13-14 0,-6 6 0,0 1 0,6-7 0,-13 14 0,13-14 0,-14 7 0,14-9 0,-14 8 0,15-5 0,-15 13 0,14-14 0,-6 6 0,0 1 0,6-7 0,-13 14 0,13-14 0,-6 7 0,0-1 0,6-6 0,-13 7 0,13-9 0,-14 8 0,14-5 0,-13 13 0,13-14 0,-14 14 0,14-13 0,-6 5 0,0 0 0,7-5 0,-15 13 0,14-14 0,-14 14 0,14-14 0,-13 14 0,13-13 0,-14 5 0,7 0 0,-1-5 0,-6 13 0,14-14 0,-13 14 0,5-6 0,0 1 0,-6 5 0,15-14 0,-15 14 0,14-13 0,-14 13 0,7-6 0,-1 0 0,-6 6 0,7-6 0,-9 8 0,8-8 0,-5 6 0,5-5 0,-8 7 0,1 0 0,7-8 0,-6 6 0,7-6 0,-9 8 0,1 0 0,-1 0 0,8-8 0,-5 6 0,5-5 0,-8 7 0,1 0 0,-1 0 0,1 0 0,-1 0 0,1 0 0,7-8 0,-6 6 0,6-6 0,-7 8 0,-1 0 0,1 0 0,7-8 0,-6 6 0,7-6 0,-9 8 0,1 0 0,7 0 0,2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31T21:42:58.813"/>
    </inkml:context>
    <inkml:brush xml:id="br0">
      <inkml:brushProperty name="width" value="0.1" units="cm"/>
      <inkml:brushProperty name="height" value="0.6" units="cm"/>
      <inkml:brushProperty name="inkEffects" value="pencil"/>
    </inkml:brush>
  </inkml:definitions>
  <inkml:trace contextRef="#ctx0" brushRef="#br0">0 1 16383,'0'0'0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3F4E-4170-9C48-B70E-F0D4DCC27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42DABE-450D-EB43-8815-870AE15FA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CC9B3-CC6D-484A-8C8C-BA4814F1C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3D8-E2A0-2044-9360-16D97D9CF98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4C657-A3C3-2F4F-A56A-526FC2919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0E481-ED19-8D48-88D3-BDEC03584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D225-B333-C842-BE2A-627DF711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9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8D495-BDB3-534C-A5B0-288BE194F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05BA59-FAF6-DE4B-8066-611B101B4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F9028-AEEB-6E4A-9FB2-E35619A19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3D8-E2A0-2044-9360-16D97D9CF98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C6AA5-5134-984E-9AD1-D60F11950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04EF3-117A-2C4A-90CE-AFF9D8390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D225-B333-C842-BE2A-627DF711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9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FD1596-7503-4E4D-A228-5611EB222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748E5-7259-4C4E-B498-7D5987A85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6685A-A8CE-BB45-B3D1-1F627708B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3D8-E2A0-2044-9360-16D97D9CF98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6515A-BD57-7044-B8AF-86F526BAB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89519-A7A4-F444-9F4F-5F970AB98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D225-B333-C842-BE2A-627DF711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9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3AC5D-8BA1-2942-88ED-BE4CB1135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15256-FF1A-AD40-B06F-741056075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55EE9-FE9D-4942-A6E8-E74AC9A0D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3D8-E2A0-2044-9360-16D97D9CF98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B710F-BCBB-B04B-A38E-4ECA37A2D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27500-C925-0949-BF91-725897FC3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D225-B333-C842-BE2A-627DF711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9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3EB6F-31E1-2A48-B1EB-1962CF4F9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C32EC-01F4-F249-A9E2-A08B9B61C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885DC-4DF6-F743-A511-BE0970C6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3D8-E2A0-2044-9360-16D97D9CF98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10122-170D-604E-BA62-C0A0DB383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6386F-3863-EF40-A538-09189875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D225-B333-C842-BE2A-627DF711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7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76E49-11B7-3B44-9B36-C5D6CB696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D3DDB-ACCF-1A42-BBB7-3A163AE55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5B275F-FC6C-BC4A-B276-4DF80EDAF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2F5DCE-511D-E547-AC15-5635CD664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3D8-E2A0-2044-9360-16D97D9CF98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7D93C7-9E50-7648-A719-588C1212B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F40CCB-199F-7748-BF7D-FF291DBCE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D225-B333-C842-BE2A-627DF711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9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319C7-2B36-8A44-99CF-93EE3783F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8B036-1A56-ED43-A6E6-B94DA0DD7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DCD282-AB23-A141-B2CF-0D3C3B023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BA3DE1-1C95-8B43-931E-67A28A434E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F10A1-76CA-A94A-8AF8-C02D25AC56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22A7B3-1CE5-A545-A0E2-36C22C983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3D8-E2A0-2044-9360-16D97D9CF98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ABC510-9E1E-3A4F-B419-3291A4130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909196-E1EB-2A42-8494-E68A258E4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D225-B333-C842-BE2A-627DF711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2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B8AD0-AA3E-874B-B124-AA26BAE26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DA5B5F-3D6A-DF4B-A2FC-9C65EEB79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3D8-E2A0-2044-9360-16D97D9CF98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D853D-BC4C-4F4A-9556-B9530FECF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906CB-3016-F343-A280-87833C22E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D225-B333-C842-BE2A-627DF711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1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76B656-7448-9D4D-9927-70ECD27E6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3D8-E2A0-2044-9360-16D97D9CF98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8BF2A2-9A0C-0A4B-92C5-4F2C85EAC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988AA1-BABC-574B-AAD8-C57DA19E7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D225-B333-C842-BE2A-627DF711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6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2224-B893-FF47-A899-9D9962D2A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378C7-7FD8-734F-9909-655CC5EF2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AE992B-F16D-064E-9703-595D965A9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AE7C80-6D2B-4549-97EA-C8008DA5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3D8-E2A0-2044-9360-16D97D9CF98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07CAC-F662-5348-8176-8810DCAF5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EFE130-6375-5141-ABFF-BD5CC6886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D225-B333-C842-BE2A-627DF711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4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9DC26-2648-A14A-B4EB-BB328CE70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9C7532-8D95-174B-A022-382763C67D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3C33E-4CBB-9340-BE32-313DDEAF0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86A9E0-4CD5-2247-BA28-EB01BB818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3D8-E2A0-2044-9360-16D97D9CF98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5353D3-A77B-344C-AEFE-8D14DCCB5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513E2-E89A-554F-94CC-C4F2DC24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D225-B333-C842-BE2A-627DF711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9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C6FB4C-D5B7-5F41-93D2-7CB2BB647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FCBC1-69EE-1944-B547-5323F20D0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0C015-42DE-8246-B2C8-42D38A3D5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203D8-E2A0-2044-9360-16D97D9CF98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5B676-6F5C-C040-AC8E-D09E28EAD4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43BE7-B734-5A4A-A0E0-C76CB7648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1D225-B333-C842-BE2A-627DF711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8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811FD-26A5-0B48-AC54-61C12913A7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87600"/>
          </a:xfrm>
        </p:spPr>
        <p:txBody>
          <a:bodyPr/>
          <a:lstStyle/>
          <a:p>
            <a:r>
              <a:rPr lang="en-US" dirty="0"/>
              <a:t>Support Vector Machine (SVM)</a:t>
            </a:r>
          </a:p>
        </p:txBody>
      </p:sp>
    </p:spTree>
    <p:extLst>
      <p:ext uri="{BB962C8B-B14F-4D97-AF65-F5344CB8AC3E}">
        <p14:creationId xmlns:p14="http://schemas.microsoft.com/office/powerpoint/2010/main" val="3143271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7DC95-9F27-0847-BD5C-82190A400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38CBE-9EDC-CB4A-A17C-6D9F06CBB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Linear: </a:t>
            </a:r>
            <a:r>
              <a:rPr lang="en-US" altLang="en-US" i="1" dirty="0"/>
              <a:t>K</a:t>
            </a:r>
            <a:r>
              <a:rPr lang="en-US" altLang="en-US" dirty="0"/>
              <a:t>(</a:t>
            </a:r>
            <a:r>
              <a:rPr lang="en-US" altLang="en-US" b="1" dirty="0" err="1"/>
              <a:t>x</a:t>
            </a:r>
            <a:r>
              <a:rPr lang="en-US" altLang="en-US" i="1" baseline="-25000" dirty="0" err="1"/>
              <a:t>i</a:t>
            </a:r>
            <a:r>
              <a:rPr lang="en-US" altLang="en-US" dirty="0" err="1"/>
              <a:t>,</a:t>
            </a:r>
            <a:r>
              <a:rPr lang="en-US" altLang="en-US" b="1" dirty="0" err="1"/>
              <a:t>x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)= </a:t>
            </a:r>
            <a:r>
              <a:rPr lang="en-US" altLang="en-US" b="1" dirty="0" err="1"/>
              <a:t>x</a:t>
            </a:r>
            <a:r>
              <a:rPr lang="en-US" altLang="en-US" i="1" baseline="-25000" dirty="0" err="1"/>
              <a:t>i</a:t>
            </a:r>
            <a:r>
              <a:rPr lang="en-US" altLang="en-US" b="1" baseline="30000" dirty="0" err="1"/>
              <a:t>T</a:t>
            </a:r>
            <a:r>
              <a:rPr lang="en-US" altLang="en-US" b="1" dirty="0" err="1"/>
              <a:t>x</a:t>
            </a:r>
            <a:r>
              <a:rPr lang="en-US" altLang="en-US" i="1" baseline="-25000" dirty="0" err="1"/>
              <a:t>j</a:t>
            </a:r>
            <a:r>
              <a:rPr lang="en-US" altLang="en-US" b="1" baseline="-25000" dirty="0"/>
              <a:t>  </a:t>
            </a:r>
          </a:p>
          <a:p>
            <a:pPr lvl="1"/>
            <a:r>
              <a:rPr lang="en-US" altLang="en-US" dirty="0"/>
              <a:t>Mapping </a:t>
            </a:r>
            <a:r>
              <a:rPr lang="el-GR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:    </a:t>
            </a:r>
            <a:r>
              <a:rPr lang="en-US" alt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="1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), where </a:t>
            </a:r>
            <a:r>
              <a:rPr lang="el-GR" alt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) is </a:t>
            </a:r>
            <a:r>
              <a:rPr lang="en-US" alt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itself</a:t>
            </a:r>
            <a:endParaRPr lang="en-US" altLang="en-US" b="1" baseline="-25000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r>
              <a:rPr lang="en-US" altLang="en-US" dirty="0"/>
              <a:t>Polynomial of power </a:t>
            </a:r>
            <a:r>
              <a:rPr lang="en-US" altLang="en-US" i="1" dirty="0"/>
              <a:t>p</a:t>
            </a:r>
            <a:r>
              <a:rPr lang="en-US" altLang="en-US" dirty="0"/>
              <a:t>: </a:t>
            </a:r>
            <a:r>
              <a:rPr lang="en-US" altLang="en-US" i="1" dirty="0"/>
              <a:t>K</a:t>
            </a:r>
            <a:r>
              <a:rPr lang="en-US" altLang="en-US" dirty="0"/>
              <a:t>(</a:t>
            </a:r>
            <a:r>
              <a:rPr lang="en-US" altLang="en-US" b="1" dirty="0" err="1"/>
              <a:t>x</a:t>
            </a:r>
            <a:r>
              <a:rPr lang="en-US" altLang="en-US" i="1" baseline="-25000" dirty="0" err="1"/>
              <a:t>i</a:t>
            </a:r>
            <a:r>
              <a:rPr lang="en-US" altLang="en-US" dirty="0" err="1"/>
              <a:t>,</a:t>
            </a:r>
            <a:r>
              <a:rPr lang="en-US" altLang="en-US" b="1" dirty="0" err="1"/>
              <a:t>x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)= (1+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/>
              <a:t>x</a:t>
            </a:r>
            <a:r>
              <a:rPr lang="en-US" altLang="en-US" i="1" baseline="-25000" dirty="0" err="1"/>
              <a:t>i</a:t>
            </a:r>
            <a:r>
              <a:rPr lang="en-US" altLang="en-US" b="1" baseline="30000" dirty="0" err="1"/>
              <a:t>T</a:t>
            </a:r>
            <a:r>
              <a:rPr lang="en-US" altLang="en-US" b="1" dirty="0" err="1"/>
              <a:t>x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)</a:t>
            </a:r>
            <a:r>
              <a:rPr lang="en-US" altLang="en-US" i="1" baseline="30000" dirty="0"/>
              <a:t>p</a:t>
            </a:r>
          </a:p>
          <a:p>
            <a:pPr lvl="1"/>
            <a:r>
              <a:rPr lang="en-US" altLang="en-US" dirty="0"/>
              <a:t>Mapping </a:t>
            </a:r>
            <a:r>
              <a:rPr lang="el-GR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:    </a:t>
            </a:r>
            <a:r>
              <a:rPr lang="en-US" alt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="1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), where </a:t>
            </a:r>
            <a:r>
              <a:rPr lang="el-GR" alt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) has           dimensions 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Gaussian (radial-basis function): </a:t>
            </a:r>
            <a:r>
              <a:rPr lang="en-US" altLang="en-US" i="1" dirty="0"/>
              <a:t>K</a:t>
            </a:r>
            <a:r>
              <a:rPr lang="en-US" altLang="en-US" dirty="0"/>
              <a:t>(</a:t>
            </a:r>
            <a:r>
              <a:rPr lang="en-US" altLang="en-US" b="1" dirty="0" err="1"/>
              <a:t>x</a:t>
            </a:r>
            <a:r>
              <a:rPr lang="en-US" altLang="en-US" i="1" baseline="-25000" dirty="0" err="1"/>
              <a:t>i</a:t>
            </a:r>
            <a:r>
              <a:rPr lang="en-US" altLang="en-US" dirty="0" err="1"/>
              <a:t>,</a:t>
            </a:r>
            <a:r>
              <a:rPr lang="en-US" altLang="en-US" b="1" dirty="0" err="1"/>
              <a:t>x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) =</a:t>
            </a:r>
          </a:p>
          <a:p>
            <a:pPr lvl="1"/>
            <a:r>
              <a:rPr lang="en-US" altLang="en-US" dirty="0"/>
              <a:t>Mapping </a:t>
            </a:r>
            <a:r>
              <a:rPr lang="el-GR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="1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→  </a:t>
            </a:r>
            <a:r>
              <a:rPr lang="el-GR" alt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), where </a:t>
            </a:r>
            <a:r>
              <a:rPr lang="el-GR" alt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) is </a:t>
            </a:r>
            <a:r>
              <a:rPr lang="en-US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infinite-dimensional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: every point is mapped to </a:t>
            </a:r>
            <a:r>
              <a:rPr lang="en-US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a function 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(a Gaussian); combination of functions for support vectors is the separator.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Higher-dimensional space still has </a:t>
            </a:r>
            <a:r>
              <a:rPr lang="en-US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intrinsic 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dimensionality </a:t>
            </a:r>
            <a:r>
              <a:rPr lang="en-US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(the mapping is not </a:t>
            </a:r>
            <a:r>
              <a:rPr lang="en-US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onto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), but linear separators in it correspond to </a:t>
            </a:r>
            <a:r>
              <a:rPr lang="en-US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non-linear 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separators in original 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716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7E2E9-3517-E94E-81B5-05C9DEC40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SVM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7AAFC-DF2B-E940-8681-D793F6FD2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dirty="0"/>
              <a:t>SVMs were originally proposed by </a:t>
            </a:r>
            <a:r>
              <a:rPr lang="en-US" altLang="en-US" dirty="0" err="1"/>
              <a:t>Boser</a:t>
            </a:r>
            <a:r>
              <a:rPr lang="en-US" altLang="en-US" dirty="0"/>
              <a:t>, Guyon and </a:t>
            </a:r>
            <a:r>
              <a:rPr lang="en-US" altLang="en-US" dirty="0" err="1"/>
              <a:t>Vapnik</a:t>
            </a:r>
            <a:r>
              <a:rPr lang="en-US" altLang="en-US" dirty="0"/>
              <a:t> in 1992 and gained increasing popularity in late 1990s.</a:t>
            </a:r>
          </a:p>
          <a:p>
            <a:r>
              <a:rPr lang="en-US" altLang="en-US" dirty="0"/>
              <a:t>SVMs are currently among the best performers for a number of classification tasks ranging from text to genomic data.</a:t>
            </a:r>
          </a:p>
          <a:p>
            <a:r>
              <a:rPr lang="en-US" altLang="en-US" dirty="0"/>
              <a:t>SVMs can be applied to complex data types beyond feature vectors (e.g. graphs, sequences, relational data) by designing kernel functions for such data.</a:t>
            </a:r>
          </a:p>
          <a:p>
            <a:r>
              <a:rPr lang="en-US" altLang="en-US" dirty="0"/>
              <a:t>SVM techniques have been extended to a number of tasks such as regression [</a:t>
            </a:r>
            <a:r>
              <a:rPr lang="en-US" altLang="en-US" dirty="0" err="1"/>
              <a:t>Vapnik</a:t>
            </a:r>
            <a:r>
              <a:rPr lang="en-US" altLang="en-US" dirty="0"/>
              <a:t> </a:t>
            </a:r>
            <a:r>
              <a:rPr lang="en-US" altLang="en-US" i="1" dirty="0"/>
              <a:t>et al.</a:t>
            </a:r>
            <a:r>
              <a:rPr lang="en-US" altLang="en-US" dirty="0"/>
              <a:t> ’97], principal component analysis [</a:t>
            </a:r>
            <a:r>
              <a:rPr lang="en-US" altLang="en-US" dirty="0" err="1"/>
              <a:t>Sch</a:t>
            </a:r>
            <a:r>
              <a:rPr lang="en-US" alt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en-US" altLang="en-US" dirty="0" err="1"/>
              <a:t>lkopf</a:t>
            </a:r>
            <a:r>
              <a:rPr lang="en-US" altLang="en-US" dirty="0"/>
              <a:t> </a:t>
            </a:r>
            <a:r>
              <a:rPr lang="en-US" altLang="en-US" i="1" dirty="0"/>
              <a:t>et al. </a:t>
            </a:r>
            <a:r>
              <a:rPr lang="en-US" altLang="en-US" dirty="0"/>
              <a:t>’99], etc. </a:t>
            </a:r>
          </a:p>
          <a:p>
            <a:r>
              <a:rPr lang="en-US" altLang="en-US" dirty="0"/>
              <a:t>Most popular optimization algorithms for SVMs use </a:t>
            </a:r>
            <a:r>
              <a:rPr lang="en-US" altLang="en-US" i="1" dirty="0"/>
              <a:t>decomposition </a:t>
            </a:r>
            <a:r>
              <a:rPr lang="en-US" altLang="en-US" dirty="0"/>
              <a:t>to hill-climb over a subset of </a:t>
            </a:r>
            <a:r>
              <a:rPr lang="el-GR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i="1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s at a time, e.g. </a:t>
            </a:r>
            <a:r>
              <a:rPr lang="en-US" altLang="en-US" dirty="0"/>
              <a:t>SMO [Platt ’99] and </a:t>
            </a:r>
            <a:r>
              <a:rPr lang="en-US" altLang="en-US" baseline="-25000" dirty="0"/>
              <a:t> </a:t>
            </a:r>
            <a:r>
              <a:rPr lang="en-US" altLang="en-US" dirty="0"/>
              <a:t>[</a:t>
            </a:r>
            <a:r>
              <a:rPr lang="en-US" altLang="en-US" dirty="0" err="1"/>
              <a:t>Joachims</a:t>
            </a:r>
            <a:r>
              <a:rPr lang="en-US" altLang="en-US" dirty="0"/>
              <a:t> ’99]</a:t>
            </a:r>
          </a:p>
          <a:p>
            <a:r>
              <a:rPr lang="en-US" altLang="en-US" dirty="0"/>
              <a:t> </a:t>
            </a:r>
            <a:r>
              <a:rPr lang="en-US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Tuning SVMs remains a black art:  selecting a specific kernel and parameters is usually done in a try-and-see manner.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383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88D35-A249-9947-A260-91CECE8AE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Separators: Perception</a:t>
            </a: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3444D5D4-C945-7D41-B430-DC9190082B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5712853"/>
            <a:ext cx="4081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964748EB-85F1-C140-B635-02C3409AF5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647948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22">
            <a:extLst>
              <a:ext uri="{FF2B5EF4-FFF2-40B4-BE49-F238E27FC236}">
                <a16:creationId xmlns:a16="http://schemas.microsoft.com/office/drawing/2014/main" id="{4D086D42-C3BA-404A-AA65-0CF961300C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14785" y="2887954"/>
            <a:ext cx="2438400" cy="2667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AutoShape 13">
            <a:extLst>
              <a:ext uri="{FF2B5EF4-FFF2-40B4-BE49-F238E27FC236}">
                <a16:creationId xmlns:a16="http://schemas.microsoft.com/office/drawing/2014/main" id="{47202F4F-B8F4-844B-8CE5-6CC877704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875" y="4256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13">
            <a:extLst>
              <a:ext uri="{FF2B5EF4-FFF2-40B4-BE49-F238E27FC236}">
                <a16:creationId xmlns:a16="http://schemas.microsoft.com/office/drawing/2014/main" id="{9DFE2645-C9AC-7F44-87D8-67373B078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427" y="3307807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13">
            <a:extLst>
              <a:ext uri="{FF2B5EF4-FFF2-40B4-BE49-F238E27FC236}">
                <a16:creationId xmlns:a16="http://schemas.microsoft.com/office/drawing/2014/main" id="{6B9B7B7B-300B-2640-A23A-6DD067C39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953" y="297964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3">
            <a:extLst>
              <a:ext uri="{FF2B5EF4-FFF2-40B4-BE49-F238E27FC236}">
                <a16:creationId xmlns:a16="http://schemas.microsoft.com/office/drawing/2014/main" id="{C0565F8E-CEB9-1B46-8C50-B27316205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348" y="399409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3">
            <a:extLst>
              <a:ext uri="{FF2B5EF4-FFF2-40B4-BE49-F238E27FC236}">
                <a16:creationId xmlns:a16="http://schemas.microsoft.com/office/drawing/2014/main" id="{B181E52D-9B4F-8C4E-A1AE-D8942C85D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1614" y="45608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3">
            <a:extLst>
              <a:ext uri="{FF2B5EF4-FFF2-40B4-BE49-F238E27FC236}">
                <a16:creationId xmlns:a16="http://schemas.microsoft.com/office/drawing/2014/main" id="{708B74F4-8392-FE45-9634-022A6E933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175" y="377242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3">
            <a:extLst>
              <a:ext uri="{FF2B5EF4-FFF2-40B4-BE49-F238E27FC236}">
                <a16:creationId xmlns:a16="http://schemas.microsoft.com/office/drawing/2014/main" id="{0B449A6E-417C-9A47-BA9D-70D8D7106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448" y="4844074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3">
            <a:extLst>
              <a:ext uri="{FF2B5EF4-FFF2-40B4-BE49-F238E27FC236}">
                <a16:creationId xmlns:a16="http://schemas.microsoft.com/office/drawing/2014/main" id="{4190740D-5E43-B444-903B-D877E2106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90" y="3956844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3">
            <a:extLst>
              <a:ext uri="{FF2B5EF4-FFF2-40B4-BE49-F238E27FC236}">
                <a16:creationId xmlns:a16="http://schemas.microsoft.com/office/drawing/2014/main" id="{6A110C53-1A89-8C4A-B241-57A175C8B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443" y="5239972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6">
            <a:extLst>
              <a:ext uri="{FF2B5EF4-FFF2-40B4-BE49-F238E27FC236}">
                <a16:creationId xmlns:a16="http://schemas.microsoft.com/office/drawing/2014/main" id="{F4C6902B-9E33-634B-B40E-2F48E9F21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6951" y="46053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6">
            <a:extLst>
              <a:ext uri="{FF2B5EF4-FFF2-40B4-BE49-F238E27FC236}">
                <a16:creationId xmlns:a16="http://schemas.microsoft.com/office/drawing/2014/main" id="{F8DCBB04-8196-AE47-86B0-75ADBFB91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7957" y="5188104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utoShape 16">
            <a:extLst>
              <a:ext uri="{FF2B5EF4-FFF2-40B4-BE49-F238E27FC236}">
                <a16:creationId xmlns:a16="http://schemas.microsoft.com/office/drawing/2014/main" id="{43B9A0C7-9484-FA4E-BC0C-09106E957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5088" y="5563822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16">
            <a:extLst>
              <a:ext uri="{FF2B5EF4-FFF2-40B4-BE49-F238E27FC236}">
                <a16:creationId xmlns:a16="http://schemas.microsoft.com/office/drawing/2014/main" id="{955950A1-6453-6848-8CEE-F78599683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928" y="51923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16">
            <a:extLst>
              <a:ext uri="{FF2B5EF4-FFF2-40B4-BE49-F238E27FC236}">
                <a16:creationId xmlns:a16="http://schemas.microsoft.com/office/drawing/2014/main" id="{A6E9380A-D57A-654E-8946-DAAD56112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2018" y="403962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16">
            <a:extLst>
              <a:ext uri="{FF2B5EF4-FFF2-40B4-BE49-F238E27FC236}">
                <a16:creationId xmlns:a16="http://schemas.microsoft.com/office/drawing/2014/main" id="{5702D4A1-CB6B-DE4A-BFE9-F1368B1E7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6973" y="4957031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16">
            <a:extLst>
              <a:ext uri="{FF2B5EF4-FFF2-40B4-BE49-F238E27FC236}">
                <a16:creationId xmlns:a16="http://schemas.microsoft.com/office/drawing/2014/main" id="{38BFDB63-5EEF-9141-A3F2-C16B7BF6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193" y="5151072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utoShape 16">
            <a:extLst>
              <a:ext uri="{FF2B5EF4-FFF2-40B4-BE49-F238E27FC236}">
                <a16:creationId xmlns:a16="http://schemas.microsoft.com/office/drawing/2014/main" id="{4F883E3D-1F27-EB43-9B18-C4A762BCA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1" y="4211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16">
            <a:extLst>
              <a:ext uri="{FF2B5EF4-FFF2-40B4-BE49-F238E27FC236}">
                <a16:creationId xmlns:a16="http://schemas.microsoft.com/office/drawing/2014/main" id="{226F74F8-66C1-AB4A-A2BD-D2082A2D2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7782" y="3568555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16">
            <a:extLst>
              <a:ext uri="{FF2B5EF4-FFF2-40B4-BE49-F238E27FC236}">
                <a16:creationId xmlns:a16="http://schemas.microsoft.com/office/drawing/2014/main" id="{F83BE471-948E-7743-BEB9-7894FE5BB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1331" y="4694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529A63A-41F3-7C47-961A-10F5FE4348D9}"/>
                  </a:ext>
                </a:extLst>
              </p:cNvPr>
              <p:cNvSpPr txBox="1"/>
              <p:nvPr/>
            </p:nvSpPr>
            <p:spPr>
              <a:xfrm>
                <a:off x="6737551" y="1834483"/>
                <a:ext cx="4846236" cy="40536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Data</a:t>
                </a:r>
                <a:r>
                  <a:rPr lang="en-US" dirty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Training examples: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(x</a:t>
                </a:r>
                <a:r>
                  <a:rPr lang="en-US" sz="2800" baseline="-25000" dirty="0"/>
                  <a:t>1</a:t>
                </a:r>
                <a:r>
                  <a:rPr lang="en-US" sz="2800" dirty="0"/>
                  <a:t>, y</a:t>
                </a:r>
                <a:r>
                  <a:rPr lang="en-US" sz="2800" baseline="-25000" dirty="0"/>
                  <a:t>1</a:t>
                </a:r>
                <a:r>
                  <a:rPr lang="en-US" sz="2800" dirty="0"/>
                  <a:t>) ... (</a:t>
                </a:r>
                <a:r>
                  <a:rPr lang="en-US" sz="2800" dirty="0" err="1"/>
                  <a:t>x</a:t>
                </a:r>
                <a:r>
                  <a:rPr lang="en-US" sz="2800" baseline="-25000" dirty="0" err="1"/>
                  <a:t>m</a:t>
                </a:r>
                <a:r>
                  <a:rPr lang="en-US" sz="2800" dirty="0"/>
                  <a:t>, </a:t>
                </a:r>
                <a:r>
                  <a:rPr lang="en-US" sz="2800" dirty="0" err="1"/>
                  <a:t>y</a:t>
                </a:r>
                <a:r>
                  <a:rPr lang="en-US" sz="2800" baseline="-25000" dirty="0" err="1"/>
                  <a:t>m</a:t>
                </a:r>
                <a:r>
                  <a:rPr lang="en-US" sz="2800" dirty="0"/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Each example </a:t>
                </a:r>
                <a:r>
                  <a:rPr lang="en-US" sz="2800" dirty="0" err="1"/>
                  <a:t>i</a:t>
                </a:r>
                <a:r>
                  <a:rPr lang="en-US" sz="2800" dirty="0"/>
                  <a:t>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x</a:t>
                </a:r>
                <a:r>
                  <a:rPr lang="en-US" sz="2800" baseline="30000" dirty="0"/>
                  <a:t>i</a:t>
                </a:r>
                <a:r>
                  <a:rPr lang="en-US" sz="2800" dirty="0"/>
                  <a:t> = (x</a:t>
                </a:r>
                <a:r>
                  <a:rPr lang="en-US" sz="2800" baseline="-25000" dirty="0"/>
                  <a:t>i</a:t>
                </a:r>
                <a:r>
                  <a:rPr lang="en-US" sz="2800" baseline="30000" dirty="0"/>
                  <a:t>(1)</a:t>
                </a:r>
                <a:r>
                  <a:rPr lang="en-US" sz="2800" dirty="0"/>
                  <a:t>,…., x</a:t>
                </a:r>
                <a:r>
                  <a:rPr lang="en-US" sz="2800" baseline="-25000" dirty="0"/>
                  <a:t>i</a:t>
                </a:r>
                <a:r>
                  <a:rPr lang="en-US" sz="2800" baseline="30000" dirty="0"/>
                  <a:t>(d)</a:t>
                </a:r>
                <a:r>
                  <a:rPr lang="en-US" sz="2800" dirty="0"/>
                  <a:t>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y ∈ {−1,1}</a:t>
                </a:r>
              </a:p>
              <a:p>
                <a:endParaRPr lang="en-US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Inner product:</a:t>
                </a:r>
              </a:p>
              <a:p>
                <a:r>
                  <a:rPr lang="en-US" sz="2800" dirty="0"/>
                  <a:t>     </a:t>
                </a:r>
                <a:r>
                  <a:rPr lang="en-US" sz="2800"/>
                  <a:t>w </a:t>
                </a:r>
                <a:r>
                  <a:rPr lang="en-US" altLang="en-US" sz="2800" b="1" u="sng">
                    <a:cs typeface="Arial" panose="020B0604020202020204" pitchFamily="34" charset="0"/>
                  </a:rPr>
                  <a:t>• </a:t>
                </a:r>
                <a:r>
                  <a:rPr lang="en-US" sz="2800"/>
                  <a:t>x </a:t>
                </a:r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e>
                    </m:nary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529A63A-41F3-7C47-961A-10F5FE4348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551" y="1834483"/>
                <a:ext cx="4846236" cy="4053674"/>
              </a:xfrm>
              <a:prstGeom prst="rect">
                <a:avLst/>
              </a:prstGeom>
              <a:blipFill>
                <a:blip r:embed="rId2"/>
                <a:stretch>
                  <a:fillRect l="-2618" t="-1567" b="-23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DDB6A391-55A6-8149-86A0-0F96B793F7B9}"/>
              </a:ext>
            </a:extLst>
          </p:cNvPr>
          <p:cNvSpPr txBox="1"/>
          <p:nvPr/>
        </p:nvSpPr>
        <p:spPr>
          <a:xfrm>
            <a:off x="1012450" y="1921125"/>
            <a:ext cx="1349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err="1"/>
              <a:t>w</a:t>
            </a:r>
            <a:r>
              <a:rPr lang="en-US" altLang="en-US" baseline="30000" dirty="0" err="1"/>
              <a:t>T</a:t>
            </a:r>
            <a:r>
              <a:rPr lang="en-US" altLang="en-US" dirty="0" err="1"/>
              <a:t>x</a:t>
            </a:r>
            <a:r>
              <a:rPr lang="en-US" altLang="en-US" dirty="0"/>
              <a:t> + </a:t>
            </a:r>
            <a:r>
              <a:rPr lang="en-US" altLang="en-US" i="1" dirty="0"/>
              <a:t>b</a:t>
            </a:r>
            <a:r>
              <a:rPr lang="en-US" altLang="en-US" dirty="0"/>
              <a:t> &gt; 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5A9D0F-FAC2-904B-80A0-ECD79B021E95}"/>
              </a:ext>
            </a:extLst>
          </p:cNvPr>
          <p:cNvSpPr txBox="1"/>
          <p:nvPr/>
        </p:nvSpPr>
        <p:spPr>
          <a:xfrm>
            <a:off x="3731724" y="2397165"/>
            <a:ext cx="1349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err="1"/>
              <a:t>w</a:t>
            </a:r>
            <a:r>
              <a:rPr lang="en-US" altLang="en-US" baseline="30000" dirty="0" err="1"/>
              <a:t>T</a:t>
            </a:r>
            <a:r>
              <a:rPr lang="en-US" altLang="en-US" dirty="0" err="1"/>
              <a:t>x</a:t>
            </a:r>
            <a:r>
              <a:rPr lang="en-US" altLang="en-US" dirty="0"/>
              <a:t> + </a:t>
            </a:r>
            <a:r>
              <a:rPr lang="en-US" altLang="en-US" i="1" dirty="0"/>
              <a:t>b</a:t>
            </a:r>
            <a:r>
              <a:rPr lang="en-US" altLang="en-US" dirty="0"/>
              <a:t> = 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8A1D8F8-89F8-8041-AE69-0C88A8C726C5}"/>
              </a:ext>
            </a:extLst>
          </p:cNvPr>
          <p:cNvSpPr txBox="1"/>
          <p:nvPr/>
        </p:nvSpPr>
        <p:spPr>
          <a:xfrm>
            <a:off x="3992106" y="4010836"/>
            <a:ext cx="1349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err="1"/>
              <a:t>w</a:t>
            </a:r>
            <a:r>
              <a:rPr lang="en-US" altLang="en-US" baseline="30000" dirty="0" err="1"/>
              <a:t>T</a:t>
            </a:r>
            <a:r>
              <a:rPr lang="en-US" altLang="en-US" dirty="0" err="1"/>
              <a:t>x</a:t>
            </a:r>
            <a:r>
              <a:rPr lang="en-US" altLang="en-US" dirty="0"/>
              <a:t> + </a:t>
            </a:r>
            <a:r>
              <a:rPr lang="en-US" altLang="en-US" i="1" dirty="0"/>
              <a:t>b</a:t>
            </a:r>
            <a:r>
              <a:rPr lang="en-US" altLang="en-US" dirty="0"/>
              <a:t> &lt; 0</a:t>
            </a:r>
          </a:p>
        </p:txBody>
      </p:sp>
      <p:sp>
        <p:nvSpPr>
          <p:cNvPr id="31" name="AutoShape 13">
            <a:extLst>
              <a:ext uri="{FF2B5EF4-FFF2-40B4-BE49-F238E27FC236}">
                <a16:creationId xmlns:a16="http://schemas.microsoft.com/office/drawing/2014/main" id="{CE87EF8D-7618-CC4F-B1B2-11E48477E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897" y="3338031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13">
            <a:extLst>
              <a:ext uri="{FF2B5EF4-FFF2-40B4-BE49-F238E27FC236}">
                <a16:creationId xmlns:a16="http://schemas.microsoft.com/office/drawing/2014/main" id="{CB622BC7-2A2A-3543-9EEB-4F0CB984D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234" y="33273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0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2DC8E-9F6D-244E-8A7A-0EF33799C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Separators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EED1D-AF2C-4846-B7AA-BA3063A30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125"/>
            <a:ext cx="10515600" cy="42558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Which separator is optimal?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B5F9246C-D86B-8246-8433-60C5E2330C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5712853"/>
            <a:ext cx="4081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B47E0BD6-8217-BF48-8160-0E20BC7B95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647948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22">
            <a:extLst>
              <a:ext uri="{FF2B5EF4-FFF2-40B4-BE49-F238E27FC236}">
                <a16:creationId xmlns:a16="http://schemas.microsoft.com/office/drawing/2014/main" id="{6253F15A-6EE0-4C4E-871E-4085BFE754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14785" y="2887954"/>
            <a:ext cx="2438400" cy="2667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AutoShape 13">
            <a:extLst>
              <a:ext uri="{FF2B5EF4-FFF2-40B4-BE49-F238E27FC236}">
                <a16:creationId xmlns:a16="http://schemas.microsoft.com/office/drawing/2014/main" id="{993D4F6C-954B-4843-AB64-044918E40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875" y="4256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13">
            <a:extLst>
              <a:ext uri="{FF2B5EF4-FFF2-40B4-BE49-F238E27FC236}">
                <a16:creationId xmlns:a16="http://schemas.microsoft.com/office/drawing/2014/main" id="{8DBF109A-6A10-5544-897A-C9714F2E1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427" y="3307807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13">
            <a:extLst>
              <a:ext uri="{FF2B5EF4-FFF2-40B4-BE49-F238E27FC236}">
                <a16:creationId xmlns:a16="http://schemas.microsoft.com/office/drawing/2014/main" id="{1AE324C8-01B3-044B-B089-18E2B14C8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953" y="297964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3">
            <a:extLst>
              <a:ext uri="{FF2B5EF4-FFF2-40B4-BE49-F238E27FC236}">
                <a16:creationId xmlns:a16="http://schemas.microsoft.com/office/drawing/2014/main" id="{A5532F58-08D0-9248-910B-A6FBF7B5A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348" y="399409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3">
            <a:extLst>
              <a:ext uri="{FF2B5EF4-FFF2-40B4-BE49-F238E27FC236}">
                <a16:creationId xmlns:a16="http://schemas.microsoft.com/office/drawing/2014/main" id="{6E5C92AE-199C-454D-A19F-95B405550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1614" y="45608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3">
            <a:extLst>
              <a:ext uri="{FF2B5EF4-FFF2-40B4-BE49-F238E27FC236}">
                <a16:creationId xmlns:a16="http://schemas.microsoft.com/office/drawing/2014/main" id="{C1871F9A-591F-3B4D-9517-38A65F721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175" y="377242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3">
            <a:extLst>
              <a:ext uri="{FF2B5EF4-FFF2-40B4-BE49-F238E27FC236}">
                <a16:creationId xmlns:a16="http://schemas.microsoft.com/office/drawing/2014/main" id="{5BEB79C9-1C15-424B-97EE-26ED9F63C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448" y="4844074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3">
            <a:extLst>
              <a:ext uri="{FF2B5EF4-FFF2-40B4-BE49-F238E27FC236}">
                <a16:creationId xmlns:a16="http://schemas.microsoft.com/office/drawing/2014/main" id="{615C05F8-D5AD-D04B-866E-FB0DD0EA4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90" y="3956844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3">
            <a:extLst>
              <a:ext uri="{FF2B5EF4-FFF2-40B4-BE49-F238E27FC236}">
                <a16:creationId xmlns:a16="http://schemas.microsoft.com/office/drawing/2014/main" id="{6742D282-554B-8447-87C5-8BC1885E4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443" y="5239972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6">
            <a:extLst>
              <a:ext uri="{FF2B5EF4-FFF2-40B4-BE49-F238E27FC236}">
                <a16:creationId xmlns:a16="http://schemas.microsoft.com/office/drawing/2014/main" id="{6105461F-DD05-104D-BD33-1B0CBD537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6951" y="46053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6">
            <a:extLst>
              <a:ext uri="{FF2B5EF4-FFF2-40B4-BE49-F238E27FC236}">
                <a16:creationId xmlns:a16="http://schemas.microsoft.com/office/drawing/2014/main" id="{6698A3CC-90BC-7141-A4E8-7214F3C2F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7957" y="5188104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utoShape 16">
            <a:extLst>
              <a:ext uri="{FF2B5EF4-FFF2-40B4-BE49-F238E27FC236}">
                <a16:creationId xmlns:a16="http://schemas.microsoft.com/office/drawing/2014/main" id="{F6B4C2D8-E6DC-684D-A935-8EE10AA3A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5088" y="5563822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16">
            <a:extLst>
              <a:ext uri="{FF2B5EF4-FFF2-40B4-BE49-F238E27FC236}">
                <a16:creationId xmlns:a16="http://schemas.microsoft.com/office/drawing/2014/main" id="{B3FF50F5-FA56-5D48-9C6B-D908FCB62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928" y="51923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16">
            <a:extLst>
              <a:ext uri="{FF2B5EF4-FFF2-40B4-BE49-F238E27FC236}">
                <a16:creationId xmlns:a16="http://schemas.microsoft.com/office/drawing/2014/main" id="{F6C7FE21-5C8B-7949-89C0-3AE2BE56B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2018" y="403962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16">
            <a:extLst>
              <a:ext uri="{FF2B5EF4-FFF2-40B4-BE49-F238E27FC236}">
                <a16:creationId xmlns:a16="http://schemas.microsoft.com/office/drawing/2014/main" id="{BF422712-D6EF-B145-AFE5-DEA3D2F4D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6973" y="4957031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16">
            <a:extLst>
              <a:ext uri="{FF2B5EF4-FFF2-40B4-BE49-F238E27FC236}">
                <a16:creationId xmlns:a16="http://schemas.microsoft.com/office/drawing/2014/main" id="{8D543C0E-9591-C647-B7F6-68E533782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193" y="5151072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utoShape 16">
            <a:extLst>
              <a:ext uri="{FF2B5EF4-FFF2-40B4-BE49-F238E27FC236}">
                <a16:creationId xmlns:a16="http://schemas.microsoft.com/office/drawing/2014/main" id="{8EBA4E1B-294F-D743-A2A7-213419DC6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1" y="4211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16">
            <a:extLst>
              <a:ext uri="{FF2B5EF4-FFF2-40B4-BE49-F238E27FC236}">
                <a16:creationId xmlns:a16="http://schemas.microsoft.com/office/drawing/2014/main" id="{208189FB-34B3-D24E-BA50-2181755E2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7782" y="3568555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16">
            <a:extLst>
              <a:ext uri="{FF2B5EF4-FFF2-40B4-BE49-F238E27FC236}">
                <a16:creationId xmlns:a16="http://schemas.microsoft.com/office/drawing/2014/main" id="{B357E0D0-F5D6-6844-AFFB-F661BB7A0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1331" y="4694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AutoShape 13">
            <a:extLst>
              <a:ext uri="{FF2B5EF4-FFF2-40B4-BE49-F238E27FC236}">
                <a16:creationId xmlns:a16="http://schemas.microsoft.com/office/drawing/2014/main" id="{C01C4D83-906F-1445-87C0-81F0103A2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897" y="3338031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AutoShape 13">
            <a:extLst>
              <a:ext uri="{FF2B5EF4-FFF2-40B4-BE49-F238E27FC236}">
                <a16:creationId xmlns:a16="http://schemas.microsoft.com/office/drawing/2014/main" id="{22D877B4-7DC9-8B46-888F-697666299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234" y="33273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2">
            <a:extLst>
              <a:ext uri="{FF2B5EF4-FFF2-40B4-BE49-F238E27FC236}">
                <a16:creationId xmlns:a16="http://schemas.microsoft.com/office/drawing/2014/main" id="{55A837B3-3B79-E941-947C-371B2ACE13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38076" y="2855398"/>
            <a:ext cx="1998875" cy="270842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22">
            <a:extLst>
              <a:ext uri="{FF2B5EF4-FFF2-40B4-BE49-F238E27FC236}">
                <a16:creationId xmlns:a16="http://schemas.microsoft.com/office/drawing/2014/main" id="{54A7269B-B32C-044C-B4BC-CD4C260069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37715" y="2736849"/>
            <a:ext cx="1870067" cy="289827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22">
            <a:extLst>
              <a:ext uri="{FF2B5EF4-FFF2-40B4-BE49-F238E27FC236}">
                <a16:creationId xmlns:a16="http://schemas.microsoft.com/office/drawing/2014/main" id="{E3DD988F-31C5-9F48-883C-94D7E08022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81248" y="3040354"/>
            <a:ext cx="2524337" cy="253785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79D75EC-FC0D-0F48-B826-3746D85F47ED}"/>
              </a:ext>
            </a:extLst>
          </p:cNvPr>
          <p:cNvSpPr txBox="1"/>
          <p:nvPr/>
        </p:nvSpPr>
        <p:spPr>
          <a:xfrm>
            <a:off x="6096000" y="2979643"/>
            <a:ext cx="46085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dirty="0"/>
              <a:t>Our aim is to find such a hyperplane  f(x)=sign(</a:t>
            </a:r>
            <a:r>
              <a:rPr lang="en-US" altLang="en-US" sz="2000" dirty="0" err="1"/>
              <a:t>w</a:t>
            </a:r>
            <a:r>
              <a:rPr lang="en-US" altLang="en-US" sz="2000" baseline="30000" dirty="0" err="1"/>
              <a:t>T</a:t>
            </a:r>
            <a:r>
              <a:rPr lang="en-US" altLang="en-US" sz="2000" dirty="0">
                <a:cs typeface="Arial" panose="020B0604020202020204" pitchFamily="34" charset="0"/>
              </a:rPr>
              <a:t> x + b)</a:t>
            </a:r>
            <a:r>
              <a:rPr lang="en-US" altLang="en-US" sz="2000" u="sng" dirty="0">
                <a:cs typeface="Arial" panose="020B0604020202020204" pitchFamily="34" charset="0"/>
              </a:rPr>
              <a:t>,</a:t>
            </a:r>
            <a:r>
              <a:rPr lang="en-US" altLang="en-US" sz="2000" dirty="0">
                <a:cs typeface="Arial" panose="020B0604020202020204" pitchFamily="34" charset="0"/>
              </a:rPr>
              <a:t> that correctly classify our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F7588-C48D-3749-820B-52FED2B24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Margin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2EA07-CC86-3542-9C2F-D4F70EA83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41629"/>
          </a:xfrm>
        </p:spPr>
        <p:txBody>
          <a:bodyPr/>
          <a:lstStyle/>
          <a:p>
            <a:r>
              <a:rPr lang="en-US" altLang="en-US" dirty="0"/>
              <a:t>Distance from example </a:t>
            </a:r>
            <a:r>
              <a:rPr lang="en-US" altLang="en-US" b="1" dirty="0"/>
              <a:t>x</a:t>
            </a:r>
            <a:r>
              <a:rPr lang="en-US" altLang="en-US" i="1" baseline="-25000" dirty="0"/>
              <a:t>i</a:t>
            </a:r>
            <a:r>
              <a:rPr lang="en-US" altLang="en-US" dirty="0"/>
              <a:t> to the separator is</a:t>
            </a:r>
          </a:p>
        </p:txBody>
      </p:sp>
      <p:graphicFrame>
        <p:nvGraphicFramePr>
          <p:cNvPr id="4" name="Object 36">
            <a:extLst>
              <a:ext uri="{FF2B5EF4-FFF2-40B4-BE49-F238E27FC236}">
                <a16:creationId xmlns:a16="http://schemas.microsoft.com/office/drawing/2014/main" id="{1909D0E8-B944-3A4E-B94F-887ED2184D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263911"/>
              </p:ext>
            </p:extLst>
          </p:nvPr>
        </p:nvGraphicFramePr>
        <p:xfrm>
          <a:off x="7619746" y="1690688"/>
          <a:ext cx="12604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719800" imgH="10820400" progId="Equation.3">
                  <p:embed/>
                </p:oleObj>
              </mc:Choice>
              <mc:Fallback>
                <p:oleObj name="Equation" r:id="rId2" imgW="18719800" imgH="10820400" progId="Equation.3">
                  <p:embed/>
                  <p:pic>
                    <p:nvPicPr>
                      <p:cNvPr id="207908" name="Object 36">
                        <a:extLst>
                          <a:ext uri="{FF2B5EF4-FFF2-40B4-BE49-F238E27FC236}">
                            <a16:creationId xmlns:a16="http://schemas.microsoft.com/office/drawing/2014/main" id="{CF002156-1249-D640-89EC-C27DB09386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9746" y="1690688"/>
                        <a:ext cx="1260475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Line 5">
            <a:extLst>
              <a:ext uri="{FF2B5EF4-FFF2-40B4-BE49-F238E27FC236}">
                <a16:creationId xmlns:a16="http://schemas.microsoft.com/office/drawing/2014/main" id="{88265D17-2D9B-6E4E-A5DB-D2751B222B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5712853"/>
            <a:ext cx="4081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2">
            <a:extLst>
              <a:ext uri="{FF2B5EF4-FFF2-40B4-BE49-F238E27FC236}">
                <a16:creationId xmlns:a16="http://schemas.microsoft.com/office/drawing/2014/main" id="{5EE9F61C-0E12-7742-8A29-E5495104E2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51343" y="3023372"/>
            <a:ext cx="2272263" cy="256224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AutoShape 13">
            <a:extLst>
              <a:ext uri="{FF2B5EF4-FFF2-40B4-BE49-F238E27FC236}">
                <a16:creationId xmlns:a16="http://schemas.microsoft.com/office/drawing/2014/main" id="{6323883E-86CA-D842-87CF-947D55BE2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875" y="4256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AutoShape 13">
            <a:extLst>
              <a:ext uri="{FF2B5EF4-FFF2-40B4-BE49-F238E27FC236}">
                <a16:creationId xmlns:a16="http://schemas.microsoft.com/office/drawing/2014/main" id="{AA7BB373-6675-254F-B409-BD5F46460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427" y="3307807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utoShape 13">
            <a:extLst>
              <a:ext uri="{FF2B5EF4-FFF2-40B4-BE49-F238E27FC236}">
                <a16:creationId xmlns:a16="http://schemas.microsoft.com/office/drawing/2014/main" id="{A55D195F-B656-D34F-B1E2-935A82744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953" y="297964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AutoShape 13">
            <a:extLst>
              <a:ext uri="{FF2B5EF4-FFF2-40B4-BE49-F238E27FC236}">
                <a16:creationId xmlns:a16="http://schemas.microsoft.com/office/drawing/2014/main" id="{A47F8631-0CF1-BA47-BBC7-9284D93AF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348" y="399409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AutoShape 13">
            <a:extLst>
              <a:ext uri="{FF2B5EF4-FFF2-40B4-BE49-F238E27FC236}">
                <a16:creationId xmlns:a16="http://schemas.microsoft.com/office/drawing/2014/main" id="{84D90A08-24C3-CC4D-8F36-18C3247F6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1614" y="45608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AutoShape 13">
            <a:extLst>
              <a:ext uri="{FF2B5EF4-FFF2-40B4-BE49-F238E27FC236}">
                <a16:creationId xmlns:a16="http://schemas.microsoft.com/office/drawing/2014/main" id="{CE34D0F9-A57F-E042-B036-1A472AAB1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175" y="377242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AutoShape 13">
            <a:extLst>
              <a:ext uri="{FF2B5EF4-FFF2-40B4-BE49-F238E27FC236}">
                <a16:creationId xmlns:a16="http://schemas.microsoft.com/office/drawing/2014/main" id="{03250342-D755-5C4E-A591-C07A3C8A4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448" y="4844074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AutoShape 13">
            <a:extLst>
              <a:ext uri="{FF2B5EF4-FFF2-40B4-BE49-F238E27FC236}">
                <a16:creationId xmlns:a16="http://schemas.microsoft.com/office/drawing/2014/main" id="{25852659-4FCF-CA48-A619-095819A77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90" y="3956844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AutoShape 13">
            <a:extLst>
              <a:ext uri="{FF2B5EF4-FFF2-40B4-BE49-F238E27FC236}">
                <a16:creationId xmlns:a16="http://schemas.microsoft.com/office/drawing/2014/main" id="{25A6271E-7532-AB4F-B8D1-316BC89E3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443" y="5239972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AutoShape 16">
            <a:extLst>
              <a:ext uri="{FF2B5EF4-FFF2-40B4-BE49-F238E27FC236}">
                <a16:creationId xmlns:a16="http://schemas.microsoft.com/office/drawing/2014/main" id="{98B6739C-8C40-524D-BCCA-C6EB94E28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6951" y="46053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AutoShape 16">
            <a:extLst>
              <a:ext uri="{FF2B5EF4-FFF2-40B4-BE49-F238E27FC236}">
                <a16:creationId xmlns:a16="http://schemas.microsoft.com/office/drawing/2014/main" id="{0161036E-F2FD-4642-A183-8B47A8C8E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7957" y="5188104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AutoShape 16">
            <a:extLst>
              <a:ext uri="{FF2B5EF4-FFF2-40B4-BE49-F238E27FC236}">
                <a16:creationId xmlns:a16="http://schemas.microsoft.com/office/drawing/2014/main" id="{9DBF00D3-CBBA-BB4C-A34B-10545A8C1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5088" y="5563822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AutoShape 16">
            <a:extLst>
              <a:ext uri="{FF2B5EF4-FFF2-40B4-BE49-F238E27FC236}">
                <a16:creationId xmlns:a16="http://schemas.microsoft.com/office/drawing/2014/main" id="{8C48ED90-0590-C940-BCFB-B89BA2EEC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928" y="51923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AutoShape 16">
            <a:extLst>
              <a:ext uri="{FF2B5EF4-FFF2-40B4-BE49-F238E27FC236}">
                <a16:creationId xmlns:a16="http://schemas.microsoft.com/office/drawing/2014/main" id="{1186E9E2-09A5-4048-8248-3B1689C7B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8971" y="4010836"/>
            <a:ext cx="45719" cy="45719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AutoShape 16">
            <a:extLst>
              <a:ext uri="{FF2B5EF4-FFF2-40B4-BE49-F238E27FC236}">
                <a16:creationId xmlns:a16="http://schemas.microsoft.com/office/drawing/2014/main" id="{B5F56998-427E-7148-8E5C-53D5D0CD4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6973" y="4957031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AutoShape 16">
            <a:extLst>
              <a:ext uri="{FF2B5EF4-FFF2-40B4-BE49-F238E27FC236}">
                <a16:creationId xmlns:a16="http://schemas.microsoft.com/office/drawing/2014/main" id="{88E38BFC-5154-AC4F-941A-DE4C5683F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193" y="5151072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AutoShape 16">
            <a:extLst>
              <a:ext uri="{FF2B5EF4-FFF2-40B4-BE49-F238E27FC236}">
                <a16:creationId xmlns:a16="http://schemas.microsoft.com/office/drawing/2014/main" id="{5AAEC6C0-9613-5E48-85B1-79CA27DEF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1" y="4211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AutoShape 16">
            <a:extLst>
              <a:ext uri="{FF2B5EF4-FFF2-40B4-BE49-F238E27FC236}">
                <a16:creationId xmlns:a16="http://schemas.microsoft.com/office/drawing/2014/main" id="{A3D17187-87FB-AA41-8033-A19D43710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7782" y="3568555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AutoShape 16">
            <a:extLst>
              <a:ext uri="{FF2B5EF4-FFF2-40B4-BE49-F238E27FC236}">
                <a16:creationId xmlns:a16="http://schemas.microsoft.com/office/drawing/2014/main" id="{E7742D99-2F86-FE4A-9301-355B11A4E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1331" y="4694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AutoShape 13">
            <a:extLst>
              <a:ext uri="{FF2B5EF4-FFF2-40B4-BE49-F238E27FC236}">
                <a16:creationId xmlns:a16="http://schemas.microsoft.com/office/drawing/2014/main" id="{28268136-7F61-8645-A36A-27D319323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897" y="3338031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AutoShape 13">
            <a:extLst>
              <a:ext uri="{FF2B5EF4-FFF2-40B4-BE49-F238E27FC236}">
                <a16:creationId xmlns:a16="http://schemas.microsoft.com/office/drawing/2014/main" id="{6A5A3535-0510-0A44-BDBA-6DD03A83B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234" y="33273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Line 4">
            <a:extLst>
              <a:ext uri="{FF2B5EF4-FFF2-40B4-BE49-F238E27FC236}">
                <a16:creationId xmlns:a16="http://schemas.microsoft.com/office/drawing/2014/main" id="{C80FDD36-358C-A24C-AFC0-F567EC3D34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867253"/>
            <a:ext cx="0" cy="286520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22">
            <a:extLst>
              <a:ext uri="{FF2B5EF4-FFF2-40B4-BE49-F238E27FC236}">
                <a16:creationId xmlns:a16="http://schemas.microsoft.com/office/drawing/2014/main" id="{3173613E-8E3D-104B-B6A1-291A6DA75D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0346" y="2956267"/>
            <a:ext cx="2272263" cy="256224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" name="Line 22">
            <a:extLst>
              <a:ext uri="{FF2B5EF4-FFF2-40B4-BE49-F238E27FC236}">
                <a16:creationId xmlns:a16="http://schemas.microsoft.com/office/drawing/2014/main" id="{4F8DB0BE-0484-7D4F-9B7F-3B4952B2A0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24661" y="3135648"/>
            <a:ext cx="2202168" cy="248063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2" name="Line 45">
            <a:extLst>
              <a:ext uri="{FF2B5EF4-FFF2-40B4-BE49-F238E27FC236}">
                <a16:creationId xmlns:a16="http://schemas.microsoft.com/office/drawing/2014/main" id="{0D77C166-2CCB-8B4A-AB9B-DCBD0DE3EF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6317" y="3136491"/>
            <a:ext cx="362929" cy="279772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Text Box 46">
            <a:extLst>
              <a:ext uri="{FF2B5EF4-FFF2-40B4-BE49-F238E27FC236}">
                <a16:creationId xmlns:a16="http://schemas.microsoft.com/office/drawing/2014/main" id="{CEF0FBAC-7417-1F41-94A4-70ECD35CC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5093" y="2857259"/>
            <a:ext cx="2765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i="1" dirty="0"/>
              <a:t>ρ</a:t>
            </a:r>
            <a:endParaRPr lang="en-US" altLang="en-US" i="1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7586C90-6C82-7045-9413-1617F31EBE33}"/>
              </a:ext>
            </a:extLst>
          </p:cNvPr>
          <p:cNvSpPr txBox="1"/>
          <p:nvPr/>
        </p:nvSpPr>
        <p:spPr>
          <a:xfrm>
            <a:off x="5694669" y="2853558"/>
            <a:ext cx="54914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/>
              <a:t>H1 and H2 are the planes:</a:t>
            </a:r>
          </a:p>
          <a:p>
            <a:r>
              <a:rPr lang="en-US" altLang="en-US" sz="2800" dirty="0"/>
              <a:t>H1: x</a:t>
            </a:r>
            <a:r>
              <a:rPr lang="en-US" altLang="en-US" sz="2800" baseline="-25000" dirty="0"/>
              <a:t>i</a:t>
            </a:r>
            <a:r>
              <a:rPr lang="en-US" altLang="en-US" sz="2800" baseline="-250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w</a:t>
            </a:r>
            <a:r>
              <a:rPr lang="en-US" altLang="en-US" sz="2800" baseline="30000" dirty="0" err="1">
                <a:cs typeface="Arial" panose="020B0604020202020204" pitchFamily="34" charset="0"/>
              </a:rPr>
              <a:t>T</a:t>
            </a:r>
            <a:r>
              <a:rPr lang="en-US" altLang="en-US" sz="2800" baseline="30000" dirty="0">
                <a:cs typeface="Arial" panose="020B0604020202020204" pitchFamily="34" charset="0"/>
              </a:rPr>
              <a:t> </a:t>
            </a:r>
            <a:r>
              <a:rPr lang="en-US" altLang="en-US" sz="2800" dirty="0">
                <a:cs typeface="Arial" panose="020B0604020202020204" pitchFamily="34" charset="0"/>
              </a:rPr>
              <a:t>+b </a:t>
            </a:r>
            <a:r>
              <a:rPr lang="en-US" altLang="en-US" sz="2800" dirty="0">
                <a:cs typeface="Arial" panose="020B0604020202020204" pitchFamily="34" charset="0"/>
                <a:sym typeface="Symbol" pitchFamily="2" charset="2"/>
              </a:rPr>
              <a:t>= +1 </a:t>
            </a:r>
          </a:p>
          <a:p>
            <a:r>
              <a:rPr lang="en-US" altLang="en-US" sz="2800" dirty="0"/>
              <a:t>H2: x</a:t>
            </a:r>
            <a:r>
              <a:rPr lang="en-US" altLang="en-US" sz="2800" baseline="-25000" dirty="0"/>
              <a:t>i</a:t>
            </a:r>
            <a:r>
              <a:rPr lang="en-US" altLang="en-US" sz="2800" baseline="-250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w</a:t>
            </a:r>
            <a:r>
              <a:rPr lang="en-US" altLang="en-US" sz="2800" baseline="30000" dirty="0" err="1">
                <a:cs typeface="Arial" panose="020B0604020202020204" pitchFamily="34" charset="0"/>
              </a:rPr>
              <a:t>T</a:t>
            </a:r>
            <a:r>
              <a:rPr lang="en-US" altLang="en-US" sz="2800" dirty="0">
                <a:cs typeface="Arial" panose="020B0604020202020204" pitchFamily="34" charset="0"/>
              </a:rPr>
              <a:t> +b </a:t>
            </a:r>
            <a:r>
              <a:rPr lang="en-US" altLang="en-US" sz="2800" dirty="0">
                <a:cs typeface="Arial" panose="020B0604020202020204" pitchFamily="34" charset="0"/>
                <a:sym typeface="Symbol" pitchFamily="2" charset="2"/>
              </a:rPr>
              <a:t>= -1</a:t>
            </a:r>
          </a:p>
          <a:p>
            <a:r>
              <a:rPr lang="en-US" altLang="en-US" sz="2800" dirty="0"/>
              <a:t>The points on the planes H1 and H2 are the Support Vectors</a:t>
            </a:r>
          </a:p>
        </p:txBody>
      </p:sp>
      <p:sp>
        <p:nvSpPr>
          <p:cNvPr id="85" name="AutoShape 16">
            <a:extLst>
              <a:ext uri="{FF2B5EF4-FFF2-40B4-BE49-F238E27FC236}">
                <a16:creationId xmlns:a16="http://schemas.microsoft.com/office/drawing/2014/main" id="{03329A35-6778-1640-A22A-57244EDC0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380" y="402261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EA2D06D-AF1A-EB4E-B745-2AC1868856A9}"/>
              </a:ext>
            </a:extLst>
          </p:cNvPr>
          <p:cNvSpPr txBox="1"/>
          <p:nvPr/>
        </p:nvSpPr>
        <p:spPr>
          <a:xfrm>
            <a:off x="3865804" y="2907998"/>
            <a:ext cx="44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H2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9D43FD9-7741-7040-8A47-08C20E2945DA}"/>
              </a:ext>
            </a:extLst>
          </p:cNvPr>
          <p:cNvSpPr txBox="1"/>
          <p:nvPr/>
        </p:nvSpPr>
        <p:spPr>
          <a:xfrm>
            <a:off x="3380643" y="2590611"/>
            <a:ext cx="44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98437151-03BA-9A4E-ABCC-071DAD6EE540}"/>
              </a:ext>
            </a:extLst>
          </p:cNvPr>
          <p:cNvSpPr txBox="1"/>
          <p:nvPr/>
        </p:nvSpPr>
        <p:spPr>
          <a:xfrm>
            <a:off x="3671120" y="2746464"/>
            <a:ext cx="268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7742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4EDE0-BABE-2B4D-B8FF-2C051AC53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Margin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2BD80-2439-5949-8913-516219246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a classifier with as big margin as possible.</a:t>
            </a:r>
          </a:p>
          <a:p>
            <a:r>
              <a:rPr lang="en-US" altLang="en-US" dirty="0"/>
              <a:t>Implies that only support vectors matter; other training examples are ignorable.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48272CFB-BAB6-6D47-BE34-0E06468D1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344" y="3090340"/>
            <a:ext cx="4254500" cy="3238500"/>
          </a:xfrm>
          <a:prstGeom prst="rect">
            <a:avLst/>
          </a:prstGeom>
        </p:spPr>
      </p:pic>
      <p:sp>
        <p:nvSpPr>
          <p:cNvPr id="38" name="Text Box 34">
            <a:extLst>
              <a:ext uri="{FF2B5EF4-FFF2-40B4-BE49-F238E27FC236}">
                <a16:creationId xmlns:a16="http://schemas.microsoft.com/office/drawing/2014/main" id="{B5EE2A66-5482-0A4E-97C3-A143AC1EC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3662" y="5300101"/>
            <a:ext cx="52699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/>
              <a:t>The distance between H1 and H2 is </a:t>
            </a:r>
            <a:r>
              <a:rPr lang="el-GR" altLang="en-US" sz="2000" i="1" dirty="0"/>
              <a:t>ρ</a:t>
            </a:r>
            <a:r>
              <a:rPr lang="en-US" altLang="en-US" sz="2000" i="1" dirty="0"/>
              <a:t> = </a:t>
            </a:r>
            <a:r>
              <a:rPr lang="en-US" altLang="en-US" sz="2000" dirty="0"/>
              <a:t>2/||w||</a:t>
            </a:r>
          </a:p>
        </p:txBody>
      </p:sp>
    </p:spTree>
    <p:extLst>
      <p:ext uri="{BB962C8B-B14F-4D97-AF65-F5344CB8AC3E}">
        <p14:creationId xmlns:p14="http://schemas.microsoft.com/office/powerpoint/2010/main" val="3641667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E913A-1D01-7F48-9353-F863C22E4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Linear SVMs Mathematically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8B7E1-B8C2-ED43-9D5F-3FD62A716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We can formulate the </a:t>
            </a:r>
            <a:r>
              <a:rPr lang="en-US" altLang="en-US" i="1" dirty="0"/>
              <a:t>quadratic optimization problem: </a:t>
            </a:r>
          </a:p>
          <a:p>
            <a:endParaRPr lang="en-US" altLang="en-US" i="1" dirty="0"/>
          </a:p>
          <a:p>
            <a:endParaRPr lang="en-US" altLang="en-US" i="1" dirty="0"/>
          </a:p>
          <a:p>
            <a:endParaRPr lang="en-US" altLang="en-US" i="1" dirty="0"/>
          </a:p>
          <a:p>
            <a:r>
              <a:rPr lang="en-US" altLang="en-US" dirty="0"/>
              <a:t>Which can be reformulated as: </a:t>
            </a:r>
          </a:p>
          <a:p>
            <a:endParaRPr lang="en-US" altLang="en-US" i="1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4">
                <a:extLst>
                  <a:ext uri="{FF2B5EF4-FFF2-40B4-BE49-F238E27FC236}">
                    <a16:creationId xmlns:a16="http://schemas.microsoft.com/office/drawing/2014/main" id="{5D75C19B-6BF3-DA41-B4D7-041206A0F3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99956" y="2502342"/>
                <a:ext cx="7136912" cy="1187569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dirty="0"/>
                  <a:t>Find </a:t>
                </a:r>
                <a:r>
                  <a:rPr lang="en-US" altLang="en-US" sz="2800" b="1" dirty="0"/>
                  <a:t>w</a:t>
                </a:r>
                <a:r>
                  <a:rPr lang="en-US" altLang="en-US" sz="2800" dirty="0"/>
                  <a:t> and </a:t>
                </a:r>
                <a:r>
                  <a:rPr lang="en-US" altLang="en-US" sz="2800" i="1" dirty="0"/>
                  <a:t>b</a:t>
                </a:r>
                <a:r>
                  <a:rPr lang="en-US" altLang="en-US" sz="2800" dirty="0"/>
                  <a:t> such that </a:t>
                </a:r>
                <a:r>
                  <a:rPr lang="el-GR" altLang="en-US" sz="2800" i="1" dirty="0"/>
                  <a:t>ρ</a:t>
                </a:r>
                <a:r>
                  <a:rPr lang="en-US" altLang="en-US" sz="2800" i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r>
                  <a:rPr lang="en-US" altLang="en-US" sz="2800" i="1" dirty="0"/>
                  <a:t>  </a:t>
                </a:r>
                <a:r>
                  <a:rPr lang="en-US" altLang="en-US" sz="2800" dirty="0"/>
                  <a:t>is maximized </a:t>
                </a:r>
                <a:br>
                  <a:rPr lang="en-US" altLang="en-US" sz="2800" dirty="0"/>
                </a:br>
                <a:r>
                  <a:rPr lang="en-US" altLang="en-US" sz="2800" dirty="0"/>
                  <a:t>and for all (</a:t>
                </a:r>
                <a:r>
                  <a:rPr lang="en-US" altLang="en-US" sz="2800" b="1" dirty="0"/>
                  <a:t>x</a:t>
                </a:r>
                <a:r>
                  <a:rPr lang="en-US" altLang="en-US" sz="2800" i="1" baseline="-25000" dirty="0"/>
                  <a:t>i</a:t>
                </a:r>
                <a:r>
                  <a:rPr lang="en-US" altLang="en-US" sz="2800" dirty="0"/>
                  <a:t>, </a:t>
                </a:r>
                <a:r>
                  <a:rPr lang="en-US" altLang="en-US" sz="2800" i="1" dirty="0" err="1"/>
                  <a:t>y</a:t>
                </a:r>
                <a:r>
                  <a:rPr lang="en-US" altLang="en-US" sz="2800" i="1" baseline="-25000" dirty="0" err="1"/>
                  <a:t>i</a:t>
                </a:r>
                <a:r>
                  <a:rPr lang="en-US" altLang="en-US" sz="2800" dirty="0"/>
                  <a:t>), </a:t>
                </a:r>
                <a:r>
                  <a:rPr lang="en-US" altLang="en-US" sz="2800" i="1" dirty="0" err="1"/>
                  <a:t>i</a:t>
                </a:r>
                <a:r>
                  <a:rPr lang="en-US" altLang="en-US" sz="2800" dirty="0"/>
                  <a:t>=1..</a:t>
                </a:r>
                <a:r>
                  <a:rPr lang="en-US" altLang="en-US" sz="2800" i="1" dirty="0"/>
                  <a:t>n</a:t>
                </a:r>
                <a:r>
                  <a:rPr lang="en-US" altLang="en-US" sz="2800" dirty="0"/>
                  <a:t> :     </a:t>
                </a:r>
                <a:r>
                  <a:rPr lang="en-US" altLang="en-US" sz="2800" i="1" dirty="0" err="1"/>
                  <a:t>y</a:t>
                </a:r>
                <a:r>
                  <a:rPr lang="en-US" altLang="en-US" sz="2800" i="1" baseline="-25000" dirty="0" err="1"/>
                  <a:t>i</a:t>
                </a:r>
                <a:r>
                  <a:rPr lang="en-US" altLang="en-US" sz="2800" i="1" baseline="-25000" dirty="0"/>
                  <a:t> </a:t>
                </a:r>
                <a:r>
                  <a:rPr lang="en-US" altLang="en-US" sz="2800" dirty="0"/>
                  <a:t>(</a:t>
                </a:r>
                <a:r>
                  <a:rPr lang="en-US" altLang="en-US" sz="2800" b="1" dirty="0" err="1"/>
                  <a:t>w</a:t>
                </a:r>
                <a:r>
                  <a:rPr lang="en-US" altLang="en-US" sz="2800" b="1" baseline="30000" dirty="0" err="1"/>
                  <a:t>T</a:t>
                </a:r>
                <a:r>
                  <a:rPr lang="en-US" altLang="en-US" sz="2800" b="1" dirty="0" err="1"/>
                  <a:t>x</a:t>
                </a:r>
                <a:r>
                  <a:rPr lang="en-US" altLang="en-US" sz="2800" i="1" baseline="-25000" dirty="0" err="1"/>
                  <a:t>i</a:t>
                </a:r>
                <a:r>
                  <a:rPr lang="en-US" altLang="en-US" sz="2800" b="1" dirty="0"/>
                  <a:t> </a:t>
                </a:r>
                <a:r>
                  <a:rPr lang="en-US" altLang="en-US" sz="2800" dirty="0"/>
                  <a:t>+ </a:t>
                </a:r>
                <a:r>
                  <a:rPr lang="en-US" altLang="en-US" sz="2800" i="1" dirty="0"/>
                  <a:t>b)</a:t>
                </a:r>
                <a:r>
                  <a:rPr lang="en-US" altLang="en-US" sz="2800" b="1" dirty="0"/>
                  <a:t> </a:t>
                </a:r>
                <a:r>
                  <a:rPr lang="en-US" altLang="en-US" sz="2800" b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≥ </a:t>
                </a:r>
                <a:r>
                  <a:rPr lang="en-US" altLang="en-US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mc:Choice>
        <mc:Fallback xmlns="">
          <p:sp>
            <p:nvSpPr>
              <p:cNvPr id="4" name="Text Box 4">
                <a:extLst>
                  <a:ext uri="{FF2B5EF4-FFF2-40B4-BE49-F238E27FC236}">
                    <a16:creationId xmlns:a16="http://schemas.microsoft.com/office/drawing/2014/main" id="{5D75C19B-6BF3-DA41-B4D7-041206A0F3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99956" y="2502342"/>
                <a:ext cx="7136912" cy="1187569"/>
              </a:xfrm>
              <a:prstGeom prst="rect">
                <a:avLst/>
              </a:prstGeom>
              <a:blipFill>
                <a:blip r:embed="rId2"/>
                <a:stretch>
                  <a:fillRect l="-1601" b="-12766"/>
                </a:stretch>
              </a:blipFill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6">
            <a:extLst>
              <a:ext uri="{FF2B5EF4-FFF2-40B4-BE49-F238E27FC236}">
                <a16:creationId xmlns:a16="http://schemas.microsoft.com/office/drawing/2014/main" id="{62F8D45B-A887-D842-A35A-F4EF7F498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956" y="4496018"/>
            <a:ext cx="6438900" cy="181588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Find w and </a:t>
            </a:r>
            <a:r>
              <a:rPr lang="en-US" altLang="en-US" sz="2800" i="1" dirty="0"/>
              <a:t>b</a:t>
            </a:r>
            <a:r>
              <a:rPr lang="en-US" altLang="en-US" sz="2800" dirty="0"/>
              <a:t> such that</a:t>
            </a:r>
          </a:p>
          <a:p>
            <a:pPr>
              <a:spcBef>
                <a:spcPct val="50000"/>
              </a:spcBef>
            </a:pPr>
            <a:r>
              <a:rPr lang="el-GR" alt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alt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(w) = ||w||</a:t>
            </a:r>
            <a:r>
              <a:rPr lang="en-US" altLang="en-US" sz="2800" baseline="30000" dirty="0"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2800" dirty="0" err="1"/>
              <a:t>w</a:t>
            </a:r>
            <a:r>
              <a:rPr lang="en-US" altLang="en-US" sz="2800" baseline="30000" dirty="0" err="1"/>
              <a:t>T</a:t>
            </a:r>
            <a:r>
              <a:rPr lang="en-US" altLang="en-US" sz="2800" dirty="0" err="1"/>
              <a:t>w</a:t>
            </a:r>
            <a:r>
              <a:rPr lang="en-US" altLang="en-US" sz="2800" dirty="0"/>
              <a:t>  is minimized </a:t>
            </a:r>
          </a:p>
          <a:p>
            <a:pPr>
              <a:spcBef>
                <a:spcPct val="50000"/>
              </a:spcBef>
            </a:pPr>
            <a:r>
              <a:rPr lang="en-US" altLang="en-US" sz="2800" dirty="0"/>
              <a:t>and for all (x</a:t>
            </a:r>
            <a:r>
              <a:rPr lang="en-US" altLang="en-US" sz="2800" i="1" baseline="-25000" dirty="0"/>
              <a:t>i</a:t>
            </a:r>
            <a:r>
              <a:rPr lang="en-US" altLang="en-US" sz="2800" dirty="0"/>
              <a:t>, </a:t>
            </a:r>
            <a:r>
              <a:rPr lang="en-US" altLang="en-US" sz="2800" i="1" dirty="0" err="1"/>
              <a:t>y</a:t>
            </a:r>
            <a:r>
              <a:rPr lang="en-US" altLang="en-US" sz="2800" i="1" baseline="-25000" dirty="0" err="1"/>
              <a:t>i</a:t>
            </a:r>
            <a:r>
              <a:rPr lang="en-US" altLang="en-US" sz="2800" dirty="0"/>
              <a:t>), </a:t>
            </a:r>
            <a:r>
              <a:rPr lang="en-US" altLang="en-US" sz="2800" i="1" dirty="0" err="1"/>
              <a:t>i</a:t>
            </a:r>
            <a:r>
              <a:rPr lang="en-US" altLang="en-US" sz="2800" dirty="0"/>
              <a:t>=1..</a:t>
            </a:r>
            <a:r>
              <a:rPr lang="en-US" altLang="en-US" sz="2800" i="1" dirty="0"/>
              <a:t>n</a:t>
            </a:r>
            <a:r>
              <a:rPr lang="en-US" altLang="en-US" sz="2800" dirty="0"/>
              <a:t> :    </a:t>
            </a:r>
            <a:r>
              <a:rPr lang="en-US" altLang="en-US" sz="2800" i="1" dirty="0" err="1"/>
              <a:t>y</a:t>
            </a:r>
            <a:r>
              <a:rPr lang="en-US" altLang="en-US" sz="2800" i="1" baseline="-25000" dirty="0" err="1"/>
              <a:t>i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w</a:t>
            </a:r>
            <a:r>
              <a:rPr lang="en-US" altLang="en-US" sz="2800" baseline="30000" dirty="0" err="1"/>
              <a:t>T</a:t>
            </a:r>
            <a:r>
              <a:rPr lang="en-US" altLang="en-US" sz="2800" dirty="0" err="1"/>
              <a:t>x</a:t>
            </a:r>
            <a:r>
              <a:rPr lang="en-US" altLang="en-US" sz="2800" i="1" baseline="-25000" dirty="0" err="1"/>
              <a:t>i</a:t>
            </a:r>
            <a:r>
              <a:rPr lang="en-US" altLang="en-US" sz="2800" dirty="0"/>
              <a:t> + </a:t>
            </a:r>
            <a:r>
              <a:rPr lang="en-US" altLang="en-US" sz="2800" i="1" dirty="0"/>
              <a:t>b</a:t>
            </a:r>
            <a:r>
              <a:rPr lang="en-US" altLang="en-US" sz="2800" dirty="0"/>
              <a:t>) </a:t>
            </a:r>
            <a:r>
              <a:rPr lang="en-US" alt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≥ 1</a:t>
            </a:r>
          </a:p>
        </p:txBody>
      </p:sp>
    </p:spTree>
    <p:extLst>
      <p:ext uri="{BB962C8B-B14F-4D97-AF65-F5344CB8AC3E}">
        <p14:creationId xmlns:p14="http://schemas.microsoft.com/office/powerpoint/2010/main" val="4138457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04C1F-6F65-114A-BAB5-55F197267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009"/>
            <a:ext cx="10515600" cy="1325563"/>
          </a:xfrm>
        </p:spPr>
        <p:txBody>
          <a:bodyPr/>
          <a:lstStyle/>
          <a:p>
            <a:r>
              <a:rPr lang="en-US" dirty="0"/>
              <a:t>Problems with Linear SVM</a:t>
            </a:r>
          </a:p>
        </p:txBody>
      </p:sp>
      <p:sp>
        <p:nvSpPr>
          <p:cNvPr id="36" name="AutoShape 16">
            <a:extLst>
              <a:ext uri="{FF2B5EF4-FFF2-40B4-BE49-F238E27FC236}">
                <a16:creationId xmlns:a16="http://schemas.microsoft.com/office/drawing/2014/main" id="{9EF01F1F-C661-9746-8599-F7B4865C4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6" y="4800064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utoShape 16">
            <a:extLst>
              <a:ext uri="{FF2B5EF4-FFF2-40B4-BE49-F238E27FC236}">
                <a16:creationId xmlns:a16="http://schemas.microsoft.com/office/drawing/2014/main" id="{94055CAC-64CE-C34B-9B99-8F0B1B621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631" y="346766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AutoShape 16">
            <a:extLst>
              <a:ext uri="{FF2B5EF4-FFF2-40B4-BE49-F238E27FC236}">
                <a16:creationId xmlns:a16="http://schemas.microsoft.com/office/drawing/2014/main" id="{F6710416-5927-AD4D-9A34-57BCD87BC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6859" y="2940177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AutoShape 16">
            <a:extLst>
              <a:ext uri="{FF2B5EF4-FFF2-40B4-BE49-F238E27FC236}">
                <a16:creationId xmlns:a16="http://schemas.microsoft.com/office/drawing/2014/main" id="{0B101036-BB38-014C-91B9-D8EB0850B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618" y="464922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AutoShape 16">
            <a:extLst>
              <a:ext uri="{FF2B5EF4-FFF2-40B4-BE49-F238E27FC236}">
                <a16:creationId xmlns:a16="http://schemas.microsoft.com/office/drawing/2014/main" id="{DAE7E061-B95C-6B47-9662-2CD7B1E17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631" y="43285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16">
            <a:extLst>
              <a:ext uri="{FF2B5EF4-FFF2-40B4-BE49-F238E27FC236}">
                <a16:creationId xmlns:a16="http://schemas.microsoft.com/office/drawing/2014/main" id="{19B5B073-518B-6746-A8C7-03D31276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5349" y="2807474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5">
            <a:extLst>
              <a:ext uri="{FF2B5EF4-FFF2-40B4-BE49-F238E27FC236}">
                <a16:creationId xmlns:a16="http://schemas.microsoft.com/office/drawing/2014/main" id="{BA953D9F-C36B-C949-B969-5D4361D8F9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4045465"/>
            <a:ext cx="4081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">
            <a:extLst>
              <a:ext uri="{FF2B5EF4-FFF2-40B4-BE49-F238E27FC236}">
                <a16:creationId xmlns:a16="http://schemas.microsoft.com/office/drawing/2014/main" id="{54F1FAC9-FE84-8B42-A71D-7B41F6F437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29133" y="2779713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AutoShape 13">
            <a:extLst>
              <a:ext uri="{FF2B5EF4-FFF2-40B4-BE49-F238E27FC236}">
                <a16:creationId xmlns:a16="http://schemas.microsoft.com/office/drawing/2014/main" id="{37F05BF1-EAE5-1143-B61A-512F8FA0E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4317802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AutoShape 13">
            <a:extLst>
              <a:ext uri="{FF2B5EF4-FFF2-40B4-BE49-F238E27FC236}">
                <a16:creationId xmlns:a16="http://schemas.microsoft.com/office/drawing/2014/main" id="{A27BECD4-D64B-6644-84D5-D3F4215B1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710" y="443069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AutoShape 13">
            <a:extLst>
              <a:ext uri="{FF2B5EF4-FFF2-40B4-BE49-F238E27FC236}">
                <a16:creationId xmlns:a16="http://schemas.microsoft.com/office/drawing/2014/main" id="{1F8267D7-D50B-0A45-9DA2-C45EF1D59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142" y="41227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AutoShape 13">
            <a:extLst>
              <a:ext uri="{FF2B5EF4-FFF2-40B4-BE49-F238E27FC236}">
                <a16:creationId xmlns:a16="http://schemas.microsoft.com/office/drawing/2014/main" id="{5824AAF9-F7BE-7B48-9C53-E2FA7E865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4643" y="415906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AutoShape 13">
            <a:extLst>
              <a:ext uri="{FF2B5EF4-FFF2-40B4-BE49-F238E27FC236}">
                <a16:creationId xmlns:a16="http://schemas.microsoft.com/office/drawing/2014/main" id="{A9A45CEA-0EE8-6042-AB3A-6DCFD01B1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175" y="377242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AutoShape 13">
            <a:extLst>
              <a:ext uri="{FF2B5EF4-FFF2-40B4-BE49-F238E27FC236}">
                <a16:creationId xmlns:a16="http://schemas.microsoft.com/office/drawing/2014/main" id="{D14EE3C5-AED6-FB40-96C3-C855A8205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7893" y="382781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AutoShape 13">
            <a:extLst>
              <a:ext uri="{FF2B5EF4-FFF2-40B4-BE49-F238E27FC236}">
                <a16:creationId xmlns:a16="http://schemas.microsoft.com/office/drawing/2014/main" id="{921EE891-A656-504F-A3A4-FCE090A2E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1476" y="3662667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AutoShape 13">
            <a:extLst>
              <a:ext uri="{FF2B5EF4-FFF2-40B4-BE49-F238E27FC236}">
                <a16:creationId xmlns:a16="http://schemas.microsoft.com/office/drawing/2014/main" id="{24E0DD9D-5EA1-5947-AF32-F2607DC91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379" y="431052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AutoShape 16">
            <a:extLst>
              <a:ext uri="{FF2B5EF4-FFF2-40B4-BE49-F238E27FC236}">
                <a16:creationId xmlns:a16="http://schemas.microsoft.com/office/drawing/2014/main" id="{3E3F5BCE-A7BA-4C4C-8CD5-A89A5779C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6951" y="46053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utoShape 16">
            <a:extLst>
              <a:ext uri="{FF2B5EF4-FFF2-40B4-BE49-F238E27FC236}">
                <a16:creationId xmlns:a16="http://schemas.microsoft.com/office/drawing/2014/main" id="{8B6606FC-15DB-EA48-8716-C6C06FC46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7957" y="5188104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AutoShape 16">
            <a:extLst>
              <a:ext uri="{FF2B5EF4-FFF2-40B4-BE49-F238E27FC236}">
                <a16:creationId xmlns:a16="http://schemas.microsoft.com/office/drawing/2014/main" id="{37B8EA51-6F6A-794F-9BAC-503E0FF71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6248" y="485665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AutoShape 16">
            <a:extLst>
              <a:ext uri="{FF2B5EF4-FFF2-40B4-BE49-F238E27FC236}">
                <a16:creationId xmlns:a16="http://schemas.microsoft.com/office/drawing/2014/main" id="{AAD20103-613A-C946-A22B-4F2607DBC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928" y="51923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AutoShape 16">
            <a:extLst>
              <a:ext uri="{FF2B5EF4-FFF2-40B4-BE49-F238E27FC236}">
                <a16:creationId xmlns:a16="http://schemas.microsoft.com/office/drawing/2014/main" id="{0FC22AD7-8A7D-1E48-AE01-794734706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5626" y="277971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AutoShape 16">
            <a:extLst>
              <a:ext uri="{FF2B5EF4-FFF2-40B4-BE49-F238E27FC236}">
                <a16:creationId xmlns:a16="http://schemas.microsoft.com/office/drawing/2014/main" id="{41E2D6E7-C8F9-214F-BA48-FB81F00A1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740" y="484607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AutoShape 16">
            <a:extLst>
              <a:ext uri="{FF2B5EF4-FFF2-40B4-BE49-F238E27FC236}">
                <a16:creationId xmlns:a16="http://schemas.microsoft.com/office/drawing/2014/main" id="{B1F138BD-6FC5-1043-BA68-FFBE98298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193" y="5151072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AutoShape 16">
            <a:extLst>
              <a:ext uri="{FF2B5EF4-FFF2-40B4-BE49-F238E27FC236}">
                <a16:creationId xmlns:a16="http://schemas.microsoft.com/office/drawing/2014/main" id="{DBA4E7E3-78A0-2846-9E2A-B6BDF5479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1" y="4211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AutoShape 16">
            <a:extLst>
              <a:ext uri="{FF2B5EF4-FFF2-40B4-BE49-F238E27FC236}">
                <a16:creationId xmlns:a16="http://schemas.microsoft.com/office/drawing/2014/main" id="{F6BD856C-C8B7-8040-AC3E-A1C008DA3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5160" y="3200411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AutoShape 16">
            <a:extLst>
              <a:ext uri="{FF2B5EF4-FFF2-40B4-BE49-F238E27FC236}">
                <a16:creationId xmlns:a16="http://schemas.microsoft.com/office/drawing/2014/main" id="{3F046552-FDEF-4C4F-A4AE-9D7DBBDDB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926" y="5017314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AutoShape 13">
            <a:extLst>
              <a:ext uri="{FF2B5EF4-FFF2-40B4-BE49-F238E27FC236}">
                <a16:creationId xmlns:a16="http://schemas.microsoft.com/office/drawing/2014/main" id="{D8A8B45A-0FA1-6140-BC15-A4901F525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7957" y="36419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AutoShape 13">
            <a:extLst>
              <a:ext uri="{FF2B5EF4-FFF2-40B4-BE49-F238E27FC236}">
                <a16:creationId xmlns:a16="http://schemas.microsoft.com/office/drawing/2014/main" id="{42CB84DD-F121-0943-8ECD-7A5018E4D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6881" y="3787964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Text Box 36">
            <a:extLst>
              <a:ext uri="{FF2B5EF4-FFF2-40B4-BE49-F238E27FC236}">
                <a16:creationId xmlns:a16="http://schemas.microsoft.com/office/drawing/2014/main" id="{DCCDEEC8-A408-534D-85B3-145C4B7D1237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7035772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What if the decision function is not a linear?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D977DFA-8A22-304F-AD9B-6280117CBA67}"/>
              </a:ext>
            </a:extLst>
          </p:cNvPr>
          <p:cNvSpPr txBox="1"/>
          <p:nvPr/>
        </p:nvSpPr>
        <p:spPr>
          <a:xfrm>
            <a:off x="5935265" y="3029077"/>
            <a:ext cx="541852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/>
              <a:t>General idea:  the original feature space can always be mapped to some higher-dimensional feature space where the training set is separable.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D61E44CF-1DD2-BD4D-BF36-D881F49E3F2C}"/>
                  </a:ext>
                </a:extLst>
              </p14:cNvPr>
              <p14:cNvContentPartPr/>
              <p14:nvPr/>
            </p14:nvContentPartPr>
            <p14:xfrm>
              <a:off x="2141806" y="3408258"/>
              <a:ext cx="1325520" cy="135036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D61E44CF-1DD2-BD4D-BF36-D881F49E3F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23806" y="3300258"/>
                <a:ext cx="1361160" cy="156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78633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1A0F6-4E26-F741-A05A-ADF4FF691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Trick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87264-D7E9-3245-854E-E025B86E4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The linear classifier relies on an inner product between vectors </a:t>
            </a:r>
            <a:r>
              <a:rPr lang="en-US" altLang="en-US" i="1" dirty="0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 err="1">
                <a:ea typeface="ＭＳ Ｐゴシック" panose="020B0600070205080204" pitchFamily="34" charset="-128"/>
              </a:rPr>
              <a:t>,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en-US" dirty="0">
                <a:ea typeface="ＭＳ Ｐゴシック" panose="020B0600070205080204" pitchFamily="34" charset="-128"/>
              </a:rPr>
              <a:t>)=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b="1" baseline="30000" dirty="0" err="1">
                <a:ea typeface="ＭＳ Ｐゴシック" panose="020B0600070205080204" pitchFamily="34" charset="-128"/>
              </a:rPr>
              <a:t>T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 err="1">
                <a:ea typeface="ＭＳ Ｐゴシック" panose="020B0600070205080204" pitchFamily="34" charset="-128"/>
              </a:rPr>
              <a:t>j</a:t>
            </a:r>
            <a:endParaRPr lang="en-US" altLang="en-US" b="1" baseline="-25000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If every datapoint is mapped into high-dimensional space via some transformation </a:t>
            </a:r>
            <a:r>
              <a:rPr lang="el-GR" altLang="en-US" dirty="0">
                <a:ea typeface="ＭＳ Ｐゴシック" panose="020B0600070205080204" pitchFamily="34" charset="-128"/>
              </a:rPr>
              <a:t>Φ</a:t>
            </a:r>
            <a:r>
              <a:rPr lang="en-US" altLang="en-US" dirty="0">
                <a:ea typeface="ＭＳ Ｐゴシック" panose="020B0600070205080204" pitchFamily="34" charset="-128"/>
              </a:rPr>
              <a:t>:  </a:t>
            </a:r>
            <a:r>
              <a:rPr lang="en-US" altLang="en-US" b="1" dirty="0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>
                <a:ea typeface="ＭＳ Ｐゴシック" panose="020B0600070205080204" pitchFamily="34" charset="-128"/>
              </a:rPr>
              <a:t> </a:t>
            </a:r>
            <a:r>
              <a:rPr lang="en-US" altLang="en-US" b="1" dirty="0">
                <a:ea typeface="ＭＳ Ｐゴシック" panose="020B0600070205080204" pitchFamily="34" charset="-128"/>
              </a:rPr>
              <a:t>→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l-GR" altLang="en-US" dirty="0">
                <a:ea typeface="ＭＳ Ｐゴシック" panose="020B0600070205080204" pitchFamily="34" charset="-128"/>
              </a:rPr>
              <a:t>φ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b="1" dirty="0">
                <a:ea typeface="ＭＳ Ｐゴシック" panose="020B0600070205080204" pitchFamily="34" charset="-128"/>
              </a:rPr>
              <a:t>x</a:t>
            </a:r>
            <a:r>
              <a:rPr lang="en-US" altLang="en-US" dirty="0">
                <a:ea typeface="ＭＳ Ｐゴシック" panose="020B0600070205080204" pitchFamily="34" charset="-128"/>
              </a:rPr>
              <a:t>), the inner product becomes:</a:t>
            </a:r>
          </a:p>
          <a:p>
            <a:pPr algn="ctr">
              <a:buNone/>
            </a:pPr>
            <a:r>
              <a:rPr lang="en-US" altLang="en-US" i="1" dirty="0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 err="1">
                <a:ea typeface="ＭＳ Ｐゴシック" panose="020B0600070205080204" pitchFamily="34" charset="-128"/>
              </a:rPr>
              <a:t>,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en-US" dirty="0">
                <a:ea typeface="ＭＳ Ｐゴシック" panose="020B0600070205080204" pitchFamily="34" charset="-128"/>
              </a:rPr>
              <a:t>)= </a:t>
            </a:r>
            <a:r>
              <a:rPr lang="el-GR" altLang="en-US" dirty="0">
                <a:ea typeface="ＭＳ Ｐゴシック" panose="020B0600070205080204" pitchFamily="34" charset="-128"/>
              </a:rPr>
              <a:t>φ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b="1" dirty="0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  <a:r>
              <a:rPr lang="en-US" altLang="en-US" b="1" baseline="-25000" dirty="0">
                <a:ea typeface="ＭＳ Ｐゴシック" panose="020B0600070205080204" pitchFamily="34" charset="-128"/>
              </a:rPr>
              <a:t> </a:t>
            </a:r>
            <a:r>
              <a:rPr lang="en-US" altLang="en-US" b="1" baseline="30000" dirty="0">
                <a:ea typeface="ＭＳ Ｐゴシック" panose="020B0600070205080204" pitchFamily="34" charset="-128"/>
              </a:rPr>
              <a:t>T</a:t>
            </a:r>
            <a:r>
              <a:rPr lang="el-GR" altLang="en-US" dirty="0">
                <a:ea typeface="ＭＳ Ｐゴシック" panose="020B0600070205080204" pitchFamily="34" charset="-128"/>
              </a:rPr>
              <a:t>φ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 </a:t>
            </a:r>
            <a:r>
              <a:rPr lang="en-US" altLang="en-US" i="1" dirty="0">
                <a:ea typeface="ＭＳ Ｐゴシック" panose="020B0600070205080204" pitchFamily="34" charset="-128"/>
              </a:rPr>
              <a:t>kernel function</a:t>
            </a:r>
            <a:r>
              <a:rPr lang="en-US" altLang="en-US" dirty="0">
                <a:ea typeface="ＭＳ Ｐゴシック" panose="020B0600070205080204" pitchFamily="34" charset="-128"/>
              </a:rPr>
              <a:t> is some function that corresponds to an inner product in some expanded feature space.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Example: </a:t>
            </a:r>
          </a:p>
          <a:p>
            <a:pPr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2-dimensional vectors </a:t>
            </a:r>
            <a:r>
              <a:rPr lang="en-US" altLang="en-US" b="1" dirty="0">
                <a:ea typeface="ＭＳ Ｐゴシック" panose="020B0600070205080204" pitchFamily="34" charset="-128"/>
              </a:rPr>
              <a:t>x</a:t>
            </a:r>
            <a:r>
              <a:rPr lang="en-US" altLang="en-US" dirty="0">
                <a:ea typeface="ＭＳ Ｐゴシック" panose="020B0600070205080204" pitchFamily="34" charset="-128"/>
              </a:rPr>
              <a:t>=[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1   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ea typeface="ＭＳ Ｐゴシック" panose="020B0600070205080204" pitchFamily="34" charset="-128"/>
              </a:rPr>
              <a:t>];  let </a:t>
            </a:r>
            <a:r>
              <a:rPr lang="en-US" altLang="en-US" i="1" dirty="0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 err="1">
                <a:ea typeface="ＭＳ Ｐゴシック" panose="020B0600070205080204" pitchFamily="34" charset="-128"/>
              </a:rPr>
              <a:t>,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en-US" dirty="0">
                <a:ea typeface="ＭＳ Ｐゴシック" panose="020B0600070205080204" pitchFamily="34" charset="-128"/>
              </a:rPr>
              <a:t>)=(1 + 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b="1" baseline="30000" dirty="0" err="1">
                <a:ea typeface="ＭＳ Ｐゴシック" panose="020B0600070205080204" pitchFamily="34" charset="-128"/>
              </a:rPr>
              <a:t>T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  <a:r>
              <a:rPr lang="en-US" altLang="en-US" baseline="30000" dirty="0">
                <a:ea typeface="ＭＳ Ｐゴシック" panose="020B0600070205080204" pitchFamily="34" charset="-128"/>
              </a:rPr>
              <a:t>2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,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Need to show that </a:t>
            </a:r>
            <a:r>
              <a:rPr lang="en-US" altLang="en-US" i="1" dirty="0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 err="1">
                <a:ea typeface="ＭＳ Ｐゴシック" panose="020B0600070205080204" pitchFamily="34" charset="-128"/>
              </a:rPr>
              <a:t>,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en-US" dirty="0">
                <a:ea typeface="ＭＳ Ｐゴシック" panose="020B0600070205080204" pitchFamily="34" charset="-128"/>
              </a:rPr>
              <a:t>)= </a:t>
            </a:r>
            <a:r>
              <a:rPr lang="el-GR" altLang="en-US" dirty="0">
                <a:ea typeface="ＭＳ Ｐゴシック" panose="020B0600070205080204" pitchFamily="34" charset="-128"/>
              </a:rPr>
              <a:t>φ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b="1" dirty="0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  <a:r>
              <a:rPr lang="en-US" altLang="en-US" b="1" baseline="-25000" dirty="0">
                <a:ea typeface="ＭＳ Ｐゴシック" panose="020B0600070205080204" pitchFamily="34" charset="-128"/>
              </a:rPr>
              <a:t> </a:t>
            </a:r>
            <a:r>
              <a:rPr lang="en-US" altLang="en-US" b="1" baseline="30000" dirty="0">
                <a:ea typeface="ＭＳ Ｐゴシック" panose="020B0600070205080204" pitchFamily="34" charset="-128"/>
              </a:rPr>
              <a:t>T</a:t>
            </a:r>
            <a:r>
              <a:rPr lang="el-GR" altLang="en-US" dirty="0">
                <a:ea typeface="ＭＳ Ｐゴシック" panose="020B0600070205080204" pitchFamily="34" charset="-128"/>
              </a:rPr>
              <a:t>φ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en-US" dirty="0">
                <a:ea typeface="ＭＳ Ｐゴシック" panose="020B0600070205080204" pitchFamily="34" charset="-128"/>
              </a:rPr>
              <a:t>):</a:t>
            </a:r>
          </a:p>
          <a:p>
            <a:pPr>
              <a:lnSpc>
                <a:spcPct val="125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</a:t>
            </a:r>
            <a:r>
              <a:rPr lang="en-US" altLang="en-US" i="1" dirty="0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 err="1">
                <a:ea typeface="ＭＳ Ｐゴシック" panose="020B0600070205080204" pitchFamily="34" charset="-128"/>
              </a:rPr>
              <a:t>,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en-US" dirty="0">
                <a:ea typeface="ＭＳ Ｐゴシック" panose="020B0600070205080204" pitchFamily="34" charset="-128"/>
              </a:rPr>
              <a:t>)=(1 + 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b="1" baseline="30000" dirty="0" err="1">
                <a:ea typeface="ＭＳ Ｐゴシック" panose="020B0600070205080204" pitchFamily="34" charset="-128"/>
              </a:rPr>
              <a:t>T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  <a:r>
              <a:rPr lang="en-US" altLang="en-US" baseline="30000" dirty="0">
                <a:ea typeface="ＭＳ Ｐゴシック" panose="020B0600070205080204" pitchFamily="34" charset="-128"/>
              </a:rPr>
              <a:t>2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,</a:t>
            </a:r>
            <a:r>
              <a:rPr lang="en-US" altLang="en-US" dirty="0">
                <a:ea typeface="ＭＳ Ｐゴシック" panose="020B0600070205080204" pitchFamily="34" charset="-128"/>
              </a:rPr>
              <a:t>= 1+ 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i1</a:t>
            </a:r>
            <a:r>
              <a:rPr lang="en-US" altLang="en-US" i="1" baseline="30000" dirty="0">
                <a:ea typeface="ＭＳ Ｐゴシック" panose="020B0600070205080204" pitchFamily="34" charset="-128"/>
              </a:rPr>
              <a:t>2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j1</a:t>
            </a:r>
            <a:r>
              <a:rPr lang="en-US" altLang="en-US" i="1" baseline="30000" dirty="0">
                <a:ea typeface="ＭＳ Ｐゴシック" panose="020B0600070205080204" pitchFamily="34" charset="-128"/>
              </a:rPr>
              <a:t>2 </a:t>
            </a:r>
            <a:r>
              <a:rPr lang="en-US" altLang="en-US" i="1" dirty="0">
                <a:ea typeface="ＭＳ Ｐゴシック" panose="020B0600070205080204" pitchFamily="34" charset="-128"/>
              </a:rPr>
              <a:t>+ </a:t>
            </a:r>
            <a:r>
              <a:rPr lang="en-US" altLang="en-US" dirty="0">
                <a:ea typeface="ＭＳ Ｐゴシック" panose="020B0600070205080204" pitchFamily="34" charset="-128"/>
              </a:rPr>
              <a:t>2 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i1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j1</a:t>
            </a:r>
            <a:r>
              <a:rPr lang="en-US" altLang="en-US" i="1" baseline="30000" dirty="0">
                <a:ea typeface="ＭＳ Ｐゴシック" panose="020B0600070205080204" pitchFamily="34" charset="-128"/>
              </a:rPr>
              <a:t> 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i2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j2</a:t>
            </a:r>
            <a:r>
              <a:rPr lang="en-US" altLang="en-US" i="1" dirty="0">
                <a:ea typeface="ＭＳ Ｐゴシック" panose="020B0600070205080204" pitchFamily="34" charset="-128"/>
              </a:rPr>
              <a:t>+ 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i2</a:t>
            </a:r>
            <a:r>
              <a:rPr lang="en-US" altLang="en-US" i="1" baseline="30000" dirty="0">
                <a:ea typeface="ＭＳ Ｐゴシック" panose="020B0600070205080204" pitchFamily="34" charset="-128"/>
              </a:rPr>
              <a:t>2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j2</a:t>
            </a:r>
            <a:r>
              <a:rPr lang="en-US" altLang="en-US" i="1" baseline="30000" dirty="0">
                <a:ea typeface="ＭＳ Ｐゴシック" panose="020B0600070205080204" pitchFamily="34" charset="-128"/>
              </a:rPr>
              <a:t>2 </a:t>
            </a:r>
            <a:r>
              <a:rPr lang="en-US" altLang="en-US" dirty="0">
                <a:ea typeface="ＭＳ Ｐゴシック" panose="020B0600070205080204" pitchFamily="34" charset="-128"/>
              </a:rPr>
              <a:t>+ 2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i1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j1 </a:t>
            </a:r>
            <a:r>
              <a:rPr lang="en-US" altLang="en-US" i="1" dirty="0">
                <a:ea typeface="ＭＳ Ｐゴシック" panose="020B0600070205080204" pitchFamily="34" charset="-128"/>
              </a:rPr>
              <a:t>+ </a:t>
            </a:r>
            <a:r>
              <a:rPr lang="en-US" altLang="en-US" dirty="0">
                <a:ea typeface="ＭＳ Ｐゴシック" panose="020B0600070205080204" pitchFamily="34" charset="-128"/>
              </a:rPr>
              <a:t>2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i2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j2</a:t>
            </a:r>
            <a:r>
              <a:rPr lang="en-US" altLang="en-US" i="1" dirty="0">
                <a:ea typeface="ＭＳ Ｐゴシック" panose="020B0600070205080204" pitchFamily="34" charset="-128"/>
              </a:rPr>
              <a:t>=</a:t>
            </a:r>
          </a:p>
          <a:p>
            <a:pPr>
              <a:lnSpc>
                <a:spcPct val="125000"/>
              </a:lnSpc>
              <a:buNone/>
            </a:pPr>
            <a:r>
              <a:rPr lang="en-US" altLang="en-US" i="1" dirty="0">
                <a:ea typeface="ＭＳ Ｐゴシック" panose="020B0600070205080204" pitchFamily="34" charset="-128"/>
              </a:rPr>
              <a:t>	      = </a:t>
            </a:r>
            <a:r>
              <a:rPr lang="en-US" altLang="en-US" dirty="0">
                <a:ea typeface="ＭＳ Ｐゴシック" panose="020B0600070205080204" pitchFamily="34" charset="-128"/>
              </a:rPr>
              <a:t>[1  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i1</a:t>
            </a:r>
            <a:r>
              <a:rPr lang="en-US" altLang="en-US" i="1" baseline="30000" dirty="0">
                <a:ea typeface="ＭＳ Ｐゴシック" panose="020B0600070205080204" pitchFamily="34" charset="-128"/>
              </a:rPr>
              <a:t>2  </a:t>
            </a:r>
            <a:r>
              <a:rPr lang="en-US" altLang="en-US" i="1" dirty="0">
                <a:ea typeface="ＭＳ Ｐゴシック" panose="020B0600070205080204" pitchFamily="34" charset="-128"/>
              </a:rPr>
              <a:t>√</a:t>
            </a:r>
            <a:r>
              <a:rPr lang="en-US" altLang="en-US" dirty="0">
                <a:ea typeface="ＭＳ Ｐゴシック" panose="020B0600070205080204" pitchFamily="34" charset="-128"/>
              </a:rPr>
              <a:t>2 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i1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i2  </a:t>
            </a:r>
            <a:r>
              <a:rPr lang="en-US" altLang="en-US" i="1" dirty="0">
                <a:ea typeface="ＭＳ Ｐゴシック" panose="020B0600070205080204" pitchFamily="34" charset="-128"/>
              </a:rPr>
              <a:t> 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i2</a:t>
            </a:r>
            <a:r>
              <a:rPr lang="en-US" altLang="en-US" i="1" baseline="30000" dirty="0">
                <a:ea typeface="ＭＳ Ｐゴシック" panose="020B0600070205080204" pitchFamily="34" charset="-128"/>
              </a:rPr>
              <a:t>2  </a:t>
            </a:r>
            <a:r>
              <a:rPr lang="en-US" altLang="en-US" i="1" dirty="0">
                <a:ea typeface="ＭＳ Ｐゴシック" panose="020B0600070205080204" pitchFamily="34" charset="-128"/>
              </a:rPr>
              <a:t>√</a:t>
            </a:r>
            <a:r>
              <a:rPr lang="en-US" altLang="en-US" dirty="0">
                <a:ea typeface="ＭＳ Ｐゴシック" panose="020B0600070205080204" pitchFamily="34" charset="-128"/>
              </a:rPr>
              <a:t>2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i1  </a:t>
            </a:r>
            <a:r>
              <a:rPr lang="en-US" altLang="en-US" i="1" dirty="0">
                <a:ea typeface="ＭＳ Ｐゴシック" panose="020B0600070205080204" pitchFamily="34" charset="-128"/>
              </a:rPr>
              <a:t>√</a:t>
            </a:r>
            <a:r>
              <a:rPr lang="en-US" altLang="en-US" dirty="0">
                <a:ea typeface="ＭＳ Ｐゴシック" panose="020B0600070205080204" pitchFamily="34" charset="-128"/>
              </a:rPr>
              <a:t>2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i2</a:t>
            </a:r>
            <a:r>
              <a:rPr lang="en-US" altLang="en-US" dirty="0">
                <a:ea typeface="ＭＳ Ｐゴシック" panose="020B0600070205080204" pitchFamily="34" charset="-128"/>
              </a:rPr>
              <a:t>]</a:t>
            </a:r>
            <a:r>
              <a:rPr lang="en-US" altLang="en-US" b="1" baseline="30000" dirty="0">
                <a:ea typeface="ＭＳ Ｐゴシック" panose="020B0600070205080204" pitchFamily="34" charset="-128"/>
              </a:rPr>
              <a:t>T </a:t>
            </a:r>
            <a:r>
              <a:rPr lang="en-US" altLang="en-US" dirty="0">
                <a:ea typeface="ＭＳ Ｐゴシック" panose="020B0600070205080204" pitchFamily="34" charset="-128"/>
              </a:rPr>
              <a:t>[1  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j1</a:t>
            </a:r>
            <a:r>
              <a:rPr lang="en-US" altLang="en-US" i="1" baseline="30000" dirty="0">
                <a:ea typeface="ＭＳ Ｐゴシック" panose="020B0600070205080204" pitchFamily="34" charset="-128"/>
              </a:rPr>
              <a:t>2  </a:t>
            </a:r>
            <a:r>
              <a:rPr lang="en-US" altLang="en-US" i="1" dirty="0">
                <a:ea typeface="ＭＳ Ｐゴシック" panose="020B0600070205080204" pitchFamily="34" charset="-128"/>
              </a:rPr>
              <a:t>√</a:t>
            </a:r>
            <a:r>
              <a:rPr lang="en-US" altLang="en-US" dirty="0">
                <a:ea typeface="ＭＳ Ｐゴシック" panose="020B0600070205080204" pitchFamily="34" charset="-128"/>
              </a:rPr>
              <a:t>2 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j1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j2  </a:t>
            </a:r>
            <a:r>
              <a:rPr lang="en-US" altLang="en-US" i="1" dirty="0">
                <a:ea typeface="ＭＳ Ｐゴシック" panose="020B0600070205080204" pitchFamily="34" charset="-128"/>
              </a:rPr>
              <a:t> 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j2</a:t>
            </a:r>
            <a:r>
              <a:rPr lang="en-US" altLang="en-US" i="1" baseline="30000" dirty="0">
                <a:ea typeface="ＭＳ Ｐゴシック" panose="020B0600070205080204" pitchFamily="34" charset="-128"/>
              </a:rPr>
              <a:t>2  </a:t>
            </a:r>
            <a:r>
              <a:rPr lang="en-US" altLang="en-US" i="1" dirty="0">
                <a:ea typeface="ＭＳ Ｐゴシック" panose="020B0600070205080204" pitchFamily="34" charset="-128"/>
              </a:rPr>
              <a:t>√</a:t>
            </a:r>
            <a:r>
              <a:rPr lang="en-US" altLang="en-US" dirty="0">
                <a:ea typeface="ＭＳ Ｐゴシック" panose="020B0600070205080204" pitchFamily="34" charset="-128"/>
              </a:rPr>
              <a:t>2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j1  </a:t>
            </a:r>
            <a:r>
              <a:rPr lang="en-US" altLang="en-US" i="1" dirty="0">
                <a:ea typeface="ＭＳ Ｐゴシック" panose="020B0600070205080204" pitchFamily="34" charset="-128"/>
              </a:rPr>
              <a:t>√</a:t>
            </a:r>
            <a:r>
              <a:rPr lang="en-US" altLang="en-US" dirty="0">
                <a:ea typeface="ＭＳ Ｐゴシック" panose="020B0600070205080204" pitchFamily="34" charset="-128"/>
              </a:rPr>
              <a:t>2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j2</a:t>
            </a:r>
            <a:r>
              <a:rPr lang="en-US" altLang="en-US" dirty="0">
                <a:ea typeface="ＭＳ Ｐゴシック" panose="020B0600070205080204" pitchFamily="34" charset="-128"/>
              </a:rPr>
              <a:t>] </a:t>
            </a:r>
          </a:p>
          <a:p>
            <a:pPr>
              <a:lnSpc>
                <a:spcPct val="125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      = </a:t>
            </a:r>
            <a:r>
              <a:rPr lang="el-GR" altLang="en-US" dirty="0">
                <a:ea typeface="ＭＳ Ｐゴシック" panose="020B0600070205080204" pitchFamily="34" charset="-128"/>
              </a:rPr>
              <a:t>φ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b="1" dirty="0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  <a:r>
              <a:rPr lang="en-US" altLang="en-US" b="1" baseline="-25000" dirty="0">
                <a:ea typeface="ＭＳ Ｐゴシック" panose="020B0600070205080204" pitchFamily="34" charset="-128"/>
              </a:rPr>
              <a:t> </a:t>
            </a:r>
            <a:r>
              <a:rPr lang="en-US" altLang="en-US" b="1" baseline="30000" dirty="0">
                <a:ea typeface="ＭＳ Ｐゴシック" panose="020B0600070205080204" pitchFamily="34" charset="-128"/>
              </a:rPr>
              <a:t>T</a:t>
            </a:r>
            <a:r>
              <a:rPr lang="el-GR" altLang="en-US" dirty="0">
                <a:ea typeface="ＭＳ Ｐゴシック" panose="020B0600070205080204" pitchFamily="34" charset="-128"/>
              </a:rPr>
              <a:t>φ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b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en-US" dirty="0">
                <a:ea typeface="ＭＳ Ｐゴシック" panose="020B0600070205080204" pitchFamily="34" charset="-128"/>
              </a:rPr>
              <a:t>)    where </a:t>
            </a:r>
            <a:r>
              <a:rPr lang="el-GR" altLang="en-US" dirty="0">
                <a:ea typeface="ＭＳ Ｐゴシック" panose="020B0600070205080204" pitchFamily="34" charset="-128"/>
              </a:rPr>
              <a:t>φ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b="1" dirty="0">
                <a:ea typeface="ＭＳ Ｐゴシック" panose="020B0600070205080204" pitchFamily="34" charset="-128"/>
              </a:rPr>
              <a:t>x</a:t>
            </a:r>
            <a:r>
              <a:rPr lang="en-US" altLang="en-US" dirty="0">
                <a:ea typeface="ＭＳ Ｐゴシック" panose="020B0600070205080204" pitchFamily="34" charset="-128"/>
              </a:rPr>
              <a:t>) = </a:t>
            </a:r>
            <a:r>
              <a:rPr lang="en-US" altLang="en-US" b="1" baseline="-25000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[1  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i="1" baseline="30000" dirty="0">
                <a:ea typeface="ＭＳ Ｐゴシック" panose="020B0600070205080204" pitchFamily="34" charset="-128"/>
              </a:rPr>
              <a:t>2  </a:t>
            </a:r>
            <a:r>
              <a:rPr lang="en-US" altLang="en-US" i="1" dirty="0">
                <a:ea typeface="ＭＳ Ｐゴシック" panose="020B0600070205080204" pitchFamily="34" charset="-128"/>
              </a:rPr>
              <a:t>√</a:t>
            </a:r>
            <a:r>
              <a:rPr lang="en-US" altLang="en-US" dirty="0">
                <a:ea typeface="ＭＳ Ｐゴシック" panose="020B0600070205080204" pitchFamily="34" charset="-128"/>
              </a:rPr>
              <a:t>2 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2  </a:t>
            </a:r>
            <a:r>
              <a:rPr lang="en-US" altLang="en-US" i="1" dirty="0">
                <a:ea typeface="ＭＳ Ｐゴシック" panose="020B0600070205080204" pitchFamily="34" charset="-128"/>
              </a:rPr>
              <a:t> 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i="1" baseline="30000" dirty="0">
                <a:ea typeface="ＭＳ Ｐゴシック" panose="020B0600070205080204" pitchFamily="34" charset="-128"/>
              </a:rPr>
              <a:t>2   </a:t>
            </a:r>
            <a:r>
              <a:rPr lang="en-US" altLang="en-US" i="1" dirty="0">
                <a:ea typeface="ＭＳ Ｐゴシック" panose="020B0600070205080204" pitchFamily="34" charset="-128"/>
              </a:rPr>
              <a:t>√</a:t>
            </a:r>
            <a:r>
              <a:rPr lang="en-US" altLang="en-US" dirty="0">
                <a:ea typeface="ＭＳ Ｐゴシック" panose="020B0600070205080204" pitchFamily="34" charset="-128"/>
              </a:rPr>
              <a:t>2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1  </a:t>
            </a:r>
            <a:r>
              <a:rPr lang="en-US" altLang="en-US" i="1" dirty="0">
                <a:ea typeface="ＭＳ Ｐゴシック" panose="020B0600070205080204" pitchFamily="34" charset="-128"/>
              </a:rPr>
              <a:t>√</a:t>
            </a:r>
            <a:r>
              <a:rPr lang="en-US" altLang="en-US" dirty="0">
                <a:ea typeface="ＭＳ Ｐゴシック" panose="020B0600070205080204" pitchFamily="34" charset="-128"/>
              </a:rPr>
              <a:t>2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ea typeface="ＭＳ Ｐゴシック" panose="020B0600070205080204" pitchFamily="34" charset="-128"/>
              </a:rPr>
              <a:t>]</a:t>
            </a:r>
            <a:endParaRPr lang="el-GR" altLang="en-US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408DB51-B2DD-EC4B-8E77-09969908B071}"/>
                  </a:ext>
                </a:extLst>
              </p14:cNvPr>
              <p14:cNvContentPartPr/>
              <p14:nvPr/>
            </p14:nvContentPartPr>
            <p14:xfrm>
              <a:off x="3772966" y="118885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408DB51-B2DD-EC4B-8E77-09969908B0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54966" y="1081218"/>
                <a:ext cx="3600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2042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CFF0E-E719-894C-BC18-227CE0E2A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DAC4E-8655-2645-A75E-F3F494C2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Why use kernels?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Make non-separable problem separable.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Map data into better representational space</a:t>
            </a:r>
          </a:p>
          <a:p>
            <a:pPr marL="457200" lvl="1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37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 w="25400" algn="ctr">
          <a:solidFill>
            <a:srgbClr val="008000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algn="l">
          <a:spcBef>
            <a:spcPct val="50000"/>
          </a:spcBef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842</Words>
  <Application>Microsoft Office PowerPoint</Application>
  <PresentationFormat>Widescreen</PresentationFormat>
  <Paragraphs>80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Equation</vt:lpstr>
      <vt:lpstr>Support Vector Machine (SVM)</vt:lpstr>
      <vt:lpstr>Linear Separators: Perception</vt:lpstr>
      <vt:lpstr>Linear Separators</vt:lpstr>
      <vt:lpstr>Classification Margin</vt:lpstr>
      <vt:lpstr>Maximum Margin</vt:lpstr>
      <vt:lpstr>Linear SVMs Mathematically</vt:lpstr>
      <vt:lpstr>Problems with Linear SVM</vt:lpstr>
      <vt:lpstr>Kernel Trick</vt:lpstr>
      <vt:lpstr>Kernels</vt:lpstr>
      <vt:lpstr>Kernel examples</vt:lpstr>
      <vt:lpstr>SVM applications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Vector Machine (SVM)</dc:title>
  <dc:creator>Uddin, Md Sami</dc:creator>
  <cp:lastModifiedBy>VIKAS GANJIGUNTE ASHOK</cp:lastModifiedBy>
  <cp:revision>19</cp:revision>
  <dcterms:created xsi:type="dcterms:W3CDTF">2020-08-31T00:39:00Z</dcterms:created>
  <dcterms:modified xsi:type="dcterms:W3CDTF">2023-04-04T18:39:27Z</dcterms:modified>
</cp:coreProperties>
</file>