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B808-6C89-B046-A955-0F77328D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0985E-1343-6644-AC79-3918D260D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9BC86-7B1F-FE40-A2E6-B711751F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34DAF-A904-3249-B95B-326A218D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EC0A-8522-2945-82E2-E90AEA18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04D9-8B93-AB4E-83B1-0F6BFE0C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5A4EC-F90B-EE4C-8DC6-8CDEFA8B5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9092A-E35C-D14C-A8F6-65D2B263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CF8FD-7A9A-9649-9669-9D413CE3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5ED-D7AF-954B-9733-F8C81076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879E0-79EA-694B-95B5-6C0BACEEC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52A99-7D81-A849-8D15-829E17FD4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B8595-F8DF-4C40-BA76-F54C96F5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5D2F-A45E-7D49-9226-A754E0A4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3AC0D-813E-AF49-A185-65BAFB05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E0D5-6FD7-A544-B0D1-1C723ED4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AAB9-893F-BE41-84EF-44748C02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8C89-E20E-624B-86F8-660C2339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6E6C-EB4E-1749-8C3C-522F412B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C1D05-0549-C947-AB55-622D21B5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9E47-A97F-1E46-A409-21C484C8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24C7-AA27-E84B-946A-0A60E0D9D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564C-4FFB-1A4E-A625-F401014E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9168-9AA5-0741-A935-2962F497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213A-7A01-0240-AAAA-15601910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5D4A-D057-A04B-8E02-AEFBB45D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DF4AD-71E4-D64B-A802-EFB5A9167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3CA02-0686-4249-AE4A-E57075BE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E9C10-1846-654A-BEA6-FEE926F0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C4891-FF5B-BA4F-B8D6-73852632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DE99B-177E-4541-B095-C27FD1E6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5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6695-BF32-6540-BF2F-A998D09E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68777-9028-BD47-A6E0-3D7B8F21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8D293-15B5-7D42-95B8-2A8A76B35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FCD93-867C-F64F-A3D7-39EE4262C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9A633-426F-8F49-A666-36928394F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221BC-00BF-FF46-8ECC-E833BA5F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B3F01-BFB8-C64C-B889-4963B1FB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DA015-A258-F145-BF2D-7A46699F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7C9C-ACC2-7141-962A-FE233479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68D20-3EAA-354F-A388-B24CF26C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A48E4-9613-6041-9F71-08A90A79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2A028-AC48-ED40-9D12-0FC4F611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4B6F7-EE0A-4345-9224-E3C28110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C7F1-4ADB-7342-BC00-B855D672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A938D-BED4-B74E-AB7A-0266870E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22AE-9C59-A248-956E-0BA408D2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7733-9A88-1B4A-AFF0-99AD2EBE6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90C01-EDC7-2D4A-9E5B-8BF034C91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9774F-A079-EC4C-84FB-A111E55C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FB879-7D02-F94B-B0D1-024FAD76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80F64-8F90-A34C-9757-B934C5FC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009D-36A1-9E46-882B-783C298F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0D525-3775-D74C-AB17-C634BECF1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62ADB-51B1-BE43-9DC8-293BBA0E8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67F63-7760-4F42-9A7A-31C97EBC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02117-43BB-E94C-84A7-966BB839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7DEA9-7EF2-5D44-9684-2D4FCF63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CED99-3F44-EA40-9D47-45D44857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2507E-713B-4C42-8542-AF558025D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1925-1D12-2B4A-8FD1-5156E469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1036-4435-4342-9FD0-07858D1C1C8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80E57-4CF9-1F4D-A7DF-34BD6338F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2C5E9-D649-CD4E-B7B1-2050C189C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E2F5-1E4D-1144-B6C5-19254E4F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8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phpad.com/support/faq/what-is-the-difference-between-correlation-and-linear-regress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linear-regression-using-gradient-descent-97a6c870093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C00D-AE0B-1B4A-8D03-D4DABF3CC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D9E0B-3155-F547-A229-C44B63CE8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AA7E-8BB9-C04F-9A54-5A3F31B2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DCB8-6DDD-F74F-BD49-CB9B76A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696"/>
            <a:ext cx="10515600" cy="4799267"/>
          </a:xfrm>
        </p:spPr>
        <p:txBody>
          <a:bodyPr>
            <a:normAutofit/>
          </a:bodyPr>
          <a:lstStyle/>
          <a:p>
            <a:r>
              <a:rPr lang="en-US" dirty="0"/>
              <a:t>Predict a value of a real-valued variable (y) based on the values of other variables known as </a:t>
            </a:r>
            <a:r>
              <a:rPr lang="en-US" dirty="0">
                <a:solidFill>
                  <a:srgbClr val="C00000"/>
                </a:solidFill>
              </a:rPr>
              <a:t>features</a:t>
            </a:r>
            <a:r>
              <a:rPr lang="en-US" dirty="0"/>
              <a:t> (X = {x</a:t>
            </a:r>
            <a:r>
              <a:rPr lang="en-US" baseline="-25000" dirty="0"/>
              <a:t>1</a:t>
            </a:r>
            <a:r>
              <a:rPr lang="en-US" dirty="0"/>
              <a:t>,⋯, </a:t>
            </a:r>
            <a:r>
              <a:rPr lang="en-US" dirty="0" err="1"/>
              <a:t>x</a:t>
            </a:r>
            <a:r>
              <a:rPr lang="en-US" baseline="-25000" dirty="0" err="1"/>
              <a:t>p</a:t>
            </a:r>
            <a:r>
              <a:rPr lang="en-US" dirty="0"/>
              <a:t>}), assuming a certain model of dependency.</a:t>
            </a:r>
          </a:p>
          <a:p>
            <a:pPr lvl="1"/>
            <a:r>
              <a:rPr lang="en-US" dirty="0"/>
              <a:t>In statistics, find a </a:t>
            </a:r>
            <a:r>
              <a:rPr lang="en-US" i="1" dirty="0"/>
              <a:t>model</a:t>
            </a:r>
            <a:r>
              <a:rPr lang="en-US" dirty="0"/>
              <a:t> to predict the </a:t>
            </a:r>
            <a:r>
              <a:rPr lang="en-US" dirty="0">
                <a:solidFill>
                  <a:srgbClr val="C00000"/>
                </a:solidFill>
              </a:rPr>
              <a:t>response </a:t>
            </a:r>
            <a:r>
              <a:rPr lang="en-US" dirty="0"/>
              <a:t>or</a:t>
            </a:r>
            <a:r>
              <a:rPr lang="en-US" dirty="0">
                <a:solidFill>
                  <a:srgbClr val="C00000"/>
                </a:solidFill>
              </a:rPr>
              <a:t> dependent variable </a:t>
            </a:r>
            <a:r>
              <a:rPr lang="en-US" dirty="0"/>
              <a:t>(y) as a function (f) of the values of independent variables(X), mathematically, y = f(X).</a:t>
            </a:r>
          </a:p>
          <a:p>
            <a:r>
              <a:rPr lang="en-US" dirty="0"/>
              <a:t>Goal: previous unseen examples should be predicted as accurately as possible.</a:t>
            </a:r>
          </a:p>
          <a:p>
            <a:pPr lvl="1"/>
            <a:r>
              <a:rPr lang="en-US" dirty="0"/>
              <a:t>Usually, the given data set is divided into </a:t>
            </a:r>
            <a:r>
              <a:rPr lang="en-US" i="1" dirty="0">
                <a:solidFill>
                  <a:srgbClr val="C00000"/>
                </a:solidFill>
              </a:rPr>
              <a:t>training</a:t>
            </a:r>
            <a:r>
              <a:rPr lang="en-US" dirty="0"/>
              <a:t> and </a:t>
            </a:r>
            <a:r>
              <a:rPr lang="en-US" i="1" dirty="0">
                <a:solidFill>
                  <a:srgbClr val="C00000"/>
                </a:solidFill>
              </a:rPr>
              <a:t>test</a:t>
            </a:r>
            <a:r>
              <a:rPr lang="en-US" dirty="0"/>
              <a:t> sets, with training set used to build the model and test set used to validate it.</a:t>
            </a:r>
          </a:p>
        </p:txBody>
      </p:sp>
    </p:spTree>
    <p:extLst>
      <p:ext uri="{BB962C8B-B14F-4D97-AF65-F5344CB8AC3E}">
        <p14:creationId xmlns:p14="http://schemas.microsoft.com/office/powerpoint/2010/main" val="137632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5A7D-5DF1-B848-970F-23BF28CA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Representation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3B72-B7DE-B647-9F7B-516758D86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x</a:t>
            </a:r>
            <a:r>
              <a:rPr lang="en-US" sz="2400" baseline="30000" dirty="0"/>
              <a:t>i</a:t>
            </a:r>
            <a:r>
              <a:rPr lang="en-US" sz="2400" dirty="0"/>
              <a:t> -&gt; input</a:t>
            </a:r>
            <a:br>
              <a:rPr lang="en-US" sz="2400" dirty="0"/>
            </a:b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-&gt; output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Pair (x</a:t>
            </a:r>
            <a:r>
              <a:rPr lang="en-US" sz="2400" baseline="30000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) is the training example</a:t>
            </a:r>
          </a:p>
          <a:p>
            <a:pPr marL="0" indent="0">
              <a:buNone/>
            </a:pPr>
            <a:r>
              <a:rPr lang="en-US" sz="2400" dirty="0"/>
              <a:t>Training set: (x</a:t>
            </a:r>
            <a:r>
              <a:rPr lang="en-US" sz="2400" baseline="30000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); </a:t>
            </a:r>
            <a:r>
              <a:rPr lang="en-US" sz="2400" dirty="0" err="1"/>
              <a:t>i</a:t>
            </a:r>
            <a:r>
              <a:rPr lang="en-US" sz="2400" dirty="0"/>
              <a:t> = 1, 2, 3…..m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Goal is, given a training set, to learn a function</a:t>
            </a:r>
          </a:p>
          <a:p>
            <a:pPr marL="0" indent="0">
              <a:buNone/>
            </a:pPr>
            <a:r>
              <a:rPr lang="en-US" sz="2400" dirty="0"/>
              <a:t>			h: X -&gt; Y</a:t>
            </a:r>
            <a:br>
              <a:rPr lang="en-US" sz="2400" dirty="0"/>
            </a:br>
            <a:r>
              <a:rPr lang="en-US" sz="2400" dirty="0"/>
              <a:t>Here h hypothesis and is a good predictor for corresponding value of y.</a:t>
            </a:r>
          </a:p>
        </p:txBody>
      </p:sp>
    </p:spTree>
    <p:extLst>
      <p:ext uri="{BB962C8B-B14F-4D97-AF65-F5344CB8AC3E}">
        <p14:creationId xmlns:p14="http://schemas.microsoft.com/office/powerpoint/2010/main" val="350558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F916-EA7D-9B4C-82BE-F9DDBC84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example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B65266-0A81-B144-8299-D99FEFFE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8392"/>
            <a:ext cx="7754111" cy="4617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010A2-34B4-5746-A78B-93CFF3956CFA}"/>
              </a:ext>
            </a:extLst>
          </p:cNvPr>
          <p:cNvSpPr txBox="1"/>
          <p:nvPr/>
        </p:nvSpPr>
        <p:spPr>
          <a:xfrm>
            <a:off x="8351521" y="5624751"/>
            <a:ext cx="131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3"/>
              </a:rPr>
              <a:t>Source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49282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7DE1-9C9F-C743-8E7A-9E7B472E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0911F-D2E0-FB44-BE36-83C31BEB2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regression function h is assumed to be </a:t>
                </a:r>
                <a:r>
                  <a:rPr lang="en-US" dirty="0">
                    <a:solidFill>
                      <a:srgbClr val="C00000"/>
                    </a:solidFill>
                  </a:rPr>
                  <a:t>linear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	h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(x</a:t>
                </a:r>
                <a:r>
                  <a:rPr lang="en-US" baseline="30000" dirty="0"/>
                  <a:t>(</a:t>
                </a:r>
                <a:r>
                  <a:rPr lang="en-US" baseline="30000" dirty="0" err="1"/>
                  <a:t>i</a:t>
                </a:r>
                <a:r>
                  <a:rPr lang="en-US" baseline="30000" dirty="0"/>
                  <a:t>)</a:t>
                </a:r>
                <a:r>
                  <a:rPr lang="en-US" dirty="0"/>
                  <a:t>) = 𝜃</a:t>
                </a:r>
                <a:r>
                  <a:rPr lang="en-US" baseline="-25000" dirty="0"/>
                  <a:t>0</a:t>
                </a:r>
                <a:r>
                  <a:rPr lang="en-US" dirty="0"/>
                  <a:t> + 𝜃</a:t>
                </a:r>
                <a:r>
                  <a:rPr lang="en-US" baseline="-25000" dirty="0"/>
                  <a:t>1</a:t>
                </a:r>
                <a:r>
                  <a:rPr lang="en-US" dirty="0"/>
                  <a:t> * x</a:t>
                </a:r>
                <a:r>
                  <a:rPr lang="en-US" baseline="30000" dirty="0"/>
                  <a:t>(</a:t>
                </a:r>
                <a:r>
                  <a:rPr lang="en-US" baseline="30000" dirty="0" err="1"/>
                  <a:t>i</a:t>
                </a:r>
                <a:r>
                  <a:rPr lang="en-US" baseline="30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0911F-D2E0-FB44-BE36-83C31BEB2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8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2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4656-41BF-A349-9C71-F2ECB1D2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58474-757D-5D4B-AF89-0B917EABC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 measures the accuracy of our hypothesis function	</a:t>
                </a:r>
              </a:p>
              <a:p>
                <a:pPr marL="0" indent="0">
                  <a:buNone/>
                </a:pPr>
                <a:r>
                  <a:rPr lang="en-US" dirty="0"/>
                  <a:t>	J(𝜃</a:t>
                </a:r>
                <a:r>
                  <a:rPr lang="en-US" baseline="-25000" dirty="0"/>
                  <a:t>0,</a:t>
                </a:r>
                <a:r>
                  <a:rPr lang="en-US" dirty="0"/>
                  <a:t>𝜃</a:t>
                </a:r>
                <a:r>
                  <a:rPr lang="en-US" baseline="-25000" dirty="0"/>
                  <a:t>1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(</m:t>
                        </m:r>
                        <m:r>
                          <m:rPr>
                            <m:nor/>
                          </m:rPr>
                          <a:rPr lang="en-US" baseline="30000" dirty="0" err="1"/>
                          <m:t>i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aseline="30000" dirty="0"/>
                  <a:t>2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/>
                  <a:t>It is also called </a:t>
                </a:r>
                <a:r>
                  <a:rPr lang="en-US" i="1" dirty="0"/>
                  <a:t>Square error function </a:t>
                </a:r>
                <a:r>
                  <a:rPr lang="en-US" dirty="0"/>
                  <a:t>or </a:t>
                </a:r>
                <a:r>
                  <a:rPr lang="en-US" i="1" dirty="0"/>
                  <a:t>Mean Squared error</a:t>
                </a:r>
                <a:r>
                  <a:rPr lang="en-US" dirty="0"/>
                  <a:t>. The goal is to keep it as minimum as possible.</a:t>
                </a:r>
              </a:p>
              <a:p>
                <a:pPr marL="0" indent="0">
                  <a:buNone/>
                </a:pPr>
                <a:r>
                  <a:rPr lang="en-US" dirty="0"/>
                  <a:t>	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(</m:t>
                        </m:r>
                        <m:r>
                          <m:rPr>
                            <m:nor/>
                          </m:rPr>
                          <a:rPr lang="en-US" baseline="30000" dirty="0" err="1"/>
                          <m:t>i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aseline="30000" dirty="0"/>
                  <a:t>2</a:t>
                </a:r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58474-757D-5D4B-AF89-0B917EABC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8" t="-2915" r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CD22EC-C1DB-1E4D-A4A2-19E810749D5E}"/>
              </a:ext>
            </a:extLst>
          </p:cNvPr>
          <p:cNvSpPr txBox="1"/>
          <p:nvPr/>
        </p:nvSpPr>
        <p:spPr>
          <a:xfrm>
            <a:off x="1743456" y="4267200"/>
            <a:ext cx="104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minimize</a:t>
            </a:r>
          </a:p>
          <a:p>
            <a:r>
              <a:rPr lang="en-US" dirty="0"/>
              <a:t>    𝜃</a:t>
            </a:r>
            <a:r>
              <a:rPr lang="en-US" baseline="-25000" dirty="0"/>
              <a:t>0,</a:t>
            </a:r>
            <a:r>
              <a:rPr lang="en-US" dirty="0"/>
              <a:t>𝜃</a:t>
            </a:r>
            <a:r>
              <a:rPr lang="en-US" baseline="-25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2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7C25-4B4E-FA40-8048-F38F1845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2258A-C019-EE4B-9B06-C30EA18B7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Iterative optimization algorithm to find the minimum of a function. Here that function is our Loss Function.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Algorithm: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𝛿𝜃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dirty="0"/>
                  <a:t> J(𝜃</a:t>
                </a:r>
                <a:r>
                  <a:rPr lang="en-US" baseline="-25000" dirty="0"/>
                  <a:t>0,</a:t>
                </a:r>
                <a:r>
                  <a:rPr lang="en-US" dirty="0"/>
                  <a:t>𝜃</a:t>
                </a:r>
                <a:r>
                  <a:rPr lang="en-US" baseline="-25000" dirty="0"/>
                  <a:t>1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𝛿𝜃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(</m:t>
                        </m:r>
                        <m:r>
                          <m:rPr>
                            <m:nor/>
                          </m:rPr>
                          <a:rPr lang="en-US" baseline="30000" dirty="0" err="1"/>
                          <m:t>i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 until convergence: {</a:t>
                </a:r>
              </a:p>
              <a:p>
                <a:pPr marL="0" indent="0">
                  <a:buNone/>
                </a:pPr>
                <a:r>
                  <a:rPr lang="en-US" dirty="0"/>
                  <a:t>	𝜃</a:t>
                </a:r>
                <a:r>
                  <a:rPr lang="en-US" baseline="-25000" dirty="0"/>
                  <a:t>0 </a:t>
                </a:r>
                <a:r>
                  <a:rPr lang="en-US" dirty="0"/>
                  <a:t> := 𝜃</a:t>
                </a:r>
                <a:r>
                  <a:rPr lang="en-US" baseline="-25000" dirty="0"/>
                  <a:t>0 </a:t>
                </a:r>
                <a:r>
                  <a:rPr lang="en-US" dirty="0"/>
                  <a:t> -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(</m:t>
                        </m:r>
                        <m:r>
                          <m:rPr>
                            <m:nor/>
                          </m:rPr>
                          <a:rPr lang="en-US" baseline="30000" dirty="0" err="1"/>
                          <m:t>i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dirty="0"/>
                  <a:t>	𝜃</a:t>
                </a:r>
                <a:r>
                  <a:rPr lang="en-US" baseline="-25000" dirty="0"/>
                  <a:t>1 </a:t>
                </a:r>
                <a:r>
                  <a:rPr lang="en-US" dirty="0"/>
                  <a:t> := 𝜃</a:t>
                </a:r>
                <a:r>
                  <a:rPr lang="en-US" baseline="-25000" dirty="0"/>
                  <a:t>1 </a:t>
                </a:r>
                <a:r>
                  <a:rPr lang="en-US" dirty="0"/>
                  <a:t> -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(</m:t>
                        </m:r>
                        <m:r>
                          <m:rPr>
                            <m:nor/>
                          </m:rPr>
                          <a:rPr lang="en-US" baseline="30000" dirty="0" err="1"/>
                          <m:t>i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/>
                  <a:t> is learning rate.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2258A-C019-EE4B-9B06-C30EA18B7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3499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26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D734-079A-A34E-BD63-A5AD0117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example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ABC78F19-6A25-FB44-8A34-B6A689D7C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24" y="1875354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5279D-3807-7D48-BEF2-7AD028030BF5}"/>
              </a:ext>
            </a:extLst>
          </p:cNvPr>
          <p:cNvSpPr txBox="1"/>
          <p:nvPr/>
        </p:nvSpPr>
        <p:spPr>
          <a:xfrm>
            <a:off x="1155192" y="1690688"/>
            <a:ext cx="237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𝜃</a:t>
            </a:r>
            <a:r>
              <a:rPr lang="en-US" baseline="-25000" dirty="0"/>
              <a:t>1</a:t>
            </a:r>
            <a:r>
              <a:rPr lang="en-US" dirty="0"/>
              <a:t> = m and 𝜃</a:t>
            </a:r>
            <a:r>
              <a:rPr lang="en-US" baseline="-25000" dirty="0"/>
              <a:t>0 </a:t>
            </a:r>
            <a:r>
              <a:rPr lang="en-US" dirty="0"/>
              <a:t>=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D2F25-76F6-E84F-AD8E-89736DE3CC36}"/>
              </a:ext>
            </a:extLst>
          </p:cNvPr>
          <p:cNvSpPr txBox="1"/>
          <p:nvPr/>
        </p:nvSpPr>
        <p:spPr>
          <a:xfrm>
            <a:off x="8362908" y="5352288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/>
              </a:rPr>
              <a:t>source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6622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379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Linear Regression</vt:lpstr>
      <vt:lpstr>Regression</vt:lpstr>
      <vt:lpstr>Model Representation </vt:lpstr>
      <vt:lpstr>Regression example</vt:lpstr>
      <vt:lpstr>Linear Regression </vt:lpstr>
      <vt:lpstr>Cost function</vt:lpstr>
      <vt:lpstr>Gradient descent</vt:lpstr>
      <vt:lpstr>Gradient descent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Uddin, Md Sami</dc:creator>
  <cp:lastModifiedBy>VIKAS GANJIGUNTE ASHOK</cp:lastModifiedBy>
  <cp:revision>25</cp:revision>
  <dcterms:created xsi:type="dcterms:W3CDTF">2020-08-27T20:14:05Z</dcterms:created>
  <dcterms:modified xsi:type="dcterms:W3CDTF">2023-04-06T18:47:07Z</dcterms:modified>
</cp:coreProperties>
</file>