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notesSlides/notesSlide8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5" r:id="rId3"/>
    <p:sldId id="267" r:id="rId4"/>
    <p:sldId id="268" r:id="rId5"/>
    <p:sldId id="307" r:id="rId6"/>
    <p:sldId id="308" r:id="rId7"/>
    <p:sldId id="309" r:id="rId8"/>
    <p:sldId id="272" r:id="rId9"/>
    <p:sldId id="313" r:id="rId10"/>
    <p:sldId id="298" r:id="rId11"/>
    <p:sldId id="273" r:id="rId12"/>
    <p:sldId id="292" r:id="rId13"/>
    <p:sldId id="293" r:id="rId14"/>
    <p:sldId id="294" r:id="rId15"/>
    <p:sldId id="264" r:id="rId16"/>
    <p:sldId id="257" r:id="rId17"/>
    <p:sldId id="258" r:id="rId18"/>
    <p:sldId id="260" r:id="rId19"/>
    <p:sldId id="261" r:id="rId20"/>
    <p:sldId id="25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11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F682B-6078-43B0-A623-A8C609C27238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1D33A-3CFD-4CB5-838D-CE2F95D40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2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D999C449-6A67-E234-9520-68C395A8A7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DBF73F6-115B-43D4-A251-C0D1D290D1BD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05975649-F60C-902C-C895-F9798D72D7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5D00B5CE-3640-EECB-9D36-2142995CFB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E68D9604-92E0-0D69-0F35-4F6CEEE3DD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8BF4111-837A-4DDB-8F58-96C1B77AE877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17B5FA09-205D-4E15-618E-31B8ADD3F2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1A71F922-6A37-3DC1-EC3B-5FD5D33D03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FE0B8EC4-366F-4BEE-F3CE-180FBBFB5A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A454C95-C4D5-4B56-8CCF-48EC565AD4D8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852B9C67-95EA-EC78-D81D-37850C369A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38A10FE0-39C7-0AFD-B76E-7CA08E4F61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67562041-9CF1-C2C1-1EDC-E86C37B8E5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28C1FC8-6B2E-4925-A21D-649D500040D5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2E219DEE-A075-BBEB-33FD-1F78B2084A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B35DD47F-E898-1103-864C-3BAF2DD104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D794F114-B2E7-700F-4BF0-FE63E8700B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FE4D352-F3DB-4107-8925-E43EB682DE82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A5FB7777-F457-D2B4-6789-10828AD11B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D8926B61-1A55-EF6F-8B2A-2E930E1E1F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want to learn a policy (what’s the solution?)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can we learn it using (un)supervised learning? why not?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so how do we learn it? any ideas?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let the robot explore the environment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EC3C7067-DBC8-146E-944C-85F32F65BF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0D8A5A4-57EA-4C7C-B8C7-567EF886307D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9A4B1C9B-098A-DCC2-9DCA-94FD830DBE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52075F5C-FA94-44BA-1ACC-278400DA43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92C96004-9B52-04B4-EC55-CD853B133E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275E673-CCE1-47CA-AF6D-5145E29334B0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15484794-B51D-F38A-D11E-B2E1C7AF20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AFB401A1-9AEE-ECAF-BFDB-E39CA1F3AF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want to learn a policy (what’s the solution?)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can we learn it using (un)supervised learning? why not?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so how do we learn it? any ideas?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let the robot explore the environment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46AE21C0-F77F-C1F2-2D0C-E6586F7E00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CB1055A-6CBF-483B-B776-60033D8A7C7F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DA9B6D3B-0182-4B91-634D-7A4ECF2334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07F0E518-33C7-B611-ADB8-7C9DCA6747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7EC9E504-6A04-1D19-0600-1EB9D446D0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C63FCCD-8EF3-4293-8F96-9622E9720558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D67B0484-3A94-F76B-EDFD-D98CE518B6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0D456563-5944-C39C-7F59-8BA4FA1741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625BCB3B-7E39-CAA8-A883-4FC8D8AABC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66EBD1C-523E-456D-8F92-BA1A8F1CFB96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4A308B2F-F887-7530-AEE6-36AA70D062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35448BF4-76D6-9167-7AAF-CC0CADD86F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A3B9D567-6AAD-6A9D-4FBE-4AC3B480AE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715B78C-FDBB-4E85-A184-CA2F0802B3AB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D11DFB0B-6C36-37DB-C0A9-D62B4DBC36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4BD4219F-52C8-0438-8A9C-86315FA30F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D7BB9413-8841-A060-8818-05E30D5E9A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B715F02-E34A-4FDA-AACA-812A13E28D5A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A02736A6-879E-C6C0-804D-A32536EA1A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874A20FE-B6CE-4D80-7082-B6297AF29E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0BC2A-97C8-4E11-49AD-A108C4504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570928-E02B-21E2-62D3-0D809DC17F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5BE7A-041A-92D0-9DC0-4348BE51C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2C92-4A33-4A76-B34A-1407E20C8C2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50831-5545-BEB3-10C6-0F1BA6A76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0E16C-B7B3-1071-2B40-B0B1F6FE6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E55FF-66E2-4FBE-A8AB-76F736237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2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D4FB-EE3A-1617-747E-E78D56C3E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4C4982-7D0F-708E-33DB-B617635FF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57E06-2AFC-AD58-71B2-267E670C2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2C92-4A33-4A76-B34A-1407E20C8C2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7D9FC-DF89-3FF2-E143-F05468732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59873-45AF-C345-E510-7E6AB47DF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E55FF-66E2-4FBE-A8AB-76F736237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2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7C87A2-B8CE-B425-D437-7B48794BA3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D627D2-FF2A-D76F-4292-B9D006AB1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E7115-F9C6-004A-3A63-E28A482C1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2C92-4A33-4A76-B34A-1407E20C8C2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EC1E1-886F-CF57-F95A-C6DFA99C7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23A1C-03B9-0AC8-2AB6-B31C658D9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E55FF-66E2-4FBE-A8AB-76F736237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01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605BC-91A9-C6E8-C106-38EFE838D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01C99-2DC9-D4BB-148F-3B614EE81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F8CF9-42CA-8BA3-5DA5-9F87F8EFE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2C92-4A33-4A76-B34A-1407E20C8C2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893F9-6302-AD1A-12A3-D88899C97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5F825-1A21-A6B6-0A73-86648313A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E55FF-66E2-4FBE-A8AB-76F736237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08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758FD-25EC-4B2A-1BE6-76EDBAE2F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05E765-A26E-99C4-A0F3-7C94143B6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B590E-FE5B-3879-529A-893C60005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2C92-4A33-4A76-B34A-1407E20C8C2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5770D-EA0C-65C4-81CF-DC16B333B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9E929-BCBA-1119-F029-FAD46620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E55FF-66E2-4FBE-A8AB-76F736237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8B863-0A2E-F420-DA50-9694DDD38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5F3A9-0065-94EB-5DB8-B3EF5C0720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82B07E-4A34-EA31-930B-F7C767540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1C07EF-1695-3633-D05D-3F8F570AA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2C92-4A33-4A76-B34A-1407E20C8C2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93631-62D6-0458-32C9-616EC0063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170EE-DAAD-CE0E-9655-E0A42D545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E55FF-66E2-4FBE-A8AB-76F736237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50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DED85-E3BE-8574-6F68-6A5E632CC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566C2A-08F9-F889-1F89-2D46BB8C9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71A99B-7747-DCCA-D42F-3524F8B61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B5A227-9C79-0EA7-B0C0-640E6246BF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F5DA36-E464-A760-7FA5-0DE819ED3D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40A117-6314-4D23-98DC-D22724F53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2C92-4A33-4A76-B34A-1407E20C8C2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58F90B-1134-DEE4-BE5C-29516B2DC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E7DE25-E1F3-B5F8-90D1-A64C94A57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E55FF-66E2-4FBE-A8AB-76F736237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5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E3BF2-4A43-7AE8-A013-EF59A9B46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12B513-C6FD-22CD-E70C-801C976B4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2C92-4A33-4A76-B34A-1407E20C8C2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23461-F4EF-EA35-AA51-7DC3F3992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BC1ADE-E745-C4F7-0B1C-AB704E107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E55FF-66E2-4FBE-A8AB-76F736237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56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2E9BD8-5332-F5DC-6B1B-B8A84AA25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2C92-4A33-4A76-B34A-1407E20C8C2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AB80D1-CC39-59DB-517F-66B6CF326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62F4FF-4A90-C38A-E9CC-0AD526AA4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E55FF-66E2-4FBE-A8AB-76F736237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2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4618C-CBC9-88A2-BF28-945397B9F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7D24D-FA03-EC75-D23B-60963E175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7A7B47-CDBC-5E69-2F48-B3EA08A3F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EA293-B44F-9E44-F25C-5D1960963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2C92-4A33-4A76-B34A-1407E20C8C2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3E514-E06B-DF0F-5801-2952B2D1C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3264A1-4548-513B-358A-54044BFBC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E55FF-66E2-4FBE-A8AB-76F736237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817D5-43B1-9004-AD4D-372DD015A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FFC5B-1EEA-B275-019F-36A99CBE74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5C8F66-8401-D894-D665-C2DE57524C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EEEFE5-B69E-9E9C-5A98-1C74F4EBD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2C92-4A33-4A76-B34A-1407E20C8C2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2B4B80-683E-FFF4-3558-7C41CFF93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A85989-22FE-8DFE-0E4F-CD9873673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E55FF-66E2-4FBE-A8AB-76F736237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79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A2C801-ED73-B1FA-EFE7-B402C3CE6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C5E8A2-73A9-E382-C9B2-9C38D0460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CDE36-BBB6-1756-418F-409FAF1735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B2C92-4A33-4A76-B34A-1407E20C8C2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1AC9B-81DD-DB50-C5A3-62715B5112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068F1-32F8-3A8C-3F6D-DEF212C846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E55FF-66E2-4FBE-A8AB-76F736237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51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4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7.xml"/><Relationship Id="rId7" Type="http://schemas.openxmlformats.org/officeDocument/2006/relationships/image" Target="../media/image6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5.pn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1B8E3-0C57-F874-5A4F-227FE2AE0B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Reinforcement Learning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78B71D-03F7-CD92-362C-3EACF1BD4132}"/>
              </a:ext>
            </a:extLst>
          </p:cNvPr>
          <p:cNvSpPr txBox="1"/>
          <p:nvPr/>
        </p:nvSpPr>
        <p:spPr>
          <a:xfrm>
            <a:off x="1099838" y="5735782"/>
            <a:ext cx="7327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dirty="0"/>
              <a:t>Slides By: </a:t>
            </a:r>
            <a:r>
              <a:rPr lang="en-US" altLang="en-US" dirty="0"/>
              <a:t>Peter </a:t>
            </a:r>
            <a:r>
              <a:rPr lang="en-US" altLang="en-US" dirty="0" err="1"/>
              <a:t>Bodík</a:t>
            </a:r>
            <a:r>
              <a:rPr lang="en-US" altLang="en-US" dirty="0"/>
              <a:t>, RAD Lab, UC Berkeley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907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35E21BE-4349-A2C3-C53B-D0DD3E95DA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Value functions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DD9D105-DE1D-FF1D-E9FD-DA4B4FB2E7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0"/>
            <a:ext cx="8534400" cy="5638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state value function: V</a:t>
            </a:r>
            <a:r>
              <a:rPr lang="en-US" altLang="en-US" baseline="30000" dirty="0">
                <a:latin typeface="Symbol" panose="05050102010706020507" pitchFamily="18" charset="2"/>
                <a:sym typeface="Symbol" panose="05050102010706020507" pitchFamily="18" charset="2"/>
              </a:rPr>
              <a:t></a:t>
            </a:r>
            <a:r>
              <a:rPr lang="en-US" altLang="en-US" dirty="0"/>
              <a:t>(s)</a:t>
            </a:r>
          </a:p>
          <a:p>
            <a:pPr lvl="1" eaLnBrk="1" hangingPunct="1"/>
            <a:r>
              <a:rPr lang="en-US" altLang="en-US" dirty="0"/>
              <a:t>expected return when starting in </a:t>
            </a:r>
            <a:r>
              <a:rPr lang="en-US" altLang="en-US" i="1" dirty="0"/>
              <a:t>s</a:t>
            </a:r>
            <a:r>
              <a:rPr lang="en-US" altLang="en-US" dirty="0"/>
              <a:t> and following </a:t>
            </a:r>
            <a:r>
              <a:rPr lang="en-US" altLang="en-US" dirty="0">
                <a:latin typeface="Symbol" panose="05050102010706020507" pitchFamily="18" charset="2"/>
                <a:sym typeface="Symbol" panose="05050102010706020507" pitchFamily="18" charset="2"/>
              </a:rPr>
              <a:t>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state-action value function: Q</a:t>
            </a:r>
            <a:r>
              <a:rPr lang="en-US" altLang="en-US" baseline="30000" dirty="0">
                <a:latin typeface="Symbol" panose="05050102010706020507" pitchFamily="18" charset="2"/>
                <a:sym typeface="Symbol" panose="05050102010706020507" pitchFamily="18" charset="2"/>
              </a:rPr>
              <a:t></a:t>
            </a:r>
            <a:r>
              <a:rPr lang="en-US" altLang="en-US" dirty="0"/>
              <a:t>(</a:t>
            </a:r>
            <a:r>
              <a:rPr lang="en-US" altLang="en-US" dirty="0" err="1"/>
              <a:t>s,a</a:t>
            </a:r>
            <a:r>
              <a:rPr lang="en-US" altLang="en-US" dirty="0"/>
              <a:t>)</a:t>
            </a:r>
          </a:p>
          <a:p>
            <a:pPr lvl="1" eaLnBrk="1" hangingPunct="1"/>
            <a:r>
              <a:rPr lang="en-US" altLang="en-US" dirty="0"/>
              <a:t>expected return when starting in </a:t>
            </a:r>
            <a:r>
              <a:rPr lang="en-US" altLang="en-US" i="1" dirty="0"/>
              <a:t>s</a:t>
            </a:r>
            <a:r>
              <a:rPr lang="en-US" altLang="en-US" dirty="0"/>
              <a:t>, performing </a:t>
            </a:r>
            <a:r>
              <a:rPr lang="en-US" altLang="en-US" i="1" dirty="0"/>
              <a:t>a,</a:t>
            </a:r>
            <a:r>
              <a:rPr lang="en-US" altLang="en-US" dirty="0"/>
              <a:t> and following </a:t>
            </a:r>
            <a:r>
              <a:rPr lang="en-US" altLang="en-US" dirty="0">
                <a:latin typeface="Symbol" panose="05050102010706020507" pitchFamily="18" charset="2"/>
                <a:sym typeface="Symbol" panose="05050102010706020507" pitchFamily="18" charset="2"/>
              </a:rPr>
              <a:t>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useful for finding the optimal policy</a:t>
            </a:r>
          </a:p>
          <a:p>
            <a:pPr lvl="1" eaLnBrk="1" hangingPunct="1"/>
            <a:r>
              <a:rPr lang="en-US" altLang="en-US" dirty="0"/>
              <a:t>can estimate from experience</a:t>
            </a:r>
          </a:p>
          <a:p>
            <a:pPr lvl="1" eaLnBrk="1" hangingPunct="1"/>
            <a:r>
              <a:rPr lang="en-US" altLang="en-US" dirty="0"/>
              <a:t>pick the best action using Q</a:t>
            </a:r>
            <a:r>
              <a:rPr lang="en-US" altLang="en-US" baseline="30000" dirty="0">
                <a:latin typeface="Symbol" panose="05050102010706020507" pitchFamily="18" charset="2"/>
                <a:sym typeface="Symbol" panose="05050102010706020507" pitchFamily="18" charset="2"/>
              </a:rPr>
              <a:t></a:t>
            </a:r>
            <a:r>
              <a:rPr lang="en-US" altLang="en-US" dirty="0"/>
              <a:t>(</a:t>
            </a:r>
            <a:r>
              <a:rPr lang="en-US" altLang="en-US" dirty="0" err="1"/>
              <a:t>s,a</a:t>
            </a:r>
            <a:r>
              <a:rPr lang="en-US" altLang="en-US" dirty="0"/>
              <a:t>)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Bellman equation</a:t>
            </a:r>
          </a:p>
        </p:txBody>
      </p:sp>
      <p:grpSp>
        <p:nvGrpSpPr>
          <p:cNvPr id="19460" name="Group 4">
            <a:extLst>
              <a:ext uri="{FF2B5EF4-FFF2-40B4-BE49-F238E27FC236}">
                <a16:creationId xmlns:a16="http://schemas.microsoft.com/office/drawing/2014/main" id="{E8FE51FC-C7F8-6808-ED1A-FF414C4205FF}"/>
              </a:ext>
            </a:extLst>
          </p:cNvPr>
          <p:cNvGrpSpPr>
            <a:grpSpLocks/>
          </p:cNvGrpSpPr>
          <p:nvPr/>
        </p:nvGrpSpPr>
        <p:grpSpPr bwMode="auto">
          <a:xfrm>
            <a:off x="8001000" y="3733800"/>
            <a:ext cx="2209800" cy="1371600"/>
            <a:chOff x="672" y="2496"/>
            <a:chExt cx="912" cy="576"/>
          </a:xfrm>
        </p:grpSpPr>
        <p:sp>
          <p:nvSpPr>
            <p:cNvPr id="19466" name="Line 5">
              <a:extLst>
                <a:ext uri="{FF2B5EF4-FFF2-40B4-BE49-F238E27FC236}">
                  <a16:creationId xmlns:a16="http://schemas.microsoft.com/office/drawing/2014/main" id="{BB50BCEB-6C9C-7D1E-BE39-F12B8FEB8F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93" y="2544"/>
              <a:ext cx="311" cy="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6">
              <a:extLst>
                <a:ext uri="{FF2B5EF4-FFF2-40B4-BE49-F238E27FC236}">
                  <a16:creationId xmlns:a16="http://schemas.microsoft.com/office/drawing/2014/main" id="{30148FD3-9853-CE44-0B2D-1DB540730F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96" y="2544"/>
              <a:ext cx="8" cy="2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Line 7">
              <a:extLst>
                <a:ext uri="{FF2B5EF4-FFF2-40B4-BE49-F238E27FC236}">
                  <a16:creationId xmlns:a16="http://schemas.microsoft.com/office/drawing/2014/main" id="{634130CB-D0F2-BCE2-AB9F-9726A488BC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544"/>
              <a:ext cx="295" cy="2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Line 8">
              <a:extLst>
                <a:ext uri="{FF2B5EF4-FFF2-40B4-BE49-F238E27FC236}">
                  <a16:creationId xmlns:a16="http://schemas.microsoft.com/office/drawing/2014/main" id="{A903D3CB-B0D2-F38D-1BF3-8B137D4DFC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2736"/>
              <a:ext cx="96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Line 9">
              <a:extLst>
                <a:ext uri="{FF2B5EF4-FFF2-40B4-BE49-F238E27FC236}">
                  <a16:creationId xmlns:a16="http://schemas.microsoft.com/office/drawing/2014/main" id="{5A4EA9B2-A1C1-DEC1-F63C-CB9FFCB3B9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16" y="2736"/>
              <a:ext cx="4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Line 10">
              <a:extLst>
                <a:ext uri="{FF2B5EF4-FFF2-40B4-BE49-F238E27FC236}">
                  <a16:creationId xmlns:a16="http://schemas.microsoft.com/office/drawing/2014/main" id="{52BCE1D4-06F0-6D13-CB0C-6074E8405E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736"/>
              <a:ext cx="4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Line 11">
              <a:extLst>
                <a:ext uri="{FF2B5EF4-FFF2-40B4-BE49-F238E27FC236}">
                  <a16:creationId xmlns:a16="http://schemas.microsoft.com/office/drawing/2014/main" id="{A6F8AD6C-C9A6-D88E-A9E7-7D432CB65B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104" y="2736"/>
              <a:ext cx="96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Line 12">
              <a:extLst>
                <a:ext uri="{FF2B5EF4-FFF2-40B4-BE49-F238E27FC236}">
                  <a16:creationId xmlns:a16="http://schemas.microsoft.com/office/drawing/2014/main" id="{E9093846-BCA3-C60B-6502-B35B5E7452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92" y="273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Line 13">
              <a:extLst>
                <a:ext uri="{FF2B5EF4-FFF2-40B4-BE49-F238E27FC236}">
                  <a16:creationId xmlns:a16="http://schemas.microsoft.com/office/drawing/2014/main" id="{E9C4F194-05A5-EBFB-B4D6-EAE36D9E7E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392" y="2736"/>
              <a:ext cx="144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Oval 14">
              <a:extLst>
                <a:ext uri="{FF2B5EF4-FFF2-40B4-BE49-F238E27FC236}">
                  <a16:creationId xmlns:a16="http://schemas.microsoft.com/office/drawing/2014/main" id="{68D31114-3AA8-46B0-2310-39448388D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496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6" name="Oval 15">
              <a:extLst>
                <a:ext uri="{FF2B5EF4-FFF2-40B4-BE49-F238E27FC236}">
                  <a16:creationId xmlns:a16="http://schemas.microsoft.com/office/drawing/2014/main" id="{065CF156-CA10-FCC3-9111-81BE13326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" y="2721"/>
              <a:ext cx="69" cy="69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7" name="Oval 16">
              <a:extLst>
                <a:ext uri="{FF2B5EF4-FFF2-40B4-BE49-F238E27FC236}">
                  <a16:creationId xmlns:a16="http://schemas.microsoft.com/office/drawing/2014/main" id="{E208B618-9638-65E0-4CDA-746655C79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" y="2721"/>
              <a:ext cx="69" cy="69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8" name="Oval 17">
              <a:extLst>
                <a:ext uri="{FF2B5EF4-FFF2-40B4-BE49-F238E27FC236}">
                  <a16:creationId xmlns:a16="http://schemas.microsoft.com/office/drawing/2014/main" id="{D842448E-0993-DC31-4619-75765693C6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" y="2721"/>
              <a:ext cx="69" cy="69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9" name="Oval 18">
              <a:extLst>
                <a:ext uri="{FF2B5EF4-FFF2-40B4-BE49-F238E27FC236}">
                  <a16:creationId xmlns:a16="http://schemas.microsoft.com/office/drawing/2014/main" id="{F317D8E3-2ECC-C249-BEAA-94D4731F4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976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80" name="Oval 19">
              <a:extLst>
                <a:ext uri="{FF2B5EF4-FFF2-40B4-BE49-F238E27FC236}">
                  <a16:creationId xmlns:a16="http://schemas.microsoft.com/office/drawing/2014/main" id="{DD60B28A-AC9B-3612-413A-E12B4D632B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976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81" name="Oval 20">
              <a:extLst>
                <a:ext uri="{FF2B5EF4-FFF2-40B4-BE49-F238E27FC236}">
                  <a16:creationId xmlns:a16="http://schemas.microsoft.com/office/drawing/2014/main" id="{A50CCF27-BDF3-8F4F-F515-5ACABFB46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976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82" name="Oval 21">
              <a:extLst>
                <a:ext uri="{FF2B5EF4-FFF2-40B4-BE49-F238E27FC236}">
                  <a16:creationId xmlns:a16="http://schemas.microsoft.com/office/drawing/2014/main" id="{CA2F8200-3004-CA37-5752-03331F799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976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83" name="Oval 22">
              <a:extLst>
                <a:ext uri="{FF2B5EF4-FFF2-40B4-BE49-F238E27FC236}">
                  <a16:creationId xmlns:a16="http://schemas.microsoft.com/office/drawing/2014/main" id="{D748E9C4-755E-D2EA-4548-58C573925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84" name="Oval 23">
              <a:extLst>
                <a:ext uri="{FF2B5EF4-FFF2-40B4-BE49-F238E27FC236}">
                  <a16:creationId xmlns:a16="http://schemas.microsoft.com/office/drawing/2014/main" id="{41279C96-E0A6-9158-8557-7D0C3147D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976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9461" name="Text Box 25">
            <a:extLst>
              <a:ext uri="{FF2B5EF4-FFF2-40B4-BE49-F238E27FC236}">
                <a16:creationId xmlns:a16="http://schemas.microsoft.com/office/drawing/2014/main" id="{8A3F2E1A-0777-BDA5-728F-E0772AE1F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1" y="3519488"/>
            <a:ext cx="276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>
                <a:latin typeface="Trebuchet MS" panose="020B0603020202020204" pitchFamily="34" charset="0"/>
              </a:rPr>
              <a:t>s</a:t>
            </a:r>
          </a:p>
        </p:txBody>
      </p:sp>
      <p:sp>
        <p:nvSpPr>
          <p:cNvPr id="19462" name="Text Box 26">
            <a:extLst>
              <a:ext uri="{FF2B5EF4-FFF2-40B4-BE49-F238E27FC236}">
                <a16:creationId xmlns:a16="http://schemas.microsoft.com/office/drawing/2014/main" id="{04E84184-89D9-CA0A-1CB8-606E3E3B0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9575" y="39766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>
                <a:latin typeface="Trebuchet MS" panose="020B0603020202020204" pitchFamily="34" charset="0"/>
              </a:rPr>
              <a:t>a</a:t>
            </a:r>
          </a:p>
        </p:txBody>
      </p:sp>
      <p:sp>
        <p:nvSpPr>
          <p:cNvPr id="19463" name="Text Box 27">
            <a:extLst>
              <a:ext uri="{FF2B5EF4-FFF2-40B4-BE49-F238E27FC236}">
                <a16:creationId xmlns:a16="http://schemas.microsoft.com/office/drawing/2014/main" id="{A0F9AAEA-CAE1-7FDF-35A2-1F946CA26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6838" y="4953001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>
                <a:latin typeface="Trebuchet MS" panose="020B0603020202020204" pitchFamily="34" charset="0"/>
              </a:rPr>
              <a:t>s’</a:t>
            </a:r>
          </a:p>
        </p:txBody>
      </p:sp>
      <p:sp>
        <p:nvSpPr>
          <p:cNvPr id="19464" name="Text Box 28">
            <a:extLst>
              <a:ext uri="{FF2B5EF4-FFF2-40B4-BE49-F238E27FC236}">
                <a16:creationId xmlns:a16="http://schemas.microsoft.com/office/drawing/2014/main" id="{527EBEE2-24B0-11DB-72A2-5C7E4B1CF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9238" y="4419601"/>
            <a:ext cx="273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>
                <a:latin typeface="Trebuchet MS" panose="020B0603020202020204" pitchFamily="34" charset="0"/>
              </a:rPr>
              <a:t>r</a:t>
            </a:r>
          </a:p>
        </p:txBody>
      </p:sp>
      <p:pic>
        <p:nvPicPr>
          <p:cNvPr id="19465" name="Picture 30" descr="txp_fig">
            <a:extLst>
              <a:ext uri="{FF2B5EF4-FFF2-40B4-BE49-F238E27FC236}">
                <a16:creationId xmlns:a16="http://schemas.microsoft.com/office/drawing/2014/main" id="{C8EA8DC7-D5BE-FC9F-D3C2-0236D9804F58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0" y="5588000"/>
            <a:ext cx="756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D293E4B-5068-9AF0-C21A-B9340A5160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Optimal value functions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5B14AED-EB07-68B8-2BC7-9F5D944AA5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/>
              <a:t>there’s a set of </a:t>
            </a:r>
            <a:r>
              <a:rPr lang="en-US" altLang="en-US" i="1" dirty="0"/>
              <a:t>optimal</a:t>
            </a:r>
            <a:r>
              <a:rPr lang="en-US" altLang="en-US" dirty="0"/>
              <a:t> policies</a:t>
            </a:r>
          </a:p>
          <a:p>
            <a:pPr lvl="1" eaLnBrk="1" hangingPunct="1"/>
            <a:r>
              <a:rPr lang="en-US" altLang="en-US" dirty="0"/>
              <a:t>V</a:t>
            </a:r>
            <a:r>
              <a:rPr lang="en-US" altLang="en-US" baseline="30000" dirty="0">
                <a:latin typeface="Symbol" panose="05050102010706020507" pitchFamily="18" charset="2"/>
                <a:sym typeface="Symbol" panose="05050102010706020507" pitchFamily="18" charset="2"/>
              </a:rPr>
              <a:t></a:t>
            </a:r>
            <a:r>
              <a:rPr lang="en-US" altLang="en-US" dirty="0"/>
              <a:t> defines partial ordering on policies</a:t>
            </a:r>
          </a:p>
          <a:p>
            <a:pPr lvl="1" eaLnBrk="1" hangingPunct="1"/>
            <a:r>
              <a:rPr lang="en-US" altLang="en-US" dirty="0"/>
              <a:t>they share the same optimal value function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Bellman optimality equation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system of n non-linear equations</a:t>
            </a:r>
          </a:p>
          <a:p>
            <a:pPr lvl="1" eaLnBrk="1" hangingPunct="1"/>
            <a:r>
              <a:rPr lang="en-US" altLang="en-US" dirty="0"/>
              <a:t>solve for V*(s)</a:t>
            </a:r>
          </a:p>
          <a:p>
            <a:pPr lvl="1" eaLnBrk="1" hangingPunct="1"/>
            <a:r>
              <a:rPr lang="en-US" altLang="en-US" dirty="0"/>
              <a:t>easy to extract the optimal policy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having Q*(</a:t>
            </a:r>
            <a:r>
              <a:rPr lang="en-US" altLang="en-US" dirty="0" err="1"/>
              <a:t>s,a</a:t>
            </a:r>
            <a:r>
              <a:rPr lang="en-US" altLang="en-US" dirty="0"/>
              <a:t>) makes it even simpler</a:t>
            </a:r>
          </a:p>
        </p:txBody>
      </p:sp>
      <p:pic>
        <p:nvPicPr>
          <p:cNvPr id="20484" name="Picture 9" descr="txp_fig">
            <a:extLst>
              <a:ext uri="{FF2B5EF4-FFF2-40B4-BE49-F238E27FC236}">
                <a16:creationId xmlns:a16="http://schemas.microsoft.com/office/drawing/2014/main" id="{801021D3-4CAC-D4DC-F290-6E8390D6C56D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407" y="2844800"/>
            <a:ext cx="23749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85" name="Group 37">
            <a:extLst>
              <a:ext uri="{FF2B5EF4-FFF2-40B4-BE49-F238E27FC236}">
                <a16:creationId xmlns:a16="http://schemas.microsoft.com/office/drawing/2014/main" id="{92D6F36F-3C27-0335-642B-607C1E8AD672}"/>
              </a:ext>
            </a:extLst>
          </p:cNvPr>
          <p:cNvGrpSpPr>
            <a:grpSpLocks/>
          </p:cNvGrpSpPr>
          <p:nvPr/>
        </p:nvGrpSpPr>
        <p:grpSpPr bwMode="auto">
          <a:xfrm>
            <a:off x="7564438" y="3733801"/>
            <a:ext cx="2493962" cy="1800225"/>
            <a:chOff x="3565" y="2745"/>
            <a:chExt cx="1571" cy="1134"/>
          </a:xfrm>
        </p:grpSpPr>
        <p:grpSp>
          <p:nvGrpSpPr>
            <p:cNvPr id="20488" name="Group 13">
              <a:extLst>
                <a:ext uri="{FF2B5EF4-FFF2-40B4-BE49-F238E27FC236}">
                  <a16:creationId xmlns:a16="http://schemas.microsoft.com/office/drawing/2014/main" id="{F2D207DC-6ECE-A55D-A270-918C89DBA8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4" y="2880"/>
              <a:ext cx="1392" cy="864"/>
              <a:chOff x="672" y="2496"/>
              <a:chExt cx="912" cy="576"/>
            </a:xfrm>
          </p:grpSpPr>
          <p:sp>
            <p:nvSpPr>
              <p:cNvPr id="20493" name="Line 14">
                <a:extLst>
                  <a:ext uri="{FF2B5EF4-FFF2-40B4-BE49-F238E27FC236}">
                    <a16:creationId xmlns:a16="http://schemas.microsoft.com/office/drawing/2014/main" id="{C791370E-5216-6947-643B-1D662F5CAF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93" y="2544"/>
                <a:ext cx="311" cy="2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4" name="Line 15">
                <a:extLst>
                  <a:ext uri="{FF2B5EF4-FFF2-40B4-BE49-F238E27FC236}">
                    <a16:creationId xmlns:a16="http://schemas.microsoft.com/office/drawing/2014/main" id="{2638D6B2-680D-7D7B-D2BC-81851B546E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96" y="2544"/>
                <a:ext cx="8" cy="21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5" name="Line 16">
                <a:extLst>
                  <a:ext uri="{FF2B5EF4-FFF2-40B4-BE49-F238E27FC236}">
                    <a16:creationId xmlns:a16="http://schemas.microsoft.com/office/drawing/2014/main" id="{1FA58ED3-8A6E-6B3A-7AF3-4D2AC3D280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04" y="2544"/>
                <a:ext cx="295" cy="21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6" name="Line 17">
                <a:extLst>
                  <a:ext uri="{FF2B5EF4-FFF2-40B4-BE49-F238E27FC236}">
                    <a16:creationId xmlns:a16="http://schemas.microsoft.com/office/drawing/2014/main" id="{7ED1E403-CA8D-4442-625E-E6D33688D3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0" y="273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7" name="Line 18">
                <a:extLst>
                  <a:ext uri="{FF2B5EF4-FFF2-40B4-BE49-F238E27FC236}">
                    <a16:creationId xmlns:a16="http://schemas.microsoft.com/office/drawing/2014/main" id="{CF548C25-7580-53EE-384D-80DA9331DB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816" y="2736"/>
                <a:ext cx="48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8" name="Line 19">
                <a:extLst>
                  <a:ext uri="{FF2B5EF4-FFF2-40B4-BE49-F238E27FC236}">
                    <a16:creationId xmlns:a16="http://schemas.microsoft.com/office/drawing/2014/main" id="{47A00EDA-8D3A-F6BB-8BB4-64CE63645E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56" y="2736"/>
                <a:ext cx="48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9" name="Line 20">
                <a:extLst>
                  <a:ext uri="{FF2B5EF4-FFF2-40B4-BE49-F238E27FC236}">
                    <a16:creationId xmlns:a16="http://schemas.microsoft.com/office/drawing/2014/main" id="{938BF0C5-8C29-5591-7367-5E5B2BFA5C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104" y="2736"/>
                <a:ext cx="96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0" name="Line 21">
                <a:extLst>
                  <a:ext uri="{FF2B5EF4-FFF2-40B4-BE49-F238E27FC236}">
                    <a16:creationId xmlns:a16="http://schemas.microsoft.com/office/drawing/2014/main" id="{A3BFEA71-B537-E593-C886-50E77FBCF3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392" y="273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1" name="Line 22">
                <a:extLst>
                  <a:ext uri="{FF2B5EF4-FFF2-40B4-BE49-F238E27FC236}">
                    <a16:creationId xmlns:a16="http://schemas.microsoft.com/office/drawing/2014/main" id="{E76A29A0-17F1-D9DE-4BEB-614AC9D52A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392" y="2736"/>
                <a:ext cx="144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2" name="Oval 23">
                <a:extLst>
                  <a:ext uri="{FF2B5EF4-FFF2-40B4-BE49-F238E27FC236}">
                    <a16:creationId xmlns:a16="http://schemas.microsoft.com/office/drawing/2014/main" id="{E4EA451B-1A3E-A37D-928E-E728377AB6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2496"/>
                <a:ext cx="96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503" name="Oval 24">
                <a:extLst>
                  <a:ext uri="{FF2B5EF4-FFF2-40B4-BE49-F238E27FC236}">
                    <a16:creationId xmlns:a16="http://schemas.microsoft.com/office/drawing/2014/main" id="{C2B4D189-9D7A-2405-38BC-1579482847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" y="2721"/>
                <a:ext cx="69" cy="69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504" name="Oval 25">
                <a:extLst>
                  <a:ext uri="{FF2B5EF4-FFF2-40B4-BE49-F238E27FC236}">
                    <a16:creationId xmlns:a16="http://schemas.microsoft.com/office/drawing/2014/main" id="{D4964BB5-1739-AF48-28EF-36EF41BC03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8" y="2721"/>
                <a:ext cx="69" cy="69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505" name="Oval 26">
                <a:extLst>
                  <a:ext uri="{FF2B5EF4-FFF2-40B4-BE49-F238E27FC236}">
                    <a16:creationId xmlns:a16="http://schemas.microsoft.com/office/drawing/2014/main" id="{48234E98-17F1-164E-C4F1-026F3C654A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5" y="2721"/>
                <a:ext cx="69" cy="69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rgbClr val="3366F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506" name="Oval 27">
                <a:extLst>
                  <a:ext uri="{FF2B5EF4-FFF2-40B4-BE49-F238E27FC236}">
                    <a16:creationId xmlns:a16="http://schemas.microsoft.com/office/drawing/2014/main" id="{46B4F0FB-1DAB-A198-9D8E-83A84FA0D3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2976"/>
                <a:ext cx="96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507" name="Oval 28">
                <a:extLst>
                  <a:ext uri="{FF2B5EF4-FFF2-40B4-BE49-F238E27FC236}">
                    <a16:creationId xmlns:a16="http://schemas.microsoft.com/office/drawing/2014/main" id="{E460FD22-DEA9-9494-B29D-33B271E39A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976"/>
                <a:ext cx="96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508" name="Oval 29">
                <a:extLst>
                  <a:ext uri="{FF2B5EF4-FFF2-40B4-BE49-F238E27FC236}">
                    <a16:creationId xmlns:a16="http://schemas.microsoft.com/office/drawing/2014/main" id="{9DE20899-1004-EBE4-4426-6A0B2836A7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976"/>
                <a:ext cx="96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509" name="Oval 30">
                <a:extLst>
                  <a:ext uri="{FF2B5EF4-FFF2-40B4-BE49-F238E27FC236}">
                    <a16:creationId xmlns:a16="http://schemas.microsoft.com/office/drawing/2014/main" id="{1AE83F6E-CD38-B351-8480-62085A4041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2976"/>
                <a:ext cx="96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510" name="Oval 31">
                <a:extLst>
                  <a:ext uri="{FF2B5EF4-FFF2-40B4-BE49-F238E27FC236}">
                    <a16:creationId xmlns:a16="http://schemas.microsoft.com/office/drawing/2014/main" id="{4450A0A0-20C1-9374-CB42-773641E020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4" y="2976"/>
                <a:ext cx="96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511" name="Oval 32">
                <a:extLst>
                  <a:ext uri="{FF2B5EF4-FFF2-40B4-BE49-F238E27FC236}">
                    <a16:creationId xmlns:a16="http://schemas.microsoft.com/office/drawing/2014/main" id="{0365F382-3892-C699-04E4-3BE155A5B4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8" y="2976"/>
                <a:ext cx="96" cy="96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20489" name="Text Box 33">
              <a:extLst>
                <a:ext uri="{FF2B5EF4-FFF2-40B4-BE49-F238E27FC236}">
                  <a16:creationId xmlns:a16="http://schemas.microsoft.com/office/drawing/2014/main" id="{1C05855A-0596-3D9D-84A2-1FDD94D1A8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745"/>
              <a:ext cx="1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>
                  <a:latin typeface="Trebuchet MS" panose="020B0603020202020204" pitchFamily="34" charset="0"/>
                </a:rPr>
                <a:t>s</a:t>
              </a:r>
            </a:p>
          </p:txBody>
        </p:sp>
        <p:sp>
          <p:nvSpPr>
            <p:cNvPr id="20490" name="Text Box 34">
              <a:extLst>
                <a:ext uri="{FF2B5EF4-FFF2-40B4-BE49-F238E27FC236}">
                  <a16:creationId xmlns:a16="http://schemas.microsoft.com/office/drawing/2014/main" id="{8203AFD8-AD51-6A91-1EA8-E0AE2BC162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2" y="3033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>
                  <a:latin typeface="Trebuchet MS" panose="020B0603020202020204" pitchFamily="34" charset="0"/>
                </a:rPr>
                <a:t>a</a:t>
              </a:r>
            </a:p>
          </p:txBody>
        </p:sp>
        <p:sp>
          <p:nvSpPr>
            <p:cNvPr id="20491" name="Text Box 35">
              <a:extLst>
                <a:ext uri="{FF2B5EF4-FFF2-40B4-BE49-F238E27FC236}">
                  <a16:creationId xmlns:a16="http://schemas.microsoft.com/office/drawing/2014/main" id="{88908017-9C03-E333-7328-852133CD45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5" y="3648"/>
              <a:ext cx="2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>
                  <a:latin typeface="Trebuchet MS" panose="020B0603020202020204" pitchFamily="34" charset="0"/>
                </a:rPr>
                <a:t>s’</a:t>
              </a:r>
            </a:p>
          </p:txBody>
        </p:sp>
        <p:sp>
          <p:nvSpPr>
            <p:cNvPr id="20492" name="Text Box 36">
              <a:extLst>
                <a:ext uri="{FF2B5EF4-FFF2-40B4-BE49-F238E27FC236}">
                  <a16:creationId xmlns:a16="http://schemas.microsoft.com/office/drawing/2014/main" id="{95B12F3E-0AB6-8F86-43C7-A6DE396669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1" y="3312"/>
              <a:ext cx="1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800">
                  <a:latin typeface="Trebuchet MS" panose="020B0603020202020204" pitchFamily="34" charset="0"/>
                </a:rPr>
                <a:t>r</a:t>
              </a:r>
            </a:p>
          </p:txBody>
        </p:sp>
      </p:grpSp>
      <p:pic>
        <p:nvPicPr>
          <p:cNvPr id="20486" name="Picture 40" descr="txp_fig">
            <a:extLst>
              <a:ext uri="{FF2B5EF4-FFF2-40B4-BE49-F238E27FC236}">
                <a16:creationId xmlns:a16="http://schemas.microsoft.com/office/drawing/2014/main" id="{743DB8F0-271F-68FA-1D3F-9820CD94725B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441" y="3818776"/>
            <a:ext cx="4356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41" descr="txp_fig">
            <a:extLst>
              <a:ext uri="{FF2B5EF4-FFF2-40B4-BE49-F238E27FC236}">
                <a16:creationId xmlns:a16="http://schemas.microsoft.com/office/drawing/2014/main" id="{232EBE8D-65A1-2C93-7BF8-D6A1B2FF9D27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925" y="6273800"/>
            <a:ext cx="29972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9EB4F6B-9293-CEDA-D4CC-E1A1655E17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programming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736C209-8CFB-7E00-0365-12E637D4FE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32343" y="1800048"/>
            <a:ext cx="10515600" cy="4351338"/>
          </a:xfrm>
        </p:spPr>
        <p:txBody>
          <a:bodyPr/>
          <a:lstStyle/>
          <a:p>
            <a:pPr eaLnBrk="1" hangingPunct="1"/>
            <a:r>
              <a:rPr lang="en-US" altLang="en-US" dirty="0"/>
              <a:t>main idea</a:t>
            </a:r>
          </a:p>
          <a:p>
            <a:pPr lvl="1" eaLnBrk="1" hangingPunct="1"/>
            <a:r>
              <a:rPr lang="en-US" altLang="en-US" dirty="0"/>
              <a:t>use value functions to structure the search for good policies</a:t>
            </a:r>
          </a:p>
          <a:p>
            <a:pPr lvl="1" eaLnBrk="1" hangingPunct="1"/>
            <a:r>
              <a:rPr lang="en-US" altLang="en-US" dirty="0"/>
              <a:t>need a perfect model of the environment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two main components</a:t>
            </a:r>
          </a:p>
          <a:p>
            <a:pPr lvl="1" eaLnBrk="1" hangingPunct="1"/>
            <a:r>
              <a:rPr lang="en-US" altLang="en-US" dirty="0"/>
              <a:t>policy evaluation: compute V</a:t>
            </a:r>
            <a:r>
              <a:rPr lang="en-US" altLang="en-US" baseline="30000" dirty="0">
                <a:latin typeface="Symbol" panose="05050102010706020507" pitchFamily="18" charset="2"/>
                <a:sym typeface="Symbol" panose="05050102010706020507" pitchFamily="18" charset="2"/>
              </a:rPr>
              <a:t></a:t>
            </a:r>
            <a:r>
              <a:rPr lang="en-US" altLang="en-US" dirty="0"/>
              <a:t> from </a:t>
            </a:r>
            <a:r>
              <a:rPr lang="en-US" altLang="en-US" dirty="0">
                <a:latin typeface="Symbol" panose="05050102010706020507" pitchFamily="18" charset="2"/>
                <a:sym typeface="Symbol" panose="05050102010706020507" pitchFamily="18" charset="2"/>
              </a:rPr>
              <a:t></a:t>
            </a:r>
          </a:p>
          <a:p>
            <a:pPr lvl="1" eaLnBrk="1" hangingPunct="1"/>
            <a:r>
              <a:rPr lang="en-US" altLang="en-US" dirty="0"/>
              <a:t>policy improvement: improve </a:t>
            </a:r>
            <a:r>
              <a:rPr lang="en-US" altLang="en-US" dirty="0">
                <a:latin typeface="Symbol" panose="05050102010706020507" pitchFamily="18" charset="2"/>
                <a:sym typeface="Symbol" panose="05050102010706020507" pitchFamily="18" charset="2"/>
              </a:rPr>
              <a:t></a:t>
            </a:r>
            <a:r>
              <a:rPr lang="en-US" altLang="en-US" dirty="0"/>
              <a:t> based on V</a:t>
            </a:r>
            <a:r>
              <a:rPr lang="en-US" altLang="en-US" baseline="30000" dirty="0">
                <a:latin typeface="Symbol" panose="05050102010706020507" pitchFamily="18" charset="2"/>
                <a:sym typeface="Symbol" panose="05050102010706020507" pitchFamily="18" charset="2"/>
              </a:rPr>
              <a:t></a:t>
            </a:r>
            <a:endParaRPr lang="en-US" altLang="en-US" dirty="0">
              <a:latin typeface="Symbol" panose="05050102010706020507" pitchFamily="18" charset="2"/>
              <a:sym typeface="Symbol" panose="05050102010706020507" pitchFamily="18" charset="2"/>
            </a:endParaRP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start with an arbitrary policy</a:t>
            </a:r>
          </a:p>
          <a:p>
            <a:pPr lvl="1" eaLnBrk="1" hangingPunct="1"/>
            <a:r>
              <a:rPr lang="en-US" altLang="en-US" dirty="0"/>
              <a:t>repeat evaluation/improvement until convergence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79BDAA5-4CD0-E5B3-4ADE-82BB94DA9A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Policy evaluation/improvement</a:t>
            </a:r>
            <a:endParaRPr lang="en-US" altLang="en-US" baseline="30000">
              <a:latin typeface="Symbol" panose="05050102010706020507" pitchFamily="18" charset="2"/>
              <a:sym typeface="Symbol" panose="05050102010706020507" pitchFamily="18" charset="2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3D7703C-6EA1-A57F-B3CB-70F21D9C7B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0"/>
            <a:ext cx="8686800" cy="5638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policy evaluation: </a:t>
            </a:r>
            <a:r>
              <a:rPr lang="en-US" altLang="en-US" dirty="0">
                <a:latin typeface="Symbol" panose="05050102010706020507" pitchFamily="18" charset="2"/>
                <a:sym typeface="Symbol" panose="05050102010706020507" pitchFamily="18" charset="2"/>
              </a:rPr>
              <a:t></a:t>
            </a:r>
            <a:r>
              <a:rPr lang="en-US" altLang="en-US" dirty="0"/>
              <a:t> -&gt; V</a:t>
            </a:r>
            <a:r>
              <a:rPr lang="en-US" altLang="en-US" baseline="30000" dirty="0">
                <a:latin typeface="Symbol" panose="05050102010706020507" pitchFamily="18" charset="2"/>
                <a:sym typeface="Symbol" panose="05050102010706020507" pitchFamily="18" charset="2"/>
              </a:rPr>
              <a:t>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Bellman </a:t>
            </a:r>
            <a:r>
              <a:rPr lang="en-US" altLang="en-US" dirty="0" err="1"/>
              <a:t>eqn’s</a:t>
            </a:r>
            <a:r>
              <a:rPr lang="en-US" altLang="en-US" dirty="0"/>
              <a:t> define a system of n </a:t>
            </a:r>
            <a:r>
              <a:rPr lang="en-US" altLang="en-US" dirty="0" err="1"/>
              <a:t>eqn’s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could solve, but will use iterative version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start with an arbitrary value function V</a:t>
            </a:r>
            <a:r>
              <a:rPr lang="en-US" altLang="en-US" baseline="-25000" dirty="0"/>
              <a:t>0</a:t>
            </a:r>
            <a:r>
              <a:rPr lang="en-US" altLang="en-US" dirty="0"/>
              <a:t>, iterate until </a:t>
            </a:r>
            <a:r>
              <a:rPr lang="en-US" altLang="en-US" dirty="0" err="1"/>
              <a:t>V</a:t>
            </a:r>
            <a:r>
              <a:rPr lang="en-US" altLang="en-US" baseline="-25000" dirty="0" err="1"/>
              <a:t>k</a:t>
            </a:r>
            <a:r>
              <a:rPr lang="en-US" altLang="en-US" dirty="0"/>
              <a:t> converges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policy improvement: V</a:t>
            </a:r>
            <a:r>
              <a:rPr lang="en-US" altLang="en-US" baseline="30000" dirty="0">
                <a:latin typeface="Symbol" panose="05050102010706020507" pitchFamily="18" charset="2"/>
                <a:sym typeface="Symbol" panose="05050102010706020507" pitchFamily="18" charset="2"/>
              </a:rPr>
              <a:t></a:t>
            </a:r>
            <a:r>
              <a:rPr lang="en-US" altLang="en-US" dirty="0"/>
              <a:t> -&gt; </a:t>
            </a:r>
            <a:r>
              <a:rPr lang="en-US" altLang="en-US" dirty="0">
                <a:latin typeface="Symbol" panose="05050102010706020507" pitchFamily="18" charset="2"/>
                <a:sym typeface="Symbol" panose="05050102010706020507" pitchFamily="18" charset="2"/>
              </a:rPr>
              <a:t></a:t>
            </a:r>
            <a:r>
              <a:rPr lang="en-US" altLang="en-US" dirty="0"/>
              <a:t>’ 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 </a:t>
            </a:r>
            <a:r>
              <a:rPr lang="en-US" altLang="en-US" dirty="0">
                <a:latin typeface="Symbol" panose="05050102010706020507" pitchFamily="18" charset="2"/>
                <a:sym typeface="Symbol" panose="05050102010706020507" pitchFamily="18" charset="2"/>
              </a:rPr>
              <a:t></a:t>
            </a:r>
            <a:r>
              <a:rPr lang="en-US" altLang="en-US" dirty="0"/>
              <a:t>’ either strictly better than </a:t>
            </a:r>
            <a:r>
              <a:rPr lang="en-US" altLang="en-US" dirty="0">
                <a:latin typeface="Symbol" panose="05050102010706020507" pitchFamily="18" charset="2"/>
                <a:sym typeface="Symbol" panose="05050102010706020507" pitchFamily="18" charset="2"/>
              </a:rPr>
              <a:t></a:t>
            </a:r>
            <a:r>
              <a:rPr lang="en-US" altLang="en-US" dirty="0"/>
              <a:t>, or </a:t>
            </a:r>
            <a:r>
              <a:rPr lang="en-US" altLang="en-US" dirty="0">
                <a:latin typeface="Symbol" panose="05050102010706020507" pitchFamily="18" charset="2"/>
                <a:sym typeface="Symbol" panose="05050102010706020507" pitchFamily="18" charset="2"/>
              </a:rPr>
              <a:t></a:t>
            </a:r>
            <a:r>
              <a:rPr lang="en-US" altLang="en-US" dirty="0"/>
              <a:t>’ is optimal (if </a:t>
            </a:r>
            <a:r>
              <a:rPr lang="en-US" altLang="en-US" dirty="0">
                <a:latin typeface="Symbol" panose="05050102010706020507" pitchFamily="18" charset="2"/>
                <a:sym typeface="Symbol" panose="05050102010706020507" pitchFamily="18" charset="2"/>
              </a:rPr>
              <a:t></a:t>
            </a:r>
            <a:r>
              <a:rPr lang="en-US" altLang="en-US" dirty="0"/>
              <a:t> = </a:t>
            </a:r>
            <a:r>
              <a:rPr lang="en-US" altLang="en-US" dirty="0">
                <a:latin typeface="Symbol" panose="05050102010706020507" pitchFamily="18" charset="2"/>
                <a:sym typeface="Symbol" panose="05050102010706020507" pitchFamily="18" charset="2"/>
              </a:rPr>
              <a:t></a:t>
            </a:r>
            <a:r>
              <a:rPr lang="en-US" altLang="en-US" dirty="0"/>
              <a:t>’)</a:t>
            </a:r>
          </a:p>
          <a:p>
            <a:pPr eaLnBrk="1" hangingPunct="1"/>
            <a:endParaRPr lang="en-US" altLang="en-US" baseline="30000" dirty="0">
              <a:latin typeface="Symbol" panose="05050102010706020507" pitchFamily="18" charset="2"/>
              <a:sym typeface="Symbol" panose="05050102010706020507" pitchFamily="18" charset="2"/>
            </a:endParaRPr>
          </a:p>
        </p:txBody>
      </p:sp>
      <p:grpSp>
        <p:nvGrpSpPr>
          <p:cNvPr id="23556" name="Group 6">
            <a:extLst>
              <a:ext uri="{FF2B5EF4-FFF2-40B4-BE49-F238E27FC236}">
                <a16:creationId xmlns:a16="http://schemas.microsoft.com/office/drawing/2014/main" id="{00752484-C760-DA35-2C76-A72DA6B41B71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3810000"/>
            <a:ext cx="2209800" cy="1371600"/>
            <a:chOff x="672" y="2496"/>
            <a:chExt cx="912" cy="576"/>
          </a:xfrm>
        </p:grpSpPr>
        <p:sp>
          <p:nvSpPr>
            <p:cNvPr id="23560" name="Line 7">
              <a:extLst>
                <a:ext uri="{FF2B5EF4-FFF2-40B4-BE49-F238E27FC236}">
                  <a16:creationId xmlns:a16="http://schemas.microsoft.com/office/drawing/2014/main" id="{4DCEC8BF-D2C5-3B70-903B-903459D6B4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93" y="2544"/>
              <a:ext cx="311" cy="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Line 8">
              <a:extLst>
                <a:ext uri="{FF2B5EF4-FFF2-40B4-BE49-F238E27FC236}">
                  <a16:creationId xmlns:a16="http://schemas.microsoft.com/office/drawing/2014/main" id="{259DC119-D0B8-DA43-12E3-6B5FD14EAD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96" y="2544"/>
              <a:ext cx="8" cy="2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Line 9">
              <a:extLst>
                <a:ext uri="{FF2B5EF4-FFF2-40B4-BE49-F238E27FC236}">
                  <a16:creationId xmlns:a16="http://schemas.microsoft.com/office/drawing/2014/main" id="{430BAEED-381C-7A2B-5054-BB12C2BA8B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544"/>
              <a:ext cx="295" cy="2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Line 10">
              <a:extLst>
                <a:ext uri="{FF2B5EF4-FFF2-40B4-BE49-F238E27FC236}">
                  <a16:creationId xmlns:a16="http://schemas.microsoft.com/office/drawing/2014/main" id="{F9DA1849-CB68-55DE-7566-5A32CAB022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2736"/>
              <a:ext cx="96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Line 11">
              <a:extLst>
                <a:ext uri="{FF2B5EF4-FFF2-40B4-BE49-F238E27FC236}">
                  <a16:creationId xmlns:a16="http://schemas.microsoft.com/office/drawing/2014/main" id="{5D8FCAB7-365E-B47B-F436-BC63383C20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16" y="2736"/>
              <a:ext cx="4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12">
              <a:extLst>
                <a:ext uri="{FF2B5EF4-FFF2-40B4-BE49-F238E27FC236}">
                  <a16:creationId xmlns:a16="http://schemas.microsoft.com/office/drawing/2014/main" id="{2B635D64-95E1-9BBC-B5D9-FED4DE2E46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736"/>
              <a:ext cx="4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Line 13">
              <a:extLst>
                <a:ext uri="{FF2B5EF4-FFF2-40B4-BE49-F238E27FC236}">
                  <a16:creationId xmlns:a16="http://schemas.microsoft.com/office/drawing/2014/main" id="{101C33AE-C7E7-1A33-F47F-D51748E39B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104" y="2736"/>
              <a:ext cx="96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Line 14">
              <a:extLst>
                <a:ext uri="{FF2B5EF4-FFF2-40B4-BE49-F238E27FC236}">
                  <a16:creationId xmlns:a16="http://schemas.microsoft.com/office/drawing/2014/main" id="{3FF38F43-9E26-74E1-0F22-A7668A2ED9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92" y="273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Line 15">
              <a:extLst>
                <a:ext uri="{FF2B5EF4-FFF2-40B4-BE49-F238E27FC236}">
                  <a16:creationId xmlns:a16="http://schemas.microsoft.com/office/drawing/2014/main" id="{C45E47F8-4C73-C632-63B6-C5119BFC3D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392" y="2736"/>
              <a:ext cx="144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Oval 16">
              <a:extLst>
                <a:ext uri="{FF2B5EF4-FFF2-40B4-BE49-F238E27FC236}">
                  <a16:creationId xmlns:a16="http://schemas.microsoft.com/office/drawing/2014/main" id="{854500AA-E9E9-75DB-B810-960E5328E4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496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70" name="Oval 17">
              <a:extLst>
                <a:ext uri="{FF2B5EF4-FFF2-40B4-BE49-F238E27FC236}">
                  <a16:creationId xmlns:a16="http://schemas.microsoft.com/office/drawing/2014/main" id="{EE64E3E9-232E-AF41-0879-3CE5E022F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" y="2721"/>
              <a:ext cx="69" cy="69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71" name="Oval 18">
              <a:extLst>
                <a:ext uri="{FF2B5EF4-FFF2-40B4-BE49-F238E27FC236}">
                  <a16:creationId xmlns:a16="http://schemas.microsoft.com/office/drawing/2014/main" id="{37699F4A-CCE2-C549-9325-63E10BD17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" y="2721"/>
              <a:ext cx="69" cy="69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72" name="Oval 19">
              <a:extLst>
                <a:ext uri="{FF2B5EF4-FFF2-40B4-BE49-F238E27FC236}">
                  <a16:creationId xmlns:a16="http://schemas.microsoft.com/office/drawing/2014/main" id="{37BBEC3D-2898-D285-31C6-EADF20907E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" y="2721"/>
              <a:ext cx="69" cy="69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73" name="Oval 20">
              <a:extLst>
                <a:ext uri="{FF2B5EF4-FFF2-40B4-BE49-F238E27FC236}">
                  <a16:creationId xmlns:a16="http://schemas.microsoft.com/office/drawing/2014/main" id="{2D15169C-42E0-F770-9135-D82489B78E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976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74" name="Oval 21">
              <a:extLst>
                <a:ext uri="{FF2B5EF4-FFF2-40B4-BE49-F238E27FC236}">
                  <a16:creationId xmlns:a16="http://schemas.microsoft.com/office/drawing/2014/main" id="{B0315DC8-218D-F557-F4AC-D327D01B5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976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75" name="Oval 22">
              <a:extLst>
                <a:ext uri="{FF2B5EF4-FFF2-40B4-BE49-F238E27FC236}">
                  <a16:creationId xmlns:a16="http://schemas.microsoft.com/office/drawing/2014/main" id="{95F2925C-A129-569F-3AB5-54252F505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976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76" name="Oval 23">
              <a:extLst>
                <a:ext uri="{FF2B5EF4-FFF2-40B4-BE49-F238E27FC236}">
                  <a16:creationId xmlns:a16="http://schemas.microsoft.com/office/drawing/2014/main" id="{B657EE8C-A2BC-18B5-A2B1-4EEBF6B7FF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976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77" name="Oval 24">
              <a:extLst>
                <a:ext uri="{FF2B5EF4-FFF2-40B4-BE49-F238E27FC236}">
                  <a16:creationId xmlns:a16="http://schemas.microsoft.com/office/drawing/2014/main" id="{E7C8B6BA-4F24-CFCB-EA28-8165C56AD0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78" name="Oval 25">
              <a:extLst>
                <a:ext uri="{FF2B5EF4-FFF2-40B4-BE49-F238E27FC236}">
                  <a16:creationId xmlns:a16="http://schemas.microsoft.com/office/drawing/2014/main" id="{A2C50A99-0258-50F8-BA03-572BC5D38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976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pic>
        <p:nvPicPr>
          <p:cNvPr id="23557" name="Picture 26" descr="txp_fig">
            <a:extLst>
              <a:ext uri="{FF2B5EF4-FFF2-40B4-BE49-F238E27FC236}">
                <a16:creationId xmlns:a16="http://schemas.microsoft.com/office/drawing/2014/main" id="{67A8E014-887B-92ED-71B4-DCB7E61F1E48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902200"/>
            <a:ext cx="2971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29" descr="txp_fig">
            <a:extLst>
              <a:ext uri="{FF2B5EF4-FFF2-40B4-BE49-F238E27FC236}">
                <a16:creationId xmlns:a16="http://schemas.microsoft.com/office/drawing/2014/main" id="{7295FB5E-7E6F-9A17-9DC6-A255ED3B34CB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450" y="2540000"/>
            <a:ext cx="5194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30" descr="txp_fig">
            <a:extLst>
              <a:ext uri="{FF2B5EF4-FFF2-40B4-BE49-F238E27FC236}">
                <a16:creationId xmlns:a16="http://schemas.microsoft.com/office/drawing/2014/main" id="{9D7AE070-AD13-D27D-9B4C-733C4FB3AB08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5359400"/>
            <a:ext cx="4038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1C6943A-110D-963F-9E1C-DC13F34C45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Policy/Value iteration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FE3740F-600B-09C5-FEAA-621F552A69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/>
              <a:t>Policy iteration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two nested iterations; too slow</a:t>
            </a:r>
          </a:p>
          <a:p>
            <a:pPr lvl="1" eaLnBrk="1" hangingPunct="1"/>
            <a:r>
              <a:rPr lang="en-US" altLang="en-US"/>
              <a:t>don’t need to converge to V</a:t>
            </a:r>
            <a:r>
              <a:rPr lang="en-US" altLang="en-US" baseline="30000">
                <a:latin typeface="Symbol" panose="05050102010706020507" pitchFamily="18" charset="2"/>
                <a:sym typeface="Symbol" panose="05050102010706020507" pitchFamily="18" charset="2"/>
              </a:rPr>
              <a:t></a:t>
            </a:r>
            <a:r>
              <a:rPr lang="en-US" altLang="en-US" baseline="15000">
                <a:sym typeface="Symbol" panose="05050102010706020507" pitchFamily="18" charset="2"/>
              </a:rPr>
              <a:t>k</a:t>
            </a:r>
            <a:endParaRPr lang="en-US" altLang="en-US">
              <a:latin typeface="Symbol" panose="05050102010706020507" pitchFamily="18" charset="2"/>
              <a:sym typeface="Symbol" panose="05050102010706020507" pitchFamily="18" charset="2"/>
            </a:endParaRPr>
          </a:p>
          <a:p>
            <a:pPr lvl="2" eaLnBrk="1" hangingPunct="1"/>
            <a:r>
              <a:rPr lang="en-US" altLang="en-US" sz="1800"/>
              <a:t>just move towards it</a:t>
            </a:r>
          </a:p>
          <a:p>
            <a:pPr lvl="2" eaLnBrk="1" hangingPunct="1"/>
            <a:endParaRPr lang="en-US" altLang="en-US" sz="1800"/>
          </a:p>
          <a:p>
            <a:pPr eaLnBrk="1" hangingPunct="1"/>
            <a:r>
              <a:rPr lang="en-US" altLang="en-US"/>
              <a:t>Value iteration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use Bellman optimality equation as an update</a:t>
            </a:r>
          </a:p>
          <a:p>
            <a:pPr lvl="1" eaLnBrk="1" hangingPunct="1"/>
            <a:r>
              <a:rPr lang="en-US" altLang="en-US"/>
              <a:t>converges to V*</a:t>
            </a:r>
          </a:p>
          <a:p>
            <a:pPr lvl="1" eaLnBrk="1" hangingPunct="1"/>
            <a:endParaRPr lang="en-US" altLang="en-US"/>
          </a:p>
        </p:txBody>
      </p:sp>
      <p:pic>
        <p:nvPicPr>
          <p:cNvPr id="24580" name="Picture 6" descr="txp_fig">
            <a:extLst>
              <a:ext uri="{FF2B5EF4-FFF2-40B4-BE49-F238E27FC236}">
                <a16:creationId xmlns:a16="http://schemas.microsoft.com/office/drawing/2014/main" id="{9AC99797-F8F5-0FC2-3A55-E0EE6A7EA10C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674" y="2262187"/>
            <a:ext cx="71120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9" descr="txp_fig">
            <a:extLst>
              <a:ext uri="{FF2B5EF4-FFF2-40B4-BE49-F238E27FC236}">
                <a16:creationId xmlns:a16="http://schemas.microsoft.com/office/drawing/2014/main" id="{96999A51-AF17-12C5-AD47-E52749086F27}"/>
              </a:ext>
            </a:extLst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674" y="4721025"/>
            <a:ext cx="4584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82" name="Group 10">
            <a:extLst>
              <a:ext uri="{FF2B5EF4-FFF2-40B4-BE49-F238E27FC236}">
                <a16:creationId xmlns:a16="http://schemas.microsoft.com/office/drawing/2014/main" id="{216C370F-7698-1E09-2F9F-AE26E195050B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2819400"/>
            <a:ext cx="2209800" cy="1371600"/>
            <a:chOff x="672" y="2496"/>
            <a:chExt cx="912" cy="576"/>
          </a:xfrm>
        </p:grpSpPr>
        <p:sp>
          <p:nvSpPr>
            <p:cNvPr id="24583" name="Line 11">
              <a:extLst>
                <a:ext uri="{FF2B5EF4-FFF2-40B4-BE49-F238E27FC236}">
                  <a16:creationId xmlns:a16="http://schemas.microsoft.com/office/drawing/2014/main" id="{B7D01824-AAF9-C916-40D4-44ECAF2666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93" y="2544"/>
              <a:ext cx="311" cy="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4" name="Line 12">
              <a:extLst>
                <a:ext uri="{FF2B5EF4-FFF2-40B4-BE49-F238E27FC236}">
                  <a16:creationId xmlns:a16="http://schemas.microsoft.com/office/drawing/2014/main" id="{F4D864BE-F6D9-CE01-C595-CB326E98C9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96" y="2544"/>
              <a:ext cx="8" cy="2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5" name="Line 13">
              <a:extLst>
                <a:ext uri="{FF2B5EF4-FFF2-40B4-BE49-F238E27FC236}">
                  <a16:creationId xmlns:a16="http://schemas.microsoft.com/office/drawing/2014/main" id="{C9477426-FBD3-76E3-52C7-1BE47C64B9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2544"/>
              <a:ext cx="295" cy="2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6" name="Line 14">
              <a:extLst>
                <a:ext uri="{FF2B5EF4-FFF2-40B4-BE49-F238E27FC236}">
                  <a16:creationId xmlns:a16="http://schemas.microsoft.com/office/drawing/2014/main" id="{6CD5F548-4255-7F57-F46B-1B58921598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0" y="2736"/>
              <a:ext cx="96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Line 15">
              <a:extLst>
                <a:ext uri="{FF2B5EF4-FFF2-40B4-BE49-F238E27FC236}">
                  <a16:creationId xmlns:a16="http://schemas.microsoft.com/office/drawing/2014/main" id="{9196A75C-607A-0EAE-7C2E-866F30842F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16" y="2736"/>
              <a:ext cx="4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Line 16">
              <a:extLst>
                <a:ext uri="{FF2B5EF4-FFF2-40B4-BE49-F238E27FC236}">
                  <a16:creationId xmlns:a16="http://schemas.microsoft.com/office/drawing/2014/main" id="{CB114E09-B417-192D-0BE5-050EC710CC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6" y="2736"/>
              <a:ext cx="4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9" name="Line 17">
              <a:extLst>
                <a:ext uri="{FF2B5EF4-FFF2-40B4-BE49-F238E27FC236}">
                  <a16:creationId xmlns:a16="http://schemas.microsoft.com/office/drawing/2014/main" id="{AAAFEDB4-6D92-F3D4-7303-05572C8051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104" y="2736"/>
              <a:ext cx="96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0" name="Line 18">
              <a:extLst>
                <a:ext uri="{FF2B5EF4-FFF2-40B4-BE49-F238E27FC236}">
                  <a16:creationId xmlns:a16="http://schemas.microsoft.com/office/drawing/2014/main" id="{0D24544E-84A4-20D5-1F37-09A09C0648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92" y="273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1" name="Line 19">
              <a:extLst>
                <a:ext uri="{FF2B5EF4-FFF2-40B4-BE49-F238E27FC236}">
                  <a16:creationId xmlns:a16="http://schemas.microsoft.com/office/drawing/2014/main" id="{A57A0929-0983-CC2C-F9B8-2CA4A4375A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392" y="2736"/>
              <a:ext cx="144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2" name="Oval 20">
              <a:extLst>
                <a:ext uri="{FF2B5EF4-FFF2-40B4-BE49-F238E27FC236}">
                  <a16:creationId xmlns:a16="http://schemas.microsoft.com/office/drawing/2014/main" id="{50C19304-F663-014C-6FB3-CF8148CA2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496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3" name="Oval 21">
              <a:extLst>
                <a:ext uri="{FF2B5EF4-FFF2-40B4-BE49-F238E27FC236}">
                  <a16:creationId xmlns:a16="http://schemas.microsoft.com/office/drawing/2014/main" id="{DFB96C24-E03C-66D6-A5C8-F13E1E1F0D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" y="2721"/>
              <a:ext cx="69" cy="69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4" name="Oval 22">
              <a:extLst>
                <a:ext uri="{FF2B5EF4-FFF2-40B4-BE49-F238E27FC236}">
                  <a16:creationId xmlns:a16="http://schemas.microsoft.com/office/drawing/2014/main" id="{2AC09B99-28B8-674F-97BB-36FF12189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" y="2721"/>
              <a:ext cx="69" cy="69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5" name="Oval 23">
              <a:extLst>
                <a:ext uri="{FF2B5EF4-FFF2-40B4-BE49-F238E27FC236}">
                  <a16:creationId xmlns:a16="http://schemas.microsoft.com/office/drawing/2014/main" id="{898DEF54-219E-45A4-2672-4B7857046B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5" y="2721"/>
              <a:ext cx="69" cy="69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6" name="Oval 24">
              <a:extLst>
                <a:ext uri="{FF2B5EF4-FFF2-40B4-BE49-F238E27FC236}">
                  <a16:creationId xmlns:a16="http://schemas.microsoft.com/office/drawing/2014/main" id="{425D65DA-6E6F-D5F2-2FCE-8834B24B2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976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7" name="Oval 25">
              <a:extLst>
                <a:ext uri="{FF2B5EF4-FFF2-40B4-BE49-F238E27FC236}">
                  <a16:creationId xmlns:a16="http://schemas.microsoft.com/office/drawing/2014/main" id="{E4406A71-7379-AB1F-FF8E-1593BB617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976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8" name="Oval 26">
              <a:extLst>
                <a:ext uri="{FF2B5EF4-FFF2-40B4-BE49-F238E27FC236}">
                  <a16:creationId xmlns:a16="http://schemas.microsoft.com/office/drawing/2014/main" id="{434AE2E5-916B-A3C6-7975-C006C287A4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976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9" name="Oval 27">
              <a:extLst>
                <a:ext uri="{FF2B5EF4-FFF2-40B4-BE49-F238E27FC236}">
                  <a16:creationId xmlns:a16="http://schemas.microsoft.com/office/drawing/2014/main" id="{4D4F8761-5E78-FF32-4855-F8A123F32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976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00" name="Oval 28">
              <a:extLst>
                <a:ext uri="{FF2B5EF4-FFF2-40B4-BE49-F238E27FC236}">
                  <a16:creationId xmlns:a16="http://schemas.microsoft.com/office/drawing/2014/main" id="{03EAB155-C1FD-DB23-C04F-B68953E633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01" name="Oval 29">
              <a:extLst>
                <a:ext uri="{FF2B5EF4-FFF2-40B4-BE49-F238E27FC236}">
                  <a16:creationId xmlns:a16="http://schemas.microsoft.com/office/drawing/2014/main" id="{123EE7D0-D75C-2667-F5A2-6F567178D1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976"/>
              <a:ext cx="96" cy="9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66716-4C55-2B01-8E05-F537AA1F04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Sample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2F9A9-7648-657C-911C-D6E72AB4EB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93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910F3-7DFC-BB02-4561-43B20A099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Order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CBC83-7B51-48A7-8B9E-F096C55AA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All people who are not poor and are smart are happy.</a:t>
            </a:r>
          </a:p>
          <a:p>
            <a:r>
              <a:rPr lang="en-US" dirty="0"/>
              <a:t>∀x ¬Poor(x) ∧ Smart(x) ⇒ Happy(x)  </a:t>
            </a:r>
          </a:p>
          <a:p>
            <a:r>
              <a:rPr lang="en-US" dirty="0"/>
              <a:t>Those people who read are smart. </a:t>
            </a:r>
          </a:p>
          <a:p>
            <a:r>
              <a:rPr lang="en-US" dirty="0"/>
              <a:t>∀x Reads(x) ⇒ Smart(x) </a:t>
            </a:r>
          </a:p>
          <a:p>
            <a:r>
              <a:rPr lang="en-US" dirty="0"/>
              <a:t>John can read and is not poor. </a:t>
            </a:r>
          </a:p>
          <a:p>
            <a:r>
              <a:rPr lang="en-US" dirty="0"/>
              <a:t>Reads(John) ∧ ¬Poor(John) </a:t>
            </a:r>
          </a:p>
          <a:p>
            <a:r>
              <a:rPr lang="en-US" dirty="0"/>
              <a:t>Happy people have exciting lives. </a:t>
            </a:r>
          </a:p>
          <a:p>
            <a:r>
              <a:rPr lang="en-US" dirty="0"/>
              <a:t>∀x Happy(x) ⇒ </a:t>
            </a:r>
            <a:r>
              <a:rPr lang="en-US" dirty="0" err="1"/>
              <a:t>HasExcitingLife</a:t>
            </a:r>
            <a:r>
              <a:rPr lang="en-US" dirty="0"/>
              <a:t>(x) </a:t>
            </a:r>
          </a:p>
          <a:p>
            <a:r>
              <a:rPr lang="en-US" dirty="0"/>
              <a:t>There is someone with an exciting life</a:t>
            </a:r>
          </a:p>
          <a:p>
            <a:r>
              <a:rPr lang="en-US" dirty="0"/>
              <a:t>∃</a:t>
            </a:r>
            <a:r>
              <a:rPr lang="en-US" dirty="0" err="1"/>
              <a:t>xHasExcitingLife</a:t>
            </a:r>
            <a:r>
              <a:rPr lang="en-US" dirty="0"/>
              <a:t>(x)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21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1B291-FBAB-8551-A181-7FF71A4F8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Order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A38B0-52AB-57DE-1008-FA31FC34B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All big houses are expensive. </a:t>
            </a:r>
          </a:p>
          <a:p>
            <a:r>
              <a:rPr lang="en-US" dirty="0"/>
              <a:t>∀x[House(x) ∧ Big(x)] ⇒ Expensive(x) </a:t>
            </a:r>
          </a:p>
          <a:p>
            <a:r>
              <a:rPr lang="en-US" dirty="0"/>
              <a:t>A house is prestigious only if it is big. </a:t>
            </a:r>
          </a:p>
          <a:p>
            <a:r>
              <a:rPr lang="en-US" dirty="0"/>
              <a:t>∀x[House(x) ∧ Prestigious(x)] ⇒ Big(x) </a:t>
            </a:r>
          </a:p>
          <a:p>
            <a:r>
              <a:rPr lang="en-US" dirty="0"/>
              <a:t>Any small apartment costs less than any big house. </a:t>
            </a:r>
          </a:p>
          <a:p>
            <a:r>
              <a:rPr lang="en-US" dirty="0"/>
              <a:t>∀x, y[Apartment(x) ∧ House(y) ∧ Small(x) ∧ Big(y)] ⇒ Cost(x) &lt; Cost(y)</a:t>
            </a:r>
          </a:p>
          <a:p>
            <a:r>
              <a:rPr lang="en-US" dirty="0"/>
              <a:t>There is a house which is bigger than any apartment. </a:t>
            </a:r>
          </a:p>
          <a:p>
            <a:r>
              <a:rPr lang="en-US" dirty="0"/>
              <a:t>∃</a:t>
            </a:r>
            <a:r>
              <a:rPr lang="en-US" dirty="0" err="1"/>
              <a:t>h∀aHouse</a:t>
            </a:r>
            <a:r>
              <a:rPr lang="en-US" dirty="0"/>
              <a:t>(h) ∧ Apartment(a) ⇒ Size(h) &gt; Size(a) </a:t>
            </a:r>
          </a:p>
          <a:p>
            <a:r>
              <a:rPr lang="en-US" dirty="0"/>
              <a:t>All apartments have at least one bathroom. </a:t>
            </a:r>
          </a:p>
          <a:p>
            <a:r>
              <a:rPr lang="en-US" dirty="0"/>
              <a:t>∀a Apartment(a) ⇒ ∃b Bathroom(b) ∧ In(b, a) </a:t>
            </a:r>
          </a:p>
          <a:p>
            <a:r>
              <a:rPr lang="en-US" dirty="0"/>
              <a:t>There is only one red house. </a:t>
            </a:r>
          </a:p>
          <a:p>
            <a:r>
              <a:rPr lang="en-US" dirty="0"/>
              <a:t>∃h House(h) ∧ Red(h) ∧ ∀</a:t>
            </a:r>
            <a:r>
              <a:rPr lang="en-US" dirty="0" err="1"/>
              <a:t>xHouse</a:t>
            </a:r>
            <a:r>
              <a:rPr lang="en-US" dirty="0"/>
              <a:t>(x) ∧ Red(x) ⇒ x = y </a:t>
            </a:r>
          </a:p>
        </p:txBody>
      </p:sp>
    </p:spTree>
    <p:extLst>
      <p:ext uri="{BB962C8B-B14F-4D97-AF65-F5344CB8AC3E}">
        <p14:creationId xmlns:p14="http://schemas.microsoft.com/office/powerpoint/2010/main" val="391583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70E7E-D15F-B8FC-08EB-2E49C2FB5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Resolution Refutation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C1424-5130-E70A-478F-E1B9EAAB8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(1) swimming ⇒ wet</a:t>
            </a:r>
            <a:endParaRPr lang="en-US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(2) ( rain ∧ outside ) ⇒ wet</a:t>
            </a:r>
            <a:endParaRPr lang="en-US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(3) ( warm ∧ ~ rain ) ⇒ pleasant</a:t>
            </a:r>
            <a:endParaRPr lang="en-US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(4) ~ wet</a:t>
            </a:r>
            <a:endParaRPr lang="en-US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(5) outside</a:t>
            </a:r>
            <a:endParaRPr lang="en-US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(6) warm</a:t>
            </a:r>
            <a:endParaRPr lang="en-US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Prove: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~ rain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~ swimming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pleasant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832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A1EEF-7D5D-C45D-E0DE-E8BEE354C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Resolution Refutation - CNF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11B22-F38F-7B05-5D95-6256F17BC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(1) ( ~ swimming ∨ wet )         </a:t>
            </a:r>
            <a:endParaRPr lang="en-US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(2) ( ~ rain ∨ ~ outside ∨ wet ) </a:t>
            </a:r>
            <a:endParaRPr lang="en-US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(3) ( ~ warm ∨ rain ∨ pleasant ) </a:t>
            </a:r>
            <a:endParaRPr lang="en-US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(4) ( ~ wet )                    </a:t>
            </a:r>
            <a:endParaRPr lang="en-US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(5) ( outside )                  </a:t>
            </a:r>
            <a:endParaRPr lang="en-US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(6) ( warm )</a:t>
            </a:r>
            <a:endParaRPr lang="en-US" b="0" i="0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361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EA13E64-0631-6D8A-9263-A7C16853DB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Introduction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EDB642F-16B1-F6F2-E151-52B319AA3B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Supervised learning</a:t>
            </a:r>
          </a:p>
          <a:p>
            <a:pPr lvl="1" eaLnBrk="1" hangingPunct="1"/>
            <a:r>
              <a:rPr lang="en-US" altLang="en-US" dirty="0"/>
              <a:t>classification, regression</a:t>
            </a:r>
          </a:p>
          <a:p>
            <a:pPr eaLnBrk="1" hangingPunct="1"/>
            <a:r>
              <a:rPr lang="en-US" altLang="en-US" dirty="0"/>
              <a:t>Unsupervised learning</a:t>
            </a:r>
          </a:p>
          <a:p>
            <a:pPr lvl="1" eaLnBrk="1" hangingPunct="1"/>
            <a:r>
              <a:rPr lang="en-US" altLang="en-US" dirty="0"/>
              <a:t>clustering</a:t>
            </a:r>
          </a:p>
          <a:p>
            <a:pPr eaLnBrk="1" hangingPunct="1"/>
            <a:r>
              <a:rPr lang="en-US" altLang="en-US" dirty="0"/>
              <a:t>Reinforcement learning</a:t>
            </a:r>
          </a:p>
          <a:p>
            <a:pPr lvl="1" eaLnBrk="1" hangingPunct="1"/>
            <a:r>
              <a:rPr lang="en-US" altLang="en-US" dirty="0"/>
              <a:t>more general than supervised/unsupervised learning</a:t>
            </a:r>
          </a:p>
          <a:p>
            <a:pPr lvl="1" eaLnBrk="1" hangingPunct="1"/>
            <a:r>
              <a:rPr lang="en-US" altLang="en-US" dirty="0"/>
              <a:t>learn from interaction w/ environment to achieve a goal</a:t>
            </a:r>
            <a:endParaRPr lang="en-US" altLang="en-US" dirty="0">
              <a:latin typeface="cmsy10" pitchFamily="34" charset="0"/>
            </a:endParaRPr>
          </a:p>
          <a:p>
            <a:pPr lvl="1" eaLnBrk="1" hangingPunct="1"/>
            <a:endParaRPr lang="en-US" alt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5D47E2C-5166-06AB-1EC8-6DAD6EB56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105400"/>
            <a:ext cx="12954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Trebuchet MS" panose="020B0603020202020204" pitchFamily="34" charset="0"/>
              </a:rPr>
              <a:t>environment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4C2D7D3-5761-1E0C-E63C-09B68EBD9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8674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Trebuchet MS" panose="020B0603020202020204" pitchFamily="34" charset="0"/>
              </a:rPr>
              <a:t>agent</a:t>
            </a:r>
          </a:p>
        </p:txBody>
      </p:sp>
      <p:cxnSp>
        <p:nvCxnSpPr>
          <p:cNvPr id="3078" name="AutoShape 6">
            <a:extLst>
              <a:ext uri="{FF2B5EF4-FFF2-40B4-BE49-F238E27FC236}">
                <a16:creationId xmlns:a16="http://schemas.microsoft.com/office/drawing/2014/main" id="{2C13DAC0-289F-3FAD-30B5-14341466DF14}"/>
              </a:ext>
            </a:extLst>
          </p:cNvPr>
          <p:cNvCxnSpPr>
            <a:cxnSpLocks noChangeShapeType="1"/>
            <a:stCxn id="3077" idx="3"/>
            <a:endCxn id="3076" idx="3"/>
          </p:cNvCxnSpPr>
          <p:nvPr/>
        </p:nvCxnSpPr>
        <p:spPr bwMode="auto">
          <a:xfrm flipV="1">
            <a:off x="6629400" y="5295900"/>
            <a:ext cx="304800" cy="762000"/>
          </a:xfrm>
          <a:prstGeom prst="curvedConnector3">
            <a:avLst>
              <a:gd name="adj1" fmla="val 205208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9" name="AutoShape 7">
            <a:extLst>
              <a:ext uri="{FF2B5EF4-FFF2-40B4-BE49-F238E27FC236}">
                <a16:creationId xmlns:a16="http://schemas.microsoft.com/office/drawing/2014/main" id="{47E70585-B774-0F28-78DF-D5910ED7CB49}"/>
              </a:ext>
            </a:extLst>
          </p:cNvPr>
          <p:cNvCxnSpPr>
            <a:cxnSpLocks noChangeShapeType="1"/>
            <a:stCxn id="3076" idx="1"/>
            <a:endCxn id="3077" idx="1"/>
          </p:cNvCxnSpPr>
          <p:nvPr/>
        </p:nvCxnSpPr>
        <p:spPr bwMode="auto">
          <a:xfrm rot="10800000" flipH="1" flipV="1">
            <a:off x="5638800" y="5295900"/>
            <a:ext cx="304800" cy="762000"/>
          </a:xfrm>
          <a:prstGeom prst="curvedConnector3">
            <a:avLst>
              <a:gd name="adj1" fmla="val -108856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0" name="Text Box 8">
            <a:extLst>
              <a:ext uri="{FF2B5EF4-FFF2-40B4-BE49-F238E27FC236}">
                <a16:creationId xmlns:a16="http://schemas.microsoft.com/office/drawing/2014/main" id="{81225AD5-76F7-7664-E5D9-7EA65E931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9325" y="5546725"/>
            <a:ext cx="750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action</a:t>
            </a:r>
          </a:p>
        </p:txBody>
      </p:sp>
      <p:sp>
        <p:nvSpPr>
          <p:cNvPr id="3081" name="Text Box 9">
            <a:extLst>
              <a:ext uri="{FF2B5EF4-FFF2-40B4-BE49-F238E27FC236}">
                <a16:creationId xmlns:a16="http://schemas.microsoft.com/office/drawing/2014/main" id="{918C7C54-38FF-3E95-0791-AA3665582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9233" y="5486401"/>
            <a:ext cx="10903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Trebuchet MS" panose="020B0603020202020204" pitchFamily="34" charset="0"/>
              </a:rPr>
              <a:t>reward</a:t>
            </a:r>
          </a:p>
          <a:p>
            <a:pPr algn="ctr" eaLnBrk="1" hangingPunct="1"/>
            <a:r>
              <a:rPr lang="en-US" altLang="en-US">
                <a:latin typeface="Trebuchet MS" panose="020B0603020202020204" pitchFamily="34" charset="0"/>
              </a:rPr>
              <a:t>new state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5BEB6-F527-1ECE-E489-69DDE0B19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Resolution Refutation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91AF9-6489-8D62-C51B-F95EA7455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b="0" i="0" dirty="0">
                <a:solidFill>
                  <a:srgbClr val="363D49"/>
                </a:solidFill>
                <a:effectLst/>
                <a:latin typeface="Arial" panose="020B0604020202020204" pitchFamily="34" charset="0"/>
              </a:rPr>
              <a:t>sunny ∧ warm </a:t>
            </a: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⇒</a:t>
            </a:r>
            <a:r>
              <a:rPr lang="en-US" b="0" i="0" dirty="0">
                <a:solidFill>
                  <a:srgbClr val="363D49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b="0" i="0" dirty="0">
                <a:solidFill>
                  <a:srgbClr val="363D49"/>
                </a:solidFill>
                <a:effectLst/>
                <a:latin typeface="Arial" panose="020B0604020202020204" pitchFamily="34" charset="0"/>
              </a:rPr>
              <a:t>enjoy </a:t>
            </a:r>
          </a:p>
          <a:p>
            <a:pPr algn="l"/>
            <a:r>
              <a:rPr lang="en-US" b="0" i="0" dirty="0">
                <a:solidFill>
                  <a:srgbClr val="363D49"/>
                </a:solidFill>
                <a:effectLst/>
                <a:latin typeface="Arial" panose="020B0604020202020204" pitchFamily="34" charset="0"/>
              </a:rPr>
              <a:t>warm ∧ pleasant </a:t>
            </a: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⇒</a:t>
            </a:r>
            <a:r>
              <a:rPr lang="en-US" b="0" i="0" dirty="0">
                <a:solidFill>
                  <a:srgbClr val="363D49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b="0" i="0" dirty="0" err="1">
                <a:solidFill>
                  <a:srgbClr val="363D49"/>
                </a:solidFill>
                <a:effectLst/>
                <a:latin typeface="Arial" panose="020B0604020202020204" pitchFamily="34" charset="0"/>
              </a:rPr>
              <a:t>strawberry_picking</a:t>
            </a:r>
            <a:endParaRPr lang="en-US" b="0" i="0" dirty="0">
              <a:solidFill>
                <a:srgbClr val="363D4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363D49"/>
                </a:solidFill>
                <a:effectLst/>
                <a:latin typeface="Arial" panose="020B0604020202020204" pitchFamily="34" charset="0"/>
              </a:rPr>
              <a:t>raining </a:t>
            </a: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⇒</a:t>
            </a:r>
            <a:r>
              <a:rPr lang="en-US" b="0" i="0" dirty="0">
                <a:solidFill>
                  <a:srgbClr val="363D49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b="0" i="0" dirty="0">
                <a:solidFill>
                  <a:srgbClr val="363D49"/>
                </a:solidFill>
                <a:effectLst/>
                <a:latin typeface="Arial" panose="020B0604020202020204" pitchFamily="34" charset="0"/>
              </a:rPr>
              <a:t>~</a:t>
            </a:r>
            <a:r>
              <a:rPr lang="en-US" b="0" i="0" dirty="0" err="1">
                <a:solidFill>
                  <a:srgbClr val="363D49"/>
                </a:solidFill>
                <a:effectLst/>
                <a:latin typeface="Arial" panose="020B0604020202020204" pitchFamily="34" charset="0"/>
              </a:rPr>
              <a:t>strawberry_picking</a:t>
            </a:r>
            <a:endParaRPr lang="en-US" b="0" i="0" dirty="0">
              <a:solidFill>
                <a:srgbClr val="363D49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363D49"/>
                </a:solidFill>
                <a:effectLst/>
                <a:latin typeface="Arial" panose="020B0604020202020204" pitchFamily="34" charset="0"/>
              </a:rPr>
              <a:t>raining </a:t>
            </a:r>
            <a:r>
              <a:rPr lang="en-US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⇒</a:t>
            </a:r>
            <a:r>
              <a:rPr lang="en-US" b="0" i="0" dirty="0">
                <a:solidFill>
                  <a:srgbClr val="363D49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b="0" i="0" dirty="0">
                <a:solidFill>
                  <a:srgbClr val="363D49"/>
                </a:solidFill>
                <a:effectLst/>
                <a:latin typeface="Arial" panose="020B0604020202020204" pitchFamily="34" charset="0"/>
              </a:rPr>
              <a:t>wet</a:t>
            </a:r>
          </a:p>
          <a:p>
            <a:pPr algn="l"/>
            <a:r>
              <a:rPr lang="en-US" dirty="0">
                <a:solidFill>
                  <a:srgbClr val="363D49"/>
                </a:solidFill>
                <a:latin typeface="Arial" panose="020B0604020202020204" pitchFamily="34" charset="0"/>
              </a:rPr>
              <a:t>w</a:t>
            </a:r>
            <a:r>
              <a:rPr lang="en-US" b="0" i="0" dirty="0">
                <a:solidFill>
                  <a:srgbClr val="363D49"/>
                </a:solidFill>
                <a:effectLst/>
                <a:latin typeface="Arial" panose="020B0604020202020204" pitchFamily="34" charset="0"/>
              </a:rPr>
              <a:t>arm ∧ raining ∧ sunny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Prove: </a:t>
            </a:r>
          </a:p>
          <a:p>
            <a:r>
              <a:rPr lang="en-US" b="0" i="0" dirty="0">
                <a:solidFill>
                  <a:srgbClr val="363D49"/>
                </a:solidFill>
                <a:effectLst/>
                <a:latin typeface="Arial Unicode MS"/>
              </a:rPr>
              <a:t>~</a:t>
            </a:r>
            <a:r>
              <a:rPr lang="en-US" b="0" i="0" dirty="0" err="1">
                <a:solidFill>
                  <a:srgbClr val="363D49"/>
                </a:solidFill>
                <a:effectLst/>
                <a:latin typeface="Arial Unicode MS"/>
              </a:rPr>
              <a:t>strawberry_picking</a:t>
            </a:r>
            <a:endParaRPr lang="en-US" b="0" i="0" dirty="0">
              <a:solidFill>
                <a:srgbClr val="363D49"/>
              </a:solidFill>
              <a:effectLst/>
              <a:latin typeface="Arial Unicode MS"/>
            </a:endParaRPr>
          </a:p>
          <a:p>
            <a:r>
              <a:rPr lang="en-US" dirty="0">
                <a:solidFill>
                  <a:srgbClr val="363D49"/>
                </a:solidFill>
                <a:latin typeface="Arial Unicode MS"/>
              </a:rPr>
              <a:t>enjoy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78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A08E61D-D459-3BBD-A5A4-6CD89143FA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en-US"/>
              <a:t>Robot in a room</a:t>
            </a:r>
            <a:endParaRPr lang="en-US" altLang="en-US"/>
          </a:p>
        </p:txBody>
      </p:sp>
      <p:graphicFrame>
        <p:nvGraphicFramePr>
          <p:cNvPr id="7171" name="Group 3">
            <a:extLst>
              <a:ext uri="{FF2B5EF4-FFF2-40B4-BE49-F238E27FC236}">
                <a16:creationId xmlns:a16="http://schemas.microsoft.com/office/drawing/2014/main" id="{903C1A27-8443-60CC-5EC8-36C4BB8A10CD}"/>
              </a:ext>
            </a:extLst>
          </p:cNvPr>
          <p:cNvGraphicFramePr>
            <a:graphicFrameLocks noGrp="1"/>
          </p:cNvGraphicFramePr>
          <p:nvPr/>
        </p:nvGraphicFramePr>
        <p:xfrm>
          <a:off x="1992314" y="1412876"/>
          <a:ext cx="4103687" cy="2735263"/>
        </p:xfrm>
        <a:graphic>
          <a:graphicData uri="http://schemas.openxmlformats.org/drawingml/2006/table">
            <a:tbl>
              <a:tblPr/>
              <a:tblGrid>
                <a:gridCol w="102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1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rebuchet MS" pitchFamily="80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rebuchet MS" pitchFamily="80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rebuchet MS" pitchFamily="80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rebuchet MS" pitchFamily="80" charset="0"/>
                          <a:cs typeface="Arial" charset="0"/>
                        </a:rPr>
                        <a:t>+1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rebuchet MS" pitchFamily="80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rebuchet MS" pitchFamily="80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rebuchet MS" pitchFamily="80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rebuchet MS" pitchFamily="80" charset="0"/>
                          <a:cs typeface="Arial" charset="0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1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rebuchet MS" pitchFamily="80" charset="0"/>
                          <a:cs typeface="Arial" charset="0"/>
                        </a:rPr>
                        <a:t>START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rebuchet MS" pitchFamily="80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rebuchet MS" pitchFamily="80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rebuchet MS" pitchFamily="80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5145" name="Group 25">
            <a:extLst>
              <a:ext uri="{FF2B5EF4-FFF2-40B4-BE49-F238E27FC236}">
                <a16:creationId xmlns:a16="http://schemas.microsoft.com/office/drawing/2014/main" id="{09AB3F55-2B59-A2E8-8957-9E7B96263DCB}"/>
              </a:ext>
            </a:extLst>
          </p:cNvPr>
          <p:cNvGrpSpPr>
            <a:grpSpLocks/>
          </p:cNvGrpSpPr>
          <p:nvPr/>
        </p:nvGrpSpPr>
        <p:grpSpPr bwMode="auto">
          <a:xfrm>
            <a:off x="8915401" y="2438401"/>
            <a:ext cx="1008063" cy="792163"/>
            <a:chOff x="3878" y="1434"/>
            <a:chExt cx="635" cy="499"/>
          </a:xfrm>
        </p:grpSpPr>
        <p:sp>
          <p:nvSpPr>
            <p:cNvPr id="5148" name="Line 26">
              <a:extLst>
                <a:ext uri="{FF2B5EF4-FFF2-40B4-BE49-F238E27FC236}">
                  <a16:creationId xmlns:a16="http://schemas.microsoft.com/office/drawing/2014/main" id="{B8677EFE-E6C5-AE4C-567B-9736D840D6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5" y="1434"/>
              <a:ext cx="0" cy="498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27">
              <a:extLst>
                <a:ext uri="{FF2B5EF4-FFF2-40B4-BE49-F238E27FC236}">
                  <a16:creationId xmlns:a16="http://schemas.microsoft.com/office/drawing/2014/main" id="{89EBF8D5-E000-641A-7EB0-FA03A02AAC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5" y="1933"/>
              <a:ext cx="31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28">
              <a:extLst>
                <a:ext uri="{FF2B5EF4-FFF2-40B4-BE49-F238E27FC236}">
                  <a16:creationId xmlns:a16="http://schemas.microsoft.com/office/drawing/2014/main" id="{036F394B-C50F-DD57-D361-17E1504272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78" y="1933"/>
              <a:ext cx="36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6" name="Text Box 29">
            <a:extLst>
              <a:ext uri="{FF2B5EF4-FFF2-40B4-BE49-F238E27FC236}">
                <a16:creationId xmlns:a16="http://schemas.microsoft.com/office/drawing/2014/main" id="{1B5E4FDA-5190-8418-3AF8-963F7F9E5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7788" y="1444626"/>
            <a:ext cx="3859212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>
                <a:latin typeface="Trebuchet MS" panose="020B0603020202020204" pitchFamily="34" charset="0"/>
              </a:rPr>
              <a:t>actions: UP, DOWN, LEFT, RIGHT</a:t>
            </a:r>
          </a:p>
          <a:p>
            <a:pPr eaLnBrk="1" hangingPunct="1"/>
            <a:endParaRPr lang="en-US" altLang="en-US" sz="1800">
              <a:latin typeface="Trebuchet MS" panose="020B0603020202020204" pitchFamily="34" charset="0"/>
            </a:endParaRPr>
          </a:p>
          <a:p>
            <a:pPr eaLnBrk="1" hangingPunct="1"/>
            <a:endParaRPr lang="en-US" altLang="en-US" sz="1800">
              <a:latin typeface="Trebuchet MS" panose="020B0603020202020204" pitchFamily="34" charset="0"/>
            </a:endParaRPr>
          </a:p>
          <a:p>
            <a:pPr eaLnBrk="1" hangingPunct="1"/>
            <a:r>
              <a:rPr lang="en-US" altLang="en-US" sz="1800" b="1">
                <a:latin typeface="Trebuchet MS" panose="020B0603020202020204" pitchFamily="34" charset="0"/>
              </a:rPr>
              <a:t>UP</a:t>
            </a:r>
          </a:p>
          <a:p>
            <a:pPr eaLnBrk="1" hangingPunct="1"/>
            <a:endParaRPr lang="en-US" altLang="en-US" sz="1800">
              <a:latin typeface="Trebuchet MS" panose="020B0603020202020204" pitchFamily="34" charset="0"/>
            </a:endParaRPr>
          </a:p>
          <a:p>
            <a:pPr eaLnBrk="1" hangingPunct="1"/>
            <a:r>
              <a:rPr lang="en-US" altLang="en-US" sz="1800">
                <a:latin typeface="Trebuchet MS" panose="020B0603020202020204" pitchFamily="34" charset="0"/>
              </a:rPr>
              <a:t>80% 	move UP</a:t>
            </a:r>
          </a:p>
          <a:p>
            <a:pPr eaLnBrk="1" hangingPunct="1"/>
            <a:r>
              <a:rPr lang="en-US" altLang="en-US" sz="1800">
                <a:latin typeface="Trebuchet MS" panose="020B0603020202020204" pitchFamily="34" charset="0"/>
              </a:rPr>
              <a:t>10%	move LEFT</a:t>
            </a:r>
          </a:p>
          <a:p>
            <a:pPr eaLnBrk="1" hangingPunct="1"/>
            <a:r>
              <a:rPr lang="en-US" altLang="en-US" sz="1800">
                <a:latin typeface="Trebuchet MS" panose="020B0603020202020204" pitchFamily="34" charset="0"/>
              </a:rPr>
              <a:t>10%	move RIGHT</a:t>
            </a:r>
          </a:p>
        </p:txBody>
      </p:sp>
      <p:sp>
        <p:nvSpPr>
          <p:cNvPr id="5147" name="Rectangle 30">
            <a:extLst>
              <a:ext uri="{FF2B5EF4-FFF2-40B4-BE49-F238E27FC236}">
                <a16:creationId xmlns:a16="http://schemas.microsoft.com/office/drawing/2014/main" id="{2781EA53-D318-8D7F-8BF3-CCF872F1B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4437064"/>
            <a:ext cx="8229600" cy="2420937"/>
          </a:xfrm>
          <a:noFill/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/>
              <a:t>reward +1 at [4,3], -1 at [4,2]</a:t>
            </a:r>
          </a:p>
          <a:p>
            <a:pPr eaLnBrk="1" hangingPunct="1"/>
            <a:r>
              <a:rPr lang="en-US" altLang="en-US"/>
              <a:t>reward -0.04 for each step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what’s the strategy to achieve max reward?</a:t>
            </a:r>
          </a:p>
          <a:p>
            <a:pPr eaLnBrk="1" hangingPunct="1"/>
            <a:r>
              <a:rPr lang="en-US" altLang="en-US"/>
              <a:t>what if the actions were deterministic?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C6118D5-D989-6240-DBAD-45F9C55445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Other examples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E64060D-C5A3-6977-DE47-7275B082A0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/>
              <a:t>pole-balancing</a:t>
            </a:r>
          </a:p>
          <a:p>
            <a:pPr eaLnBrk="1" hangingPunct="1"/>
            <a:r>
              <a:rPr lang="en-US" altLang="en-US"/>
              <a:t>TD-Gammon [Gerry Tesauro]</a:t>
            </a:r>
          </a:p>
          <a:p>
            <a:pPr eaLnBrk="1" hangingPunct="1"/>
            <a:r>
              <a:rPr lang="en-US" altLang="en-US"/>
              <a:t>helicopter [Andrew Ng]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no teacher who would say “good” or “bad”</a:t>
            </a:r>
          </a:p>
          <a:p>
            <a:pPr lvl="1" eaLnBrk="1" hangingPunct="1"/>
            <a:r>
              <a:rPr lang="en-US" altLang="en-US"/>
              <a:t>is reward “10” good or bad?</a:t>
            </a:r>
          </a:p>
          <a:p>
            <a:pPr lvl="1" eaLnBrk="1" hangingPunct="1"/>
            <a:r>
              <a:rPr lang="en-US" altLang="en-US"/>
              <a:t>rewards could be delayed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similar to control theory</a:t>
            </a:r>
          </a:p>
          <a:p>
            <a:pPr lvl="1" eaLnBrk="1" hangingPunct="1"/>
            <a:r>
              <a:rPr lang="en-US" altLang="en-US"/>
              <a:t>more general, fewer constraints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explore the environment and learn from experience</a:t>
            </a:r>
          </a:p>
          <a:p>
            <a:pPr lvl="1" eaLnBrk="1" hangingPunct="1"/>
            <a:r>
              <a:rPr lang="en-US" altLang="en-US"/>
              <a:t>not just blind search, try to be smart about it</a:t>
            </a:r>
          </a:p>
        </p:txBody>
      </p:sp>
      <p:grpSp>
        <p:nvGrpSpPr>
          <p:cNvPr id="6148" name="Group 13">
            <a:extLst>
              <a:ext uri="{FF2B5EF4-FFF2-40B4-BE49-F238E27FC236}">
                <a16:creationId xmlns:a16="http://schemas.microsoft.com/office/drawing/2014/main" id="{B5A1F890-4007-E117-DDAE-369887FD3CF5}"/>
              </a:ext>
            </a:extLst>
          </p:cNvPr>
          <p:cNvGrpSpPr>
            <a:grpSpLocks/>
          </p:cNvGrpSpPr>
          <p:nvPr/>
        </p:nvGrpSpPr>
        <p:grpSpPr bwMode="auto">
          <a:xfrm>
            <a:off x="7008814" y="361950"/>
            <a:ext cx="3430587" cy="2152650"/>
            <a:chOff x="3408" y="528"/>
            <a:chExt cx="2161" cy="1356"/>
          </a:xfrm>
        </p:grpSpPr>
        <p:sp>
          <p:nvSpPr>
            <p:cNvPr id="6149" name="Freeform 6">
              <a:extLst>
                <a:ext uri="{FF2B5EF4-FFF2-40B4-BE49-F238E27FC236}">
                  <a16:creationId xmlns:a16="http://schemas.microsoft.com/office/drawing/2014/main" id="{7BF1B1BC-BF5C-1043-0A45-B2DF7BC2EB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8" y="1689"/>
              <a:ext cx="2161" cy="195"/>
            </a:xfrm>
            <a:custGeom>
              <a:avLst/>
              <a:gdLst>
                <a:gd name="T0" fmla="*/ 0 w 2161"/>
                <a:gd name="T1" fmla="*/ 3 h 195"/>
                <a:gd name="T2" fmla="*/ 169 w 2161"/>
                <a:gd name="T3" fmla="*/ 3 h 195"/>
                <a:gd name="T4" fmla="*/ 169 w 2161"/>
                <a:gd name="T5" fmla="*/ 195 h 195"/>
                <a:gd name="T6" fmla="*/ 1945 w 2161"/>
                <a:gd name="T7" fmla="*/ 195 h 195"/>
                <a:gd name="T8" fmla="*/ 1945 w 2161"/>
                <a:gd name="T9" fmla="*/ 3 h 195"/>
                <a:gd name="T10" fmla="*/ 2161 w 2161"/>
                <a:gd name="T11" fmla="*/ 0 h 19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1"/>
                <a:gd name="T19" fmla="*/ 0 h 195"/>
                <a:gd name="T20" fmla="*/ 2161 w 2161"/>
                <a:gd name="T21" fmla="*/ 195 h 19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1" h="195">
                  <a:moveTo>
                    <a:pt x="0" y="3"/>
                  </a:moveTo>
                  <a:lnTo>
                    <a:pt x="169" y="3"/>
                  </a:lnTo>
                  <a:lnTo>
                    <a:pt x="169" y="195"/>
                  </a:lnTo>
                  <a:lnTo>
                    <a:pt x="1945" y="195"/>
                  </a:lnTo>
                  <a:lnTo>
                    <a:pt x="1945" y="3"/>
                  </a:lnTo>
                  <a:lnTo>
                    <a:pt x="2161" y="0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0" name="Rectangle 8">
              <a:extLst>
                <a:ext uri="{FF2B5EF4-FFF2-40B4-BE49-F238E27FC236}">
                  <a16:creationId xmlns:a16="http://schemas.microsoft.com/office/drawing/2014/main" id="{89E8BBBA-3C80-D823-FB44-97A91E9E75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5" y="1632"/>
              <a:ext cx="528" cy="192"/>
            </a:xfrm>
            <a:prstGeom prst="rect">
              <a:avLst/>
            </a:prstGeom>
            <a:solidFill>
              <a:srgbClr val="9966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1" name="Oval 9">
              <a:extLst>
                <a:ext uri="{FF2B5EF4-FFF2-40B4-BE49-F238E27FC236}">
                  <a16:creationId xmlns:a16="http://schemas.microsoft.com/office/drawing/2014/main" id="{A1BDF386-9F67-4886-E6C1-BA9A0FD39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" y="1728"/>
              <a:ext cx="144" cy="144"/>
            </a:xfrm>
            <a:prstGeom prst="ellipse">
              <a:avLst/>
            </a:prstGeom>
            <a:solidFill>
              <a:srgbClr val="9966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2" name="Oval 10">
              <a:extLst>
                <a:ext uri="{FF2B5EF4-FFF2-40B4-BE49-F238E27FC236}">
                  <a16:creationId xmlns:a16="http://schemas.microsoft.com/office/drawing/2014/main" id="{E97DBFE7-10A0-C571-14CC-D2D5686F1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1" y="1728"/>
              <a:ext cx="144" cy="144"/>
            </a:xfrm>
            <a:prstGeom prst="ellipse">
              <a:avLst/>
            </a:prstGeom>
            <a:solidFill>
              <a:srgbClr val="996633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53" name="Line 11">
              <a:extLst>
                <a:ext uri="{FF2B5EF4-FFF2-40B4-BE49-F238E27FC236}">
                  <a16:creationId xmlns:a16="http://schemas.microsoft.com/office/drawing/2014/main" id="{D553E719-D1E3-05D8-FF7F-7C74E89426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53" y="528"/>
              <a:ext cx="283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Oval 12">
              <a:extLst>
                <a:ext uri="{FF2B5EF4-FFF2-40B4-BE49-F238E27FC236}">
                  <a16:creationId xmlns:a16="http://schemas.microsoft.com/office/drawing/2014/main" id="{49B59B06-6121-7AA4-BA4C-1B5378D3A4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8" y="1574"/>
              <a:ext cx="58" cy="5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A7C3AAB-2FBC-CCCD-5BE2-9955A5A991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Resource allocation in datacenters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62C8767-AD81-D016-31A4-C18278375E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 Hybrid Reinforcement Learning Approach to Autonomic Resource Allocation</a:t>
            </a:r>
          </a:p>
          <a:p>
            <a:pPr lvl="1" eaLnBrk="1" hangingPunct="1"/>
            <a:r>
              <a:rPr lang="en-US" altLang="en-US"/>
              <a:t>Tesauro, Jong, Das, Bennani (IBM)</a:t>
            </a:r>
          </a:p>
          <a:p>
            <a:pPr lvl="1" eaLnBrk="1" hangingPunct="1"/>
            <a:r>
              <a:rPr lang="en-US" altLang="en-US"/>
              <a:t>ICAC 2006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CC46A5A4-B216-6723-8DC8-DEDBEEC86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200400"/>
            <a:ext cx="685800" cy="1143000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5A05FAAD-4B10-AE3F-801E-B08106471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200400"/>
            <a:ext cx="685800" cy="1143000"/>
          </a:xfrm>
          <a:prstGeom prst="rect">
            <a:avLst/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0B6B4C28-C085-1096-140C-05BC4CED1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200400"/>
            <a:ext cx="685800" cy="1143000"/>
          </a:xfrm>
          <a:prstGeom prst="rect">
            <a:avLst/>
          </a:prstGeom>
          <a:solidFill>
            <a:srgbClr val="008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07A78B0D-EA10-27EF-F0C8-8C67D5A2E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200400"/>
            <a:ext cx="685800" cy="1143000"/>
          </a:xfrm>
          <a:prstGeom prst="rect">
            <a:avLst/>
          </a:prstGeom>
          <a:solidFill>
            <a:srgbClr val="008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Rectangle 8">
            <a:extLst>
              <a:ext uri="{FF2B5EF4-FFF2-40B4-BE49-F238E27FC236}">
                <a16:creationId xmlns:a16="http://schemas.microsoft.com/office/drawing/2014/main" id="{1026A4FB-8017-48F7-AFA1-530218C99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200400"/>
            <a:ext cx="685800" cy="1143000"/>
          </a:xfrm>
          <a:prstGeom prst="rect">
            <a:avLst/>
          </a:prstGeom>
          <a:solidFill>
            <a:srgbClr val="008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7" name="Rectangle 9">
            <a:extLst>
              <a:ext uri="{FF2B5EF4-FFF2-40B4-BE49-F238E27FC236}">
                <a16:creationId xmlns:a16="http://schemas.microsoft.com/office/drawing/2014/main" id="{4EFC0120-2A7C-08DD-8F19-C1830580E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200400"/>
            <a:ext cx="685800" cy="1143000"/>
          </a:xfrm>
          <a:prstGeom prst="rect">
            <a:avLst/>
          </a:prstGeom>
          <a:solidFill>
            <a:srgbClr val="008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8" name="Rectangle 10">
            <a:extLst>
              <a:ext uri="{FF2B5EF4-FFF2-40B4-BE49-F238E27FC236}">
                <a16:creationId xmlns:a16="http://schemas.microsoft.com/office/drawing/2014/main" id="{FF1E5099-2630-1078-EB13-3D6CD3428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3200400"/>
            <a:ext cx="685800" cy="1143000"/>
          </a:xfrm>
          <a:prstGeom prst="rect">
            <a:avLst/>
          </a:prstGeom>
          <a:solidFill>
            <a:srgbClr val="0066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9" name="Rectangle 11">
            <a:extLst>
              <a:ext uri="{FF2B5EF4-FFF2-40B4-BE49-F238E27FC236}">
                <a16:creationId xmlns:a16="http://schemas.microsoft.com/office/drawing/2014/main" id="{873A0D40-F48D-8A19-A6F6-30C44D13A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3200400"/>
            <a:ext cx="685800" cy="1143000"/>
          </a:xfrm>
          <a:prstGeom prst="rect">
            <a:avLst/>
          </a:prstGeom>
          <a:solidFill>
            <a:srgbClr val="0066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0" name="Rectangle 12">
            <a:extLst>
              <a:ext uri="{FF2B5EF4-FFF2-40B4-BE49-F238E27FC236}">
                <a16:creationId xmlns:a16="http://schemas.microsoft.com/office/drawing/2014/main" id="{4CFB616D-6528-2C48-7113-47C38C118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0" y="3200400"/>
            <a:ext cx="685800" cy="1143000"/>
          </a:xfrm>
          <a:prstGeom prst="rect">
            <a:avLst/>
          </a:prstGeom>
          <a:solidFill>
            <a:srgbClr val="0066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1" name="Rectangle 13">
            <a:extLst>
              <a:ext uri="{FF2B5EF4-FFF2-40B4-BE49-F238E27FC236}">
                <a16:creationId xmlns:a16="http://schemas.microsoft.com/office/drawing/2014/main" id="{312E96DE-804B-2EBE-D673-3650BA762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133600"/>
            <a:ext cx="2286000" cy="30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/>
              <a:t>loadbalancer</a:t>
            </a:r>
          </a:p>
        </p:txBody>
      </p:sp>
      <p:sp>
        <p:nvSpPr>
          <p:cNvPr id="7182" name="AutoShape 14">
            <a:extLst>
              <a:ext uri="{FF2B5EF4-FFF2-40B4-BE49-F238E27FC236}">
                <a16:creationId xmlns:a16="http://schemas.microsoft.com/office/drawing/2014/main" id="{E2C162D4-1211-83C2-D566-988EF960D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219200"/>
            <a:ext cx="457200" cy="838200"/>
          </a:xfrm>
          <a:prstGeom prst="downArrow">
            <a:avLst>
              <a:gd name="adj1" fmla="val 50000"/>
              <a:gd name="adj2" fmla="val 458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3" name="Line 15">
            <a:extLst>
              <a:ext uri="{FF2B5EF4-FFF2-40B4-BE49-F238E27FC236}">
                <a16:creationId xmlns:a16="http://schemas.microsoft.com/office/drawing/2014/main" id="{7D7080FC-D261-7110-823A-CC437E7751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2438400"/>
            <a:ext cx="1676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Line 16">
            <a:extLst>
              <a:ext uri="{FF2B5EF4-FFF2-40B4-BE49-F238E27FC236}">
                <a16:creationId xmlns:a16="http://schemas.microsoft.com/office/drawing/2014/main" id="{3CA4C467-A6F5-4442-0F1C-05AC0F0202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2438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Line 17">
            <a:extLst>
              <a:ext uri="{FF2B5EF4-FFF2-40B4-BE49-F238E27FC236}">
                <a16:creationId xmlns:a16="http://schemas.microsoft.com/office/drawing/2014/main" id="{4676AFD9-BAF9-693F-DCA8-D1CE9107AB7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438400"/>
            <a:ext cx="2286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AutoShape 19">
            <a:extLst>
              <a:ext uri="{FF2B5EF4-FFF2-40B4-BE49-F238E27FC236}">
                <a16:creationId xmlns:a16="http://schemas.microsoft.com/office/drawing/2014/main" id="{E333CB59-FA80-E937-4796-F414171C076E}"/>
              </a:ext>
            </a:extLst>
          </p:cNvPr>
          <p:cNvSpPr>
            <a:spLocks/>
          </p:cNvSpPr>
          <p:nvPr/>
        </p:nvSpPr>
        <p:spPr bwMode="auto">
          <a:xfrm rot="-5400000">
            <a:off x="3086100" y="3763963"/>
            <a:ext cx="228600" cy="1524000"/>
          </a:xfrm>
          <a:prstGeom prst="leftBrace">
            <a:avLst>
              <a:gd name="adj1" fmla="val 5555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7" name="Text Box 20">
            <a:extLst>
              <a:ext uri="{FF2B5EF4-FFF2-40B4-BE49-F238E27FC236}">
                <a16:creationId xmlns:a16="http://schemas.microsoft.com/office/drawing/2014/main" id="{5C42AFB2-C336-B0E0-2A51-89CE1A47C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648200"/>
            <a:ext cx="13477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application A</a:t>
            </a:r>
          </a:p>
        </p:txBody>
      </p:sp>
      <p:sp>
        <p:nvSpPr>
          <p:cNvPr id="7188" name="AutoShape 21">
            <a:extLst>
              <a:ext uri="{FF2B5EF4-FFF2-40B4-BE49-F238E27FC236}">
                <a16:creationId xmlns:a16="http://schemas.microsoft.com/office/drawing/2014/main" id="{7B908348-FB39-A38D-57F0-4817E4DF9036}"/>
              </a:ext>
            </a:extLst>
          </p:cNvPr>
          <p:cNvSpPr>
            <a:spLocks/>
          </p:cNvSpPr>
          <p:nvPr/>
        </p:nvSpPr>
        <p:spPr bwMode="auto">
          <a:xfrm rot="-5400000">
            <a:off x="5600700" y="2933700"/>
            <a:ext cx="228600" cy="3200400"/>
          </a:xfrm>
          <a:prstGeom prst="leftBrace">
            <a:avLst>
              <a:gd name="adj1" fmla="val 1166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9" name="Text Box 22">
            <a:extLst>
              <a:ext uri="{FF2B5EF4-FFF2-40B4-BE49-F238E27FC236}">
                <a16:creationId xmlns:a16="http://schemas.microsoft.com/office/drawing/2014/main" id="{6E80D799-EB04-772B-D416-4D887F0AA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3014" y="4656138"/>
            <a:ext cx="1347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application B</a:t>
            </a:r>
          </a:p>
        </p:txBody>
      </p:sp>
      <p:sp>
        <p:nvSpPr>
          <p:cNvPr id="7190" name="AutoShape 23">
            <a:extLst>
              <a:ext uri="{FF2B5EF4-FFF2-40B4-BE49-F238E27FC236}">
                <a16:creationId xmlns:a16="http://schemas.microsoft.com/office/drawing/2014/main" id="{2276128E-A12A-A0AB-1685-245C938C3469}"/>
              </a:ext>
            </a:extLst>
          </p:cNvPr>
          <p:cNvSpPr>
            <a:spLocks/>
          </p:cNvSpPr>
          <p:nvPr/>
        </p:nvSpPr>
        <p:spPr bwMode="auto">
          <a:xfrm rot="-5400000">
            <a:off x="8534400" y="3360738"/>
            <a:ext cx="228600" cy="2362200"/>
          </a:xfrm>
          <a:prstGeom prst="leftBrace">
            <a:avLst>
              <a:gd name="adj1" fmla="val 86111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1" name="Text Box 24">
            <a:extLst>
              <a:ext uri="{FF2B5EF4-FFF2-40B4-BE49-F238E27FC236}">
                <a16:creationId xmlns:a16="http://schemas.microsoft.com/office/drawing/2014/main" id="{BE9200C9-2F34-0A2C-4E69-F05DBD972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8613" y="4664075"/>
            <a:ext cx="1358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application 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7FD3880-93A0-BB94-0A60-41FAF796F7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en-US"/>
              <a:t>Robot in a room</a:t>
            </a:r>
            <a:endParaRPr lang="en-US" altLang="en-US"/>
          </a:p>
        </p:txBody>
      </p:sp>
      <p:graphicFrame>
        <p:nvGraphicFramePr>
          <p:cNvPr id="22531" name="Group 3">
            <a:extLst>
              <a:ext uri="{FF2B5EF4-FFF2-40B4-BE49-F238E27FC236}">
                <a16:creationId xmlns:a16="http://schemas.microsoft.com/office/drawing/2014/main" id="{D205BCFB-672E-0A22-7FAF-A74CFADD20D7}"/>
              </a:ext>
            </a:extLst>
          </p:cNvPr>
          <p:cNvGraphicFramePr>
            <a:graphicFrameLocks noGrp="1"/>
          </p:cNvGraphicFramePr>
          <p:nvPr/>
        </p:nvGraphicFramePr>
        <p:xfrm>
          <a:off x="1992314" y="1374776"/>
          <a:ext cx="4103687" cy="2735263"/>
        </p:xfrm>
        <a:graphic>
          <a:graphicData uri="http://schemas.openxmlformats.org/drawingml/2006/table">
            <a:tbl>
              <a:tblPr/>
              <a:tblGrid>
                <a:gridCol w="102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1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rebuchet MS" pitchFamily="80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rebuchet MS" pitchFamily="80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rebuchet MS" pitchFamily="80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rebuchet MS" pitchFamily="80" charset="0"/>
                          <a:cs typeface="Arial" charset="0"/>
                        </a:rPr>
                        <a:t>+1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rebuchet MS" pitchFamily="80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rebuchet MS" pitchFamily="80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rebuchet MS" pitchFamily="80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rebuchet MS" pitchFamily="80" charset="0"/>
                          <a:cs typeface="Arial" charset="0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1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rebuchet MS" pitchFamily="80" charset="0"/>
                          <a:cs typeface="Arial" charset="0"/>
                        </a:rPr>
                        <a:t>START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rebuchet MS" pitchFamily="80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rebuchet MS" pitchFamily="80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rebuchet MS" pitchFamily="80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9241" name="Group 25">
            <a:extLst>
              <a:ext uri="{FF2B5EF4-FFF2-40B4-BE49-F238E27FC236}">
                <a16:creationId xmlns:a16="http://schemas.microsoft.com/office/drawing/2014/main" id="{33E484BE-FA6E-7F47-DDB0-A17DF39D2A82}"/>
              </a:ext>
            </a:extLst>
          </p:cNvPr>
          <p:cNvGrpSpPr>
            <a:grpSpLocks/>
          </p:cNvGrpSpPr>
          <p:nvPr/>
        </p:nvGrpSpPr>
        <p:grpSpPr bwMode="auto">
          <a:xfrm>
            <a:off x="8915401" y="2438401"/>
            <a:ext cx="1008063" cy="792163"/>
            <a:chOff x="3878" y="1434"/>
            <a:chExt cx="635" cy="499"/>
          </a:xfrm>
        </p:grpSpPr>
        <p:sp>
          <p:nvSpPr>
            <p:cNvPr id="9244" name="Line 26">
              <a:extLst>
                <a:ext uri="{FF2B5EF4-FFF2-40B4-BE49-F238E27FC236}">
                  <a16:creationId xmlns:a16="http://schemas.microsoft.com/office/drawing/2014/main" id="{71D949F9-9A23-0F58-8E5E-B9DC5AC8D9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5" y="1434"/>
              <a:ext cx="0" cy="498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27">
              <a:extLst>
                <a:ext uri="{FF2B5EF4-FFF2-40B4-BE49-F238E27FC236}">
                  <a16:creationId xmlns:a16="http://schemas.microsoft.com/office/drawing/2014/main" id="{6F197D63-78F2-14A9-9093-E0FED7D893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5" y="1933"/>
              <a:ext cx="31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28">
              <a:extLst>
                <a:ext uri="{FF2B5EF4-FFF2-40B4-BE49-F238E27FC236}">
                  <a16:creationId xmlns:a16="http://schemas.microsoft.com/office/drawing/2014/main" id="{F80D3DC7-BFB3-66EC-2528-18F284B304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78" y="1933"/>
              <a:ext cx="36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42" name="Text Box 29">
            <a:extLst>
              <a:ext uri="{FF2B5EF4-FFF2-40B4-BE49-F238E27FC236}">
                <a16:creationId xmlns:a16="http://schemas.microsoft.com/office/drawing/2014/main" id="{1D268803-0002-21A9-840C-50D0AE806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7788" y="1444626"/>
            <a:ext cx="3859212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>
                <a:latin typeface="Trebuchet MS" panose="020B0603020202020204" pitchFamily="34" charset="0"/>
              </a:rPr>
              <a:t>actions: UP, DOWN, LEFT, RIGHT</a:t>
            </a:r>
          </a:p>
          <a:p>
            <a:pPr eaLnBrk="1" hangingPunct="1"/>
            <a:endParaRPr lang="en-US" altLang="en-US" sz="1800">
              <a:latin typeface="Trebuchet MS" panose="020B0603020202020204" pitchFamily="34" charset="0"/>
            </a:endParaRPr>
          </a:p>
          <a:p>
            <a:pPr eaLnBrk="1" hangingPunct="1"/>
            <a:r>
              <a:rPr lang="en-US" altLang="en-US" sz="1800" b="1">
                <a:latin typeface="Trebuchet MS" panose="020B0603020202020204" pitchFamily="34" charset="0"/>
              </a:rPr>
              <a:t>UP</a:t>
            </a:r>
          </a:p>
          <a:p>
            <a:pPr eaLnBrk="1" hangingPunct="1"/>
            <a:endParaRPr lang="en-US" altLang="en-US" sz="1800">
              <a:latin typeface="Trebuchet MS" panose="020B0603020202020204" pitchFamily="34" charset="0"/>
            </a:endParaRPr>
          </a:p>
          <a:p>
            <a:pPr eaLnBrk="1" hangingPunct="1"/>
            <a:r>
              <a:rPr lang="en-US" altLang="en-US" sz="1800">
                <a:latin typeface="Trebuchet MS" panose="020B0603020202020204" pitchFamily="34" charset="0"/>
              </a:rPr>
              <a:t>80% 	move UP</a:t>
            </a:r>
          </a:p>
          <a:p>
            <a:pPr eaLnBrk="1" hangingPunct="1"/>
            <a:r>
              <a:rPr lang="en-US" altLang="en-US" sz="1800">
                <a:latin typeface="Trebuchet MS" panose="020B0603020202020204" pitchFamily="34" charset="0"/>
              </a:rPr>
              <a:t>10%	move LEFT</a:t>
            </a:r>
          </a:p>
          <a:p>
            <a:pPr eaLnBrk="1" hangingPunct="1"/>
            <a:r>
              <a:rPr lang="en-US" altLang="en-US" sz="1800">
                <a:latin typeface="Trebuchet MS" panose="020B0603020202020204" pitchFamily="34" charset="0"/>
              </a:rPr>
              <a:t>10%	move RIGHT</a:t>
            </a:r>
          </a:p>
          <a:p>
            <a:pPr eaLnBrk="1" hangingPunct="1"/>
            <a:endParaRPr lang="en-US" altLang="en-US" sz="1800">
              <a:latin typeface="Trebuchet MS" panose="020B0603020202020204" pitchFamily="34" charset="0"/>
            </a:endParaRPr>
          </a:p>
          <a:p>
            <a:pPr eaLnBrk="1" hangingPunct="1"/>
            <a:r>
              <a:rPr lang="en-US" altLang="en-US">
                <a:solidFill>
                  <a:srgbClr val="0066FF"/>
                </a:solidFill>
                <a:latin typeface="Trebuchet MS" panose="020B0603020202020204" pitchFamily="34" charset="0"/>
              </a:rPr>
              <a:t>reward +1 at [4,3], -1 at [4,2]</a:t>
            </a:r>
          </a:p>
          <a:p>
            <a:pPr eaLnBrk="1" hangingPunct="1"/>
            <a:r>
              <a:rPr lang="en-US" altLang="en-US">
                <a:solidFill>
                  <a:srgbClr val="0066FF"/>
                </a:solidFill>
                <a:latin typeface="Trebuchet MS" panose="020B0603020202020204" pitchFamily="34" charset="0"/>
              </a:rPr>
              <a:t>reward -0.04 for each step</a:t>
            </a:r>
          </a:p>
        </p:txBody>
      </p:sp>
      <p:sp>
        <p:nvSpPr>
          <p:cNvPr id="9243" name="Rectangle 30">
            <a:extLst>
              <a:ext uri="{FF2B5EF4-FFF2-40B4-BE49-F238E27FC236}">
                <a16:creationId xmlns:a16="http://schemas.microsoft.com/office/drawing/2014/main" id="{B491C72B-AAC7-2E33-3A9A-C26FBBEF33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4437064"/>
            <a:ext cx="8229600" cy="2420937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states</a:t>
            </a:r>
          </a:p>
          <a:p>
            <a:pPr eaLnBrk="1" hangingPunct="1"/>
            <a:r>
              <a:rPr lang="en-US" altLang="en-US"/>
              <a:t>actions</a:t>
            </a:r>
          </a:p>
          <a:p>
            <a:pPr eaLnBrk="1" hangingPunct="1"/>
            <a:r>
              <a:rPr lang="en-US" altLang="en-US"/>
              <a:t>rewards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what is the solution?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659A480-699A-4E92-24CA-0E26A49751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Is this a solution?</a:t>
            </a:r>
          </a:p>
        </p:txBody>
      </p:sp>
      <p:graphicFrame>
        <p:nvGraphicFramePr>
          <p:cNvPr id="12291" name="Group 3">
            <a:extLst>
              <a:ext uri="{FF2B5EF4-FFF2-40B4-BE49-F238E27FC236}">
                <a16:creationId xmlns:a16="http://schemas.microsoft.com/office/drawing/2014/main" id="{AC4AD5BA-81FA-FA77-BC98-BAA243CCB4A8}"/>
              </a:ext>
            </a:extLst>
          </p:cNvPr>
          <p:cNvGraphicFramePr>
            <a:graphicFrameLocks noGrp="1"/>
          </p:cNvGraphicFramePr>
          <p:nvPr/>
        </p:nvGraphicFramePr>
        <p:xfrm>
          <a:off x="1992314" y="1371601"/>
          <a:ext cx="4103687" cy="2735263"/>
        </p:xfrm>
        <a:graphic>
          <a:graphicData uri="http://schemas.openxmlformats.org/drawingml/2006/table">
            <a:tbl>
              <a:tblPr/>
              <a:tblGrid>
                <a:gridCol w="102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1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rebuchet MS" pitchFamily="80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rebuchet MS" pitchFamily="80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rebuchet MS" pitchFamily="80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rebuchet MS" pitchFamily="80" charset="0"/>
                          <a:cs typeface="Arial" charset="0"/>
                        </a:rPr>
                        <a:t>+1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rebuchet MS" pitchFamily="80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rebuchet MS" pitchFamily="80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rebuchet MS" pitchFamily="80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rebuchet MS" pitchFamily="80" charset="0"/>
                          <a:cs typeface="Arial" charset="0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1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rebuchet MS" pitchFamily="80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rebuchet MS" pitchFamily="80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rebuchet MS" pitchFamily="80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rebuchet MS" pitchFamily="80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65" name="Line 26">
            <a:extLst>
              <a:ext uri="{FF2B5EF4-FFF2-40B4-BE49-F238E27FC236}">
                <a16:creationId xmlns:a16="http://schemas.microsoft.com/office/drawing/2014/main" id="{8E4542F4-243B-A2DC-4BCD-54E0600AD7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27263" y="1843088"/>
            <a:ext cx="576262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7">
            <a:extLst>
              <a:ext uri="{FF2B5EF4-FFF2-40B4-BE49-F238E27FC236}">
                <a16:creationId xmlns:a16="http://schemas.microsoft.com/office/drawing/2014/main" id="{C4C8A2B9-C123-8C34-D40B-C6D25D55B6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95550" y="3382963"/>
            <a:ext cx="0" cy="506412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8">
            <a:extLst>
              <a:ext uri="{FF2B5EF4-FFF2-40B4-BE49-F238E27FC236}">
                <a16:creationId xmlns:a16="http://schemas.microsoft.com/office/drawing/2014/main" id="{733825E1-74ED-DE55-0626-E59F3A0B2E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68663" y="1836738"/>
            <a:ext cx="576262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32">
            <a:extLst>
              <a:ext uri="{FF2B5EF4-FFF2-40B4-BE49-F238E27FC236}">
                <a16:creationId xmlns:a16="http://schemas.microsoft.com/office/drawing/2014/main" id="{355AE994-8E58-22D0-16FD-C45BC5A124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95776" y="1836738"/>
            <a:ext cx="576263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3">
            <a:extLst>
              <a:ext uri="{FF2B5EF4-FFF2-40B4-BE49-F238E27FC236}">
                <a16:creationId xmlns:a16="http://schemas.microsoft.com/office/drawing/2014/main" id="{3790F332-4819-8FAE-1265-E4D78EB198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95550" y="2447926"/>
            <a:ext cx="0" cy="506413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Rectangle 35">
            <a:extLst>
              <a:ext uri="{FF2B5EF4-FFF2-40B4-BE49-F238E27FC236}">
                <a16:creationId xmlns:a16="http://schemas.microsoft.com/office/drawing/2014/main" id="{4C812F67-C731-B858-7152-B9C20E2F44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only if actions deterministic</a:t>
            </a:r>
          </a:p>
          <a:p>
            <a:pPr lvl="1" eaLnBrk="1" hangingPunct="1"/>
            <a:r>
              <a:rPr lang="en-US" altLang="en-US"/>
              <a:t>not in this case (actions are stochastic)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solution/policy</a:t>
            </a:r>
          </a:p>
          <a:p>
            <a:pPr lvl="1" eaLnBrk="1" hangingPunct="1"/>
            <a:r>
              <a:rPr lang="en-US" altLang="en-US"/>
              <a:t>mapping from each state to an action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023F3BC-B8DE-33FE-0F8B-B2892B6DDC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Markov Decision Process (MDP)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0D76145-F61B-5AF7-85E5-C6F47B10DB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altLang="en-US"/>
              <a:t>set of states S, set of actions A, initial state S</a:t>
            </a:r>
            <a:r>
              <a:rPr lang="en-US" altLang="en-US" baseline="-25000"/>
              <a:t>0</a:t>
            </a:r>
          </a:p>
          <a:p>
            <a:pPr eaLnBrk="1" hangingPunct="1"/>
            <a:r>
              <a:rPr lang="en-US" altLang="en-US"/>
              <a:t>transition model P(s,a,s’)</a:t>
            </a:r>
          </a:p>
          <a:p>
            <a:pPr lvl="1" eaLnBrk="1" hangingPunct="1"/>
            <a:r>
              <a:rPr lang="en-US" altLang="en-US"/>
              <a:t>P( [1,1], up, [1,2] ) = 0.8</a:t>
            </a:r>
          </a:p>
          <a:p>
            <a:pPr eaLnBrk="1" hangingPunct="1"/>
            <a:r>
              <a:rPr lang="en-US" altLang="en-US"/>
              <a:t>reward function r(s)</a:t>
            </a:r>
          </a:p>
          <a:p>
            <a:pPr lvl="1" eaLnBrk="1" hangingPunct="1"/>
            <a:r>
              <a:rPr lang="en-US" altLang="en-US"/>
              <a:t>r( [4,3] ) = +1</a:t>
            </a:r>
          </a:p>
          <a:p>
            <a:pPr eaLnBrk="1" hangingPunct="1"/>
            <a:r>
              <a:rPr lang="en-US" altLang="en-US"/>
              <a:t>goal: maximize cumulative reward in the long run</a:t>
            </a:r>
          </a:p>
          <a:p>
            <a:pPr lvl="2" eaLnBrk="1" hangingPunct="1"/>
            <a:endParaRPr lang="en-US" altLang="en-US" sz="1800"/>
          </a:p>
          <a:p>
            <a:pPr eaLnBrk="1" hangingPunct="1"/>
            <a:r>
              <a:rPr lang="en-US" altLang="en-US"/>
              <a:t>policy: mapping from S to A</a:t>
            </a:r>
          </a:p>
          <a:p>
            <a:pPr lvl="1" eaLnBrk="1" hangingPunct="1"/>
            <a:r>
              <a:rPr lang="en-US" altLang="en-US"/>
              <a:t> 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</a:t>
            </a:r>
            <a:r>
              <a:rPr lang="en-US" altLang="en-US"/>
              <a:t>(s) or </a:t>
            </a:r>
            <a:r>
              <a:rPr lang="en-US" altLang="en-US">
                <a:latin typeface="Symbol" panose="05050102010706020507" pitchFamily="18" charset="2"/>
                <a:sym typeface="Symbol" panose="05050102010706020507" pitchFamily="18" charset="2"/>
              </a:rPr>
              <a:t></a:t>
            </a:r>
            <a:r>
              <a:rPr lang="en-US" altLang="en-US"/>
              <a:t>(s,a) (deterministic vs. stochastic)</a:t>
            </a:r>
          </a:p>
          <a:p>
            <a:pPr lvl="2" eaLnBrk="1" hangingPunct="1"/>
            <a:endParaRPr lang="en-US" altLang="en-US" sz="1800"/>
          </a:p>
          <a:p>
            <a:pPr eaLnBrk="1" hangingPunct="1"/>
            <a:r>
              <a:rPr lang="en-US" altLang="en-US"/>
              <a:t>reinforcement learning</a:t>
            </a:r>
          </a:p>
          <a:p>
            <a:pPr lvl="1" eaLnBrk="1" hangingPunct="1"/>
            <a:r>
              <a:rPr lang="en-US" altLang="en-US"/>
              <a:t>transitions and rewards usually not available</a:t>
            </a:r>
          </a:p>
          <a:p>
            <a:pPr lvl="1" eaLnBrk="1" hangingPunct="1"/>
            <a:r>
              <a:rPr lang="en-US" altLang="en-US"/>
              <a:t>how to change the policy based on experience</a:t>
            </a:r>
          </a:p>
          <a:p>
            <a:pPr lvl="1" eaLnBrk="1" hangingPunct="1"/>
            <a:r>
              <a:rPr lang="en-US" altLang="en-US"/>
              <a:t>how to explore the environment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A1B6460F-96DD-324F-EA56-91B08C747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1788" y="1828800"/>
            <a:ext cx="1295400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Trebuchet MS" panose="020B0603020202020204" pitchFamily="34" charset="0"/>
              </a:rPr>
              <a:t>environment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96CCA5BE-0E63-2EE8-AFCB-F7BCB9CF6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6588" y="2590800"/>
            <a:ext cx="685800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Trebuchet MS" panose="020B0603020202020204" pitchFamily="34" charset="0"/>
              </a:rPr>
              <a:t>agent</a:t>
            </a:r>
          </a:p>
        </p:txBody>
      </p:sp>
      <p:cxnSp>
        <p:nvCxnSpPr>
          <p:cNvPr id="17414" name="AutoShape 6">
            <a:extLst>
              <a:ext uri="{FF2B5EF4-FFF2-40B4-BE49-F238E27FC236}">
                <a16:creationId xmlns:a16="http://schemas.microsoft.com/office/drawing/2014/main" id="{310917FE-392B-4333-A20E-54B77ADB7047}"/>
              </a:ext>
            </a:extLst>
          </p:cNvPr>
          <p:cNvCxnSpPr>
            <a:cxnSpLocks noChangeShapeType="1"/>
            <a:stCxn id="17413" idx="3"/>
            <a:endCxn id="17412" idx="3"/>
          </p:cNvCxnSpPr>
          <p:nvPr/>
        </p:nvCxnSpPr>
        <p:spPr bwMode="auto">
          <a:xfrm flipV="1">
            <a:off x="8942388" y="2019300"/>
            <a:ext cx="304800" cy="762000"/>
          </a:xfrm>
          <a:prstGeom prst="curvedConnector3">
            <a:avLst>
              <a:gd name="adj1" fmla="val 205208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5" name="AutoShape 7">
            <a:extLst>
              <a:ext uri="{FF2B5EF4-FFF2-40B4-BE49-F238E27FC236}">
                <a16:creationId xmlns:a16="http://schemas.microsoft.com/office/drawing/2014/main" id="{62C01E7D-ED7F-42C8-735C-923172CC96A8}"/>
              </a:ext>
            </a:extLst>
          </p:cNvPr>
          <p:cNvCxnSpPr>
            <a:cxnSpLocks noChangeShapeType="1"/>
            <a:stCxn id="17412" idx="1"/>
            <a:endCxn id="17413" idx="1"/>
          </p:cNvCxnSpPr>
          <p:nvPr/>
        </p:nvCxnSpPr>
        <p:spPr bwMode="auto">
          <a:xfrm rot="10800000" flipH="1" flipV="1">
            <a:off x="7951788" y="2019300"/>
            <a:ext cx="304800" cy="762000"/>
          </a:xfrm>
          <a:prstGeom prst="curvedConnector3">
            <a:avLst>
              <a:gd name="adj1" fmla="val -108856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6" name="Text Box 9">
            <a:extLst>
              <a:ext uri="{FF2B5EF4-FFF2-40B4-BE49-F238E27FC236}">
                <a16:creationId xmlns:a16="http://schemas.microsoft.com/office/drawing/2014/main" id="{303DCAC1-0606-369B-DE2E-6C39D5596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12314" y="2270125"/>
            <a:ext cx="7508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action</a:t>
            </a:r>
          </a:p>
        </p:txBody>
      </p:sp>
      <p:sp>
        <p:nvSpPr>
          <p:cNvPr id="17417" name="Text Box 10">
            <a:extLst>
              <a:ext uri="{FF2B5EF4-FFF2-40B4-BE49-F238E27FC236}">
                <a16:creationId xmlns:a16="http://schemas.microsoft.com/office/drawing/2014/main" id="{EE64947C-73D3-54EF-7D1F-1612EB95E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2220" y="2209801"/>
            <a:ext cx="10903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Trebuchet MS" panose="020B0603020202020204" pitchFamily="34" charset="0"/>
              </a:rPr>
              <a:t>reward</a:t>
            </a:r>
          </a:p>
          <a:p>
            <a:pPr algn="ctr" eaLnBrk="1" hangingPunct="1"/>
            <a:r>
              <a:rPr lang="en-US" altLang="en-US">
                <a:latin typeface="Trebuchet MS" panose="020B0603020202020204" pitchFamily="34" charset="0"/>
              </a:rPr>
              <a:t>new state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018615C-967F-AE32-9C5F-91C324B9E5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Computing return from rewards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C7F7609-9A8C-3C53-1563-57C6CBE7F5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/>
              <a:t>episodic (vs. continuing) tasks</a:t>
            </a:r>
          </a:p>
          <a:p>
            <a:pPr lvl="1" eaLnBrk="1" hangingPunct="1"/>
            <a:r>
              <a:rPr lang="en-US" altLang="en-US"/>
              <a:t>“game over” after N steps</a:t>
            </a:r>
          </a:p>
          <a:p>
            <a:pPr lvl="1" eaLnBrk="1" hangingPunct="1"/>
            <a:r>
              <a:rPr lang="en-US" altLang="en-US"/>
              <a:t>optimal policy depends on N; harder to analyze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additive rewards</a:t>
            </a:r>
          </a:p>
          <a:p>
            <a:pPr lvl="1" eaLnBrk="1" hangingPunct="1"/>
            <a:r>
              <a:rPr lang="en-US" altLang="en-US"/>
              <a:t>V(s</a:t>
            </a:r>
            <a:r>
              <a:rPr lang="en-US" altLang="en-US" baseline="-25000"/>
              <a:t>0</a:t>
            </a:r>
            <a:r>
              <a:rPr lang="en-US" altLang="en-US"/>
              <a:t>, s</a:t>
            </a:r>
            <a:r>
              <a:rPr lang="en-US" altLang="en-US" baseline="-25000"/>
              <a:t>1</a:t>
            </a:r>
            <a:r>
              <a:rPr lang="en-US" altLang="en-US"/>
              <a:t>, …) = r(s</a:t>
            </a:r>
            <a:r>
              <a:rPr lang="en-US" altLang="en-US" baseline="-25000"/>
              <a:t>0</a:t>
            </a:r>
            <a:r>
              <a:rPr lang="en-US" altLang="en-US"/>
              <a:t>) + r(s</a:t>
            </a:r>
            <a:r>
              <a:rPr lang="en-US" altLang="en-US" baseline="-25000"/>
              <a:t>1</a:t>
            </a:r>
            <a:r>
              <a:rPr lang="en-US" altLang="en-US"/>
              <a:t>) + r(s</a:t>
            </a:r>
            <a:r>
              <a:rPr lang="en-US" altLang="en-US" baseline="-25000"/>
              <a:t>2</a:t>
            </a:r>
            <a:r>
              <a:rPr lang="en-US" altLang="en-US"/>
              <a:t>) + …</a:t>
            </a:r>
          </a:p>
          <a:p>
            <a:pPr lvl="1" eaLnBrk="1" hangingPunct="1"/>
            <a:r>
              <a:rPr lang="en-US" altLang="en-US"/>
              <a:t>infinite value for continuing tasks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discounted rewards</a:t>
            </a:r>
          </a:p>
          <a:p>
            <a:pPr lvl="1" eaLnBrk="1" hangingPunct="1"/>
            <a:r>
              <a:rPr lang="en-US" altLang="en-US"/>
              <a:t>V(s</a:t>
            </a:r>
            <a:r>
              <a:rPr lang="en-US" altLang="en-US" baseline="-25000"/>
              <a:t>0</a:t>
            </a:r>
            <a:r>
              <a:rPr lang="en-US" altLang="en-US"/>
              <a:t>, s</a:t>
            </a:r>
            <a:r>
              <a:rPr lang="en-US" altLang="en-US" baseline="-25000"/>
              <a:t>1</a:t>
            </a:r>
            <a:r>
              <a:rPr lang="en-US" altLang="en-US"/>
              <a:t>, …) = r(s</a:t>
            </a:r>
            <a:r>
              <a:rPr lang="en-US" altLang="en-US" baseline="-25000"/>
              <a:t>0</a:t>
            </a:r>
            <a:r>
              <a:rPr lang="en-US" altLang="en-US"/>
              <a:t>) + </a:t>
            </a:r>
            <a:r>
              <a:rPr lang="el-GR" altLang="en-US"/>
              <a:t>γ</a:t>
            </a:r>
            <a:r>
              <a:rPr lang="en-US" altLang="en-US"/>
              <a:t>*r(s</a:t>
            </a:r>
            <a:r>
              <a:rPr lang="en-US" altLang="en-US" baseline="-25000"/>
              <a:t>1</a:t>
            </a:r>
            <a:r>
              <a:rPr lang="en-US" altLang="en-US"/>
              <a:t>) + </a:t>
            </a:r>
            <a:r>
              <a:rPr lang="el-GR" altLang="en-US"/>
              <a:t>γ</a:t>
            </a:r>
            <a:r>
              <a:rPr lang="en-US" altLang="en-US" baseline="30000"/>
              <a:t>2</a:t>
            </a:r>
            <a:r>
              <a:rPr lang="en-US" altLang="en-US"/>
              <a:t>*r(s</a:t>
            </a:r>
            <a:r>
              <a:rPr lang="en-US" altLang="en-US" baseline="-25000"/>
              <a:t>2</a:t>
            </a:r>
            <a:r>
              <a:rPr lang="en-US" altLang="en-US"/>
              <a:t>) + …</a:t>
            </a:r>
          </a:p>
          <a:p>
            <a:pPr lvl="1" eaLnBrk="1" hangingPunct="1"/>
            <a:r>
              <a:rPr lang="en-US" altLang="en-US"/>
              <a:t>value bounded if rewards bounded</a:t>
            </a:r>
            <a:endParaRPr lang="el-GR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include{amsmath}&#10;\begin{document}&#10;$$&#10;V^{\pi}(s) = \sum_a \pi(s,a) \sum_{s'} P_{ss'}^a \left[&#10;r_{ss'}^a + \gamma V^{\pi}(s') \right] = \sum_a \pi(s,a) Q^\pi(s,a)&#10;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96"/>
  <p:tag name="BOXHEIGHT" val="284"/>
  <p:tag name="BOXFONT" val="10"/>
  <p:tag name="BOXWRAP" val="False"/>
  <p:tag name="WORKAROUNDTRANSPARENCYBUG" val="False"/>
  <p:tag name="ALLOWFONTSUBSTITUTION" val="False"/>
  <p:tag name="BITMAPFORMAT" val="pngmono"/>
  <p:tag name="ORIGWIDTH" val="596"/>
  <p:tag name="PICTUREFILESIZE" val="3676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include{amsmath}&#10;\begin{document}&#10;&#10;$$V^*(s) = \max_{\pi} V^{\pi}(s)$$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96"/>
  <p:tag name="BOXHEIGHT" val="284"/>
  <p:tag name="BOXFONT" val="10"/>
  <p:tag name="BOXWRAP" val="False"/>
  <p:tag name="WORKAROUNDTRANSPARENCYBUG" val="False"/>
  <p:tag name="ALLOWFONTSUBSTITUTION" val="False"/>
  <p:tag name="BITMAPFORMAT" val="pngmono"/>
  <p:tag name="ORIGWIDTH" val="187"/>
  <p:tag name="PICTUREFILESIZE" val="1108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include{amsmath}&#10;\begin{document}&#10;$$&#10;V^*(s) = \max_a \sum_{s'} P_{ss'}^a \left[&#10;r_{ss'}^a + \gamma V^*(s') \right] &#10;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96"/>
  <p:tag name="BOXHEIGHT" val="284"/>
  <p:tag name="BOXFONT" val="10"/>
  <p:tag name="BOXWRAP" val="False"/>
  <p:tag name="WORKAROUNDTRANSPARENCYBUG" val="False"/>
  <p:tag name="ALLOWFONTSUBSTITUTION" val="False"/>
  <p:tag name="BITMAPFORMAT" val="pngmono"/>
  <p:tag name="ORIGWIDTH" val="343"/>
  <p:tag name="PICTUREFILESIZE" val="228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include{amsmath}&#10;\begin{document}&#10;$$\pi^*(s) = \arg \max_a Q^*(s,a)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96"/>
  <p:tag name="BOXHEIGHT" val="284"/>
  <p:tag name="BOXFONT" val="10"/>
  <p:tag name="BOXWRAP" val="False"/>
  <p:tag name="WORKAROUNDTRANSPARENCYBUG" val="False"/>
  <p:tag name="ALLOWFONTSUBSTITUTION" val="False"/>
  <p:tag name="BITMAPFORMAT" val="pngmono"/>
  <p:tag name="ORIGWIDTH" val="236"/>
  <p:tag name="PICTUREFILESIZE" val="1386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include{amsmath}&#10;\begin{document}&#10;&#10;$$&#10;\pi'(s)   = \arg \max_a Q^\pi(s,a)&#10;$$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96"/>
  <p:tag name="BOXHEIGHT" val="284"/>
  <p:tag name="BOXFONT" val="10"/>
  <p:tag name="BOXWRAP" val="False"/>
  <p:tag name="WORKAROUNDTRANSPARENCYBUG" val="False"/>
  <p:tag name="ALLOWFONTSUBSTITUTION" val="False"/>
  <p:tag name="BITMAPFORMAT" val="pngmono"/>
  <p:tag name="ORIGWIDTH" val="234"/>
  <p:tag name="PICTUREFILESIZE" val="1368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include{amsmath}&#10;\begin{document}&#10;$$V_{k+1}(s) = \sum_a \pi(s,a) \sum_{k'} P_{ss'}^a \left[r_{ss'}^a + \gamma V_k(s') \right]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96"/>
  <p:tag name="BOXHEIGHT" val="284"/>
  <p:tag name="BOXFONT" val="10"/>
  <p:tag name="BOXWRAP" val="False"/>
  <p:tag name="WORKAROUNDTRANSPARENCYBUG" val="False"/>
  <p:tag name="ALLOWFONTSUBSTITUTION" val="False"/>
  <p:tag name="BITMAPFORMAT" val="pngmono"/>
  <p:tag name="ORIGWIDTH" val="409"/>
  <p:tag name="PICTUREFILESIZE" val="2745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include{amsmath}&#10;\begin{document}&#10;&#10;$$&#10;= \arg \max_a \sum_{s'} P_{ss'}^a \left[ r_{ss'}^a + \gamma V^\pi(s') \right]&#10;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96"/>
  <p:tag name="BOXHEIGHT" val="284"/>
  <p:tag name="BOXFONT" val="10"/>
  <p:tag name="BOXWRAP" val="False"/>
  <p:tag name="WORKAROUNDTRANSPARENCYBUG" val="False"/>
  <p:tag name="ALLOWFONTSUBSTITUTION" val="False"/>
  <p:tag name="BITMAPFORMAT" val="pngmono"/>
  <p:tag name="ORIGWIDTH" val="318"/>
  <p:tag name="PICTUREFILESIZE" val="2093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include{amsmath}&#10;\begin{document}&#10;$$&#10;\pi_0 \rightarrow^E V^{\pi_0} \rightarrow^I&#10;\pi_1 \rightarrow^E V^{\pi_1} \rightarrow^I \dots \rightarrow^I&#10;\pi^* \rightarrow^E V^*&#10;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96"/>
  <p:tag name="BOXHEIGHT" val="284"/>
  <p:tag name="BOXFONT" val="10"/>
  <p:tag name="BOXWRAP" val="False"/>
  <p:tag name="WORKAROUNDTRANSPARENCYBUG" val="False"/>
  <p:tag name="ALLOWFONTSUBSTITUTION" val="False"/>
  <p:tag name="BITMAPFORMAT" val="pngmono"/>
  <p:tag name="ORIGWIDTH" val="459"/>
  <p:tag name="PICTUREFILESIZE" val="1491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include{amsmath}&#10;\begin{document}&#10;$$&#10;V_{k+1}(s) = \max_a \sum_{s'} P_{ss'}^a \left[ r_{ss'}^a + \gamma V_k(s') \right]&#10;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96"/>
  <p:tag name="BOXHEIGHT" val="284"/>
  <p:tag name="BOXFONT" val="10"/>
  <p:tag name="BOXWRAP" val="False"/>
  <p:tag name="WORKAROUNDTRANSPARENCYBUG" val="False"/>
  <p:tag name="ALLOWFONTSUBSTITUTION" val="False"/>
  <p:tag name="BITMAPFORMAT" val="pngmono"/>
  <p:tag name="ORIGWIDTH" val="361"/>
  <p:tag name="PICTUREFILESIZE" val="2398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1326</Words>
  <Application>Microsoft Office PowerPoint</Application>
  <PresentationFormat>Widescreen</PresentationFormat>
  <Paragraphs>276</Paragraphs>
  <Slides>20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Arial Unicode MS</vt:lpstr>
      <vt:lpstr>Calibri</vt:lpstr>
      <vt:lpstr>Calibri Light</vt:lpstr>
      <vt:lpstr>cmsy10</vt:lpstr>
      <vt:lpstr>Courier New</vt:lpstr>
      <vt:lpstr>Symbol</vt:lpstr>
      <vt:lpstr>Trebuchet MS</vt:lpstr>
      <vt:lpstr>Verdana</vt:lpstr>
      <vt:lpstr>Office Theme</vt:lpstr>
      <vt:lpstr>Reinforcement Learning</vt:lpstr>
      <vt:lpstr>Introduction</vt:lpstr>
      <vt:lpstr>Robot in a room</vt:lpstr>
      <vt:lpstr>Other examples</vt:lpstr>
      <vt:lpstr>Resource allocation in datacenters</vt:lpstr>
      <vt:lpstr>Robot in a room</vt:lpstr>
      <vt:lpstr>Is this a solution?</vt:lpstr>
      <vt:lpstr>Markov Decision Process (MDP)</vt:lpstr>
      <vt:lpstr>Computing return from rewards</vt:lpstr>
      <vt:lpstr>Value functions</vt:lpstr>
      <vt:lpstr>Optimal value functions</vt:lpstr>
      <vt:lpstr>Dynamic programming</vt:lpstr>
      <vt:lpstr>Policy evaluation/improvement</vt:lpstr>
      <vt:lpstr>Policy/Value iteration</vt:lpstr>
      <vt:lpstr>Sample Questions</vt:lpstr>
      <vt:lpstr>First Order Logic</vt:lpstr>
      <vt:lpstr>First Order Logic</vt:lpstr>
      <vt:lpstr>Resolution Refutation</vt:lpstr>
      <vt:lpstr>Resolution Refutation - CNF</vt:lpstr>
      <vt:lpstr>Resolution Refutation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Questions</dc:title>
  <dc:creator>VIKAS GANJIGUNTE ASHOK</dc:creator>
  <cp:lastModifiedBy>VIKAS GANJIGUNTE ASHOK</cp:lastModifiedBy>
  <cp:revision>4</cp:revision>
  <dcterms:created xsi:type="dcterms:W3CDTF">2023-04-20T17:11:32Z</dcterms:created>
  <dcterms:modified xsi:type="dcterms:W3CDTF">2023-04-20T18:52:31Z</dcterms:modified>
</cp:coreProperties>
</file>