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7"/>
  </p:notesMasterIdLst>
  <p:sldIdLst>
    <p:sldId id="257" r:id="rId2"/>
    <p:sldId id="367" r:id="rId3"/>
    <p:sldId id="259" r:id="rId4"/>
    <p:sldId id="261" r:id="rId5"/>
    <p:sldId id="265" r:id="rId6"/>
    <p:sldId id="266" r:id="rId7"/>
    <p:sldId id="369" r:id="rId8"/>
    <p:sldId id="262" r:id="rId9"/>
    <p:sldId id="268" r:id="rId10"/>
    <p:sldId id="273" r:id="rId11"/>
    <p:sldId id="274" r:id="rId12"/>
    <p:sldId id="287" r:id="rId13"/>
    <p:sldId id="297" r:id="rId14"/>
    <p:sldId id="304" r:id="rId15"/>
    <p:sldId id="370" r:id="rId16"/>
    <p:sldId id="306" r:id="rId17"/>
    <p:sldId id="308" r:id="rId18"/>
    <p:sldId id="311" r:id="rId19"/>
    <p:sldId id="317" r:id="rId20"/>
    <p:sldId id="366" r:id="rId21"/>
    <p:sldId id="324" r:id="rId22"/>
    <p:sldId id="325" r:id="rId23"/>
    <p:sldId id="326" r:id="rId24"/>
    <p:sldId id="372" r:id="rId25"/>
    <p:sldId id="37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110" d="100"/>
          <a:sy n="110" d="100"/>
        </p:scale>
        <p:origin x="59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F6F94-887E-4CA2-8713-D9FFA1AEA94B}"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503765BC-DDD4-4DE7-8697-322A03037A67}">
      <dgm:prSet/>
      <dgm:spPr/>
      <dgm:t>
        <a:bodyPr/>
        <a:lstStyle/>
        <a:p>
          <a:r>
            <a:rPr lang="en-US"/>
            <a:t>Measures: precision, recall, F1, classification accuracy</a:t>
          </a:r>
        </a:p>
      </dgm:t>
    </dgm:pt>
    <dgm:pt modelId="{DF324C4F-9A73-44D5-8E4C-3E2A4BB4267A}" type="parTrans" cxnId="{C8D309E5-A6D0-432F-A132-4FCAA23CF68A}">
      <dgm:prSet/>
      <dgm:spPr/>
      <dgm:t>
        <a:bodyPr/>
        <a:lstStyle/>
        <a:p>
          <a:endParaRPr lang="en-US"/>
        </a:p>
      </dgm:t>
    </dgm:pt>
    <dgm:pt modelId="{F86BC2F6-BADA-4C89-A358-DC5E94E68525}" type="sibTrans" cxnId="{C8D309E5-A6D0-432F-A132-4FCAA23CF68A}">
      <dgm:prSet/>
      <dgm:spPr/>
      <dgm:t>
        <a:bodyPr/>
        <a:lstStyle/>
        <a:p>
          <a:endParaRPr lang="en-US"/>
        </a:p>
      </dgm:t>
    </dgm:pt>
    <dgm:pt modelId="{0E437C6C-7C4D-49EB-8EDD-F41BD0F94C82}">
      <dgm:prSet/>
      <dgm:spPr/>
      <dgm:t>
        <a:bodyPr/>
        <a:lstStyle/>
        <a:p>
          <a:r>
            <a:rPr lang="en-US"/>
            <a:t>Classification accuracy: </a:t>
          </a:r>
          <a:r>
            <a:rPr lang="en-US" i="1"/>
            <a:t>r/n </a:t>
          </a:r>
          <a:r>
            <a:rPr lang="en-US"/>
            <a:t>where n is the total number of test docs and </a:t>
          </a:r>
          <a:r>
            <a:rPr lang="en-US" i="1"/>
            <a:t>r</a:t>
          </a:r>
          <a:r>
            <a:rPr lang="en-US"/>
            <a:t> is the number of test docs correctly classified</a:t>
          </a:r>
        </a:p>
      </dgm:t>
    </dgm:pt>
    <dgm:pt modelId="{213C33ED-276B-4FBA-A250-D5F991A2D453}" type="parTrans" cxnId="{BD335C69-D2D8-49AE-AC74-9D103C69E3C1}">
      <dgm:prSet/>
      <dgm:spPr/>
      <dgm:t>
        <a:bodyPr/>
        <a:lstStyle/>
        <a:p>
          <a:endParaRPr lang="en-US"/>
        </a:p>
      </dgm:t>
    </dgm:pt>
    <dgm:pt modelId="{6509905F-33F9-415F-AE1E-9FB161F3CB15}" type="sibTrans" cxnId="{BD335C69-D2D8-49AE-AC74-9D103C69E3C1}">
      <dgm:prSet/>
      <dgm:spPr/>
      <dgm:t>
        <a:bodyPr/>
        <a:lstStyle/>
        <a:p>
          <a:endParaRPr lang="en-US"/>
        </a:p>
      </dgm:t>
    </dgm:pt>
    <dgm:pt modelId="{9D589FC2-DADF-7845-9BD4-6328A2CB0DD9}" type="pres">
      <dgm:prSet presAssocID="{492F6F94-887E-4CA2-8713-D9FFA1AEA94B}" presName="hierChild1" presStyleCnt="0">
        <dgm:presLayoutVars>
          <dgm:chPref val="1"/>
          <dgm:dir/>
          <dgm:animOne val="branch"/>
          <dgm:animLvl val="lvl"/>
          <dgm:resizeHandles/>
        </dgm:presLayoutVars>
      </dgm:prSet>
      <dgm:spPr/>
    </dgm:pt>
    <dgm:pt modelId="{550941C8-0E9A-4146-8DAB-5956CF7D7CC7}" type="pres">
      <dgm:prSet presAssocID="{503765BC-DDD4-4DE7-8697-322A03037A67}" presName="hierRoot1" presStyleCnt="0"/>
      <dgm:spPr/>
    </dgm:pt>
    <dgm:pt modelId="{0E4A3034-C8D5-2A4A-8EF4-FDEC45E60868}" type="pres">
      <dgm:prSet presAssocID="{503765BC-DDD4-4DE7-8697-322A03037A67}" presName="composite" presStyleCnt="0"/>
      <dgm:spPr/>
    </dgm:pt>
    <dgm:pt modelId="{963C2C33-B1A9-094C-9018-4182679D73A5}" type="pres">
      <dgm:prSet presAssocID="{503765BC-DDD4-4DE7-8697-322A03037A67}" presName="background" presStyleLbl="node0" presStyleIdx="0" presStyleCnt="2"/>
      <dgm:spPr/>
    </dgm:pt>
    <dgm:pt modelId="{B44D8C95-F9A0-B54E-ACAD-22FC786F64D3}" type="pres">
      <dgm:prSet presAssocID="{503765BC-DDD4-4DE7-8697-322A03037A67}" presName="text" presStyleLbl="fgAcc0" presStyleIdx="0" presStyleCnt="2">
        <dgm:presLayoutVars>
          <dgm:chPref val="3"/>
        </dgm:presLayoutVars>
      </dgm:prSet>
      <dgm:spPr/>
    </dgm:pt>
    <dgm:pt modelId="{3D6555EB-7B1A-5747-8BC6-45336B133467}" type="pres">
      <dgm:prSet presAssocID="{503765BC-DDD4-4DE7-8697-322A03037A67}" presName="hierChild2" presStyleCnt="0"/>
      <dgm:spPr/>
    </dgm:pt>
    <dgm:pt modelId="{0E62E205-1180-8D46-A88E-89CDCF907B76}" type="pres">
      <dgm:prSet presAssocID="{0E437C6C-7C4D-49EB-8EDD-F41BD0F94C82}" presName="hierRoot1" presStyleCnt="0"/>
      <dgm:spPr/>
    </dgm:pt>
    <dgm:pt modelId="{BA96B9B4-45ED-AE4D-8415-9E77C49738B7}" type="pres">
      <dgm:prSet presAssocID="{0E437C6C-7C4D-49EB-8EDD-F41BD0F94C82}" presName="composite" presStyleCnt="0"/>
      <dgm:spPr/>
    </dgm:pt>
    <dgm:pt modelId="{03445BFF-7507-6448-8C16-196794A39562}" type="pres">
      <dgm:prSet presAssocID="{0E437C6C-7C4D-49EB-8EDD-F41BD0F94C82}" presName="background" presStyleLbl="node0" presStyleIdx="1" presStyleCnt="2"/>
      <dgm:spPr/>
    </dgm:pt>
    <dgm:pt modelId="{4C5EE243-65F3-AF4A-AA68-3A3970566B15}" type="pres">
      <dgm:prSet presAssocID="{0E437C6C-7C4D-49EB-8EDD-F41BD0F94C82}" presName="text" presStyleLbl="fgAcc0" presStyleIdx="1" presStyleCnt="2">
        <dgm:presLayoutVars>
          <dgm:chPref val="3"/>
        </dgm:presLayoutVars>
      </dgm:prSet>
      <dgm:spPr/>
    </dgm:pt>
    <dgm:pt modelId="{7B987CB4-52DE-2F46-AA30-71A9A3F9479B}" type="pres">
      <dgm:prSet presAssocID="{0E437C6C-7C4D-49EB-8EDD-F41BD0F94C82}" presName="hierChild2" presStyleCnt="0"/>
      <dgm:spPr/>
    </dgm:pt>
  </dgm:ptLst>
  <dgm:cxnLst>
    <dgm:cxn modelId="{BD335C69-D2D8-49AE-AC74-9D103C69E3C1}" srcId="{492F6F94-887E-4CA2-8713-D9FFA1AEA94B}" destId="{0E437C6C-7C4D-49EB-8EDD-F41BD0F94C82}" srcOrd="1" destOrd="0" parTransId="{213C33ED-276B-4FBA-A250-D5F991A2D453}" sibTransId="{6509905F-33F9-415F-AE1E-9FB161F3CB15}"/>
    <dgm:cxn modelId="{4945D5A4-5156-274A-A0A8-EDD3C1E1DEC5}" type="presOf" srcId="{503765BC-DDD4-4DE7-8697-322A03037A67}" destId="{B44D8C95-F9A0-B54E-ACAD-22FC786F64D3}" srcOrd="0" destOrd="0" presId="urn:microsoft.com/office/officeart/2005/8/layout/hierarchy1"/>
    <dgm:cxn modelId="{7F8069AF-564E-EC45-B69D-3E25533CCC5D}" type="presOf" srcId="{492F6F94-887E-4CA2-8713-D9FFA1AEA94B}" destId="{9D589FC2-DADF-7845-9BD4-6328A2CB0DD9}" srcOrd="0" destOrd="0" presId="urn:microsoft.com/office/officeart/2005/8/layout/hierarchy1"/>
    <dgm:cxn modelId="{31439ADA-5332-8D41-8C4D-6B5CD2782C77}" type="presOf" srcId="{0E437C6C-7C4D-49EB-8EDD-F41BD0F94C82}" destId="{4C5EE243-65F3-AF4A-AA68-3A3970566B15}" srcOrd="0" destOrd="0" presId="urn:microsoft.com/office/officeart/2005/8/layout/hierarchy1"/>
    <dgm:cxn modelId="{C8D309E5-A6D0-432F-A132-4FCAA23CF68A}" srcId="{492F6F94-887E-4CA2-8713-D9FFA1AEA94B}" destId="{503765BC-DDD4-4DE7-8697-322A03037A67}" srcOrd="0" destOrd="0" parTransId="{DF324C4F-9A73-44D5-8E4C-3E2A4BB4267A}" sibTransId="{F86BC2F6-BADA-4C89-A358-DC5E94E68525}"/>
    <dgm:cxn modelId="{5CA43CC5-E565-6448-90F6-F736EF21ACDF}" type="presParOf" srcId="{9D589FC2-DADF-7845-9BD4-6328A2CB0DD9}" destId="{550941C8-0E9A-4146-8DAB-5956CF7D7CC7}" srcOrd="0" destOrd="0" presId="urn:microsoft.com/office/officeart/2005/8/layout/hierarchy1"/>
    <dgm:cxn modelId="{C410E4DC-CF84-524F-ACEE-0187E3A8DB16}" type="presParOf" srcId="{550941C8-0E9A-4146-8DAB-5956CF7D7CC7}" destId="{0E4A3034-C8D5-2A4A-8EF4-FDEC45E60868}" srcOrd="0" destOrd="0" presId="urn:microsoft.com/office/officeart/2005/8/layout/hierarchy1"/>
    <dgm:cxn modelId="{62FCF2AC-14FA-164D-8576-69EADDC9E40F}" type="presParOf" srcId="{0E4A3034-C8D5-2A4A-8EF4-FDEC45E60868}" destId="{963C2C33-B1A9-094C-9018-4182679D73A5}" srcOrd="0" destOrd="0" presId="urn:microsoft.com/office/officeart/2005/8/layout/hierarchy1"/>
    <dgm:cxn modelId="{32C3FE05-B7DC-144F-919B-CAC0F7337665}" type="presParOf" srcId="{0E4A3034-C8D5-2A4A-8EF4-FDEC45E60868}" destId="{B44D8C95-F9A0-B54E-ACAD-22FC786F64D3}" srcOrd="1" destOrd="0" presId="urn:microsoft.com/office/officeart/2005/8/layout/hierarchy1"/>
    <dgm:cxn modelId="{650B6AA8-F3A3-8540-9C7F-A3DFA15DCD2D}" type="presParOf" srcId="{550941C8-0E9A-4146-8DAB-5956CF7D7CC7}" destId="{3D6555EB-7B1A-5747-8BC6-45336B133467}" srcOrd="1" destOrd="0" presId="urn:microsoft.com/office/officeart/2005/8/layout/hierarchy1"/>
    <dgm:cxn modelId="{A7615C4B-480F-ED4A-9B8E-2ACE43A7F5F4}" type="presParOf" srcId="{9D589FC2-DADF-7845-9BD4-6328A2CB0DD9}" destId="{0E62E205-1180-8D46-A88E-89CDCF907B76}" srcOrd="1" destOrd="0" presId="urn:microsoft.com/office/officeart/2005/8/layout/hierarchy1"/>
    <dgm:cxn modelId="{0CC64FA6-3FFD-6246-8A70-97AE95EE20AE}" type="presParOf" srcId="{0E62E205-1180-8D46-A88E-89CDCF907B76}" destId="{BA96B9B4-45ED-AE4D-8415-9E77C49738B7}" srcOrd="0" destOrd="0" presId="urn:microsoft.com/office/officeart/2005/8/layout/hierarchy1"/>
    <dgm:cxn modelId="{A37CFDDB-EB82-4E47-BD2B-B6EC7DC2024B}" type="presParOf" srcId="{BA96B9B4-45ED-AE4D-8415-9E77C49738B7}" destId="{03445BFF-7507-6448-8C16-196794A39562}" srcOrd="0" destOrd="0" presId="urn:microsoft.com/office/officeart/2005/8/layout/hierarchy1"/>
    <dgm:cxn modelId="{57386040-6D2B-3442-8351-F705BDD945AE}" type="presParOf" srcId="{BA96B9B4-45ED-AE4D-8415-9E77C49738B7}" destId="{4C5EE243-65F3-AF4A-AA68-3A3970566B15}" srcOrd="1" destOrd="0" presId="urn:microsoft.com/office/officeart/2005/8/layout/hierarchy1"/>
    <dgm:cxn modelId="{28B1855D-140B-9442-A253-B9DFF442F11D}" type="presParOf" srcId="{0E62E205-1180-8D46-A88E-89CDCF907B76}" destId="{7B987CB4-52DE-2F46-AA30-71A9A3F947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C2C33-B1A9-094C-9018-4182679D73A5}">
      <dsp:nvSpPr>
        <dsp:cNvPr id="0" name=""/>
        <dsp:cNvSpPr/>
      </dsp:nvSpPr>
      <dsp:spPr>
        <a:xfrm>
          <a:off x="6287" y="1368"/>
          <a:ext cx="4240038" cy="2692424"/>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4D8C95-F9A0-B54E-ACAD-22FC786F64D3}">
      <dsp:nvSpPr>
        <dsp:cNvPr id="0" name=""/>
        <dsp:cNvSpPr/>
      </dsp:nvSpPr>
      <dsp:spPr>
        <a:xfrm>
          <a:off x="477403" y="448927"/>
          <a:ext cx="4240038" cy="269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Measures: precision, recall, F1, classification accuracy</a:t>
          </a:r>
        </a:p>
      </dsp:txBody>
      <dsp:txXfrm>
        <a:off x="556261" y="527785"/>
        <a:ext cx="4082322" cy="2534708"/>
      </dsp:txXfrm>
    </dsp:sp>
    <dsp:sp modelId="{03445BFF-7507-6448-8C16-196794A39562}">
      <dsp:nvSpPr>
        <dsp:cNvPr id="0" name=""/>
        <dsp:cNvSpPr/>
      </dsp:nvSpPr>
      <dsp:spPr>
        <a:xfrm>
          <a:off x="5188557" y="1368"/>
          <a:ext cx="4240038" cy="2692424"/>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C5EE243-65F3-AF4A-AA68-3A3970566B15}">
      <dsp:nvSpPr>
        <dsp:cNvPr id="0" name=""/>
        <dsp:cNvSpPr/>
      </dsp:nvSpPr>
      <dsp:spPr>
        <a:xfrm>
          <a:off x="5659673" y="448927"/>
          <a:ext cx="4240038" cy="269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Classification accuracy: </a:t>
          </a:r>
          <a:r>
            <a:rPr lang="en-US" sz="3100" i="1" kern="1200"/>
            <a:t>r/n </a:t>
          </a:r>
          <a:r>
            <a:rPr lang="en-US" sz="3100" kern="1200"/>
            <a:t>where n is the total number of test docs and </a:t>
          </a:r>
          <a:r>
            <a:rPr lang="en-US" sz="3100" i="1" kern="1200"/>
            <a:t>r</a:t>
          </a:r>
          <a:r>
            <a:rPr lang="en-US" sz="3100" kern="1200"/>
            <a:t> is the number of test docs correctly classified</a:t>
          </a:r>
        </a:p>
      </dsp:txBody>
      <dsp:txXfrm>
        <a:off x="5738531" y="527785"/>
        <a:ext cx="4082322" cy="25347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5466B-717E-164A-A892-7F1732CA6973}"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36FBA-243A-8D4E-8D0E-9B17EDFA8403}" type="slidenum">
              <a:rPr lang="en-US" smtClean="0"/>
              <a:t>‹#›</a:t>
            </a:fld>
            <a:endParaRPr lang="en-US"/>
          </a:p>
        </p:txBody>
      </p:sp>
    </p:spTree>
    <p:extLst>
      <p:ext uri="{BB962C8B-B14F-4D97-AF65-F5344CB8AC3E}">
        <p14:creationId xmlns:p14="http://schemas.microsoft.com/office/powerpoint/2010/main" val="21249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2345051-2045-45DA-935E-2E3CA1A69ADC}" type="datetimeFigureOut">
              <a:rPr lang="en-US" smtClean="0"/>
              <a:t>10/19/2022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5792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3932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68372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0987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390203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45051-2045-45DA-935E-2E3CA1A69ADC}" type="datetimeFigureOut">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74297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345051-2045-45DA-935E-2E3CA1A69ADC}" type="datetimeFigureOut">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390567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7726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8071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0135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038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036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9005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6040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7727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6396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2934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345051-2045-45DA-935E-2E3CA1A69ADC}" type="datetimeFigureOut">
              <a:rPr lang="en-US" smtClean="0"/>
              <a:t>10/19/2022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82572267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6"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78" name="Group 77">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9"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80"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1"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2"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83"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4"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5"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6"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7"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8"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89"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0"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1"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2"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3"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4"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5"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6"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7"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8"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99"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0"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1"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2"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3"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4"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5"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6"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7"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08"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09"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0"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1"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2"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3"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4"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5"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6"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7"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8"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19"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20"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1"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2"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3"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4"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5"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6"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7"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8"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9"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0"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1"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2"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p:nvSpPr>
          <p:cNvPr id="134" name="Rectangle 133">
            <a:extLst>
              <a:ext uri="{FF2B5EF4-FFF2-40B4-BE49-F238E27FC236}">
                <a16:creationId xmlns:a16="http://schemas.microsoft.com/office/drawing/2014/main" id="{4D6A640B-6684-4338-9199-6EE758735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5BAB052D-92E4-4715-895B-E423230754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305051" cy="6858001"/>
            <a:chOff x="0" y="0"/>
            <a:chExt cx="2305051" cy="6858001"/>
          </a:xfrm>
          <a:solidFill>
            <a:schemeClr val="bg2">
              <a:lumMod val="60000"/>
              <a:lumOff val="40000"/>
              <a:alpha val="60000"/>
            </a:schemeClr>
          </a:solidFill>
          <a:effectLst/>
        </p:grpSpPr>
        <p:sp>
          <p:nvSpPr>
            <p:cNvPr id="137" name="Rectangle 5">
              <a:extLst>
                <a:ext uri="{FF2B5EF4-FFF2-40B4-BE49-F238E27FC236}">
                  <a16:creationId xmlns:a16="http://schemas.microsoft.com/office/drawing/2014/main" id="{F9792D54-14D4-44D6-A491-DEA72C26C37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38" name="Freeform 6">
              <a:extLst>
                <a:ext uri="{FF2B5EF4-FFF2-40B4-BE49-F238E27FC236}">
                  <a16:creationId xmlns:a16="http://schemas.microsoft.com/office/drawing/2014/main" id="{D3CB19E7-637B-4FA1-B5E7-E35CF50AD3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9" name="Freeform 7">
              <a:extLst>
                <a:ext uri="{FF2B5EF4-FFF2-40B4-BE49-F238E27FC236}">
                  <a16:creationId xmlns:a16="http://schemas.microsoft.com/office/drawing/2014/main" id="{B8CED72B-CBE7-450E-BE7C-247E884393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0" name="Rectangle 8">
              <a:extLst>
                <a:ext uri="{FF2B5EF4-FFF2-40B4-BE49-F238E27FC236}">
                  <a16:creationId xmlns:a16="http://schemas.microsoft.com/office/drawing/2014/main" id="{3BBD7465-3665-40AE-98E8-F8503EE209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1" name="Freeform 9">
              <a:extLst>
                <a:ext uri="{FF2B5EF4-FFF2-40B4-BE49-F238E27FC236}">
                  <a16:creationId xmlns:a16="http://schemas.microsoft.com/office/drawing/2014/main" id="{86CB6F49-3080-4A29-860D-F8F1AC4AC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2" name="Freeform 10">
              <a:extLst>
                <a:ext uri="{FF2B5EF4-FFF2-40B4-BE49-F238E27FC236}">
                  <a16:creationId xmlns:a16="http://schemas.microsoft.com/office/drawing/2014/main" id="{EA3A8EBB-EC1C-42C6-B409-E065ACD0EF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3" name="Freeform 11">
              <a:extLst>
                <a:ext uri="{FF2B5EF4-FFF2-40B4-BE49-F238E27FC236}">
                  <a16:creationId xmlns:a16="http://schemas.microsoft.com/office/drawing/2014/main" id="{0F0AAA08-BD9A-4F88-A60C-F2ECB84CE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4" name="Freeform 12">
              <a:extLst>
                <a:ext uri="{FF2B5EF4-FFF2-40B4-BE49-F238E27FC236}">
                  <a16:creationId xmlns:a16="http://schemas.microsoft.com/office/drawing/2014/main" id="{44ACFC6E-01EE-4A01-8C39-0C4BC6B4EF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5" name="Freeform 13">
              <a:extLst>
                <a:ext uri="{FF2B5EF4-FFF2-40B4-BE49-F238E27FC236}">
                  <a16:creationId xmlns:a16="http://schemas.microsoft.com/office/drawing/2014/main" id="{DDE8B861-702A-45C6-A7C5-D20764B55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6" name="Freeform 14">
              <a:extLst>
                <a:ext uri="{FF2B5EF4-FFF2-40B4-BE49-F238E27FC236}">
                  <a16:creationId xmlns:a16="http://schemas.microsoft.com/office/drawing/2014/main" id="{28DFAFFC-4BAC-4606-8F45-47284ED21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7" name="Freeform 15">
              <a:extLst>
                <a:ext uri="{FF2B5EF4-FFF2-40B4-BE49-F238E27FC236}">
                  <a16:creationId xmlns:a16="http://schemas.microsoft.com/office/drawing/2014/main" id="{B141C913-8CB4-4E5B-B684-BD40367775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8" name="Freeform 16">
              <a:extLst>
                <a:ext uri="{FF2B5EF4-FFF2-40B4-BE49-F238E27FC236}">
                  <a16:creationId xmlns:a16="http://schemas.microsoft.com/office/drawing/2014/main" id="{81E80ADE-DC6D-491B-BAC4-A90D44FD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9" name="Freeform 17">
              <a:extLst>
                <a:ext uri="{FF2B5EF4-FFF2-40B4-BE49-F238E27FC236}">
                  <a16:creationId xmlns:a16="http://schemas.microsoft.com/office/drawing/2014/main" id="{4A425A61-47B5-41CA-A1D6-21C358B89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0" name="Freeform 18">
              <a:extLst>
                <a:ext uri="{FF2B5EF4-FFF2-40B4-BE49-F238E27FC236}">
                  <a16:creationId xmlns:a16="http://schemas.microsoft.com/office/drawing/2014/main" id="{B44D4532-40A1-4CEB-8A1C-711180D586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1" name="Freeform 19">
              <a:extLst>
                <a:ext uri="{FF2B5EF4-FFF2-40B4-BE49-F238E27FC236}">
                  <a16:creationId xmlns:a16="http://schemas.microsoft.com/office/drawing/2014/main" id="{31056221-3B7D-4E0B-A366-3E03523EF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2" name="Freeform 20">
              <a:extLst>
                <a:ext uri="{FF2B5EF4-FFF2-40B4-BE49-F238E27FC236}">
                  <a16:creationId xmlns:a16="http://schemas.microsoft.com/office/drawing/2014/main" id="{0F4CE988-2CA1-4875-8419-BC9914E7A9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3" name="Freeform 21">
              <a:extLst>
                <a:ext uri="{FF2B5EF4-FFF2-40B4-BE49-F238E27FC236}">
                  <a16:creationId xmlns:a16="http://schemas.microsoft.com/office/drawing/2014/main" id="{D5E11DED-8522-4839-A2C5-9D64FBB031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4" name="Freeform 22">
              <a:extLst>
                <a:ext uri="{FF2B5EF4-FFF2-40B4-BE49-F238E27FC236}">
                  <a16:creationId xmlns:a16="http://schemas.microsoft.com/office/drawing/2014/main" id="{3A1EE55C-F160-4A56-ABFE-5EE18FE21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5" name="Freeform 23">
              <a:extLst>
                <a:ext uri="{FF2B5EF4-FFF2-40B4-BE49-F238E27FC236}">
                  <a16:creationId xmlns:a16="http://schemas.microsoft.com/office/drawing/2014/main" id="{519A9CFB-FBD5-4742-9228-976E852BC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6" name="Freeform 24">
              <a:extLst>
                <a:ext uri="{FF2B5EF4-FFF2-40B4-BE49-F238E27FC236}">
                  <a16:creationId xmlns:a16="http://schemas.microsoft.com/office/drawing/2014/main" id="{E808A3F5-6663-49E0-B6BB-AFBBCD5087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7" name="Freeform 25">
              <a:extLst>
                <a:ext uri="{FF2B5EF4-FFF2-40B4-BE49-F238E27FC236}">
                  <a16:creationId xmlns:a16="http://schemas.microsoft.com/office/drawing/2014/main" id="{33A492F1-3A43-47FE-8E3E-4BF2B78649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8" name="Freeform 26">
              <a:extLst>
                <a:ext uri="{FF2B5EF4-FFF2-40B4-BE49-F238E27FC236}">
                  <a16:creationId xmlns:a16="http://schemas.microsoft.com/office/drawing/2014/main" id="{2ED7DF23-0B1F-4E17-8EC2-1B74D318FB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9" name="Freeform 27">
              <a:extLst>
                <a:ext uri="{FF2B5EF4-FFF2-40B4-BE49-F238E27FC236}">
                  <a16:creationId xmlns:a16="http://schemas.microsoft.com/office/drawing/2014/main" id="{FE1204BD-7481-4989-957D-B61AEA964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0" name="Freeform 28">
              <a:extLst>
                <a:ext uri="{FF2B5EF4-FFF2-40B4-BE49-F238E27FC236}">
                  <a16:creationId xmlns:a16="http://schemas.microsoft.com/office/drawing/2014/main" id="{DD3C5673-1874-477D-AE35-B37A919741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1" name="Freeform 29">
              <a:extLst>
                <a:ext uri="{FF2B5EF4-FFF2-40B4-BE49-F238E27FC236}">
                  <a16:creationId xmlns:a16="http://schemas.microsoft.com/office/drawing/2014/main" id="{DA963A0C-386F-4A9E-89E8-67081094B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2" name="Freeform 30">
              <a:extLst>
                <a:ext uri="{FF2B5EF4-FFF2-40B4-BE49-F238E27FC236}">
                  <a16:creationId xmlns:a16="http://schemas.microsoft.com/office/drawing/2014/main" id="{D527BB52-D4EE-4CAA-A8A0-53A27DC7FF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3" name="Freeform 31">
              <a:extLst>
                <a:ext uri="{FF2B5EF4-FFF2-40B4-BE49-F238E27FC236}">
                  <a16:creationId xmlns:a16="http://schemas.microsoft.com/office/drawing/2014/main" id="{2A037511-5E0A-4293-81AB-28C5DC96B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4" name="Freeform 32">
              <a:extLst>
                <a:ext uri="{FF2B5EF4-FFF2-40B4-BE49-F238E27FC236}">
                  <a16:creationId xmlns:a16="http://schemas.microsoft.com/office/drawing/2014/main" id="{42A7FE1C-EF14-483B-B5FC-FDC150282A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5" name="Rectangle 33">
              <a:extLst>
                <a:ext uri="{FF2B5EF4-FFF2-40B4-BE49-F238E27FC236}">
                  <a16:creationId xmlns:a16="http://schemas.microsoft.com/office/drawing/2014/main" id="{45A82D49-825B-47BC-8622-A1D54C5C21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6" name="Freeform 34">
              <a:extLst>
                <a:ext uri="{FF2B5EF4-FFF2-40B4-BE49-F238E27FC236}">
                  <a16:creationId xmlns:a16="http://schemas.microsoft.com/office/drawing/2014/main" id="{039D74A5-B4AF-4800-B941-E5F8CD44E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7" name="Freeform 35">
              <a:extLst>
                <a:ext uri="{FF2B5EF4-FFF2-40B4-BE49-F238E27FC236}">
                  <a16:creationId xmlns:a16="http://schemas.microsoft.com/office/drawing/2014/main" id="{70B5D059-1472-474F-BDE6-881B5D1CD7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8" name="Freeform 36">
              <a:extLst>
                <a:ext uri="{FF2B5EF4-FFF2-40B4-BE49-F238E27FC236}">
                  <a16:creationId xmlns:a16="http://schemas.microsoft.com/office/drawing/2014/main" id="{736D79CC-81E0-4C87-ABAC-58197ADB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9" name="Freeform 37">
              <a:extLst>
                <a:ext uri="{FF2B5EF4-FFF2-40B4-BE49-F238E27FC236}">
                  <a16:creationId xmlns:a16="http://schemas.microsoft.com/office/drawing/2014/main" id="{7E72BA97-1228-4006-B095-8D9FB45FB1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0" name="Freeform 38">
              <a:extLst>
                <a:ext uri="{FF2B5EF4-FFF2-40B4-BE49-F238E27FC236}">
                  <a16:creationId xmlns:a16="http://schemas.microsoft.com/office/drawing/2014/main" id="{36FA3A99-37FB-4B03-A810-425BC9B37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1" name="Freeform 39">
              <a:extLst>
                <a:ext uri="{FF2B5EF4-FFF2-40B4-BE49-F238E27FC236}">
                  <a16:creationId xmlns:a16="http://schemas.microsoft.com/office/drawing/2014/main" id="{2E45B959-2AD5-4FE4-BF6A-4F011011CF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2" name="Freeform 40">
              <a:extLst>
                <a:ext uri="{FF2B5EF4-FFF2-40B4-BE49-F238E27FC236}">
                  <a16:creationId xmlns:a16="http://schemas.microsoft.com/office/drawing/2014/main" id="{CEE29A17-924F-4EED-A18C-E6A0137E52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3" name="Freeform 41">
              <a:extLst>
                <a:ext uri="{FF2B5EF4-FFF2-40B4-BE49-F238E27FC236}">
                  <a16:creationId xmlns:a16="http://schemas.microsoft.com/office/drawing/2014/main" id="{EFB8BDF1-3A59-4EE5-BFAB-4F4B301E3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4" name="Freeform 42">
              <a:extLst>
                <a:ext uri="{FF2B5EF4-FFF2-40B4-BE49-F238E27FC236}">
                  <a16:creationId xmlns:a16="http://schemas.microsoft.com/office/drawing/2014/main" id="{8F94E417-93B4-4071-A6D1-AE66CA6822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5" name="Freeform 43">
              <a:extLst>
                <a:ext uri="{FF2B5EF4-FFF2-40B4-BE49-F238E27FC236}">
                  <a16:creationId xmlns:a16="http://schemas.microsoft.com/office/drawing/2014/main" id="{A18F44A8-385D-4EB4-A013-7EB252A27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6" name="Freeform 44">
              <a:extLst>
                <a:ext uri="{FF2B5EF4-FFF2-40B4-BE49-F238E27FC236}">
                  <a16:creationId xmlns:a16="http://schemas.microsoft.com/office/drawing/2014/main" id="{B25FB320-9784-4EA9-B1AE-3BF9106E6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7" name="Rectangle 45">
              <a:extLst>
                <a:ext uri="{FF2B5EF4-FFF2-40B4-BE49-F238E27FC236}">
                  <a16:creationId xmlns:a16="http://schemas.microsoft.com/office/drawing/2014/main" id="{C9EB05E6-5BE4-4EE1-9F0C-E8B57B362EA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8" name="Freeform 46">
              <a:extLst>
                <a:ext uri="{FF2B5EF4-FFF2-40B4-BE49-F238E27FC236}">
                  <a16:creationId xmlns:a16="http://schemas.microsoft.com/office/drawing/2014/main" id="{C66CAA98-15DB-4EF7-B2CA-54F523A3C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9" name="Freeform 47">
              <a:extLst>
                <a:ext uri="{FF2B5EF4-FFF2-40B4-BE49-F238E27FC236}">
                  <a16:creationId xmlns:a16="http://schemas.microsoft.com/office/drawing/2014/main" id="{7A30C330-EB27-4D08-82D2-7311A8505E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0" name="Freeform 48">
              <a:extLst>
                <a:ext uri="{FF2B5EF4-FFF2-40B4-BE49-F238E27FC236}">
                  <a16:creationId xmlns:a16="http://schemas.microsoft.com/office/drawing/2014/main" id="{285C54D0-DCD8-43CD-AE6D-00487565C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1" name="Freeform 49">
              <a:extLst>
                <a:ext uri="{FF2B5EF4-FFF2-40B4-BE49-F238E27FC236}">
                  <a16:creationId xmlns:a16="http://schemas.microsoft.com/office/drawing/2014/main" id="{BC525C34-0A4A-4042-8FA3-F64A115AEA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2" name="Freeform 50">
              <a:extLst>
                <a:ext uri="{FF2B5EF4-FFF2-40B4-BE49-F238E27FC236}">
                  <a16:creationId xmlns:a16="http://schemas.microsoft.com/office/drawing/2014/main" id="{870751A2-DBE9-4631-86D3-800E774916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3" name="Freeform 51">
              <a:extLst>
                <a:ext uri="{FF2B5EF4-FFF2-40B4-BE49-F238E27FC236}">
                  <a16:creationId xmlns:a16="http://schemas.microsoft.com/office/drawing/2014/main" id="{ED6D7806-3E23-488D-80ED-281D3DA72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4" name="Freeform 52">
              <a:extLst>
                <a:ext uri="{FF2B5EF4-FFF2-40B4-BE49-F238E27FC236}">
                  <a16:creationId xmlns:a16="http://schemas.microsoft.com/office/drawing/2014/main" id="{170E0895-F9C9-44BA-AF81-F7938C7E4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5" name="Freeform 53">
              <a:extLst>
                <a:ext uri="{FF2B5EF4-FFF2-40B4-BE49-F238E27FC236}">
                  <a16:creationId xmlns:a16="http://schemas.microsoft.com/office/drawing/2014/main" id="{75AD3DD3-BD4A-4DD9-9AC1-C60E341744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6" name="Freeform 54">
              <a:extLst>
                <a:ext uri="{FF2B5EF4-FFF2-40B4-BE49-F238E27FC236}">
                  <a16:creationId xmlns:a16="http://schemas.microsoft.com/office/drawing/2014/main" id="{D047B55E-0847-4696-8101-A643C3C7E9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7" name="Freeform 55">
              <a:extLst>
                <a:ext uri="{FF2B5EF4-FFF2-40B4-BE49-F238E27FC236}">
                  <a16:creationId xmlns:a16="http://schemas.microsoft.com/office/drawing/2014/main" id="{CB3EF1DB-37BD-463B-A542-7AA57DC9F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8" name="Freeform 56">
              <a:extLst>
                <a:ext uri="{FF2B5EF4-FFF2-40B4-BE49-F238E27FC236}">
                  <a16:creationId xmlns:a16="http://schemas.microsoft.com/office/drawing/2014/main" id="{95D0E013-2F18-4248-9D83-3BFF25A05C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9" name="Freeform 57">
              <a:extLst>
                <a:ext uri="{FF2B5EF4-FFF2-40B4-BE49-F238E27FC236}">
                  <a16:creationId xmlns:a16="http://schemas.microsoft.com/office/drawing/2014/main" id="{E7D95722-3A1F-4917-8C16-D4D409941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0" name="Freeform 58">
              <a:extLst>
                <a:ext uri="{FF2B5EF4-FFF2-40B4-BE49-F238E27FC236}">
                  <a16:creationId xmlns:a16="http://schemas.microsoft.com/office/drawing/2014/main" id="{A54912BE-A961-4720-992C-09A2D13DE2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useBgFill="1">
        <p:nvSpPr>
          <p:cNvPr id="192" name="Round Diagonal Corner Rectangle 7">
            <a:extLst>
              <a:ext uri="{FF2B5EF4-FFF2-40B4-BE49-F238E27FC236}">
                <a16:creationId xmlns:a16="http://schemas.microsoft.com/office/drawing/2014/main" id="{FF5E4228-419E-44B9-B090-94A9540E5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079" y="0"/>
            <a:ext cx="8132922"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3" name="Rectangle 12">
            <a:extLst>
              <a:ext uri="{FF2B5EF4-FFF2-40B4-BE49-F238E27FC236}">
                <a16:creationId xmlns:a16="http://schemas.microsoft.com/office/drawing/2014/main" id="{624EBE2C-76A5-754E-895E-47BF9B3C34FE}"/>
              </a:ext>
            </a:extLst>
          </p:cNvPr>
          <p:cNvSpPr>
            <a:spLocks/>
          </p:cNvSpPr>
          <p:nvPr/>
        </p:nvSpPr>
        <p:spPr bwMode="auto">
          <a:xfrm>
            <a:off x="4654296" y="963613"/>
            <a:ext cx="6013703" cy="41497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chor="ctr">
            <a:normAutofit/>
          </a:bodyPr>
          <a:lstStyle>
            <a:lvl1pPr marL="39688"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defTabSz="914400" eaLnBrk="1" hangingPunct="1">
              <a:lnSpc>
                <a:spcPct val="90000"/>
              </a:lnSpc>
              <a:spcBef>
                <a:spcPct val="0"/>
              </a:spcBef>
              <a:spcAft>
                <a:spcPts val="600"/>
              </a:spcAft>
            </a:pPr>
            <a:r>
              <a:rPr lang="en-US" altLang="en-US" sz="6000" b="1" cap="all">
                <a:solidFill>
                  <a:schemeClr val="tx1"/>
                </a:solidFill>
                <a:latin typeface="+mj-lt"/>
                <a:ea typeface="+mj-ea"/>
                <a:cs typeface="+mj-cs"/>
              </a:rPr>
              <a:t>Text Classification</a:t>
            </a:r>
          </a:p>
        </p:txBody>
      </p:sp>
    </p:spTree>
    <p:extLst>
      <p:ext uri="{BB962C8B-B14F-4D97-AF65-F5344CB8AC3E}">
        <p14:creationId xmlns:p14="http://schemas.microsoft.com/office/powerpoint/2010/main" val="21587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Rectangle 11">
            <a:extLst>
              <a:ext uri="{FF2B5EF4-FFF2-40B4-BE49-F238E27FC236}">
                <a16:creationId xmlns:a16="http://schemas.microsoft.com/office/drawing/2014/main" id="{40FA4A7C-10CC-4C4B-9ED7-6C4E3F24892C}"/>
              </a:ext>
            </a:extLst>
          </p:cNvPr>
          <p:cNvSpPr>
            <a:spLocks noGrp="1" noChangeArrowheads="1"/>
          </p:cNvSpPr>
          <p:nvPr>
            <p:ph type="title"/>
          </p:nvPr>
        </p:nvSpPr>
        <p:spPr>
          <a:xfrm>
            <a:off x="1752600" y="0"/>
            <a:ext cx="8610600" cy="1371600"/>
          </a:xfrm>
        </p:spPr>
        <p:txBody>
          <a:bodyPr vert="horz" lIns="91440" tIns="45720" rIns="132080" bIns="45720" rtlCol="0" anchor="ctr">
            <a:normAutofit/>
          </a:bodyPr>
          <a:lstStyle/>
          <a:p>
            <a:pPr>
              <a:defRPr/>
            </a:pPr>
            <a:r>
              <a:rPr lang="en-US" dirty="0">
                <a:sym typeface="Lucida Grande" charset="0"/>
              </a:rPr>
              <a:t>The bag of words representation</a:t>
            </a:r>
          </a:p>
        </p:txBody>
      </p:sp>
      <p:grpSp>
        <p:nvGrpSpPr>
          <p:cNvPr id="22535" name="Group 14">
            <a:extLst>
              <a:ext uri="{FF2B5EF4-FFF2-40B4-BE49-F238E27FC236}">
                <a16:creationId xmlns:a16="http://schemas.microsoft.com/office/drawing/2014/main" id="{2862482D-E5EF-3549-AE07-9C7BA91B5367}"/>
              </a:ext>
            </a:extLst>
          </p:cNvPr>
          <p:cNvGrpSpPr>
            <a:grpSpLocks/>
          </p:cNvGrpSpPr>
          <p:nvPr/>
        </p:nvGrpSpPr>
        <p:grpSpPr bwMode="auto">
          <a:xfrm>
            <a:off x="3365500" y="1819532"/>
            <a:ext cx="4876800" cy="3218935"/>
            <a:chOff x="0" y="0"/>
            <a:chExt cx="3072" cy="2752"/>
          </a:xfrm>
        </p:grpSpPr>
        <p:sp>
          <p:nvSpPr>
            <p:cNvPr id="22538" name="Rectangle 12">
              <a:extLst>
                <a:ext uri="{FF2B5EF4-FFF2-40B4-BE49-F238E27FC236}">
                  <a16:creationId xmlns:a16="http://schemas.microsoft.com/office/drawing/2014/main" id="{154AA6D7-14D0-E441-8E40-DBED40C8AE62}"/>
                </a:ext>
              </a:extLst>
            </p:cNvPr>
            <p:cNvSpPr>
              <a:spLocks/>
            </p:cNvSpPr>
            <p:nvPr/>
          </p:nvSpPr>
          <p:spPr bwMode="auto">
            <a:xfrm>
              <a:off x="0" y="0"/>
              <a:ext cx="3072" cy="2752"/>
            </a:xfrm>
            <a:prstGeom prst="rect">
              <a:avLst/>
            </a:prstGeom>
            <a:solidFill>
              <a:srgbClr val="FCD5B5"/>
            </a:solidFill>
            <a:ln w="28575">
              <a:solidFill>
                <a:schemeClr val="tx1"/>
              </a:solidFill>
              <a:miter lim="800000"/>
              <a:headEnd/>
              <a:tailEnd/>
            </a:ln>
          </p:spPr>
          <p:txBody>
            <a:bodyPr lIns="0" tIns="0" rIns="0" bIns="0"/>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22539" name="Rectangle 13">
              <a:extLst>
                <a:ext uri="{FF2B5EF4-FFF2-40B4-BE49-F238E27FC236}">
                  <a16:creationId xmlns:a16="http://schemas.microsoft.com/office/drawing/2014/main" id="{7AAC6BD5-35D7-0140-A296-2FA4C6652B33}"/>
                </a:ext>
              </a:extLst>
            </p:cNvPr>
            <p:cNvSpPr>
              <a:spLocks/>
            </p:cNvSpPr>
            <p:nvPr/>
          </p:nvSpPr>
          <p:spPr bwMode="auto">
            <a:xfrm>
              <a:off x="0" y="0"/>
              <a:ext cx="3072" cy="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lnSpc>
                  <a:spcPct val="80000"/>
                </a:lnSpc>
                <a:spcBef>
                  <a:spcPts val="475"/>
                </a:spcBef>
              </a:pPr>
              <a:r>
                <a:rPr lang="en-US" altLang="en-US" sz="2000" dirty="0">
                  <a:solidFill>
                    <a:srgbClr val="0070C0"/>
                  </a:solidFill>
                  <a:latin typeface="Courier" pitchFamily="2" charset="0"/>
                  <a:ea typeface="MS PGothic" panose="020B0600070205080204" pitchFamily="34" charset="-128"/>
                  <a:sym typeface="Courier" pitchFamily="2" charset="0"/>
                </a:rPr>
                <a:t>I love this movie! It's sweet, but with satirical humor. The dialogue is great and the adventure scenes are fun…  It manages to be whimsical and romantic while laughing at the conventions of the fairy tale genre. I would recommend it to just about anyone. I've seen it several times, and I'm always happy to see it again whenever I have a friend who hasn't seen it yet.</a:t>
              </a:r>
            </a:p>
          </p:txBody>
        </p:sp>
      </p:grpSp>
      <p:sp>
        <p:nvSpPr>
          <p:cNvPr id="22536" name="Rectangle 15">
            <a:extLst>
              <a:ext uri="{FF2B5EF4-FFF2-40B4-BE49-F238E27FC236}">
                <a16:creationId xmlns:a16="http://schemas.microsoft.com/office/drawing/2014/main" id="{865E3474-F811-CA49-BC56-E62BA095F2C2}"/>
              </a:ext>
            </a:extLst>
          </p:cNvPr>
          <p:cNvSpPr>
            <a:spLocks/>
          </p:cNvSpPr>
          <p:nvPr/>
        </p:nvSpPr>
        <p:spPr bwMode="auto">
          <a:xfrm>
            <a:off x="1981200" y="2311400"/>
            <a:ext cx="1384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40639" bIns="0"/>
          <a:lstStyle>
            <a:lvl1pPr marL="39688"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r>
              <a:rPr lang="en-US" altLang="en-US" sz="10600" dirty="0" err="1">
                <a:solidFill>
                  <a:schemeClr val="tx1"/>
                </a:solidFill>
                <a:ea typeface="MS PGothic" panose="020B0600070205080204" pitchFamily="34" charset="-128"/>
              </a:rPr>
              <a:t>γ</a:t>
            </a:r>
            <a:r>
              <a:rPr lang="en-US" altLang="en-US" sz="10600" dirty="0">
                <a:solidFill>
                  <a:schemeClr val="tx1"/>
                </a:solidFill>
                <a:ea typeface="MS PGothic" panose="020B0600070205080204" pitchFamily="34" charset="-128"/>
              </a:rPr>
              <a:t>(</a:t>
            </a:r>
          </a:p>
        </p:txBody>
      </p:sp>
      <p:sp>
        <p:nvSpPr>
          <p:cNvPr id="22537" name="Rectangle 16">
            <a:extLst>
              <a:ext uri="{FF2B5EF4-FFF2-40B4-BE49-F238E27FC236}">
                <a16:creationId xmlns:a16="http://schemas.microsoft.com/office/drawing/2014/main" id="{6167CFC3-E1F4-4E4C-AC87-AEC6FF1381E1}"/>
              </a:ext>
            </a:extLst>
          </p:cNvPr>
          <p:cNvSpPr>
            <a:spLocks/>
          </p:cNvSpPr>
          <p:nvPr/>
        </p:nvSpPr>
        <p:spPr bwMode="auto">
          <a:xfrm>
            <a:off x="8256589" y="2451100"/>
            <a:ext cx="23510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r>
              <a:rPr lang="en-US" altLang="en-US" sz="10600">
                <a:solidFill>
                  <a:schemeClr val="tx1"/>
                </a:solidFill>
                <a:ea typeface="MS PGothic" panose="020B0600070205080204" pitchFamily="34" charset="-128"/>
              </a:rPr>
              <a:t>)=c</a:t>
            </a:r>
          </a:p>
        </p:txBody>
      </p:sp>
    </p:spTree>
    <p:extLst>
      <p:ext uri="{BB962C8B-B14F-4D97-AF65-F5344CB8AC3E}">
        <p14:creationId xmlns:p14="http://schemas.microsoft.com/office/powerpoint/2010/main" val="335213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11">
            <a:extLst>
              <a:ext uri="{FF2B5EF4-FFF2-40B4-BE49-F238E27FC236}">
                <a16:creationId xmlns:a16="http://schemas.microsoft.com/office/drawing/2014/main" id="{ECA1AE93-3557-6E43-A40A-F4D68338FE1F}"/>
              </a:ext>
            </a:extLst>
          </p:cNvPr>
          <p:cNvSpPr>
            <a:spLocks noGrp="1" noChangeArrowheads="1"/>
          </p:cNvSpPr>
          <p:nvPr>
            <p:ph type="title"/>
          </p:nvPr>
        </p:nvSpPr>
        <p:spPr>
          <a:xfrm>
            <a:off x="1981200" y="0"/>
            <a:ext cx="8382000" cy="1371600"/>
          </a:xfrm>
        </p:spPr>
        <p:txBody>
          <a:bodyPr vert="horz" lIns="91440" tIns="45720" rIns="132080" bIns="45720" rtlCol="0" anchor="ctr">
            <a:normAutofit/>
          </a:bodyPr>
          <a:lstStyle/>
          <a:p>
            <a:pPr>
              <a:defRPr/>
            </a:pPr>
            <a:r>
              <a:rPr lang="en-US">
                <a:sym typeface="Lucida Grande" charset="0"/>
              </a:rPr>
              <a:t>The bag of words representation</a:t>
            </a:r>
          </a:p>
        </p:txBody>
      </p:sp>
      <p:sp>
        <p:nvSpPr>
          <p:cNvPr id="23559" name="Rectangle 12">
            <a:extLst>
              <a:ext uri="{FF2B5EF4-FFF2-40B4-BE49-F238E27FC236}">
                <a16:creationId xmlns:a16="http://schemas.microsoft.com/office/drawing/2014/main" id="{F9763E7D-2A8D-2A46-8C22-DEF2882ACE35}"/>
              </a:ext>
            </a:extLst>
          </p:cNvPr>
          <p:cNvSpPr>
            <a:spLocks/>
          </p:cNvSpPr>
          <p:nvPr/>
        </p:nvSpPr>
        <p:spPr bwMode="auto">
          <a:xfrm>
            <a:off x="3429000" y="1803400"/>
            <a:ext cx="4876800" cy="4368800"/>
          </a:xfrm>
          <a:prstGeom prst="rect">
            <a:avLst/>
          </a:prstGeom>
          <a:solidFill>
            <a:srgbClr val="FCD5B5"/>
          </a:solidFill>
          <a:ln w="28575">
            <a:solidFill>
              <a:schemeClr val="tx1"/>
            </a:solidFill>
            <a:miter lim="800000"/>
            <a:headEnd/>
            <a:tailEnd/>
          </a:ln>
        </p:spPr>
        <p:txBody>
          <a:bodyPr lIns="0" tIns="0" rIns="0" bIns="0"/>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23560" name="Rectangle 13">
            <a:extLst>
              <a:ext uri="{FF2B5EF4-FFF2-40B4-BE49-F238E27FC236}">
                <a16:creationId xmlns:a16="http://schemas.microsoft.com/office/drawing/2014/main" id="{3CB98941-65AC-BC40-89C1-EA38CC1A2B0C}"/>
              </a:ext>
            </a:extLst>
          </p:cNvPr>
          <p:cNvSpPr>
            <a:spLocks/>
          </p:cNvSpPr>
          <p:nvPr/>
        </p:nvSpPr>
        <p:spPr bwMode="auto">
          <a:xfrm>
            <a:off x="1981200" y="2311400"/>
            <a:ext cx="1384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lIns="0" tIns="0" rIns="40639" bIns="0"/>
          <a:lstStyle>
            <a:lvl1pPr marL="39688"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r>
              <a:rPr lang="en-US" altLang="en-US" sz="10600">
                <a:solidFill>
                  <a:schemeClr val="tx1"/>
                </a:solidFill>
                <a:ea typeface="MS PGothic" panose="020B0600070205080204" pitchFamily="34" charset="-128"/>
              </a:rPr>
              <a:t>γ(</a:t>
            </a:r>
          </a:p>
        </p:txBody>
      </p:sp>
      <p:sp>
        <p:nvSpPr>
          <p:cNvPr id="23561" name="Rectangle 14">
            <a:extLst>
              <a:ext uri="{FF2B5EF4-FFF2-40B4-BE49-F238E27FC236}">
                <a16:creationId xmlns:a16="http://schemas.microsoft.com/office/drawing/2014/main" id="{6DD9A055-4429-DA48-A2F6-C556D7CFF9C9}"/>
              </a:ext>
            </a:extLst>
          </p:cNvPr>
          <p:cNvSpPr>
            <a:spLocks/>
          </p:cNvSpPr>
          <p:nvPr/>
        </p:nvSpPr>
        <p:spPr bwMode="auto">
          <a:xfrm>
            <a:off x="8256589" y="2451100"/>
            <a:ext cx="23510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txBody>
          <a:bodyPr wrap="none" lIns="0" tIns="0" rIns="40639" bIns="0">
            <a:spAutoFit/>
          </a:bodyPr>
          <a:lstStyle>
            <a:lvl1pPr marL="39688"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r>
              <a:rPr lang="en-US" altLang="en-US" sz="10600">
                <a:solidFill>
                  <a:schemeClr val="tx1"/>
                </a:solidFill>
                <a:ea typeface="MS PGothic" panose="020B0600070205080204" pitchFamily="34" charset="-128"/>
              </a:rPr>
              <a:t>)=c</a:t>
            </a:r>
          </a:p>
        </p:txBody>
      </p:sp>
      <p:graphicFrame>
        <p:nvGraphicFramePr>
          <p:cNvPr id="27663" name="Group 15">
            <a:extLst>
              <a:ext uri="{FF2B5EF4-FFF2-40B4-BE49-F238E27FC236}">
                <a16:creationId xmlns:a16="http://schemas.microsoft.com/office/drawing/2014/main" id="{8FE77868-99AE-A64A-B388-1FBA1BD38F0C}"/>
              </a:ext>
            </a:extLst>
          </p:cNvPr>
          <p:cNvGraphicFramePr>
            <a:graphicFrameLocks noGrp="1"/>
          </p:cNvGraphicFramePr>
          <p:nvPr>
            <p:extLst>
              <p:ext uri="{D42A27DB-BD31-4B8C-83A1-F6EECF244321}">
                <p14:modId xmlns:p14="http://schemas.microsoft.com/office/powerpoint/2010/main" val="1129913364"/>
              </p:ext>
            </p:extLst>
          </p:nvPr>
        </p:nvGraphicFramePr>
        <p:xfrm>
          <a:off x="3429000" y="1803400"/>
          <a:ext cx="4876800" cy="4387855"/>
        </p:xfrm>
        <a:graphic>
          <a:graphicData uri="http://schemas.openxmlformats.org/drawingml/2006/table">
            <a:tbl>
              <a:tblPr/>
              <a:tblGrid>
                <a:gridCol w="2925763">
                  <a:extLst>
                    <a:ext uri="{9D8B030D-6E8A-4147-A177-3AD203B41FA5}">
                      <a16:colId xmlns:a16="http://schemas.microsoft.com/office/drawing/2014/main" val="20000"/>
                    </a:ext>
                  </a:extLst>
                </a:gridCol>
                <a:gridCol w="1951037">
                  <a:extLst>
                    <a:ext uri="{9D8B030D-6E8A-4147-A177-3AD203B41FA5}">
                      <a16:colId xmlns:a16="http://schemas.microsoft.com/office/drawing/2014/main" val="20001"/>
                    </a:ext>
                  </a:extLst>
                </a:gridCol>
              </a:tblGrid>
              <a:tr h="665460">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great</a:t>
                      </a:r>
                    </a:p>
                  </a:txBody>
                  <a:tcPr marL="50800" marR="50800" marT="50791" marB="5079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2</a:t>
                      </a:r>
                    </a:p>
                  </a:txBody>
                  <a:tcPr marL="50800" marR="50800" marT="50791" marB="5079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3276">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love</a:t>
                      </a:r>
                    </a:p>
                  </a:txBody>
                  <a:tcPr marL="50800" marR="50800" marT="50791" marB="5079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2</a:t>
                      </a:r>
                    </a:p>
                  </a:txBody>
                  <a:tcPr marL="50800" marR="50800" marT="50791" marB="5079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1532">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recommend</a:t>
                      </a:r>
                    </a:p>
                  </a:txBody>
                  <a:tcPr marL="50800" marR="50800" marT="50791" marB="5079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1</a:t>
                      </a:r>
                    </a:p>
                  </a:txBody>
                  <a:tcPr marL="50800" marR="50800" marT="50791" marB="5079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460">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laugh</a:t>
                      </a:r>
                    </a:p>
                  </a:txBody>
                  <a:tcPr marL="50800" marR="50800" marT="50791" marB="5079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1</a:t>
                      </a:r>
                    </a:p>
                  </a:txBody>
                  <a:tcPr marL="50800" marR="50800" marT="50791" marB="5079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2329">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happy</a:t>
                      </a:r>
                    </a:p>
                  </a:txBody>
                  <a:tcPr marL="50800" marR="50800" marT="50791" marB="5079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1</a:t>
                      </a:r>
                    </a:p>
                  </a:txBody>
                  <a:tcPr marL="50800" marR="50800" marT="50791" marB="5079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9794">
                <a:tc>
                  <a:txBody>
                    <a:bodyPr/>
                    <a:lstStyle/>
                    <a:p>
                      <a:pPr marL="39688" marR="0" lvl="0" indent="0" algn="ctr"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a:ln>
                            <a:noFill/>
                          </a:ln>
                          <a:solidFill>
                            <a:srgbClr val="0070C0"/>
                          </a:solidFill>
                          <a:effectLst/>
                          <a:latin typeface="Courier" charset="0"/>
                          <a:ea typeface="ヒラギノ角ゴ ProN W3" charset="0"/>
                          <a:cs typeface="Courier" charset="0"/>
                          <a:sym typeface="Courier" charset="0"/>
                        </a:rPr>
                        <a:t>...</a:t>
                      </a:r>
                    </a:p>
                  </a:txBody>
                  <a:tcPr marL="50800" marR="50800" marT="50791" marB="5079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9688" marR="0" lvl="0" indent="0" algn="l" defTabSz="914400" rtl="0" eaLnBrk="1" fontAlgn="base" latinLnBrk="0" hangingPunct="1">
                        <a:lnSpc>
                          <a:spcPct val="100000"/>
                        </a:lnSpc>
                        <a:spcBef>
                          <a:spcPct val="0"/>
                        </a:spcBef>
                        <a:spcAft>
                          <a:spcPct val="0"/>
                        </a:spcAft>
                        <a:buClr>
                          <a:srgbClr val="437085"/>
                        </a:buClr>
                        <a:buSzPct val="100000"/>
                        <a:buFont typeface="Wingdings" charset="0"/>
                        <a:buNone/>
                        <a:tabLst/>
                      </a:pPr>
                      <a:r>
                        <a:rPr kumimoji="0" lang="en-US" sz="3700" b="0" i="0" u="none" strike="noStrike" cap="none" normalizeH="0" baseline="0" dirty="0">
                          <a:ln>
                            <a:noFill/>
                          </a:ln>
                          <a:solidFill>
                            <a:srgbClr val="0070C0"/>
                          </a:solidFill>
                          <a:effectLst/>
                          <a:latin typeface="Courier" charset="0"/>
                          <a:ea typeface="ヒラギノ角ゴ ProN W3" charset="0"/>
                          <a:cs typeface="Courier" charset="0"/>
                          <a:sym typeface="Courier" charset="0"/>
                        </a:rPr>
                        <a:t>...</a:t>
                      </a:r>
                    </a:p>
                  </a:txBody>
                  <a:tcPr marL="50800" marR="50800" marT="50791" marB="5079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612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43019" name="Rectangle 11">
            <a:extLst>
              <a:ext uri="{FF2B5EF4-FFF2-40B4-BE49-F238E27FC236}">
                <a16:creationId xmlns:a16="http://schemas.microsoft.com/office/drawing/2014/main" id="{B4CB530E-F348-FA43-B057-4B301C8BE3DD}"/>
              </a:ext>
            </a:extLst>
          </p:cNvPr>
          <p:cNvSpPr>
            <a:spLocks noGrp="1" noChangeArrowheads="1"/>
          </p:cNvSpPr>
          <p:nvPr>
            <p:ph type="title"/>
          </p:nvPr>
        </p:nvSpPr>
        <p:spPr>
          <a:xfrm>
            <a:off x="1019015" y="1093787"/>
            <a:ext cx="3059969" cy="4697413"/>
          </a:xfrm>
        </p:spPr>
        <p:txBody>
          <a:bodyPr vert="horz" lIns="91440" tIns="45720" rIns="132080" bIns="45720" rtlCol="0">
            <a:normAutofit/>
          </a:bodyPr>
          <a:lstStyle/>
          <a:p>
            <a:pPr>
              <a:defRPr/>
            </a:pPr>
            <a:r>
              <a:rPr lang="en-US" dirty="0">
                <a:sym typeface="Lucida Grande" charset="0"/>
              </a:rPr>
              <a:t>Features</a:t>
            </a:r>
          </a:p>
        </p:txBody>
      </p:sp>
      <p:sp useBgFill="1">
        <p:nvSpPr>
          <p:cNvPr id="112"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20" name="Rectangle 12">
            <a:extLst>
              <a:ext uri="{FF2B5EF4-FFF2-40B4-BE49-F238E27FC236}">
                <a16:creationId xmlns:a16="http://schemas.microsoft.com/office/drawing/2014/main" id="{6D7D8567-4CB6-2446-8BE2-588DE37216D7}"/>
              </a:ext>
            </a:extLst>
          </p:cNvPr>
          <p:cNvSpPr>
            <a:spLocks noGrp="1" noChangeArrowheads="1"/>
          </p:cNvSpPr>
          <p:nvPr>
            <p:ph idx="1"/>
          </p:nvPr>
        </p:nvSpPr>
        <p:spPr>
          <a:xfrm>
            <a:off x="5215467" y="1093788"/>
            <a:ext cx="5831944" cy="4697413"/>
          </a:xfrm>
        </p:spPr>
        <p:txBody>
          <a:bodyPr vert="horz" lIns="91440" tIns="45720" rIns="132080" bIns="45720" rtlCol="0">
            <a:normAutofit/>
          </a:bodyPr>
          <a:lstStyle/>
          <a:p>
            <a:pPr eaLnBrk="1" hangingPunct="1">
              <a:buFont typeface="Wingdings" charset="0"/>
              <a:buChar char="§"/>
              <a:defRPr/>
            </a:pPr>
            <a:r>
              <a:rPr lang="en-US" dirty="0">
                <a:sym typeface="Lucida Grande" charset="0"/>
              </a:rPr>
              <a:t>Supervised learning classifiers can use any sort of feature</a:t>
            </a:r>
          </a:p>
          <a:p>
            <a:pPr marL="782638" lvl="1">
              <a:buFont typeface="Wingdings" charset="0"/>
              <a:buChar char="§"/>
              <a:defRPr/>
            </a:pPr>
            <a:r>
              <a:rPr lang="en-US" dirty="0">
                <a:sym typeface="Lucida Grande" charset="0"/>
              </a:rPr>
              <a:t>URL, email address, punctuation, capitalization, dictionaries, network features</a:t>
            </a:r>
          </a:p>
          <a:p>
            <a:pPr eaLnBrk="1" hangingPunct="1">
              <a:buFont typeface="Wingdings" charset="0"/>
              <a:buChar char="§"/>
              <a:defRPr/>
            </a:pPr>
            <a:r>
              <a:rPr lang="en-US" dirty="0">
                <a:sym typeface="Lucida Grande" charset="0"/>
              </a:rPr>
              <a:t>In the bag of words view of documents</a:t>
            </a:r>
          </a:p>
          <a:p>
            <a:pPr marL="782638" lvl="1">
              <a:buFont typeface="Wingdings" charset="0"/>
              <a:buChar char="§"/>
              <a:defRPr/>
            </a:pPr>
            <a:r>
              <a:rPr lang="en-US" dirty="0">
                <a:sym typeface="Lucida Grande" charset="0"/>
              </a:rPr>
              <a:t>We use </a:t>
            </a:r>
            <a:r>
              <a:rPr lang="en-US" b="1" dirty="0">
                <a:sym typeface="Lucida Grande" charset="0"/>
              </a:rPr>
              <a:t>only</a:t>
            </a:r>
            <a:r>
              <a:rPr lang="en-US" dirty="0">
                <a:sym typeface="Lucida Grande" charset="0"/>
              </a:rPr>
              <a:t> word features </a:t>
            </a:r>
          </a:p>
          <a:p>
            <a:pPr marL="782638" lvl="1">
              <a:buFont typeface="Wingdings" charset="0"/>
              <a:buChar char="§"/>
              <a:defRPr/>
            </a:pPr>
            <a:r>
              <a:rPr lang="en-US" dirty="0">
                <a:sym typeface="Lucida Grande" charset="0"/>
              </a:rPr>
              <a:t>we use </a:t>
            </a:r>
            <a:r>
              <a:rPr lang="en-US" b="1" dirty="0">
                <a:sym typeface="Lucida Grande" charset="0"/>
              </a:rPr>
              <a:t>all</a:t>
            </a:r>
            <a:r>
              <a:rPr lang="en-US" dirty="0">
                <a:sym typeface="Lucida Grande" charset="0"/>
              </a:rPr>
              <a:t> of the words in the text (not a subset)</a:t>
            </a:r>
          </a:p>
        </p:txBody>
      </p:sp>
    </p:spTree>
    <p:extLst>
      <p:ext uri="{BB962C8B-B14F-4D97-AF65-F5344CB8AC3E}">
        <p14:creationId xmlns:p14="http://schemas.microsoft.com/office/powerpoint/2010/main" val="335817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3262" name="Rectangle 80">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26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264"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265"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266"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53259" name="Rectangle 11">
            <a:extLst>
              <a:ext uri="{FF2B5EF4-FFF2-40B4-BE49-F238E27FC236}">
                <a16:creationId xmlns:a16="http://schemas.microsoft.com/office/drawing/2014/main" id="{0ABABE65-7F31-6849-8201-4730F3AFEA33}"/>
              </a:ext>
            </a:extLst>
          </p:cNvPr>
          <p:cNvSpPr>
            <a:spLocks noGrp="1" noChangeArrowheads="1"/>
          </p:cNvSpPr>
          <p:nvPr>
            <p:ph type="title"/>
          </p:nvPr>
        </p:nvSpPr>
        <p:spPr>
          <a:xfrm>
            <a:off x="1019015" y="1093787"/>
            <a:ext cx="3059969" cy="4697413"/>
          </a:xfrm>
        </p:spPr>
        <p:txBody>
          <a:bodyPr vert="horz" lIns="91440" tIns="45720" rIns="132080" bIns="45720" rtlCol="0">
            <a:normAutofit/>
          </a:bodyPr>
          <a:lstStyle/>
          <a:p>
            <a:pPr>
              <a:defRPr/>
            </a:pPr>
            <a:r>
              <a:rPr lang="en-US">
                <a:sym typeface="Lucida Grande" charset="0"/>
              </a:rPr>
              <a:t>Feature Selection: Why?</a:t>
            </a:r>
          </a:p>
        </p:txBody>
      </p:sp>
      <p:sp useBgFill="1">
        <p:nvSpPr>
          <p:cNvPr id="112"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60" name="Rectangle 12">
            <a:extLst>
              <a:ext uri="{FF2B5EF4-FFF2-40B4-BE49-F238E27FC236}">
                <a16:creationId xmlns:a16="http://schemas.microsoft.com/office/drawing/2014/main" id="{DDDE068F-04DD-4846-9411-D6956FAA401D}"/>
              </a:ext>
            </a:extLst>
          </p:cNvPr>
          <p:cNvSpPr>
            <a:spLocks noGrp="1" noChangeArrowheads="1"/>
          </p:cNvSpPr>
          <p:nvPr>
            <p:ph idx="1"/>
          </p:nvPr>
        </p:nvSpPr>
        <p:spPr>
          <a:xfrm>
            <a:off x="5215467" y="1093788"/>
            <a:ext cx="5831944" cy="4697413"/>
          </a:xfrm>
        </p:spPr>
        <p:txBody>
          <a:bodyPr vert="horz" lIns="91440" tIns="45720" rIns="132080" bIns="45720" rtlCol="0">
            <a:normAutofit/>
          </a:bodyPr>
          <a:lstStyle/>
          <a:p>
            <a:pPr eaLnBrk="1" hangingPunct="1">
              <a:lnSpc>
                <a:spcPct val="110000"/>
              </a:lnSpc>
              <a:defRPr/>
            </a:pPr>
            <a:r>
              <a:rPr lang="en-US" sz="1500" dirty="0">
                <a:sym typeface="Lucida Grande" pitchFamily="-84" charset="0"/>
              </a:rPr>
              <a:t>Text collections have a large number of features</a:t>
            </a:r>
          </a:p>
          <a:p>
            <a:pPr marL="782638" lvl="1">
              <a:lnSpc>
                <a:spcPct val="110000"/>
              </a:lnSpc>
              <a:defRPr/>
            </a:pPr>
            <a:r>
              <a:rPr lang="en-US" sz="1500" dirty="0">
                <a:sym typeface="Lucida Grande" pitchFamily="-84" charset="0"/>
              </a:rPr>
              <a:t>10,000 – 1,000,000 unique words … and more</a:t>
            </a:r>
          </a:p>
          <a:p>
            <a:pPr eaLnBrk="1" hangingPunct="1">
              <a:lnSpc>
                <a:spcPct val="110000"/>
              </a:lnSpc>
              <a:defRPr/>
            </a:pPr>
            <a:r>
              <a:rPr lang="en-US" sz="1500" dirty="0">
                <a:sym typeface="Lucida Grande" pitchFamily="-84" charset="0"/>
              </a:rPr>
              <a:t>Selection may make a particular classifier feasible</a:t>
            </a:r>
          </a:p>
          <a:p>
            <a:pPr marL="782638" lvl="1">
              <a:lnSpc>
                <a:spcPct val="110000"/>
              </a:lnSpc>
              <a:defRPr/>
            </a:pPr>
            <a:r>
              <a:rPr lang="en-US" sz="1500" dirty="0">
                <a:sym typeface="Lucida Grande" pitchFamily="-84" charset="0"/>
              </a:rPr>
              <a:t>Some classifiers cannot</a:t>
            </a:r>
            <a:r>
              <a:rPr lang="en-US" altLang="ja-JP" sz="1500" dirty="0">
                <a:sym typeface="Lucida Grande" pitchFamily="-84" charset="0"/>
              </a:rPr>
              <a:t> deal with 1,000,000 features</a:t>
            </a:r>
          </a:p>
          <a:p>
            <a:pPr eaLnBrk="1" hangingPunct="1">
              <a:lnSpc>
                <a:spcPct val="110000"/>
              </a:lnSpc>
              <a:defRPr/>
            </a:pPr>
            <a:r>
              <a:rPr lang="en-US" sz="1500" dirty="0">
                <a:sym typeface="Lucida Grande" pitchFamily="-84" charset="0"/>
              </a:rPr>
              <a:t>Reduces training time</a:t>
            </a:r>
          </a:p>
          <a:p>
            <a:pPr marL="782638" lvl="1">
              <a:lnSpc>
                <a:spcPct val="110000"/>
              </a:lnSpc>
              <a:defRPr/>
            </a:pPr>
            <a:r>
              <a:rPr lang="en-US" sz="1500" dirty="0">
                <a:sym typeface="Lucida Grande" pitchFamily="-84" charset="0"/>
              </a:rPr>
              <a:t>Training time for some methods is quadratic or worse in the number of features</a:t>
            </a:r>
          </a:p>
          <a:p>
            <a:pPr eaLnBrk="1" hangingPunct="1">
              <a:lnSpc>
                <a:spcPct val="110000"/>
              </a:lnSpc>
              <a:defRPr/>
            </a:pPr>
            <a:r>
              <a:rPr lang="en-US" sz="1500" dirty="0">
                <a:sym typeface="Lucida Grande" pitchFamily="-84" charset="0"/>
              </a:rPr>
              <a:t>Makes runtime models smaller and faster</a:t>
            </a:r>
          </a:p>
          <a:p>
            <a:pPr eaLnBrk="1" hangingPunct="1">
              <a:lnSpc>
                <a:spcPct val="110000"/>
              </a:lnSpc>
              <a:defRPr/>
            </a:pPr>
            <a:r>
              <a:rPr lang="en-US" sz="1500" dirty="0">
                <a:sym typeface="Lucida Grande" pitchFamily="-84" charset="0"/>
              </a:rPr>
              <a:t>Can improve generalization (performance)</a:t>
            </a:r>
          </a:p>
          <a:p>
            <a:pPr marL="782638" lvl="1">
              <a:lnSpc>
                <a:spcPct val="110000"/>
              </a:lnSpc>
              <a:defRPr/>
            </a:pPr>
            <a:r>
              <a:rPr lang="en-US" sz="1500" dirty="0">
                <a:sym typeface="Lucida Grande" pitchFamily="-84" charset="0"/>
              </a:rPr>
              <a:t>Eliminates noise features</a:t>
            </a:r>
          </a:p>
          <a:p>
            <a:pPr marL="782638" lvl="1">
              <a:lnSpc>
                <a:spcPct val="110000"/>
              </a:lnSpc>
              <a:defRPr/>
            </a:pPr>
            <a:r>
              <a:rPr lang="en-US" sz="1500" dirty="0">
                <a:sym typeface="Lucida Grande" pitchFamily="-84" charset="0"/>
              </a:rPr>
              <a:t>Avoids overfitting</a:t>
            </a:r>
          </a:p>
        </p:txBody>
      </p:sp>
    </p:spTree>
    <p:extLst>
      <p:ext uri="{BB962C8B-B14F-4D97-AF65-F5344CB8AC3E}">
        <p14:creationId xmlns:p14="http://schemas.microsoft.com/office/powerpoint/2010/main" val="84615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60">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326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6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26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26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26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60427" name="Rectangle 11">
            <a:extLst>
              <a:ext uri="{FF2B5EF4-FFF2-40B4-BE49-F238E27FC236}">
                <a16:creationId xmlns:a16="http://schemas.microsoft.com/office/drawing/2014/main" id="{4E9066BC-D921-F44F-A8CB-64AC8E680DB0}"/>
              </a:ext>
            </a:extLst>
          </p:cNvPr>
          <p:cNvSpPr>
            <a:spLocks noGrp="1" noChangeArrowheads="1"/>
          </p:cNvSpPr>
          <p:nvPr>
            <p:ph type="title"/>
          </p:nvPr>
        </p:nvSpPr>
        <p:spPr>
          <a:xfrm>
            <a:off x="1141413" y="618518"/>
            <a:ext cx="9905998" cy="1478570"/>
          </a:xfrm>
        </p:spPr>
        <p:txBody>
          <a:bodyPr vert="horz" lIns="91440" tIns="45720" rIns="132080" bIns="45720" rtlCol="0">
            <a:normAutofit/>
          </a:bodyPr>
          <a:lstStyle/>
          <a:p>
            <a:pPr>
              <a:defRPr/>
            </a:pPr>
            <a:r>
              <a:rPr lang="en-US" dirty="0">
                <a:sym typeface="Lucida Grande" charset="0"/>
              </a:rPr>
              <a:t>Feature Selection: Frequency</a:t>
            </a:r>
          </a:p>
        </p:txBody>
      </p:sp>
      <p:sp>
        <p:nvSpPr>
          <p:cNvPr id="60428" name="Rectangle 12">
            <a:extLst>
              <a:ext uri="{FF2B5EF4-FFF2-40B4-BE49-F238E27FC236}">
                <a16:creationId xmlns:a16="http://schemas.microsoft.com/office/drawing/2014/main" id="{D809A1DF-FDD9-9941-8BF5-071975DCFC84}"/>
              </a:ext>
            </a:extLst>
          </p:cNvPr>
          <p:cNvSpPr>
            <a:spLocks noGrp="1" noChangeArrowheads="1"/>
          </p:cNvSpPr>
          <p:nvPr>
            <p:ph idx="1"/>
          </p:nvPr>
        </p:nvSpPr>
        <p:spPr>
          <a:xfrm>
            <a:off x="1141412" y="2249487"/>
            <a:ext cx="9905999" cy="3541714"/>
          </a:xfrm>
        </p:spPr>
        <p:txBody>
          <a:bodyPr vert="horz" lIns="91440" tIns="45720" rIns="132080" bIns="45720" rtlCol="0">
            <a:normAutofit/>
          </a:bodyPr>
          <a:lstStyle/>
          <a:p>
            <a:pPr eaLnBrk="1" hangingPunct="1">
              <a:defRPr/>
            </a:pPr>
            <a:r>
              <a:rPr lang="en-US" dirty="0">
                <a:sym typeface="Lucida Grande" pitchFamily="-84" charset="0"/>
              </a:rPr>
              <a:t>The simplest feature selection method:</a:t>
            </a:r>
          </a:p>
          <a:p>
            <a:pPr marL="782638" lvl="1">
              <a:defRPr/>
            </a:pPr>
            <a:r>
              <a:rPr lang="en-US" dirty="0">
                <a:sym typeface="Lucida Grande" pitchFamily="-84" charset="0"/>
              </a:rPr>
              <a:t>Just use the most common terms</a:t>
            </a:r>
          </a:p>
          <a:p>
            <a:pPr marL="782638" lvl="1">
              <a:defRPr/>
            </a:pPr>
            <a:r>
              <a:rPr lang="en-US" dirty="0">
                <a:sym typeface="Lucida Grande" pitchFamily="-84" charset="0"/>
              </a:rPr>
              <a:t>No particular foundation</a:t>
            </a:r>
          </a:p>
          <a:p>
            <a:pPr marL="782638" lvl="1">
              <a:defRPr/>
            </a:pPr>
            <a:r>
              <a:rPr lang="en-US" dirty="0">
                <a:sym typeface="Lucida Grande" pitchFamily="-84" charset="0"/>
              </a:rPr>
              <a:t>But it make sense why this works</a:t>
            </a:r>
          </a:p>
          <a:p>
            <a:pPr marL="1182688" lvl="2">
              <a:defRPr/>
            </a:pPr>
            <a:r>
              <a:rPr lang="en-US" dirty="0">
                <a:sym typeface="Lucida Grande" pitchFamily="-84" charset="0"/>
              </a:rPr>
              <a:t>They</a:t>
            </a:r>
            <a:r>
              <a:rPr lang="ja-JP" altLang="en-US" dirty="0">
                <a:sym typeface="Lucida Grande" pitchFamily="-84" charset="0"/>
              </a:rPr>
              <a:t> </a:t>
            </a:r>
            <a:r>
              <a:rPr lang="en-US" altLang="ja-JP" dirty="0">
                <a:sym typeface="Lucida Grande" pitchFamily="-84" charset="0"/>
              </a:rPr>
              <a:t>are the words that can be well-estimated and are most often available as evidence</a:t>
            </a:r>
          </a:p>
          <a:p>
            <a:pPr marL="782638" lvl="1">
              <a:defRPr/>
            </a:pPr>
            <a:r>
              <a:rPr lang="en-US" dirty="0">
                <a:sym typeface="Lucida Grande" pitchFamily="-84" charset="0"/>
              </a:rPr>
              <a:t>In practice, this is often 90% as good as a better method</a:t>
            </a:r>
          </a:p>
        </p:txBody>
      </p:sp>
      <p:grpSp>
        <p:nvGrpSpPr>
          <p:cNvPr id="112" name="Group 111">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113"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12264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62475" name="Rectangle 11">
            <a:extLst>
              <a:ext uri="{FF2B5EF4-FFF2-40B4-BE49-F238E27FC236}">
                <a16:creationId xmlns:a16="http://schemas.microsoft.com/office/drawing/2014/main" id="{B2F42BE2-F7E3-A04B-B133-27878BFCBFCA}"/>
              </a:ext>
            </a:extLst>
          </p:cNvPr>
          <p:cNvSpPr>
            <a:spLocks noGrp="1" noChangeArrowheads="1"/>
          </p:cNvSpPr>
          <p:nvPr>
            <p:ph type="title"/>
          </p:nvPr>
        </p:nvSpPr>
        <p:spPr>
          <a:xfrm>
            <a:off x="1141413" y="618518"/>
            <a:ext cx="9905998" cy="1478570"/>
          </a:xfrm>
        </p:spPr>
        <p:txBody>
          <a:bodyPr vert="horz" lIns="91440" tIns="45720" rIns="132080" bIns="45720" rtlCol="0">
            <a:normAutofit/>
          </a:bodyPr>
          <a:lstStyle/>
          <a:p>
            <a:pPr>
              <a:defRPr/>
            </a:pPr>
            <a:r>
              <a:rPr lang="en-US">
                <a:sym typeface="Lucida Grande" charset="0"/>
              </a:rPr>
              <a:t>Evaluating Categorization</a:t>
            </a:r>
          </a:p>
        </p:txBody>
      </p:sp>
      <p:sp>
        <p:nvSpPr>
          <p:cNvPr id="62476" name="Rectangle 12">
            <a:extLst>
              <a:ext uri="{FF2B5EF4-FFF2-40B4-BE49-F238E27FC236}">
                <a16:creationId xmlns:a16="http://schemas.microsoft.com/office/drawing/2014/main" id="{0FBCA814-F8AF-FE46-B750-3D5BE4CD095D}"/>
              </a:ext>
            </a:extLst>
          </p:cNvPr>
          <p:cNvSpPr>
            <a:spLocks noGrp="1" noChangeArrowheads="1"/>
          </p:cNvSpPr>
          <p:nvPr>
            <p:ph idx="1"/>
          </p:nvPr>
        </p:nvSpPr>
        <p:spPr>
          <a:xfrm>
            <a:off x="1141412" y="2249487"/>
            <a:ext cx="9905999" cy="3541714"/>
          </a:xfrm>
        </p:spPr>
        <p:txBody>
          <a:bodyPr vert="horz" lIns="91440" tIns="45720" rIns="132080" bIns="45720" rtlCol="0">
            <a:normAutofit/>
          </a:bodyPr>
          <a:lstStyle/>
          <a:p>
            <a:pPr eaLnBrk="1" hangingPunct="1">
              <a:defRPr/>
            </a:pPr>
            <a:r>
              <a:rPr lang="en-US" dirty="0">
                <a:sym typeface="Lucida Grande" pitchFamily="-84" charset="0"/>
              </a:rPr>
              <a:t>Evaluation must be done on test data that is independent of the training data</a:t>
            </a:r>
          </a:p>
          <a:p>
            <a:pPr lvl="1" eaLnBrk="1" hangingPunct="1">
              <a:defRPr/>
            </a:pPr>
            <a:r>
              <a:rPr lang="en-US" dirty="0">
                <a:sym typeface="Lucida Grande" pitchFamily="-84" charset="0"/>
              </a:rPr>
              <a:t>Sometimes use cross-validation (averaging results over multiple training and test splits of the overall data)</a:t>
            </a:r>
          </a:p>
          <a:p>
            <a:pPr eaLnBrk="1" hangingPunct="1">
              <a:defRPr/>
            </a:pPr>
            <a:r>
              <a:rPr lang="en-US" dirty="0">
                <a:sym typeface="Lucida Grande" pitchFamily="-84" charset="0"/>
              </a:rPr>
              <a:t>Easy to get good performance on a test set that was available to the learner during training (e.g., just memorize the test set)</a:t>
            </a:r>
          </a:p>
        </p:txBody>
      </p:sp>
      <p:grpSp>
        <p:nvGrpSpPr>
          <p:cNvPr id="112" name="Group 111">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113"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216094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62475" name="Rectangle 11">
            <a:extLst>
              <a:ext uri="{FF2B5EF4-FFF2-40B4-BE49-F238E27FC236}">
                <a16:creationId xmlns:a16="http://schemas.microsoft.com/office/drawing/2014/main" id="{22B1FE99-72E8-8445-8DB5-9E98343B9301}"/>
              </a:ext>
            </a:extLst>
          </p:cNvPr>
          <p:cNvSpPr>
            <a:spLocks noGrp="1" noChangeArrowheads="1"/>
          </p:cNvSpPr>
          <p:nvPr>
            <p:ph type="title"/>
          </p:nvPr>
        </p:nvSpPr>
        <p:spPr>
          <a:xfrm>
            <a:off x="1141413" y="618518"/>
            <a:ext cx="9905998" cy="1478570"/>
          </a:xfrm>
        </p:spPr>
        <p:txBody>
          <a:bodyPr vert="horz" lIns="91440" tIns="45720" rIns="132080" bIns="45720" rtlCol="0">
            <a:normAutofit/>
          </a:bodyPr>
          <a:lstStyle/>
          <a:p>
            <a:pPr>
              <a:defRPr/>
            </a:pPr>
            <a:r>
              <a:rPr lang="en-US">
                <a:sym typeface="Lucida Grande" charset="0"/>
              </a:rPr>
              <a:t>Evaluating Categorization</a:t>
            </a:r>
          </a:p>
        </p:txBody>
      </p:sp>
      <p:sp>
        <p:nvSpPr>
          <p:cNvPr id="62474" name="Line 10">
            <a:extLst>
              <a:ext uri="{FF2B5EF4-FFF2-40B4-BE49-F238E27FC236}">
                <a16:creationId xmlns:a16="http://schemas.microsoft.com/office/drawing/2014/main" id="{DAFBD80E-2F76-3A47-A2EA-BAD9A69BDF2F}"/>
              </a:ext>
            </a:extLst>
          </p:cNvPr>
          <p:cNvSpPr>
            <a:spLocks noChangeShapeType="1"/>
          </p:cNvSpPr>
          <p:nvPr/>
        </p:nvSpPr>
        <p:spPr bwMode="auto">
          <a:xfrm>
            <a:off x="1752600" y="1447800"/>
            <a:ext cx="8686800" cy="1588"/>
          </a:xfrm>
          <a:prstGeom prst="line">
            <a:avLst/>
          </a:prstGeom>
          <a:noFill/>
          <a:ln w="38100">
            <a:solidFill>
              <a:srgbClr val="139CB7"/>
            </a:solidFill>
            <a:round/>
            <a:headEnd/>
            <a:tailEnd/>
          </a:ln>
          <a:effectLst>
            <a:outerShdw blurRad="38100" dist="253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pPr>
              <a:defRPr/>
            </a:pPr>
            <a:endParaRPr lang="en-US">
              <a:latin typeface="Lucida Grande" pitchFamily="-84" charset="0"/>
              <a:ea typeface="ヒラギノ角ゴ ProN W3" pitchFamily="-84" charset="-128"/>
              <a:sym typeface="Lucida Grande" pitchFamily="-84" charset="0"/>
            </a:endParaRPr>
          </a:p>
        </p:txBody>
      </p:sp>
      <p:graphicFrame>
        <p:nvGraphicFramePr>
          <p:cNvPr id="62478" name="Rectangle 12">
            <a:extLst>
              <a:ext uri="{FF2B5EF4-FFF2-40B4-BE49-F238E27FC236}">
                <a16:creationId xmlns:a16="http://schemas.microsoft.com/office/drawing/2014/main" id="{07E6E06A-DE13-4511-9F5C-33D47D83161B}"/>
              </a:ext>
            </a:extLst>
          </p:cNvPr>
          <p:cNvGraphicFramePr>
            <a:graphicFrameLocks noGrp="1"/>
          </p:cNvGraphicFramePr>
          <p:nvPr>
            <p:ph idx="1"/>
            <p:extLst>
              <p:ext uri="{D42A27DB-BD31-4B8C-83A1-F6EECF244321}">
                <p14:modId xmlns:p14="http://schemas.microsoft.com/office/powerpoint/2010/main" val="4169989222"/>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867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64523" name="Rectangle 11">
            <a:extLst>
              <a:ext uri="{FF2B5EF4-FFF2-40B4-BE49-F238E27FC236}">
                <a16:creationId xmlns:a16="http://schemas.microsoft.com/office/drawing/2014/main" id="{24DD81FC-E7F1-4E4E-B2B0-221A5902F2E9}"/>
              </a:ext>
            </a:extLst>
          </p:cNvPr>
          <p:cNvSpPr>
            <a:spLocks noGrp="1" noChangeArrowheads="1"/>
          </p:cNvSpPr>
          <p:nvPr>
            <p:ph type="title"/>
          </p:nvPr>
        </p:nvSpPr>
        <p:spPr>
          <a:xfrm>
            <a:off x="1019015" y="1093787"/>
            <a:ext cx="3059969" cy="4697413"/>
          </a:xfrm>
        </p:spPr>
        <p:txBody>
          <a:bodyPr vert="horz" lIns="91440" tIns="45720" rIns="132080" bIns="45720" rtlCol="0">
            <a:normAutofit/>
          </a:bodyPr>
          <a:lstStyle/>
          <a:p>
            <a:pPr>
              <a:defRPr/>
            </a:pPr>
            <a:r>
              <a:rPr lang="en-US">
                <a:sym typeface="Lucida Grande" charset="0"/>
              </a:rPr>
              <a:t>WebKB Experiment (1998)</a:t>
            </a:r>
          </a:p>
        </p:txBody>
      </p:sp>
      <p:sp useBgFill="1">
        <p:nvSpPr>
          <p:cNvPr id="112"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24" name="Rectangle 12">
            <a:extLst>
              <a:ext uri="{FF2B5EF4-FFF2-40B4-BE49-F238E27FC236}">
                <a16:creationId xmlns:a16="http://schemas.microsoft.com/office/drawing/2014/main" id="{CE2DA10B-9FC3-6D40-B2D6-E30147B3C952}"/>
              </a:ext>
            </a:extLst>
          </p:cNvPr>
          <p:cNvSpPr>
            <a:spLocks noGrp="1" noChangeArrowheads="1"/>
          </p:cNvSpPr>
          <p:nvPr>
            <p:ph idx="1"/>
          </p:nvPr>
        </p:nvSpPr>
        <p:spPr>
          <a:xfrm>
            <a:off x="5215467" y="1093788"/>
            <a:ext cx="5831944" cy="4697413"/>
          </a:xfrm>
        </p:spPr>
        <p:txBody>
          <a:bodyPr vert="horz" lIns="91440" tIns="45720" rIns="132080" bIns="45720" rtlCol="0">
            <a:normAutofit/>
          </a:bodyPr>
          <a:lstStyle/>
          <a:p>
            <a:pPr eaLnBrk="1" hangingPunct="1">
              <a:defRPr/>
            </a:pPr>
            <a:r>
              <a:rPr lang="en-US" dirty="0">
                <a:sym typeface="Lucida Grande" pitchFamily="-84" charset="0"/>
              </a:rPr>
              <a:t>Classify webpages from CS departments into:</a:t>
            </a:r>
          </a:p>
          <a:p>
            <a:pPr marL="782638" lvl="1">
              <a:defRPr/>
            </a:pPr>
            <a:r>
              <a:rPr lang="en-US" dirty="0">
                <a:sym typeface="Lucida Grande" pitchFamily="-84" charset="0"/>
              </a:rPr>
              <a:t>student, faculty, course, project </a:t>
            </a:r>
          </a:p>
          <a:p>
            <a:pPr eaLnBrk="1" hangingPunct="1">
              <a:defRPr/>
            </a:pPr>
            <a:r>
              <a:rPr lang="en-US" dirty="0">
                <a:sym typeface="Lucida Grande" pitchFamily="-84" charset="0"/>
              </a:rPr>
              <a:t>Train on ~5,000 hand-labeled web pages</a:t>
            </a:r>
          </a:p>
          <a:p>
            <a:pPr marL="782638" lvl="1">
              <a:defRPr/>
            </a:pPr>
            <a:r>
              <a:rPr lang="en-US" dirty="0">
                <a:sym typeface="Lucida Grande" pitchFamily="-84" charset="0"/>
              </a:rPr>
              <a:t>Cornell, Washington, </a:t>
            </a:r>
            <a:r>
              <a:rPr lang="en-US" dirty="0" err="1">
                <a:sym typeface="Lucida Grande" pitchFamily="-84" charset="0"/>
              </a:rPr>
              <a:t>U.Texas</a:t>
            </a:r>
            <a:r>
              <a:rPr lang="en-US" dirty="0">
                <a:sym typeface="Lucida Grande" pitchFamily="-84" charset="0"/>
              </a:rPr>
              <a:t>, Wisconsin</a:t>
            </a:r>
          </a:p>
          <a:p>
            <a:pPr eaLnBrk="1" hangingPunct="1">
              <a:defRPr/>
            </a:pPr>
            <a:r>
              <a:rPr lang="en-US" dirty="0">
                <a:sym typeface="Lucida Grande" pitchFamily="-84" charset="0"/>
              </a:rPr>
              <a:t>Crawl and classify a new site (CMU) using Naïve Bayes</a:t>
            </a:r>
          </a:p>
        </p:txBody>
      </p:sp>
    </p:spTree>
    <p:extLst>
      <p:ext uri="{BB962C8B-B14F-4D97-AF65-F5344CB8AC3E}">
        <p14:creationId xmlns:p14="http://schemas.microsoft.com/office/powerpoint/2010/main" val="2130865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84"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5"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6"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7"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8"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9"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91" name="Group 90">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92"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3"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4"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97" name="Group 96">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98"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9"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0"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1"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03" name="Group 102">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04"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05"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06"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7"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08"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9"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111" name="Rectangle 110">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95" name="Rectangle 11">
            <a:extLst>
              <a:ext uri="{FF2B5EF4-FFF2-40B4-BE49-F238E27FC236}">
                <a16:creationId xmlns:a16="http://schemas.microsoft.com/office/drawing/2014/main" id="{ED7B2F4E-CF64-CF41-A326-A53046D32068}"/>
              </a:ext>
            </a:extLst>
          </p:cNvPr>
          <p:cNvSpPr>
            <a:spLocks noGrp="1" noChangeArrowheads="1"/>
          </p:cNvSpPr>
          <p:nvPr>
            <p:ph type="title"/>
          </p:nvPr>
        </p:nvSpPr>
        <p:spPr>
          <a:xfrm>
            <a:off x="1577445" y="1168078"/>
            <a:ext cx="9048219" cy="1092200"/>
          </a:xfrm>
        </p:spPr>
        <p:txBody>
          <a:bodyPr vert="horz" lIns="91440" tIns="45720" rIns="132080" bIns="45720" rtlCol="0" anchor="ctr">
            <a:normAutofit/>
          </a:bodyPr>
          <a:lstStyle/>
          <a:p>
            <a:pPr algn="ctr">
              <a:defRPr/>
            </a:pPr>
            <a:r>
              <a:rPr lang="en-US" dirty="0">
                <a:solidFill>
                  <a:srgbClr val="FFFFFF"/>
                </a:solidFill>
                <a:sym typeface="Lucida Grande" charset="0"/>
              </a:rPr>
              <a:t>Spam Assassin – Early Work</a:t>
            </a:r>
          </a:p>
        </p:txBody>
      </p:sp>
      <p:sp>
        <p:nvSpPr>
          <p:cNvPr id="67596" name="Rectangle 12">
            <a:extLst>
              <a:ext uri="{FF2B5EF4-FFF2-40B4-BE49-F238E27FC236}">
                <a16:creationId xmlns:a16="http://schemas.microsoft.com/office/drawing/2014/main" id="{E04E1FD8-3BD2-8948-B3EE-BF870424D501}"/>
              </a:ext>
            </a:extLst>
          </p:cNvPr>
          <p:cNvSpPr>
            <a:spLocks noGrp="1" noChangeArrowheads="1"/>
          </p:cNvSpPr>
          <p:nvPr>
            <p:ph idx="1"/>
          </p:nvPr>
        </p:nvSpPr>
        <p:spPr>
          <a:xfrm>
            <a:off x="1577446" y="2413001"/>
            <a:ext cx="9048218" cy="3033180"/>
          </a:xfrm>
        </p:spPr>
        <p:txBody>
          <a:bodyPr vert="horz" lIns="91440" tIns="45720" rIns="132080" bIns="45720" rtlCol="0" anchor="ctr">
            <a:normAutofit/>
          </a:bodyPr>
          <a:lstStyle/>
          <a:p>
            <a:pPr eaLnBrk="1" hangingPunct="1">
              <a:defRPr/>
            </a:pPr>
            <a:r>
              <a:rPr lang="en-US" sz="2000" dirty="0">
                <a:solidFill>
                  <a:srgbClr val="FFFFFF"/>
                </a:solidFill>
                <a:sym typeface="Lucida Grande" pitchFamily="-84" charset="0"/>
              </a:rPr>
              <a:t>Naïve Bayes for spam filtering</a:t>
            </a:r>
          </a:p>
          <a:p>
            <a:pPr marL="782638" lvl="1">
              <a:defRPr/>
            </a:pPr>
            <a:r>
              <a:rPr lang="en-US" dirty="0">
                <a:solidFill>
                  <a:srgbClr val="FFFFFF"/>
                </a:solidFill>
                <a:sym typeface="Lucida Grande" pitchFamily="-84" charset="0"/>
              </a:rPr>
              <a:t>Paul Graham</a:t>
            </a:r>
            <a:r>
              <a:rPr lang="en-US" dirty="0">
                <a:solidFill>
                  <a:srgbClr val="FFFFFF"/>
                </a:solidFill>
                <a:latin typeface="Arial" pitchFamily="34" charset="0"/>
                <a:sym typeface="Lucida Grande" pitchFamily="-84" charset="0"/>
              </a:rPr>
              <a:t>’</a:t>
            </a:r>
            <a:r>
              <a:rPr lang="en-US" altLang="ja-JP" dirty="0">
                <a:solidFill>
                  <a:srgbClr val="FFFFFF"/>
                </a:solidFill>
                <a:sym typeface="Lucida Grande" pitchFamily="-84" charset="0"/>
              </a:rPr>
              <a:t>s A Plan for Spam</a:t>
            </a:r>
          </a:p>
          <a:p>
            <a:pPr marL="782638" lvl="1">
              <a:defRPr/>
            </a:pPr>
            <a:r>
              <a:rPr lang="en-US" dirty="0">
                <a:solidFill>
                  <a:srgbClr val="FFFFFF"/>
                </a:solidFill>
                <a:sym typeface="Lucida Grande" pitchFamily="-84" charset="0"/>
              </a:rPr>
              <a:t>Widely used in spam filters </a:t>
            </a:r>
          </a:p>
          <a:p>
            <a:pPr marL="782638" lvl="1">
              <a:defRPr/>
            </a:pPr>
            <a:r>
              <a:rPr lang="en-US" dirty="0">
                <a:solidFill>
                  <a:srgbClr val="FFFFFF"/>
                </a:solidFill>
                <a:sym typeface="Lucida Grande" pitchFamily="-84" charset="0"/>
              </a:rPr>
              <a:t>But many features beyond words:</a:t>
            </a:r>
          </a:p>
          <a:p>
            <a:pPr marL="1182688" lvl="2">
              <a:defRPr/>
            </a:pPr>
            <a:r>
              <a:rPr lang="en-US" sz="2000" dirty="0">
                <a:solidFill>
                  <a:srgbClr val="FFFFFF"/>
                </a:solidFill>
                <a:sym typeface="Lucida Grande" pitchFamily="-84" charset="0"/>
              </a:rPr>
              <a:t>black hole lists, etc.</a:t>
            </a:r>
          </a:p>
          <a:p>
            <a:pPr marL="1182688" lvl="2">
              <a:defRPr/>
            </a:pPr>
            <a:r>
              <a:rPr lang="en-US" sz="2000" dirty="0">
                <a:solidFill>
                  <a:srgbClr val="FFFFFF"/>
                </a:solidFill>
                <a:sym typeface="Lucida Grande" pitchFamily="-84" charset="0"/>
              </a:rPr>
              <a:t>particular hand-crafted text patterns</a:t>
            </a:r>
          </a:p>
        </p:txBody>
      </p:sp>
    </p:spTree>
    <p:extLst>
      <p:ext uri="{BB962C8B-B14F-4D97-AF65-F5344CB8AC3E}">
        <p14:creationId xmlns:p14="http://schemas.microsoft.com/office/powerpoint/2010/main" val="100885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74763" name="Rectangle 11">
            <a:extLst>
              <a:ext uri="{FF2B5EF4-FFF2-40B4-BE49-F238E27FC236}">
                <a16:creationId xmlns:a16="http://schemas.microsoft.com/office/drawing/2014/main" id="{C8258583-D090-4D4A-8434-D8597D771B4C}"/>
              </a:ext>
            </a:extLst>
          </p:cNvPr>
          <p:cNvSpPr>
            <a:spLocks noGrp="1" noChangeArrowheads="1"/>
          </p:cNvSpPr>
          <p:nvPr>
            <p:ph type="title"/>
          </p:nvPr>
        </p:nvSpPr>
        <p:spPr>
          <a:xfrm>
            <a:off x="1019015" y="1093787"/>
            <a:ext cx="3059969" cy="4697413"/>
          </a:xfrm>
        </p:spPr>
        <p:txBody>
          <a:bodyPr vert="horz" lIns="91440" tIns="45720" rIns="132080" bIns="45720" rtlCol="0">
            <a:normAutofit/>
          </a:bodyPr>
          <a:lstStyle/>
          <a:p>
            <a:pPr>
              <a:defRPr/>
            </a:pPr>
            <a:r>
              <a:rPr lang="en-US">
                <a:sym typeface="Lucida Grande" charset="0"/>
              </a:rPr>
              <a:t>Naive Bayes is Not So Naive</a:t>
            </a:r>
          </a:p>
        </p:txBody>
      </p:sp>
      <p:sp useBgFill="1">
        <p:nvSpPr>
          <p:cNvPr id="112"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64" name="Rectangle 12">
            <a:extLst>
              <a:ext uri="{FF2B5EF4-FFF2-40B4-BE49-F238E27FC236}">
                <a16:creationId xmlns:a16="http://schemas.microsoft.com/office/drawing/2014/main" id="{63BD92DB-20AB-1D42-A94D-BADEE36377AE}"/>
              </a:ext>
            </a:extLst>
          </p:cNvPr>
          <p:cNvSpPr>
            <a:spLocks noGrp="1" noChangeArrowheads="1"/>
          </p:cNvSpPr>
          <p:nvPr>
            <p:ph idx="1"/>
          </p:nvPr>
        </p:nvSpPr>
        <p:spPr>
          <a:xfrm>
            <a:off x="5215467" y="1093788"/>
            <a:ext cx="5831944" cy="4697413"/>
          </a:xfrm>
        </p:spPr>
        <p:txBody>
          <a:bodyPr vert="horz" lIns="91440" tIns="45720" rIns="132080" bIns="45720" rtlCol="0">
            <a:normAutofit/>
          </a:bodyPr>
          <a:lstStyle/>
          <a:p>
            <a:pPr marL="268288">
              <a:buFont typeface="Wingdings" charset="0"/>
              <a:buChar char="§"/>
              <a:defRPr/>
            </a:pPr>
            <a:r>
              <a:rPr lang="en-US">
                <a:sym typeface="Lucida Grande" charset="0"/>
              </a:rPr>
              <a:t>Very fast learning and testing (basically just count words)</a:t>
            </a:r>
          </a:p>
          <a:p>
            <a:pPr marL="268288">
              <a:buFont typeface="Wingdings" charset="0"/>
              <a:buChar char="§"/>
              <a:defRPr/>
            </a:pPr>
            <a:r>
              <a:rPr lang="en-US">
                <a:sym typeface="Lucida Grande" charset="0"/>
              </a:rPr>
              <a:t>Low storage requirements</a:t>
            </a:r>
          </a:p>
          <a:p>
            <a:pPr marL="268288">
              <a:buFont typeface="Wingdings" charset="0"/>
              <a:buChar char="§"/>
              <a:defRPr/>
            </a:pPr>
            <a:r>
              <a:rPr lang="en-US">
                <a:sym typeface="Lucida Grande" charset="0"/>
              </a:rPr>
              <a:t>Very good in domains with many </a:t>
            </a:r>
            <a:r>
              <a:rPr lang="en-US" u="sng">
                <a:sym typeface="Lucida Grande" charset="0"/>
              </a:rPr>
              <a:t>equally important</a:t>
            </a:r>
            <a:r>
              <a:rPr lang="en-US">
                <a:sym typeface="Lucida Grande" charset="0"/>
              </a:rPr>
              <a:t> features</a:t>
            </a:r>
          </a:p>
          <a:p>
            <a:pPr marL="268288">
              <a:buFont typeface="Wingdings" charset="0"/>
              <a:buChar char="§"/>
              <a:defRPr/>
            </a:pPr>
            <a:r>
              <a:rPr lang="en-US">
                <a:sym typeface="Lucida Grande" charset="0"/>
              </a:rPr>
              <a:t>More robust to irrelevant features than many learning methods</a:t>
            </a:r>
          </a:p>
          <a:p>
            <a:pPr marL="611188" lvl="1" indent="-165100">
              <a:buNone/>
              <a:defRPr/>
            </a:pPr>
            <a:r>
              <a:rPr lang="en-US">
                <a:sym typeface="Lucida Grande" charset="0"/>
              </a:rPr>
              <a:t>	Irrelevant features cancel each other without affecting results</a:t>
            </a:r>
          </a:p>
        </p:txBody>
      </p:sp>
    </p:spTree>
    <p:extLst>
      <p:ext uri="{BB962C8B-B14F-4D97-AF65-F5344CB8AC3E}">
        <p14:creationId xmlns:p14="http://schemas.microsoft.com/office/powerpoint/2010/main" val="3605116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57" name="Rectangle 156">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60"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61"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62"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63"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64"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65"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167" name="Group 166">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68"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169"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70"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71"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73" name="Group 172">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174"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175"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76"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77"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79" name="Group 178">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80"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81"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82"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83"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84"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85"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187" name="Rectangle 186">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1" name="Rectangle 11">
            <a:extLst>
              <a:ext uri="{FF2B5EF4-FFF2-40B4-BE49-F238E27FC236}">
                <a16:creationId xmlns:a16="http://schemas.microsoft.com/office/drawing/2014/main" id="{ED90C0B8-1BDC-0246-90B5-CB08EA394424}"/>
              </a:ext>
            </a:extLst>
          </p:cNvPr>
          <p:cNvSpPr>
            <a:spLocks noGrp="1" noChangeArrowheads="1"/>
          </p:cNvSpPr>
          <p:nvPr>
            <p:ph type="title"/>
          </p:nvPr>
        </p:nvSpPr>
        <p:spPr>
          <a:xfrm>
            <a:off x="1577445" y="1168078"/>
            <a:ext cx="9048219" cy="1092200"/>
          </a:xfrm>
        </p:spPr>
        <p:txBody>
          <a:bodyPr vert="horz" lIns="91440" tIns="45720" rIns="132080" bIns="45720" rtlCol="0" anchor="ctr">
            <a:normAutofit/>
          </a:bodyPr>
          <a:lstStyle/>
          <a:p>
            <a:pPr algn="ctr">
              <a:defRPr/>
            </a:pPr>
            <a:r>
              <a:rPr lang="en-US" dirty="0">
                <a:solidFill>
                  <a:srgbClr val="FFFFFF"/>
                </a:solidFill>
                <a:sym typeface="Lucida Grande" charset="0"/>
              </a:rPr>
              <a:t>Why text classification?</a:t>
            </a:r>
          </a:p>
        </p:txBody>
      </p:sp>
      <p:sp>
        <p:nvSpPr>
          <p:cNvPr id="10252" name="Rectangle 12">
            <a:extLst>
              <a:ext uri="{FF2B5EF4-FFF2-40B4-BE49-F238E27FC236}">
                <a16:creationId xmlns:a16="http://schemas.microsoft.com/office/drawing/2014/main" id="{2DD4B9B0-424E-C94B-A49F-EF4CBE6DEEA6}"/>
              </a:ext>
            </a:extLst>
          </p:cNvPr>
          <p:cNvSpPr>
            <a:spLocks noGrp="1" noChangeArrowheads="1"/>
          </p:cNvSpPr>
          <p:nvPr>
            <p:ph idx="1"/>
          </p:nvPr>
        </p:nvSpPr>
        <p:spPr>
          <a:xfrm>
            <a:off x="1577446" y="2413001"/>
            <a:ext cx="9048218" cy="3033180"/>
          </a:xfrm>
        </p:spPr>
        <p:txBody>
          <a:bodyPr vert="horz" lIns="91440" tIns="45720" rIns="132080" bIns="45720" rtlCol="0" anchor="ctr">
            <a:normAutofit/>
          </a:bodyPr>
          <a:lstStyle/>
          <a:p>
            <a:pPr eaLnBrk="1" hangingPunct="1">
              <a:defRPr/>
            </a:pPr>
            <a:r>
              <a:rPr lang="en-US" sz="2000" dirty="0">
                <a:solidFill>
                  <a:srgbClr val="FFFFFF"/>
                </a:solidFill>
                <a:sym typeface="Lucida Grande" pitchFamily="-84" charset="0"/>
              </a:rPr>
              <a:t>Monitoring Events</a:t>
            </a:r>
          </a:p>
          <a:p>
            <a:pPr marL="782638" lvl="1">
              <a:defRPr/>
            </a:pPr>
            <a:r>
              <a:rPr lang="en-US" dirty="0">
                <a:solidFill>
                  <a:srgbClr val="FFFFFF"/>
                </a:solidFill>
                <a:sym typeface="Lucida Grande" pitchFamily="-84" charset="0"/>
              </a:rPr>
              <a:t>E.g.  “Explosion in the middle east”</a:t>
            </a:r>
          </a:p>
          <a:p>
            <a:pPr marL="782638" lvl="1">
              <a:defRPr/>
            </a:pPr>
            <a:r>
              <a:rPr lang="en-US" dirty="0">
                <a:solidFill>
                  <a:srgbClr val="FFFFFF"/>
                </a:solidFill>
                <a:sym typeface="Lucida Grande" pitchFamily="-84" charset="0"/>
              </a:rPr>
              <a:t>You want to find new news items on this topic</a:t>
            </a:r>
          </a:p>
          <a:p>
            <a:pPr marL="782638" lvl="1">
              <a:defRPr/>
            </a:pPr>
            <a:r>
              <a:rPr lang="en-US" dirty="0">
                <a:solidFill>
                  <a:srgbClr val="FFFFFF"/>
                </a:solidFill>
                <a:sym typeface="Lucida Grande" pitchFamily="-84" charset="0"/>
              </a:rPr>
              <a:t>You will be sent new news </a:t>
            </a:r>
            <a:r>
              <a:rPr lang="en-US" dirty="0" err="1">
                <a:solidFill>
                  <a:srgbClr val="FFFFFF"/>
                </a:solidFill>
                <a:sym typeface="Lucida Grande" pitchFamily="-84" charset="0"/>
              </a:rPr>
              <a:t>arcticles</a:t>
            </a:r>
            <a:endParaRPr lang="en-US" dirty="0">
              <a:solidFill>
                <a:srgbClr val="FFFFFF"/>
              </a:solidFill>
              <a:sym typeface="Lucida Grande" pitchFamily="-84" charset="0"/>
            </a:endParaRPr>
          </a:p>
          <a:p>
            <a:pPr marL="1182688" lvl="2">
              <a:defRPr/>
            </a:pPr>
            <a:r>
              <a:rPr lang="en-US" sz="2000" dirty="0">
                <a:solidFill>
                  <a:srgbClr val="FFFFFF"/>
                </a:solidFill>
                <a:sym typeface="Lucida Grande" pitchFamily="-84" charset="0"/>
              </a:rPr>
              <a:t>I.e., it</a:t>
            </a:r>
            <a:r>
              <a:rPr lang="ja-JP" altLang="en-US" sz="2000">
                <a:solidFill>
                  <a:srgbClr val="FFFFFF"/>
                </a:solidFill>
                <a:latin typeface="Arial" pitchFamily="34" charset="0"/>
                <a:sym typeface="Lucida Grande" pitchFamily="-84" charset="0"/>
              </a:rPr>
              <a:t>’</a:t>
            </a:r>
            <a:r>
              <a:rPr lang="en-US" altLang="ja-JP" sz="2000" dirty="0">
                <a:solidFill>
                  <a:srgbClr val="FFFFFF"/>
                </a:solidFill>
                <a:sym typeface="Lucida Grande" pitchFamily="-84" charset="0"/>
              </a:rPr>
              <a:t>s not ranking but classification (relevant vs. not relevant)</a:t>
            </a:r>
          </a:p>
        </p:txBody>
      </p:sp>
    </p:spTree>
    <p:extLst>
      <p:ext uri="{BB962C8B-B14F-4D97-AF65-F5344CB8AC3E}">
        <p14:creationId xmlns:p14="http://schemas.microsoft.com/office/powerpoint/2010/main" val="72694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84"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5"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6"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7"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8"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9"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91" name="Group 90">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92"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3"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4"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97" name="Group 96">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98"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9"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0"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1"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03" name="Group 102">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04"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05"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06"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7"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08"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9"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111" name="Rectangle 110">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63" name="Rectangle 11">
            <a:extLst>
              <a:ext uri="{FF2B5EF4-FFF2-40B4-BE49-F238E27FC236}">
                <a16:creationId xmlns:a16="http://schemas.microsoft.com/office/drawing/2014/main" id="{C6720FED-F3F6-F14C-AFA3-8D82EE8655A8}"/>
              </a:ext>
            </a:extLst>
          </p:cNvPr>
          <p:cNvSpPr>
            <a:spLocks noGrp="1" noChangeArrowheads="1"/>
          </p:cNvSpPr>
          <p:nvPr>
            <p:ph type="title"/>
          </p:nvPr>
        </p:nvSpPr>
        <p:spPr>
          <a:xfrm>
            <a:off x="1577445" y="1168078"/>
            <a:ext cx="9048219" cy="1092200"/>
          </a:xfrm>
        </p:spPr>
        <p:txBody>
          <a:bodyPr vert="horz" lIns="91440" tIns="45720" rIns="132080" bIns="45720" rtlCol="0" anchor="ctr">
            <a:normAutofit/>
          </a:bodyPr>
          <a:lstStyle/>
          <a:p>
            <a:pPr algn="ctr">
              <a:defRPr/>
            </a:pPr>
            <a:r>
              <a:rPr lang="en-US">
                <a:solidFill>
                  <a:srgbClr val="FFFFFF"/>
                </a:solidFill>
                <a:latin typeface="Calibri" pitchFamily="34" charset="0"/>
                <a:ea typeface="MS PGothic" pitchFamily="34" charset="-128"/>
                <a:sym typeface="Lucida Grande" pitchFamily="-84" charset="0"/>
              </a:rPr>
              <a:t>Classification Using Vector Spaces</a:t>
            </a:r>
            <a:endParaRPr lang="en-US">
              <a:solidFill>
                <a:srgbClr val="FFFFFF"/>
              </a:solidFill>
              <a:sym typeface="Lucida Grande" pitchFamily="-84" charset="0"/>
            </a:endParaRPr>
          </a:p>
        </p:txBody>
      </p:sp>
      <p:sp>
        <p:nvSpPr>
          <p:cNvPr id="74764" name="Rectangle 12">
            <a:extLst>
              <a:ext uri="{FF2B5EF4-FFF2-40B4-BE49-F238E27FC236}">
                <a16:creationId xmlns:a16="http://schemas.microsoft.com/office/drawing/2014/main" id="{D4B85C61-A70D-4C40-A9B3-88CEEB3D764D}"/>
              </a:ext>
            </a:extLst>
          </p:cNvPr>
          <p:cNvSpPr>
            <a:spLocks noGrp="1" noChangeArrowheads="1"/>
          </p:cNvSpPr>
          <p:nvPr>
            <p:ph idx="1"/>
          </p:nvPr>
        </p:nvSpPr>
        <p:spPr>
          <a:xfrm>
            <a:off x="1577446" y="2413001"/>
            <a:ext cx="9048218" cy="3033180"/>
          </a:xfrm>
        </p:spPr>
        <p:txBody>
          <a:bodyPr vert="horz" lIns="91440" tIns="45720" rIns="132080" bIns="45720" rtlCol="0" anchor="ctr">
            <a:normAutofit/>
          </a:bodyPr>
          <a:lstStyle/>
          <a:p>
            <a:pPr eaLnBrk="1" hangingPunct="1">
              <a:defRPr/>
            </a:pPr>
            <a:r>
              <a:rPr lang="en-US" sz="2000">
                <a:solidFill>
                  <a:srgbClr val="FFFFFF"/>
                </a:solidFill>
                <a:sym typeface="Lucida Grande" pitchFamily="-84" charset="0"/>
              </a:rPr>
              <a:t>In vector space classification, training set corresponds to a labeled set of points (equivalently, vectors)</a:t>
            </a:r>
          </a:p>
          <a:p>
            <a:pPr eaLnBrk="1" hangingPunct="1">
              <a:defRPr/>
            </a:pPr>
            <a:r>
              <a:rPr lang="en-US" sz="2000">
                <a:solidFill>
                  <a:srgbClr val="FFFFFF"/>
                </a:solidFill>
                <a:sym typeface="Lucida Grande" pitchFamily="-84" charset="0"/>
              </a:rPr>
              <a:t>Premise 1: Documents in the same class form a contiguous region of space</a:t>
            </a:r>
          </a:p>
          <a:p>
            <a:pPr eaLnBrk="1" hangingPunct="1">
              <a:defRPr/>
            </a:pPr>
            <a:r>
              <a:rPr lang="en-US" sz="2000">
                <a:solidFill>
                  <a:srgbClr val="FFFFFF"/>
                </a:solidFill>
                <a:sym typeface="Lucida Grande" pitchFamily="-84" charset="0"/>
              </a:rPr>
              <a:t>Premise 2: Documents from different classes don</a:t>
            </a:r>
            <a:r>
              <a:rPr lang="en-US" altLang="en-US" sz="2000">
                <a:solidFill>
                  <a:srgbClr val="FFFFFF"/>
                </a:solidFill>
                <a:sym typeface="Lucida Grande" pitchFamily="-84" charset="0"/>
              </a:rPr>
              <a:t>’</a:t>
            </a:r>
            <a:r>
              <a:rPr lang="en-US" sz="2000">
                <a:solidFill>
                  <a:srgbClr val="FFFFFF"/>
                </a:solidFill>
                <a:sym typeface="Lucida Grande" pitchFamily="-84" charset="0"/>
              </a:rPr>
              <a:t>t overlap (much)</a:t>
            </a:r>
          </a:p>
          <a:p>
            <a:pPr eaLnBrk="1" hangingPunct="1">
              <a:defRPr/>
            </a:pPr>
            <a:r>
              <a:rPr lang="en-US" sz="2000">
                <a:solidFill>
                  <a:srgbClr val="FFFFFF"/>
                </a:solidFill>
                <a:sym typeface="Lucida Grande" pitchFamily="-84" charset="0"/>
              </a:rPr>
              <a:t>Learning a classifier: build surfaces to delineate classes in the space</a:t>
            </a:r>
          </a:p>
        </p:txBody>
      </p:sp>
    </p:spTree>
    <p:extLst>
      <p:ext uri="{BB962C8B-B14F-4D97-AF65-F5344CB8AC3E}">
        <p14:creationId xmlns:p14="http://schemas.microsoft.com/office/powerpoint/2010/main" val="31048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AD564391-AF46-5E4A-8CCE-0221560EB048}"/>
              </a:ext>
            </a:extLst>
          </p:cNvPr>
          <p:cNvSpPr>
            <a:spLocks noGrp="1" noChangeArrowheads="1"/>
          </p:cNvSpPr>
          <p:nvPr>
            <p:ph type="title"/>
          </p:nvPr>
        </p:nvSpPr>
        <p:spPr/>
        <p:txBody>
          <a:bodyPr/>
          <a:lstStyle/>
          <a:p>
            <a:pPr>
              <a:defRPr/>
            </a:pPr>
            <a:r>
              <a:rPr lang="en-US">
                <a:latin typeface="Calibri" charset="0"/>
                <a:ea typeface="ＭＳ Ｐゴシック" charset="0"/>
                <a:cs typeface="ＭＳ Ｐゴシック" charset="0"/>
                <a:sym typeface="Lucida Grande" charset="0"/>
              </a:rPr>
              <a:t>Documents in a Vector Space</a:t>
            </a:r>
          </a:p>
        </p:txBody>
      </p:sp>
      <p:sp>
        <p:nvSpPr>
          <p:cNvPr id="23554" name="Slide Number Placeholder 4">
            <a:extLst>
              <a:ext uri="{FF2B5EF4-FFF2-40B4-BE49-F238E27FC236}">
                <a16:creationId xmlns:a16="http://schemas.microsoft.com/office/drawing/2014/main" id="{96966AE0-131C-F249-BF03-CF2247AD4257}"/>
              </a:ext>
            </a:extLst>
          </p:cNvPr>
          <p:cNvSpPr>
            <a:spLocks noGrp="1"/>
          </p:cNvSpPr>
          <p:nvPr>
            <p:ph type="sldNum" sz="quarter" idx="12"/>
          </p:nvPr>
        </p:nvSpPr>
        <p:spPr>
          <a:xfrm>
            <a:off x="8077200" y="6477001"/>
            <a:ext cx="2133600" cy="244475"/>
          </a:xfrm>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fld id="{5163B117-ABE0-7E49-82BD-58F9B20433BC}" type="slidenum">
              <a:rPr lang="en-US" altLang="en-US" sz="1200">
                <a:solidFill>
                  <a:srgbClr val="898989"/>
                </a:solidFill>
                <a:latin typeface="Calibri" panose="020F0502020204030204" pitchFamily="34" charset="0"/>
                <a:ea typeface="MS PGothic" panose="020B0600070205080204" pitchFamily="34" charset="-128"/>
                <a:cs typeface="Arial Unicode MS" panose="020B0604020202020204" pitchFamily="34" charset="-128"/>
              </a:rPr>
              <a:pPr eaLnBrk="1" hangingPunct="1"/>
              <a:t>21</a:t>
            </a:fld>
            <a:endParaRPr lang="en-US" altLang="en-US" sz="1200">
              <a:solidFill>
                <a:srgbClr val="898989"/>
              </a:solidFill>
              <a:latin typeface="Calibri" panose="020F0502020204030204" pitchFamily="34" charset="0"/>
              <a:ea typeface="MS PGothic" panose="020B0600070205080204" pitchFamily="34" charset="-128"/>
              <a:cs typeface="Arial Unicode MS" panose="020B0604020202020204" pitchFamily="34" charset="-128"/>
            </a:endParaRPr>
          </a:p>
        </p:txBody>
      </p:sp>
      <p:sp>
        <p:nvSpPr>
          <p:cNvPr id="36868" name="Oval 3">
            <a:extLst>
              <a:ext uri="{FF2B5EF4-FFF2-40B4-BE49-F238E27FC236}">
                <a16:creationId xmlns:a16="http://schemas.microsoft.com/office/drawing/2014/main" id="{29BEBDB1-3CD1-7A49-97FD-14B733BB5E4E}"/>
              </a:ext>
            </a:extLst>
          </p:cNvPr>
          <p:cNvSpPr>
            <a:spLocks noChangeArrowheads="1"/>
          </p:cNvSpPr>
          <p:nvPr/>
        </p:nvSpPr>
        <p:spPr bwMode="auto">
          <a:xfrm>
            <a:off x="3429000" y="26670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69" name="Oval 4">
            <a:extLst>
              <a:ext uri="{FF2B5EF4-FFF2-40B4-BE49-F238E27FC236}">
                <a16:creationId xmlns:a16="http://schemas.microsoft.com/office/drawing/2014/main" id="{A5460455-6ED6-F043-9EA7-8B12B3ECF29E}"/>
              </a:ext>
            </a:extLst>
          </p:cNvPr>
          <p:cNvSpPr>
            <a:spLocks noChangeArrowheads="1"/>
          </p:cNvSpPr>
          <p:nvPr/>
        </p:nvSpPr>
        <p:spPr bwMode="auto">
          <a:xfrm>
            <a:off x="5638800" y="33528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0" name="Oval 5">
            <a:extLst>
              <a:ext uri="{FF2B5EF4-FFF2-40B4-BE49-F238E27FC236}">
                <a16:creationId xmlns:a16="http://schemas.microsoft.com/office/drawing/2014/main" id="{FBC1F262-4DCB-684B-8CF9-76DE0272D05C}"/>
              </a:ext>
            </a:extLst>
          </p:cNvPr>
          <p:cNvSpPr>
            <a:spLocks noChangeArrowheads="1"/>
          </p:cNvSpPr>
          <p:nvPr/>
        </p:nvSpPr>
        <p:spPr bwMode="auto">
          <a:xfrm>
            <a:off x="6172200" y="48768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1" name="Oval 6">
            <a:extLst>
              <a:ext uri="{FF2B5EF4-FFF2-40B4-BE49-F238E27FC236}">
                <a16:creationId xmlns:a16="http://schemas.microsoft.com/office/drawing/2014/main" id="{5823E4AD-79FF-CD4D-BEB9-7FF83007D02B}"/>
              </a:ext>
            </a:extLst>
          </p:cNvPr>
          <p:cNvSpPr>
            <a:spLocks noChangeArrowheads="1"/>
          </p:cNvSpPr>
          <p:nvPr/>
        </p:nvSpPr>
        <p:spPr bwMode="auto">
          <a:xfrm>
            <a:off x="3581400" y="32004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2" name="Oval 7">
            <a:extLst>
              <a:ext uri="{FF2B5EF4-FFF2-40B4-BE49-F238E27FC236}">
                <a16:creationId xmlns:a16="http://schemas.microsoft.com/office/drawing/2014/main" id="{2137EB64-B00E-C24A-8ABC-BA570B810C6B}"/>
              </a:ext>
            </a:extLst>
          </p:cNvPr>
          <p:cNvSpPr>
            <a:spLocks noChangeArrowheads="1"/>
          </p:cNvSpPr>
          <p:nvPr/>
        </p:nvSpPr>
        <p:spPr bwMode="auto">
          <a:xfrm>
            <a:off x="3733800" y="42672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3" name="Oval 8">
            <a:extLst>
              <a:ext uri="{FF2B5EF4-FFF2-40B4-BE49-F238E27FC236}">
                <a16:creationId xmlns:a16="http://schemas.microsoft.com/office/drawing/2014/main" id="{F99034CC-A587-1B48-B071-699B537758DC}"/>
              </a:ext>
            </a:extLst>
          </p:cNvPr>
          <p:cNvSpPr>
            <a:spLocks noChangeArrowheads="1"/>
          </p:cNvSpPr>
          <p:nvPr/>
        </p:nvSpPr>
        <p:spPr bwMode="auto">
          <a:xfrm>
            <a:off x="4648200" y="26670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4" name="Oval 9">
            <a:extLst>
              <a:ext uri="{FF2B5EF4-FFF2-40B4-BE49-F238E27FC236}">
                <a16:creationId xmlns:a16="http://schemas.microsoft.com/office/drawing/2014/main" id="{B4887A4F-47AE-4842-B7EA-EAC5A3971805}"/>
              </a:ext>
            </a:extLst>
          </p:cNvPr>
          <p:cNvSpPr>
            <a:spLocks noChangeArrowheads="1"/>
          </p:cNvSpPr>
          <p:nvPr/>
        </p:nvSpPr>
        <p:spPr bwMode="auto">
          <a:xfrm>
            <a:off x="3124200" y="36576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5" name="Oval 10">
            <a:extLst>
              <a:ext uri="{FF2B5EF4-FFF2-40B4-BE49-F238E27FC236}">
                <a16:creationId xmlns:a16="http://schemas.microsoft.com/office/drawing/2014/main" id="{7836BF2F-18EA-1F44-81A5-74199FFCD772}"/>
              </a:ext>
            </a:extLst>
          </p:cNvPr>
          <p:cNvSpPr>
            <a:spLocks noChangeArrowheads="1"/>
          </p:cNvSpPr>
          <p:nvPr/>
        </p:nvSpPr>
        <p:spPr bwMode="auto">
          <a:xfrm>
            <a:off x="4191000" y="34290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6" name="Oval 11">
            <a:extLst>
              <a:ext uri="{FF2B5EF4-FFF2-40B4-BE49-F238E27FC236}">
                <a16:creationId xmlns:a16="http://schemas.microsoft.com/office/drawing/2014/main" id="{95FFD8FE-6E76-9C48-B08A-F81F24B339BA}"/>
              </a:ext>
            </a:extLst>
          </p:cNvPr>
          <p:cNvSpPr>
            <a:spLocks noChangeArrowheads="1"/>
          </p:cNvSpPr>
          <p:nvPr/>
        </p:nvSpPr>
        <p:spPr bwMode="auto">
          <a:xfrm>
            <a:off x="4876800" y="30480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7" name="Oval 12">
            <a:extLst>
              <a:ext uri="{FF2B5EF4-FFF2-40B4-BE49-F238E27FC236}">
                <a16:creationId xmlns:a16="http://schemas.microsoft.com/office/drawing/2014/main" id="{76FD1C6F-4977-AC44-991A-6F9C08620F4D}"/>
              </a:ext>
            </a:extLst>
          </p:cNvPr>
          <p:cNvSpPr>
            <a:spLocks noChangeArrowheads="1"/>
          </p:cNvSpPr>
          <p:nvPr/>
        </p:nvSpPr>
        <p:spPr bwMode="auto">
          <a:xfrm>
            <a:off x="4495800" y="42672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8" name="Oval 13">
            <a:extLst>
              <a:ext uri="{FF2B5EF4-FFF2-40B4-BE49-F238E27FC236}">
                <a16:creationId xmlns:a16="http://schemas.microsoft.com/office/drawing/2014/main" id="{5337C7B2-276B-584C-BCAB-46D3ED925485}"/>
              </a:ext>
            </a:extLst>
          </p:cNvPr>
          <p:cNvSpPr>
            <a:spLocks noChangeArrowheads="1"/>
          </p:cNvSpPr>
          <p:nvPr/>
        </p:nvSpPr>
        <p:spPr bwMode="auto">
          <a:xfrm>
            <a:off x="5791200" y="24384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79" name="Oval 14">
            <a:extLst>
              <a:ext uri="{FF2B5EF4-FFF2-40B4-BE49-F238E27FC236}">
                <a16:creationId xmlns:a16="http://schemas.microsoft.com/office/drawing/2014/main" id="{D77C9B8E-7382-044C-A104-E429072DEDA4}"/>
              </a:ext>
            </a:extLst>
          </p:cNvPr>
          <p:cNvSpPr>
            <a:spLocks noChangeArrowheads="1"/>
          </p:cNvSpPr>
          <p:nvPr/>
        </p:nvSpPr>
        <p:spPr bwMode="auto">
          <a:xfrm>
            <a:off x="5943600" y="39624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0" name="Oval 15">
            <a:extLst>
              <a:ext uri="{FF2B5EF4-FFF2-40B4-BE49-F238E27FC236}">
                <a16:creationId xmlns:a16="http://schemas.microsoft.com/office/drawing/2014/main" id="{01E4CF8C-F164-D341-AC12-C86CC63E7C73}"/>
              </a:ext>
            </a:extLst>
          </p:cNvPr>
          <p:cNvSpPr>
            <a:spLocks noChangeArrowheads="1"/>
          </p:cNvSpPr>
          <p:nvPr/>
        </p:nvSpPr>
        <p:spPr bwMode="auto">
          <a:xfrm>
            <a:off x="6096000" y="27432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1" name="Oval 16">
            <a:extLst>
              <a:ext uri="{FF2B5EF4-FFF2-40B4-BE49-F238E27FC236}">
                <a16:creationId xmlns:a16="http://schemas.microsoft.com/office/drawing/2014/main" id="{4559D260-0D72-D04D-A62C-13AC8BD54946}"/>
              </a:ext>
            </a:extLst>
          </p:cNvPr>
          <p:cNvSpPr>
            <a:spLocks noChangeArrowheads="1"/>
          </p:cNvSpPr>
          <p:nvPr/>
        </p:nvSpPr>
        <p:spPr bwMode="auto">
          <a:xfrm>
            <a:off x="7162800" y="28956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2" name="Oval 17">
            <a:extLst>
              <a:ext uri="{FF2B5EF4-FFF2-40B4-BE49-F238E27FC236}">
                <a16:creationId xmlns:a16="http://schemas.microsoft.com/office/drawing/2014/main" id="{AC3798D7-B665-B24E-B07A-A3207D878820}"/>
              </a:ext>
            </a:extLst>
          </p:cNvPr>
          <p:cNvSpPr>
            <a:spLocks noChangeArrowheads="1"/>
          </p:cNvSpPr>
          <p:nvPr/>
        </p:nvSpPr>
        <p:spPr bwMode="auto">
          <a:xfrm>
            <a:off x="6400800" y="30480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3" name="Oval 18">
            <a:extLst>
              <a:ext uri="{FF2B5EF4-FFF2-40B4-BE49-F238E27FC236}">
                <a16:creationId xmlns:a16="http://schemas.microsoft.com/office/drawing/2014/main" id="{47534797-880E-CF4E-825B-26DECC6EDF63}"/>
              </a:ext>
            </a:extLst>
          </p:cNvPr>
          <p:cNvSpPr>
            <a:spLocks noChangeArrowheads="1"/>
          </p:cNvSpPr>
          <p:nvPr/>
        </p:nvSpPr>
        <p:spPr bwMode="auto">
          <a:xfrm>
            <a:off x="5562600" y="50292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4" name="Oval 19">
            <a:extLst>
              <a:ext uri="{FF2B5EF4-FFF2-40B4-BE49-F238E27FC236}">
                <a16:creationId xmlns:a16="http://schemas.microsoft.com/office/drawing/2014/main" id="{1441490B-2505-DD40-B14D-46A64733351E}"/>
              </a:ext>
            </a:extLst>
          </p:cNvPr>
          <p:cNvSpPr>
            <a:spLocks noChangeArrowheads="1"/>
          </p:cNvSpPr>
          <p:nvPr/>
        </p:nvSpPr>
        <p:spPr bwMode="auto">
          <a:xfrm>
            <a:off x="6096000" y="59436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5" name="Oval 20">
            <a:extLst>
              <a:ext uri="{FF2B5EF4-FFF2-40B4-BE49-F238E27FC236}">
                <a16:creationId xmlns:a16="http://schemas.microsoft.com/office/drawing/2014/main" id="{639AE3A5-4279-4E46-9636-08EF6DC934EE}"/>
              </a:ext>
            </a:extLst>
          </p:cNvPr>
          <p:cNvSpPr>
            <a:spLocks noChangeArrowheads="1"/>
          </p:cNvSpPr>
          <p:nvPr/>
        </p:nvSpPr>
        <p:spPr bwMode="auto">
          <a:xfrm>
            <a:off x="6629400" y="53340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6" name="Oval 21">
            <a:extLst>
              <a:ext uri="{FF2B5EF4-FFF2-40B4-BE49-F238E27FC236}">
                <a16:creationId xmlns:a16="http://schemas.microsoft.com/office/drawing/2014/main" id="{EFB4AE62-EED4-344E-809A-01A386C8B55F}"/>
              </a:ext>
            </a:extLst>
          </p:cNvPr>
          <p:cNvSpPr>
            <a:spLocks noChangeArrowheads="1"/>
          </p:cNvSpPr>
          <p:nvPr/>
        </p:nvSpPr>
        <p:spPr bwMode="auto">
          <a:xfrm>
            <a:off x="8763000" y="44196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7" name="Oval 22">
            <a:extLst>
              <a:ext uri="{FF2B5EF4-FFF2-40B4-BE49-F238E27FC236}">
                <a16:creationId xmlns:a16="http://schemas.microsoft.com/office/drawing/2014/main" id="{261E2D10-5FDA-F747-8FEB-7D77BD1AE27E}"/>
              </a:ext>
            </a:extLst>
          </p:cNvPr>
          <p:cNvSpPr>
            <a:spLocks noChangeArrowheads="1"/>
          </p:cNvSpPr>
          <p:nvPr/>
        </p:nvSpPr>
        <p:spPr bwMode="auto">
          <a:xfrm>
            <a:off x="8763000" y="48768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8" name="Oval 23">
            <a:extLst>
              <a:ext uri="{FF2B5EF4-FFF2-40B4-BE49-F238E27FC236}">
                <a16:creationId xmlns:a16="http://schemas.microsoft.com/office/drawing/2014/main" id="{B663C82F-5A4A-8445-A600-332F67DFF0F3}"/>
              </a:ext>
            </a:extLst>
          </p:cNvPr>
          <p:cNvSpPr>
            <a:spLocks noChangeArrowheads="1"/>
          </p:cNvSpPr>
          <p:nvPr/>
        </p:nvSpPr>
        <p:spPr bwMode="auto">
          <a:xfrm>
            <a:off x="8763000" y="53340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6889" name="Line 24">
            <a:extLst>
              <a:ext uri="{FF2B5EF4-FFF2-40B4-BE49-F238E27FC236}">
                <a16:creationId xmlns:a16="http://schemas.microsoft.com/office/drawing/2014/main" id="{A20BDC0D-ED56-FC4A-9085-3A15FFA2574D}"/>
              </a:ext>
            </a:extLst>
          </p:cNvPr>
          <p:cNvSpPr>
            <a:spLocks noChangeShapeType="1"/>
          </p:cNvSpPr>
          <p:nvPr/>
        </p:nvSpPr>
        <p:spPr bwMode="auto">
          <a:xfrm>
            <a:off x="8153400" y="1905000"/>
            <a:ext cx="0" cy="441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90" name="Text Box 25">
            <a:extLst>
              <a:ext uri="{FF2B5EF4-FFF2-40B4-BE49-F238E27FC236}">
                <a16:creationId xmlns:a16="http://schemas.microsoft.com/office/drawing/2014/main" id="{96CD2CA0-23FE-DD46-A5DC-11E25154FDD2}"/>
              </a:ext>
            </a:extLst>
          </p:cNvPr>
          <p:cNvSpPr txBox="1">
            <a:spLocks noChangeArrowheads="1"/>
          </p:cNvSpPr>
          <p:nvPr/>
        </p:nvSpPr>
        <p:spPr bwMode="auto">
          <a:xfrm>
            <a:off x="8915400" y="4281488"/>
            <a:ext cx="1516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Government</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
        <p:nvSpPr>
          <p:cNvPr id="36891" name="Text Box 26">
            <a:extLst>
              <a:ext uri="{FF2B5EF4-FFF2-40B4-BE49-F238E27FC236}">
                <a16:creationId xmlns:a16="http://schemas.microsoft.com/office/drawing/2014/main" id="{6561EF36-727B-8D4D-84BF-EF747042618B}"/>
              </a:ext>
            </a:extLst>
          </p:cNvPr>
          <p:cNvSpPr txBox="1">
            <a:spLocks noChangeArrowheads="1"/>
          </p:cNvSpPr>
          <p:nvPr/>
        </p:nvSpPr>
        <p:spPr bwMode="auto">
          <a:xfrm>
            <a:off x="8915401" y="4800600"/>
            <a:ext cx="1013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Science</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
        <p:nvSpPr>
          <p:cNvPr id="36892" name="Text Box 27">
            <a:extLst>
              <a:ext uri="{FF2B5EF4-FFF2-40B4-BE49-F238E27FC236}">
                <a16:creationId xmlns:a16="http://schemas.microsoft.com/office/drawing/2014/main" id="{886ACEC8-9AE7-9A4D-A76E-E9535F5A7B4C}"/>
              </a:ext>
            </a:extLst>
          </p:cNvPr>
          <p:cNvSpPr txBox="1">
            <a:spLocks noChangeArrowheads="1"/>
          </p:cNvSpPr>
          <p:nvPr/>
        </p:nvSpPr>
        <p:spPr bwMode="auto">
          <a:xfrm>
            <a:off x="8915401" y="5257800"/>
            <a:ext cx="620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Arts</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Tree>
    <p:extLst>
      <p:ext uri="{BB962C8B-B14F-4D97-AF65-F5344CB8AC3E}">
        <p14:creationId xmlns:p14="http://schemas.microsoft.com/office/powerpoint/2010/main" val="388820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3C3DC4BE-489A-EC43-9B1C-84FB8EC6E89E}"/>
              </a:ext>
            </a:extLst>
          </p:cNvPr>
          <p:cNvSpPr>
            <a:spLocks noGrp="1" noChangeArrowheads="1"/>
          </p:cNvSpPr>
          <p:nvPr>
            <p:ph type="title"/>
          </p:nvPr>
        </p:nvSpPr>
        <p:spPr/>
        <p:txBody>
          <a:bodyPr/>
          <a:lstStyle/>
          <a:p>
            <a:pPr>
              <a:defRPr/>
            </a:pPr>
            <a:r>
              <a:rPr lang="en-US">
                <a:latin typeface="Calibri" charset="0"/>
                <a:ea typeface="ＭＳ Ｐゴシック" charset="0"/>
                <a:cs typeface="ＭＳ Ｐゴシック" charset="0"/>
                <a:sym typeface="Lucida Grande" charset="0"/>
              </a:rPr>
              <a:t>Test Document of what class?</a:t>
            </a:r>
          </a:p>
        </p:txBody>
      </p:sp>
      <p:sp>
        <p:nvSpPr>
          <p:cNvPr id="24578" name="Slide Number Placeholder 4">
            <a:extLst>
              <a:ext uri="{FF2B5EF4-FFF2-40B4-BE49-F238E27FC236}">
                <a16:creationId xmlns:a16="http://schemas.microsoft.com/office/drawing/2014/main" id="{25341E2E-C480-CB48-93DA-6FC6C3ECBCCF}"/>
              </a:ext>
            </a:extLst>
          </p:cNvPr>
          <p:cNvSpPr>
            <a:spLocks noGrp="1"/>
          </p:cNvSpPr>
          <p:nvPr>
            <p:ph type="sldNum" sz="quarter" idx="12"/>
          </p:nvPr>
        </p:nvSpPr>
        <p:spPr>
          <a:xfrm>
            <a:off x="8077200" y="6477001"/>
            <a:ext cx="2133600" cy="244475"/>
          </a:xfrm>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fld id="{ABB92D55-DC30-1646-8E30-0CE1F996660C}" type="slidenum">
              <a:rPr lang="en-US" altLang="en-US" sz="1200">
                <a:solidFill>
                  <a:srgbClr val="898989"/>
                </a:solidFill>
                <a:latin typeface="Calibri" panose="020F0502020204030204" pitchFamily="34" charset="0"/>
                <a:ea typeface="MS PGothic" panose="020B0600070205080204" pitchFamily="34" charset="-128"/>
                <a:cs typeface="Arial Unicode MS" panose="020B0604020202020204" pitchFamily="34" charset="-128"/>
              </a:rPr>
              <a:pPr eaLnBrk="1" hangingPunct="1"/>
              <a:t>22</a:t>
            </a:fld>
            <a:endParaRPr lang="en-US" altLang="en-US" sz="1200">
              <a:solidFill>
                <a:srgbClr val="898989"/>
              </a:solidFill>
              <a:latin typeface="Calibri" panose="020F0502020204030204" pitchFamily="34" charset="0"/>
              <a:ea typeface="MS PGothic" panose="020B0600070205080204" pitchFamily="34" charset="-128"/>
              <a:cs typeface="Arial Unicode MS" panose="020B0604020202020204" pitchFamily="34" charset="-128"/>
            </a:endParaRPr>
          </a:p>
        </p:txBody>
      </p:sp>
      <p:sp>
        <p:nvSpPr>
          <p:cNvPr id="37892" name="Rectangle 3">
            <a:extLst>
              <a:ext uri="{FF2B5EF4-FFF2-40B4-BE49-F238E27FC236}">
                <a16:creationId xmlns:a16="http://schemas.microsoft.com/office/drawing/2014/main" id="{6C537F58-DECE-0D4A-8BBC-8AD1B6CCE110}"/>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spcBef>
                <a:spcPct val="20000"/>
              </a:spcBef>
              <a:buClr>
                <a:srgbClr val="A50021"/>
              </a:buClr>
              <a:buSzPct val="60000"/>
              <a:buFont typeface="Wingdings" pitchFamily="2" charset="2"/>
              <a:buChar char="n"/>
            </a:pPr>
            <a:endParaRPr lang="en-US" altLang="en-US" sz="2600"/>
          </a:p>
        </p:txBody>
      </p:sp>
      <p:sp>
        <p:nvSpPr>
          <p:cNvPr id="37893" name="Oval 22">
            <a:extLst>
              <a:ext uri="{FF2B5EF4-FFF2-40B4-BE49-F238E27FC236}">
                <a16:creationId xmlns:a16="http://schemas.microsoft.com/office/drawing/2014/main" id="{791F7213-CCBD-E24C-BCD2-2D042DC3698D}"/>
              </a:ext>
            </a:extLst>
          </p:cNvPr>
          <p:cNvSpPr>
            <a:spLocks noChangeArrowheads="1"/>
          </p:cNvSpPr>
          <p:nvPr/>
        </p:nvSpPr>
        <p:spPr bwMode="auto">
          <a:xfrm>
            <a:off x="8763000" y="44196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894" name="Oval 23">
            <a:extLst>
              <a:ext uri="{FF2B5EF4-FFF2-40B4-BE49-F238E27FC236}">
                <a16:creationId xmlns:a16="http://schemas.microsoft.com/office/drawing/2014/main" id="{CED6D10B-7A34-4A41-B527-2AFDBA6BF1BA}"/>
              </a:ext>
            </a:extLst>
          </p:cNvPr>
          <p:cNvSpPr>
            <a:spLocks noChangeArrowheads="1"/>
          </p:cNvSpPr>
          <p:nvPr/>
        </p:nvSpPr>
        <p:spPr bwMode="auto">
          <a:xfrm>
            <a:off x="8763000" y="48768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895" name="Oval 24">
            <a:extLst>
              <a:ext uri="{FF2B5EF4-FFF2-40B4-BE49-F238E27FC236}">
                <a16:creationId xmlns:a16="http://schemas.microsoft.com/office/drawing/2014/main" id="{CF448C4A-5C1C-8446-940C-2C4446D0BE96}"/>
              </a:ext>
            </a:extLst>
          </p:cNvPr>
          <p:cNvSpPr>
            <a:spLocks noChangeArrowheads="1"/>
          </p:cNvSpPr>
          <p:nvPr/>
        </p:nvSpPr>
        <p:spPr bwMode="auto">
          <a:xfrm>
            <a:off x="8763000" y="53340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896" name="Line 25">
            <a:extLst>
              <a:ext uri="{FF2B5EF4-FFF2-40B4-BE49-F238E27FC236}">
                <a16:creationId xmlns:a16="http://schemas.microsoft.com/office/drawing/2014/main" id="{22DAE291-3698-924F-BAE5-B16C9DAF3C10}"/>
              </a:ext>
            </a:extLst>
          </p:cNvPr>
          <p:cNvSpPr>
            <a:spLocks noChangeShapeType="1"/>
          </p:cNvSpPr>
          <p:nvPr/>
        </p:nvSpPr>
        <p:spPr bwMode="auto">
          <a:xfrm>
            <a:off x="8153400" y="1905000"/>
            <a:ext cx="0" cy="441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Text Box 26">
            <a:extLst>
              <a:ext uri="{FF2B5EF4-FFF2-40B4-BE49-F238E27FC236}">
                <a16:creationId xmlns:a16="http://schemas.microsoft.com/office/drawing/2014/main" id="{4D690A08-6011-CF44-8A37-78757DD77998}"/>
              </a:ext>
            </a:extLst>
          </p:cNvPr>
          <p:cNvSpPr txBox="1">
            <a:spLocks noChangeArrowheads="1"/>
          </p:cNvSpPr>
          <p:nvPr/>
        </p:nvSpPr>
        <p:spPr bwMode="auto">
          <a:xfrm>
            <a:off x="8915400" y="4281488"/>
            <a:ext cx="1516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Government</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
        <p:nvSpPr>
          <p:cNvPr id="37898" name="Text Box 27">
            <a:extLst>
              <a:ext uri="{FF2B5EF4-FFF2-40B4-BE49-F238E27FC236}">
                <a16:creationId xmlns:a16="http://schemas.microsoft.com/office/drawing/2014/main" id="{BC532F2A-8495-F344-9201-65D711E4725A}"/>
              </a:ext>
            </a:extLst>
          </p:cNvPr>
          <p:cNvSpPr txBox="1">
            <a:spLocks noChangeArrowheads="1"/>
          </p:cNvSpPr>
          <p:nvPr/>
        </p:nvSpPr>
        <p:spPr bwMode="auto">
          <a:xfrm>
            <a:off x="8915401" y="4800600"/>
            <a:ext cx="1013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Science</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
        <p:nvSpPr>
          <p:cNvPr id="37899" name="Text Box 28">
            <a:extLst>
              <a:ext uri="{FF2B5EF4-FFF2-40B4-BE49-F238E27FC236}">
                <a16:creationId xmlns:a16="http://schemas.microsoft.com/office/drawing/2014/main" id="{6CEA9EAD-B93F-5146-88D1-CE2372B960A4}"/>
              </a:ext>
            </a:extLst>
          </p:cNvPr>
          <p:cNvSpPr txBox="1">
            <a:spLocks noChangeArrowheads="1"/>
          </p:cNvSpPr>
          <p:nvPr/>
        </p:nvSpPr>
        <p:spPr bwMode="auto">
          <a:xfrm>
            <a:off x="8915401" y="5257800"/>
            <a:ext cx="620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Arts</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grpSp>
        <p:nvGrpSpPr>
          <p:cNvPr id="37900" name="Group 36">
            <a:extLst>
              <a:ext uri="{FF2B5EF4-FFF2-40B4-BE49-F238E27FC236}">
                <a16:creationId xmlns:a16="http://schemas.microsoft.com/office/drawing/2014/main" id="{A61F2FAB-709F-624C-A0F9-3C22600F9A46}"/>
              </a:ext>
            </a:extLst>
          </p:cNvPr>
          <p:cNvGrpSpPr>
            <a:grpSpLocks/>
          </p:cNvGrpSpPr>
          <p:nvPr/>
        </p:nvGrpSpPr>
        <p:grpSpPr bwMode="auto">
          <a:xfrm>
            <a:off x="3124200" y="2438400"/>
            <a:ext cx="4191000" cy="3657600"/>
            <a:chOff x="1008" y="1536"/>
            <a:chExt cx="2640" cy="2304"/>
          </a:xfrm>
        </p:grpSpPr>
        <p:sp>
          <p:nvSpPr>
            <p:cNvPr id="37903" name="Oval 4">
              <a:extLst>
                <a:ext uri="{FF2B5EF4-FFF2-40B4-BE49-F238E27FC236}">
                  <a16:creationId xmlns:a16="http://schemas.microsoft.com/office/drawing/2014/main" id="{9A4B48AC-5A2A-5D4A-9A7C-1ACE34125E05}"/>
                </a:ext>
              </a:extLst>
            </p:cNvPr>
            <p:cNvSpPr>
              <a:spLocks noChangeArrowheads="1"/>
            </p:cNvSpPr>
            <p:nvPr/>
          </p:nvSpPr>
          <p:spPr bwMode="auto">
            <a:xfrm>
              <a:off x="1200" y="168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04" name="Oval 5">
              <a:extLst>
                <a:ext uri="{FF2B5EF4-FFF2-40B4-BE49-F238E27FC236}">
                  <a16:creationId xmlns:a16="http://schemas.microsoft.com/office/drawing/2014/main" id="{60CD8040-E4DF-5D40-8A8A-8B819DC44AA9}"/>
                </a:ext>
              </a:extLst>
            </p:cNvPr>
            <p:cNvSpPr>
              <a:spLocks noChangeArrowheads="1"/>
            </p:cNvSpPr>
            <p:nvPr/>
          </p:nvSpPr>
          <p:spPr bwMode="auto">
            <a:xfrm>
              <a:off x="2592" y="2112"/>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05" name="Oval 6">
              <a:extLst>
                <a:ext uri="{FF2B5EF4-FFF2-40B4-BE49-F238E27FC236}">
                  <a16:creationId xmlns:a16="http://schemas.microsoft.com/office/drawing/2014/main" id="{9599E826-F541-0749-A52F-5009A3DADD64}"/>
                </a:ext>
              </a:extLst>
            </p:cNvPr>
            <p:cNvSpPr>
              <a:spLocks noChangeArrowheads="1"/>
            </p:cNvSpPr>
            <p:nvPr/>
          </p:nvSpPr>
          <p:spPr bwMode="auto">
            <a:xfrm>
              <a:off x="2928" y="3072"/>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06" name="Oval 7">
              <a:extLst>
                <a:ext uri="{FF2B5EF4-FFF2-40B4-BE49-F238E27FC236}">
                  <a16:creationId xmlns:a16="http://schemas.microsoft.com/office/drawing/2014/main" id="{E04A4504-931A-E842-9908-51D36D6B7B1A}"/>
                </a:ext>
              </a:extLst>
            </p:cNvPr>
            <p:cNvSpPr>
              <a:spLocks noChangeArrowheads="1"/>
            </p:cNvSpPr>
            <p:nvPr/>
          </p:nvSpPr>
          <p:spPr bwMode="auto">
            <a:xfrm>
              <a:off x="1296" y="2016"/>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07" name="Oval 8">
              <a:extLst>
                <a:ext uri="{FF2B5EF4-FFF2-40B4-BE49-F238E27FC236}">
                  <a16:creationId xmlns:a16="http://schemas.microsoft.com/office/drawing/2014/main" id="{16AD0B4C-5815-7241-AF7E-5166CD1B095A}"/>
                </a:ext>
              </a:extLst>
            </p:cNvPr>
            <p:cNvSpPr>
              <a:spLocks noChangeArrowheads="1"/>
            </p:cNvSpPr>
            <p:nvPr/>
          </p:nvSpPr>
          <p:spPr bwMode="auto">
            <a:xfrm>
              <a:off x="1392" y="2688"/>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08" name="Oval 9">
              <a:extLst>
                <a:ext uri="{FF2B5EF4-FFF2-40B4-BE49-F238E27FC236}">
                  <a16:creationId xmlns:a16="http://schemas.microsoft.com/office/drawing/2014/main" id="{BCFCE716-55FD-C44F-8D4B-CA33F77C0F6D}"/>
                </a:ext>
              </a:extLst>
            </p:cNvPr>
            <p:cNvSpPr>
              <a:spLocks noChangeArrowheads="1"/>
            </p:cNvSpPr>
            <p:nvPr/>
          </p:nvSpPr>
          <p:spPr bwMode="auto">
            <a:xfrm>
              <a:off x="1968" y="168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09" name="Oval 10">
              <a:extLst>
                <a:ext uri="{FF2B5EF4-FFF2-40B4-BE49-F238E27FC236}">
                  <a16:creationId xmlns:a16="http://schemas.microsoft.com/office/drawing/2014/main" id="{48C0FFF3-88FB-EA42-96B2-432F1F381C02}"/>
                </a:ext>
              </a:extLst>
            </p:cNvPr>
            <p:cNvSpPr>
              <a:spLocks noChangeArrowheads="1"/>
            </p:cNvSpPr>
            <p:nvPr/>
          </p:nvSpPr>
          <p:spPr bwMode="auto">
            <a:xfrm>
              <a:off x="1008" y="2304"/>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0" name="Oval 11">
              <a:extLst>
                <a:ext uri="{FF2B5EF4-FFF2-40B4-BE49-F238E27FC236}">
                  <a16:creationId xmlns:a16="http://schemas.microsoft.com/office/drawing/2014/main" id="{60A76B32-9119-C844-864F-7297669A854C}"/>
                </a:ext>
              </a:extLst>
            </p:cNvPr>
            <p:cNvSpPr>
              <a:spLocks noChangeArrowheads="1"/>
            </p:cNvSpPr>
            <p:nvPr/>
          </p:nvSpPr>
          <p:spPr bwMode="auto">
            <a:xfrm>
              <a:off x="1680" y="216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1" name="Oval 12">
              <a:extLst>
                <a:ext uri="{FF2B5EF4-FFF2-40B4-BE49-F238E27FC236}">
                  <a16:creationId xmlns:a16="http://schemas.microsoft.com/office/drawing/2014/main" id="{99C7B3A4-01AF-5647-B79F-E7E280102B64}"/>
                </a:ext>
              </a:extLst>
            </p:cNvPr>
            <p:cNvSpPr>
              <a:spLocks noChangeArrowheads="1"/>
            </p:cNvSpPr>
            <p:nvPr/>
          </p:nvSpPr>
          <p:spPr bwMode="auto">
            <a:xfrm>
              <a:off x="2112" y="192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2" name="Oval 13">
              <a:extLst>
                <a:ext uri="{FF2B5EF4-FFF2-40B4-BE49-F238E27FC236}">
                  <a16:creationId xmlns:a16="http://schemas.microsoft.com/office/drawing/2014/main" id="{D4C62503-BE2D-7040-8B92-3EDA5EAF8381}"/>
                </a:ext>
              </a:extLst>
            </p:cNvPr>
            <p:cNvSpPr>
              <a:spLocks noChangeArrowheads="1"/>
            </p:cNvSpPr>
            <p:nvPr/>
          </p:nvSpPr>
          <p:spPr bwMode="auto">
            <a:xfrm>
              <a:off x="1872" y="2688"/>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3" name="Oval 14">
              <a:extLst>
                <a:ext uri="{FF2B5EF4-FFF2-40B4-BE49-F238E27FC236}">
                  <a16:creationId xmlns:a16="http://schemas.microsoft.com/office/drawing/2014/main" id="{B95C33F6-44A6-2943-A1C4-A6F29F1AF427}"/>
                </a:ext>
              </a:extLst>
            </p:cNvPr>
            <p:cNvSpPr>
              <a:spLocks noChangeArrowheads="1"/>
            </p:cNvSpPr>
            <p:nvPr/>
          </p:nvSpPr>
          <p:spPr bwMode="auto">
            <a:xfrm>
              <a:off x="2688" y="1536"/>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4" name="Oval 15">
              <a:extLst>
                <a:ext uri="{FF2B5EF4-FFF2-40B4-BE49-F238E27FC236}">
                  <a16:creationId xmlns:a16="http://schemas.microsoft.com/office/drawing/2014/main" id="{5905C8E4-7516-6B4F-812C-93EEE849E697}"/>
                </a:ext>
              </a:extLst>
            </p:cNvPr>
            <p:cNvSpPr>
              <a:spLocks noChangeArrowheads="1"/>
            </p:cNvSpPr>
            <p:nvPr/>
          </p:nvSpPr>
          <p:spPr bwMode="auto">
            <a:xfrm>
              <a:off x="2784" y="2496"/>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5" name="Oval 16">
              <a:extLst>
                <a:ext uri="{FF2B5EF4-FFF2-40B4-BE49-F238E27FC236}">
                  <a16:creationId xmlns:a16="http://schemas.microsoft.com/office/drawing/2014/main" id="{DAAEA079-8706-D346-9C17-B444A08C0E9A}"/>
                </a:ext>
              </a:extLst>
            </p:cNvPr>
            <p:cNvSpPr>
              <a:spLocks noChangeArrowheads="1"/>
            </p:cNvSpPr>
            <p:nvPr/>
          </p:nvSpPr>
          <p:spPr bwMode="auto">
            <a:xfrm>
              <a:off x="2880" y="1728"/>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6" name="Oval 17">
              <a:extLst>
                <a:ext uri="{FF2B5EF4-FFF2-40B4-BE49-F238E27FC236}">
                  <a16:creationId xmlns:a16="http://schemas.microsoft.com/office/drawing/2014/main" id="{1CB6068A-C441-984D-A72E-3C69E712FDBC}"/>
                </a:ext>
              </a:extLst>
            </p:cNvPr>
            <p:cNvSpPr>
              <a:spLocks noChangeArrowheads="1"/>
            </p:cNvSpPr>
            <p:nvPr/>
          </p:nvSpPr>
          <p:spPr bwMode="auto">
            <a:xfrm>
              <a:off x="3552" y="1824"/>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7" name="Oval 18">
              <a:extLst>
                <a:ext uri="{FF2B5EF4-FFF2-40B4-BE49-F238E27FC236}">
                  <a16:creationId xmlns:a16="http://schemas.microsoft.com/office/drawing/2014/main" id="{40457ACB-98DB-5B4B-BB00-A14B7177B0CC}"/>
                </a:ext>
              </a:extLst>
            </p:cNvPr>
            <p:cNvSpPr>
              <a:spLocks noChangeArrowheads="1"/>
            </p:cNvSpPr>
            <p:nvPr/>
          </p:nvSpPr>
          <p:spPr bwMode="auto">
            <a:xfrm>
              <a:off x="3072" y="1920"/>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8" name="Oval 19">
              <a:extLst>
                <a:ext uri="{FF2B5EF4-FFF2-40B4-BE49-F238E27FC236}">
                  <a16:creationId xmlns:a16="http://schemas.microsoft.com/office/drawing/2014/main" id="{46F62F5E-8CFD-E04F-B004-508E53ED83F5}"/>
                </a:ext>
              </a:extLst>
            </p:cNvPr>
            <p:cNvSpPr>
              <a:spLocks noChangeArrowheads="1"/>
            </p:cNvSpPr>
            <p:nvPr/>
          </p:nvSpPr>
          <p:spPr bwMode="auto">
            <a:xfrm>
              <a:off x="2544" y="3168"/>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19" name="Oval 20">
              <a:extLst>
                <a:ext uri="{FF2B5EF4-FFF2-40B4-BE49-F238E27FC236}">
                  <a16:creationId xmlns:a16="http://schemas.microsoft.com/office/drawing/2014/main" id="{911F736F-3488-6C43-AC39-63122AFFA3D2}"/>
                </a:ext>
              </a:extLst>
            </p:cNvPr>
            <p:cNvSpPr>
              <a:spLocks noChangeArrowheads="1"/>
            </p:cNvSpPr>
            <p:nvPr/>
          </p:nvSpPr>
          <p:spPr bwMode="auto">
            <a:xfrm>
              <a:off x="2880" y="3744"/>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20" name="Oval 21">
              <a:extLst>
                <a:ext uri="{FF2B5EF4-FFF2-40B4-BE49-F238E27FC236}">
                  <a16:creationId xmlns:a16="http://schemas.microsoft.com/office/drawing/2014/main" id="{FD7CB70C-777D-5840-8BC4-982ADAA2C66A}"/>
                </a:ext>
              </a:extLst>
            </p:cNvPr>
            <p:cNvSpPr>
              <a:spLocks noChangeArrowheads="1"/>
            </p:cNvSpPr>
            <p:nvPr/>
          </p:nvSpPr>
          <p:spPr bwMode="auto">
            <a:xfrm>
              <a:off x="3216" y="3360"/>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7921" name="Rectangle 32">
              <a:extLst>
                <a:ext uri="{FF2B5EF4-FFF2-40B4-BE49-F238E27FC236}">
                  <a16:creationId xmlns:a16="http://schemas.microsoft.com/office/drawing/2014/main" id="{15B8DACB-E1B2-5649-85DD-0FB3ED71EDA7}"/>
                </a:ext>
              </a:extLst>
            </p:cNvPr>
            <p:cNvSpPr>
              <a:spLocks noChangeArrowheads="1"/>
            </p:cNvSpPr>
            <p:nvPr/>
          </p:nvSpPr>
          <p:spPr bwMode="auto">
            <a:xfrm>
              <a:off x="2208" y="2448"/>
              <a:ext cx="96" cy="96"/>
            </a:xfrm>
            <a:prstGeom prst="rect">
              <a:avLst/>
            </a:prstGeom>
            <a:solidFill>
              <a:srgbClr val="000080"/>
            </a:solidFill>
            <a:ln w="9525">
              <a:solidFill>
                <a:schemeClr val="tx1"/>
              </a:solidFill>
              <a:miter lim="800000"/>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grpSp>
      <p:sp>
        <p:nvSpPr>
          <p:cNvPr id="37901" name="Line 33">
            <a:extLst>
              <a:ext uri="{FF2B5EF4-FFF2-40B4-BE49-F238E27FC236}">
                <a16:creationId xmlns:a16="http://schemas.microsoft.com/office/drawing/2014/main" id="{2BD20F00-173B-174A-95B5-32C4925BF7C6}"/>
              </a:ext>
            </a:extLst>
          </p:cNvPr>
          <p:cNvSpPr>
            <a:spLocks noChangeShapeType="1"/>
          </p:cNvSpPr>
          <p:nvPr/>
        </p:nvSpPr>
        <p:spPr bwMode="auto">
          <a:xfrm>
            <a:off x="5105400" y="1447800"/>
            <a:ext cx="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2" name="TextBox 32">
            <a:extLst>
              <a:ext uri="{FF2B5EF4-FFF2-40B4-BE49-F238E27FC236}">
                <a16:creationId xmlns:a16="http://schemas.microsoft.com/office/drawing/2014/main" id="{CFD86492-5DE2-3F49-9951-05F3FEDCC20E}"/>
              </a:ext>
            </a:extLst>
          </p:cNvPr>
          <p:cNvSpPr txBox="1">
            <a:spLocks noChangeArrowheads="1"/>
          </p:cNvSpPr>
          <p:nvPr/>
        </p:nvSpPr>
        <p:spPr bwMode="auto">
          <a:xfrm>
            <a:off x="9144001" y="-33338"/>
            <a:ext cx="1033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r>
              <a:rPr lang="en-US" altLang="en-US" sz="1600">
                <a:solidFill>
                  <a:srgbClr val="FBFCFF"/>
                </a:solidFill>
                <a:latin typeface="Lucida Sans" panose="020B0602030504020204" pitchFamily="34" charset="77"/>
                <a:ea typeface="MS PGothic" panose="020B0600070205080204" pitchFamily="34" charset="-128"/>
                <a:cs typeface="Arial Unicode MS" panose="020B0604020202020204" pitchFamily="34" charset="-128"/>
              </a:rPr>
              <a:t>Sec.14.1</a:t>
            </a:r>
          </a:p>
        </p:txBody>
      </p:sp>
    </p:spTree>
    <p:extLst>
      <p:ext uri="{BB962C8B-B14F-4D97-AF65-F5344CB8AC3E}">
        <p14:creationId xmlns:p14="http://schemas.microsoft.com/office/powerpoint/2010/main" val="25306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D5546CD5-20C5-FB40-A612-72EDFBB7F997}"/>
              </a:ext>
            </a:extLst>
          </p:cNvPr>
          <p:cNvSpPr>
            <a:spLocks noGrp="1" noChangeArrowheads="1"/>
          </p:cNvSpPr>
          <p:nvPr>
            <p:ph type="title"/>
          </p:nvPr>
        </p:nvSpPr>
        <p:spPr/>
        <p:txBody>
          <a:bodyPr/>
          <a:lstStyle/>
          <a:p>
            <a:pPr>
              <a:defRPr/>
            </a:pPr>
            <a:r>
              <a:rPr lang="en-US">
                <a:latin typeface="Calibri" charset="0"/>
                <a:ea typeface="ＭＳ Ｐゴシック" charset="0"/>
                <a:cs typeface="ＭＳ Ｐゴシック" charset="0"/>
                <a:sym typeface="Lucida Grande" charset="0"/>
              </a:rPr>
              <a:t>Test Document = Government</a:t>
            </a:r>
          </a:p>
        </p:txBody>
      </p:sp>
      <p:sp>
        <p:nvSpPr>
          <p:cNvPr id="25602" name="Slide Number Placeholder 4">
            <a:extLst>
              <a:ext uri="{FF2B5EF4-FFF2-40B4-BE49-F238E27FC236}">
                <a16:creationId xmlns:a16="http://schemas.microsoft.com/office/drawing/2014/main" id="{2446E3AF-627A-E14A-9E5F-74F69A9DAF03}"/>
              </a:ext>
            </a:extLst>
          </p:cNvPr>
          <p:cNvSpPr>
            <a:spLocks noGrp="1"/>
          </p:cNvSpPr>
          <p:nvPr>
            <p:ph type="sldNum" sz="quarter" idx="12"/>
          </p:nvPr>
        </p:nvSpPr>
        <p:spPr>
          <a:xfrm>
            <a:off x="8077200" y="6477001"/>
            <a:ext cx="2133600" cy="244475"/>
          </a:xfrm>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fld id="{AE55D411-518F-1145-B062-31E3E098C484}" type="slidenum">
              <a:rPr lang="en-US" altLang="en-US" sz="1200">
                <a:solidFill>
                  <a:srgbClr val="898989"/>
                </a:solidFill>
                <a:latin typeface="Calibri" panose="020F0502020204030204" pitchFamily="34" charset="0"/>
                <a:ea typeface="MS PGothic" panose="020B0600070205080204" pitchFamily="34" charset="-128"/>
                <a:cs typeface="Arial Unicode MS" panose="020B0604020202020204" pitchFamily="34" charset="-128"/>
              </a:rPr>
              <a:pPr eaLnBrk="1" hangingPunct="1"/>
              <a:t>23</a:t>
            </a:fld>
            <a:endParaRPr lang="en-US" altLang="en-US" sz="1200">
              <a:solidFill>
                <a:srgbClr val="898989"/>
              </a:solidFill>
              <a:latin typeface="Calibri" panose="020F0502020204030204" pitchFamily="34" charset="0"/>
              <a:ea typeface="MS PGothic" panose="020B0600070205080204" pitchFamily="34" charset="-128"/>
              <a:cs typeface="Arial Unicode MS" panose="020B0604020202020204" pitchFamily="34" charset="-128"/>
            </a:endParaRPr>
          </a:p>
        </p:txBody>
      </p:sp>
      <p:sp>
        <p:nvSpPr>
          <p:cNvPr id="38916" name="Rectangle 3">
            <a:extLst>
              <a:ext uri="{FF2B5EF4-FFF2-40B4-BE49-F238E27FC236}">
                <a16:creationId xmlns:a16="http://schemas.microsoft.com/office/drawing/2014/main" id="{34369FD0-6C09-4B4E-AA67-CF82154F7296}"/>
              </a:ext>
            </a:extLst>
          </p:cNvPr>
          <p:cNvSpPr>
            <a:spLocks noChangeArrowheads="1"/>
          </p:cNvSpPr>
          <p:nvPr/>
        </p:nvSpPr>
        <p:spPr bwMode="auto">
          <a:xfrm>
            <a:off x="2209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spcBef>
                <a:spcPct val="20000"/>
              </a:spcBef>
              <a:buClr>
                <a:srgbClr val="A50021"/>
              </a:buClr>
              <a:buSzPct val="60000"/>
              <a:buFont typeface="Wingdings" pitchFamily="2" charset="2"/>
              <a:buChar char="n"/>
            </a:pPr>
            <a:endParaRPr lang="en-US" altLang="en-US" sz="2600"/>
          </a:p>
        </p:txBody>
      </p:sp>
      <p:sp>
        <p:nvSpPr>
          <p:cNvPr id="38917" name="Oval 22">
            <a:extLst>
              <a:ext uri="{FF2B5EF4-FFF2-40B4-BE49-F238E27FC236}">
                <a16:creationId xmlns:a16="http://schemas.microsoft.com/office/drawing/2014/main" id="{210D90E0-F6A6-E849-B8A3-79AFC387828B}"/>
              </a:ext>
            </a:extLst>
          </p:cNvPr>
          <p:cNvSpPr>
            <a:spLocks noChangeArrowheads="1"/>
          </p:cNvSpPr>
          <p:nvPr/>
        </p:nvSpPr>
        <p:spPr bwMode="auto">
          <a:xfrm>
            <a:off x="8763000" y="4419600"/>
            <a:ext cx="152400" cy="152400"/>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18" name="Oval 23">
            <a:extLst>
              <a:ext uri="{FF2B5EF4-FFF2-40B4-BE49-F238E27FC236}">
                <a16:creationId xmlns:a16="http://schemas.microsoft.com/office/drawing/2014/main" id="{A0DE925D-679C-A142-8D04-E0D65FD9245E}"/>
              </a:ext>
            </a:extLst>
          </p:cNvPr>
          <p:cNvSpPr>
            <a:spLocks noChangeArrowheads="1"/>
          </p:cNvSpPr>
          <p:nvPr/>
        </p:nvSpPr>
        <p:spPr bwMode="auto">
          <a:xfrm>
            <a:off x="8763000" y="4876800"/>
            <a:ext cx="152400" cy="1524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19" name="Oval 24">
            <a:extLst>
              <a:ext uri="{FF2B5EF4-FFF2-40B4-BE49-F238E27FC236}">
                <a16:creationId xmlns:a16="http://schemas.microsoft.com/office/drawing/2014/main" id="{78030989-747F-C140-9303-550208592E0A}"/>
              </a:ext>
            </a:extLst>
          </p:cNvPr>
          <p:cNvSpPr>
            <a:spLocks noChangeArrowheads="1"/>
          </p:cNvSpPr>
          <p:nvPr/>
        </p:nvSpPr>
        <p:spPr bwMode="auto">
          <a:xfrm>
            <a:off x="8763000" y="5334000"/>
            <a:ext cx="152400" cy="152400"/>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20" name="Line 25">
            <a:extLst>
              <a:ext uri="{FF2B5EF4-FFF2-40B4-BE49-F238E27FC236}">
                <a16:creationId xmlns:a16="http://schemas.microsoft.com/office/drawing/2014/main" id="{B0511B14-3EAA-1245-84AF-39E7A08CB4A8}"/>
              </a:ext>
            </a:extLst>
          </p:cNvPr>
          <p:cNvSpPr>
            <a:spLocks noChangeShapeType="1"/>
          </p:cNvSpPr>
          <p:nvPr/>
        </p:nvSpPr>
        <p:spPr bwMode="auto">
          <a:xfrm>
            <a:off x="8153400" y="1905000"/>
            <a:ext cx="0" cy="4419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1" name="Text Box 26">
            <a:extLst>
              <a:ext uri="{FF2B5EF4-FFF2-40B4-BE49-F238E27FC236}">
                <a16:creationId xmlns:a16="http://schemas.microsoft.com/office/drawing/2014/main" id="{CC229765-C60A-6C42-98E7-E6832AF6D89A}"/>
              </a:ext>
            </a:extLst>
          </p:cNvPr>
          <p:cNvSpPr txBox="1">
            <a:spLocks noChangeArrowheads="1"/>
          </p:cNvSpPr>
          <p:nvPr/>
        </p:nvSpPr>
        <p:spPr bwMode="auto">
          <a:xfrm>
            <a:off x="8915400" y="4281488"/>
            <a:ext cx="1516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Government</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
        <p:nvSpPr>
          <p:cNvPr id="38922" name="Text Box 27">
            <a:extLst>
              <a:ext uri="{FF2B5EF4-FFF2-40B4-BE49-F238E27FC236}">
                <a16:creationId xmlns:a16="http://schemas.microsoft.com/office/drawing/2014/main" id="{D220739A-DBBA-6144-8A5A-02068C68C837}"/>
              </a:ext>
            </a:extLst>
          </p:cNvPr>
          <p:cNvSpPr txBox="1">
            <a:spLocks noChangeArrowheads="1"/>
          </p:cNvSpPr>
          <p:nvPr/>
        </p:nvSpPr>
        <p:spPr bwMode="auto">
          <a:xfrm>
            <a:off x="8915401" y="4800600"/>
            <a:ext cx="10134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Science</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
        <p:nvSpPr>
          <p:cNvPr id="38923" name="Text Box 28">
            <a:extLst>
              <a:ext uri="{FF2B5EF4-FFF2-40B4-BE49-F238E27FC236}">
                <a16:creationId xmlns:a16="http://schemas.microsoft.com/office/drawing/2014/main" id="{38DC5276-0869-7E47-B8C0-8C2E877AD570}"/>
              </a:ext>
            </a:extLst>
          </p:cNvPr>
          <p:cNvSpPr txBox="1">
            <a:spLocks noChangeArrowheads="1"/>
          </p:cNvSpPr>
          <p:nvPr/>
        </p:nvSpPr>
        <p:spPr bwMode="auto">
          <a:xfrm>
            <a:off x="8915401" y="5257800"/>
            <a:ext cx="620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a:spcBef>
                <a:spcPct val="20000"/>
              </a:spcBef>
            </a:pPr>
            <a:r>
              <a:rPr lang="en-US" altLang="en-US" sz="1800">
                <a:solidFill>
                  <a:schemeClr val="tx1"/>
                </a:solidFill>
                <a:latin typeface="Rockwell" panose="02060603020205020403" pitchFamily="18" charset="77"/>
                <a:ea typeface="MS PGothic" panose="020B0600070205080204" pitchFamily="34" charset="-128"/>
                <a:cs typeface="Arial Unicode MS" panose="020B0604020202020204" pitchFamily="34" charset="-128"/>
              </a:rPr>
              <a:t>Arts</a:t>
            </a:r>
            <a:endParaRPr lang="en-US" altLang="en-US" sz="1400">
              <a:solidFill>
                <a:schemeClr val="tx1"/>
              </a:solidFill>
              <a:latin typeface="Rockwell" panose="02060603020205020403" pitchFamily="18" charset="77"/>
              <a:ea typeface="MS PGothic" panose="020B0600070205080204" pitchFamily="34" charset="-128"/>
              <a:cs typeface="Arial Unicode MS" panose="020B0604020202020204" pitchFamily="34" charset="-128"/>
            </a:endParaRPr>
          </a:p>
        </p:txBody>
      </p:sp>
      <p:sp>
        <p:nvSpPr>
          <p:cNvPr id="38924" name="Freeform 29">
            <a:extLst>
              <a:ext uri="{FF2B5EF4-FFF2-40B4-BE49-F238E27FC236}">
                <a16:creationId xmlns:a16="http://schemas.microsoft.com/office/drawing/2014/main" id="{65425EF2-C2E1-054E-9FF4-0723667150BE}"/>
              </a:ext>
            </a:extLst>
          </p:cNvPr>
          <p:cNvSpPr>
            <a:spLocks/>
          </p:cNvSpPr>
          <p:nvPr/>
        </p:nvSpPr>
        <p:spPr bwMode="auto">
          <a:xfrm>
            <a:off x="3225800" y="4343400"/>
            <a:ext cx="2184400" cy="1981200"/>
          </a:xfrm>
          <a:custGeom>
            <a:avLst/>
            <a:gdLst>
              <a:gd name="T0" fmla="*/ 2147483647 w 1376"/>
              <a:gd name="T1" fmla="*/ 0 h 1248"/>
              <a:gd name="T2" fmla="*/ 2147483647 w 1376"/>
              <a:gd name="T3" fmla="*/ 2147483647 h 1248"/>
              <a:gd name="T4" fmla="*/ 2147483647 w 1376"/>
              <a:gd name="T5" fmla="*/ 2147483647 h 1248"/>
              <a:gd name="T6" fmla="*/ 2147483647 w 1376"/>
              <a:gd name="T7" fmla="*/ 2147483647 h 1248"/>
              <a:gd name="T8" fmla="*/ 2147483647 w 1376"/>
              <a:gd name="T9" fmla="*/ 2147483647 h 1248"/>
              <a:gd name="T10" fmla="*/ 0 60000 65536"/>
              <a:gd name="T11" fmla="*/ 0 60000 65536"/>
              <a:gd name="T12" fmla="*/ 0 60000 65536"/>
              <a:gd name="T13" fmla="*/ 0 60000 65536"/>
              <a:gd name="T14" fmla="*/ 0 60000 65536"/>
              <a:gd name="T15" fmla="*/ 0 w 1376"/>
              <a:gd name="T16" fmla="*/ 0 h 1248"/>
              <a:gd name="T17" fmla="*/ 1376 w 1376"/>
              <a:gd name="T18" fmla="*/ 1248 h 1248"/>
            </a:gdLst>
            <a:ahLst/>
            <a:cxnLst>
              <a:cxn ang="T10">
                <a:pos x="T0" y="T1"/>
              </a:cxn>
              <a:cxn ang="T11">
                <a:pos x="T2" y="T3"/>
              </a:cxn>
              <a:cxn ang="T12">
                <a:pos x="T4" y="T5"/>
              </a:cxn>
              <a:cxn ang="T13">
                <a:pos x="T6" y="T7"/>
              </a:cxn>
              <a:cxn ang="T14">
                <a:pos x="T8" y="T9"/>
              </a:cxn>
            </a:cxnLst>
            <a:rect l="T15" t="T16" r="T17" b="T18"/>
            <a:pathLst>
              <a:path w="1376" h="1248">
                <a:moveTo>
                  <a:pt x="1376" y="0"/>
                </a:moveTo>
                <a:cubicBezTo>
                  <a:pt x="1208" y="44"/>
                  <a:pt x="1040" y="88"/>
                  <a:pt x="944" y="192"/>
                </a:cubicBezTo>
                <a:cubicBezTo>
                  <a:pt x="848" y="296"/>
                  <a:pt x="936" y="464"/>
                  <a:pt x="800" y="624"/>
                </a:cubicBezTo>
                <a:cubicBezTo>
                  <a:pt x="664" y="784"/>
                  <a:pt x="256" y="1056"/>
                  <a:pt x="128" y="1152"/>
                </a:cubicBezTo>
                <a:cubicBezTo>
                  <a:pt x="0" y="1248"/>
                  <a:pt x="48" y="1192"/>
                  <a:pt x="32" y="120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5" name="Freeform 30">
            <a:extLst>
              <a:ext uri="{FF2B5EF4-FFF2-40B4-BE49-F238E27FC236}">
                <a16:creationId xmlns:a16="http://schemas.microsoft.com/office/drawing/2014/main" id="{28B0BF84-FE2D-E444-B9D9-120CE298C98D}"/>
              </a:ext>
            </a:extLst>
          </p:cNvPr>
          <p:cNvSpPr>
            <a:spLocks/>
          </p:cNvSpPr>
          <p:nvPr/>
        </p:nvSpPr>
        <p:spPr bwMode="auto">
          <a:xfrm>
            <a:off x="5308600" y="2286000"/>
            <a:ext cx="266700" cy="2057400"/>
          </a:xfrm>
          <a:custGeom>
            <a:avLst/>
            <a:gdLst>
              <a:gd name="T0" fmla="*/ 2147483647 w 168"/>
              <a:gd name="T1" fmla="*/ 2147483647 h 1296"/>
              <a:gd name="T2" fmla="*/ 2147483647 w 168"/>
              <a:gd name="T3" fmla="*/ 2147483647 h 1296"/>
              <a:gd name="T4" fmla="*/ 2147483647 w 168"/>
              <a:gd name="T5" fmla="*/ 2147483647 h 1296"/>
              <a:gd name="T6" fmla="*/ 2147483647 w 168"/>
              <a:gd name="T7" fmla="*/ 0 h 1296"/>
              <a:gd name="T8" fmla="*/ 0 60000 65536"/>
              <a:gd name="T9" fmla="*/ 0 60000 65536"/>
              <a:gd name="T10" fmla="*/ 0 60000 65536"/>
              <a:gd name="T11" fmla="*/ 0 60000 65536"/>
              <a:gd name="T12" fmla="*/ 0 w 168"/>
              <a:gd name="T13" fmla="*/ 0 h 1296"/>
              <a:gd name="T14" fmla="*/ 168 w 168"/>
              <a:gd name="T15" fmla="*/ 1296 h 1296"/>
            </a:gdLst>
            <a:ahLst/>
            <a:cxnLst>
              <a:cxn ang="T8">
                <a:pos x="T0" y="T1"/>
              </a:cxn>
              <a:cxn ang="T9">
                <a:pos x="T2" y="T3"/>
              </a:cxn>
              <a:cxn ang="T10">
                <a:pos x="T4" y="T5"/>
              </a:cxn>
              <a:cxn ang="T11">
                <a:pos x="T6" y="T7"/>
              </a:cxn>
            </a:cxnLst>
            <a:rect l="T12" t="T13" r="T14" b="T15"/>
            <a:pathLst>
              <a:path w="168" h="1296">
                <a:moveTo>
                  <a:pt x="64" y="1296"/>
                </a:moveTo>
                <a:cubicBezTo>
                  <a:pt x="116" y="1248"/>
                  <a:pt x="168" y="1200"/>
                  <a:pt x="160" y="1104"/>
                </a:cubicBezTo>
                <a:cubicBezTo>
                  <a:pt x="152" y="1008"/>
                  <a:pt x="32" y="904"/>
                  <a:pt x="16" y="720"/>
                </a:cubicBezTo>
                <a:cubicBezTo>
                  <a:pt x="0" y="536"/>
                  <a:pt x="32" y="268"/>
                  <a:pt x="6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6" name="Freeform 31">
            <a:extLst>
              <a:ext uri="{FF2B5EF4-FFF2-40B4-BE49-F238E27FC236}">
                <a16:creationId xmlns:a16="http://schemas.microsoft.com/office/drawing/2014/main" id="{211CC8BF-13C3-1F46-B88A-C1C70652A453}"/>
              </a:ext>
            </a:extLst>
          </p:cNvPr>
          <p:cNvSpPr>
            <a:spLocks/>
          </p:cNvSpPr>
          <p:nvPr/>
        </p:nvSpPr>
        <p:spPr bwMode="auto">
          <a:xfrm>
            <a:off x="5448300" y="4292600"/>
            <a:ext cx="2628900" cy="774700"/>
          </a:xfrm>
          <a:custGeom>
            <a:avLst/>
            <a:gdLst>
              <a:gd name="T0" fmla="*/ 0 w 1656"/>
              <a:gd name="T1" fmla="*/ 2147483647 h 488"/>
              <a:gd name="T2" fmla="*/ 2147483647 w 1656"/>
              <a:gd name="T3" fmla="*/ 2147483647 h 488"/>
              <a:gd name="T4" fmla="*/ 2147483647 w 1656"/>
              <a:gd name="T5" fmla="*/ 2147483647 h 488"/>
              <a:gd name="T6" fmla="*/ 2147483647 w 1656"/>
              <a:gd name="T7" fmla="*/ 2147483647 h 488"/>
              <a:gd name="T8" fmla="*/ 2147483647 w 1656"/>
              <a:gd name="T9" fmla="*/ 2147483647 h 488"/>
              <a:gd name="T10" fmla="*/ 0 60000 65536"/>
              <a:gd name="T11" fmla="*/ 0 60000 65536"/>
              <a:gd name="T12" fmla="*/ 0 60000 65536"/>
              <a:gd name="T13" fmla="*/ 0 60000 65536"/>
              <a:gd name="T14" fmla="*/ 0 60000 65536"/>
              <a:gd name="T15" fmla="*/ 0 w 1656"/>
              <a:gd name="T16" fmla="*/ 0 h 488"/>
              <a:gd name="T17" fmla="*/ 1656 w 1656"/>
              <a:gd name="T18" fmla="*/ 488 h 488"/>
            </a:gdLst>
            <a:ahLst/>
            <a:cxnLst>
              <a:cxn ang="T10">
                <a:pos x="T0" y="T1"/>
              </a:cxn>
              <a:cxn ang="T11">
                <a:pos x="T2" y="T3"/>
              </a:cxn>
              <a:cxn ang="T12">
                <a:pos x="T4" y="T5"/>
              </a:cxn>
              <a:cxn ang="T13">
                <a:pos x="T6" y="T7"/>
              </a:cxn>
              <a:cxn ang="T14">
                <a:pos x="T8" y="T9"/>
              </a:cxn>
            </a:cxnLst>
            <a:rect l="T15" t="T16" r="T17" b="T18"/>
            <a:pathLst>
              <a:path w="1656" h="488">
                <a:moveTo>
                  <a:pt x="0" y="32"/>
                </a:moveTo>
                <a:cubicBezTo>
                  <a:pt x="0" y="128"/>
                  <a:pt x="0" y="224"/>
                  <a:pt x="144" y="224"/>
                </a:cubicBezTo>
                <a:cubicBezTo>
                  <a:pt x="288" y="224"/>
                  <a:pt x="632" y="0"/>
                  <a:pt x="864" y="32"/>
                </a:cubicBezTo>
                <a:cubicBezTo>
                  <a:pt x="1096" y="64"/>
                  <a:pt x="1416" y="344"/>
                  <a:pt x="1536" y="416"/>
                </a:cubicBezTo>
                <a:cubicBezTo>
                  <a:pt x="1656" y="488"/>
                  <a:pt x="1620" y="476"/>
                  <a:pt x="1584" y="464"/>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8927" name="Group 36">
            <a:extLst>
              <a:ext uri="{FF2B5EF4-FFF2-40B4-BE49-F238E27FC236}">
                <a16:creationId xmlns:a16="http://schemas.microsoft.com/office/drawing/2014/main" id="{71A3CAC4-4319-0948-9A9A-EEF6FCA92B66}"/>
              </a:ext>
            </a:extLst>
          </p:cNvPr>
          <p:cNvGrpSpPr>
            <a:grpSpLocks/>
          </p:cNvGrpSpPr>
          <p:nvPr/>
        </p:nvGrpSpPr>
        <p:grpSpPr bwMode="auto">
          <a:xfrm>
            <a:off x="3124200" y="2438400"/>
            <a:ext cx="4191000" cy="3657600"/>
            <a:chOff x="1008" y="1536"/>
            <a:chExt cx="2640" cy="2304"/>
          </a:xfrm>
        </p:grpSpPr>
        <p:sp>
          <p:nvSpPr>
            <p:cNvPr id="38932" name="Oval 4">
              <a:extLst>
                <a:ext uri="{FF2B5EF4-FFF2-40B4-BE49-F238E27FC236}">
                  <a16:creationId xmlns:a16="http://schemas.microsoft.com/office/drawing/2014/main" id="{AE3DF57C-E150-D245-BA6A-1A7BBA542EB6}"/>
                </a:ext>
              </a:extLst>
            </p:cNvPr>
            <p:cNvSpPr>
              <a:spLocks noChangeArrowheads="1"/>
            </p:cNvSpPr>
            <p:nvPr/>
          </p:nvSpPr>
          <p:spPr bwMode="auto">
            <a:xfrm>
              <a:off x="1200" y="168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33" name="Oval 5">
              <a:extLst>
                <a:ext uri="{FF2B5EF4-FFF2-40B4-BE49-F238E27FC236}">
                  <a16:creationId xmlns:a16="http://schemas.microsoft.com/office/drawing/2014/main" id="{33C66E7E-0921-EE4E-979C-E72C277195D4}"/>
                </a:ext>
              </a:extLst>
            </p:cNvPr>
            <p:cNvSpPr>
              <a:spLocks noChangeArrowheads="1"/>
            </p:cNvSpPr>
            <p:nvPr/>
          </p:nvSpPr>
          <p:spPr bwMode="auto">
            <a:xfrm>
              <a:off x="2592" y="2112"/>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34" name="Oval 6">
              <a:extLst>
                <a:ext uri="{FF2B5EF4-FFF2-40B4-BE49-F238E27FC236}">
                  <a16:creationId xmlns:a16="http://schemas.microsoft.com/office/drawing/2014/main" id="{1B6ED6F2-F4A7-BB4C-AE20-5086C9280244}"/>
                </a:ext>
              </a:extLst>
            </p:cNvPr>
            <p:cNvSpPr>
              <a:spLocks noChangeArrowheads="1"/>
            </p:cNvSpPr>
            <p:nvPr/>
          </p:nvSpPr>
          <p:spPr bwMode="auto">
            <a:xfrm>
              <a:off x="2928" y="3072"/>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35" name="Oval 7">
              <a:extLst>
                <a:ext uri="{FF2B5EF4-FFF2-40B4-BE49-F238E27FC236}">
                  <a16:creationId xmlns:a16="http://schemas.microsoft.com/office/drawing/2014/main" id="{5760304F-36FC-EB4E-BE05-AA98E28206C2}"/>
                </a:ext>
              </a:extLst>
            </p:cNvPr>
            <p:cNvSpPr>
              <a:spLocks noChangeArrowheads="1"/>
            </p:cNvSpPr>
            <p:nvPr/>
          </p:nvSpPr>
          <p:spPr bwMode="auto">
            <a:xfrm>
              <a:off x="1296" y="2016"/>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36" name="Oval 8">
              <a:extLst>
                <a:ext uri="{FF2B5EF4-FFF2-40B4-BE49-F238E27FC236}">
                  <a16:creationId xmlns:a16="http://schemas.microsoft.com/office/drawing/2014/main" id="{C1FFED43-C0EB-9440-B440-EF53CDF3663B}"/>
                </a:ext>
              </a:extLst>
            </p:cNvPr>
            <p:cNvSpPr>
              <a:spLocks noChangeArrowheads="1"/>
            </p:cNvSpPr>
            <p:nvPr/>
          </p:nvSpPr>
          <p:spPr bwMode="auto">
            <a:xfrm>
              <a:off x="1392" y="2688"/>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37" name="Oval 9">
              <a:extLst>
                <a:ext uri="{FF2B5EF4-FFF2-40B4-BE49-F238E27FC236}">
                  <a16:creationId xmlns:a16="http://schemas.microsoft.com/office/drawing/2014/main" id="{1C4573F3-A879-9845-878E-E67713454442}"/>
                </a:ext>
              </a:extLst>
            </p:cNvPr>
            <p:cNvSpPr>
              <a:spLocks noChangeArrowheads="1"/>
            </p:cNvSpPr>
            <p:nvPr/>
          </p:nvSpPr>
          <p:spPr bwMode="auto">
            <a:xfrm>
              <a:off x="1968" y="168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38" name="Oval 10">
              <a:extLst>
                <a:ext uri="{FF2B5EF4-FFF2-40B4-BE49-F238E27FC236}">
                  <a16:creationId xmlns:a16="http://schemas.microsoft.com/office/drawing/2014/main" id="{6F9A000E-E6BB-8C46-AB79-AA522370CF37}"/>
                </a:ext>
              </a:extLst>
            </p:cNvPr>
            <p:cNvSpPr>
              <a:spLocks noChangeArrowheads="1"/>
            </p:cNvSpPr>
            <p:nvPr/>
          </p:nvSpPr>
          <p:spPr bwMode="auto">
            <a:xfrm>
              <a:off x="1008" y="2304"/>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39" name="Oval 11">
              <a:extLst>
                <a:ext uri="{FF2B5EF4-FFF2-40B4-BE49-F238E27FC236}">
                  <a16:creationId xmlns:a16="http://schemas.microsoft.com/office/drawing/2014/main" id="{1556C20B-D9E1-8B45-A2F2-39E6AB46C6AD}"/>
                </a:ext>
              </a:extLst>
            </p:cNvPr>
            <p:cNvSpPr>
              <a:spLocks noChangeArrowheads="1"/>
            </p:cNvSpPr>
            <p:nvPr/>
          </p:nvSpPr>
          <p:spPr bwMode="auto">
            <a:xfrm>
              <a:off x="1680" y="216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0" name="Oval 12">
              <a:extLst>
                <a:ext uri="{FF2B5EF4-FFF2-40B4-BE49-F238E27FC236}">
                  <a16:creationId xmlns:a16="http://schemas.microsoft.com/office/drawing/2014/main" id="{8CAEF56D-B53E-F446-AF1B-AA1A77CB15FC}"/>
                </a:ext>
              </a:extLst>
            </p:cNvPr>
            <p:cNvSpPr>
              <a:spLocks noChangeArrowheads="1"/>
            </p:cNvSpPr>
            <p:nvPr/>
          </p:nvSpPr>
          <p:spPr bwMode="auto">
            <a:xfrm>
              <a:off x="2112" y="1920"/>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1" name="Oval 13">
              <a:extLst>
                <a:ext uri="{FF2B5EF4-FFF2-40B4-BE49-F238E27FC236}">
                  <a16:creationId xmlns:a16="http://schemas.microsoft.com/office/drawing/2014/main" id="{452D4CE7-331A-884F-9F47-664A9C9CC74A}"/>
                </a:ext>
              </a:extLst>
            </p:cNvPr>
            <p:cNvSpPr>
              <a:spLocks noChangeArrowheads="1"/>
            </p:cNvSpPr>
            <p:nvPr/>
          </p:nvSpPr>
          <p:spPr bwMode="auto">
            <a:xfrm>
              <a:off x="1872" y="2688"/>
              <a:ext cx="96" cy="96"/>
            </a:xfrm>
            <a:prstGeom prst="ellipse">
              <a:avLst/>
            </a:prstGeom>
            <a:solidFill>
              <a:srgbClr val="990033"/>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2" name="Oval 14">
              <a:extLst>
                <a:ext uri="{FF2B5EF4-FFF2-40B4-BE49-F238E27FC236}">
                  <a16:creationId xmlns:a16="http://schemas.microsoft.com/office/drawing/2014/main" id="{2B700C74-D77B-AB4F-9E25-D1A7880091A9}"/>
                </a:ext>
              </a:extLst>
            </p:cNvPr>
            <p:cNvSpPr>
              <a:spLocks noChangeArrowheads="1"/>
            </p:cNvSpPr>
            <p:nvPr/>
          </p:nvSpPr>
          <p:spPr bwMode="auto">
            <a:xfrm>
              <a:off x="2688" y="1536"/>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3" name="Oval 15">
              <a:extLst>
                <a:ext uri="{FF2B5EF4-FFF2-40B4-BE49-F238E27FC236}">
                  <a16:creationId xmlns:a16="http://schemas.microsoft.com/office/drawing/2014/main" id="{E2017947-EB1D-4F4A-9B52-C1A1DA31E995}"/>
                </a:ext>
              </a:extLst>
            </p:cNvPr>
            <p:cNvSpPr>
              <a:spLocks noChangeArrowheads="1"/>
            </p:cNvSpPr>
            <p:nvPr/>
          </p:nvSpPr>
          <p:spPr bwMode="auto">
            <a:xfrm>
              <a:off x="2784" y="2496"/>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4" name="Oval 16">
              <a:extLst>
                <a:ext uri="{FF2B5EF4-FFF2-40B4-BE49-F238E27FC236}">
                  <a16:creationId xmlns:a16="http://schemas.microsoft.com/office/drawing/2014/main" id="{F9651D6F-96AB-3A4E-92D5-74538BA78F6E}"/>
                </a:ext>
              </a:extLst>
            </p:cNvPr>
            <p:cNvSpPr>
              <a:spLocks noChangeArrowheads="1"/>
            </p:cNvSpPr>
            <p:nvPr/>
          </p:nvSpPr>
          <p:spPr bwMode="auto">
            <a:xfrm>
              <a:off x="2880" y="1728"/>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5" name="Oval 17">
              <a:extLst>
                <a:ext uri="{FF2B5EF4-FFF2-40B4-BE49-F238E27FC236}">
                  <a16:creationId xmlns:a16="http://schemas.microsoft.com/office/drawing/2014/main" id="{704D409C-E2A6-7F4F-9D9A-4FC935A50BA9}"/>
                </a:ext>
              </a:extLst>
            </p:cNvPr>
            <p:cNvSpPr>
              <a:spLocks noChangeArrowheads="1"/>
            </p:cNvSpPr>
            <p:nvPr/>
          </p:nvSpPr>
          <p:spPr bwMode="auto">
            <a:xfrm>
              <a:off x="3552" y="1824"/>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6" name="Oval 18">
              <a:extLst>
                <a:ext uri="{FF2B5EF4-FFF2-40B4-BE49-F238E27FC236}">
                  <a16:creationId xmlns:a16="http://schemas.microsoft.com/office/drawing/2014/main" id="{FC325B01-D89F-2E47-B022-BDBE6A6A54C9}"/>
                </a:ext>
              </a:extLst>
            </p:cNvPr>
            <p:cNvSpPr>
              <a:spLocks noChangeArrowheads="1"/>
            </p:cNvSpPr>
            <p:nvPr/>
          </p:nvSpPr>
          <p:spPr bwMode="auto">
            <a:xfrm>
              <a:off x="3072" y="1920"/>
              <a:ext cx="96" cy="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7" name="Oval 19">
              <a:extLst>
                <a:ext uri="{FF2B5EF4-FFF2-40B4-BE49-F238E27FC236}">
                  <a16:creationId xmlns:a16="http://schemas.microsoft.com/office/drawing/2014/main" id="{4E019CFF-0BB3-AC4E-BBFD-E1AF5B74236D}"/>
                </a:ext>
              </a:extLst>
            </p:cNvPr>
            <p:cNvSpPr>
              <a:spLocks noChangeArrowheads="1"/>
            </p:cNvSpPr>
            <p:nvPr/>
          </p:nvSpPr>
          <p:spPr bwMode="auto">
            <a:xfrm>
              <a:off x="2544" y="3168"/>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8" name="Oval 20">
              <a:extLst>
                <a:ext uri="{FF2B5EF4-FFF2-40B4-BE49-F238E27FC236}">
                  <a16:creationId xmlns:a16="http://schemas.microsoft.com/office/drawing/2014/main" id="{E7CA65D4-694D-C84A-B109-01EC5C2EF58E}"/>
                </a:ext>
              </a:extLst>
            </p:cNvPr>
            <p:cNvSpPr>
              <a:spLocks noChangeArrowheads="1"/>
            </p:cNvSpPr>
            <p:nvPr/>
          </p:nvSpPr>
          <p:spPr bwMode="auto">
            <a:xfrm>
              <a:off x="2880" y="3744"/>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49" name="Oval 21">
              <a:extLst>
                <a:ext uri="{FF2B5EF4-FFF2-40B4-BE49-F238E27FC236}">
                  <a16:creationId xmlns:a16="http://schemas.microsoft.com/office/drawing/2014/main" id="{24B83E48-C642-0249-8C0E-7816E89DF5B1}"/>
                </a:ext>
              </a:extLst>
            </p:cNvPr>
            <p:cNvSpPr>
              <a:spLocks noChangeArrowheads="1"/>
            </p:cNvSpPr>
            <p:nvPr/>
          </p:nvSpPr>
          <p:spPr bwMode="auto">
            <a:xfrm>
              <a:off x="3216" y="3360"/>
              <a:ext cx="96" cy="96"/>
            </a:xfrm>
            <a:prstGeom prst="ellipse">
              <a:avLst/>
            </a:prstGeom>
            <a:solidFill>
              <a:schemeClr val="tx1"/>
            </a:solidFill>
            <a:ln w="9525">
              <a:solidFill>
                <a:schemeClr val="tx1"/>
              </a:solidFill>
              <a:round/>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sp>
          <p:nvSpPr>
            <p:cNvPr id="38950" name="Rectangle 32">
              <a:extLst>
                <a:ext uri="{FF2B5EF4-FFF2-40B4-BE49-F238E27FC236}">
                  <a16:creationId xmlns:a16="http://schemas.microsoft.com/office/drawing/2014/main" id="{542ECD47-007E-3244-90A3-E041AB71F45D}"/>
                </a:ext>
              </a:extLst>
            </p:cNvPr>
            <p:cNvSpPr>
              <a:spLocks noChangeArrowheads="1"/>
            </p:cNvSpPr>
            <p:nvPr/>
          </p:nvSpPr>
          <p:spPr bwMode="auto">
            <a:xfrm>
              <a:off x="2208" y="2448"/>
              <a:ext cx="96" cy="96"/>
            </a:xfrm>
            <a:prstGeom prst="rect">
              <a:avLst/>
            </a:prstGeom>
            <a:solidFill>
              <a:srgbClr val="000080"/>
            </a:solidFill>
            <a:ln w="9525">
              <a:solidFill>
                <a:schemeClr val="tx1"/>
              </a:solidFill>
              <a:miter lim="800000"/>
              <a:headEnd/>
              <a:tailEnd/>
            </a:ln>
          </p:spPr>
          <p:txBody>
            <a:bodyPr wrap="none" anchor="ct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endParaRPr lang="en-US" altLang="en-US"/>
            </a:p>
          </p:txBody>
        </p:sp>
      </p:grpSp>
      <p:sp>
        <p:nvSpPr>
          <p:cNvPr id="38928" name="Line 33">
            <a:extLst>
              <a:ext uri="{FF2B5EF4-FFF2-40B4-BE49-F238E27FC236}">
                <a16:creationId xmlns:a16="http://schemas.microsoft.com/office/drawing/2014/main" id="{B3B1ADDB-22F7-E84B-92D1-3F0A501B12EA}"/>
              </a:ext>
            </a:extLst>
          </p:cNvPr>
          <p:cNvSpPr>
            <a:spLocks noChangeShapeType="1"/>
          </p:cNvSpPr>
          <p:nvPr/>
        </p:nvSpPr>
        <p:spPr bwMode="auto">
          <a:xfrm>
            <a:off x="5105400" y="1447800"/>
            <a:ext cx="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0" name="TextBox 36">
            <a:extLst>
              <a:ext uri="{FF2B5EF4-FFF2-40B4-BE49-F238E27FC236}">
                <a16:creationId xmlns:a16="http://schemas.microsoft.com/office/drawing/2014/main" id="{D926D0E0-7A53-B046-A315-38AE3B225013}"/>
              </a:ext>
            </a:extLst>
          </p:cNvPr>
          <p:cNvSpPr txBox="1">
            <a:spLocks noChangeArrowheads="1"/>
          </p:cNvSpPr>
          <p:nvPr/>
        </p:nvSpPr>
        <p:spPr bwMode="auto">
          <a:xfrm>
            <a:off x="1828800" y="6248400"/>
            <a:ext cx="2828018" cy="400110"/>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1pPr>
            <a:lvl2pPr marL="742950" indent="-28575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2pPr>
            <a:lvl3pPr marL="11430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3pPr>
            <a:lvl4pPr marL="16002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4pPr>
            <a:lvl5pPr marL="2057400" indent="-228600" eaLnBrk="0" hangingPunct="0">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5pPr>
            <a:lvl6pPr marL="25146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6pPr>
            <a:lvl7pPr marL="29718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7pPr>
            <a:lvl8pPr marL="34290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8pPr>
            <a:lvl9pPr marL="3886200" indent="-228600" eaLnBrk="0" fontAlgn="base" hangingPunct="0">
              <a:spcBef>
                <a:spcPct val="0"/>
              </a:spcBef>
              <a:spcAft>
                <a:spcPct val="0"/>
              </a:spcAft>
              <a:defRPr sz="2400">
                <a:solidFill>
                  <a:srgbClr val="000000"/>
                </a:solidFill>
                <a:latin typeface="Lucida Grande" panose="020B0600040502020204" pitchFamily="34" charset="0"/>
                <a:ea typeface="ヒラギノ角ゴ ProN W3" panose="020B0300000000000000" pitchFamily="34" charset="-128"/>
                <a:sym typeface="Lucida Grande" panose="020B0600040502020204" pitchFamily="34" charset="0"/>
              </a:defRPr>
            </a:lvl9pPr>
          </a:lstStyle>
          <a:p>
            <a:pPr eaLnBrk="1" hangingPunct="1"/>
            <a:r>
              <a:rPr lang="en-US" altLang="en-US" sz="2000" dirty="0">
                <a:solidFill>
                  <a:srgbClr val="0070C0"/>
                </a:solidFill>
                <a:latin typeface="Lucida Sans" panose="020B0602030504020204" pitchFamily="34" charset="77"/>
                <a:ea typeface="MS PGothic" panose="020B0600070205080204" pitchFamily="34" charset="-128"/>
                <a:cs typeface="Arial Unicode MS" panose="020B0604020202020204" pitchFamily="34" charset="-128"/>
              </a:rPr>
              <a:t>Find good separators</a:t>
            </a:r>
          </a:p>
        </p:txBody>
      </p:sp>
    </p:spTree>
    <p:extLst>
      <p:ext uri="{BB962C8B-B14F-4D97-AF65-F5344CB8AC3E}">
        <p14:creationId xmlns:p14="http://schemas.microsoft.com/office/powerpoint/2010/main" val="2714254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84"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5"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6"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7"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8"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9"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91" name="Group 90">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92"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3"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4"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97" name="Group 96">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98"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9"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0"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1"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03" name="Group 102">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04"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05"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06"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7"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08"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9"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111" name="Rectangle 110">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63" name="Rectangle 11">
            <a:extLst>
              <a:ext uri="{FF2B5EF4-FFF2-40B4-BE49-F238E27FC236}">
                <a16:creationId xmlns:a16="http://schemas.microsoft.com/office/drawing/2014/main" id="{C6720FED-F3F6-F14C-AFA3-8D82EE8655A8}"/>
              </a:ext>
            </a:extLst>
          </p:cNvPr>
          <p:cNvSpPr>
            <a:spLocks noGrp="1" noChangeArrowheads="1"/>
          </p:cNvSpPr>
          <p:nvPr>
            <p:ph type="title"/>
          </p:nvPr>
        </p:nvSpPr>
        <p:spPr>
          <a:xfrm>
            <a:off x="1577445" y="1168078"/>
            <a:ext cx="9048219" cy="1092200"/>
          </a:xfrm>
        </p:spPr>
        <p:txBody>
          <a:bodyPr vert="horz" lIns="91440" tIns="45720" rIns="132080" bIns="45720" rtlCol="0" anchor="ctr">
            <a:normAutofit/>
          </a:bodyPr>
          <a:lstStyle/>
          <a:p>
            <a:pPr algn="ctr">
              <a:defRPr/>
            </a:pPr>
            <a:r>
              <a:rPr lang="en-US" dirty="0">
                <a:solidFill>
                  <a:srgbClr val="FFFFFF"/>
                </a:solidFill>
                <a:latin typeface="Calibri" pitchFamily="34" charset="0"/>
                <a:ea typeface="MS PGothic" pitchFamily="34" charset="-128"/>
                <a:sym typeface="Lucida Grande" pitchFamily="-84" charset="0"/>
              </a:rPr>
              <a:t>CLASSIFIERS</a:t>
            </a:r>
            <a:endParaRPr lang="en-US" dirty="0">
              <a:solidFill>
                <a:srgbClr val="FFFFFF"/>
              </a:solidFill>
              <a:sym typeface="Lucida Grande" pitchFamily="-84" charset="0"/>
            </a:endParaRPr>
          </a:p>
        </p:txBody>
      </p:sp>
      <p:sp>
        <p:nvSpPr>
          <p:cNvPr id="74764" name="Rectangle 12">
            <a:extLst>
              <a:ext uri="{FF2B5EF4-FFF2-40B4-BE49-F238E27FC236}">
                <a16:creationId xmlns:a16="http://schemas.microsoft.com/office/drawing/2014/main" id="{D4B85C61-A70D-4C40-A9B3-88CEEB3D764D}"/>
              </a:ext>
            </a:extLst>
          </p:cNvPr>
          <p:cNvSpPr>
            <a:spLocks noGrp="1" noChangeArrowheads="1"/>
          </p:cNvSpPr>
          <p:nvPr>
            <p:ph idx="1"/>
          </p:nvPr>
        </p:nvSpPr>
        <p:spPr>
          <a:xfrm>
            <a:off x="1577446" y="2413001"/>
            <a:ext cx="9048218" cy="3033180"/>
          </a:xfrm>
        </p:spPr>
        <p:txBody>
          <a:bodyPr vert="horz" lIns="91440" tIns="45720" rIns="132080" bIns="45720" rtlCol="0" anchor="ctr">
            <a:normAutofit/>
          </a:bodyPr>
          <a:lstStyle/>
          <a:p>
            <a:pPr eaLnBrk="1" hangingPunct="1">
              <a:defRPr/>
            </a:pPr>
            <a:r>
              <a:rPr lang="en-US" sz="2000" dirty="0">
                <a:solidFill>
                  <a:srgbClr val="FFFFFF"/>
                </a:solidFill>
                <a:sym typeface="Lucida Grande" pitchFamily="-84" charset="0"/>
              </a:rPr>
              <a:t>SVM</a:t>
            </a:r>
          </a:p>
          <a:p>
            <a:pPr eaLnBrk="1" hangingPunct="1">
              <a:defRPr/>
            </a:pPr>
            <a:r>
              <a:rPr lang="en-US" sz="2000" dirty="0">
                <a:solidFill>
                  <a:srgbClr val="FFFFFF"/>
                </a:solidFill>
                <a:sym typeface="Lucida Grande" pitchFamily="-84" charset="0"/>
              </a:rPr>
              <a:t>Random Forest</a:t>
            </a:r>
          </a:p>
          <a:p>
            <a:pPr eaLnBrk="1" hangingPunct="1">
              <a:defRPr/>
            </a:pPr>
            <a:r>
              <a:rPr lang="en-US" sz="2000" dirty="0">
                <a:solidFill>
                  <a:srgbClr val="FFFFFF"/>
                </a:solidFill>
                <a:sym typeface="Lucida Grande" pitchFamily="-84" charset="0"/>
              </a:rPr>
              <a:t>CNN</a:t>
            </a:r>
          </a:p>
          <a:p>
            <a:pPr eaLnBrk="1" hangingPunct="1">
              <a:defRPr/>
            </a:pPr>
            <a:r>
              <a:rPr lang="en-US" sz="2000" dirty="0">
                <a:solidFill>
                  <a:srgbClr val="FFFFFF"/>
                </a:solidFill>
                <a:sym typeface="Lucida Grande" pitchFamily="-84" charset="0"/>
              </a:rPr>
              <a:t>LSTM</a:t>
            </a:r>
          </a:p>
        </p:txBody>
      </p:sp>
    </p:spTree>
    <p:extLst>
      <p:ext uri="{BB962C8B-B14F-4D97-AF65-F5344CB8AC3E}">
        <p14:creationId xmlns:p14="http://schemas.microsoft.com/office/powerpoint/2010/main" val="127513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F2BE-7870-B048-89BB-82D5E43C422D}"/>
              </a:ext>
            </a:extLst>
          </p:cNvPr>
          <p:cNvSpPr>
            <a:spLocks noGrp="1"/>
          </p:cNvSpPr>
          <p:nvPr>
            <p:ph type="title"/>
          </p:nvPr>
        </p:nvSpPr>
        <p:spPr/>
        <p:txBody>
          <a:bodyPr/>
          <a:lstStyle/>
          <a:p>
            <a:r>
              <a:rPr lang="en-US" dirty="0"/>
              <a:t>Yet another Project IDEA</a:t>
            </a:r>
          </a:p>
        </p:txBody>
      </p:sp>
      <p:sp>
        <p:nvSpPr>
          <p:cNvPr id="3" name="Content Placeholder 2">
            <a:extLst>
              <a:ext uri="{FF2B5EF4-FFF2-40B4-BE49-F238E27FC236}">
                <a16:creationId xmlns:a16="http://schemas.microsoft.com/office/drawing/2014/main" id="{B79A8D9E-DDB1-A341-BE8F-ABFE552C459F}"/>
              </a:ext>
            </a:extLst>
          </p:cNvPr>
          <p:cNvSpPr>
            <a:spLocks noGrp="1"/>
          </p:cNvSpPr>
          <p:nvPr>
            <p:ph idx="1"/>
          </p:nvPr>
        </p:nvSpPr>
        <p:spPr/>
        <p:txBody>
          <a:bodyPr/>
          <a:lstStyle/>
          <a:p>
            <a:r>
              <a:rPr lang="en-US" dirty="0"/>
              <a:t>Success/Failure of Online Light Novels</a:t>
            </a:r>
          </a:p>
        </p:txBody>
      </p:sp>
    </p:spTree>
    <p:extLst>
      <p:ext uri="{BB962C8B-B14F-4D97-AF65-F5344CB8AC3E}">
        <p14:creationId xmlns:p14="http://schemas.microsoft.com/office/powerpoint/2010/main" val="121947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12299" name="Rectangle 11">
            <a:extLst>
              <a:ext uri="{FF2B5EF4-FFF2-40B4-BE49-F238E27FC236}">
                <a16:creationId xmlns:a16="http://schemas.microsoft.com/office/drawing/2014/main" id="{A669C36E-8C9A-A144-A236-D114523463D6}"/>
              </a:ext>
            </a:extLst>
          </p:cNvPr>
          <p:cNvSpPr>
            <a:spLocks noGrp="1" noChangeArrowheads="1"/>
          </p:cNvSpPr>
          <p:nvPr>
            <p:ph type="title"/>
          </p:nvPr>
        </p:nvSpPr>
        <p:spPr>
          <a:xfrm>
            <a:off x="1019015" y="1093787"/>
            <a:ext cx="3059969" cy="4697413"/>
          </a:xfrm>
        </p:spPr>
        <p:txBody>
          <a:bodyPr vert="horz" lIns="91440" tIns="45720" rIns="132080" bIns="45720" rtlCol="0">
            <a:normAutofit/>
          </a:bodyPr>
          <a:lstStyle/>
          <a:p>
            <a:pPr>
              <a:defRPr/>
            </a:pPr>
            <a:r>
              <a:rPr lang="en-US" sz="3300">
                <a:sym typeface="Lucida Grande" charset="0"/>
              </a:rPr>
              <a:t>Spam filtering</a:t>
            </a:r>
            <a:br>
              <a:rPr lang="en-US" sz="3300">
                <a:sym typeface="Lucida Grande" charset="0"/>
              </a:rPr>
            </a:br>
            <a:r>
              <a:rPr lang="en-US" sz="3300">
                <a:sym typeface="Lucida Grande" charset="0"/>
              </a:rPr>
              <a:t>Another text classification task</a:t>
            </a:r>
          </a:p>
        </p:txBody>
      </p:sp>
      <p:sp useBgFill="1">
        <p:nvSpPr>
          <p:cNvPr id="112"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0" name="Rectangle 12">
            <a:extLst>
              <a:ext uri="{FF2B5EF4-FFF2-40B4-BE49-F238E27FC236}">
                <a16:creationId xmlns:a16="http://schemas.microsoft.com/office/drawing/2014/main" id="{6C7B1EC2-3CC9-C543-9FF9-CC72CEEF4B1F}"/>
              </a:ext>
            </a:extLst>
          </p:cNvPr>
          <p:cNvSpPr>
            <a:spLocks noGrp="1" noChangeArrowheads="1"/>
          </p:cNvSpPr>
          <p:nvPr>
            <p:ph idx="1"/>
          </p:nvPr>
        </p:nvSpPr>
        <p:spPr>
          <a:xfrm>
            <a:off x="5215467" y="1093788"/>
            <a:ext cx="5831944" cy="4697413"/>
          </a:xfrm>
        </p:spPr>
        <p:txBody>
          <a:bodyPr vert="horz" lIns="91440" tIns="45720" rIns="132080" bIns="45720" rtlCol="0">
            <a:normAutofit/>
          </a:bodyPr>
          <a:lstStyle/>
          <a:p>
            <a:pPr eaLnBrk="1" hangingPunct="1">
              <a:lnSpc>
                <a:spcPct val="110000"/>
              </a:lnSpc>
              <a:buFont typeface="Wingdings" pitchFamily="2" charset="2"/>
              <a:buNone/>
              <a:defRPr/>
            </a:pPr>
            <a:r>
              <a:rPr lang="en-US" sz="1300" dirty="0">
                <a:sym typeface="Lucida Grande" pitchFamily="-84" charset="0"/>
              </a:rPr>
              <a:t>From: "" &lt;</a:t>
            </a:r>
            <a:r>
              <a:rPr lang="en-US" sz="1300" dirty="0" err="1">
                <a:sym typeface="Lucida Grande" pitchFamily="-84" charset="0"/>
              </a:rPr>
              <a:t>sagikun@gmail.com</a:t>
            </a:r>
            <a:r>
              <a:rPr lang="en-US" sz="1300" dirty="0">
                <a:sym typeface="Lucida Grande" pitchFamily="-84" charset="0"/>
              </a:rPr>
              <a:t>&gt;</a:t>
            </a:r>
          </a:p>
          <a:p>
            <a:pPr eaLnBrk="1" hangingPunct="1">
              <a:lnSpc>
                <a:spcPct val="110000"/>
              </a:lnSpc>
              <a:buFont typeface="Wingdings" pitchFamily="2" charset="2"/>
              <a:buNone/>
              <a:defRPr/>
            </a:pPr>
            <a:r>
              <a:rPr lang="en-US" sz="1300" dirty="0">
                <a:sym typeface="Lucida Grande" pitchFamily="-84" charset="0"/>
              </a:rPr>
              <a:t>Subject: Lose weight in 10 days</a:t>
            </a:r>
            <a:endParaRPr lang="en-US" sz="1300" dirty="0">
              <a:ea typeface=".Aqua かな" charset="-128"/>
              <a:sym typeface="Lucida Grande" pitchFamily="-84" charset="0"/>
            </a:endParaRPr>
          </a:p>
          <a:p>
            <a:pPr eaLnBrk="1" hangingPunct="1">
              <a:lnSpc>
                <a:spcPct val="110000"/>
              </a:lnSpc>
              <a:buFont typeface="Wingdings" pitchFamily="2" charset="2"/>
              <a:buNone/>
              <a:defRPr/>
            </a:pPr>
            <a:r>
              <a:rPr lang="en-US" sz="1300" dirty="0">
                <a:sym typeface="Lucida Grande" pitchFamily="-84" charset="0"/>
              </a:rPr>
              <a:t>1 miracle pill a day will change your life.</a:t>
            </a:r>
            <a:endParaRPr lang="en-US" sz="1300" dirty="0">
              <a:ea typeface=".Aqua かな" charset="-128"/>
              <a:sym typeface="Lucida Grande" pitchFamily="-84" charset="0"/>
            </a:endParaRPr>
          </a:p>
          <a:p>
            <a:pPr eaLnBrk="1" hangingPunct="1">
              <a:lnSpc>
                <a:spcPct val="110000"/>
              </a:lnSpc>
              <a:buFont typeface="Wingdings" pitchFamily="2" charset="2"/>
              <a:buNone/>
              <a:defRPr/>
            </a:pPr>
            <a:r>
              <a:rPr lang="en-US" sz="1300" dirty="0">
                <a:sym typeface="Lucida Grande" pitchFamily="-84" charset="0"/>
              </a:rPr>
              <a:t>Change your life NOW !</a:t>
            </a:r>
          </a:p>
          <a:p>
            <a:pPr eaLnBrk="1" hangingPunct="1">
              <a:lnSpc>
                <a:spcPct val="110000"/>
              </a:lnSpc>
              <a:buFont typeface="Wingdings" pitchFamily="2" charset="2"/>
              <a:buNone/>
              <a:defRPr/>
            </a:pPr>
            <a:r>
              <a:rPr lang="en-US" sz="1300" dirty="0">
                <a:sym typeface="Lucida Grande" pitchFamily="-84" charset="0"/>
              </a:rPr>
              <a:t>=================================================</a:t>
            </a:r>
          </a:p>
          <a:p>
            <a:pPr eaLnBrk="1" hangingPunct="1">
              <a:lnSpc>
                <a:spcPct val="110000"/>
              </a:lnSpc>
              <a:buFont typeface="Wingdings" pitchFamily="2" charset="2"/>
              <a:buNone/>
              <a:defRPr/>
            </a:pPr>
            <a:r>
              <a:rPr lang="en-US" sz="1300" dirty="0">
                <a:sym typeface="Lucida Grande" pitchFamily="-84" charset="0"/>
              </a:rPr>
              <a:t>Click Below to order:</a:t>
            </a:r>
          </a:p>
          <a:p>
            <a:pPr eaLnBrk="1" hangingPunct="1">
              <a:lnSpc>
                <a:spcPct val="110000"/>
              </a:lnSpc>
              <a:buFont typeface="Wingdings" pitchFamily="2" charset="2"/>
              <a:buNone/>
              <a:defRPr/>
            </a:pPr>
            <a:r>
              <a:rPr lang="en-US" sz="1300" dirty="0">
                <a:sym typeface="Lucida Grande" pitchFamily="-84" charset="0"/>
              </a:rPr>
              <a:t>http://</a:t>
            </a:r>
            <a:r>
              <a:rPr lang="en-US" sz="1300" dirty="0" err="1">
                <a:sym typeface="Lucida Grande" pitchFamily="-84" charset="0"/>
              </a:rPr>
              <a:t>www.youareafool.com</a:t>
            </a:r>
            <a:r>
              <a:rPr lang="en-US" sz="1300" dirty="0">
                <a:sym typeface="Lucida Grande" pitchFamily="-84" charset="0"/>
              </a:rPr>
              <a:t>/sales/</a:t>
            </a:r>
            <a:r>
              <a:rPr lang="en-US" sz="1300" dirty="0" err="1">
                <a:sym typeface="Lucida Grande" pitchFamily="-84" charset="0"/>
              </a:rPr>
              <a:t>pill.htm</a:t>
            </a:r>
            <a:endParaRPr lang="en-US" sz="1300" dirty="0">
              <a:sym typeface="Lucida Grande" pitchFamily="-84" charset="0"/>
            </a:endParaRPr>
          </a:p>
          <a:p>
            <a:pPr eaLnBrk="1" hangingPunct="1">
              <a:lnSpc>
                <a:spcPct val="110000"/>
              </a:lnSpc>
              <a:buFont typeface="Wingdings" pitchFamily="2" charset="2"/>
              <a:buNone/>
              <a:defRPr/>
            </a:pPr>
            <a:r>
              <a:rPr lang="en-US" sz="1300" dirty="0">
                <a:sym typeface="Lucida Grande" pitchFamily="-84" charset="0"/>
              </a:rPr>
              <a:t>=================================================</a:t>
            </a:r>
          </a:p>
        </p:txBody>
      </p:sp>
    </p:spTree>
    <p:extLst>
      <p:ext uri="{BB962C8B-B14F-4D97-AF65-F5344CB8AC3E}">
        <p14:creationId xmlns:p14="http://schemas.microsoft.com/office/powerpoint/2010/main" val="48396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4354" name="Group 14353">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4355" name="Rectangle 14354">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56"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14347" name="Rectangle 11">
            <a:extLst>
              <a:ext uri="{FF2B5EF4-FFF2-40B4-BE49-F238E27FC236}">
                <a16:creationId xmlns:a16="http://schemas.microsoft.com/office/drawing/2014/main" id="{92F1D213-191F-864B-8207-667BF201995C}"/>
              </a:ext>
            </a:extLst>
          </p:cNvPr>
          <p:cNvSpPr>
            <a:spLocks noGrp="1" noChangeArrowheads="1"/>
          </p:cNvSpPr>
          <p:nvPr>
            <p:ph type="title"/>
          </p:nvPr>
        </p:nvSpPr>
        <p:spPr>
          <a:xfrm>
            <a:off x="6448425" y="618518"/>
            <a:ext cx="4598985" cy="1478570"/>
          </a:xfrm>
        </p:spPr>
        <p:txBody>
          <a:bodyPr vert="horz" lIns="91440" tIns="45720" rIns="132080" bIns="45720" rtlCol="0">
            <a:normAutofit/>
          </a:bodyPr>
          <a:lstStyle/>
          <a:p>
            <a:pPr>
              <a:defRPr/>
            </a:pPr>
            <a:r>
              <a:rPr lang="en-US" sz="2300">
                <a:sym typeface="Lucida Grande" charset="0"/>
              </a:rPr>
              <a:t>Categorization/Classification</a:t>
            </a:r>
          </a:p>
        </p:txBody>
      </p:sp>
      <p:pic>
        <p:nvPicPr>
          <p:cNvPr id="14350" name="Picture 14349" descr="Formulae written on a blackboard">
            <a:extLst>
              <a:ext uri="{FF2B5EF4-FFF2-40B4-BE49-F238E27FC236}">
                <a16:creationId xmlns:a16="http://schemas.microsoft.com/office/drawing/2014/main" id="{FDD809A6-3DFB-43C5-639F-BCDEA7E1C1EA}"/>
              </a:ext>
            </a:extLst>
          </p:cNvPr>
          <p:cNvPicPr>
            <a:picLocks noChangeAspect="1"/>
          </p:cNvPicPr>
          <p:nvPr/>
        </p:nvPicPr>
        <p:blipFill rotWithShape="1">
          <a:blip r:embed="rId4"/>
          <a:srcRect l="18407" r="22205" b="-1"/>
          <a:stretch/>
        </p:blipFill>
        <p:spPr>
          <a:xfrm>
            <a:off x="-5597" y="10"/>
            <a:ext cx="6101597" cy="6857990"/>
          </a:xfrm>
          <a:prstGeom prst="rect">
            <a:avLst/>
          </a:prstGeom>
        </p:spPr>
      </p:pic>
      <p:grpSp>
        <p:nvGrpSpPr>
          <p:cNvPr id="14358" name="Group 14357">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359" name="Rectangle 14358">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360"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1"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2" name="Rectangle 14361">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363"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4"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5"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6"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7"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8"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69"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0"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1"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2"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3"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4"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5"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6"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7"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8"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79"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0"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1"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2"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3"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4"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5"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6"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7" name="Rectangle 14386">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388"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89"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0"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1"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2"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3"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4"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5"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6"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7"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8"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399" name="Rectangle 14398">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400"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1"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2"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3"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4"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5"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6"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7"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8"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09"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10"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11"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12"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14348" name="Rectangle 12">
            <a:extLst>
              <a:ext uri="{FF2B5EF4-FFF2-40B4-BE49-F238E27FC236}">
                <a16:creationId xmlns:a16="http://schemas.microsoft.com/office/drawing/2014/main" id="{0F2B6A27-31DD-8E49-B067-10DD6CF7E542}"/>
              </a:ext>
            </a:extLst>
          </p:cNvPr>
          <p:cNvSpPr>
            <a:spLocks noGrp="1" noChangeArrowheads="1"/>
          </p:cNvSpPr>
          <p:nvPr>
            <p:ph idx="1"/>
          </p:nvPr>
        </p:nvSpPr>
        <p:spPr>
          <a:xfrm>
            <a:off x="6448425" y="2249487"/>
            <a:ext cx="4598986" cy="3541714"/>
          </a:xfrm>
        </p:spPr>
        <p:txBody>
          <a:bodyPr vert="horz" lIns="91440" tIns="45720" rIns="132080" bIns="45720" rtlCol="0">
            <a:normAutofit/>
          </a:bodyPr>
          <a:lstStyle/>
          <a:p>
            <a:pPr eaLnBrk="1" hangingPunct="1">
              <a:lnSpc>
                <a:spcPct val="110000"/>
              </a:lnSpc>
              <a:defRPr/>
            </a:pPr>
            <a:r>
              <a:rPr lang="en-US" sz="1300">
                <a:sym typeface="Lucida Grande" pitchFamily="-84" charset="0"/>
              </a:rPr>
              <a:t>Given:</a:t>
            </a:r>
          </a:p>
          <a:p>
            <a:pPr marL="782638" lvl="1">
              <a:lnSpc>
                <a:spcPct val="110000"/>
              </a:lnSpc>
              <a:defRPr/>
            </a:pPr>
            <a:r>
              <a:rPr lang="en-US" sz="1300">
                <a:sym typeface="Lucida Grande" pitchFamily="-84" charset="0"/>
              </a:rPr>
              <a:t>A representation of a document </a:t>
            </a:r>
            <a:r>
              <a:rPr lang="en-US" sz="1300" i="1">
                <a:sym typeface="Lucida Grande" pitchFamily="-84" charset="0"/>
              </a:rPr>
              <a:t>d</a:t>
            </a:r>
            <a:endParaRPr lang="en-US" sz="1300">
              <a:sym typeface="Lucida Grande" pitchFamily="-84" charset="0"/>
            </a:endParaRPr>
          </a:p>
          <a:p>
            <a:pPr marL="1182688" lvl="2">
              <a:lnSpc>
                <a:spcPct val="110000"/>
              </a:lnSpc>
              <a:defRPr/>
            </a:pPr>
            <a:r>
              <a:rPr lang="en-US" sz="1300">
                <a:sym typeface="Lucida Grande" pitchFamily="-84" charset="0"/>
              </a:rPr>
              <a:t>Issue: how to represent text documents. </a:t>
            </a:r>
          </a:p>
          <a:p>
            <a:pPr marL="1182688" lvl="2">
              <a:lnSpc>
                <a:spcPct val="110000"/>
              </a:lnSpc>
              <a:defRPr/>
            </a:pPr>
            <a:r>
              <a:rPr lang="en-US" sz="1300">
                <a:sym typeface="Lucida Grande" pitchFamily="-84" charset="0"/>
              </a:rPr>
              <a:t>Usually some type of high-dimensional space – bag of words</a:t>
            </a:r>
          </a:p>
          <a:p>
            <a:pPr marL="782638" lvl="1">
              <a:lnSpc>
                <a:spcPct val="110000"/>
              </a:lnSpc>
              <a:defRPr/>
            </a:pPr>
            <a:r>
              <a:rPr lang="en-US" sz="1300">
                <a:sym typeface="Lucida Grande" pitchFamily="-84" charset="0"/>
              </a:rPr>
              <a:t>A fixed set of classes:</a:t>
            </a:r>
          </a:p>
          <a:p>
            <a:pPr marL="782638" lvl="1">
              <a:lnSpc>
                <a:spcPct val="110000"/>
              </a:lnSpc>
              <a:buNone/>
              <a:defRPr/>
            </a:pPr>
            <a:r>
              <a:rPr lang="en-US" sz="1300">
                <a:sym typeface="Lucida Grande" pitchFamily="-84" charset="0"/>
              </a:rPr>
              <a:t>	</a:t>
            </a:r>
            <a:r>
              <a:rPr lang="en-US" sz="1300" i="1">
                <a:sym typeface="Lucida Grande" pitchFamily="-84" charset="0"/>
              </a:rPr>
              <a:t>C = {c</a:t>
            </a:r>
            <a:r>
              <a:rPr lang="en-US" sz="1300" i="1" baseline="-25000">
                <a:sym typeface="Lucida Grande" pitchFamily="-84" charset="0"/>
              </a:rPr>
              <a:t>1</a:t>
            </a:r>
            <a:r>
              <a:rPr lang="en-US" sz="1300" i="1">
                <a:sym typeface="Lucida Grande" pitchFamily="-84" charset="0"/>
              </a:rPr>
              <a:t>, c</a:t>
            </a:r>
            <a:r>
              <a:rPr lang="en-US" sz="1300" i="1" baseline="-25000">
                <a:sym typeface="Lucida Grande" pitchFamily="-84" charset="0"/>
              </a:rPr>
              <a:t>2</a:t>
            </a:r>
            <a:r>
              <a:rPr lang="en-US" sz="1300" i="1">
                <a:sym typeface="Lucida Grande" pitchFamily="-84" charset="0"/>
              </a:rPr>
              <a:t>,…, c</a:t>
            </a:r>
            <a:r>
              <a:rPr lang="en-US" sz="1300" i="1" baseline="-25000">
                <a:sym typeface="Lucida Grande" pitchFamily="-84" charset="0"/>
              </a:rPr>
              <a:t>J</a:t>
            </a:r>
            <a:r>
              <a:rPr lang="en-US" sz="1300" i="1">
                <a:sym typeface="Lucida Grande" pitchFamily="-84" charset="0"/>
              </a:rPr>
              <a:t>}</a:t>
            </a:r>
          </a:p>
          <a:p>
            <a:pPr eaLnBrk="1" hangingPunct="1">
              <a:lnSpc>
                <a:spcPct val="110000"/>
              </a:lnSpc>
              <a:defRPr/>
            </a:pPr>
            <a:r>
              <a:rPr lang="en-US" sz="1300">
                <a:sym typeface="Lucida Grande" pitchFamily="-84" charset="0"/>
              </a:rPr>
              <a:t>Determine:</a:t>
            </a:r>
          </a:p>
          <a:p>
            <a:pPr marL="782638" lvl="1">
              <a:lnSpc>
                <a:spcPct val="110000"/>
              </a:lnSpc>
              <a:defRPr/>
            </a:pPr>
            <a:r>
              <a:rPr lang="en-US" sz="1300">
                <a:sym typeface="Lucida Grande" pitchFamily="-84" charset="0"/>
              </a:rPr>
              <a:t>The category of </a:t>
            </a:r>
            <a:r>
              <a:rPr lang="en-US" sz="1300" i="1">
                <a:sym typeface="Lucida Grande" pitchFamily="-84" charset="0"/>
              </a:rPr>
              <a:t>d: γ(d) </a:t>
            </a:r>
            <a:r>
              <a:rPr lang="en-US" sz="1300" i="1">
                <a:latin typeface="Symbol" pitchFamily="18" charset="2"/>
                <a:ea typeface="MS PGothic" pitchFamily="34" charset="-128"/>
                <a:sym typeface="Symbol" pitchFamily="18" charset="2"/>
              </a:rPr>
              <a:t>∈</a:t>
            </a:r>
            <a:r>
              <a:rPr lang="en-US" sz="1300" i="1">
                <a:sym typeface="Lucida Grande" pitchFamily="-84" charset="0"/>
              </a:rPr>
              <a:t> C</a:t>
            </a:r>
            <a:r>
              <a:rPr lang="en-US" sz="1300">
                <a:sym typeface="Lucida Grande" pitchFamily="-84" charset="0"/>
              </a:rPr>
              <a:t>, where </a:t>
            </a:r>
            <a:r>
              <a:rPr lang="en-US" sz="1300" i="1">
                <a:sym typeface="Lucida Grande" pitchFamily="-84" charset="0"/>
              </a:rPr>
              <a:t>γ(d)</a:t>
            </a:r>
            <a:r>
              <a:rPr lang="en-US" sz="1300">
                <a:sym typeface="Lucida Grande" pitchFamily="-84" charset="0"/>
              </a:rPr>
              <a:t> is a classification function</a:t>
            </a:r>
          </a:p>
          <a:p>
            <a:pPr marL="782638" lvl="1">
              <a:lnSpc>
                <a:spcPct val="110000"/>
              </a:lnSpc>
              <a:defRPr/>
            </a:pPr>
            <a:r>
              <a:rPr lang="en-US" sz="1300">
                <a:sym typeface="Lucida Grande" pitchFamily="-84" charset="0"/>
              </a:rPr>
              <a:t>We want to build classification functions (</a:t>
            </a:r>
            <a:r>
              <a:rPr lang="ja-JP" altLang="en-US" sz="1300">
                <a:latin typeface="Arial" pitchFamily="34" charset="0"/>
                <a:sym typeface="Lucida Grande" pitchFamily="-84" charset="0"/>
              </a:rPr>
              <a:t>“</a:t>
            </a:r>
            <a:r>
              <a:rPr lang="en-US" altLang="ja-JP" sz="1300">
                <a:sym typeface="Lucida Grande" pitchFamily="-84" charset="0"/>
              </a:rPr>
              <a:t>classifiers</a:t>
            </a:r>
            <a:r>
              <a:rPr lang="ja-JP" altLang="en-US" sz="1300">
                <a:latin typeface="Arial" pitchFamily="34" charset="0"/>
                <a:sym typeface="Lucida Grande" pitchFamily="-84" charset="0"/>
              </a:rPr>
              <a:t>”</a:t>
            </a:r>
            <a:r>
              <a:rPr lang="en-US" altLang="ja-JP" sz="1300">
                <a:sym typeface="Lucida Grande" pitchFamily="-84" charset="0"/>
              </a:rPr>
              <a:t>).</a:t>
            </a:r>
            <a:endParaRPr lang="en-US" sz="1300">
              <a:sym typeface="Lucida Grande" pitchFamily="-84" charset="0"/>
            </a:endParaRPr>
          </a:p>
        </p:txBody>
      </p:sp>
      <p:sp>
        <p:nvSpPr>
          <p:cNvPr id="14346" name="Line 10">
            <a:extLst>
              <a:ext uri="{FF2B5EF4-FFF2-40B4-BE49-F238E27FC236}">
                <a16:creationId xmlns:a16="http://schemas.microsoft.com/office/drawing/2014/main" id="{1FE218CE-909A-A940-901F-5FC02287F489}"/>
              </a:ext>
            </a:extLst>
          </p:cNvPr>
          <p:cNvSpPr>
            <a:spLocks noChangeShapeType="1"/>
          </p:cNvSpPr>
          <p:nvPr/>
        </p:nvSpPr>
        <p:spPr bwMode="auto">
          <a:xfrm>
            <a:off x="1752600" y="1447800"/>
            <a:ext cx="8686800" cy="1588"/>
          </a:xfrm>
          <a:prstGeom prst="line">
            <a:avLst/>
          </a:prstGeom>
          <a:noFill/>
          <a:ln w="38100">
            <a:solidFill>
              <a:srgbClr val="139CB7"/>
            </a:solidFill>
            <a:round/>
            <a:headEnd/>
            <a:tailEnd/>
          </a:ln>
          <a:effectLst>
            <a:outerShdw blurRad="38100" dist="253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pPr>
              <a:defRPr/>
            </a:pPr>
            <a:endParaRPr lang="en-US">
              <a:latin typeface="Lucida Grande" pitchFamily="-84" charset="0"/>
              <a:ea typeface="ヒラギノ角ゴ ProN W3" pitchFamily="-84" charset="-128"/>
              <a:sym typeface="Lucida Grande" pitchFamily="-84" charset="0"/>
            </a:endParaRPr>
          </a:p>
        </p:txBody>
      </p:sp>
    </p:spTree>
    <p:extLst>
      <p:ext uri="{BB962C8B-B14F-4D97-AF65-F5344CB8AC3E}">
        <p14:creationId xmlns:p14="http://schemas.microsoft.com/office/powerpoint/2010/main" val="7275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84"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5"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6"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7"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8"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9"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91" name="Group 90">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92"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3"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4"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97" name="Group 96">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98"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9"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0"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1"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03" name="Group 102">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04"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05"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06"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7"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08"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9"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111" name="Rectangle 110">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43" name="Rectangle 11">
            <a:extLst>
              <a:ext uri="{FF2B5EF4-FFF2-40B4-BE49-F238E27FC236}">
                <a16:creationId xmlns:a16="http://schemas.microsoft.com/office/drawing/2014/main" id="{B0FD748A-99AC-FA4A-A6E7-B2A104165EE4}"/>
              </a:ext>
            </a:extLst>
          </p:cNvPr>
          <p:cNvSpPr>
            <a:spLocks noGrp="1" noChangeArrowheads="1"/>
          </p:cNvSpPr>
          <p:nvPr>
            <p:ph type="title"/>
          </p:nvPr>
        </p:nvSpPr>
        <p:spPr>
          <a:xfrm>
            <a:off x="1577445" y="1168078"/>
            <a:ext cx="9048219" cy="1092200"/>
          </a:xfrm>
        </p:spPr>
        <p:txBody>
          <a:bodyPr vert="horz" lIns="91440" tIns="45720" rIns="132080" bIns="45720" rtlCol="0" anchor="ctr">
            <a:normAutofit/>
          </a:bodyPr>
          <a:lstStyle/>
          <a:p>
            <a:pPr algn="ctr">
              <a:defRPr/>
            </a:pPr>
            <a:r>
              <a:rPr lang="en-US">
                <a:solidFill>
                  <a:srgbClr val="FFFFFF"/>
                </a:solidFill>
                <a:sym typeface="Lucida Grande" charset="0"/>
              </a:rPr>
              <a:t>Classification Techniques</a:t>
            </a:r>
          </a:p>
        </p:txBody>
      </p:sp>
      <p:sp>
        <p:nvSpPr>
          <p:cNvPr id="18444" name="Rectangle 12">
            <a:extLst>
              <a:ext uri="{FF2B5EF4-FFF2-40B4-BE49-F238E27FC236}">
                <a16:creationId xmlns:a16="http://schemas.microsoft.com/office/drawing/2014/main" id="{B16DD892-A070-1848-901E-9C40A2514C13}"/>
              </a:ext>
            </a:extLst>
          </p:cNvPr>
          <p:cNvSpPr>
            <a:spLocks noGrp="1" noChangeArrowheads="1"/>
          </p:cNvSpPr>
          <p:nvPr>
            <p:ph idx="1"/>
          </p:nvPr>
        </p:nvSpPr>
        <p:spPr>
          <a:xfrm>
            <a:off x="1577446" y="2413001"/>
            <a:ext cx="9048218" cy="3033180"/>
          </a:xfrm>
        </p:spPr>
        <p:txBody>
          <a:bodyPr vert="horz" lIns="91440" tIns="45720" rIns="132080" bIns="45720" rtlCol="0" anchor="ctr">
            <a:normAutofit/>
          </a:bodyPr>
          <a:lstStyle/>
          <a:p>
            <a:pPr eaLnBrk="1" hangingPunct="1">
              <a:buFont typeface="Wingdings" charset="0"/>
              <a:buChar char="§"/>
              <a:defRPr/>
            </a:pPr>
            <a:r>
              <a:rPr lang="en-US" sz="2000" dirty="0">
                <a:solidFill>
                  <a:srgbClr val="FFFFFF"/>
                </a:solidFill>
                <a:sym typeface="Lucida Grande" charset="0"/>
              </a:rPr>
              <a:t>Manual classification</a:t>
            </a:r>
          </a:p>
          <a:p>
            <a:pPr marL="782638" lvl="1">
              <a:buFont typeface="Wingdings" charset="0"/>
              <a:buChar char="§"/>
              <a:defRPr/>
            </a:pPr>
            <a:r>
              <a:rPr lang="en-US" dirty="0">
                <a:solidFill>
                  <a:srgbClr val="FFFFFF"/>
                </a:solidFill>
                <a:sym typeface="Lucida Grande" charset="0"/>
              </a:rPr>
              <a:t>Used by the original Yahoo! Directory</a:t>
            </a:r>
          </a:p>
          <a:p>
            <a:pPr marL="782638" lvl="1">
              <a:buFont typeface="Wingdings" charset="0"/>
              <a:buChar char="§"/>
              <a:defRPr/>
            </a:pPr>
            <a:r>
              <a:rPr lang="en-US" dirty="0" err="1">
                <a:solidFill>
                  <a:srgbClr val="FFFFFF"/>
                </a:solidFill>
                <a:sym typeface="Lucida Grande" charset="0"/>
              </a:rPr>
              <a:t>Looksmart</a:t>
            </a:r>
            <a:r>
              <a:rPr lang="en-US" dirty="0">
                <a:solidFill>
                  <a:srgbClr val="FFFFFF"/>
                </a:solidFill>
                <a:sym typeface="Lucida Grande" charset="0"/>
              </a:rPr>
              <a:t>, </a:t>
            </a:r>
            <a:r>
              <a:rPr lang="en-US" dirty="0" err="1">
                <a:solidFill>
                  <a:srgbClr val="FFFFFF"/>
                </a:solidFill>
                <a:sym typeface="Lucida Grande" charset="0"/>
              </a:rPr>
              <a:t>about.com</a:t>
            </a:r>
            <a:r>
              <a:rPr lang="en-US" dirty="0">
                <a:solidFill>
                  <a:srgbClr val="FFFFFF"/>
                </a:solidFill>
                <a:sym typeface="Lucida Grande" charset="0"/>
              </a:rPr>
              <a:t>, ODP, PubMed</a:t>
            </a:r>
          </a:p>
          <a:p>
            <a:pPr marL="782638" lvl="1">
              <a:buFont typeface="Wingdings" charset="0"/>
              <a:buChar char="§"/>
              <a:defRPr/>
            </a:pPr>
            <a:r>
              <a:rPr lang="en-US" dirty="0">
                <a:solidFill>
                  <a:srgbClr val="FFFFFF"/>
                </a:solidFill>
                <a:sym typeface="Lucida Grande" charset="0"/>
              </a:rPr>
              <a:t>Accurate when job is done by human experts</a:t>
            </a:r>
          </a:p>
          <a:p>
            <a:pPr marL="782638" lvl="1">
              <a:buFont typeface="Wingdings" charset="0"/>
              <a:buChar char="§"/>
              <a:defRPr/>
            </a:pPr>
            <a:r>
              <a:rPr lang="en-US" dirty="0">
                <a:solidFill>
                  <a:srgbClr val="FFFFFF"/>
                </a:solidFill>
                <a:sym typeface="Lucida Grande" charset="0"/>
              </a:rPr>
              <a:t>Consistent when the problem size is small</a:t>
            </a:r>
          </a:p>
          <a:p>
            <a:pPr marL="782638" lvl="1">
              <a:buFont typeface="Wingdings" charset="0"/>
              <a:buChar char="§"/>
              <a:defRPr/>
            </a:pPr>
            <a:r>
              <a:rPr lang="en-US" dirty="0">
                <a:solidFill>
                  <a:srgbClr val="FFFFFF"/>
                </a:solidFill>
                <a:sym typeface="Lucida Grande" charset="0"/>
              </a:rPr>
              <a:t>Difficult and expensive to scale</a:t>
            </a:r>
          </a:p>
          <a:p>
            <a:pPr marL="1182688" lvl="2">
              <a:buFont typeface="Wingdings" charset="0"/>
              <a:buChar char="§"/>
              <a:defRPr/>
            </a:pPr>
            <a:r>
              <a:rPr lang="en-US" sz="2000" dirty="0">
                <a:solidFill>
                  <a:srgbClr val="FFFFFF"/>
                </a:solidFill>
                <a:sym typeface="Lucida Grande" charset="0"/>
              </a:rPr>
              <a:t>Implies we need automatic classification methods</a:t>
            </a:r>
          </a:p>
        </p:txBody>
      </p:sp>
    </p:spTree>
    <p:extLst>
      <p:ext uri="{BB962C8B-B14F-4D97-AF65-F5344CB8AC3E}">
        <p14:creationId xmlns:p14="http://schemas.microsoft.com/office/powerpoint/2010/main" val="428580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84"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5"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6"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7"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8"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9"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91" name="Group 90">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92"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3"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4"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97" name="Group 96">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98"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9"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0"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1"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03" name="Group 102">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04"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05"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06"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7"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08"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9"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111" name="Rectangle 110">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67" name="Rectangle 11">
            <a:extLst>
              <a:ext uri="{FF2B5EF4-FFF2-40B4-BE49-F238E27FC236}">
                <a16:creationId xmlns:a16="http://schemas.microsoft.com/office/drawing/2014/main" id="{78291057-B796-E941-A522-16DE7CC88BDA}"/>
              </a:ext>
            </a:extLst>
          </p:cNvPr>
          <p:cNvSpPr>
            <a:spLocks noGrp="1" noChangeArrowheads="1"/>
          </p:cNvSpPr>
          <p:nvPr>
            <p:ph type="title"/>
          </p:nvPr>
        </p:nvSpPr>
        <p:spPr>
          <a:xfrm>
            <a:off x="1577445" y="1168078"/>
            <a:ext cx="9048219" cy="1092200"/>
          </a:xfrm>
        </p:spPr>
        <p:txBody>
          <a:bodyPr vert="horz" lIns="91440" tIns="45720" rIns="132080" bIns="45720" rtlCol="0" anchor="ctr">
            <a:normAutofit/>
          </a:bodyPr>
          <a:lstStyle/>
          <a:p>
            <a:pPr algn="ctr">
              <a:defRPr/>
            </a:pPr>
            <a:r>
              <a:rPr lang="en-US" dirty="0">
                <a:solidFill>
                  <a:srgbClr val="FFFFFF"/>
                </a:solidFill>
                <a:sym typeface="Lucida Grande" charset="0"/>
              </a:rPr>
              <a:t>Classification Techniques</a:t>
            </a:r>
          </a:p>
        </p:txBody>
      </p:sp>
      <p:sp>
        <p:nvSpPr>
          <p:cNvPr id="19468" name="Rectangle 12">
            <a:extLst>
              <a:ext uri="{FF2B5EF4-FFF2-40B4-BE49-F238E27FC236}">
                <a16:creationId xmlns:a16="http://schemas.microsoft.com/office/drawing/2014/main" id="{44C400C7-6D80-7E46-B5FB-E2AD544F850A}"/>
              </a:ext>
            </a:extLst>
          </p:cNvPr>
          <p:cNvSpPr>
            <a:spLocks noGrp="1" noChangeArrowheads="1"/>
          </p:cNvSpPr>
          <p:nvPr>
            <p:ph idx="1"/>
          </p:nvPr>
        </p:nvSpPr>
        <p:spPr>
          <a:xfrm>
            <a:off x="1577446" y="2413001"/>
            <a:ext cx="9048218" cy="3033180"/>
          </a:xfrm>
        </p:spPr>
        <p:txBody>
          <a:bodyPr vert="horz" lIns="91440" tIns="45720" rIns="132080" bIns="45720" rtlCol="0" anchor="ctr">
            <a:normAutofit/>
          </a:bodyPr>
          <a:lstStyle/>
          <a:p>
            <a:pPr eaLnBrk="1" hangingPunct="1">
              <a:defRPr/>
            </a:pPr>
            <a:r>
              <a:rPr lang="en-US" sz="2000" dirty="0">
                <a:solidFill>
                  <a:srgbClr val="FFFFFF"/>
                </a:solidFill>
                <a:sym typeface="Lucida Grande" pitchFamily="-84" charset="0"/>
              </a:rPr>
              <a:t>Hand-coded rule-based classifiers</a:t>
            </a:r>
          </a:p>
          <a:p>
            <a:pPr marL="782638" lvl="1">
              <a:defRPr/>
            </a:pPr>
            <a:r>
              <a:rPr lang="en-US" dirty="0">
                <a:solidFill>
                  <a:srgbClr val="FFFFFF"/>
                </a:solidFill>
                <a:sym typeface="Lucida Grande" pitchFamily="-84" charset="0"/>
              </a:rPr>
              <a:t>One technique used by new agencies, intelligence agencies, etc.</a:t>
            </a:r>
          </a:p>
          <a:p>
            <a:pPr marL="782638" lvl="1">
              <a:defRPr/>
            </a:pPr>
            <a:r>
              <a:rPr lang="en-US" dirty="0">
                <a:solidFill>
                  <a:srgbClr val="FFFFFF"/>
                </a:solidFill>
                <a:sym typeface="Lucida Grande" pitchFamily="-84" charset="0"/>
              </a:rPr>
              <a:t>Widely deployed in government and enterprise</a:t>
            </a:r>
          </a:p>
          <a:p>
            <a:pPr marL="782638" lvl="1">
              <a:defRPr/>
            </a:pPr>
            <a:r>
              <a:rPr lang="en-US" dirty="0">
                <a:solidFill>
                  <a:srgbClr val="FFFFFF"/>
                </a:solidFill>
                <a:sym typeface="Lucida Grande" pitchFamily="-84" charset="0"/>
              </a:rPr>
              <a:t>Vendors provide </a:t>
            </a:r>
            <a:r>
              <a:rPr lang="ja-JP" altLang="en-US">
                <a:solidFill>
                  <a:srgbClr val="FFFFFF"/>
                </a:solidFill>
                <a:latin typeface="Arial" pitchFamily="34" charset="0"/>
                <a:sym typeface="Lucida Grande" pitchFamily="-84" charset="0"/>
              </a:rPr>
              <a:t>“</a:t>
            </a:r>
            <a:r>
              <a:rPr lang="en-US" altLang="ja-JP" dirty="0">
                <a:solidFill>
                  <a:srgbClr val="FFFFFF"/>
                </a:solidFill>
                <a:sym typeface="Lucida Grande" pitchFamily="-84" charset="0"/>
              </a:rPr>
              <a:t>IDE</a:t>
            </a:r>
            <a:r>
              <a:rPr lang="ja-JP" altLang="en-US">
                <a:solidFill>
                  <a:srgbClr val="FFFFFF"/>
                </a:solidFill>
                <a:latin typeface="Arial" pitchFamily="34" charset="0"/>
                <a:sym typeface="Lucida Grande" pitchFamily="-84" charset="0"/>
              </a:rPr>
              <a:t>”</a:t>
            </a:r>
            <a:r>
              <a:rPr lang="en-US" altLang="ja-JP" dirty="0">
                <a:solidFill>
                  <a:srgbClr val="FFFFFF"/>
                </a:solidFill>
                <a:sym typeface="Lucida Grande" pitchFamily="-84" charset="0"/>
              </a:rPr>
              <a:t> for writing such rules</a:t>
            </a:r>
            <a:endParaRPr lang="en-US" dirty="0">
              <a:solidFill>
                <a:srgbClr val="FFFFFF"/>
              </a:solidFill>
              <a:sym typeface="Lucida Grande" pitchFamily="-84" charset="0"/>
            </a:endParaRPr>
          </a:p>
        </p:txBody>
      </p:sp>
    </p:spTree>
    <p:extLst>
      <p:ext uri="{BB962C8B-B14F-4D97-AF65-F5344CB8AC3E}">
        <p14:creationId xmlns:p14="http://schemas.microsoft.com/office/powerpoint/2010/main" val="3878312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9470" name="Rectangle 80">
            <a:extLst>
              <a:ext uri="{FF2B5EF4-FFF2-40B4-BE49-F238E27FC236}">
                <a16:creationId xmlns:a16="http://schemas.microsoft.com/office/drawing/2014/main" id="{CC892AB0-7D6D-4FC9-9105-0CB427161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71" name="Group 82">
            <a:extLst>
              <a:ext uri="{FF2B5EF4-FFF2-40B4-BE49-F238E27FC236}">
                <a16:creationId xmlns:a16="http://schemas.microsoft.com/office/drawing/2014/main" id="{807353E4-FA19-40CB-8AF8-3A8E6704B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84" name="Freeform 35">
              <a:extLst>
                <a:ext uri="{FF2B5EF4-FFF2-40B4-BE49-F238E27FC236}">
                  <a16:creationId xmlns:a16="http://schemas.microsoft.com/office/drawing/2014/main" id="{697D009D-8E70-460A-BE57-321BB0764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5" name="Freeform 36">
              <a:extLst>
                <a:ext uri="{FF2B5EF4-FFF2-40B4-BE49-F238E27FC236}">
                  <a16:creationId xmlns:a16="http://schemas.microsoft.com/office/drawing/2014/main" id="{D0001F35-F282-403E-8D08-0D204D851F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6" name="Freeform 38">
              <a:extLst>
                <a:ext uri="{FF2B5EF4-FFF2-40B4-BE49-F238E27FC236}">
                  <a16:creationId xmlns:a16="http://schemas.microsoft.com/office/drawing/2014/main" id="{3F8A69A2-2D15-40CD-8C14-A18643ABA5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7" name="Freeform 39">
              <a:extLst>
                <a:ext uri="{FF2B5EF4-FFF2-40B4-BE49-F238E27FC236}">
                  <a16:creationId xmlns:a16="http://schemas.microsoft.com/office/drawing/2014/main" id="{B665CA2A-9D55-4786-9343-EB4667262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8" name="Freeform 40">
              <a:extLst>
                <a:ext uri="{FF2B5EF4-FFF2-40B4-BE49-F238E27FC236}">
                  <a16:creationId xmlns:a16="http://schemas.microsoft.com/office/drawing/2014/main" id="{CEE9BD85-96DF-4CDF-BC0F-C4E46062B3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9" name="Rectangle 41">
              <a:extLst>
                <a:ext uri="{FF2B5EF4-FFF2-40B4-BE49-F238E27FC236}">
                  <a16:creationId xmlns:a16="http://schemas.microsoft.com/office/drawing/2014/main" id="{6BB6F5E5-6CA3-4B20-86A7-1174D6E71F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nvGrpSpPr>
          <p:cNvPr id="91" name="Group 90">
            <a:extLst>
              <a:ext uri="{FF2B5EF4-FFF2-40B4-BE49-F238E27FC236}">
                <a16:creationId xmlns:a16="http://schemas.microsoft.com/office/drawing/2014/main" id="{0328E69E-CE3D-4110-8BF7-AD3C0C10CB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92" name="Freeform 32">
              <a:extLst>
                <a:ext uri="{FF2B5EF4-FFF2-40B4-BE49-F238E27FC236}">
                  <a16:creationId xmlns:a16="http://schemas.microsoft.com/office/drawing/2014/main" id="{30F84C80-9E12-4460-B88F-D03839F0C8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3" name="Freeform 33">
              <a:extLst>
                <a:ext uri="{FF2B5EF4-FFF2-40B4-BE49-F238E27FC236}">
                  <a16:creationId xmlns:a16="http://schemas.microsoft.com/office/drawing/2014/main" id="{2F84C18C-5783-48FF-9DE0-FDA327CFC4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4" name="Freeform 34">
              <a:extLst>
                <a:ext uri="{FF2B5EF4-FFF2-40B4-BE49-F238E27FC236}">
                  <a16:creationId xmlns:a16="http://schemas.microsoft.com/office/drawing/2014/main" id="{08C6A855-346C-4589-9AD4-5E15BCBC7A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5" name="Freeform 37">
              <a:extLst>
                <a:ext uri="{FF2B5EF4-FFF2-40B4-BE49-F238E27FC236}">
                  <a16:creationId xmlns:a16="http://schemas.microsoft.com/office/drawing/2014/main" id="{7E64BEE6-1157-421C-A02A-47639E4D9F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97" name="Group 96">
            <a:extLst>
              <a:ext uri="{FF2B5EF4-FFF2-40B4-BE49-F238E27FC236}">
                <a16:creationId xmlns:a16="http://schemas.microsoft.com/office/drawing/2014/main" id="{F64806C9-3599-45A7-BCFF-F762C54276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98" name="Freeform 32">
              <a:extLst>
                <a:ext uri="{FF2B5EF4-FFF2-40B4-BE49-F238E27FC236}">
                  <a16:creationId xmlns:a16="http://schemas.microsoft.com/office/drawing/2014/main" id="{41D6E755-9558-4CAA-8F56-469D231C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9" name="Freeform 33">
              <a:extLst>
                <a:ext uri="{FF2B5EF4-FFF2-40B4-BE49-F238E27FC236}">
                  <a16:creationId xmlns:a16="http://schemas.microsoft.com/office/drawing/2014/main" id="{8FCD41C4-606C-446C-8C81-6353C6442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00" name="Freeform 34">
              <a:extLst>
                <a:ext uri="{FF2B5EF4-FFF2-40B4-BE49-F238E27FC236}">
                  <a16:creationId xmlns:a16="http://schemas.microsoft.com/office/drawing/2014/main" id="{274CFBE4-CEA6-4C81-BB1E-83E1896771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1" name="Freeform 37">
              <a:extLst>
                <a:ext uri="{FF2B5EF4-FFF2-40B4-BE49-F238E27FC236}">
                  <a16:creationId xmlns:a16="http://schemas.microsoft.com/office/drawing/2014/main" id="{24813D3D-7B30-42F2-9065-1B40F140C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03" name="Group 102">
            <a:extLst>
              <a:ext uri="{FF2B5EF4-FFF2-40B4-BE49-F238E27FC236}">
                <a16:creationId xmlns:a16="http://schemas.microsoft.com/office/drawing/2014/main" id="{1287AC97-A8E8-4B45-A50A-3057A88B40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04" name="Freeform 35">
              <a:extLst>
                <a:ext uri="{FF2B5EF4-FFF2-40B4-BE49-F238E27FC236}">
                  <a16:creationId xmlns:a16="http://schemas.microsoft.com/office/drawing/2014/main" id="{57D70AA8-D36C-4DF9-B7D7-4E2C9BEFD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05" name="Freeform 36">
              <a:extLst>
                <a:ext uri="{FF2B5EF4-FFF2-40B4-BE49-F238E27FC236}">
                  <a16:creationId xmlns:a16="http://schemas.microsoft.com/office/drawing/2014/main" id="{74D88556-8C5B-41AF-9FA0-92D2734708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06" name="Freeform 38">
              <a:extLst>
                <a:ext uri="{FF2B5EF4-FFF2-40B4-BE49-F238E27FC236}">
                  <a16:creationId xmlns:a16="http://schemas.microsoft.com/office/drawing/2014/main" id="{17E00558-8912-48C6-8202-D8A2D854B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7" name="Freeform 39">
              <a:extLst>
                <a:ext uri="{FF2B5EF4-FFF2-40B4-BE49-F238E27FC236}">
                  <a16:creationId xmlns:a16="http://schemas.microsoft.com/office/drawing/2014/main" id="{7E4C092A-90EF-4870-97FC-C2D97FD2CE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08" name="Freeform 40">
              <a:extLst>
                <a:ext uri="{FF2B5EF4-FFF2-40B4-BE49-F238E27FC236}">
                  <a16:creationId xmlns:a16="http://schemas.microsoft.com/office/drawing/2014/main" id="{0C8C091A-4902-4B98-BB6B-AF6FA1174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9" name="Rectangle 41">
              <a:extLst>
                <a:ext uri="{FF2B5EF4-FFF2-40B4-BE49-F238E27FC236}">
                  <a16:creationId xmlns:a16="http://schemas.microsoft.com/office/drawing/2014/main" id="{50C57AA3-5B6E-4C49-9AE3-D130A25404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sp>
        <p:nvSpPr>
          <p:cNvPr id="111" name="Rectangle 110">
            <a:extLst>
              <a:ext uri="{FF2B5EF4-FFF2-40B4-BE49-F238E27FC236}">
                <a16:creationId xmlns:a16="http://schemas.microsoft.com/office/drawing/2014/main" id="{6D29BE04-4454-4832-B83F-10D001BFF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ound Diagonal Corner Rectangle 7">
            <a:extLst>
              <a:ext uri="{FF2B5EF4-FFF2-40B4-BE49-F238E27FC236}">
                <a16:creationId xmlns:a16="http://schemas.microsoft.com/office/drawing/2014/main" id="{98714CE9-3C2C-48E1-8B8F-CFB7735C4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2">
              <a:lumMod val="50000"/>
              <a:alpha val="80000"/>
            </a:schemeClr>
          </a:solidFill>
          <a:ln w="19050" cap="sq">
            <a:solidFill>
              <a:srgbClr val="FFFFFF">
                <a:alpha val="60000"/>
              </a:srgb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67" name="Rectangle 11">
            <a:extLst>
              <a:ext uri="{FF2B5EF4-FFF2-40B4-BE49-F238E27FC236}">
                <a16:creationId xmlns:a16="http://schemas.microsoft.com/office/drawing/2014/main" id="{0AE04FB5-9B94-B446-BCBA-EA9CCE786950}"/>
              </a:ext>
            </a:extLst>
          </p:cNvPr>
          <p:cNvSpPr>
            <a:spLocks noGrp="1" noChangeArrowheads="1"/>
          </p:cNvSpPr>
          <p:nvPr>
            <p:ph type="title"/>
          </p:nvPr>
        </p:nvSpPr>
        <p:spPr>
          <a:xfrm>
            <a:off x="1577445" y="1168078"/>
            <a:ext cx="9048219" cy="1092200"/>
          </a:xfrm>
        </p:spPr>
        <p:txBody>
          <a:bodyPr vert="horz" lIns="91440" tIns="45720" rIns="132080" bIns="45720" rtlCol="0" anchor="ctr">
            <a:normAutofit/>
          </a:bodyPr>
          <a:lstStyle/>
          <a:p>
            <a:pPr algn="ctr">
              <a:defRPr/>
            </a:pPr>
            <a:r>
              <a:rPr lang="en-US" dirty="0">
                <a:solidFill>
                  <a:srgbClr val="FFFFFF"/>
                </a:solidFill>
                <a:sym typeface="Lucida Grande" charset="0"/>
              </a:rPr>
              <a:t>Classification Techniques</a:t>
            </a:r>
          </a:p>
        </p:txBody>
      </p:sp>
      <p:sp>
        <p:nvSpPr>
          <p:cNvPr id="19468" name="Rectangle 12">
            <a:extLst>
              <a:ext uri="{FF2B5EF4-FFF2-40B4-BE49-F238E27FC236}">
                <a16:creationId xmlns:a16="http://schemas.microsoft.com/office/drawing/2014/main" id="{A6B270BF-9B2E-6448-AC88-7874993A1404}"/>
              </a:ext>
            </a:extLst>
          </p:cNvPr>
          <p:cNvSpPr>
            <a:spLocks noGrp="1" noChangeArrowheads="1"/>
          </p:cNvSpPr>
          <p:nvPr>
            <p:ph idx="1"/>
          </p:nvPr>
        </p:nvSpPr>
        <p:spPr>
          <a:xfrm>
            <a:off x="1577446" y="2413001"/>
            <a:ext cx="9048218" cy="3033180"/>
          </a:xfrm>
        </p:spPr>
        <p:txBody>
          <a:bodyPr vert="horz" lIns="91440" tIns="45720" rIns="132080" bIns="45720" rtlCol="0" anchor="ctr">
            <a:normAutofit/>
          </a:bodyPr>
          <a:lstStyle/>
          <a:p>
            <a:pPr eaLnBrk="1" hangingPunct="1">
              <a:buFont typeface="Wingdings" charset="0"/>
              <a:buChar char="§"/>
              <a:defRPr/>
            </a:pPr>
            <a:r>
              <a:rPr lang="en-US" sz="2000" dirty="0">
                <a:solidFill>
                  <a:srgbClr val="FFFFFF"/>
                </a:solidFill>
                <a:sym typeface="Lucida Grande" charset="0"/>
              </a:rPr>
              <a:t>Hand-coded rule-based classifiers</a:t>
            </a:r>
          </a:p>
          <a:p>
            <a:pPr marL="782638" lvl="1">
              <a:buFont typeface="Wingdings" charset="0"/>
              <a:buChar char="§"/>
              <a:defRPr/>
            </a:pPr>
            <a:r>
              <a:rPr lang="en-US" dirty="0">
                <a:solidFill>
                  <a:srgbClr val="FFFFFF"/>
                </a:solidFill>
                <a:sym typeface="Lucida Grande" charset="0"/>
              </a:rPr>
              <a:t>Commercial systems have complex query languages</a:t>
            </a:r>
          </a:p>
          <a:p>
            <a:pPr marL="782638" lvl="1">
              <a:buFont typeface="Wingdings" charset="0"/>
              <a:buChar char="§"/>
              <a:defRPr/>
            </a:pPr>
            <a:r>
              <a:rPr lang="en-US" dirty="0">
                <a:solidFill>
                  <a:srgbClr val="FFFFFF"/>
                </a:solidFill>
                <a:sym typeface="Lucida Grande" charset="0"/>
              </a:rPr>
              <a:t>Accuracy can be high if a rule has been carefully refined over time by a subject expert</a:t>
            </a:r>
          </a:p>
          <a:p>
            <a:pPr marL="782638" lvl="1">
              <a:buFont typeface="Wingdings" charset="0"/>
              <a:buChar char="§"/>
              <a:defRPr/>
            </a:pPr>
            <a:r>
              <a:rPr lang="en-US" dirty="0">
                <a:solidFill>
                  <a:srgbClr val="FFFFFF"/>
                </a:solidFill>
                <a:sym typeface="Lucida Grande" charset="0"/>
              </a:rPr>
              <a:t>Building and maintaining these rules is expensive</a:t>
            </a:r>
          </a:p>
        </p:txBody>
      </p:sp>
    </p:spTree>
    <p:extLst>
      <p:ext uri="{BB962C8B-B14F-4D97-AF65-F5344CB8AC3E}">
        <p14:creationId xmlns:p14="http://schemas.microsoft.com/office/powerpoint/2010/main" val="7422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84"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15371" name="Rectangle 11">
            <a:extLst>
              <a:ext uri="{FF2B5EF4-FFF2-40B4-BE49-F238E27FC236}">
                <a16:creationId xmlns:a16="http://schemas.microsoft.com/office/drawing/2014/main" id="{0B066809-E0ED-EF4E-B76D-32164D32EC14}"/>
              </a:ext>
            </a:extLst>
          </p:cNvPr>
          <p:cNvSpPr>
            <a:spLocks noGrp="1" noChangeArrowheads="1"/>
          </p:cNvSpPr>
          <p:nvPr>
            <p:ph type="title"/>
          </p:nvPr>
        </p:nvSpPr>
        <p:spPr>
          <a:xfrm>
            <a:off x="1019015" y="1093787"/>
            <a:ext cx="3059969" cy="4697413"/>
          </a:xfrm>
        </p:spPr>
        <p:txBody>
          <a:bodyPr vert="horz" lIns="91440" tIns="45720" rIns="132080" bIns="45720" rtlCol="0">
            <a:normAutofit/>
          </a:bodyPr>
          <a:lstStyle/>
          <a:p>
            <a:pPr>
              <a:defRPr/>
            </a:pPr>
            <a:r>
              <a:rPr lang="en-US" dirty="0">
                <a:sym typeface="Lucida Grande" charset="0"/>
              </a:rPr>
              <a:t>Supervised learning</a:t>
            </a:r>
          </a:p>
        </p:txBody>
      </p:sp>
      <p:sp useBgFill="1">
        <p:nvSpPr>
          <p:cNvPr id="112"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2" name="Rectangle 12">
            <a:extLst>
              <a:ext uri="{FF2B5EF4-FFF2-40B4-BE49-F238E27FC236}">
                <a16:creationId xmlns:a16="http://schemas.microsoft.com/office/drawing/2014/main" id="{002D7790-CC5F-624F-8028-A754C0D360B7}"/>
              </a:ext>
            </a:extLst>
          </p:cNvPr>
          <p:cNvSpPr>
            <a:spLocks noGrp="1" noChangeArrowheads="1"/>
          </p:cNvSpPr>
          <p:nvPr>
            <p:ph idx="1"/>
          </p:nvPr>
        </p:nvSpPr>
        <p:spPr>
          <a:xfrm>
            <a:off x="5215467" y="1093788"/>
            <a:ext cx="5831944" cy="4697413"/>
          </a:xfrm>
        </p:spPr>
        <p:txBody>
          <a:bodyPr vert="horz" lIns="91440" tIns="45720" rIns="132080" bIns="45720" rtlCol="0">
            <a:normAutofit/>
          </a:bodyPr>
          <a:lstStyle/>
          <a:p>
            <a:pPr eaLnBrk="1" hangingPunct="1">
              <a:lnSpc>
                <a:spcPct val="110000"/>
              </a:lnSpc>
              <a:defRPr/>
            </a:pPr>
            <a:r>
              <a:rPr lang="en-US">
                <a:sym typeface="Lucida Grande" pitchFamily="-84" charset="0"/>
              </a:rPr>
              <a:t>Given:</a:t>
            </a:r>
          </a:p>
          <a:p>
            <a:pPr marL="782638" lvl="1">
              <a:lnSpc>
                <a:spcPct val="110000"/>
              </a:lnSpc>
              <a:defRPr/>
            </a:pPr>
            <a:r>
              <a:rPr lang="en-US">
                <a:sym typeface="Lucida Grande" pitchFamily="-84" charset="0"/>
              </a:rPr>
              <a:t>A document </a:t>
            </a:r>
            <a:r>
              <a:rPr lang="en-US" i="1">
                <a:sym typeface="Lucida Grande" pitchFamily="-84" charset="0"/>
              </a:rPr>
              <a:t>d</a:t>
            </a:r>
          </a:p>
          <a:p>
            <a:pPr marL="782638" lvl="1">
              <a:lnSpc>
                <a:spcPct val="110000"/>
              </a:lnSpc>
              <a:defRPr/>
            </a:pPr>
            <a:r>
              <a:rPr lang="en-US">
                <a:sym typeface="Lucida Grande" pitchFamily="-84" charset="0"/>
              </a:rPr>
              <a:t>A fixed set of classes:</a:t>
            </a:r>
          </a:p>
          <a:p>
            <a:pPr marL="782638" lvl="1">
              <a:lnSpc>
                <a:spcPct val="110000"/>
              </a:lnSpc>
              <a:buNone/>
              <a:defRPr/>
            </a:pPr>
            <a:r>
              <a:rPr lang="en-US">
                <a:sym typeface="Lucida Grande" pitchFamily="-84" charset="0"/>
              </a:rPr>
              <a:t>	</a:t>
            </a:r>
            <a:r>
              <a:rPr lang="en-US" i="1">
                <a:sym typeface="Lucida Grande" pitchFamily="-84" charset="0"/>
              </a:rPr>
              <a:t>C = {c</a:t>
            </a:r>
            <a:r>
              <a:rPr lang="en-US" i="1" baseline="-25000">
                <a:sym typeface="Lucida Grande" pitchFamily="-84" charset="0"/>
              </a:rPr>
              <a:t>1</a:t>
            </a:r>
            <a:r>
              <a:rPr lang="en-US" i="1">
                <a:sym typeface="Lucida Grande" pitchFamily="-84" charset="0"/>
              </a:rPr>
              <a:t>, c</a:t>
            </a:r>
            <a:r>
              <a:rPr lang="en-US" i="1" baseline="-25000">
                <a:sym typeface="Lucida Grande" pitchFamily="-84" charset="0"/>
              </a:rPr>
              <a:t>2</a:t>
            </a:r>
            <a:r>
              <a:rPr lang="en-US" i="1">
                <a:sym typeface="Lucida Grande" pitchFamily="-84" charset="0"/>
              </a:rPr>
              <a:t>,…, c</a:t>
            </a:r>
            <a:r>
              <a:rPr lang="en-US" i="1" baseline="-25000">
                <a:sym typeface="Lucida Grande" pitchFamily="-84" charset="0"/>
              </a:rPr>
              <a:t>J</a:t>
            </a:r>
            <a:r>
              <a:rPr lang="en-US" i="1">
                <a:sym typeface="Lucida Grande" pitchFamily="-84" charset="0"/>
              </a:rPr>
              <a:t>}</a:t>
            </a:r>
          </a:p>
          <a:p>
            <a:pPr marL="782638" lvl="1">
              <a:lnSpc>
                <a:spcPct val="110000"/>
              </a:lnSpc>
              <a:defRPr/>
            </a:pPr>
            <a:r>
              <a:rPr lang="en-US">
                <a:ea typeface="MS PGothic" pitchFamily="34" charset="-128"/>
                <a:sym typeface="Lucida Grande" pitchFamily="-84" charset="0"/>
              </a:rPr>
              <a:t>A </a:t>
            </a:r>
            <a:r>
              <a:rPr lang="en-US" u="sng">
                <a:ea typeface="MS PGothic" pitchFamily="34" charset="-128"/>
                <a:sym typeface="Lucida Grande" pitchFamily="-84" charset="0"/>
              </a:rPr>
              <a:t>training set</a:t>
            </a:r>
            <a:r>
              <a:rPr lang="en-US">
                <a:ea typeface="MS PGothic" pitchFamily="34" charset="-128"/>
                <a:sym typeface="Lucida Grande" pitchFamily="-84" charset="0"/>
              </a:rPr>
              <a:t> </a:t>
            </a:r>
            <a:r>
              <a:rPr lang="en-US" i="1">
                <a:ea typeface="MS PGothic" pitchFamily="34" charset="-128"/>
                <a:sym typeface="Lucida Grande" pitchFamily="-84" charset="0"/>
              </a:rPr>
              <a:t>D</a:t>
            </a:r>
            <a:r>
              <a:rPr lang="en-US">
                <a:ea typeface="MS PGothic" pitchFamily="34" charset="-128"/>
                <a:sym typeface="Lucida Grande" pitchFamily="-84" charset="0"/>
              </a:rPr>
              <a:t> of documents each with a label in </a:t>
            </a:r>
            <a:r>
              <a:rPr lang="en-US" i="1">
                <a:sym typeface="Lucida Grande" pitchFamily="-84" charset="0"/>
              </a:rPr>
              <a:t>C</a:t>
            </a:r>
          </a:p>
          <a:p>
            <a:pPr eaLnBrk="1" hangingPunct="1">
              <a:lnSpc>
                <a:spcPct val="110000"/>
              </a:lnSpc>
              <a:defRPr/>
            </a:pPr>
            <a:r>
              <a:rPr lang="en-US">
                <a:sym typeface="Lucida Grande" pitchFamily="-84" charset="0"/>
              </a:rPr>
              <a:t>Determine:</a:t>
            </a:r>
          </a:p>
          <a:p>
            <a:pPr marL="782638" lvl="1">
              <a:lnSpc>
                <a:spcPct val="110000"/>
              </a:lnSpc>
              <a:defRPr/>
            </a:pPr>
            <a:r>
              <a:rPr lang="en-US">
                <a:sym typeface="Lucida Grande" pitchFamily="-84" charset="0"/>
              </a:rPr>
              <a:t>A learning method or algorithm which will enable us to learn a classifier </a:t>
            </a:r>
            <a:r>
              <a:rPr lang="en-US" i="1">
                <a:sym typeface="Lucida Grande" pitchFamily="-84" charset="0"/>
              </a:rPr>
              <a:t>γ</a:t>
            </a:r>
          </a:p>
          <a:p>
            <a:pPr marL="782638" lvl="1">
              <a:lnSpc>
                <a:spcPct val="110000"/>
              </a:lnSpc>
              <a:defRPr/>
            </a:pPr>
            <a:r>
              <a:rPr lang="en-US">
                <a:sym typeface="Lucida Grande" pitchFamily="-84" charset="0"/>
              </a:rPr>
              <a:t>For a test document </a:t>
            </a:r>
            <a:r>
              <a:rPr lang="en-US" i="1">
                <a:sym typeface="Lucida Grande" pitchFamily="-84" charset="0"/>
              </a:rPr>
              <a:t>d</a:t>
            </a:r>
            <a:r>
              <a:rPr lang="en-US">
                <a:sym typeface="Lucida Grande" pitchFamily="-84" charset="0"/>
              </a:rPr>
              <a:t>, we assign it the class</a:t>
            </a:r>
          </a:p>
          <a:p>
            <a:pPr marL="782638" lvl="1">
              <a:lnSpc>
                <a:spcPct val="110000"/>
              </a:lnSpc>
              <a:buNone/>
              <a:defRPr/>
            </a:pPr>
            <a:r>
              <a:rPr lang="en-US" i="1">
                <a:sym typeface="Lucida Grande" pitchFamily="-84" charset="0"/>
              </a:rPr>
              <a:t>γ(d</a:t>
            </a:r>
            <a:r>
              <a:rPr lang="en-US" i="1">
                <a:ea typeface="MS PGothic" pitchFamily="34" charset="-128"/>
                <a:sym typeface="Lucida Grande" pitchFamily="-84" charset="0"/>
              </a:rPr>
              <a:t>) ∈ </a:t>
            </a:r>
            <a:r>
              <a:rPr lang="en-US" i="1">
                <a:sym typeface="Lucida Grande" pitchFamily="-84" charset="0"/>
              </a:rPr>
              <a:t>C</a:t>
            </a:r>
          </a:p>
        </p:txBody>
      </p:sp>
    </p:spTree>
    <p:extLst>
      <p:ext uri="{BB962C8B-B14F-4D97-AF65-F5344CB8AC3E}">
        <p14:creationId xmlns:p14="http://schemas.microsoft.com/office/powerpoint/2010/main" val="3535157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7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7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21519" name="Rectangle 80">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20" name="Group 82">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84"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85"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6"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1"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1515" name="Rectangle 11">
            <a:extLst>
              <a:ext uri="{FF2B5EF4-FFF2-40B4-BE49-F238E27FC236}">
                <a16:creationId xmlns:a16="http://schemas.microsoft.com/office/drawing/2014/main" id="{64F13E1C-BB6D-0B41-A2AD-1475B9DAA7D5}"/>
              </a:ext>
            </a:extLst>
          </p:cNvPr>
          <p:cNvSpPr>
            <a:spLocks noGrp="1" noChangeArrowheads="1"/>
          </p:cNvSpPr>
          <p:nvPr>
            <p:ph type="title"/>
          </p:nvPr>
        </p:nvSpPr>
        <p:spPr>
          <a:xfrm>
            <a:off x="1141413" y="1082673"/>
            <a:ext cx="2869416" cy="4708528"/>
          </a:xfrm>
        </p:spPr>
        <p:txBody>
          <a:bodyPr vert="horz" lIns="91440" tIns="45720" rIns="132080" bIns="45720" rtlCol="0">
            <a:normAutofit/>
          </a:bodyPr>
          <a:lstStyle/>
          <a:p>
            <a:pPr algn="r">
              <a:defRPr/>
            </a:pPr>
            <a:r>
              <a:rPr lang="en-US" sz="2800">
                <a:sym typeface="Lucida Grande" charset="0"/>
              </a:rPr>
              <a:t>Classification Techniques</a:t>
            </a:r>
          </a:p>
        </p:txBody>
      </p:sp>
      <p:cxnSp>
        <p:nvCxnSpPr>
          <p:cNvPr id="21521" name="Straight Connector 111">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21516" name="Rectangle 12">
            <a:extLst>
              <a:ext uri="{FF2B5EF4-FFF2-40B4-BE49-F238E27FC236}">
                <a16:creationId xmlns:a16="http://schemas.microsoft.com/office/drawing/2014/main" id="{D4DD6E16-0794-5E40-BFE4-88EC06AB866E}"/>
              </a:ext>
            </a:extLst>
          </p:cNvPr>
          <p:cNvSpPr>
            <a:spLocks noGrp="1" noChangeArrowheads="1"/>
          </p:cNvSpPr>
          <p:nvPr>
            <p:ph idx="1"/>
          </p:nvPr>
        </p:nvSpPr>
        <p:spPr>
          <a:xfrm>
            <a:off x="5297763" y="1082673"/>
            <a:ext cx="5751237" cy="4708528"/>
          </a:xfrm>
        </p:spPr>
        <p:txBody>
          <a:bodyPr vert="horz" lIns="91440" tIns="45720" rIns="132080" bIns="45720" rtlCol="0" anchor="ctr">
            <a:normAutofit/>
          </a:bodyPr>
          <a:lstStyle/>
          <a:p>
            <a:pPr eaLnBrk="1" hangingPunct="1">
              <a:defRPr/>
            </a:pPr>
            <a:r>
              <a:rPr lang="en-US" sz="1800" dirty="0">
                <a:sym typeface="Lucida Grande" pitchFamily="-84" charset="0"/>
              </a:rPr>
              <a:t>Supervised learning</a:t>
            </a:r>
          </a:p>
          <a:p>
            <a:pPr lvl="1" eaLnBrk="1" hangingPunct="1">
              <a:defRPr/>
            </a:pPr>
            <a:r>
              <a:rPr lang="en-US" sz="1800" dirty="0">
                <a:sym typeface="Lucida Grande" pitchFamily="-84" charset="0"/>
              </a:rPr>
              <a:t>Naive Bayes (simple, common) – see video</a:t>
            </a:r>
          </a:p>
          <a:p>
            <a:pPr lvl="1" eaLnBrk="1" hangingPunct="1">
              <a:defRPr/>
            </a:pPr>
            <a:r>
              <a:rPr lang="en-US" sz="1800" dirty="0">
                <a:sym typeface="Lucida Grande" pitchFamily="-84" charset="0"/>
              </a:rPr>
              <a:t>k-Nearest Neighbors (simple, powerful)</a:t>
            </a:r>
          </a:p>
          <a:p>
            <a:pPr lvl="1" eaLnBrk="1" hangingPunct="1">
              <a:defRPr/>
            </a:pPr>
            <a:r>
              <a:rPr lang="en-US" sz="1800" dirty="0">
                <a:sym typeface="Lucida Grande" pitchFamily="-84" charset="0"/>
              </a:rPr>
              <a:t>Support-vector machines (new, generally more powerful)</a:t>
            </a:r>
          </a:p>
          <a:p>
            <a:pPr lvl="1" eaLnBrk="1" hangingPunct="1">
              <a:defRPr/>
            </a:pPr>
            <a:r>
              <a:rPr lang="en-US" sz="1800" dirty="0">
                <a:sym typeface="Lucida Grande" pitchFamily="-84" charset="0"/>
              </a:rPr>
              <a:t>No free lunch: requires hand-classified training data</a:t>
            </a:r>
          </a:p>
          <a:p>
            <a:pPr lvl="1" eaLnBrk="1" hangingPunct="1">
              <a:defRPr/>
            </a:pPr>
            <a:r>
              <a:rPr lang="en-US" sz="1800" dirty="0">
                <a:sym typeface="Lucida Grande" pitchFamily="-84" charset="0"/>
              </a:rPr>
              <a:t>But data can be built up (and refined) by amateurs</a:t>
            </a:r>
          </a:p>
          <a:p>
            <a:pPr eaLnBrk="1" hangingPunct="1">
              <a:defRPr/>
            </a:pPr>
            <a:r>
              <a:rPr lang="en-US" sz="1800" dirty="0">
                <a:sym typeface="Lucida Grande" pitchFamily="-84" charset="0"/>
              </a:rPr>
              <a:t>Many commercial systems use a mixture of methods</a:t>
            </a:r>
          </a:p>
        </p:txBody>
      </p:sp>
      <p:grpSp>
        <p:nvGrpSpPr>
          <p:cNvPr id="114" name="Group 113">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115"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3"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4"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1886609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565</TotalTime>
  <Words>1051</Words>
  <Application>Microsoft Office PowerPoint</Application>
  <PresentationFormat>Widescreen</PresentationFormat>
  <Paragraphs>160</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Courier</vt:lpstr>
      <vt:lpstr>Lucida Grande</vt:lpstr>
      <vt:lpstr>Lucida Sans</vt:lpstr>
      <vt:lpstr>Rockwell</vt:lpstr>
      <vt:lpstr>Symbol</vt:lpstr>
      <vt:lpstr>Tw Cen MT</vt:lpstr>
      <vt:lpstr>Wingdings</vt:lpstr>
      <vt:lpstr>Circuit</vt:lpstr>
      <vt:lpstr>PowerPoint Presentation</vt:lpstr>
      <vt:lpstr>Why text classification?</vt:lpstr>
      <vt:lpstr>Spam filtering Another text classification task</vt:lpstr>
      <vt:lpstr>Categorization/Classification</vt:lpstr>
      <vt:lpstr>Classification Techniques</vt:lpstr>
      <vt:lpstr>Classification Techniques</vt:lpstr>
      <vt:lpstr>Classification Techniques</vt:lpstr>
      <vt:lpstr>Supervised learning</vt:lpstr>
      <vt:lpstr>Classification Techniques</vt:lpstr>
      <vt:lpstr>The bag of words representation</vt:lpstr>
      <vt:lpstr>The bag of words representation</vt:lpstr>
      <vt:lpstr>Features</vt:lpstr>
      <vt:lpstr>Feature Selection: Why?</vt:lpstr>
      <vt:lpstr>Feature Selection: Frequency</vt:lpstr>
      <vt:lpstr>Evaluating Categorization</vt:lpstr>
      <vt:lpstr>Evaluating Categorization</vt:lpstr>
      <vt:lpstr>WebKB Experiment (1998)</vt:lpstr>
      <vt:lpstr>Spam Assassin – Early Work</vt:lpstr>
      <vt:lpstr>Naive Bayes is Not So Naive</vt:lpstr>
      <vt:lpstr>Classification Using Vector Spaces</vt:lpstr>
      <vt:lpstr>Documents in a Vector Space</vt:lpstr>
      <vt:lpstr>Test Document of what class?</vt:lpstr>
      <vt:lpstr>Test Document = Government</vt:lpstr>
      <vt:lpstr>CLASSIFIERS</vt:lpstr>
      <vt:lpstr>Yet another Project IDEA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Vikas Ganjigunte Ashok</dc:creator>
  <cp:lastModifiedBy>VIKAS GANJIGUNTE ASHOK</cp:lastModifiedBy>
  <cp:revision>3</cp:revision>
  <dcterms:created xsi:type="dcterms:W3CDTF">2020-10-06T08:35:54Z</dcterms:created>
  <dcterms:modified xsi:type="dcterms:W3CDTF">2022-10-19T20:36:09Z</dcterms:modified>
</cp:coreProperties>
</file>