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2"/>
    <p:sldMasterId id="2147483678" r:id="rId3"/>
  </p:sldMasterIdLst>
  <p:notesMasterIdLst>
    <p:notesMasterId r:id="rId59"/>
  </p:notesMasterIdLst>
  <p:sldIdLst>
    <p:sldId id="256" r:id="rId4"/>
    <p:sldId id="299" r:id="rId5"/>
    <p:sldId id="341" r:id="rId6"/>
    <p:sldId id="344" r:id="rId7"/>
    <p:sldId id="350" r:id="rId8"/>
    <p:sldId id="351" r:id="rId9"/>
    <p:sldId id="258" r:id="rId10"/>
    <p:sldId id="296" r:id="rId11"/>
    <p:sldId id="297" r:id="rId12"/>
    <p:sldId id="298" r:id="rId13"/>
    <p:sldId id="300" r:id="rId14"/>
    <p:sldId id="302" r:id="rId15"/>
    <p:sldId id="303" r:id="rId16"/>
    <p:sldId id="310" r:id="rId17"/>
    <p:sldId id="311" r:id="rId18"/>
    <p:sldId id="312" r:id="rId19"/>
    <p:sldId id="313" r:id="rId20"/>
    <p:sldId id="315" r:id="rId21"/>
    <p:sldId id="316" r:id="rId22"/>
    <p:sldId id="317" r:id="rId23"/>
    <p:sldId id="318" r:id="rId24"/>
    <p:sldId id="319" r:id="rId25"/>
    <p:sldId id="320" r:id="rId26"/>
    <p:sldId id="322" r:id="rId27"/>
    <p:sldId id="323" r:id="rId28"/>
    <p:sldId id="325" r:id="rId29"/>
    <p:sldId id="295" r:id="rId30"/>
    <p:sldId id="259" r:id="rId31"/>
    <p:sldId id="260" r:id="rId32"/>
    <p:sldId id="261" r:id="rId33"/>
    <p:sldId id="262" r:id="rId34"/>
    <p:sldId id="266" r:id="rId35"/>
    <p:sldId id="267" r:id="rId36"/>
    <p:sldId id="327" r:id="rId37"/>
    <p:sldId id="339" r:id="rId38"/>
    <p:sldId id="328" r:id="rId39"/>
    <p:sldId id="329" r:id="rId40"/>
    <p:sldId id="330" r:id="rId41"/>
    <p:sldId id="331" r:id="rId42"/>
    <p:sldId id="332" r:id="rId43"/>
    <p:sldId id="326" r:id="rId44"/>
    <p:sldId id="333" r:id="rId45"/>
    <p:sldId id="284" r:id="rId46"/>
    <p:sldId id="273" r:id="rId47"/>
    <p:sldId id="352" r:id="rId48"/>
    <p:sldId id="285" r:id="rId49"/>
    <p:sldId id="286" r:id="rId50"/>
    <p:sldId id="335" r:id="rId51"/>
    <p:sldId id="288" r:id="rId52"/>
    <p:sldId id="291" r:id="rId53"/>
    <p:sldId id="292" r:id="rId54"/>
    <p:sldId id="293" r:id="rId55"/>
    <p:sldId id="289" r:id="rId56"/>
    <p:sldId id="280" r:id="rId57"/>
    <p:sldId id="349" r:id="rId5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6E7CF"/>
    <a:srgbClr val="007ABF"/>
    <a:srgbClr val="C00000"/>
    <a:srgbClr val="FF64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92"/>
    <p:restoredTop sz="77619"/>
  </p:normalViewPr>
  <p:slideViewPr>
    <p:cSldViewPr snapToGrid="0" snapToObjects="1">
      <p:cViewPr varScale="1">
        <p:scale>
          <a:sx n="49" d="100"/>
          <a:sy n="49" d="100"/>
        </p:scale>
        <p:origin x="14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7713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carried out a user experience survey with 14 blind users</a:t>
            </a:r>
          </a:p>
        </p:txBody>
      </p:sp>
    </p:spTree>
    <p:extLst>
      <p:ext uri="{BB962C8B-B14F-4D97-AF65-F5344CB8AC3E}">
        <p14:creationId xmlns:p14="http://schemas.microsoft.com/office/powerpoint/2010/main" val="75014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In order to better understand the state of accessibility of PDF forms on the web we collected 856 pdf forms from various websites</a:t>
            </a:r>
          </a:p>
        </p:txBody>
      </p:sp>
    </p:spTree>
    <p:extLst>
      <p:ext uri="{BB962C8B-B14F-4D97-AF65-F5344CB8AC3E}">
        <p14:creationId xmlns:p14="http://schemas.microsoft.com/office/powerpoint/2010/main" val="2849412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Furthermore, we discovered that some documents had usability issues with non-visual interaction</a:t>
            </a:r>
          </a:p>
        </p:txBody>
      </p:sp>
    </p:spTree>
    <p:extLst>
      <p:ext uri="{BB962C8B-B14F-4D97-AF65-F5344CB8AC3E}">
        <p14:creationId xmlns:p14="http://schemas.microsoft.com/office/powerpoint/2010/main" val="3081688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9202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-PDFs can be represented as a collection of text and form elements</a:t>
            </a:r>
          </a:p>
          <a:p>
            <a:endParaRPr lang="en-US" dirty="0"/>
          </a:p>
        </p:txBody>
      </p:sp>
    </p:spTree>
    <p:extLst>
      <p:ext uri="{BB962C8B-B14F-4D97-AF65-F5344CB8AC3E}">
        <p14:creationId xmlns:p14="http://schemas.microsoft.com/office/powerpoint/2010/main" val="2183176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-AWS better at finding the location of the box</a:t>
            </a:r>
          </a:p>
          <a:p>
            <a:r>
              <a:rPr lang="en-US" dirty="0"/>
              <a:t>-Adobe is better at finding the label for the field</a:t>
            </a:r>
          </a:p>
        </p:txBody>
      </p:sp>
    </p:spTree>
    <p:extLst>
      <p:ext uri="{BB962C8B-B14F-4D97-AF65-F5344CB8AC3E}">
        <p14:creationId xmlns:p14="http://schemas.microsoft.com/office/powerpoint/2010/main" val="2876665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6774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Over segmented</a:t>
            </a:r>
          </a:p>
        </p:txBody>
      </p:sp>
    </p:spTree>
    <p:extLst>
      <p:ext uri="{BB962C8B-B14F-4D97-AF65-F5344CB8AC3E}">
        <p14:creationId xmlns:p14="http://schemas.microsoft.com/office/powerpoint/2010/main" val="1951867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-HTML equivalent of the original form using the elements extracted and the correct reading order</a:t>
            </a:r>
          </a:p>
          <a:p>
            <a:endParaRPr lang="en-US" dirty="0"/>
          </a:p>
        </p:txBody>
      </p:sp>
    </p:spTree>
    <p:extLst>
      <p:ext uri="{BB962C8B-B14F-4D97-AF65-F5344CB8AC3E}">
        <p14:creationId xmlns:p14="http://schemas.microsoft.com/office/powerpoint/2010/main" val="983709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74944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is an overview of my presentation.</a:t>
            </a:r>
          </a:p>
          <a:p>
            <a:r>
              <a:rPr lang="en-US" dirty="0"/>
              <a:t>-First I’ll talk about the first contribution of this proposal which is about PDF form accessibility with HTML overlays</a:t>
            </a:r>
          </a:p>
          <a:p>
            <a:r>
              <a:rPr lang="en-US" dirty="0"/>
              <a:t>-Second contribution is user-interface accessibility with </a:t>
            </a:r>
            <a:r>
              <a:rPr lang="en-US" dirty="0" err="1"/>
              <a:t>AccessBolt</a:t>
            </a:r>
            <a:r>
              <a:rPr lang="en-US" dirty="0"/>
              <a:t> interface</a:t>
            </a:r>
          </a:p>
          <a:p>
            <a:r>
              <a:rPr lang="en-US" dirty="0"/>
              <a:t>-</a:t>
            </a:r>
          </a:p>
        </p:txBody>
      </p:sp>
    </p:spTree>
    <p:extLst>
      <p:ext uri="{BB962C8B-B14F-4D97-AF65-F5344CB8AC3E}">
        <p14:creationId xmlns:p14="http://schemas.microsoft.com/office/powerpoint/2010/main" val="37148210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xfrm>
            <a:off x="381000" y="685800"/>
            <a:ext cx="6096000" cy="3429000"/>
          </a:xfrm>
          <a:prstGeom prst="rect">
            <a:avLst/>
          </a:prstGeom>
        </p:spPr>
        <p:txBody>
          <a:bodyPr/>
          <a:lstStyle/>
          <a:p>
            <a:endParaRPr/>
          </a:p>
        </p:txBody>
      </p:sp>
      <p:sp>
        <p:nvSpPr>
          <p:cNvPr id="166" name="Shape 166"/>
          <p:cNvSpPr>
            <a:spLocks noGrp="1"/>
          </p:cNvSpPr>
          <p:nvPr>
            <p:ph type="body" sz="quarter" idx="1"/>
          </p:nvPr>
        </p:nvSpPr>
        <p:spPr>
          <a:prstGeom prst="rect">
            <a:avLst/>
          </a:prstGeom>
        </p:spPr>
        <p:txBody>
          <a:bodyPr/>
          <a:lstStyle/>
          <a:p>
            <a:r>
              <a:rPr lang="en-US" dirty="0"/>
              <a:t>-Computer applications are integral part of most professional settings and the ability to use productivity software such as Office applications greatly increase work eligibility</a:t>
            </a:r>
          </a:p>
          <a:p>
            <a:r>
              <a:rPr lang="en-US" dirty="0"/>
              <a:t>-Unfortunately most desktop applications use GUIs which are primarily intended for sighted interaction and cause usability issues for SR users</a:t>
            </a:r>
          </a:p>
          <a:p>
            <a:r>
              <a:rPr lang="en-US" dirty="0"/>
              <a:t>-For example, when using a Word processor the user would mainly interact with the text editing area. If a sighted user wanted to access the bullets command they would just point and click with their mouse. On the other hand, a SR user would have to press alt key to move the SRs focus to the top ribbon then press Tab key 23 times to reach the same command.</a:t>
            </a:r>
          </a:p>
          <a:p>
            <a:r>
              <a:rPr lang="en-US" dirty="0"/>
              <a:t>-As a result SR users needs to spend more time and effort than their sighted peers to do similar tasks. Therefore, we built a system to increase application usability for blind people as explained later in the presentation</a:t>
            </a:r>
            <a:endParaRPr dirty="0"/>
          </a:p>
        </p:txBody>
      </p:sp>
    </p:spTree>
    <p:extLst>
      <p:ext uri="{BB962C8B-B14F-4D97-AF65-F5344CB8AC3E}">
        <p14:creationId xmlns:p14="http://schemas.microsoft.com/office/powerpoint/2010/main" val="3938809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order to better understand the usability issues SR users face we conducted an interview study over the phone where we asked 12 participants questions about desktop application usability, shortcut usage habits.</a:t>
            </a:r>
          </a:p>
        </p:txBody>
      </p:sp>
    </p:spTree>
    <p:extLst>
      <p:ext uri="{BB962C8B-B14F-4D97-AF65-F5344CB8AC3E}">
        <p14:creationId xmlns:p14="http://schemas.microsoft.com/office/powerpoint/2010/main" val="2050292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xfrm>
            <a:off x="381000" y="685800"/>
            <a:ext cx="6096000" cy="3429000"/>
          </a:xfrm>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r>
              <a:rPr lang="en-US" dirty="0"/>
              <a:t>-These were the main findings of our study</a:t>
            </a:r>
          </a:p>
          <a:p>
            <a:pPr marL="342900" indent="-342900">
              <a:buFontTx/>
              <a:buChar char="-"/>
            </a:pPr>
            <a:r>
              <a:rPr lang="en-US" dirty="0"/>
              <a:t>6 - how different applications use different keyboard shortcuts for their commands and different control paradigms for traversing their interfaces. We’ll examine this further in the next slide. </a:t>
            </a:r>
          </a:p>
          <a:p>
            <a:pPr marL="342900" indent="-342900">
              <a:buFontTx/>
              <a:buChar char="-"/>
            </a:pPr>
            <a:r>
              <a:rPr lang="en-US" dirty="0"/>
              <a:t>3 – Mentioned learning new shortcuts as an issues</a:t>
            </a:r>
          </a:p>
          <a:p>
            <a:pPr marL="342900" indent="-342900">
              <a:buFontTx/>
              <a:buChar char="-"/>
            </a:pPr>
            <a:r>
              <a:rPr lang="en-US" dirty="0"/>
              <a:t>4 - they repeat their actions hoping that it will work eventually</a:t>
            </a:r>
          </a:p>
          <a:p>
            <a:pPr marL="342900" indent="-342900">
              <a:buFontTx/>
              <a:buChar char="-"/>
            </a:pPr>
            <a:r>
              <a:rPr lang="en-US" dirty="0"/>
              <a:t>8 -  participants mentioned seeking help from a sighted person.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-After the interview study we inspected some desktop applications for navigation usability issues that the participants brought up</a:t>
            </a:r>
          </a:p>
          <a:p>
            <a:r>
              <a:rPr lang="en-US" dirty="0"/>
              <a:t>-Figure A shows the Notepad application. The commands in the yellow rectangle are accessed via ALT key and are navigable via arrow keys. The yellow rectangles in Figure B and C also use this navigation paradigm</a:t>
            </a:r>
          </a:p>
          <a:p>
            <a:r>
              <a:rPr lang="en-US" dirty="0"/>
              <a:t>-Figure B shows the </a:t>
            </a:r>
            <a:r>
              <a:rPr lang="en-US" dirty="0" err="1"/>
              <a:t>Wordpad</a:t>
            </a:r>
            <a:r>
              <a:rPr lang="en-US" dirty="0"/>
              <a:t> application. Commands in the red rectangle are accessible via ALT key and are navigable via TAB key. Red rectangle in Figure C also uses this navigation paradigm.</a:t>
            </a:r>
          </a:p>
          <a:p>
            <a:r>
              <a:rPr lang="en-US" dirty="0"/>
              <a:t>-Figure C shows the File Explorer. Commands in the left ribbon labelled as 5 are accessed via pressing TAB key 4 times and are navigable via arrow keys.</a:t>
            </a:r>
          </a:p>
          <a:p>
            <a:r>
              <a:rPr lang="en-US" dirty="0"/>
              <a:t>-Figure D shows the zoom application. The user navigates the commands of the application in the numbered order via pressing TAB key. However, the commands in the top ribbon labelled as 1 are navigable via arrow keys.</a:t>
            </a:r>
          </a:p>
        </p:txBody>
      </p:sp>
    </p:spTree>
    <p:extLst>
      <p:ext uri="{BB962C8B-B14F-4D97-AF65-F5344CB8AC3E}">
        <p14:creationId xmlns:p14="http://schemas.microsoft.com/office/powerpoint/2010/main" val="42087597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In order to solve the aforementioned issues, we developed </a:t>
            </a:r>
            <a:r>
              <a:rPr lang="en-US" b="1" dirty="0" err="1"/>
              <a:t>Accessbolt</a:t>
            </a:r>
            <a:r>
              <a:rPr lang="en-US" b="1" dirty="0"/>
              <a:t> around 3 core principles: uniformity, efficiency and usability</a:t>
            </a:r>
            <a:endParaRPr lang="en-US" dirty="0"/>
          </a:p>
        </p:txBody>
      </p:sp>
    </p:spTree>
    <p:extLst>
      <p:ext uri="{BB962C8B-B14F-4D97-AF65-F5344CB8AC3E}">
        <p14:creationId xmlns:p14="http://schemas.microsoft.com/office/powerpoint/2010/main" val="1698579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we can see the architectural workflow of the </a:t>
            </a:r>
            <a:r>
              <a:rPr lang="en-US" dirty="0" err="1"/>
              <a:t>accesbolt</a:t>
            </a:r>
            <a:r>
              <a:rPr lang="en-US" dirty="0"/>
              <a:t> system. When the user triggers the </a:t>
            </a:r>
            <a:r>
              <a:rPr lang="en-US" dirty="0" err="1"/>
              <a:t>accessbolt</a:t>
            </a:r>
            <a:r>
              <a:rPr lang="en-US" dirty="0"/>
              <a:t> shortcut it will automatically detect the application in use and extract its controls. A binary classifier then separates command controls from non-command controls. Command controls are added to the pop-up interface and are presented to the user. User interacts with the popup interface using </a:t>
            </a:r>
            <a:r>
              <a:rPr lang="en-US" dirty="0" err="1"/>
              <a:t>accessbolt’s</a:t>
            </a:r>
            <a:r>
              <a:rPr lang="en-US" dirty="0"/>
              <a:t> simple shortcuts and its efficient search functionality. Once the user makes a selection, popup interface is closed automatically and </a:t>
            </a:r>
            <a:r>
              <a:rPr lang="en-US" dirty="0" err="1"/>
              <a:t>accessbolt</a:t>
            </a:r>
            <a:r>
              <a:rPr lang="en-US" dirty="0"/>
              <a:t> triggers the selected action in the application.</a:t>
            </a:r>
          </a:p>
          <a:p>
            <a:endParaRPr lang="en-US" dirty="0"/>
          </a:p>
          <a:p>
            <a:r>
              <a:rPr lang="en-US" dirty="0"/>
              <a:t>- Next we will discuss these submodules in detail</a:t>
            </a:r>
          </a:p>
        </p:txBody>
      </p:sp>
    </p:spTree>
    <p:extLst>
      <p:ext uri="{BB962C8B-B14F-4D97-AF65-F5344CB8AC3E}">
        <p14:creationId xmlns:p14="http://schemas.microsoft.com/office/powerpoint/2010/main" val="3728615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-Windows accessibility framework provides access to application’s UI tree</a:t>
            </a:r>
            <a:r>
              <a:rPr lang="en-US" sz="2200" dirty="0">
                <a:effectLst/>
                <a:latin typeface="+mn-lt"/>
                <a:ea typeface="+mn-ea"/>
                <a:cs typeface="+mn-cs"/>
                <a:sym typeface="Helvetica Neue"/>
              </a:rPr>
              <a:t> which contains its structural information along with detailed information such as name, description, control type, and default action for each of the application’s controls </a:t>
            </a:r>
            <a:endParaRPr lang="en-US" dirty="0"/>
          </a:p>
          <a:p>
            <a:r>
              <a:rPr lang="en-US" dirty="0"/>
              <a:t>-Figure on the right displays the UI tree of the File Explorer application</a:t>
            </a:r>
          </a:p>
        </p:txBody>
      </p:sp>
    </p:spTree>
    <p:extLst>
      <p:ext uri="{BB962C8B-B14F-4D97-AF65-F5344CB8AC3E}">
        <p14:creationId xmlns:p14="http://schemas.microsoft.com/office/powerpoint/2010/main" val="13533379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-Application controls fall into 3 categories</a:t>
            </a:r>
          </a:p>
          <a:p>
            <a:r>
              <a:rPr lang="en-US" dirty="0"/>
              <a:t>-Structural controls such as Panes and Ribbons are container controls which create the layout of the application. These controls are not interactive</a:t>
            </a:r>
          </a:p>
          <a:p>
            <a:r>
              <a:rPr lang="en-US" dirty="0"/>
              <a:t>-We call the interactive controls functional controls and they are separated into two subcategories.</a:t>
            </a:r>
          </a:p>
          <a:p>
            <a:r>
              <a:rPr lang="en-US" dirty="0"/>
              <a:t>-Files in the file explorer or cells in excel are examples of content controls. These are the focus of the application</a:t>
            </a:r>
          </a:p>
          <a:p>
            <a:r>
              <a:rPr lang="en-US" dirty="0"/>
              <a:t>-Controls that provide application functionality such as bold button in word or mute in music player are command controls. </a:t>
            </a:r>
          </a:p>
        </p:txBody>
      </p:sp>
    </p:spTree>
    <p:extLst>
      <p:ext uri="{BB962C8B-B14F-4D97-AF65-F5344CB8AC3E}">
        <p14:creationId xmlns:p14="http://schemas.microsoft.com/office/powerpoint/2010/main" val="21102178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xfrm>
            <a:off x="381000" y="685800"/>
            <a:ext cx="6096000" cy="3429000"/>
          </a:xfrm>
          <a:prstGeom prst="rect">
            <a:avLst/>
          </a:prstGeom>
        </p:spPr>
        <p:txBody>
          <a:bodyPr/>
          <a:lstStyle/>
          <a:p>
            <a:endParaRPr/>
          </a:p>
        </p:txBody>
      </p:sp>
      <p:sp>
        <p:nvSpPr>
          <p:cNvPr id="222" name="Shape 222"/>
          <p:cNvSpPr>
            <a:spLocks noGrp="1"/>
          </p:cNvSpPr>
          <p:nvPr>
            <p:ph type="body" sz="quarter" idx="1"/>
          </p:nvPr>
        </p:nvSpPr>
        <p:spPr>
          <a:prstGeom prst="rect">
            <a:avLst/>
          </a:prstGeom>
        </p:spPr>
        <p:txBody>
          <a:bodyPr/>
          <a:lstStyle/>
          <a:p>
            <a:r>
              <a:rPr lang="en-US" dirty="0"/>
              <a:t>-Purpose of the Classification model is to separate command controls from non-command controls.</a:t>
            </a:r>
          </a:p>
          <a:p>
            <a:r>
              <a:rPr lang="en-US" dirty="0"/>
              <a:t>-For this task we trained and tested 3 ML models and an ontology model.</a:t>
            </a:r>
          </a:p>
          <a:p>
            <a:r>
              <a:rPr lang="en-US" dirty="0"/>
              <a:t>-Ontology model followed handcrafted rules such as whether the control’s type and its default action are in a predetermined list and whether it is a leaf node in the UI tree. These rules were selected based on our observations.</a:t>
            </a:r>
          </a:p>
          <a:p>
            <a:r>
              <a:rPr lang="en-US" dirty="0"/>
              <a:t>-3 machine learning models had the shown properties.</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-Dataset that was used in the training of the models was manually collected from 15 applications that are listed here.</a:t>
            </a:r>
          </a:p>
          <a:p>
            <a:r>
              <a:rPr lang="en-US" dirty="0"/>
              <a:t>-In total there was 1014 command controls and 3095 non-command controls in the dataset</a:t>
            </a:r>
          </a:p>
        </p:txBody>
      </p:sp>
    </p:spTree>
    <p:extLst>
      <p:ext uri="{BB962C8B-B14F-4D97-AF65-F5344CB8AC3E}">
        <p14:creationId xmlns:p14="http://schemas.microsoft.com/office/powerpoint/2010/main" val="361539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is an overview of my presentation.</a:t>
            </a:r>
          </a:p>
          <a:p>
            <a:r>
              <a:rPr lang="en-US" dirty="0"/>
              <a:t>-First I’ll talk about the first contribution of this proposal which is about PDF form accessibility with HTML overlays</a:t>
            </a:r>
          </a:p>
          <a:p>
            <a:r>
              <a:rPr lang="en-US" dirty="0"/>
              <a:t>-Second contribution is user-interface accessibility with </a:t>
            </a:r>
            <a:r>
              <a:rPr lang="en-US" dirty="0" err="1"/>
              <a:t>AccessBolt</a:t>
            </a:r>
            <a:r>
              <a:rPr lang="en-US" dirty="0"/>
              <a:t> interface</a:t>
            </a:r>
          </a:p>
          <a:p>
            <a:r>
              <a:rPr lang="en-US" dirty="0"/>
              <a:t>-</a:t>
            </a:r>
          </a:p>
        </p:txBody>
      </p:sp>
    </p:spTree>
    <p:extLst>
      <p:ext uri="{BB962C8B-B14F-4D97-AF65-F5344CB8AC3E}">
        <p14:creationId xmlns:p14="http://schemas.microsoft.com/office/powerpoint/2010/main" val="18157985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-Table on the right shows the precision, recall and the F1 scores of the tested models.</a:t>
            </a:r>
          </a:p>
          <a:p>
            <a:pPr marL="0" marR="0" lvl="0" indent="0" defTabSz="457200" eaLnBrk="1" fontAlgn="auto" latinLnBrk="0" hangingPunct="1">
              <a:lnSpc>
                <a:spcPct val="117999"/>
              </a:lnSpc>
              <a:spcBef>
                <a:spcPts val="0"/>
              </a:spcBef>
              <a:spcAft>
                <a:spcPts val="0"/>
              </a:spcAft>
              <a:buClrTx/>
              <a:buSzTx/>
              <a:buFontTx/>
              <a:buNone/>
              <a:tabLst/>
              <a:defRPr/>
            </a:pPr>
            <a:r>
              <a:rPr lang="en-US" dirty="0"/>
              <a:t>-Ontology model by its design did not use location feature. ML models were tested with and without the location features</a:t>
            </a:r>
          </a:p>
          <a:p>
            <a:pPr marL="0" marR="0" lvl="0" indent="0" defTabSz="457200" eaLnBrk="1" fontAlgn="auto" latinLnBrk="0" hangingPunct="1">
              <a:lnSpc>
                <a:spcPct val="117999"/>
              </a:lnSpc>
              <a:spcBef>
                <a:spcPts val="0"/>
              </a:spcBef>
              <a:spcAft>
                <a:spcPts val="0"/>
              </a:spcAft>
              <a:buClrTx/>
              <a:buSzTx/>
              <a:buFontTx/>
              <a:buNone/>
              <a:tabLst/>
              <a:defRPr/>
            </a:pPr>
            <a:r>
              <a:rPr lang="en-US" dirty="0"/>
              <a:t>-Inclusion of location features in the training process improved Command vs. Content control separation.</a:t>
            </a:r>
          </a:p>
          <a:p>
            <a:pPr marL="0" marR="0" lvl="0" indent="0" defTabSz="457200" eaLnBrk="1" fontAlgn="auto" latinLnBrk="0" hangingPunct="1">
              <a:lnSpc>
                <a:spcPct val="117999"/>
              </a:lnSpc>
              <a:spcBef>
                <a:spcPts val="0"/>
              </a:spcBef>
              <a:spcAft>
                <a:spcPts val="0"/>
              </a:spcAft>
              <a:buClrTx/>
              <a:buSzTx/>
              <a:buFontTx/>
              <a:buNone/>
              <a:tabLst/>
              <a:defRPr/>
            </a:pPr>
            <a:r>
              <a:rPr lang="en-US" dirty="0"/>
              <a:t>-We decided to use the decision tree model in our system as it had the highest F1 score</a:t>
            </a:r>
          </a:p>
        </p:txBody>
      </p:sp>
    </p:spTree>
    <p:extLst>
      <p:ext uri="{BB962C8B-B14F-4D97-AF65-F5344CB8AC3E}">
        <p14:creationId xmlns:p14="http://schemas.microsoft.com/office/powerpoint/2010/main" val="33773507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designed </a:t>
            </a:r>
            <a:r>
              <a:rPr lang="en-US" dirty="0" err="1"/>
              <a:t>accessbolt</a:t>
            </a:r>
            <a:r>
              <a:rPr lang="en-US" dirty="0"/>
              <a:t> to have a flat interface rather than a hierarchical one because we observed that users were more likely to remember the name of the command, such as delete, rather than the name of a container such as organize.</a:t>
            </a:r>
          </a:p>
          <a:p>
            <a:r>
              <a:rPr lang="en-US" dirty="0"/>
              <a:t>-</a:t>
            </a:r>
            <a:r>
              <a:rPr lang="en-US" dirty="0" err="1"/>
              <a:t>Accessbolt</a:t>
            </a:r>
            <a:r>
              <a:rPr lang="en-US" dirty="0"/>
              <a:t> interface is serially navigable with tab and arrow keys. </a:t>
            </a:r>
          </a:p>
          <a:p>
            <a:r>
              <a:rPr lang="en-US" dirty="0"/>
              <a:t>-It also provides a search functionality for looking up command names quickly.</a:t>
            </a:r>
          </a:p>
        </p:txBody>
      </p:sp>
    </p:spTree>
    <p:extLst>
      <p:ext uri="{BB962C8B-B14F-4D97-AF65-F5344CB8AC3E}">
        <p14:creationId xmlns:p14="http://schemas.microsoft.com/office/powerpoint/2010/main" val="16260441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order to evaluate the effectiveness of </a:t>
            </a:r>
            <a:r>
              <a:rPr lang="en-US" dirty="0" err="1"/>
              <a:t>accessbolt</a:t>
            </a:r>
            <a:r>
              <a:rPr lang="en-US" dirty="0"/>
              <a:t> we conducted a user study with 6 SR users</a:t>
            </a:r>
          </a:p>
          <a:p>
            <a:r>
              <a:rPr lang="en-US" dirty="0"/>
              <a:t>-Each participants completed 2 tasks for each condition, totaling to 4 task per participant. Tasks were divided into subtask shown in the table and the participants had to finish them in given time limit.</a:t>
            </a:r>
          </a:p>
          <a:p>
            <a:r>
              <a:rPr lang="en-US" dirty="0"/>
              <a:t>-In baseline condition participants only used SR</a:t>
            </a:r>
          </a:p>
          <a:p>
            <a:r>
              <a:rPr lang="en-US" dirty="0"/>
              <a:t>-In Proposed condition they used SR with </a:t>
            </a:r>
            <a:r>
              <a:rPr lang="en-US" dirty="0" err="1"/>
              <a:t>accessbolt</a:t>
            </a:r>
            <a:endParaRPr lang="en-US" dirty="0"/>
          </a:p>
        </p:txBody>
      </p:sp>
    </p:spTree>
    <p:extLst>
      <p:ext uri="{BB962C8B-B14F-4D97-AF65-F5344CB8AC3E}">
        <p14:creationId xmlns:p14="http://schemas.microsoft.com/office/powerpoint/2010/main" val="36698966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-Participants were also administered the NASA-TLX questionnaire after each study condition in order to estimate their perceived workload</a:t>
            </a:r>
          </a:p>
          <a:p>
            <a:pPr marL="0" marR="0" lvl="0" indent="0" defTabSz="457200" eaLnBrk="1" fontAlgn="auto" latinLnBrk="0" hangingPunct="1">
              <a:lnSpc>
                <a:spcPct val="117999"/>
              </a:lnSpc>
              <a:spcBef>
                <a:spcPts val="0"/>
              </a:spcBef>
              <a:spcAft>
                <a:spcPts val="0"/>
              </a:spcAft>
              <a:buClrTx/>
              <a:buSzTx/>
              <a:buFontTx/>
              <a:buNone/>
              <a:tabLst/>
              <a:defRPr/>
            </a:pPr>
            <a:r>
              <a:rPr lang="en-US" dirty="0"/>
              <a:t> A deeper e</a:t>
            </a:r>
            <a:r>
              <a:rPr lang="en-US" sz="2200" dirty="0">
                <a:effectLst/>
                <a:latin typeface="+mn-lt"/>
                <a:ea typeface="+mn-ea"/>
                <a:cs typeface="+mn-cs"/>
                <a:sym typeface="Helvetica Neue"/>
              </a:rPr>
              <a:t>xamination of our data revealed that out of the six categories the average scores for the performance, effort and frustration categories were very high for the baseline condition. </a:t>
            </a:r>
          </a:p>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mn-lt"/>
                <a:ea typeface="+mn-ea"/>
                <a:cs typeface="+mn-cs"/>
                <a:sym typeface="Helvetica Neue"/>
              </a:rPr>
              <a:t>-Overall, proposed condition had much lower TLX scores across all the categories.</a:t>
            </a:r>
            <a:endParaRPr lang="en-US" dirty="0"/>
          </a:p>
          <a:p>
            <a:endParaRPr lang="en-US" dirty="0"/>
          </a:p>
        </p:txBody>
      </p:sp>
    </p:spTree>
    <p:extLst>
      <p:ext uri="{BB962C8B-B14F-4D97-AF65-F5344CB8AC3E}">
        <p14:creationId xmlns:p14="http://schemas.microsoft.com/office/powerpoint/2010/main" val="26139429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-After the pilot study we saw few ways that we can enhance the </a:t>
            </a:r>
            <a:r>
              <a:rPr lang="en-US" dirty="0" err="1"/>
              <a:t>AccessBolt</a:t>
            </a:r>
            <a:r>
              <a:rPr lang="en-US" dirty="0"/>
              <a:t> system. Here you can see the enhance diagram for the Accessbolt system. The main changes are the inclusion of the crawler application’s output and the dialog assistant interface. We will talk about these extensions next.</a:t>
            </a:r>
          </a:p>
        </p:txBody>
      </p:sp>
    </p:spTree>
    <p:extLst>
      <p:ext uri="{BB962C8B-B14F-4D97-AF65-F5344CB8AC3E}">
        <p14:creationId xmlns:p14="http://schemas.microsoft.com/office/powerpoint/2010/main" val="10898209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we mentioned before we use the windows framework to access the UI tree of an application. However, the elements which aren’t visible on the screen do not appear in the UI tree as well.</a:t>
            </a:r>
          </a:p>
        </p:txBody>
      </p:sp>
    </p:spTree>
    <p:extLst>
      <p:ext uri="{BB962C8B-B14F-4D97-AF65-F5344CB8AC3E}">
        <p14:creationId xmlns:p14="http://schemas.microsoft.com/office/powerpoint/2010/main" val="14964500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As you can see the </a:t>
            </a:r>
            <a:r>
              <a:rPr lang="en-US" dirty="0" err="1"/>
              <a:t>AccessBolt</a:t>
            </a:r>
            <a:r>
              <a:rPr lang="en-US" dirty="0"/>
              <a:t> interface now includes controls from other tabs as well</a:t>
            </a:r>
          </a:p>
        </p:txBody>
      </p:sp>
    </p:spTree>
    <p:extLst>
      <p:ext uri="{BB962C8B-B14F-4D97-AF65-F5344CB8AC3E}">
        <p14:creationId xmlns:p14="http://schemas.microsoft.com/office/powerpoint/2010/main" val="16260441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[Add a 30 sec demo video]</a:t>
            </a:r>
          </a:p>
        </p:txBody>
      </p:sp>
    </p:spTree>
    <p:extLst>
      <p:ext uri="{BB962C8B-B14F-4D97-AF65-F5344CB8AC3E}">
        <p14:creationId xmlns:p14="http://schemas.microsoft.com/office/powerpoint/2010/main" val="18626250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other enhancement we wanted to bring to the </a:t>
            </a:r>
            <a:r>
              <a:rPr lang="en-US" dirty="0" err="1"/>
              <a:t>AccessBolt</a:t>
            </a:r>
            <a:r>
              <a:rPr lang="en-US" dirty="0"/>
              <a:t> system was the inclusion of a dialog assistant</a:t>
            </a:r>
          </a:p>
          <a:p>
            <a:r>
              <a:rPr lang="en-US" dirty="0"/>
              <a:t>-The goal of this extension is to provide a more intuitive and flexible interface to the user </a:t>
            </a:r>
          </a:p>
          <a:p>
            <a:r>
              <a:rPr lang="en-US" dirty="0"/>
              <a:t>-It also requires less physical effort in terms of less key presses</a:t>
            </a:r>
          </a:p>
        </p:txBody>
      </p:sp>
    </p:spTree>
    <p:extLst>
      <p:ext uri="{BB962C8B-B14F-4D97-AF65-F5344CB8AC3E}">
        <p14:creationId xmlns:p14="http://schemas.microsoft.com/office/powerpoint/2010/main" val="35287327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79345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My research broadly falls under Human-Computer Interaction. For those who are unfamiliar with HCI, it is “a discipline that is concerned with the design, evaluation, and implementation of interactive computing systems for human use and with the study of major phenomena surrounding them”.</a:t>
            </a:r>
          </a:p>
          <a:p>
            <a:pPr marL="0" lvl="0" indent="0" algn="l" rtl="0">
              <a:spcBef>
                <a:spcPts val="0"/>
              </a:spcBef>
              <a:spcAft>
                <a:spcPts val="0"/>
              </a:spcAft>
              <a:buNone/>
            </a:pPr>
            <a:r>
              <a:rPr lang="en-US" dirty="0"/>
              <a:t>It includes studying how humans interact with computers, and designing interfaces and interactive technologies that enable humans to interact with computers in novel ways while satisfying their needs.  </a:t>
            </a:r>
          </a:p>
          <a:p>
            <a:endParaRPr lang="en-US" dirty="0"/>
          </a:p>
        </p:txBody>
      </p:sp>
    </p:spTree>
    <p:extLst>
      <p:ext uri="{BB962C8B-B14F-4D97-AF65-F5344CB8AC3E}">
        <p14:creationId xmlns:p14="http://schemas.microsoft.com/office/powerpoint/2010/main" val="11723359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70375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076225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53872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433796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73840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9433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So, there is a separate sub-field in HCI dedicated to understanding the interaction needs of people with disabilities. Accessible computing focuses on the accessibility of a computer system to all people, regardless of disability type or severity of impairment. This is my research area, and I specifically focus on people with visual disabilities.</a:t>
            </a:r>
          </a:p>
        </p:txBody>
      </p:sp>
    </p:spTree>
    <p:extLst>
      <p:ext uri="{BB962C8B-B14F-4D97-AF65-F5344CB8AC3E}">
        <p14:creationId xmlns:p14="http://schemas.microsoft.com/office/powerpoint/2010/main" val="2504052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Depending on the extent of impairment, people with visual impairments will either use a screen reader or a screen magnifier to interact with computer applications.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Specifically, blind people use a screen reader that serially narrates application content, and people with low vision utilize a screen magnifier that enlarges screen content, as shown in the figures.</a:t>
            </a:r>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100"/>
              <a:buFont typeface="Arial"/>
              <a:buNone/>
            </a:pPr>
            <a:endParaRPr lang="en-US" dirty="0"/>
          </a:p>
        </p:txBody>
      </p:sp>
    </p:spTree>
    <p:extLst>
      <p:ext uri="{BB962C8B-B14F-4D97-AF65-F5344CB8AC3E}">
        <p14:creationId xmlns:p14="http://schemas.microsoft.com/office/powerpoint/2010/main" val="1283496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xfrm>
            <a:off x="381000" y="685800"/>
            <a:ext cx="6096000" cy="3429000"/>
          </a:xfrm>
          <a:prstGeom prst="rect">
            <a:avLst/>
          </a:prstGeom>
        </p:spPr>
        <p:txBody>
          <a:bodyPr/>
          <a:lstStyle/>
          <a:p>
            <a:endParaRPr/>
          </a:p>
        </p:txBody>
      </p:sp>
      <p:sp>
        <p:nvSpPr>
          <p:cNvPr id="166" name="Shape 166"/>
          <p:cNvSpPr>
            <a:spLocks noGrp="1"/>
          </p:cNvSpPr>
          <p:nvPr>
            <p:ph type="body" sz="quarter" idx="1"/>
          </p:nvPr>
        </p:nvSpPr>
        <p:spPr>
          <a:prstGeom prst="rect">
            <a:avLst/>
          </a:prstGeom>
        </p:spPr>
        <p:txBody>
          <a:bodyPr/>
          <a:lstStyle/>
          <a:p>
            <a:r>
              <a:rPr lang="en-US" dirty="0"/>
              <a:t>-63 million of them are considered blind</a:t>
            </a:r>
          </a:p>
          <a:p>
            <a:r>
              <a:rPr lang="en-US" dirty="0"/>
              <a:t>-both in personal and professional settings</a:t>
            </a:r>
          </a:p>
          <a:p>
            <a:r>
              <a:rPr lang="en-US" dirty="0"/>
              <a:t>-screen reader are such software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a:t>
            </a:r>
            <a:r>
              <a:rPr lang="tr-TR" dirty="0"/>
              <a:t>Most </a:t>
            </a:r>
            <a:r>
              <a:rPr lang="en-US" dirty="0"/>
              <a:t>digital content creators and software developers do not consider non-visual navigation while designing documents and applications</a:t>
            </a:r>
          </a:p>
          <a:p>
            <a:r>
              <a:rPr lang="en-US" dirty="0"/>
              <a:t>-Two such fields where the heterogeneity is felt are PDF document forms and software application user interfaces</a:t>
            </a:r>
          </a:p>
          <a:p>
            <a:r>
              <a:rPr lang="en-US" dirty="0"/>
              <a:t>-Need for learning how to access a button on the user interface or what information a specific  form field requires</a:t>
            </a:r>
          </a:p>
          <a:p>
            <a:r>
              <a:rPr lang="en-US" dirty="0"/>
              <a:t>-Once learned need to memorize that interaction for later use</a:t>
            </a:r>
          </a:p>
        </p:txBody>
      </p:sp>
    </p:spTree>
    <p:extLst>
      <p:ext uri="{BB962C8B-B14F-4D97-AF65-F5344CB8AC3E}">
        <p14:creationId xmlns:p14="http://schemas.microsoft.com/office/powerpoint/2010/main" val="87167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-Main idea behind our solution to these problems is using uniformly accessible overlays to mask the underlying heterogeneity</a:t>
            </a:r>
          </a:p>
        </p:txBody>
      </p:sp>
    </p:spTree>
    <p:extLst>
      <p:ext uri="{BB962C8B-B14F-4D97-AF65-F5344CB8AC3E}">
        <p14:creationId xmlns:p14="http://schemas.microsoft.com/office/powerpoint/2010/main" val="1001966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272795" y="13080999"/>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owl with salmon cakes, salad, and humm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272795" y="13027862"/>
            <a:ext cx="368505" cy="374600"/>
          </a:xfrm>
          <a:prstGeom prst="rect">
            <a:avLst/>
          </a:prstGeom>
        </p:spPr>
        <p:txBody>
          <a:bodyPr/>
          <a:lstStyle>
            <a:lvl1pPr>
              <a:defRPr sz="1800"/>
            </a:lvl1pPr>
          </a:lstStyle>
          <a:p>
            <a:fld id="{86CB4B4D-7CA3-9044-876B-883B54F8677D}" type="slidenum">
              <a:t>‹#›</a:t>
            </a:fld>
            <a:endParaRPr dirty="0"/>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xfrm>
            <a:off x="12001499" y="13080999"/>
            <a:ext cx="368505" cy="374600"/>
          </a:xfrm>
          <a:prstGeom prst="rect">
            <a:avLst/>
          </a:prstGeom>
        </p:spPr>
        <p:txBody>
          <a:bodyPr/>
          <a:lstStyle>
            <a:lvl1pPr>
              <a:defRPr sz="1800"/>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lvl1pPr>
              <a:defRPr sz="1800"/>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xfrm>
            <a:off x="12001499" y="13080999"/>
            <a:ext cx="368505" cy="374600"/>
          </a:xfrm>
          <a:prstGeom prst="rect">
            <a:avLst/>
          </a:prstGeom>
        </p:spPr>
        <p:txBody>
          <a:bodyPr/>
          <a:lstStyle>
            <a:lvl1pPr>
              <a:defRPr sz="1800"/>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xfrm>
            <a:off x="12001499" y="13080999"/>
            <a:ext cx="368505" cy="374600"/>
          </a:xfrm>
          <a:prstGeom prst="rect">
            <a:avLst/>
          </a:prstGeom>
        </p:spPr>
        <p:txBody>
          <a:bodyPr/>
          <a:lstStyle>
            <a:lvl1pPr>
              <a:defRPr sz="1800"/>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lvl1pPr>
              <a:defRPr sz="1800"/>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xfrm>
            <a:off x="199643" y="13140942"/>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xfrm>
            <a:off x="12001499" y="13080999"/>
            <a:ext cx="368505" cy="374600"/>
          </a:xfrm>
          <a:prstGeom prst="rect">
            <a:avLst/>
          </a:prstGeom>
        </p:spPr>
        <p:txBody>
          <a:bodyPr/>
          <a:lstStyle>
            <a:lvl1pPr>
              <a:defRPr sz="1800"/>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xfrm>
            <a:off x="12001499" y="13080999"/>
            <a:ext cx="368505" cy="374600"/>
          </a:xfrm>
          <a:prstGeom prst="rect">
            <a:avLst/>
          </a:prstGeom>
        </p:spPr>
        <p:txBody>
          <a:bodyPr/>
          <a:lstStyle>
            <a:lvl1pPr>
              <a:defRPr sz="1800"/>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xfrm>
            <a:off x="12001499" y="13080999"/>
            <a:ext cx="368505" cy="374600"/>
          </a:xfrm>
          <a:prstGeom prst="rect">
            <a:avLst/>
          </a:prstGeom>
        </p:spPr>
        <p:txBody>
          <a:bodyPr/>
          <a:lstStyle>
            <a:lvl1pPr>
              <a:defRPr sz="1800"/>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xfrm>
            <a:off x="12001499" y="13080999"/>
            <a:ext cx="368505" cy="374600"/>
          </a:xfrm>
          <a:prstGeom prst="rect">
            <a:avLst/>
          </a:prstGeom>
        </p:spPr>
        <p:txBody>
          <a:bodyPr/>
          <a:lstStyle>
            <a:lvl1pPr>
              <a:defRPr sz="1800"/>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xfrm>
            <a:off x="12001499" y="13080999"/>
            <a:ext cx="368505" cy="374600"/>
          </a:xfrm>
          <a:prstGeom prst="rect">
            <a:avLst/>
          </a:prstGeom>
        </p:spPr>
        <p:txBody>
          <a:bodyPr/>
          <a:lstStyle>
            <a:lvl1pPr>
              <a:defRPr sz="1800"/>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Image"/>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Imag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xfrm>
            <a:off x="12001499" y="13080999"/>
            <a:ext cx="368505" cy="374600"/>
          </a:xfrm>
          <a:prstGeom prst="rect">
            <a:avLst/>
          </a:prstGeom>
        </p:spPr>
        <p:txBody>
          <a:bodyPr/>
          <a:lstStyle>
            <a:lvl1pPr>
              <a:defRPr sz="1800"/>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xfrm>
            <a:off x="12001499" y="13080999"/>
            <a:ext cx="368505" cy="374600"/>
          </a:xfrm>
          <a:prstGeom prst="rect">
            <a:avLst/>
          </a:prstGeom>
        </p:spPr>
        <p:txBody>
          <a:bodyPr/>
          <a:lstStyle>
            <a:lvl1pPr>
              <a:defRPr sz="18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xfrm>
            <a:off x="12001499" y="13080999"/>
            <a:ext cx="368505" cy="374600"/>
          </a:xfrm>
          <a:prstGeom prst="rect">
            <a:avLst/>
          </a:prstGeom>
        </p:spPr>
        <p:txBody>
          <a:bodyPr/>
          <a:lstStyle>
            <a:lvl1pPr>
              <a:defRPr sz="1800"/>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91000">
              <a:schemeClr val="accent1">
                <a:lumMod val="5000"/>
                <a:lumOff val="95000"/>
              </a:schemeClr>
            </a:gs>
            <a:gs pos="91000">
              <a:schemeClr val="accent1">
                <a:lumMod val="45000"/>
                <a:lumOff val="55000"/>
              </a:schemeClr>
            </a:gs>
            <a:gs pos="100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transition spd="med"/>
  <p:hf hdr="0" ftr="0" dt="0"/>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91000">
              <a:schemeClr val="accent1">
                <a:lumMod val="5000"/>
                <a:lumOff val="95000"/>
              </a:schemeClr>
            </a:gs>
            <a:gs pos="91000">
              <a:schemeClr val="accent1">
                <a:lumMod val="45000"/>
                <a:lumOff val="55000"/>
              </a:schemeClr>
            </a:gs>
            <a:gs pos="100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365455" y="12891921"/>
            <a:ext cx="424993" cy="436678"/>
          </a:xfrm>
          <a:prstGeom prst="rect">
            <a:avLst/>
          </a:prstGeom>
          <a:ln w="12700">
            <a:miter lim="400000"/>
          </a:ln>
        </p:spPr>
        <p:txBody>
          <a:bodyPr wrap="none" lIns="50800" tIns="50800" rIns="50800" bIns="50800" anchor="b">
            <a:spAutoFit/>
          </a:bodyPr>
          <a:lstStyle>
            <a:lvl1pPr defTabSz="584200">
              <a:defRPr sz="22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65" r:id="rId1"/>
    <p:sldLayoutId id="2147483650"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63" r:id="rId15"/>
  </p:sldLayoutIdLst>
  <p:transition spd="med"/>
  <p:hf hdr="0" ftr="0" dt="0"/>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a:defRPr>
      </a:lvl1pPr>
      <a:lvl2pPr marL="0" marR="0" indent="457200" algn="ctr" defTabSz="58420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a:defRPr>
      </a:lvl2pPr>
      <a:lvl3pPr marL="0" marR="0" indent="914400" algn="ctr" defTabSz="58420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a:defRPr>
      </a:lvl3pPr>
      <a:lvl4pPr marL="0" marR="0" indent="1371600" algn="ctr" defTabSz="58420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a:defRPr>
      </a:lvl4pPr>
      <a:lvl5pPr marL="0" marR="0" indent="1828800" algn="ctr" defTabSz="58420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a:defRPr>
      </a:lvl5pPr>
      <a:lvl6pPr marL="0" marR="0" indent="2286000" algn="ctr" defTabSz="58420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a:defRPr>
      </a:lvl6pPr>
      <a:lvl7pPr marL="0" marR="0" indent="2743200" algn="ctr" defTabSz="58420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a:defRPr>
      </a:lvl7pPr>
      <a:lvl8pPr marL="0" marR="0" indent="3200400" algn="ctr" defTabSz="58420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a:defRPr>
      </a:lvl8pPr>
      <a:lvl9pPr marL="0" marR="0" indent="3657600" algn="ctr" defTabSz="58420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91000">
              <a:schemeClr val="accent1">
                <a:lumMod val="5000"/>
                <a:lumOff val="95000"/>
              </a:schemeClr>
            </a:gs>
            <a:gs pos="91000">
              <a:schemeClr val="accent1">
                <a:lumMod val="45000"/>
                <a:lumOff val="55000"/>
              </a:schemeClr>
            </a:gs>
            <a:gs pos="100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79" r:id="rId1"/>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6.xml"/><Relationship Id="rId5" Type="http://schemas.openxmlformats.org/officeDocument/2006/relationships/image" Target="../media/image33.pn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0.xml"/><Relationship Id="rId7"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8.png"/><Relationship Id="rId3" Type="http://schemas.openxmlformats.org/officeDocument/2006/relationships/notesSlide" Target="../notesSlides/notesSlide23.xml"/><Relationship Id="rId7" Type="http://schemas.openxmlformats.org/officeDocument/2006/relationships/image" Target="../media/image6.png"/><Relationship Id="rId12" Type="http://schemas.openxmlformats.org/officeDocument/2006/relationships/image" Target="../media/image47.png"/><Relationship Id="rId2" Type="http://schemas.openxmlformats.org/officeDocument/2006/relationships/slideLayout" Target="../slideLayouts/slideLayout2.xml"/><Relationship Id="rId16" Type="http://schemas.openxmlformats.org/officeDocument/2006/relationships/image" Target="../media/image10.svg"/><Relationship Id="rId1" Type="http://schemas.openxmlformats.org/officeDocument/2006/relationships/tags" Target="../tags/tag3.xml"/><Relationship Id="rId6" Type="http://schemas.openxmlformats.org/officeDocument/2006/relationships/image" Target="../media/image44.png"/><Relationship Id="rId11" Type="http://schemas.openxmlformats.org/officeDocument/2006/relationships/image" Target="../media/image46.png"/><Relationship Id="rId5" Type="http://schemas.openxmlformats.org/officeDocument/2006/relationships/image" Target="../media/image43.png"/><Relationship Id="rId15" Type="http://schemas.openxmlformats.org/officeDocument/2006/relationships/image" Target="../media/image9.png"/><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image" Target="../media/image7.png"/><Relationship Id="rId14" Type="http://schemas.openxmlformats.org/officeDocument/2006/relationships/image" Target="../media/image4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7.png"/><Relationship Id="rId4" Type="http://schemas.openxmlformats.org/officeDocument/2006/relationships/notesSlide" Target="../notesSlides/notesSlide35.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9.png"/><Relationship Id="rId4" Type="http://schemas.openxmlformats.org/officeDocument/2006/relationships/notesSlide" Target="../notesSlides/notesSlide37.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1.png"/><Relationship Id="rId4" Type="http://schemas.openxmlformats.org/officeDocument/2006/relationships/notesSlide" Target="../notesSlides/notesSlide4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7.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Title 2">
            <a:extLst>
              <a:ext uri="{FF2B5EF4-FFF2-40B4-BE49-F238E27FC236}">
                <a16:creationId xmlns:a16="http://schemas.microsoft.com/office/drawing/2014/main" id="{873CDF9A-F5F7-178B-ACE1-BC5D2CC370BA}"/>
              </a:ext>
            </a:extLst>
          </p:cNvPr>
          <p:cNvSpPr>
            <a:spLocks noGrp="1"/>
          </p:cNvSpPr>
          <p:nvPr>
            <p:ph type="title"/>
          </p:nvPr>
        </p:nvSpPr>
        <p:spPr>
          <a:xfrm>
            <a:off x="858971" y="2037806"/>
            <a:ext cx="21971004" cy="5711069"/>
          </a:xfrm>
          <a:noFill/>
          <a:ln>
            <a:solidFill>
              <a:schemeClr val="bg1"/>
            </a:solidFill>
          </a:ln>
        </p:spPr>
        <p:txBody>
          <a:bodyPr>
            <a:normAutofit/>
          </a:bodyPr>
          <a:lstStyle/>
          <a:p>
            <a:pPr algn="ctr"/>
            <a:r>
              <a:rPr lang="en-US" sz="13500" dirty="0">
                <a:solidFill>
                  <a:schemeClr val="bg1"/>
                </a:solidFill>
                <a:highlight>
                  <a:srgbClr val="008000"/>
                </a:highlight>
              </a:rPr>
              <a:t>Next Generation </a:t>
            </a:r>
            <a:br>
              <a:rPr lang="en-US" sz="9600" dirty="0">
                <a:highlight>
                  <a:srgbClr val="008000"/>
                </a:highlight>
              </a:rPr>
            </a:br>
            <a:r>
              <a:rPr lang="en-US" sz="9800" dirty="0">
                <a:solidFill>
                  <a:schemeClr val="bg1"/>
                </a:solidFill>
                <a:highlight>
                  <a:srgbClr val="008000"/>
                </a:highlight>
              </a:rPr>
              <a:t>Assistive Technologies </a:t>
            </a:r>
            <a:br>
              <a:rPr lang="en-US" sz="9600" dirty="0">
                <a:solidFill>
                  <a:schemeClr val="bg1"/>
                </a:solidFill>
                <a:highlight>
                  <a:srgbClr val="008000"/>
                </a:highlight>
              </a:rPr>
            </a:br>
            <a:r>
              <a:rPr lang="en-US" sz="9600" dirty="0">
                <a:solidFill>
                  <a:schemeClr val="bg1"/>
                </a:solidFill>
                <a:highlight>
                  <a:srgbClr val="008000"/>
                </a:highlight>
              </a:rPr>
              <a:t>using </a:t>
            </a:r>
            <a:br>
              <a:rPr lang="en-US" sz="9600" dirty="0">
                <a:highlight>
                  <a:srgbClr val="008000"/>
                </a:highlight>
              </a:rPr>
            </a:br>
            <a:r>
              <a:rPr lang="en-US" sz="11000" dirty="0">
                <a:solidFill>
                  <a:schemeClr val="bg1"/>
                </a:solidFill>
                <a:highlight>
                  <a:srgbClr val="008000"/>
                </a:highlight>
              </a:rPr>
              <a:t>Artificial Intelligence</a:t>
            </a:r>
          </a:p>
        </p:txBody>
      </p:sp>
      <p:sp>
        <p:nvSpPr>
          <p:cNvPr id="151" name="Taming User-Interface Heterogeneity with Uniform Overlays for Blind Users"/>
          <p:cNvSpPr txBox="1">
            <a:spLocks noGrp="1"/>
          </p:cNvSpPr>
          <p:nvPr>
            <p:ph type="body" sz="quarter" idx="1"/>
          </p:nvPr>
        </p:nvSpPr>
        <p:spPr>
          <a:xfrm>
            <a:off x="6040663" y="9476050"/>
            <a:ext cx="4064338" cy="989818"/>
          </a:xfrm>
        </p:spPr>
        <p:txBody>
          <a:bodyPr>
            <a:normAutofit/>
          </a:bodyPr>
          <a:lstStyle>
            <a:lvl1pPr defTabSz="2096971">
              <a:defRPr sz="9976" spc="-199"/>
            </a:lvl1pPr>
          </a:lstStyle>
          <a:p>
            <a:pPr algn="ctr">
              <a:lnSpc>
                <a:spcPct val="90000"/>
              </a:lnSpc>
              <a:spcAft>
                <a:spcPts val="600"/>
              </a:spcAft>
            </a:pPr>
            <a:r>
              <a:rPr lang="en-US" sz="4400" dirty="0">
                <a:latin typeface="Apple Braille" pitchFamily="2" charset="0"/>
                <a:ea typeface="Segoe UI Symbol" panose="020B0502040204020203" pitchFamily="34" charset="0"/>
                <a:cs typeface="Segoe UI" panose="020B0502040204020203" pitchFamily="34" charset="0"/>
              </a:rPr>
              <a:t>Presented By:-</a:t>
            </a:r>
          </a:p>
        </p:txBody>
      </p:sp>
      <p:pic>
        <p:nvPicPr>
          <p:cNvPr id="4" name="Picture 3" descr="Graphical user interface, text, application&#10;&#10;Description automatically generated">
            <a:extLst>
              <a:ext uri="{FF2B5EF4-FFF2-40B4-BE49-F238E27FC236}">
                <a16:creationId xmlns:a16="http://schemas.microsoft.com/office/drawing/2014/main" id="{D544E44B-D446-5FB8-3516-D26FE030B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03019"/>
            <a:ext cx="2574991" cy="2574991"/>
          </a:xfrm>
          <a:prstGeom prst="rect">
            <a:avLst/>
          </a:prstGeom>
        </p:spPr>
      </p:pic>
      <p:pic>
        <p:nvPicPr>
          <p:cNvPr id="6" name="Picture 5" descr="A logo with a person's face on it&#10;&#10;Description automatically generated with low confidence">
            <a:extLst>
              <a:ext uri="{FF2B5EF4-FFF2-40B4-BE49-F238E27FC236}">
                <a16:creationId xmlns:a16="http://schemas.microsoft.com/office/drawing/2014/main" id="{CF58F0D8-600A-8098-13EF-1FEDE2E98F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665" y="268482"/>
            <a:ext cx="2919004" cy="2919004"/>
          </a:xfrm>
          <a:prstGeom prst="rect">
            <a:avLst/>
          </a:prstGeom>
        </p:spPr>
      </p:pic>
      <p:sp>
        <p:nvSpPr>
          <p:cNvPr id="10" name="TextBox 9">
            <a:extLst>
              <a:ext uri="{FF2B5EF4-FFF2-40B4-BE49-F238E27FC236}">
                <a16:creationId xmlns:a16="http://schemas.microsoft.com/office/drawing/2014/main" id="{137BC573-F5BE-03E5-63D2-41538343A7D1}"/>
              </a:ext>
            </a:extLst>
          </p:cNvPr>
          <p:cNvSpPr txBox="1"/>
          <p:nvPr/>
        </p:nvSpPr>
        <p:spPr>
          <a:xfrm>
            <a:off x="2848974" y="12860032"/>
            <a:ext cx="17826446"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800" dirty="0">
                <a:solidFill>
                  <a:srgbClr val="002060"/>
                </a:solidFill>
                <a:latin typeface="Segoe UI Symbol" panose="020B0502040204020203" pitchFamily="34" charset="0"/>
                <a:ea typeface="Segoe UI Symbol" panose="020B0502040204020203" pitchFamily="34" charset="0"/>
                <a:cs typeface="Segoe UI" panose="020B0502040204020203" pitchFamily="34" charset="0"/>
              </a:rPr>
              <a:t>Contributors: </a:t>
            </a:r>
            <a:r>
              <a:rPr lang="en-US" sz="2800" dirty="0" err="1">
                <a:solidFill>
                  <a:srgbClr val="002060"/>
                </a:solidFill>
                <a:latin typeface="Segoe UI Symbol" panose="020B0502040204020203" pitchFamily="34" charset="0"/>
                <a:ea typeface="Segoe UI Symbol" panose="020B0502040204020203" pitchFamily="34" charset="0"/>
                <a:cs typeface="Segoe UI" panose="020B0502040204020203" pitchFamily="34" charset="0"/>
              </a:rPr>
              <a:t>Utku</a:t>
            </a:r>
            <a:r>
              <a:rPr lang="en-US" sz="2800" dirty="0">
                <a:solidFill>
                  <a:srgbClr val="002060"/>
                </a:solidFill>
                <a:latin typeface="Segoe UI Symbol" panose="020B0502040204020203" pitchFamily="34" charset="0"/>
                <a:ea typeface="Segoe UI Symbol" panose="020B0502040204020203" pitchFamily="34" charset="0"/>
                <a:cs typeface="Segoe UI" panose="020B0502040204020203" pitchFamily="34" charset="0"/>
              </a:rPr>
              <a:t> </a:t>
            </a:r>
            <a:r>
              <a:rPr lang="en-US" sz="2800" dirty="0" err="1">
                <a:solidFill>
                  <a:srgbClr val="002060"/>
                </a:solidFill>
                <a:latin typeface="Segoe UI Symbol" panose="020B0502040204020203" pitchFamily="34" charset="0"/>
                <a:ea typeface="Segoe UI Symbol" panose="020B0502040204020203" pitchFamily="34" charset="0"/>
                <a:cs typeface="Segoe UI" panose="020B0502040204020203" pitchFamily="34" charset="0"/>
              </a:rPr>
              <a:t>Uckun</a:t>
            </a:r>
            <a:r>
              <a:rPr lang="en-US" sz="2800" dirty="0">
                <a:solidFill>
                  <a:srgbClr val="002060"/>
                </a:solidFill>
                <a:latin typeface="Segoe UI Symbol" panose="020B0502040204020203" pitchFamily="34" charset="0"/>
                <a:ea typeface="Segoe UI Symbol" panose="020B0502040204020203" pitchFamily="34" charset="0"/>
                <a:cs typeface="Segoe UI" panose="020B0502040204020203" pitchFamily="34" charset="0"/>
              </a:rPr>
              <a:t>, </a:t>
            </a:r>
            <a:r>
              <a:rPr lang="en-US" sz="2800" dirty="0" err="1">
                <a:solidFill>
                  <a:srgbClr val="002060"/>
                </a:solidFill>
                <a:latin typeface="Segoe UI Symbol" panose="020B0502040204020203" pitchFamily="34" charset="0"/>
                <a:ea typeface="Segoe UI Symbol" panose="020B0502040204020203" pitchFamily="34" charset="0"/>
                <a:cs typeface="Segoe UI" panose="020B0502040204020203" pitchFamily="34" charset="0"/>
              </a:rPr>
              <a:t>Hae</a:t>
            </a:r>
            <a:r>
              <a:rPr lang="en-US" sz="2800" dirty="0">
                <a:solidFill>
                  <a:srgbClr val="002060"/>
                </a:solidFill>
                <a:latin typeface="Segoe UI Symbol" panose="020B0502040204020203" pitchFamily="34" charset="0"/>
                <a:ea typeface="Segoe UI Symbol" panose="020B0502040204020203" pitchFamily="34" charset="0"/>
                <a:cs typeface="Segoe UI" panose="020B0502040204020203" pitchFamily="34" charset="0"/>
              </a:rPr>
              <a:t>-Na Lee (</a:t>
            </a:r>
            <a:r>
              <a:rPr lang="en-US" sz="2800" dirty="0">
                <a:solidFill>
                  <a:schemeClr val="tx2">
                    <a:lumMod val="50000"/>
                  </a:schemeClr>
                </a:solidFill>
                <a:latin typeface="Segoe UI Symbol" panose="020B0502040204020203" pitchFamily="34" charset="0"/>
                <a:ea typeface="Segoe UI Symbol" panose="020B0502040204020203" pitchFamily="34" charset="0"/>
                <a:cs typeface="Segoe UI" panose="020B0502040204020203" pitchFamily="34" charset="0"/>
              </a:rPr>
              <a:t>Stony Brook University</a:t>
            </a:r>
            <a:r>
              <a:rPr lang="en-US" sz="2800" dirty="0">
                <a:solidFill>
                  <a:srgbClr val="002060"/>
                </a:solidFill>
                <a:latin typeface="Segoe UI Symbol" panose="020B0502040204020203" pitchFamily="34" charset="0"/>
                <a:ea typeface="Segoe UI Symbol" panose="020B0502040204020203" pitchFamily="34" charset="0"/>
                <a:cs typeface="Segoe UI" panose="020B0502040204020203" pitchFamily="34" charset="0"/>
              </a:rPr>
              <a:t>)</a:t>
            </a:r>
          </a:p>
        </p:txBody>
      </p:sp>
      <p:cxnSp>
        <p:nvCxnSpPr>
          <p:cNvPr id="14" name="Straight Connector 13">
            <a:extLst>
              <a:ext uri="{FF2B5EF4-FFF2-40B4-BE49-F238E27FC236}">
                <a16:creationId xmlns:a16="http://schemas.microsoft.com/office/drawing/2014/main" id="{695033A4-BC45-ADF3-C685-8D7CB2DBCBDA}"/>
              </a:ext>
            </a:extLst>
          </p:cNvPr>
          <p:cNvCxnSpPr/>
          <p:nvPr/>
        </p:nvCxnSpPr>
        <p:spPr>
          <a:xfrm>
            <a:off x="5023197" y="8025097"/>
            <a:ext cx="13611497" cy="0"/>
          </a:xfrm>
          <a:prstGeom prst="line">
            <a:avLst/>
          </a:prstGeom>
          <a:ln w="25400">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sp>
        <p:nvSpPr>
          <p:cNvPr id="16" name="TextBox 15">
            <a:extLst>
              <a:ext uri="{FF2B5EF4-FFF2-40B4-BE49-F238E27FC236}">
                <a16:creationId xmlns:a16="http://schemas.microsoft.com/office/drawing/2014/main" id="{0898DD78-67B0-5983-B772-B63943EC275C}"/>
              </a:ext>
            </a:extLst>
          </p:cNvPr>
          <p:cNvSpPr txBox="1"/>
          <p:nvPr/>
        </p:nvSpPr>
        <p:spPr>
          <a:xfrm>
            <a:off x="11071963" y="8684419"/>
            <a:ext cx="7226596" cy="24940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90000"/>
              </a:lnSpc>
              <a:spcAft>
                <a:spcPts val="600"/>
              </a:spcAft>
            </a:pPr>
            <a:r>
              <a:rPr lang="en-US" sz="6000" b="1" dirty="0">
                <a:solidFill>
                  <a:srgbClr val="002060"/>
                </a:solidFill>
                <a:latin typeface="Apple Braille" pitchFamily="2" charset="0"/>
                <a:ea typeface="Segoe UI Symbol" panose="020B0502040204020203" pitchFamily="34" charset="0"/>
                <a:cs typeface="Adelle Sans Devanagari" panose="02000503000000020004" pitchFamily="2" charset="-78"/>
              </a:rPr>
              <a:t>Vikas Ashok</a:t>
            </a:r>
          </a:p>
          <a:p>
            <a:pPr algn="l">
              <a:lnSpc>
                <a:spcPct val="90000"/>
              </a:lnSpc>
              <a:spcAft>
                <a:spcPts val="600"/>
              </a:spcAft>
            </a:pPr>
            <a:r>
              <a:rPr lang="en-US" sz="4800" b="0" dirty="0">
                <a:solidFill>
                  <a:srgbClr val="002060"/>
                </a:solidFill>
                <a:latin typeface="Apple Braille" pitchFamily="2" charset="0"/>
                <a:ea typeface="Segoe UI Symbol" panose="020B0502040204020203" pitchFamily="34" charset="0"/>
                <a:cs typeface="Adelle Sans Devanagari" panose="02000503000000020004" pitchFamily="2" charset="-78"/>
              </a:rPr>
              <a:t>Assistant Professor</a:t>
            </a:r>
          </a:p>
          <a:p>
            <a:pPr algn="l">
              <a:lnSpc>
                <a:spcPct val="90000"/>
              </a:lnSpc>
              <a:spcAft>
                <a:spcPts val="600"/>
              </a:spcAft>
            </a:pPr>
            <a:r>
              <a:rPr lang="en-US" sz="4800" b="0" dirty="0">
                <a:solidFill>
                  <a:srgbClr val="002060"/>
                </a:solidFill>
                <a:latin typeface="Apple Braille" pitchFamily="2" charset="0"/>
                <a:ea typeface="Segoe UI Symbol" panose="020B0502040204020203" pitchFamily="34" charset="0"/>
                <a:cs typeface="Adelle Sans Devanagari" panose="02000503000000020004" pitchFamily="2" charset="-78"/>
              </a:rPr>
              <a:t>Old Dominion University</a:t>
            </a:r>
          </a:p>
        </p:txBody>
      </p:sp>
      <p:cxnSp>
        <p:nvCxnSpPr>
          <p:cNvPr id="18" name="Straight Connector 17">
            <a:extLst>
              <a:ext uri="{FF2B5EF4-FFF2-40B4-BE49-F238E27FC236}">
                <a16:creationId xmlns:a16="http://schemas.microsoft.com/office/drawing/2014/main" id="{295411BD-847C-A44F-FE76-B895EC2E7ADB}"/>
              </a:ext>
            </a:extLst>
          </p:cNvPr>
          <p:cNvCxnSpPr/>
          <p:nvPr/>
        </p:nvCxnSpPr>
        <p:spPr>
          <a:xfrm>
            <a:off x="10373712" y="8729242"/>
            <a:ext cx="0" cy="2468880"/>
          </a:xfrm>
          <a:prstGeom prst="line">
            <a:avLst/>
          </a:prstGeom>
          <a:ln w="127000"/>
        </p:spPr>
        <p:style>
          <a:lnRef idx="3">
            <a:schemeClr val="accent1"/>
          </a:lnRef>
          <a:fillRef idx="0">
            <a:schemeClr val="accent1"/>
          </a:fillRef>
          <a:effectRef idx="2">
            <a:schemeClr val="accent1"/>
          </a:effectRef>
          <a:fontRef idx="minor">
            <a:schemeClr val="tx1"/>
          </a:fontRef>
        </p:style>
      </p:cxn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Breaking the Accessibility Barrier in Non-Visual Interaction with PDF Forms"/>
          <p:cNvSpPr txBox="1">
            <a:spLocks noGrp="1"/>
          </p:cNvSpPr>
          <p:nvPr>
            <p:ph type="ctrTitle"/>
          </p:nvPr>
        </p:nvSpPr>
        <p:spPr>
          <a:prstGeom prst="rect">
            <a:avLst/>
          </a:prstGeom>
        </p:spPr>
        <p:txBody>
          <a:bodyPr/>
          <a:lstStyle>
            <a:lvl1pPr defTabSz="2365188">
              <a:defRPr sz="11252" spc="-225"/>
            </a:lvl1pPr>
          </a:lstStyle>
          <a:p>
            <a:r>
              <a:rPr dirty="0"/>
              <a:t>Breaking the </a:t>
            </a:r>
            <a:r>
              <a:rPr lang="en-US" dirty="0"/>
              <a:t>Usability</a:t>
            </a:r>
            <a:r>
              <a:rPr dirty="0"/>
              <a:t> Barrier in Non-Visual Interaction with PDF Forms</a:t>
            </a:r>
          </a:p>
        </p:txBody>
      </p:sp>
      <p:sp>
        <p:nvSpPr>
          <p:cNvPr id="3" name="Text Placeholder 2">
            <a:extLst>
              <a:ext uri="{FF2B5EF4-FFF2-40B4-BE49-F238E27FC236}">
                <a16:creationId xmlns:a16="http://schemas.microsoft.com/office/drawing/2014/main" id="{90A386E9-7646-B58E-4836-DC8765873913}"/>
              </a:ext>
            </a:extLst>
          </p:cNvPr>
          <p:cNvSpPr>
            <a:spLocks noGrp="1"/>
          </p:cNvSpPr>
          <p:nvPr>
            <p:ph type="body" sz="quarter" idx="1"/>
          </p:nvPr>
        </p:nvSpPr>
        <p:spPr/>
        <p:txBody>
          <a:bodyPr/>
          <a:lstStyle/>
          <a:p>
            <a:r>
              <a:rPr lang="en-US" dirty="0"/>
              <a:t> </a:t>
            </a:r>
          </a:p>
        </p:txBody>
      </p:sp>
      <p:sp>
        <p:nvSpPr>
          <p:cNvPr id="2" name="Slide Number Placeholder 1">
            <a:extLst>
              <a:ext uri="{FF2B5EF4-FFF2-40B4-BE49-F238E27FC236}">
                <a16:creationId xmlns:a16="http://schemas.microsoft.com/office/drawing/2014/main" id="{FDF19B99-3989-5910-3726-7B29466538E5}"/>
              </a:ext>
            </a:extLst>
          </p:cNvPr>
          <p:cNvSpPr>
            <a:spLocks noGrp="1"/>
          </p:cNvSpPr>
          <p:nvPr>
            <p:ph type="sldNum" sz="quarter" idx="2"/>
          </p:nvPr>
        </p:nvSpPr>
        <p:spPr/>
        <p:txBody>
          <a:bodyPr/>
          <a:lstStyle/>
          <a:p>
            <a:fld id="{86CB4B4D-7CA3-9044-876B-883B54F8677D}" type="slidenum">
              <a:rPr lang="en-US" smtClean="0"/>
              <a:t>10</a:t>
            </a:fld>
            <a:endParaRPr lang="en-US"/>
          </a:p>
        </p:txBody>
      </p:sp>
    </p:spTree>
    <p:extLst>
      <p:ext uri="{BB962C8B-B14F-4D97-AF65-F5344CB8AC3E}">
        <p14:creationId xmlns:p14="http://schemas.microsoft.com/office/powerpoint/2010/main" val="383583673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PDF Forms"/>
          <p:cNvSpPr txBox="1">
            <a:spLocks noGrp="1"/>
          </p:cNvSpPr>
          <p:nvPr>
            <p:ph type="title"/>
          </p:nvPr>
        </p:nvSpPr>
        <p:spPr>
          <a:prstGeom prst="rect">
            <a:avLst/>
          </a:prstGeom>
        </p:spPr>
        <p:txBody>
          <a:bodyPr/>
          <a:lstStyle/>
          <a:p>
            <a:r>
              <a:rPr lang="en-US" dirty="0"/>
              <a:t>PDF Forms | </a:t>
            </a:r>
            <a:r>
              <a:rPr lang="en-US" sz="5400" dirty="0"/>
              <a:t>Ubiquity</a:t>
            </a:r>
            <a:endParaRPr dirty="0"/>
          </a:p>
        </p:txBody>
      </p:sp>
      <p:sp>
        <p:nvSpPr>
          <p:cNvPr id="164" name="PDF forms are widely used in the current landscape of the World Wide Web…"/>
          <p:cNvSpPr txBox="1">
            <a:spLocks noGrp="1"/>
          </p:cNvSpPr>
          <p:nvPr>
            <p:ph type="body" idx="1"/>
          </p:nvPr>
        </p:nvSpPr>
        <p:spPr>
          <a:xfrm>
            <a:off x="1195113" y="2961017"/>
            <a:ext cx="21971000" cy="2254468"/>
          </a:xfrm>
          <a:prstGeom prst="rect">
            <a:avLst/>
          </a:prstGeom>
        </p:spPr>
        <p:txBody>
          <a:bodyPr>
            <a:normAutofit/>
          </a:bodyPr>
          <a:lstStyle/>
          <a:p>
            <a:pPr>
              <a:spcBef>
                <a:spcPts val="3500"/>
              </a:spcBef>
            </a:pPr>
            <a:r>
              <a:rPr sz="4400" dirty="0">
                <a:latin typeface="Apple Braille" pitchFamily="2" charset="0"/>
              </a:rPr>
              <a:t>PDF forms are </a:t>
            </a:r>
            <a:r>
              <a:rPr lang="en-US" sz="4400" dirty="0">
                <a:latin typeface="Apple Braille" pitchFamily="2" charset="0"/>
              </a:rPr>
              <a:t>everywhere!</a:t>
            </a:r>
            <a:endParaRPr sz="4400" dirty="0">
              <a:latin typeface="Apple Braille" pitchFamily="2" charset="0"/>
            </a:endParaRPr>
          </a:p>
          <a:p>
            <a:pPr>
              <a:spcBef>
                <a:spcPts val="3500"/>
              </a:spcBef>
            </a:pPr>
            <a:r>
              <a:rPr sz="4400" dirty="0">
                <a:latin typeface="Apple Braille" pitchFamily="2" charset="0"/>
              </a:rPr>
              <a:t>Used for collecting information</a:t>
            </a:r>
          </a:p>
        </p:txBody>
      </p:sp>
      <p:sp>
        <p:nvSpPr>
          <p:cNvPr id="165" name="Slide Number"/>
          <p:cNvSpPr txBox="1">
            <a:spLocks noGrp="1"/>
          </p:cNvSpPr>
          <p:nvPr>
            <p:ph type="sldNum" sz="quarter" idx="2"/>
          </p:nvPr>
        </p:nvSpPr>
        <p:spPr>
          <a:xfrm>
            <a:off x="443128" y="12891921"/>
            <a:ext cx="269647" cy="43667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11</a:t>
            </a:fld>
            <a:endParaRPr/>
          </a:p>
        </p:txBody>
      </p:sp>
      <p:sp>
        <p:nvSpPr>
          <p:cNvPr id="2" name="PDF forms are widely used in the current landscape of the World Wide Web…">
            <a:extLst>
              <a:ext uri="{FF2B5EF4-FFF2-40B4-BE49-F238E27FC236}">
                <a16:creationId xmlns:a16="http://schemas.microsoft.com/office/drawing/2014/main" id="{1CD6A2B7-97AC-294F-C112-008EBC990541}"/>
              </a:ext>
            </a:extLst>
          </p:cNvPr>
          <p:cNvSpPr txBox="1">
            <a:spLocks/>
          </p:cNvSpPr>
          <p:nvPr/>
        </p:nvSpPr>
        <p:spPr>
          <a:xfrm>
            <a:off x="1206500" y="8513379"/>
            <a:ext cx="21971000" cy="4596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spcBef>
                <a:spcPts val="3500"/>
              </a:spcBef>
            </a:pPr>
            <a:r>
              <a:rPr lang="en-US" sz="4400" dirty="0">
                <a:latin typeface="Apple Braille" pitchFamily="2" charset="0"/>
              </a:rPr>
              <a:t>User Experience Survey with </a:t>
            </a:r>
            <a:r>
              <a:rPr lang="en-US" sz="4400" b="1" dirty="0">
                <a:latin typeface="Apple Braille" pitchFamily="2" charset="0"/>
              </a:rPr>
              <a:t>14 blind users</a:t>
            </a:r>
          </a:p>
          <a:p>
            <a:pPr lvl="1" hangingPunct="1">
              <a:spcBef>
                <a:spcPts val="3500"/>
              </a:spcBef>
              <a:buFont typeface="Wingdings" pitchFamily="2" charset="2"/>
              <a:buChar char="ü"/>
            </a:pPr>
            <a:r>
              <a:rPr lang="en-US" sz="4400" dirty="0">
                <a:latin typeface="Apple Braille" pitchFamily="2" charset="0"/>
              </a:rPr>
              <a:t>Interacting with forms at least once a month</a:t>
            </a:r>
          </a:p>
          <a:p>
            <a:pPr lvl="1" hangingPunct="1">
              <a:spcBef>
                <a:spcPts val="3500"/>
              </a:spcBef>
              <a:buFont typeface="Wingdings" pitchFamily="2" charset="2"/>
              <a:buChar char="ü"/>
            </a:pPr>
            <a:r>
              <a:rPr lang="en-US" sz="4400" b="1" dirty="0">
                <a:latin typeface="Apple Braille" pitchFamily="2" charset="0"/>
              </a:rPr>
              <a:t>10 participants </a:t>
            </a:r>
            <a:r>
              <a:rPr lang="en-US" sz="4400" dirty="0">
                <a:latin typeface="Apple Braille" pitchFamily="2" charset="0"/>
              </a:rPr>
              <a:t>claimed they need help while filling PDF forms</a:t>
            </a:r>
          </a:p>
          <a:p>
            <a:pPr hangingPunct="1">
              <a:spcBef>
                <a:spcPts val="3500"/>
              </a:spcBef>
            </a:pPr>
            <a:endParaRPr lang="en-US" dirty="0">
              <a:latin typeface="Apple Braille" pitchFamily="2" charset="0"/>
            </a:endParaRPr>
          </a:p>
        </p:txBody>
      </p:sp>
      <p:sp>
        <p:nvSpPr>
          <p:cNvPr id="3" name="PDF forms are widely used in the current landscape of the World Wide Web…">
            <a:extLst>
              <a:ext uri="{FF2B5EF4-FFF2-40B4-BE49-F238E27FC236}">
                <a16:creationId xmlns:a16="http://schemas.microsoft.com/office/drawing/2014/main" id="{998F3E8D-767F-8551-1F33-924CA6C38E1C}"/>
              </a:ext>
            </a:extLst>
          </p:cNvPr>
          <p:cNvSpPr txBox="1">
            <a:spLocks/>
          </p:cNvSpPr>
          <p:nvPr/>
        </p:nvSpPr>
        <p:spPr>
          <a:xfrm>
            <a:off x="1206500" y="5222635"/>
            <a:ext cx="21971000" cy="31820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numCol="2">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lvl="1" hangingPunct="1">
              <a:spcBef>
                <a:spcPts val="3500"/>
              </a:spcBef>
              <a:buFont typeface="Wingdings" pitchFamily="2" charset="2"/>
              <a:buChar char="ü"/>
            </a:pPr>
            <a:r>
              <a:rPr lang="en-US" sz="4400" dirty="0">
                <a:latin typeface="Apple Braille" pitchFamily="2" charset="0"/>
              </a:rPr>
              <a:t>Job Application</a:t>
            </a:r>
          </a:p>
          <a:p>
            <a:pPr lvl="1" hangingPunct="1">
              <a:spcBef>
                <a:spcPts val="3500"/>
              </a:spcBef>
              <a:buFont typeface="Wingdings" pitchFamily="2" charset="2"/>
              <a:buChar char="ü"/>
            </a:pPr>
            <a:r>
              <a:rPr lang="en-US" sz="4400" dirty="0">
                <a:latin typeface="Apple Braille" pitchFamily="2" charset="0"/>
              </a:rPr>
              <a:t>School Application</a:t>
            </a:r>
          </a:p>
          <a:p>
            <a:pPr lvl="1" hangingPunct="1">
              <a:spcBef>
                <a:spcPts val="3500"/>
              </a:spcBef>
              <a:buFont typeface="Wingdings" pitchFamily="2" charset="2"/>
              <a:buChar char="ü"/>
            </a:pPr>
            <a:r>
              <a:rPr lang="en-US" sz="4400" dirty="0">
                <a:latin typeface="Apple Braille" pitchFamily="2" charset="0"/>
              </a:rPr>
              <a:t>Medical Appointments</a:t>
            </a:r>
          </a:p>
          <a:p>
            <a:pPr lvl="1" hangingPunct="1">
              <a:spcBef>
                <a:spcPts val="3500"/>
              </a:spcBef>
              <a:buFont typeface="Wingdings" pitchFamily="2" charset="2"/>
              <a:buChar char="ü"/>
            </a:pPr>
            <a:r>
              <a:rPr lang="en-US" sz="4400" dirty="0">
                <a:latin typeface="Apple Braille" pitchFamily="2" charset="0"/>
              </a:rPr>
              <a:t>Legal Documents</a:t>
            </a:r>
          </a:p>
          <a:p>
            <a:pPr lvl="1" hangingPunct="1">
              <a:spcBef>
                <a:spcPts val="3500"/>
              </a:spcBef>
              <a:buFont typeface="Wingdings" pitchFamily="2" charset="2"/>
              <a:buChar char="ü"/>
            </a:pPr>
            <a:r>
              <a:rPr lang="en-US" sz="4400" dirty="0">
                <a:latin typeface="Apple Braille" pitchFamily="2" charset="0"/>
              </a:rPr>
              <a:t>Online Commerce</a:t>
            </a:r>
          </a:p>
          <a:p>
            <a:pPr hangingPunct="1">
              <a:spcBef>
                <a:spcPts val="3500"/>
              </a:spcBef>
            </a:pPr>
            <a:endParaRPr lang="en-US" sz="4400" dirty="0">
              <a:latin typeface="Apple Braille" pitchFamily="2" charset="0"/>
            </a:endParaRPr>
          </a:p>
        </p:txBody>
      </p:sp>
      <p:sp>
        <p:nvSpPr>
          <p:cNvPr id="4" name="TextBox 3">
            <a:extLst>
              <a:ext uri="{FF2B5EF4-FFF2-40B4-BE49-F238E27FC236}">
                <a16:creationId xmlns:a16="http://schemas.microsoft.com/office/drawing/2014/main" id="{AABADFCE-DDC4-0919-C2F0-199FFBE808E9}"/>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5" name="TextBox 4">
            <a:extLst>
              <a:ext uri="{FF2B5EF4-FFF2-40B4-BE49-F238E27FC236}">
                <a16:creationId xmlns:a16="http://schemas.microsoft.com/office/drawing/2014/main" id="{99A6B1CC-736F-0C0A-31D0-0C1F0CCA504B}"/>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dirty="0">
                <a:solidFill>
                  <a:schemeClr val="bg1"/>
                </a:solidFill>
              </a:rPr>
              <a:t>9</a:t>
            </a:r>
            <a:endParaRPr kumimoji="0" lang="en-US" sz="2400" b="0" i="0" u="none" strike="noStrike" cap="none" spc="0" normalizeH="0" baseline="0" dirty="0">
              <a:ln>
                <a:noFill/>
              </a:ln>
              <a:solidFill>
                <a:schemeClr val="bg1"/>
              </a:solidFill>
              <a:effectLst/>
              <a:uFillTx/>
              <a:latin typeface="+mn-lt"/>
              <a:ea typeface="+mn-ea"/>
              <a:cs typeface="+mn-cs"/>
              <a:sym typeface="Helvetica Neue"/>
            </a:endParaRPr>
          </a:p>
        </p:txBody>
      </p:sp>
    </p:spTree>
    <p:extLst>
      <p:ext uri="{BB962C8B-B14F-4D97-AF65-F5344CB8AC3E}">
        <p14:creationId xmlns:p14="http://schemas.microsoft.com/office/powerpoint/2010/main" val="61420240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PDF Forms"/>
          <p:cNvSpPr txBox="1">
            <a:spLocks noGrp="1"/>
          </p:cNvSpPr>
          <p:nvPr>
            <p:ph type="title"/>
          </p:nvPr>
        </p:nvSpPr>
        <p:spPr>
          <a:prstGeom prst="rect">
            <a:avLst/>
          </a:prstGeom>
        </p:spPr>
        <p:txBody>
          <a:bodyPr/>
          <a:lstStyle/>
          <a:p>
            <a:r>
              <a:rPr dirty="0"/>
              <a:t>PDF Forms</a:t>
            </a:r>
            <a:r>
              <a:rPr lang="en-US" dirty="0"/>
              <a:t> | </a:t>
            </a:r>
            <a:r>
              <a:rPr lang="en-US" sz="5400" dirty="0"/>
              <a:t>State of Accessibility</a:t>
            </a:r>
            <a:endParaRPr dirty="0"/>
          </a:p>
        </p:txBody>
      </p:sp>
      <p:sp>
        <p:nvSpPr>
          <p:cNvPr id="173" name="Image PDFs - %1…"/>
          <p:cNvSpPr txBox="1">
            <a:spLocks noGrp="1"/>
          </p:cNvSpPr>
          <p:nvPr>
            <p:ph type="body" sz="half" idx="1"/>
          </p:nvPr>
        </p:nvSpPr>
        <p:spPr>
          <a:xfrm>
            <a:off x="1206500" y="3042344"/>
            <a:ext cx="13643813" cy="8811984"/>
          </a:xfrm>
          <a:prstGeom prst="rect">
            <a:avLst/>
          </a:prstGeom>
        </p:spPr>
        <p:txBody>
          <a:bodyPr>
            <a:normAutofit/>
          </a:bodyPr>
          <a:lstStyle/>
          <a:p>
            <a:r>
              <a:rPr lang="en-US" sz="4400" dirty="0">
                <a:latin typeface="Apple Braille" pitchFamily="2" charset="0"/>
              </a:rPr>
              <a:t>Collected </a:t>
            </a:r>
            <a:r>
              <a:rPr lang="en-US" sz="4400" b="1" dirty="0">
                <a:latin typeface="Apple Braille" pitchFamily="2" charset="0"/>
              </a:rPr>
              <a:t>856 PDF forms </a:t>
            </a:r>
            <a:r>
              <a:rPr lang="en-US" sz="4400" dirty="0">
                <a:latin typeface="Apple Braille" pitchFamily="2" charset="0"/>
              </a:rPr>
              <a:t>from WWW using Google search</a:t>
            </a:r>
          </a:p>
          <a:p>
            <a:pPr>
              <a:spcBef>
                <a:spcPts val="3500"/>
              </a:spcBef>
            </a:pPr>
            <a:r>
              <a:rPr lang="en-US" sz="4400" dirty="0">
                <a:latin typeface="Apple Braille" pitchFamily="2" charset="0"/>
              </a:rPr>
              <a:t>Findings:</a:t>
            </a:r>
          </a:p>
          <a:p>
            <a:pPr lvl="1">
              <a:spcBef>
                <a:spcPts val="3500"/>
              </a:spcBef>
              <a:buFont typeface="Wingdings" pitchFamily="2" charset="2"/>
              <a:buChar char="ü"/>
            </a:pPr>
            <a:r>
              <a:rPr lang="en-US" sz="4400" b="1" dirty="0">
                <a:latin typeface="Apple Braille" pitchFamily="2" charset="0"/>
              </a:rPr>
              <a:t>%1 </a:t>
            </a:r>
            <a:r>
              <a:rPr lang="en-US" sz="4400" dirty="0">
                <a:latin typeface="Apple Braille" pitchFamily="2" charset="0"/>
              </a:rPr>
              <a:t>- Image PDFs</a:t>
            </a:r>
          </a:p>
          <a:p>
            <a:pPr lvl="1">
              <a:spcBef>
                <a:spcPts val="3500"/>
              </a:spcBef>
              <a:buFont typeface="Wingdings" pitchFamily="2" charset="2"/>
              <a:buChar char="ü"/>
            </a:pPr>
            <a:r>
              <a:rPr lang="en-US" sz="4400" b="1" dirty="0">
                <a:latin typeface="Apple Braille" pitchFamily="2" charset="0"/>
              </a:rPr>
              <a:t>%51.4 </a:t>
            </a:r>
            <a:r>
              <a:rPr lang="en-US" sz="4400" dirty="0">
                <a:latin typeface="Apple Braille" pitchFamily="2" charset="0"/>
              </a:rPr>
              <a:t>-Text-only PDF forms / non-interactive </a:t>
            </a:r>
          </a:p>
          <a:p>
            <a:pPr lvl="1">
              <a:spcBef>
                <a:spcPts val="3500"/>
              </a:spcBef>
              <a:buFont typeface="Wingdings" pitchFamily="2" charset="2"/>
              <a:buChar char="ü"/>
            </a:pPr>
            <a:r>
              <a:rPr lang="en-US" sz="4400" b="1" dirty="0">
                <a:latin typeface="Apple Braille" pitchFamily="2" charset="0"/>
              </a:rPr>
              <a:t>%55.4 </a:t>
            </a:r>
            <a:r>
              <a:rPr lang="en-US" sz="4400" dirty="0">
                <a:latin typeface="Apple Braille" pitchFamily="2" charset="0"/>
              </a:rPr>
              <a:t>of the interactive PDFs – Fields without labels</a:t>
            </a:r>
          </a:p>
          <a:p>
            <a:pPr marL="0" lvl="1" indent="457200">
              <a:buSzTx/>
              <a:buNone/>
              <a:defRPr i="1"/>
            </a:pPr>
            <a:r>
              <a:rPr lang="en-US" sz="4400" dirty="0">
                <a:latin typeface="Apple Braille" pitchFamily="2" charset="0"/>
              </a:rPr>
              <a:t>Label: Information that a form field requires Name, City, Zip etc.</a:t>
            </a:r>
          </a:p>
        </p:txBody>
      </p:sp>
      <p:pic>
        <p:nvPicPr>
          <p:cNvPr id="174" name="Screen Shot 2021-01-14 at 3.40.29 PM.png" descr="Screen Shot 2021-01-14 at 3.40.29 PM.png"/>
          <p:cNvPicPr>
            <a:picLocks noChangeAspect="1"/>
          </p:cNvPicPr>
          <p:nvPr/>
        </p:nvPicPr>
        <p:blipFill>
          <a:blip r:embed="rId3"/>
          <a:stretch>
            <a:fillRect/>
          </a:stretch>
        </p:blipFill>
        <p:spPr>
          <a:xfrm>
            <a:off x="16033382" y="3158655"/>
            <a:ext cx="7223951" cy="5426496"/>
          </a:xfrm>
          <a:prstGeom prst="rect">
            <a:avLst/>
          </a:prstGeom>
          <a:ln w="12700">
            <a:solidFill>
              <a:srgbClr val="000000"/>
            </a:solidFill>
            <a:miter lim="400000"/>
          </a:ln>
          <a:effectLst>
            <a:outerShdw blurRad="50800" dist="38100" algn="l" rotWithShape="0">
              <a:prstClr val="black">
                <a:alpha val="40000"/>
              </a:prstClr>
            </a:outerShdw>
          </a:effectLst>
        </p:spPr>
      </p:pic>
      <p:pic>
        <p:nvPicPr>
          <p:cNvPr id="175" name="non_interacable.png" descr="non_interacable.png"/>
          <p:cNvPicPr>
            <a:picLocks noChangeAspect="1"/>
          </p:cNvPicPr>
          <p:nvPr/>
        </p:nvPicPr>
        <p:blipFill>
          <a:blip r:embed="rId4"/>
          <a:stretch>
            <a:fillRect/>
          </a:stretch>
        </p:blipFill>
        <p:spPr>
          <a:xfrm>
            <a:off x="15136384" y="9231142"/>
            <a:ext cx="9017948" cy="2542241"/>
          </a:xfrm>
          <a:prstGeom prst="rect">
            <a:avLst/>
          </a:prstGeom>
          <a:ln w="12700">
            <a:miter lim="400000"/>
          </a:ln>
          <a:effectLst>
            <a:outerShdw blurRad="50800" dist="38100" algn="l" rotWithShape="0">
              <a:prstClr val="black">
                <a:alpha val="40000"/>
              </a:prstClr>
            </a:outerShdw>
          </a:effectLst>
        </p:spPr>
      </p:pic>
      <p:sp>
        <p:nvSpPr>
          <p:cNvPr id="177" name="Slide Number"/>
          <p:cNvSpPr txBox="1">
            <a:spLocks noGrp="1"/>
          </p:cNvSpPr>
          <p:nvPr>
            <p:ph type="sldNum" sz="quarter" idx="2"/>
          </p:nvPr>
        </p:nvSpPr>
        <p:spPr>
          <a:xfrm>
            <a:off x="443128" y="12891921"/>
            <a:ext cx="269647" cy="43667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12</a:t>
            </a:fld>
            <a:endParaRPr/>
          </a:p>
        </p:txBody>
      </p:sp>
      <p:sp>
        <p:nvSpPr>
          <p:cNvPr id="178" name="Scanned Form"/>
          <p:cNvSpPr txBox="1"/>
          <p:nvPr/>
        </p:nvSpPr>
        <p:spPr>
          <a:xfrm>
            <a:off x="18586025" y="8680638"/>
            <a:ext cx="2118665" cy="4613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Scanned Form</a:t>
            </a:r>
          </a:p>
        </p:txBody>
      </p:sp>
      <p:sp>
        <p:nvSpPr>
          <p:cNvPr id="179" name="Form with some intractability"/>
          <p:cNvSpPr txBox="1"/>
          <p:nvPr/>
        </p:nvSpPr>
        <p:spPr>
          <a:xfrm>
            <a:off x="17620875" y="11862521"/>
            <a:ext cx="4048965" cy="461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Form with some intractability</a:t>
            </a:r>
          </a:p>
        </p:txBody>
      </p:sp>
      <p:sp>
        <p:nvSpPr>
          <p:cNvPr id="2" name="TextBox 1">
            <a:extLst>
              <a:ext uri="{FF2B5EF4-FFF2-40B4-BE49-F238E27FC236}">
                <a16:creationId xmlns:a16="http://schemas.microsoft.com/office/drawing/2014/main" id="{6E816449-E694-3153-4E4E-557218C9C5F1}"/>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3" name="TextBox 2">
            <a:extLst>
              <a:ext uri="{FF2B5EF4-FFF2-40B4-BE49-F238E27FC236}">
                <a16:creationId xmlns:a16="http://schemas.microsoft.com/office/drawing/2014/main" id="{0F26972E-ABAC-362F-4A88-90E25CE83FCD}"/>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mn-lt"/>
                <a:ea typeface="+mn-ea"/>
                <a:cs typeface="+mn-cs"/>
                <a:sym typeface="Helvetica Neue"/>
              </a:rPr>
              <a:t>10</a:t>
            </a:r>
          </a:p>
        </p:txBody>
      </p:sp>
    </p:spTree>
    <p:extLst>
      <p:ext uri="{BB962C8B-B14F-4D97-AF65-F5344CB8AC3E}">
        <p14:creationId xmlns:p14="http://schemas.microsoft.com/office/powerpoint/2010/main" val="177970214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PDF Forms"/>
          <p:cNvSpPr txBox="1">
            <a:spLocks noGrp="1"/>
          </p:cNvSpPr>
          <p:nvPr>
            <p:ph type="title"/>
          </p:nvPr>
        </p:nvSpPr>
        <p:spPr>
          <a:prstGeom prst="rect">
            <a:avLst/>
          </a:prstGeom>
        </p:spPr>
        <p:txBody>
          <a:bodyPr/>
          <a:lstStyle/>
          <a:p>
            <a:r>
              <a:rPr dirty="0"/>
              <a:t>PDF Forms</a:t>
            </a:r>
            <a:r>
              <a:rPr lang="en-US" dirty="0"/>
              <a:t> | </a:t>
            </a:r>
            <a:r>
              <a:rPr lang="en-US" sz="5400" dirty="0"/>
              <a:t>Usability Issues</a:t>
            </a:r>
            <a:endParaRPr dirty="0"/>
          </a:p>
        </p:txBody>
      </p:sp>
      <p:sp>
        <p:nvSpPr>
          <p:cNvPr id="182" name="Problems with screen-reader reading order"/>
          <p:cNvSpPr txBox="1">
            <a:spLocks noGrp="1"/>
          </p:cNvSpPr>
          <p:nvPr>
            <p:ph type="body" sz="quarter" idx="1"/>
          </p:nvPr>
        </p:nvSpPr>
        <p:spPr>
          <a:xfrm>
            <a:off x="1206500" y="2853844"/>
            <a:ext cx="21971000" cy="1531472"/>
          </a:xfrm>
          <a:prstGeom prst="rect">
            <a:avLst/>
          </a:prstGeom>
        </p:spPr>
        <p:txBody>
          <a:bodyPr>
            <a:normAutofit/>
          </a:bodyPr>
          <a:lstStyle/>
          <a:p>
            <a:r>
              <a:rPr sz="4400" dirty="0">
                <a:latin typeface="Apple Braille" pitchFamily="2" charset="0"/>
              </a:rPr>
              <a:t>Problems with screen-reader reading order</a:t>
            </a:r>
          </a:p>
        </p:txBody>
      </p:sp>
      <p:pic>
        <p:nvPicPr>
          <p:cNvPr id="183" name="reading_order2.PNG" descr="reading_order2.PNG"/>
          <p:cNvPicPr>
            <a:picLocks noChangeAspect="1"/>
          </p:cNvPicPr>
          <p:nvPr/>
        </p:nvPicPr>
        <p:blipFill>
          <a:blip r:embed="rId3"/>
          <a:stretch>
            <a:fillRect/>
          </a:stretch>
        </p:blipFill>
        <p:spPr>
          <a:xfrm>
            <a:off x="5111840" y="4131540"/>
            <a:ext cx="14160320" cy="3171912"/>
          </a:xfrm>
          <a:prstGeom prst="rect">
            <a:avLst/>
          </a:prstGeom>
          <a:ln w="12700">
            <a:miter lim="400000"/>
          </a:ln>
          <a:effectLst>
            <a:outerShdw blurRad="50800" dist="38100" algn="l" rotWithShape="0">
              <a:prstClr val="black">
                <a:alpha val="40000"/>
              </a:prstClr>
            </a:outerShdw>
          </a:effectLst>
        </p:spPr>
      </p:pic>
      <p:pic>
        <p:nvPicPr>
          <p:cNvPr id="184" name="bad_filling_example_2.png" descr="bad_filling_example_2.png"/>
          <p:cNvPicPr>
            <a:picLocks noChangeAspect="1"/>
          </p:cNvPicPr>
          <p:nvPr/>
        </p:nvPicPr>
        <p:blipFill>
          <a:blip r:embed="rId4"/>
          <a:stretch>
            <a:fillRect/>
          </a:stretch>
        </p:blipFill>
        <p:spPr>
          <a:xfrm>
            <a:off x="5262581" y="8846293"/>
            <a:ext cx="13858838" cy="1434401"/>
          </a:xfrm>
          <a:prstGeom prst="rect">
            <a:avLst/>
          </a:prstGeom>
          <a:ln w="12700">
            <a:miter lim="400000"/>
          </a:ln>
          <a:effectLst>
            <a:outerShdw blurRad="50800" dist="38100" algn="l" rotWithShape="0">
              <a:prstClr val="black">
                <a:alpha val="40000"/>
              </a:prstClr>
            </a:outerShdw>
          </a:effectLst>
        </p:spPr>
      </p:pic>
      <p:pic>
        <p:nvPicPr>
          <p:cNvPr id="185" name="field_expansion_2.png" descr="field_expansion_2.png"/>
          <p:cNvPicPr>
            <a:picLocks noChangeAspect="1"/>
          </p:cNvPicPr>
          <p:nvPr/>
        </p:nvPicPr>
        <p:blipFill>
          <a:blip r:embed="rId5"/>
          <a:stretch>
            <a:fillRect/>
          </a:stretch>
        </p:blipFill>
        <p:spPr>
          <a:xfrm>
            <a:off x="5262581" y="10783389"/>
            <a:ext cx="13858838" cy="1464756"/>
          </a:xfrm>
          <a:prstGeom prst="rect">
            <a:avLst/>
          </a:prstGeom>
          <a:ln w="12700">
            <a:miter lim="400000"/>
          </a:ln>
          <a:effectLst>
            <a:outerShdw blurRad="50800" dist="38100" algn="l" rotWithShape="0">
              <a:prstClr val="black">
                <a:alpha val="40000"/>
              </a:prstClr>
            </a:outerShdw>
          </a:effectLst>
        </p:spPr>
      </p:pic>
      <p:sp>
        <p:nvSpPr>
          <p:cNvPr id="186" name="Problems with form field size"/>
          <p:cNvSpPr txBox="1"/>
          <p:nvPr/>
        </p:nvSpPr>
        <p:spPr>
          <a:xfrm>
            <a:off x="1206500" y="8043855"/>
            <a:ext cx="21971000" cy="15314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609600" indent="-609600" algn="l">
              <a:lnSpc>
                <a:spcPct val="90000"/>
              </a:lnSpc>
              <a:spcBef>
                <a:spcPts val="4500"/>
              </a:spcBef>
              <a:buSzPct val="123000"/>
              <a:buChar char="•"/>
              <a:defRPr sz="4800">
                <a:solidFill>
                  <a:srgbClr val="000000"/>
                </a:solidFill>
              </a:defRPr>
            </a:lvl1pPr>
          </a:lstStyle>
          <a:p>
            <a:r>
              <a:rPr sz="4400" dirty="0">
                <a:latin typeface="Apple Braille" pitchFamily="2" charset="0"/>
              </a:rPr>
              <a:t>Problems with form field size</a:t>
            </a:r>
          </a:p>
        </p:txBody>
      </p:sp>
      <p:sp>
        <p:nvSpPr>
          <p:cNvPr id="187" name="Slide Number"/>
          <p:cNvSpPr txBox="1">
            <a:spLocks noGrp="1"/>
          </p:cNvSpPr>
          <p:nvPr>
            <p:ph type="sldNum" sz="quarter" idx="2"/>
          </p:nvPr>
        </p:nvSpPr>
        <p:spPr>
          <a:xfrm>
            <a:off x="443128" y="12891921"/>
            <a:ext cx="269647" cy="43667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13</a:t>
            </a:fld>
            <a:endParaRPr/>
          </a:p>
        </p:txBody>
      </p:sp>
      <p:sp>
        <p:nvSpPr>
          <p:cNvPr id="188" name="Rectangle"/>
          <p:cNvSpPr/>
          <p:nvPr/>
        </p:nvSpPr>
        <p:spPr>
          <a:xfrm>
            <a:off x="13242748" y="11501978"/>
            <a:ext cx="5894959" cy="625047"/>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 name="TextBox 1">
            <a:extLst>
              <a:ext uri="{FF2B5EF4-FFF2-40B4-BE49-F238E27FC236}">
                <a16:creationId xmlns:a16="http://schemas.microsoft.com/office/drawing/2014/main" id="{F189B07B-BA01-5923-9D2F-C9183FE5CC7C}"/>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3" name="TextBox 2">
            <a:extLst>
              <a:ext uri="{FF2B5EF4-FFF2-40B4-BE49-F238E27FC236}">
                <a16:creationId xmlns:a16="http://schemas.microsoft.com/office/drawing/2014/main" id="{3142D99B-27CE-F794-4E18-B1ACC82CBBAE}"/>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mn-lt"/>
                <a:ea typeface="+mn-ea"/>
                <a:cs typeface="+mn-cs"/>
                <a:sym typeface="Helvetica Neue"/>
              </a:rPr>
              <a:t>11</a:t>
            </a:r>
          </a:p>
        </p:txBody>
      </p:sp>
    </p:spTree>
    <p:extLst>
      <p:ext uri="{BB962C8B-B14F-4D97-AF65-F5344CB8AC3E}">
        <p14:creationId xmlns:p14="http://schemas.microsoft.com/office/powerpoint/2010/main" val="44044858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TransPAc: Transformation for PDF Form Accessibility"/>
          <p:cNvSpPr txBox="1">
            <a:spLocks noGrp="1"/>
          </p:cNvSpPr>
          <p:nvPr>
            <p:ph type="title"/>
          </p:nvPr>
        </p:nvSpPr>
        <p:spPr>
          <a:prstGeom prst="rect">
            <a:avLst/>
          </a:prstGeom>
        </p:spPr>
        <p:txBody>
          <a:bodyPr>
            <a:normAutofit fontScale="90000"/>
          </a:bodyPr>
          <a:lstStyle>
            <a:lvl1pPr defTabSz="2023821">
              <a:defRPr sz="7054" spc="-141"/>
            </a:lvl1pPr>
          </a:lstStyle>
          <a:p>
            <a:r>
              <a:t>TransPAc: Transformation for PDF Form Accessibility</a:t>
            </a:r>
          </a:p>
        </p:txBody>
      </p:sp>
      <p:sp>
        <p:nvSpPr>
          <p:cNvPr id="218" name="Overview of the Transformation Process"/>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dirty="0"/>
              <a:t>Overview of the Transformation Process</a:t>
            </a:r>
          </a:p>
        </p:txBody>
      </p:sp>
      <p:sp>
        <p:nvSpPr>
          <p:cNvPr id="219" name="Goal: Create an HTML form that is…"/>
          <p:cNvSpPr txBox="1">
            <a:spLocks noGrp="1"/>
          </p:cNvSpPr>
          <p:nvPr>
            <p:ph type="body" sz="half" idx="1"/>
          </p:nvPr>
        </p:nvSpPr>
        <p:spPr>
          <a:xfrm>
            <a:off x="1206500" y="4019904"/>
            <a:ext cx="11752447" cy="8256012"/>
          </a:xfrm>
          <a:prstGeom prst="rect">
            <a:avLst/>
          </a:prstGeom>
        </p:spPr>
        <p:txBody>
          <a:bodyPr>
            <a:normAutofit/>
          </a:bodyPr>
          <a:lstStyle/>
          <a:p>
            <a:pPr>
              <a:spcBef>
                <a:spcPts val="2000"/>
              </a:spcBef>
            </a:pPr>
            <a:r>
              <a:rPr sz="4400" dirty="0">
                <a:latin typeface="Apple Braille" pitchFamily="2" charset="0"/>
              </a:rPr>
              <a:t>Goal: </a:t>
            </a:r>
            <a:r>
              <a:rPr sz="4400" b="1" dirty="0">
                <a:latin typeface="Apple Braille" pitchFamily="2" charset="0"/>
              </a:rPr>
              <a:t>Create</a:t>
            </a:r>
            <a:r>
              <a:rPr sz="4400" dirty="0">
                <a:latin typeface="Apple Braille" pitchFamily="2" charset="0"/>
              </a:rPr>
              <a:t> an HTML form that is</a:t>
            </a:r>
          </a:p>
          <a:p>
            <a:pPr lvl="1">
              <a:spcBef>
                <a:spcPts val="2000"/>
              </a:spcBef>
              <a:buFont typeface="Wingdings" pitchFamily="2" charset="2"/>
              <a:buChar char="ü"/>
            </a:pPr>
            <a:r>
              <a:rPr sz="4400" b="1" dirty="0">
                <a:latin typeface="Apple Braille" pitchFamily="2" charset="0"/>
              </a:rPr>
              <a:t>Equivalent</a:t>
            </a:r>
            <a:r>
              <a:rPr sz="4400" dirty="0">
                <a:latin typeface="Apple Braille" pitchFamily="2" charset="0"/>
              </a:rPr>
              <a:t> to the PDF form</a:t>
            </a:r>
          </a:p>
          <a:p>
            <a:pPr lvl="1">
              <a:spcBef>
                <a:spcPts val="2000"/>
              </a:spcBef>
              <a:buFont typeface="Wingdings" pitchFamily="2" charset="2"/>
              <a:buChar char="ü"/>
            </a:pPr>
            <a:r>
              <a:rPr sz="4400" dirty="0">
                <a:latin typeface="Apple Braille" pitchFamily="2" charset="0"/>
              </a:rPr>
              <a:t>Has </a:t>
            </a:r>
            <a:r>
              <a:rPr sz="4400" b="1" dirty="0">
                <a:latin typeface="Apple Braille" pitchFamily="2" charset="0"/>
              </a:rPr>
              <a:t>correct labels </a:t>
            </a:r>
            <a:r>
              <a:rPr sz="4400" dirty="0">
                <a:latin typeface="Apple Braille" pitchFamily="2" charset="0"/>
              </a:rPr>
              <a:t>for the form fields</a:t>
            </a:r>
          </a:p>
          <a:p>
            <a:pPr lvl="1">
              <a:spcBef>
                <a:spcPts val="2000"/>
              </a:spcBef>
              <a:buFont typeface="Wingdings" pitchFamily="2" charset="2"/>
              <a:buChar char="ü"/>
            </a:pPr>
            <a:r>
              <a:rPr sz="4400" dirty="0">
                <a:latin typeface="Apple Braille" pitchFamily="2" charset="0"/>
              </a:rPr>
              <a:t>Follows the </a:t>
            </a:r>
            <a:r>
              <a:rPr sz="4400" b="1" dirty="0">
                <a:latin typeface="Apple Braille" pitchFamily="2" charset="0"/>
              </a:rPr>
              <a:t>correct reading order </a:t>
            </a:r>
            <a:r>
              <a:rPr sz="4400" dirty="0">
                <a:latin typeface="Apple Braille" pitchFamily="2" charset="0"/>
              </a:rPr>
              <a:t>of the document</a:t>
            </a:r>
          </a:p>
        </p:txBody>
      </p:sp>
      <p:sp>
        <p:nvSpPr>
          <p:cNvPr id="221" name="User interacts with the HTML form…"/>
          <p:cNvSpPr txBox="1"/>
          <p:nvPr/>
        </p:nvSpPr>
        <p:spPr>
          <a:xfrm>
            <a:off x="13133740" y="4019904"/>
            <a:ext cx="11026977"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609600" indent="-609600" algn="l">
              <a:lnSpc>
                <a:spcPct val="90000"/>
              </a:lnSpc>
              <a:spcBef>
                <a:spcPts val="2000"/>
              </a:spcBef>
              <a:buSzPct val="123000"/>
              <a:buChar char="•"/>
              <a:defRPr sz="4800">
                <a:solidFill>
                  <a:srgbClr val="000000"/>
                </a:solidFill>
              </a:defRPr>
            </a:pPr>
            <a:r>
              <a:rPr sz="4400" dirty="0">
                <a:latin typeface="Apple Braille" pitchFamily="2" charset="0"/>
              </a:rPr>
              <a:t>User interacts with the HTML </a:t>
            </a:r>
            <a:r>
              <a:rPr lang="en-US" sz="4400" dirty="0">
                <a:latin typeface="Apple Braille" pitchFamily="2" charset="0"/>
              </a:rPr>
              <a:t>Overlay</a:t>
            </a:r>
            <a:endParaRPr sz="4400" dirty="0">
              <a:latin typeface="Apple Braille" pitchFamily="2" charset="0"/>
            </a:endParaRPr>
          </a:p>
          <a:p>
            <a:pPr marL="609600" indent="-609600" algn="l">
              <a:lnSpc>
                <a:spcPct val="90000"/>
              </a:lnSpc>
              <a:spcBef>
                <a:spcPts val="2000"/>
              </a:spcBef>
              <a:buSzPct val="123000"/>
              <a:buChar char="•"/>
              <a:defRPr sz="4800">
                <a:solidFill>
                  <a:srgbClr val="000000"/>
                </a:solidFill>
              </a:defRPr>
            </a:pPr>
            <a:r>
              <a:rPr sz="4400" dirty="0">
                <a:latin typeface="Apple Braille" pitchFamily="2" charset="0"/>
              </a:rPr>
              <a:t>The answers are transferred to the PDF form</a:t>
            </a:r>
          </a:p>
          <a:p>
            <a:pPr marL="1295400" lvl="1" indent="-685800" algn="l">
              <a:lnSpc>
                <a:spcPct val="90000"/>
              </a:lnSpc>
              <a:spcBef>
                <a:spcPts val="2000"/>
              </a:spcBef>
              <a:buSzPct val="123000"/>
              <a:buFont typeface="Wingdings" pitchFamily="2" charset="2"/>
              <a:buChar char="ü"/>
              <a:defRPr sz="4800">
                <a:solidFill>
                  <a:srgbClr val="000000"/>
                </a:solidFill>
              </a:defRPr>
            </a:pPr>
            <a:r>
              <a:rPr sz="4400" dirty="0">
                <a:latin typeface="Apple Braille" pitchFamily="2" charset="0"/>
              </a:rPr>
              <a:t>Make sure the text is </a:t>
            </a:r>
            <a:r>
              <a:rPr sz="4400" b="1" dirty="0">
                <a:latin typeface="Apple Braille" pitchFamily="2" charset="0"/>
              </a:rPr>
              <a:t>readable</a:t>
            </a:r>
          </a:p>
        </p:txBody>
      </p:sp>
      <p:sp>
        <p:nvSpPr>
          <p:cNvPr id="22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14</a:t>
            </a:fld>
            <a:endParaRPr/>
          </a:p>
        </p:txBody>
      </p:sp>
      <p:sp>
        <p:nvSpPr>
          <p:cNvPr id="2" name="Arrow: Right 1">
            <a:extLst>
              <a:ext uri="{FF2B5EF4-FFF2-40B4-BE49-F238E27FC236}">
                <a16:creationId xmlns:a16="http://schemas.microsoft.com/office/drawing/2014/main" id="{5F863180-BD3C-0E3A-7C9E-82443F5AB007}"/>
              </a:ext>
            </a:extLst>
          </p:cNvPr>
          <p:cNvSpPr/>
          <p:nvPr/>
        </p:nvSpPr>
        <p:spPr>
          <a:xfrm>
            <a:off x="2790497" y="12769165"/>
            <a:ext cx="9648497" cy="682189"/>
          </a:xfrm>
          <a:prstGeom prst="rightArrow">
            <a:avLst>
              <a:gd name="adj1" fmla="val 50000"/>
              <a:gd name="adj2" fmla="val 167862"/>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 name="Arrow: Right 3">
            <a:extLst>
              <a:ext uri="{FF2B5EF4-FFF2-40B4-BE49-F238E27FC236}">
                <a16:creationId xmlns:a16="http://schemas.microsoft.com/office/drawing/2014/main" id="{67775C58-EE15-7B36-5729-9ACBFF865277}"/>
              </a:ext>
            </a:extLst>
          </p:cNvPr>
          <p:cNvSpPr/>
          <p:nvPr/>
        </p:nvSpPr>
        <p:spPr>
          <a:xfrm rot="10800000">
            <a:off x="2790496" y="12732976"/>
            <a:ext cx="9648497" cy="682189"/>
          </a:xfrm>
          <a:prstGeom prst="rightArrow">
            <a:avLst>
              <a:gd name="adj1" fmla="val 50000"/>
              <a:gd name="adj2" fmla="val 167862"/>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TextBox 2">
            <a:extLst>
              <a:ext uri="{FF2B5EF4-FFF2-40B4-BE49-F238E27FC236}">
                <a16:creationId xmlns:a16="http://schemas.microsoft.com/office/drawing/2014/main" id="{A1BA3E11-14FB-F1D1-6532-EFD4A2F72107}"/>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b="1"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1"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5" name="TextBox 4">
            <a:extLst>
              <a:ext uri="{FF2B5EF4-FFF2-40B4-BE49-F238E27FC236}">
                <a16:creationId xmlns:a16="http://schemas.microsoft.com/office/drawing/2014/main" id="{764E8F2B-DA16-FCC6-8B78-95AA437A5BD0}"/>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mn-lt"/>
                <a:ea typeface="+mn-ea"/>
                <a:cs typeface="+mn-cs"/>
                <a:sym typeface="Helvetica Neue"/>
              </a:rPr>
              <a:t>12</a:t>
            </a:r>
          </a:p>
        </p:txBody>
      </p:sp>
      <p:pic>
        <p:nvPicPr>
          <p:cNvPr id="7" name="Picture 6" descr="A screenshot of a computer&#10;&#10;Description automatically generated with low confidence">
            <a:extLst>
              <a:ext uri="{FF2B5EF4-FFF2-40B4-BE49-F238E27FC236}">
                <a16:creationId xmlns:a16="http://schemas.microsoft.com/office/drawing/2014/main" id="{9E01F852-203B-17D4-E341-66114731FA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391" y="8234174"/>
            <a:ext cx="22263204" cy="4935583"/>
          </a:xfrm>
          <a:prstGeom prst="rect">
            <a:avLst/>
          </a:prstGeom>
        </p:spPr>
      </p:pic>
    </p:spTree>
    <p:extLst>
      <p:ext uri="{BB962C8B-B14F-4D97-AF65-F5344CB8AC3E}">
        <p14:creationId xmlns:p14="http://schemas.microsoft.com/office/powerpoint/2010/main" val="11219921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19">
                                            <p:txEl>
                                              <p:pRg st="0" end="0"/>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19">
                                            <p:txEl>
                                              <p:pRg st="1" end="1"/>
                                            </p:txEl>
                                          </p:spTgt>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19">
                                            <p:txEl>
                                              <p:pRg st="2" end="2"/>
                                            </p:txEl>
                                          </p:spTgt>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19">
                                            <p:txEl>
                                              <p:pRg st="3" end="3"/>
                                            </p:txEl>
                                          </p:spTgt>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19">
                                            <p:bg/>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build="p" animBg="1"/>
      <p:bldP spid="221" grpId="0" animBg="1"/>
      <p:bldP spid="2" grpId="0" animBg="1"/>
      <p:bldP spid="2" grpId="1"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TransPAc: Transformation for PDF Form Accessibility"/>
          <p:cNvSpPr txBox="1">
            <a:spLocks noGrp="1"/>
          </p:cNvSpPr>
          <p:nvPr>
            <p:ph type="title"/>
          </p:nvPr>
        </p:nvSpPr>
        <p:spPr>
          <a:prstGeom prst="rect">
            <a:avLst/>
          </a:prstGeom>
        </p:spPr>
        <p:txBody>
          <a:bodyPr>
            <a:normAutofit fontScale="90000"/>
          </a:bodyPr>
          <a:lstStyle>
            <a:lvl1pPr defTabSz="2023821">
              <a:defRPr sz="7054" spc="-141"/>
            </a:lvl1pPr>
          </a:lstStyle>
          <a:p>
            <a:r>
              <a:rPr dirty="0" err="1"/>
              <a:t>TransPAc</a:t>
            </a:r>
            <a:r>
              <a:rPr dirty="0"/>
              <a:t>: Transformation for PDF Form Accessibility</a:t>
            </a:r>
          </a:p>
        </p:txBody>
      </p:sp>
      <p:sp>
        <p:nvSpPr>
          <p:cNvPr id="225" name="PDF Structure"/>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PDF Structure</a:t>
            </a:r>
          </a:p>
        </p:txBody>
      </p:sp>
      <p:sp>
        <p:nvSpPr>
          <p:cNvPr id="226" name="PDFs can be represented as a collection of text and form elements…"/>
          <p:cNvSpPr txBox="1">
            <a:spLocks noGrp="1"/>
          </p:cNvSpPr>
          <p:nvPr>
            <p:ph type="body" sz="half" idx="1"/>
          </p:nvPr>
        </p:nvSpPr>
        <p:spPr>
          <a:xfrm>
            <a:off x="1206500" y="3791304"/>
            <a:ext cx="13151703" cy="8256012"/>
          </a:xfrm>
          <a:prstGeom prst="rect">
            <a:avLst/>
          </a:prstGeom>
        </p:spPr>
        <p:txBody>
          <a:bodyPr>
            <a:normAutofit/>
          </a:bodyPr>
          <a:lstStyle/>
          <a:p>
            <a:r>
              <a:rPr lang="en-US" sz="4400" dirty="0">
                <a:latin typeface="Apple Braille" pitchFamily="2" charset="0"/>
              </a:rPr>
              <a:t>PDFs as collection of </a:t>
            </a:r>
            <a:r>
              <a:rPr lang="en-US" sz="4400" b="1" dirty="0">
                <a:latin typeface="Apple Braille" pitchFamily="2" charset="0"/>
              </a:rPr>
              <a:t>text</a:t>
            </a:r>
            <a:r>
              <a:rPr lang="en-US" sz="4400" dirty="0">
                <a:latin typeface="Apple Braille" pitchFamily="2" charset="0"/>
              </a:rPr>
              <a:t> and </a:t>
            </a:r>
            <a:r>
              <a:rPr lang="en-US" sz="4400" b="1" dirty="0">
                <a:latin typeface="Apple Braille" pitchFamily="2" charset="0"/>
              </a:rPr>
              <a:t>form</a:t>
            </a:r>
            <a:r>
              <a:rPr lang="en-US" sz="4400" dirty="0">
                <a:latin typeface="Apple Braille" pitchFamily="2" charset="0"/>
              </a:rPr>
              <a:t> elements</a:t>
            </a:r>
          </a:p>
          <a:p>
            <a:r>
              <a:rPr sz="4400" dirty="0">
                <a:latin typeface="Apple Braille" pitchFamily="2" charset="0"/>
              </a:rPr>
              <a:t>Some of these elements are meant to be read together</a:t>
            </a:r>
          </a:p>
          <a:p>
            <a:pPr lvl="1"/>
            <a:r>
              <a:rPr sz="4400" dirty="0">
                <a:latin typeface="Apple Braille" pitchFamily="2" charset="0"/>
              </a:rPr>
              <a:t>Lines, paragraphs, groups of form fields</a:t>
            </a:r>
            <a:r>
              <a:rPr lang="en-US" sz="4400" dirty="0">
                <a:latin typeface="Apple Braille" pitchFamily="2" charset="0"/>
              </a:rPr>
              <a:t>,</a:t>
            </a:r>
            <a:r>
              <a:rPr sz="4400" dirty="0">
                <a:latin typeface="Apple Braille" pitchFamily="2" charset="0"/>
              </a:rPr>
              <a:t> etc.</a:t>
            </a:r>
          </a:p>
          <a:p>
            <a:r>
              <a:rPr sz="4400" dirty="0">
                <a:latin typeface="Apple Braille" pitchFamily="2" charset="0"/>
              </a:rPr>
              <a:t>Group the elements into </a:t>
            </a:r>
            <a:r>
              <a:rPr sz="4400" b="1" dirty="0">
                <a:latin typeface="Apple Braille" pitchFamily="2" charset="0"/>
              </a:rPr>
              <a:t>segments</a:t>
            </a:r>
          </a:p>
          <a:p>
            <a:pPr lvl="1"/>
            <a:r>
              <a:rPr sz="4400" dirty="0">
                <a:latin typeface="Apple Braille" pitchFamily="2" charset="0"/>
              </a:rPr>
              <a:t>Logical lines and logical segments</a:t>
            </a:r>
          </a:p>
        </p:txBody>
      </p:sp>
      <p:sp>
        <p:nvSpPr>
          <p:cNvPr id="22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15</a:t>
            </a:fld>
            <a:endParaRPr/>
          </a:p>
        </p:txBody>
      </p:sp>
      <p:pic>
        <p:nvPicPr>
          <p:cNvPr id="228" name="0_logical_lines.jpeg" descr="0_logical_lines.jpeg"/>
          <p:cNvPicPr>
            <a:picLocks noChangeAspect="1"/>
          </p:cNvPicPr>
          <p:nvPr/>
        </p:nvPicPr>
        <p:blipFill>
          <a:blip r:embed="rId3"/>
          <a:srcRect t="5836" b="50267"/>
          <a:stretch>
            <a:fillRect/>
          </a:stretch>
        </p:blipFill>
        <p:spPr>
          <a:xfrm>
            <a:off x="14936723" y="2386369"/>
            <a:ext cx="8666425" cy="4923058"/>
          </a:xfrm>
          <a:prstGeom prst="rect">
            <a:avLst/>
          </a:prstGeom>
          <a:ln w="25400">
            <a:solidFill>
              <a:srgbClr val="000000"/>
            </a:solidFill>
            <a:miter lim="400000"/>
          </a:ln>
          <a:effectLst>
            <a:outerShdw blurRad="50800" dist="38100" algn="l" rotWithShape="0">
              <a:prstClr val="black">
                <a:alpha val="40000"/>
              </a:prstClr>
            </a:outerShdw>
          </a:effectLst>
        </p:spPr>
      </p:pic>
      <p:pic>
        <p:nvPicPr>
          <p:cNvPr id="229" name="Atomic Segments.png" descr="Atomic Segments.png"/>
          <p:cNvPicPr>
            <a:picLocks noChangeAspect="1"/>
          </p:cNvPicPr>
          <p:nvPr/>
        </p:nvPicPr>
        <p:blipFill>
          <a:blip r:embed="rId4"/>
          <a:srcRect t="5670" b="50114"/>
          <a:stretch>
            <a:fillRect/>
          </a:stretch>
        </p:blipFill>
        <p:spPr>
          <a:xfrm>
            <a:off x="14952003" y="7605913"/>
            <a:ext cx="8636001" cy="4930322"/>
          </a:xfrm>
          <a:prstGeom prst="rect">
            <a:avLst/>
          </a:prstGeom>
          <a:ln w="25400">
            <a:solidFill>
              <a:srgbClr val="000000"/>
            </a:solidFill>
            <a:miter lim="400000"/>
          </a:ln>
          <a:effectLst>
            <a:outerShdw blurRad="50800" dist="38100" algn="l" rotWithShape="0">
              <a:prstClr val="black">
                <a:alpha val="40000"/>
              </a:prstClr>
            </a:outerShdw>
          </a:effectLst>
        </p:spPr>
      </p:pic>
      <p:sp>
        <p:nvSpPr>
          <p:cNvPr id="2" name="TextBox 1">
            <a:extLst>
              <a:ext uri="{FF2B5EF4-FFF2-40B4-BE49-F238E27FC236}">
                <a16:creationId xmlns:a16="http://schemas.microsoft.com/office/drawing/2014/main" id="{D291632B-A80A-1DA9-467F-82F91C6A4E97}"/>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b="1"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1"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3" name="TextBox 2">
            <a:extLst>
              <a:ext uri="{FF2B5EF4-FFF2-40B4-BE49-F238E27FC236}">
                <a16:creationId xmlns:a16="http://schemas.microsoft.com/office/drawing/2014/main" id="{DF4CE5C5-3A93-FCA5-4A52-348922728EEC}"/>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mn-lt"/>
                <a:ea typeface="+mn-ea"/>
                <a:cs typeface="+mn-cs"/>
                <a:sym typeface="Helvetica Neue"/>
              </a:rPr>
              <a:t>13</a:t>
            </a:r>
          </a:p>
        </p:txBody>
      </p:sp>
    </p:spTree>
    <p:extLst>
      <p:ext uri="{BB962C8B-B14F-4D97-AF65-F5344CB8AC3E}">
        <p14:creationId xmlns:p14="http://schemas.microsoft.com/office/powerpoint/2010/main" val="192690491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TransPAc: Transformation for PDF Form Accessibility"/>
          <p:cNvSpPr txBox="1">
            <a:spLocks noGrp="1"/>
          </p:cNvSpPr>
          <p:nvPr>
            <p:ph type="title"/>
          </p:nvPr>
        </p:nvSpPr>
        <p:spPr>
          <a:prstGeom prst="rect">
            <a:avLst/>
          </a:prstGeom>
        </p:spPr>
        <p:txBody>
          <a:bodyPr>
            <a:normAutofit fontScale="90000"/>
          </a:bodyPr>
          <a:lstStyle>
            <a:lvl1pPr defTabSz="2023821">
              <a:defRPr sz="7054" spc="-141"/>
            </a:lvl1pPr>
          </a:lstStyle>
          <a:p>
            <a:r>
              <a:t>TransPAc: Transformation for PDF Form Accessibility</a:t>
            </a:r>
          </a:p>
        </p:txBody>
      </p:sp>
      <p:pic>
        <p:nvPicPr>
          <p:cNvPr id="232" name="Pipeline.png" descr="Pipeline.png"/>
          <p:cNvPicPr>
            <a:picLocks noChangeAspect="1"/>
          </p:cNvPicPr>
          <p:nvPr/>
        </p:nvPicPr>
        <p:blipFill>
          <a:blip r:embed="rId2"/>
          <a:stretch>
            <a:fillRect/>
          </a:stretch>
        </p:blipFill>
        <p:spPr>
          <a:xfrm>
            <a:off x="1585017" y="5424343"/>
            <a:ext cx="21213966" cy="5904333"/>
          </a:xfrm>
          <a:prstGeom prst="rect">
            <a:avLst/>
          </a:prstGeom>
          <a:ln w="12700">
            <a:miter lim="400000"/>
          </a:ln>
        </p:spPr>
      </p:pic>
      <p:sp>
        <p:nvSpPr>
          <p:cNvPr id="233" name="TransPAc Pipeline"/>
          <p:cNvSpPr txBox="1"/>
          <p:nvPr/>
        </p:nvSpPr>
        <p:spPr>
          <a:xfrm>
            <a:off x="1206500" y="2372962"/>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5500" b="1">
                <a:solidFill>
                  <a:srgbClr val="000000"/>
                </a:solidFill>
              </a:defRPr>
            </a:lvl1pPr>
          </a:lstStyle>
          <a:p>
            <a:r>
              <a:t>TransPAc Pipeline</a:t>
            </a:r>
          </a:p>
        </p:txBody>
      </p:sp>
      <p:sp>
        <p:nvSpPr>
          <p:cNvPr id="23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16</a:t>
            </a:fld>
            <a:endParaRPr/>
          </a:p>
        </p:txBody>
      </p:sp>
      <p:sp>
        <p:nvSpPr>
          <p:cNvPr id="235" name="Inaccessible PDF Form"/>
          <p:cNvSpPr txBox="1"/>
          <p:nvPr/>
        </p:nvSpPr>
        <p:spPr>
          <a:xfrm>
            <a:off x="1012390" y="11518362"/>
            <a:ext cx="3269896" cy="461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Inaccessible PDF Form</a:t>
            </a:r>
          </a:p>
        </p:txBody>
      </p:sp>
      <p:sp>
        <p:nvSpPr>
          <p:cNvPr id="236" name="Accessible PDF Form"/>
          <p:cNvSpPr txBox="1"/>
          <p:nvPr/>
        </p:nvSpPr>
        <p:spPr>
          <a:xfrm>
            <a:off x="20692148" y="11518362"/>
            <a:ext cx="3055317" cy="461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Accessible PDF Form</a:t>
            </a:r>
          </a:p>
        </p:txBody>
      </p:sp>
      <p:sp>
        <p:nvSpPr>
          <p:cNvPr id="2" name="TextBox 1">
            <a:extLst>
              <a:ext uri="{FF2B5EF4-FFF2-40B4-BE49-F238E27FC236}">
                <a16:creationId xmlns:a16="http://schemas.microsoft.com/office/drawing/2014/main" id="{6C9F0168-65CA-EAF5-6D83-F51CE8AB88E0}"/>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3" name="TextBox 2">
            <a:extLst>
              <a:ext uri="{FF2B5EF4-FFF2-40B4-BE49-F238E27FC236}">
                <a16:creationId xmlns:a16="http://schemas.microsoft.com/office/drawing/2014/main" id="{673BDE0D-333C-FE47-00D6-09C5BED98861}"/>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mn-lt"/>
                <a:ea typeface="+mn-ea"/>
                <a:cs typeface="+mn-cs"/>
                <a:sym typeface="Helvetica Neue"/>
              </a:rPr>
              <a:t>14</a:t>
            </a:r>
          </a:p>
        </p:txBody>
      </p:sp>
    </p:spTree>
    <p:extLst>
      <p:ext uri="{BB962C8B-B14F-4D97-AF65-F5344CB8AC3E}">
        <p14:creationId xmlns:p14="http://schemas.microsoft.com/office/powerpoint/2010/main" val="365051613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Element Extraction"/>
          <p:cNvSpPr txBox="1">
            <a:spLocks noGrp="1"/>
          </p:cNvSpPr>
          <p:nvPr>
            <p:ph type="title"/>
          </p:nvPr>
        </p:nvSpPr>
        <p:spPr>
          <a:prstGeom prst="rect">
            <a:avLst/>
          </a:prstGeom>
        </p:spPr>
        <p:txBody>
          <a:bodyPr/>
          <a:lstStyle/>
          <a:p>
            <a:r>
              <a:t>Element Extraction</a:t>
            </a:r>
          </a:p>
        </p:txBody>
      </p:sp>
      <p:sp>
        <p:nvSpPr>
          <p:cNvPr id="239" name="Text elements are detected by AWS Textract (OCR)…"/>
          <p:cNvSpPr txBox="1">
            <a:spLocks noGrp="1"/>
          </p:cNvSpPr>
          <p:nvPr>
            <p:ph type="body" sz="half" idx="1"/>
          </p:nvPr>
        </p:nvSpPr>
        <p:spPr>
          <a:xfrm>
            <a:off x="1206500" y="4657785"/>
            <a:ext cx="15657756" cy="7899698"/>
          </a:xfrm>
          <a:prstGeom prst="rect">
            <a:avLst/>
          </a:prstGeom>
        </p:spPr>
        <p:txBody>
          <a:bodyPr>
            <a:normAutofit/>
          </a:bodyPr>
          <a:lstStyle/>
          <a:p>
            <a:r>
              <a:rPr sz="4400" dirty="0">
                <a:latin typeface="Apple Braille" pitchFamily="2" charset="0"/>
              </a:rPr>
              <a:t>Text elements are detected by AWS </a:t>
            </a:r>
            <a:r>
              <a:rPr sz="4400" dirty="0" err="1">
                <a:latin typeface="Apple Braille" pitchFamily="2" charset="0"/>
              </a:rPr>
              <a:t>Textract</a:t>
            </a:r>
            <a:r>
              <a:rPr sz="4400" dirty="0">
                <a:latin typeface="Apple Braille" pitchFamily="2" charset="0"/>
              </a:rPr>
              <a:t> (OCR)</a:t>
            </a:r>
          </a:p>
          <a:p>
            <a:r>
              <a:rPr sz="4400" dirty="0">
                <a:latin typeface="Apple Braille" pitchFamily="2" charset="0"/>
              </a:rPr>
              <a:t>Coordinates of the bounding box </a:t>
            </a:r>
            <a:r>
              <a:rPr lang="en-US" sz="4400" dirty="0">
                <a:latin typeface="Apple Braille" pitchFamily="2" charset="0"/>
              </a:rPr>
              <a:t>and the text</a:t>
            </a:r>
            <a:endParaRPr sz="4400" dirty="0">
              <a:latin typeface="Apple Braille" pitchFamily="2" charset="0"/>
            </a:endParaRPr>
          </a:p>
        </p:txBody>
      </p:sp>
      <p:grpSp>
        <p:nvGrpSpPr>
          <p:cNvPr id="242" name="Group"/>
          <p:cNvGrpSpPr/>
          <p:nvPr/>
        </p:nvGrpSpPr>
        <p:grpSpPr>
          <a:xfrm>
            <a:off x="17057327" y="4061909"/>
            <a:ext cx="6690033" cy="4954428"/>
            <a:chOff x="0" y="0"/>
            <a:chExt cx="6690031" cy="4954427"/>
          </a:xfrm>
        </p:grpSpPr>
        <p:sp>
          <p:nvSpPr>
            <p:cNvPr id="240" name="Text Elements"/>
            <p:cNvSpPr/>
            <p:nvPr/>
          </p:nvSpPr>
          <p:spPr>
            <a:xfrm>
              <a:off x="0" y="0"/>
              <a:ext cx="6690032" cy="510754"/>
            </a:xfrm>
            <a:prstGeom prst="roundRect">
              <a:avLst>
                <a:gd name="adj" fmla="val 0"/>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825500">
                <a:defRPr sz="2700" b="1">
                  <a:solidFill>
                    <a:srgbClr val="000000"/>
                  </a:solidFill>
                </a:defRPr>
              </a:lvl1pPr>
            </a:lstStyle>
            <a:p>
              <a:r>
                <a:t>Text Elements</a:t>
              </a:r>
            </a:p>
          </p:txBody>
        </p:sp>
        <p:pic>
          <p:nvPicPr>
            <p:cNvPr id="241" name="car_words.jpeg" descr="car_words.jpeg"/>
            <p:cNvPicPr>
              <a:picLocks noChangeAspect="1"/>
            </p:cNvPicPr>
            <p:nvPr/>
          </p:nvPicPr>
          <p:blipFill>
            <a:blip r:embed="rId2"/>
            <a:stretch>
              <a:fillRect/>
            </a:stretch>
          </p:blipFill>
          <p:spPr>
            <a:xfrm>
              <a:off x="25399" y="637753"/>
              <a:ext cx="6639233" cy="4316675"/>
            </a:xfrm>
            <a:prstGeom prst="rect">
              <a:avLst/>
            </a:prstGeom>
            <a:ln w="50800" cap="flat">
              <a:solidFill>
                <a:srgbClr val="000000"/>
              </a:solidFill>
              <a:prstDash val="solid"/>
              <a:miter lim="400000"/>
            </a:ln>
            <a:effectLst/>
          </p:spPr>
        </p:pic>
      </p:grpSp>
      <p:sp>
        <p:nvSpPr>
          <p:cNvPr id="243" name="Text Elements"/>
          <p:cNvSpPr txBox="1"/>
          <p:nvPr/>
        </p:nvSpPr>
        <p:spPr>
          <a:xfrm>
            <a:off x="1206500" y="2372962"/>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5500" b="1">
                <a:solidFill>
                  <a:srgbClr val="000000"/>
                </a:solidFill>
              </a:defRPr>
            </a:lvl1pPr>
          </a:lstStyle>
          <a:p>
            <a:r>
              <a:t>Text Elements</a:t>
            </a:r>
          </a:p>
        </p:txBody>
      </p:sp>
      <p:sp>
        <p:nvSpPr>
          <p:cNvPr id="24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17</a:t>
            </a:fld>
            <a:endParaRPr/>
          </a:p>
        </p:txBody>
      </p:sp>
      <p:sp>
        <p:nvSpPr>
          <p:cNvPr id="2" name="TextBox 1">
            <a:extLst>
              <a:ext uri="{FF2B5EF4-FFF2-40B4-BE49-F238E27FC236}">
                <a16:creationId xmlns:a16="http://schemas.microsoft.com/office/drawing/2014/main" id="{E54ED44F-F1B1-BEC3-A27A-9AA56702E476}"/>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b="1"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1"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3" name="TextBox 2">
            <a:extLst>
              <a:ext uri="{FF2B5EF4-FFF2-40B4-BE49-F238E27FC236}">
                <a16:creationId xmlns:a16="http://schemas.microsoft.com/office/drawing/2014/main" id="{EC0F6F17-562F-5CBB-EB94-A4477A16F82D}"/>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mn-lt"/>
                <a:ea typeface="+mn-ea"/>
                <a:cs typeface="+mn-cs"/>
                <a:sym typeface="Helvetica Neue"/>
              </a:rPr>
              <a:t>15</a:t>
            </a:r>
          </a:p>
        </p:txBody>
      </p:sp>
    </p:spTree>
    <p:extLst>
      <p:ext uri="{BB962C8B-B14F-4D97-AF65-F5344CB8AC3E}">
        <p14:creationId xmlns:p14="http://schemas.microsoft.com/office/powerpoint/2010/main" val="22338726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Element Extraction"/>
          <p:cNvSpPr txBox="1">
            <a:spLocks noGrp="1"/>
          </p:cNvSpPr>
          <p:nvPr>
            <p:ph type="title"/>
          </p:nvPr>
        </p:nvSpPr>
        <p:spPr>
          <a:prstGeom prst="rect">
            <a:avLst/>
          </a:prstGeom>
        </p:spPr>
        <p:txBody>
          <a:bodyPr/>
          <a:lstStyle/>
          <a:p>
            <a:r>
              <a:t>Element Extraction</a:t>
            </a:r>
          </a:p>
        </p:txBody>
      </p:sp>
      <p:sp>
        <p:nvSpPr>
          <p:cNvPr id="257" name="Form Elements"/>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Form Elements</a:t>
            </a:r>
          </a:p>
        </p:txBody>
      </p:sp>
      <p:sp>
        <p:nvSpPr>
          <p:cNvPr id="258" name="Form fields in original PDF (if available)…"/>
          <p:cNvSpPr txBox="1">
            <a:spLocks noGrp="1"/>
          </p:cNvSpPr>
          <p:nvPr>
            <p:ph type="body" idx="1"/>
          </p:nvPr>
        </p:nvSpPr>
        <p:spPr>
          <a:xfrm>
            <a:off x="1206500" y="3892904"/>
            <a:ext cx="15733921" cy="8769174"/>
          </a:xfrm>
          <a:prstGeom prst="rect">
            <a:avLst/>
          </a:prstGeom>
        </p:spPr>
        <p:txBody>
          <a:bodyPr>
            <a:normAutofit/>
          </a:bodyPr>
          <a:lstStyle/>
          <a:p>
            <a:r>
              <a:rPr sz="4400" dirty="0">
                <a:latin typeface="Apple Braille" pitchFamily="2" charset="0"/>
              </a:rPr>
              <a:t>Form fields in original PDF (if available)</a:t>
            </a:r>
          </a:p>
          <a:p>
            <a:r>
              <a:rPr sz="4400" dirty="0">
                <a:latin typeface="Apple Braille" pitchFamily="2" charset="0"/>
              </a:rPr>
              <a:t>Form element detection by</a:t>
            </a:r>
          </a:p>
          <a:p>
            <a:pPr lvl="1">
              <a:buFont typeface="Wingdings" panose="05000000000000000000" pitchFamily="2" charset="2"/>
              <a:buChar char="Ø"/>
            </a:pPr>
            <a:r>
              <a:rPr sz="4400" dirty="0">
                <a:latin typeface="Apple Braille" pitchFamily="2" charset="0"/>
              </a:rPr>
              <a:t>Adobe Pro</a:t>
            </a:r>
          </a:p>
          <a:p>
            <a:pPr lvl="1">
              <a:buFont typeface="Wingdings" panose="05000000000000000000" pitchFamily="2" charset="2"/>
              <a:buChar char="Ø"/>
            </a:pPr>
            <a:r>
              <a:rPr sz="4400" dirty="0">
                <a:latin typeface="Apple Braille" pitchFamily="2" charset="0"/>
              </a:rPr>
              <a:t>AWS </a:t>
            </a:r>
            <a:r>
              <a:rPr sz="4400" dirty="0" err="1">
                <a:latin typeface="Apple Braille" pitchFamily="2" charset="0"/>
              </a:rPr>
              <a:t>Textract</a:t>
            </a:r>
            <a:endParaRPr sz="4400" dirty="0">
              <a:latin typeface="Apple Braille" pitchFamily="2" charset="0"/>
            </a:endParaRPr>
          </a:p>
          <a:p>
            <a:r>
              <a:rPr sz="4400" dirty="0">
                <a:latin typeface="Apple Braille" pitchFamily="2" charset="0"/>
              </a:rPr>
              <a:t>Coordinates of the bounding box and the label of the form field</a:t>
            </a:r>
          </a:p>
        </p:txBody>
      </p:sp>
      <p:grpSp>
        <p:nvGrpSpPr>
          <p:cNvPr id="261" name="Group"/>
          <p:cNvGrpSpPr/>
          <p:nvPr/>
        </p:nvGrpSpPr>
        <p:grpSpPr>
          <a:xfrm>
            <a:off x="17054452" y="4014386"/>
            <a:ext cx="6791968" cy="5049475"/>
            <a:chOff x="0" y="0"/>
            <a:chExt cx="6791967" cy="5049474"/>
          </a:xfrm>
        </p:grpSpPr>
        <p:sp>
          <p:nvSpPr>
            <p:cNvPr id="259" name="Form Fields"/>
            <p:cNvSpPr/>
            <p:nvPr/>
          </p:nvSpPr>
          <p:spPr>
            <a:xfrm>
              <a:off x="0" y="0"/>
              <a:ext cx="6791968" cy="510754"/>
            </a:xfrm>
            <a:prstGeom prst="roundRect">
              <a:avLst>
                <a:gd name="adj" fmla="val 0"/>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825500">
                <a:defRPr sz="2700" b="1">
                  <a:solidFill>
                    <a:srgbClr val="000000"/>
                  </a:solidFill>
                </a:defRPr>
              </a:lvl1pPr>
            </a:lstStyle>
            <a:p>
              <a:r>
                <a:t>Form Fields</a:t>
              </a:r>
            </a:p>
          </p:txBody>
        </p:sp>
        <p:pic>
          <p:nvPicPr>
            <p:cNvPr id="260" name="car_form_field.PNG" descr="car_form_field.PNG"/>
            <p:cNvPicPr>
              <a:picLocks noChangeAspect="1"/>
            </p:cNvPicPr>
            <p:nvPr/>
          </p:nvPicPr>
          <p:blipFill>
            <a:blip r:embed="rId3"/>
            <a:stretch>
              <a:fillRect/>
            </a:stretch>
          </p:blipFill>
          <p:spPr>
            <a:xfrm>
              <a:off x="25399" y="637753"/>
              <a:ext cx="6741169" cy="4411722"/>
            </a:xfrm>
            <a:prstGeom prst="rect">
              <a:avLst/>
            </a:prstGeom>
            <a:ln w="50800" cap="flat">
              <a:solidFill>
                <a:srgbClr val="000000"/>
              </a:solidFill>
              <a:prstDash val="solid"/>
              <a:miter lim="400000"/>
            </a:ln>
            <a:effectLst/>
          </p:spPr>
        </p:pic>
      </p:grpSp>
      <p:sp>
        <p:nvSpPr>
          <p:cNvPr id="26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18</a:t>
            </a:fld>
            <a:endParaRPr/>
          </a:p>
        </p:txBody>
      </p:sp>
      <p:sp>
        <p:nvSpPr>
          <p:cNvPr id="2" name="TextBox 1">
            <a:extLst>
              <a:ext uri="{FF2B5EF4-FFF2-40B4-BE49-F238E27FC236}">
                <a16:creationId xmlns:a16="http://schemas.microsoft.com/office/drawing/2014/main" id="{EDC837FF-1643-AFC4-E0B6-00CA8907D4E6}"/>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3" name="TextBox 2">
            <a:extLst>
              <a:ext uri="{FF2B5EF4-FFF2-40B4-BE49-F238E27FC236}">
                <a16:creationId xmlns:a16="http://schemas.microsoft.com/office/drawing/2014/main" id="{D35D5D6C-AB7F-197F-3EF5-5119F90AF895}"/>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mn-lt"/>
                <a:ea typeface="+mn-ea"/>
                <a:cs typeface="+mn-cs"/>
                <a:sym typeface="Helvetica Neue"/>
              </a:rPr>
              <a:t>16</a:t>
            </a:r>
          </a:p>
        </p:txBody>
      </p:sp>
    </p:spTree>
    <p:extLst>
      <p:ext uri="{BB962C8B-B14F-4D97-AF65-F5344CB8AC3E}">
        <p14:creationId xmlns:p14="http://schemas.microsoft.com/office/powerpoint/2010/main" val="266296457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Logical Segmentation"/>
          <p:cNvSpPr txBox="1">
            <a:spLocks noGrp="1"/>
          </p:cNvSpPr>
          <p:nvPr>
            <p:ph type="title"/>
          </p:nvPr>
        </p:nvSpPr>
        <p:spPr>
          <a:prstGeom prst="rect">
            <a:avLst/>
          </a:prstGeom>
        </p:spPr>
        <p:txBody>
          <a:bodyPr/>
          <a:lstStyle/>
          <a:p>
            <a:r>
              <a:rPr dirty="0"/>
              <a:t>Logical Segmentation</a:t>
            </a:r>
          </a:p>
        </p:txBody>
      </p:sp>
      <p:sp>
        <p:nvSpPr>
          <p:cNvPr id="265" name="Divide the document into logical segments in order to detect the correct reading order"/>
          <p:cNvSpPr txBox="1">
            <a:spLocks noGrp="1"/>
          </p:cNvSpPr>
          <p:nvPr>
            <p:ph type="body" sz="half" idx="1"/>
          </p:nvPr>
        </p:nvSpPr>
        <p:spPr>
          <a:xfrm>
            <a:off x="1206500" y="2926495"/>
            <a:ext cx="22711149" cy="2991221"/>
          </a:xfrm>
          <a:prstGeom prst="rect">
            <a:avLst/>
          </a:prstGeom>
        </p:spPr>
        <p:txBody>
          <a:bodyPr>
            <a:normAutofit/>
          </a:bodyPr>
          <a:lstStyle/>
          <a:p>
            <a:r>
              <a:rPr lang="en-US" sz="4400" dirty="0">
                <a:latin typeface="Apple Braille" pitchFamily="2" charset="0"/>
              </a:rPr>
              <a:t>Goal: </a:t>
            </a:r>
            <a:r>
              <a:rPr sz="4400" dirty="0">
                <a:latin typeface="Apple Braille" pitchFamily="2" charset="0"/>
              </a:rPr>
              <a:t>Divide the document into </a:t>
            </a:r>
            <a:r>
              <a:rPr sz="4400" b="1" dirty="0">
                <a:latin typeface="Apple Braille" pitchFamily="2" charset="0"/>
              </a:rPr>
              <a:t>logical segments </a:t>
            </a:r>
            <a:r>
              <a:rPr sz="4400" dirty="0">
                <a:latin typeface="Apple Braille" pitchFamily="2" charset="0"/>
              </a:rPr>
              <a:t>in order to detect the correct </a:t>
            </a:r>
            <a:r>
              <a:rPr sz="4400" b="1" dirty="0">
                <a:latin typeface="Apple Braille" pitchFamily="2" charset="0"/>
              </a:rPr>
              <a:t>reading order</a:t>
            </a:r>
            <a:endParaRPr lang="en-US" sz="4400" b="1" dirty="0">
              <a:latin typeface="Apple Braille" pitchFamily="2" charset="0"/>
            </a:endParaRPr>
          </a:p>
          <a:p>
            <a:r>
              <a:rPr lang="en-US" sz="4400" dirty="0">
                <a:latin typeface="Apple Braille" pitchFamily="2" charset="0"/>
              </a:rPr>
              <a:t>Visual cues to consider:</a:t>
            </a:r>
            <a:endParaRPr sz="4400" dirty="0">
              <a:latin typeface="Apple Braille" pitchFamily="2" charset="0"/>
            </a:endParaRPr>
          </a:p>
        </p:txBody>
      </p:sp>
      <p:sp>
        <p:nvSpPr>
          <p:cNvPr id="266" name="Element Proximity…"/>
          <p:cNvSpPr txBox="1"/>
          <p:nvPr/>
        </p:nvSpPr>
        <p:spPr>
          <a:xfrm>
            <a:off x="1206500" y="6331547"/>
            <a:ext cx="22711149" cy="1212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numCol="3" spcCol="1135557">
            <a:normAutofit/>
          </a:bodyPr>
          <a:lstStyle/>
          <a:p>
            <a:pPr marL="1295400" lvl="1" indent="-685800" algn="l">
              <a:lnSpc>
                <a:spcPct val="90000"/>
              </a:lnSpc>
              <a:spcBef>
                <a:spcPts val="4500"/>
              </a:spcBef>
              <a:buSzPct val="123000"/>
              <a:buFont typeface="Wingdings" pitchFamily="2" charset="2"/>
              <a:buChar char="ü"/>
              <a:defRPr sz="4800">
                <a:solidFill>
                  <a:srgbClr val="000000"/>
                </a:solidFill>
              </a:defRPr>
            </a:pPr>
            <a:r>
              <a:rPr sz="4400" dirty="0">
                <a:latin typeface="Apple Braille" pitchFamily="2" charset="0"/>
              </a:rPr>
              <a:t>Element Proximity</a:t>
            </a:r>
          </a:p>
          <a:p>
            <a:pPr marL="1295400" lvl="1" indent="-685800" algn="l">
              <a:lnSpc>
                <a:spcPct val="90000"/>
              </a:lnSpc>
              <a:spcBef>
                <a:spcPts val="4500"/>
              </a:spcBef>
              <a:buSzPct val="123000"/>
              <a:buFont typeface="Wingdings" pitchFamily="2" charset="2"/>
              <a:buChar char="ü"/>
              <a:defRPr sz="4800">
                <a:solidFill>
                  <a:srgbClr val="000000"/>
                </a:solidFill>
              </a:defRPr>
            </a:pPr>
            <a:r>
              <a:rPr sz="4400" dirty="0">
                <a:latin typeface="Apple Braille" pitchFamily="2" charset="0"/>
              </a:rPr>
              <a:t>Explicit Boxes</a:t>
            </a:r>
          </a:p>
          <a:p>
            <a:pPr marL="1295400" lvl="1" indent="-685800" algn="l">
              <a:lnSpc>
                <a:spcPct val="90000"/>
              </a:lnSpc>
              <a:spcBef>
                <a:spcPts val="4500"/>
              </a:spcBef>
              <a:buSzPct val="123000"/>
              <a:buFont typeface="Wingdings" pitchFamily="2" charset="2"/>
              <a:buChar char="ü"/>
              <a:defRPr sz="4800">
                <a:solidFill>
                  <a:srgbClr val="000000"/>
                </a:solidFill>
              </a:defRPr>
            </a:pPr>
            <a:r>
              <a:rPr sz="4400" dirty="0">
                <a:latin typeface="Apple Braille" pitchFamily="2" charset="0"/>
              </a:rPr>
              <a:t>Implicit Boxes</a:t>
            </a:r>
          </a:p>
        </p:txBody>
      </p:sp>
      <p:pic>
        <p:nvPicPr>
          <p:cNvPr id="267" name="Screen Shot 2021-01-17 at 1.21.36 PM.png" descr="Screen Shot 2021-01-17 at 1.21.36 PM.png"/>
          <p:cNvPicPr>
            <a:picLocks noChangeAspect="1"/>
          </p:cNvPicPr>
          <p:nvPr/>
        </p:nvPicPr>
        <p:blipFill>
          <a:blip r:embed="rId3"/>
          <a:srcRect t="18804" b="18804"/>
          <a:stretch>
            <a:fillRect/>
          </a:stretch>
        </p:blipFill>
        <p:spPr>
          <a:xfrm>
            <a:off x="17315271" y="8172816"/>
            <a:ext cx="6681863" cy="2711912"/>
          </a:xfrm>
          <a:prstGeom prst="rect">
            <a:avLst/>
          </a:prstGeom>
          <a:ln w="25400">
            <a:solidFill>
              <a:srgbClr val="000000"/>
            </a:solidFill>
            <a:miter lim="400000"/>
          </a:ln>
        </p:spPr>
      </p:pic>
      <p:pic>
        <p:nvPicPr>
          <p:cNvPr id="268" name="Screen Shot 2021-01-17 at 1.22.01 PM.png" descr="Screen Shot 2021-01-17 at 1.22.01 PM.png"/>
          <p:cNvPicPr>
            <a:picLocks noChangeAspect="1"/>
          </p:cNvPicPr>
          <p:nvPr/>
        </p:nvPicPr>
        <p:blipFill>
          <a:blip r:embed="rId4"/>
          <a:srcRect l="9600" t="50614" r="9600"/>
          <a:stretch>
            <a:fillRect/>
          </a:stretch>
        </p:blipFill>
        <p:spPr>
          <a:xfrm>
            <a:off x="10029449" y="8172816"/>
            <a:ext cx="6820876" cy="2712045"/>
          </a:xfrm>
          <a:prstGeom prst="rect">
            <a:avLst/>
          </a:prstGeom>
          <a:ln w="25400">
            <a:solidFill>
              <a:srgbClr val="000000"/>
            </a:solidFill>
            <a:miter lim="400000"/>
          </a:ln>
        </p:spPr>
      </p:pic>
      <p:sp>
        <p:nvSpPr>
          <p:cNvPr id="26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19</a:t>
            </a:fld>
            <a:endParaRPr/>
          </a:p>
        </p:txBody>
      </p:sp>
      <p:pic>
        <p:nvPicPr>
          <p:cNvPr id="270" name="Screen Shot 2021-01-27 at 12.06.46 AM.png" descr="Screen Shot 2021-01-27 at 12.06.46 AM.png"/>
          <p:cNvPicPr>
            <a:picLocks noChangeAspect="1"/>
          </p:cNvPicPr>
          <p:nvPr/>
        </p:nvPicPr>
        <p:blipFill>
          <a:blip r:embed="rId5"/>
          <a:stretch>
            <a:fillRect/>
          </a:stretch>
        </p:blipFill>
        <p:spPr>
          <a:xfrm>
            <a:off x="386940" y="8172816"/>
            <a:ext cx="9177381" cy="2711848"/>
          </a:xfrm>
          <a:prstGeom prst="rect">
            <a:avLst/>
          </a:prstGeom>
          <a:ln w="25400">
            <a:solidFill>
              <a:srgbClr val="000000"/>
            </a:solidFill>
            <a:miter lim="400000"/>
          </a:ln>
        </p:spPr>
      </p:pic>
      <p:sp>
        <p:nvSpPr>
          <p:cNvPr id="3" name="TextBox 2">
            <a:extLst>
              <a:ext uri="{FF2B5EF4-FFF2-40B4-BE49-F238E27FC236}">
                <a16:creationId xmlns:a16="http://schemas.microsoft.com/office/drawing/2014/main" id="{C0FDEA19-3E19-0223-DA6E-D8A20E0854B9}"/>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4" name="TextBox 3">
            <a:extLst>
              <a:ext uri="{FF2B5EF4-FFF2-40B4-BE49-F238E27FC236}">
                <a16:creationId xmlns:a16="http://schemas.microsoft.com/office/drawing/2014/main" id="{5395F16A-A9D9-E5F3-4A0B-35F8543A03C6}"/>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mn-lt"/>
                <a:ea typeface="+mn-ea"/>
                <a:cs typeface="+mn-cs"/>
                <a:sym typeface="Helvetica Neue"/>
              </a:rPr>
              <a:t>17</a:t>
            </a:r>
          </a:p>
        </p:txBody>
      </p:sp>
    </p:spTree>
    <p:extLst>
      <p:ext uri="{BB962C8B-B14F-4D97-AF65-F5344CB8AC3E}">
        <p14:creationId xmlns:p14="http://schemas.microsoft.com/office/powerpoint/2010/main" val="383543757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Table of Contents"/>
          <p:cNvSpPr txBox="1">
            <a:spLocks noGrp="1"/>
          </p:cNvSpPr>
          <p:nvPr>
            <p:ph type="title"/>
          </p:nvPr>
        </p:nvSpPr>
        <p:spPr>
          <a:prstGeom prst="rect">
            <a:avLst/>
          </a:prstGeom>
        </p:spPr>
        <p:txBody>
          <a:bodyPr/>
          <a:lstStyle/>
          <a:p>
            <a:r>
              <a:rPr lang="en-US" dirty="0"/>
              <a:t>About Me: Quick Introduction</a:t>
            </a:r>
            <a:endParaRPr dirty="0"/>
          </a:p>
        </p:txBody>
      </p:sp>
      <p:sp>
        <p:nvSpPr>
          <p:cNvPr id="160" name="PDF Forms and Accessibility…"/>
          <p:cNvSpPr txBox="1">
            <a:spLocks noGrp="1"/>
          </p:cNvSpPr>
          <p:nvPr>
            <p:ph type="body" idx="1"/>
          </p:nvPr>
        </p:nvSpPr>
        <p:spPr>
          <a:xfrm>
            <a:off x="1206500" y="2734256"/>
            <a:ext cx="22227960" cy="9401377"/>
          </a:xfrm>
          <a:prstGeom prst="rect">
            <a:avLst/>
          </a:prstGeom>
        </p:spPr>
        <p:txBody>
          <a:bodyPr>
            <a:normAutofit/>
          </a:bodyPr>
          <a:lstStyle/>
          <a:p>
            <a:pPr marL="0" indent="0">
              <a:spcBef>
                <a:spcPts val="1000"/>
              </a:spcBef>
              <a:buNone/>
            </a:pPr>
            <a:endParaRPr lang="en-US" sz="4400" dirty="0">
              <a:latin typeface="Apple Braille" pitchFamily="2" charset="0"/>
            </a:endParaRPr>
          </a:p>
          <a:p>
            <a:pPr>
              <a:spcBef>
                <a:spcPts val="1000"/>
              </a:spcBef>
            </a:pPr>
            <a:r>
              <a:rPr lang="en-US" sz="4400" dirty="0">
                <a:latin typeface="Apple Braille" pitchFamily="2" charset="0"/>
              </a:rPr>
              <a:t>Assistant Professor (2019 - Present)</a:t>
            </a:r>
          </a:p>
          <a:p>
            <a:pPr lvl="1">
              <a:spcBef>
                <a:spcPts val="1000"/>
              </a:spcBef>
            </a:pPr>
            <a:r>
              <a:rPr lang="en-US" sz="4400" dirty="0">
                <a:latin typeface="Apple Braille" pitchFamily="2" charset="0"/>
              </a:rPr>
              <a:t>Department of Computer Science, Old Dominion University</a:t>
            </a:r>
          </a:p>
          <a:p>
            <a:pPr>
              <a:spcBef>
                <a:spcPts val="1000"/>
              </a:spcBef>
            </a:pPr>
            <a:r>
              <a:rPr lang="en-US" sz="4400" dirty="0">
                <a:latin typeface="Apple Braille" pitchFamily="2" charset="0"/>
              </a:rPr>
              <a:t>PhD – Stony Brook University (2018)</a:t>
            </a:r>
          </a:p>
          <a:p>
            <a:pPr>
              <a:spcBef>
                <a:spcPts val="1000"/>
              </a:spcBef>
            </a:pPr>
            <a:r>
              <a:rPr lang="en-US" sz="4400" dirty="0">
                <a:latin typeface="Apple Braille" pitchFamily="2" charset="0"/>
              </a:rPr>
              <a:t>MS – Old Dominion University (2011)</a:t>
            </a:r>
          </a:p>
          <a:p>
            <a:pPr>
              <a:spcBef>
                <a:spcPts val="1000"/>
              </a:spcBef>
            </a:pPr>
            <a:endParaRPr lang="en-US" sz="4400" dirty="0">
              <a:latin typeface="Apple Braille" pitchFamily="2" charset="0"/>
            </a:endParaRPr>
          </a:p>
          <a:p>
            <a:pPr>
              <a:spcBef>
                <a:spcPts val="1000"/>
              </a:spcBef>
            </a:pPr>
            <a:endParaRPr lang="en-US" sz="4400" dirty="0">
              <a:latin typeface="Apple Braille" pitchFamily="2" charset="0"/>
            </a:endParaRPr>
          </a:p>
          <a:p>
            <a:pPr marL="0" indent="0">
              <a:spcBef>
                <a:spcPts val="1000"/>
              </a:spcBef>
              <a:buNone/>
            </a:pPr>
            <a:r>
              <a:rPr lang="en-US" sz="4400" dirty="0">
                <a:latin typeface="Apple Braille" pitchFamily="2" charset="0"/>
              </a:rPr>
              <a:t>Research Interests:</a:t>
            </a:r>
          </a:p>
          <a:p>
            <a:pPr lvl="1">
              <a:spcBef>
                <a:spcPts val="1000"/>
              </a:spcBef>
              <a:buFont typeface="Wingdings" pitchFamily="2" charset="2"/>
              <a:buChar char="ü"/>
            </a:pPr>
            <a:r>
              <a:rPr lang="en-US" sz="4400" dirty="0">
                <a:latin typeface="Apple Braille" pitchFamily="2" charset="0"/>
              </a:rPr>
              <a:t>Accessible Computing, </a:t>
            </a:r>
          </a:p>
          <a:p>
            <a:pPr lvl="1">
              <a:spcBef>
                <a:spcPts val="1000"/>
              </a:spcBef>
              <a:buFont typeface="Wingdings" pitchFamily="2" charset="2"/>
              <a:buChar char="ü"/>
            </a:pPr>
            <a:r>
              <a:rPr lang="en-US" sz="4400" dirty="0">
                <a:latin typeface="Apple Braille" pitchFamily="2" charset="0"/>
              </a:rPr>
              <a:t>Natural Language Processing, </a:t>
            </a:r>
          </a:p>
          <a:p>
            <a:pPr lvl="1">
              <a:spcBef>
                <a:spcPts val="1000"/>
              </a:spcBef>
              <a:buFont typeface="Wingdings" pitchFamily="2" charset="2"/>
              <a:buChar char="ü"/>
            </a:pPr>
            <a:r>
              <a:rPr lang="en-US" sz="4400" dirty="0">
                <a:latin typeface="Apple Braille" pitchFamily="2" charset="0"/>
              </a:rPr>
              <a:t>Machine Learning, </a:t>
            </a:r>
          </a:p>
          <a:p>
            <a:pPr lvl="1">
              <a:spcBef>
                <a:spcPts val="1000"/>
              </a:spcBef>
              <a:buFont typeface="Wingdings" pitchFamily="2" charset="2"/>
              <a:buChar char="ü"/>
            </a:pPr>
            <a:r>
              <a:rPr lang="en-US" sz="4400" dirty="0">
                <a:latin typeface="Apple Braille" pitchFamily="2" charset="0"/>
              </a:rPr>
              <a:t>Health Informatics</a:t>
            </a:r>
          </a:p>
        </p:txBody>
      </p:sp>
      <p:sp>
        <p:nvSpPr>
          <p:cNvPr id="2" name="Slide Number Placeholder 1">
            <a:extLst>
              <a:ext uri="{FF2B5EF4-FFF2-40B4-BE49-F238E27FC236}">
                <a16:creationId xmlns:a16="http://schemas.microsoft.com/office/drawing/2014/main" id="{AEE11724-E9CB-AD44-BEAB-451249B982D9}"/>
              </a:ext>
            </a:extLst>
          </p:cNvPr>
          <p:cNvSpPr>
            <a:spLocks noGrp="1"/>
          </p:cNvSpPr>
          <p:nvPr>
            <p:ph type="sldNum" sz="quarter" idx="2"/>
          </p:nvPr>
        </p:nvSpPr>
        <p:spPr>
          <a:xfrm>
            <a:off x="23434460" y="12891921"/>
            <a:ext cx="424993" cy="436678"/>
          </a:xfrm>
        </p:spPr>
        <p:txBody>
          <a:bodyPr/>
          <a:lstStyle/>
          <a:p>
            <a:fld id="{86CB4B4D-7CA3-9044-876B-883B54F8677D}" type="slidenum">
              <a:rPr lang="en-US" smtClean="0"/>
              <a:t>2</a:t>
            </a:fld>
            <a:endParaRPr lang="en-US" dirty="0"/>
          </a:p>
        </p:txBody>
      </p:sp>
      <p:sp>
        <p:nvSpPr>
          <p:cNvPr id="3" name="TextBox 2">
            <a:extLst>
              <a:ext uri="{FF2B5EF4-FFF2-40B4-BE49-F238E27FC236}">
                <a16:creationId xmlns:a16="http://schemas.microsoft.com/office/drawing/2014/main" id="{D6FF996E-44E6-3EAE-6688-D3E24E2E6DDB}"/>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5" name="TextBox 4">
            <a:extLst>
              <a:ext uri="{FF2B5EF4-FFF2-40B4-BE49-F238E27FC236}">
                <a16:creationId xmlns:a16="http://schemas.microsoft.com/office/drawing/2014/main" id="{CD07305A-9856-B6F6-3C01-8E33DE59C162}"/>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mn-lt"/>
                <a:ea typeface="+mn-ea"/>
                <a:cs typeface="+mn-cs"/>
                <a:sym typeface="Helvetica Neue"/>
              </a:rPr>
              <a:t>1</a:t>
            </a:r>
          </a:p>
        </p:txBody>
      </p:sp>
    </p:spTree>
    <p:extLst>
      <p:ext uri="{BB962C8B-B14F-4D97-AF65-F5344CB8AC3E}">
        <p14:creationId xmlns:p14="http://schemas.microsoft.com/office/powerpoint/2010/main" val="30392128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Logical Segmentation"/>
          <p:cNvSpPr txBox="1">
            <a:spLocks noGrp="1"/>
          </p:cNvSpPr>
          <p:nvPr>
            <p:ph type="title"/>
          </p:nvPr>
        </p:nvSpPr>
        <p:spPr>
          <a:prstGeom prst="rect">
            <a:avLst/>
          </a:prstGeom>
        </p:spPr>
        <p:txBody>
          <a:bodyPr/>
          <a:lstStyle/>
          <a:p>
            <a:r>
              <a:t>Logical Segmentation</a:t>
            </a:r>
          </a:p>
        </p:txBody>
      </p:sp>
      <p:sp>
        <p:nvSpPr>
          <p:cNvPr id="273" name="Ontology"/>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dirty="0"/>
              <a:t>Ontology</a:t>
            </a:r>
          </a:p>
        </p:txBody>
      </p:sp>
      <p:sp>
        <p:nvSpPr>
          <p:cNvPr id="274" name="Gradually combining text and field elements into groups using geometrical information…"/>
          <p:cNvSpPr txBox="1">
            <a:spLocks noGrp="1"/>
          </p:cNvSpPr>
          <p:nvPr>
            <p:ph type="body" sz="half" idx="1"/>
          </p:nvPr>
        </p:nvSpPr>
        <p:spPr>
          <a:xfrm>
            <a:off x="1206500" y="3678673"/>
            <a:ext cx="21971000" cy="4908074"/>
          </a:xfrm>
          <a:prstGeom prst="rect">
            <a:avLst/>
          </a:prstGeom>
        </p:spPr>
        <p:txBody>
          <a:bodyPr>
            <a:normAutofit/>
          </a:bodyPr>
          <a:lstStyle/>
          <a:p>
            <a:r>
              <a:rPr sz="4400" dirty="0">
                <a:latin typeface="Apple Braille" pitchFamily="2" charset="0"/>
              </a:rPr>
              <a:t>Gradually combining </a:t>
            </a:r>
            <a:r>
              <a:rPr sz="4400" b="1" dirty="0">
                <a:latin typeface="Apple Braille" pitchFamily="2" charset="0"/>
              </a:rPr>
              <a:t>text</a:t>
            </a:r>
            <a:r>
              <a:rPr sz="4400" dirty="0">
                <a:latin typeface="Apple Braille" pitchFamily="2" charset="0"/>
              </a:rPr>
              <a:t> and </a:t>
            </a:r>
            <a:r>
              <a:rPr sz="4400" b="1" dirty="0">
                <a:latin typeface="Apple Braille" pitchFamily="2" charset="0"/>
              </a:rPr>
              <a:t>field</a:t>
            </a:r>
            <a:r>
              <a:rPr sz="4400" dirty="0">
                <a:latin typeface="Apple Braille" pitchFamily="2" charset="0"/>
              </a:rPr>
              <a:t> elements into groups using geometrical information</a:t>
            </a:r>
          </a:p>
          <a:p>
            <a:r>
              <a:rPr sz="4400" dirty="0">
                <a:latin typeface="Apple Braille" pitchFamily="2" charset="0"/>
              </a:rPr>
              <a:t>Using vertical and horizontal </a:t>
            </a:r>
            <a:r>
              <a:rPr sz="4400" b="1" dirty="0">
                <a:latin typeface="Apple Braille" pitchFamily="2" charset="0"/>
              </a:rPr>
              <a:t>alignment</a:t>
            </a:r>
            <a:r>
              <a:rPr sz="4400" dirty="0">
                <a:latin typeface="Apple Braille" pitchFamily="2" charset="0"/>
              </a:rPr>
              <a:t> and </a:t>
            </a:r>
            <a:r>
              <a:rPr sz="4400" b="1" dirty="0">
                <a:latin typeface="Apple Braille" pitchFamily="2" charset="0"/>
              </a:rPr>
              <a:t>distance</a:t>
            </a:r>
          </a:p>
          <a:p>
            <a:r>
              <a:rPr sz="4400" dirty="0">
                <a:latin typeface="Apple Braille" pitchFamily="2" charset="0"/>
              </a:rPr>
              <a:t>Considering </a:t>
            </a:r>
            <a:r>
              <a:rPr sz="4400" b="1" dirty="0">
                <a:latin typeface="Apple Braille" pitchFamily="2" charset="0"/>
              </a:rPr>
              <a:t>explicit</a:t>
            </a:r>
            <a:r>
              <a:rPr sz="4400" dirty="0">
                <a:latin typeface="Apple Braille" pitchFamily="2" charset="0"/>
              </a:rPr>
              <a:t> and </a:t>
            </a:r>
            <a:r>
              <a:rPr sz="4400" b="1" dirty="0">
                <a:latin typeface="Apple Braille" pitchFamily="2" charset="0"/>
              </a:rPr>
              <a:t>implicit</a:t>
            </a:r>
            <a:r>
              <a:rPr sz="4400" dirty="0">
                <a:latin typeface="Apple Braille" pitchFamily="2" charset="0"/>
              </a:rPr>
              <a:t> boxes to decide which elements to group</a:t>
            </a:r>
          </a:p>
        </p:txBody>
      </p:sp>
      <p:pic>
        <p:nvPicPr>
          <p:cNvPr id="275" name="car_words.jpeg" descr="car_words.jpeg"/>
          <p:cNvPicPr>
            <a:picLocks noChangeAspect="1"/>
          </p:cNvPicPr>
          <p:nvPr/>
        </p:nvPicPr>
        <p:blipFill>
          <a:blip r:embed="rId2"/>
          <a:stretch>
            <a:fillRect/>
          </a:stretch>
        </p:blipFill>
        <p:spPr>
          <a:xfrm>
            <a:off x="244142" y="8035506"/>
            <a:ext cx="5489992" cy="3569465"/>
          </a:xfrm>
          <a:prstGeom prst="rect">
            <a:avLst/>
          </a:prstGeom>
          <a:ln w="25400">
            <a:solidFill>
              <a:srgbClr val="000000"/>
            </a:solidFill>
            <a:miter lim="400000"/>
          </a:ln>
        </p:spPr>
      </p:pic>
      <p:pic>
        <p:nvPicPr>
          <p:cNvPr id="276" name="car_form_field.PNG" descr="car_form_field.PNG"/>
          <p:cNvPicPr>
            <a:picLocks noChangeAspect="1"/>
          </p:cNvPicPr>
          <p:nvPr/>
        </p:nvPicPr>
        <p:blipFill>
          <a:blip r:embed="rId3"/>
          <a:stretch>
            <a:fillRect/>
          </a:stretch>
        </p:blipFill>
        <p:spPr>
          <a:xfrm>
            <a:off x="6356619" y="8035506"/>
            <a:ext cx="5454191" cy="3569465"/>
          </a:xfrm>
          <a:prstGeom prst="rect">
            <a:avLst/>
          </a:prstGeom>
          <a:ln w="25400">
            <a:solidFill>
              <a:srgbClr val="000000"/>
            </a:solidFill>
            <a:miter lim="400000"/>
          </a:ln>
        </p:spPr>
      </p:pic>
      <p:pic>
        <p:nvPicPr>
          <p:cNvPr id="277" name="car_logical_lines.jpeg" descr="car_logical_lines.jpeg"/>
          <p:cNvPicPr>
            <a:picLocks noChangeAspect="1"/>
          </p:cNvPicPr>
          <p:nvPr/>
        </p:nvPicPr>
        <p:blipFill>
          <a:blip r:embed="rId4"/>
          <a:stretch>
            <a:fillRect/>
          </a:stretch>
        </p:blipFill>
        <p:spPr>
          <a:xfrm>
            <a:off x="12433295" y="8035506"/>
            <a:ext cx="5629888" cy="3569465"/>
          </a:xfrm>
          <a:prstGeom prst="rect">
            <a:avLst/>
          </a:prstGeom>
          <a:ln w="25400">
            <a:solidFill>
              <a:srgbClr val="000000"/>
            </a:solidFill>
            <a:miter lim="400000"/>
          </a:ln>
        </p:spPr>
      </p:pic>
      <p:pic>
        <p:nvPicPr>
          <p:cNvPr id="278" name="car_logical_segment.png" descr="car_logical_segment.png"/>
          <p:cNvPicPr>
            <a:picLocks noChangeAspect="1"/>
          </p:cNvPicPr>
          <p:nvPr/>
        </p:nvPicPr>
        <p:blipFill>
          <a:blip r:embed="rId5"/>
          <a:stretch>
            <a:fillRect/>
          </a:stretch>
        </p:blipFill>
        <p:spPr>
          <a:xfrm>
            <a:off x="18685667" y="8035506"/>
            <a:ext cx="5454191" cy="3569465"/>
          </a:xfrm>
          <a:prstGeom prst="rect">
            <a:avLst/>
          </a:prstGeom>
          <a:ln w="25400">
            <a:solidFill>
              <a:srgbClr val="000000"/>
            </a:solidFill>
            <a:miter lim="400000"/>
          </a:ln>
        </p:spPr>
      </p:pic>
      <p:sp>
        <p:nvSpPr>
          <p:cNvPr id="27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20</a:t>
            </a:fld>
            <a:endParaRPr/>
          </a:p>
        </p:txBody>
      </p:sp>
      <p:sp>
        <p:nvSpPr>
          <p:cNvPr id="280" name="Text Bounding Boxes"/>
          <p:cNvSpPr txBox="1"/>
          <p:nvPr/>
        </p:nvSpPr>
        <p:spPr>
          <a:xfrm>
            <a:off x="1312009" y="11777280"/>
            <a:ext cx="33542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500" b="1">
                <a:solidFill>
                  <a:srgbClr val="000000"/>
                </a:solidFill>
                <a:latin typeface="Helvetica"/>
                <a:ea typeface="Helvetica"/>
                <a:cs typeface="Helvetica"/>
                <a:sym typeface="Helvetica"/>
              </a:defRPr>
            </a:lvl1pPr>
          </a:lstStyle>
          <a:p>
            <a:r>
              <a:t>Text Bounding Boxes</a:t>
            </a:r>
          </a:p>
        </p:txBody>
      </p:sp>
      <p:sp>
        <p:nvSpPr>
          <p:cNvPr id="281" name="Form Field Bounding Boxes"/>
          <p:cNvSpPr txBox="1"/>
          <p:nvPr/>
        </p:nvSpPr>
        <p:spPr>
          <a:xfrm>
            <a:off x="6909872" y="11777280"/>
            <a:ext cx="4347686"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500" b="1">
                <a:solidFill>
                  <a:srgbClr val="000000"/>
                </a:solidFill>
                <a:latin typeface="Helvetica"/>
                <a:ea typeface="Helvetica"/>
                <a:cs typeface="Helvetica"/>
                <a:sym typeface="Helvetica"/>
              </a:defRPr>
            </a:lvl1pPr>
          </a:lstStyle>
          <a:p>
            <a:r>
              <a:rPr dirty="0"/>
              <a:t>Form Field Bounding Boxes</a:t>
            </a:r>
          </a:p>
        </p:txBody>
      </p:sp>
      <p:sp>
        <p:nvSpPr>
          <p:cNvPr id="282" name="Logical Lines"/>
          <p:cNvSpPr txBox="1"/>
          <p:nvPr/>
        </p:nvSpPr>
        <p:spPr>
          <a:xfrm>
            <a:off x="14176654" y="11904280"/>
            <a:ext cx="2143169"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500" b="1">
                <a:solidFill>
                  <a:srgbClr val="000000"/>
                </a:solidFill>
                <a:latin typeface="Helvetica"/>
                <a:ea typeface="Helvetica"/>
                <a:cs typeface="Helvetica"/>
                <a:sym typeface="Helvetica"/>
              </a:defRPr>
            </a:lvl1pPr>
          </a:lstStyle>
          <a:p>
            <a:r>
              <a:t>Logical Lines</a:t>
            </a:r>
          </a:p>
        </p:txBody>
      </p:sp>
      <p:sp>
        <p:nvSpPr>
          <p:cNvPr id="283" name="Logical Segments"/>
          <p:cNvSpPr txBox="1"/>
          <p:nvPr/>
        </p:nvSpPr>
        <p:spPr>
          <a:xfrm>
            <a:off x="19997091" y="11904280"/>
            <a:ext cx="2831344"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500" b="1">
                <a:solidFill>
                  <a:srgbClr val="000000"/>
                </a:solidFill>
                <a:latin typeface="Helvetica"/>
                <a:ea typeface="Helvetica"/>
                <a:cs typeface="Helvetica"/>
                <a:sym typeface="Helvetica"/>
              </a:defRPr>
            </a:lvl1pPr>
          </a:lstStyle>
          <a:p>
            <a:r>
              <a:t>Logical Segments</a:t>
            </a:r>
          </a:p>
        </p:txBody>
      </p:sp>
      <p:sp>
        <p:nvSpPr>
          <p:cNvPr id="284" name="Arrow 11"/>
          <p:cNvSpPr/>
          <p:nvPr/>
        </p:nvSpPr>
        <p:spPr>
          <a:xfrm>
            <a:off x="11880752" y="10269181"/>
            <a:ext cx="482601" cy="363355"/>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rgbClr val="ED220D"/>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85" name="Arrow 11"/>
          <p:cNvSpPr/>
          <p:nvPr/>
        </p:nvSpPr>
        <p:spPr>
          <a:xfrm>
            <a:off x="18133124" y="10269181"/>
            <a:ext cx="482601" cy="363355"/>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rgbClr val="ED220D"/>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 name="TextBox 2">
            <a:extLst>
              <a:ext uri="{FF2B5EF4-FFF2-40B4-BE49-F238E27FC236}">
                <a16:creationId xmlns:a16="http://schemas.microsoft.com/office/drawing/2014/main" id="{0EB36651-AA86-A311-EEED-08534A10EAB2}"/>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4" name="TextBox 3">
            <a:extLst>
              <a:ext uri="{FF2B5EF4-FFF2-40B4-BE49-F238E27FC236}">
                <a16:creationId xmlns:a16="http://schemas.microsoft.com/office/drawing/2014/main" id="{69F8BCBB-3469-0A98-3156-75D4EE2CF9D9}"/>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mn-lt"/>
                <a:ea typeface="+mn-ea"/>
                <a:cs typeface="+mn-cs"/>
                <a:sym typeface="Helvetica Neue"/>
              </a:rPr>
              <a:t>18</a:t>
            </a:r>
          </a:p>
        </p:txBody>
      </p:sp>
    </p:spTree>
    <p:extLst>
      <p:ext uri="{BB962C8B-B14F-4D97-AF65-F5344CB8AC3E}">
        <p14:creationId xmlns:p14="http://schemas.microsoft.com/office/powerpoint/2010/main" val="103031285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Logical Segments"/>
          <p:cNvSpPr txBox="1">
            <a:spLocks noGrp="1"/>
          </p:cNvSpPr>
          <p:nvPr>
            <p:ph type="title"/>
          </p:nvPr>
        </p:nvSpPr>
        <p:spPr>
          <a:prstGeom prst="rect">
            <a:avLst/>
          </a:prstGeom>
        </p:spPr>
        <p:txBody>
          <a:bodyPr/>
          <a:lstStyle/>
          <a:p>
            <a:r>
              <a:t>Logical Segments</a:t>
            </a:r>
          </a:p>
        </p:txBody>
      </p:sp>
      <p:sp>
        <p:nvSpPr>
          <p:cNvPr id="288" name="Further Merging"/>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dirty="0"/>
              <a:t>Merging</a:t>
            </a:r>
          </a:p>
        </p:txBody>
      </p:sp>
      <p:sp>
        <p:nvSpPr>
          <p:cNvPr id="28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21</a:t>
            </a:fld>
            <a:endParaRPr/>
          </a:p>
        </p:txBody>
      </p:sp>
      <p:pic>
        <p:nvPicPr>
          <p:cNvPr id="290" name="Atomic Segments.png" descr="Atomic Segments.png"/>
          <p:cNvPicPr>
            <a:picLocks noChangeAspect="1"/>
          </p:cNvPicPr>
          <p:nvPr/>
        </p:nvPicPr>
        <p:blipFill>
          <a:blip r:embed="rId3"/>
          <a:stretch>
            <a:fillRect/>
          </a:stretch>
        </p:blipFill>
        <p:spPr>
          <a:xfrm>
            <a:off x="4236065" y="3919933"/>
            <a:ext cx="6414717" cy="8282533"/>
          </a:xfrm>
          <a:prstGeom prst="rect">
            <a:avLst/>
          </a:prstGeom>
          <a:ln w="25400">
            <a:solidFill>
              <a:srgbClr val="000000"/>
            </a:solidFill>
            <a:miter lim="400000"/>
          </a:ln>
        </p:spPr>
      </p:pic>
      <p:pic>
        <p:nvPicPr>
          <p:cNvPr id="291" name="application_segments2.jpeg" descr="application_segments2.jpeg"/>
          <p:cNvPicPr>
            <a:picLocks noChangeAspect="1"/>
          </p:cNvPicPr>
          <p:nvPr/>
        </p:nvPicPr>
        <p:blipFill>
          <a:blip r:embed="rId4"/>
          <a:stretch>
            <a:fillRect/>
          </a:stretch>
        </p:blipFill>
        <p:spPr>
          <a:xfrm>
            <a:off x="13721095" y="3903030"/>
            <a:ext cx="6426262" cy="8316339"/>
          </a:xfrm>
          <a:prstGeom prst="rect">
            <a:avLst/>
          </a:prstGeom>
          <a:ln w="25400">
            <a:solidFill>
              <a:srgbClr val="000000"/>
            </a:solidFill>
            <a:miter lim="400000"/>
          </a:ln>
        </p:spPr>
      </p:pic>
      <p:sp>
        <p:nvSpPr>
          <p:cNvPr id="2" name="TextBox 1">
            <a:extLst>
              <a:ext uri="{FF2B5EF4-FFF2-40B4-BE49-F238E27FC236}">
                <a16:creationId xmlns:a16="http://schemas.microsoft.com/office/drawing/2014/main" id="{2FCEFB3A-5168-95A5-BB54-37B1AFA86AF0}"/>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3" name="TextBox 2">
            <a:extLst>
              <a:ext uri="{FF2B5EF4-FFF2-40B4-BE49-F238E27FC236}">
                <a16:creationId xmlns:a16="http://schemas.microsoft.com/office/drawing/2014/main" id="{676971FA-1978-127E-B65A-9B3777DC41E1}"/>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mn-lt"/>
                <a:ea typeface="+mn-ea"/>
                <a:cs typeface="+mn-cs"/>
                <a:sym typeface="Helvetica Neue"/>
              </a:rPr>
              <a:t>19</a:t>
            </a:r>
          </a:p>
        </p:txBody>
      </p:sp>
    </p:spTree>
    <p:extLst>
      <p:ext uri="{BB962C8B-B14F-4D97-AF65-F5344CB8AC3E}">
        <p14:creationId xmlns:p14="http://schemas.microsoft.com/office/powerpoint/2010/main" val="142932219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Transformation into HTML Form"/>
          <p:cNvSpPr txBox="1">
            <a:spLocks noGrp="1"/>
          </p:cNvSpPr>
          <p:nvPr>
            <p:ph type="title"/>
          </p:nvPr>
        </p:nvSpPr>
        <p:spPr>
          <a:prstGeom prst="rect">
            <a:avLst/>
          </a:prstGeom>
        </p:spPr>
        <p:txBody>
          <a:bodyPr/>
          <a:lstStyle/>
          <a:p>
            <a:r>
              <a:t>Transformation into HTML Form</a:t>
            </a:r>
          </a:p>
        </p:txBody>
      </p:sp>
      <p:sp>
        <p:nvSpPr>
          <p:cNvPr id="294" name="We create the HTML equivalent of the original form using the elements extracted and the correct reading order…"/>
          <p:cNvSpPr txBox="1">
            <a:spLocks noGrp="1"/>
          </p:cNvSpPr>
          <p:nvPr>
            <p:ph type="body" sz="half" idx="1"/>
          </p:nvPr>
        </p:nvSpPr>
        <p:spPr>
          <a:xfrm>
            <a:off x="1206500" y="3485372"/>
            <a:ext cx="13208252" cy="9782275"/>
          </a:xfrm>
          <a:prstGeom prst="rect">
            <a:avLst/>
          </a:prstGeom>
        </p:spPr>
        <p:txBody>
          <a:bodyPr>
            <a:normAutofit/>
          </a:bodyPr>
          <a:lstStyle/>
          <a:p>
            <a:r>
              <a:rPr sz="4400" dirty="0">
                <a:latin typeface="Apple Braille" pitchFamily="2" charset="0"/>
              </a:rPr>
              <a:t>HTML form </a:t>
            </a:r>
            <a:r>
              <a:rPr lang="en-US" sz="4400" b="1" dirty="0">
                <a:latin typeface="Apple Braille" pitchFamily="2" charset="0"/>
              </a:rPr>
              <a:t>created</a:t>
            </a:r>
            <a:r>
              <a:rPr lang="en-US" sz="4400" dirty="0">
                <a:latin typeface="Apple Braille" pitchFamily="2" charset="0"/>
              </a:rPr>
              <a:t> with</a:t>
            </a:r>
            <a:r>
              <a:rPr sz="4400" dirty="0">
                <a:latin typeface="Apple Braille" pitchFamily="2" charset="0"/>
              </a:rPr>
              <a:t> the elements </a:t>
            </a:r>
            <a:r>
              <a:rPr lang="en-US" sz="4400" dirty="0">
                <a:latin typeface="Apple Braille" pitchFamily="2" charset="0"/>
              </a:rPr>
              <a:t>arranged in </a:t>
            </a:r>
            <a:r>
              <a:rPr sz="4400" dirty="0">
                <a:latin typeface="Apple Braille" pitchFamily="2" charset="0"/>
              </a:rPr>
              <a:t>the </a:t>
            </a:r>
            <a:r>
              <a:rPr lang="en-US" sz="4400" dirty="0">
                <a:latin typeface="Apple Braille" pitchFamily="2" charset="0"/>
              </a:rPr>
              <a:t>determined</a:t>
            </a:r>
            <a:r>
              <a:rPr sz="4400" dirty="0">
                <a:latin typeface="Apple Braille" pitchFamily="2" charset="0"/>
              </a:rPr>
              <a:t> </a:t>
            </a:r>
            <a:r>
              <a:rPr sz="4400" b="1" dirty="0">
                <a:latin typeface="Apple Braille" pitchFamily="2" charset="0"/>
              </a:rPr>
              <a:t>reading order</a:t>
            </a:r>
          </a:p>
          <a:p>
            <a:r>
              <a:rPr lang="en-US" sz="4400" dirty="0">
                <a:latin typeface="Apple Braille" pitchFamily="2" charset="0"/>
              </a:rPr>
              <a:t>Serial layout is </a:t>
            </a:r>
            <a:r>
              <a:rPr lang="en-US" sz="4400" b="1" dirty="0">
                <a:latin typeface="Apple Braille" pitchFamily="2" charset="0"/>
              </a:rPr>
              <a:t>more suitable </a:t>
            </a:r>
            <a:r>
              <a:rPr lang="en-US" sz="4400" dirty="0">
                <a:latin typeface="Apple Braille" pitchFamily="2" charset="0"/>
              </a:rPr>
              <a:t>for non-visual interaction </a:t>
            </a:r>
            <a:endParaRPr sz="4400" dirty="0">
              <a:latin typeface="Apple Braille" pitchFamily="2" charset="0"/>
            </a:endParaRPr>
          </a:p>
          <a:p>
            <a:r>
              <a:rPr sz="4400" dirty="0">
                <a:latin typeface="Apple Braille" pitchFamily="2" charset="0"/>
              </a:rPr>
              <a:t>User</a:t>
            </a:r>
            <a:r>
              <a:rPr lang="en-US" sz="4400" dirty="0">
                <a:latin typeface="Apple Braille" pitchFamily="2" charset="0"/>
              </a:rPr>
              <a:t>’s answers are </a:t>
            </a:r>
            <a:r>
              <a:rPr lang="en-US" sz="4400" b="1" dirty="0">
                <a:latin typeface="Apple Braille" pitchFamily="2" charset="0"/>
              </a:rPr>
              <a:t>injected</a:t>
            </a:r>
            <a:r>
              <a:rPr lang="en-US" sz="4400" dirty="0">
                <a:latin typeface="Apple Braille" pitchFamily="2" charset="0"/>
              </a:rPr>
              <a:t> into the </a:t>
            </a:r>
            <a:r>
              <a:rPr sz="4400" dirty="0">
                <a:latin typeface="Apple Braille" pitchFamily="2" charset="0"/>
              </a:rPr>
              <a:t>original PDF form</a:t>
            </a:r>
            <a:r>
              <a:rPr lang="en-US" sz="4400" dirty="0">
                <a:latin typeface="Apple Braille" pitchFamily="2" charset="0"/>
              </a:rPr>
              <a:t> later</a:t>
            </a:r>
            <a:endParaRPr sz="4400" dirty="0">
              <a:latin typeface="Apple Braille" pitchFamily="2" charset="0"/>
            </a:endParaRPr>
          </a:p>
        </p:txBody>
      </p:sp>
      <p:pic>
        <p:nvPicPr>
          <p:cNvPr id="295" name="application html.PNG" descr="application html.PNG"/>
          <p:cNvPicPr>
            <a:picLocks noChangeAspect="1"/>
          </p:cNvPicPr>
          <p:nvPr/>
        </p:nvPicPr>
        <p:blipFill>
          <a:blip r:embed="rId3"/>
          <a:stretch>
            <a:fillRect/>
          </a:stretch>
        </p:blipFill>
        <p:spPr>
          <a:xfrm>
            <a:off x="15997643" y="2827195"/>
            <a:ext cx="6350001" cy="9686637"/>
          </a:xfrm>
          <a:prstGeom prst="rect">
            <a:avLst/>
          </a:prstGeom>
          <a:ln w="25400">
            <a:solidFill>
              <a:srgbClr val="000000"/>
            </a:solidFill>
            <a:miter lim="400000"/>
          </a:ln>
        </p:spPr>
      </p:pic>
      <p:sp>
        <p:nvSpPr>
          <p:cNvPr id="29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22</a:t>
            </a:fld>
            <a:endParaRPr/>
          </a:p>
        </p:txBody>
      </p:sp>
      <p:sp>
        <p:nvSpPr>
          <p:cNvPr id="2" name="TextBox 1">
            <a:extLst>
              <a:ext uri="{FF2B5EF4-FFF2-40B4-BE49-F238E27FC236}">
                <a16:creationId xmlns:a16="http://schemas.microsoft.com/office/drawing/2014/main" id="{9A3E3B2D-8573-8676-F30E-DD40C7978688}"/>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3" name="TextBox 2">
            <a:extLst>
              <a:ext uri="{FF2B5EF4-FFF2-40B4-BE49-F238E27FC236}">
                <a16:creationId xmlns:a16="http://schemas.microsoft.com/office/drawing/2014/main" id="{E85BE9EA-B790-5C14-8D30-A8C8E9F334F8}"/>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mn-lt"/>
                <a:ea typeface="+mn-ea"/>
                <a:cs typeface="+mn-cs"/>
                <a:sym typeface="Helvetica Neue"/>
              </a:rPr>
              <a:t>20</a:t>
            </a:r>
          </a:p>
        </p:txBody>
      </p:sp>
    </p:spTree>
    <p:extLst>
      <p:ext uri="{BB962C8B-B14F-4D97-AF65-F5344CB8AC3E}">
        <p14:creationId xmlns:p14="http://schemas.microsoft.com/office/powerpoint/2010/main" val="83748575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Populating PDF Form Fields"/>
          <p:cNvSpPr txBox="1">
            <a:spLocks noGrp="1"/>
          </p:cNvSpPr>
          <p:nvPr>
            <p:ph type="title"/>
          </p:nvPr>
        </p:nvSpPr>
        <p:spPr>
          <a:prstGeom prst="rect">
            <a:avLst/>
          </a:prstGeom>
        </p:spPr>
        <p:txBody>
          <a:bodyPr/>
          <a:lstStyle/>
          <a:p>
            <a:r>
              <a:t>Populating PDF Form Fields</a:t>
            </a:r>
          </a:p>
        </p:txBody>
      </p:sp>
      <p:sp>
        <p:nvSpPr>
          <p:cNvPr id="299" name="Sometimes the answers would not fit the form fields…"/>
          <p:cNvSpPr txBox="1">
            <a:spLocks noGrp="1"/>
          </p:cNvSpPr>
          <p:nvPr>
            <p:ph type="body" idx="1"/>
          </p:nvPr>
        </p:nvSpPr>
        <p:spPr>
          <a:xfrm>
            <a:off x="1206500" y="3537304"/>
            <a:ext cx="14358071" cy="9346073"/>
          </a:xfrm>
          <a:prstGeom prst="rect">
            <a:avLst/>
          </a:prstGeom>
        </p:spPr>
        <p:txBody>
          <a:bodyPr>
            <a:normAutofit/>
          </a:bodyPr>
          <a:lstStyle/>
          <a:p>
            <a:r>
              <a:rPr sz="4400" dirty="0">
                <a:latin typeface="Apple Braille" pitchFamily="2" charset="0"/>
              </a:rPr>
              <a:t>Sometimes the answers would not fit </a:t>
            </a:r>
            <a:r>
              <a:rPr lang="en-US" sz="4400" dirty="0">
                <a:latin typeface="Apple Braille" pitchFamily="2" charset="0"/>
              </a:rPr>
              <a:t>into </a:t>
            </a:r>
            <a:r>
              <a:rPr sz="4400" dirty="0">
                <a:latin typeface="Apple Braille" pitchFamily="2" charset="0"/>
              </a:rPr>
              <a:t>the form fields</a:t>
            </a:r>
          </a:p>
          <a:p>
            <a:r>
              <a:rPr sz="4400" dirty="0">
                <a:latin typeface="Apple Braille" pitchFamily="2" charset="0"/>
              </a:rPr>
              <a:t>Alter the original PDF form</a:t>
            </a:r>
          </a:p>
          <a:p>
            <a:pPr lvl="1">
              <a:buFont typeface="Wingdings" panose="05000000000000000000" pitchFamily="2" charset="2"/>
              <a:buChar char="Ø"/>
            </a:pPr>
            <a:r>
              <a:rPr sz="4400" dirty="0">
                <a:latin typeface="Apple Braille" pitchFamily="2" charset="0"/>
              </a:rPr>
              <a:t>Divide the answer to multiple lines</a:t>
            </a:r>
          </a:p>
          <a:p>
            <a:pPr lvl="1">
              <a:buFont typeface="Wingdings" panose="05000000000000000000" pitchFamily="2" charset="2"/>
              <a:buChar char="Ø"/>
            </a:pPr>
            <a:r>
              <a:rPr sz="4400" dirty="0">
                <a:latin typeface="Apple Braille" pitchFamily="2" charset="0"/>
              </a:rPr>
              <a:t>Expand the form field without interfering </a:t>
            </a:r>
            <a:r>
              <a:rPr lang="en-US" sz="4400" dirty="0">
                <a:latin typeface="Apple Braille" pitchFamily="2" charset="0"/>
              </a:rPr>
              <a:t>much </a:t>
            </a:r>
            <a:r>
              <a:rPr sz="4400" dirty="0">
                <a:latin typeface="Apple Braille" pitchFamily="2" charset="0"/>
              </a:rPr>
              <a:t>with </a:t>
            </a:r>
            <a:r>
              <a:rPr lang="en-US" sz="4400" dirty="0">
                <a:latin typeface="Apple Braille" pitchFamily="2" charset="0"/>
              </a:rPr>
              <a:t>the </a:t>
            </a:r>
            <a:r>
              <a:rPr sz="4400" dirty="0">
                <a:latin typeface="Apple Braille" pitchFamily="2" charset="0"/>
              </a:rPr>
              <a:t>document</a:t>
            </a:r>
            <a:r>
              <a:rPr lang="en-US" sz="4400" dirty="0">
                <a:latin typeface="Apple Braille" pitchFamily="2" charset="0"/>
              </a:rPr>
              <a:t> layout</a:t>
            </a:r>
            <a:endParaRPr sz="4400" dirty="0">
              <a:latin typeface="Apple Braille" pitchFamily="2" charset="0"/>
            </a:endParaRPr>
          </a:p>
        </p:txBody>
      </p:sp>
      <p:pic>
        <p:nvPicPr>
          <p:cNvPr id="300" name="screen.jpeg" descr="screen.jpeg"/>
          <p:cNvPicPr>
            <a:picLocks noChangeAspect="1"/>
          </p:cNvPicPr>
          <p:nvPr/>
        </p:nvPicPr>
        <p:blipFill>
          <a:blip r:embed="rId2"/>
          <a:stretch>
            <a:fillRect/>
          </a:stretch>
        </p:blipFill>
        <p:spPr>
          <a:xfrm>
            <a:off x="15794031" y="2141393"/>
            <a:ext cx="8021242" cy="10380428"/>
          </a:xfrm>
          <a:prstGeom prst="rect">
            <a:avLst/>
          </a:prstGeom>
          <a:ln w="25400">
            <a:solidFill>
              <a:srgbClr val="000000"/>
            </a:solidFill>
            <a:miter lim="400000"/>
          </a:ln>
        </p:spPr>
      </p:pic>
      <p:sp>
        <p:nvSpPr>
          <p:cNvPr id="30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23</a:t>
            </a:fld>
            <a:endParaRPr/>
          </a:p>
        </p:txBody>
      </p:sp>
      <p:sp>
        <p:nvSpPr>
          <p:cNvPr id="2" name="TextBox 1">
            <a:extLst>
              <a:ext uri="{FF2B5EF4-FFF2-40B4-BE49-F238E27FC236}">
                <a16:creationId xmlns:a16="http://schemas.microsoft.com/office/drawing/2014/main" id="{62C7A9AC-7C55-BF6C-18E7-364EB39BE4FE}"/>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3" name="TextBox 2">
            <a:extLst>
              <a:ext uri="{FF2B5EF4-FFF2-40B4-BE49-F238E27FC236}">
                <a16:creationId xmlns:a16="http://schemas.microsoft.com/office/drawing/2014/main" id="{B201E7EE-C5F7-BC84-513A-6A8B198FCD0B}"/>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dirty="0">
                <a:solidFill>
                  <a:schemeClr val="bg1"/>
                </a:solidFill>
              </a:rPr>
              <a:t>21</a:t>
            </a:r>
            <a:endParaRPr kumimoji="0" lang="en-US" sz="2400" b="0" i="0" u="none" strike="noStrike" cap="none" spc="0" normalizeH="0" baseline="0" dirty="0">
              <a:ln>
                <a:noFill/>
              </a:ln>
              <a:solidFill>
                <a:schemeClr val="bg1"/>
              </a:solidFill>
              <a:effectLst/>
              <a:uFillTx/>
              <a:latin typeface="+mn-lt"/>
              <a:ea typeface="+mn-ea"/>
              <a:cs typeface="+mn-cs"/>
              <a:sym typeface="Helvetica Neue"/>
            </a:endParaRPr>
          </a:p>
        </p:txBody>
      </p:sp>
    </p:spTree>
    <p:extLst>
      <p:ext uri="{BB962C8B-B14F-4D97-AF65-F5344CB8AC3E}">
        <p14:creationId xmlns:p14="http://schemas.microsoft.com/office/powerpoint/2010/main" val="157034328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Evaluation"/>
          <p:cNvSpPr txBox="1">
            <a:spLocks noGrp="1"/>
          </p:cNvSpPr>
          <p:nvPr>
            <p:ph type="title"/>
          </p:nvPr>
        </p:nvSpPr>
        <p:spPr>
          <a:prstGeom prst="rect">
            <a:avLst/>
          </a:prstGeom>
        </p:spPr>
        <p:txBody>
          <a:bodyPr/>
          <a:lstStyle/>
          <a:p>
            <a:r>
              <a:t>Evaluation</a:t>
            </a:r>
          </a:p>
        </p:txBody>
      </p:sp>
      <p:sp>
        <p:nvSpPr>
          <p:cNvPr id="307" name="User Study"/>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User Study</a:t>
            </a:r>
          </a:p>
        </p:txBody>
      </p:sp>
      <p:sp>
        <p:nvSpPr>
          <p:cNvPr id="308" name="We carried out a user-study with 14 visually impaired users…"/>
          <p:cNvSpPr txBox="1">
            <a:spLocks noGrp="1"/>
          </p:cNvSpPr>
          <p:nvPr>
            <p:ph type="body" idx="1"/>
          </p:nvPr>
        </p:nvSpPr>
        <p:spPr>
          <a:xfrm>
            <a:off x="1206500" y="3405440"/>
            <a:ext cx="22209001" cy="9602590"/>
          </a:xfrm>
          <a:prstGeom prst="rect">
            <a:avLst/>
          </a:prstGeom>
        </p:spPr>
        <p:txBody>
          <a:bodyPr>
            <a:normAutofit/>
          </a:bodyPr>
          <a:lstStyle/>
          <a:p>
            <a:pPr marL="548639" indent="-548639" defTabSz="2194505">
              <a:spcBef>
                <a:spcPts val="4000"/>
              </a:spcBef>
              <a:defRPr sz="4319"/>
            </a:pPr>
            <a:r>
              <a:rPr sz="4400" dirty="0">
                <a:latin typeface="Apple Braille" pitchFamily="2" charset="0"/>
              </a:rPr>
              <a:t>We carried out a user-study with </a:t>
            </a:r>
            <a:r>
              <a:rPr sz="4400" b="1" dirty="0">
                <a:latin typeface="Apple Braille" pitchFamily="2" charset="0"/>
              </a:rPr>
              <a:t>14 visually impaired users</a:t>
            </a:r>
          </a:p>
          <a:p>
            <a:pPr marL="548639" indent="-548639" defTabSz="2194505">
              <a:spcBef>
                <a:spcPts val="4000"/>
              </a:spcBef>
              <a:defRPr sz="4319"/>
            </a:pPr>
            <a:r>
              <a:rPr lang="en-US" sz="4400" dirty="0">
                <a:latin typeface="Apple Braille" pitchFamily="2" charset="0"/>
              </a:rPr>
              <a:t>Task: Filling forms using screen-reader</a:t>
            </a:r>
          </a:p>
          <a:p>
            <a:pPr marL="1120140" lvl="1" indent="-571500" defTabSz="2194505">
              <a:spcBef>
                <a:spcPts val="4000"/>
              </a:spcBef>
              <a:buFont typeface="Wingdings" panose="05000000000000000000" pitchFamily="2" charset="2"/>
              <a:buChar char="Ø"/>
              <a:defRPr sz="4319"/>
            </a:pPr>
            <a:r>
              <a:rPr sz="4400" b="1" dirty="0">
                <a:latin typeface="Apple Braille" pitchFamily="2" charset="0"/>
              </a:rPr>
              <a:t>Baseline</a:t>
            </a:r>
            <a:r>
              <a:rPr sz="4400" dirty="0">
                <a:latin typeface="Apple Braille" pitchFamily="2" charset="0"/>
              </a:rPr>
              <a:t>: Adobe Pro labelling + Adobe Acrobat Reader</a:t>
            </a:r>
          </a:p>
          <a:p>
            <a:pPr marL="1120140" lvl="1" indent="-571500" defTabSz="2194505">
              <a:spcBef>
                <a:spcPts val="4000"/>
              </a:spcBef>
              <a:buFont typeface="Wingdings" panose="05000000000000000000" pitchFamily="2" charset="2"/>
              <a:buChar char="Ø"/>
              <a:defRPr sz="4319"/>
            </a:pPr>
            <a:r>
              <a:rPr sz="4400" b="1" dirty="0">
                <a:latin typeface="Apple Braille" pitchFamily="2" charset="0"/>
              </a:rPr>
              <a:t>Proposed</a:t>
            </a:r>
            <a:r>
              <a:rPr sz="4400" dirty="0">
                <a:latin typeface="Apple Braille" pitchFamily="2" charset="0"/>
              </a:rPr>
              <a:t>: </a:t>
            </a:r>
            <a:r>
              <a:rPr sz="4400" dirty="0" err="1">
                <a:latin typeface="Apple Braille" pitchFamily="2" charset="0"/>
              </a:rPr>
              <a:t>TransPAc</a:t>
            </a:r>
            <a:r>
              <a:rPr sz="4400" dirty="0">
                <a:latin typeface="Apple Braille" pitchFamily="2" charset="0"/>
              </a:rPr>
              <a:t> pipeline + HTML interface</a:t>
            </a:r>
          </a:p>
          <a:p>
            <a:pPr marL="548639" indent="-548639" defTabSz="2194505">
              <a:spcBef>
                <a:spcPts val="4000"/>
              </a:spcBef>
              <a:defRPr sz="4319"/>
            </a:pPr>
            <a:r>
              <a:rPr sz="4400" b="1" dirty="0">
                <a:latin typeface="Apple Braille" pitchFamily="2" charset="0"/>
              </a:rPr>
              <a:t>6 PDF forms with 24.5 form </a:t>
            </a:r>
            <a:r>
              <a:rPr sz="4400" dirty="0">
                <a:latin typeface="Apple Braille" pitchFamily="2" charset="0"/>
              </a:rPr>
              <a:t>fields on average</a:t>
            </a:r>
          </a:p>
          <a:p>
            <a:pPr marL="548639" indent="-548639" defTabSz="2194505">
              <a:spcBef>
                <a:spcPts val="4000"/>
              </a:spcBef>
              <a:defRPr sz="4319"/>
            </a:pPr>
            <a:r>
              <a:rPr sz="4400" dirty="0">
                <a:latin typeface="Apple Braille" pitchFamily="2" charset="0"/>
              </a:rPr>
              <a:t>Metrics: </a:t>
            </a:r>
          </a:p>
          <a:p>
            <a:pPr marL="1120140" lvl="1" indent="-571500" defTabSz="2194505">
              <a:spcBef>
                <a:spcPts val="4000"/>
              </a:spcBef>
              <a:buFont typeface="Wingdings" panose="05000000000000000000" pitchFamily="2" charset="2"/>
              <a:buChar char="Ø"/>
              <a:defRPr sz="4319"/>
            </a:pPr>
            <a:r>
              <a:rPr sz="4400" dirty="0">
                <a:latin typeface="Apple Braille" pitchFamily="2" charset="0"/>
              </a:rPr>
              <a:t>Form fields left empty because of confusion </a:t>
            </a:r>
          </a:p>
          <a:p>
            <a:pPr marL="1120140" lvl="1" indent="-571500" defTabSz="2194505">
              <a:spcBef>
                <a:spcPts val="4000"/>
              </a:spcBef>
              <a:buFont typeface="Wingdings" panose="05000000000000000000" pitchFamily="2" charset="2"/>
              <a:buChar char="Ø"/>
              <a:defRPr sz="4319"/>
            </a:pPr>
            <a:r>
              <a:rPr sz="4400" dirty="0">
                <a:latin typeface="Apple Braille" pitchFamily="2" charset="0"/>
              </a:rPr>
              <a:t>SEQ Score(Single Ease Questions: 1 - Hard, 7 - Easy)</a:t>
            </a:r>
          </a:p>
        </p:txBody>
      </p:sp>
      <p:sp>
        <p:nvSpPr>
          <p:cNvPr id="30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24</a:t>
            </a:fld>
            <a:endParaRPr/>
          </a:p>
        </p:txBody>
      </p:sp>
      <p:sp>
        <p:nvSpPr>
          <p:cNvPr id="2" name="TextBox 1">
            <a:extLst>
              <a:ext uri="{FF2B5EF4-FFF2-40B4-BE49-F238E27FC236}">
                <a16:creationId xmlns:a16="http://schemas.microsoft.com/office/drawing/2014/main" id="{00D86D8B-372C-FDDC-1C3C-AD9DE0A7A31E}"/>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3" name="TextBox 2">
            <a:extLst>
              <a:ext uri="{FF2B5EF4-FFF2-40B4-BE49-F238E27FC236}">
                <a16:creationId xmlns:a16="http://schemas.microsoft.com/office/drawing/2014/main" id="{36F3DC7B-E487-B98D-E8FC-E680FBC3B15E}"/>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dirty="0">
                <a:solidFill>
                  <a:schemeClr val="bg1"/>
                </a:solidFill>
              </a:rPr>
              <a:t>2</a:t>
            </a:r>
            <a:r>
              <a:rPr kumimoji="0" lang="en-US" sz="2400" b="0" i="0" u="none" strike="noStrike" cap="none" spc="0" normalizeH="0" baseline="0" dirty="0">
                <a:ln>
                  <a:noFill/>
                </a:ln>
                <a:solidFill>
                  <a:schemeClr val="bg1"/>
                </a:solidFill>
                <a:effectLst/>
                <a:uFillTx/>
                <a:latin typeface="+mn-lt"/>
                <a:ea typeface="+mn-ea"/>
                <a:cs typeface="+mn-cs"/>
                <a:sym typeface="Helvetica Neue"/>
              </a:rPr>
              <a:t>2</a:t>
            </a:r>
          </a:p>
        </p:txBody>
      </p:sp>
    </p:spTree>
    <p:extLst>
      <p:ext uri="{BB962C8B-B14F-4D97-AF65-F5344CB8AC3E}">
        <p14:creationId xmlns:p14="http://schemas.microsoft.com/office/powerpoint/2010/main" val="157648575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Evaluation"/>
          <p:cNvSpPr txBox="1">
            <a:spLocks noGrp="1"/>
          </p:cNvSpPr>
          <p:nvPr>
            <p:ph type="title"/>
          </p:nvPr>
        </p:nvSpPr>
        <p:spPr>
          <a:prstGeom prst="rect">
            <a:avLst/>
          </a:prstGeom>
        </p:spPr>
        <p:txBody>
          <a:bodyPr/>
          <a:lstStyle/>
          <a:p>
            <a:r>
              <a:t>Evaluation</a:t>
            </a:r>
          </a:p>
        </p:txBody>
      </p:sp>
      <p:sp>
        <p:nvSpPr>
          <p:cNvPr id="312" name="User Study"/>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User Study</a:t>
            </a:r>
          </a:p>
        </p:txBody>
      </p:sp>
      <p:sp>
        <p:nvSpPr>
          <p:cNvPr id="313" name="Average number of missed fields…"/>
          <p:cNvSpPr txBox="1">
            <a:spLocks noGrp="1"/>
          </p:cNvSpPr>
          <p:nvPr>
            <p:ph type="body" sz="quarter" idx="1"/>
          </p:nvPr>
        </p:nvSpPr>
        <p:spPr>
          <a:xfrm>
            <a:off x="1211884" y="3827009"/>
            <a:ext cx="13244729" cy="3656925"/>
          </a:xfrm>
          <a:prstGeom prst="rect">
            <a:avLst/>
          </a:prstGeom>
        </p:spPr>
        <p:txBody>
          <a:bodyPr>
            <a:normAutofit/>
          </a:bodyPr>
          <a:lstStyle/>
          <a:p>
            <a:r>
              <a:rPr sz="4400" dirty="0">
                <a:latin typeface="Apple Braille" pitchFamily="2" charset="0"/>
              </a:rPr>
              <a:t>Average number of missed </a:t>
            </a:r>
            <a:r>
              <a:rPr lang="en-US" sz="4400" dirty="0">
                <a:latin typeface="Apple Braille" pitchFamily="2" charset="0"/>
              </a:rPr>
              <a:t>form </a:t>
            </a:r>
            <a:r>
              <a:rPr sz="4400" dirty="0">
                <a:latin typeface="Apple Braille" pitchFamily="2" charset="0"/>
              </a:rPr>
              <a:t>fields</a:t>
            </a:r>
          </a:p>
          <a:p>
            <a:pPr lvl="1"/>
            <a:r>
              <a:rPr sz="4400" dirty="0">
                <a:latin typeface="Apple Braille" pitchFamily="2" charset="0"/>
              </a:rPr>
              <a:t>Baseline - </a:t>
            </a:r>
            <a:r>
              <a:rPr sz="4400" b="1" dirty="0">
                <a:latin typeface="Apple Braille" pitchFamily="2" charset="0"/>
              </a:rPr>
              <a:t>5.79 (%23.6)</a:t>
            </a:r>
          </a:p>
          <a:p>
            <a:pPr lvl="1"/>
            <a:r>
              <a:rPr sz="4400" dirty="0">
                <a:latin typeface="Apple Braille" pitchFamily="2" charset="0"/>
              </a:rPr>
              <a:t>Proposed - </a:t>
            </a:r>
            <a:r>
              <a:rPr sz="4400" b="1" dirty="0">
                <a:latin typeface="Apple Braille" pitchFamily="2" charset="0"/>
              </a:rPr>
              <a:t>2.81 (%11.5)</a:t>
            </a:r>
          </a:p>
        </p:txBody>
      </p:sp>
      <p:pic>
        <p:nvPicPr>
          <p:cNvPr id="314" name="seq_comparison.png" descr="seq_comparison.png"/>
          <p:cNvPicPr>
            <a:picLocks noChangeAspect="1"/>
          </p:cNvPicPr>
          <p:nvPr/>
        </p:nvPicPr>
        <p:blipFill>
          <a:blip r:embed="rId3"/>
          <a:srcRect t="7741"/>
          <a:stretch>
            <a:fillRect/>
          </a:stretch>
        </p:blipFill>
        <p:spPr>
          <a:xfrm>
            <a:off x="14230350" y="7287754"/>
            <a:ext cx="8805792" cy="5416065"/>
          </a:xfrm>
          <a:prstGeom prst="rect">
            <a:avLst/>
          </a:prstGeom>
          <a:ln w="12700">
            <a:miter lim="400000"/>
          </a:ln>
        </p:spPr>
      </p:pic>
      <p:pic>
        <p:nvPicPr>
          <p:cNvPr id="315" name="empty_comparison.png" descr="empty_comparison.png"/>
          <p:cNvPicPr>
            <a:picLocks noChangeAspect="1"/>
          </p:cNvPicPr>
          <p:nvPr/>
        </p:nvPicPr>
        <p:blipFill>
          <a:blip r:embed="rId4"/>
          <a:srcRect t="7909"/>
          <a:stretch>
            <a:fillRect/>
          </a:stretch>
        </p:blipFill>
        <p:spPr>
          <a:xfrm>
            <a:off x="14230350" y="1771424"/>
            <a:ext cx="8805792" cy="5406186"/>
          </a:xfrm>
          <a:prstGeom prst="rect">
            <a:avLst/>
          </a:prstGeom>
          <a:ln w="12700">
            <a:miter lim="400000"/>
          </a:ln>
        </p:spPr>
      </p:pic>
      <p:sp>
        <p:nvSpPr>
          <p:cNvPr id="31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25</a:t>
            </a:fld>
            <a:endParaRPr/>
          </a:p>
        </p:txBody>
      </p:sp>
      <p:sp>
        <p:nvSpPr>
          <p:cNvPr id="317" name="Average SEQ score…"/>
          <p:cNvSpPr txBox="1"/>
          <p:nvPr/>
        </p:nvSpPr>
        <p:spPr>
          <a:xfrm>
            <a:off x="1206500" y="8757005"/>
            <a:ext cx="13244728" cy="40392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609600" indent="-609600" algn="l">
              <a:lnSpc>
                <a:spcPct val="90000"/>
              </a:lnSpc>
              <a:spcBef>
                <a:spcPts val="4500"/>
              </a:spcBef>
              <a:buSzPct val="123000"/>
              <a:buChar char="•"/>
              <a:defRPr sz="4800">
                <a:solidFill>
                  <a:srgbClr val="000000"/>
                </a:solidFill>
              </a:defRPr>
            </a:pPr>
            <a:r>
              <a:rPr sz="4400" dirty="0">
                <a:latin typeface="Apple Braille" pitchFamily="2" charset="0"/>
              </a:rPr>
              <a:t>Average SEQ score </a:t>
            </a:r>
          </a:p>
          <a:p>
            <a:pPr marL="1219200" lvl="1" indent="-609600" algn="l">
              <a:lnSpc>
                <a:spcPct val="90000"/>
              </a:lnSpc>
              <a:spcBef>
                <a:spcPts val="4500"/>
              </a:spcBef>
              <a:buSzPct val="123000"/>
              <a:buChar char="•"/>
              <a:defRPr sz="4800">
                <a:solidFill>
                  <a:srgbClr val="000000"/>
                </a:solidFill>
              </a:defRPr>
            </a:pPr>
            <a:r>
              <a:rPr sz="4400" dirty="0">
                <a:latin typeface="Apple Braille" pitchFamily="2" charset="0"/>
              </a:rPr>
              <a:t>Baseline - </a:t>
            </a:r>
            <a:r>
              <a:rPr sz="4400" b="1" dirty="0">
                <a:latin typeface="Apple Braille" pitchFamily="2" charset="0"/>
              </a:rPr>
              <a:t>4.52</a:t>
            </a:r>
          </a:p>
          <a:p>
            <a:pPr marL="1219200" lvl="1" indent="-609600" algn="l">
              <a:lnSpc>
                <a:spcPct val="90000"/>
              </a:lnSpc>
              <a:spcBef>
                <a:spcPts val="4500"/>
              </a:spcBef>
              <a:buSzPct val="123000"/>
              <a:buChar char="•"/>
              <a:defRPr sz="4800">
                <a:solidFill>
                  <a:srgbClr val="000000"/>
                </a:solidFill>
              </a:defRPr>
            </a:pPr>
            <a:r>
              <a:rPr sz="4400" dirty="0">
                <a:latin typeface="Apple Braille" pitchFamily="2" charset="0"/>
              </a:rPr>
              <a:t>Proposed - </a:t>
            </a:r>
            <a:r>
              <a:rPr sz="4400" b="1" dirty="0">
                <a:latin typeface="Apple Braille" pitchFamily="2" charset="0"/>
              </a:rPr>
              <a:t>5.54</a:t>
            </a:r>
          </a:p>
        </p:txBody>
      </p:sp>
      <p:sp>
        <p:nvSpPr>
          <p:cNvPr id="2" name="TextBox 1">
            <a:extLst>
              <a:ext uri="{FF2B5EF4-FFF2-40B4-BE49-F238E27FC236}">
                <a16:creationId xmlns:a16="http://schemas.microsoft.com/office/drawing/2014/main" id="{3DB69767-719F-5B88-BFD9-611D9E566912}"/>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3" name="TextBox 2">
            <a:extLst>
              <a:ext uri="{FF2B5EF4-FFF2-40B4-BE49-F238E27FC236}">
                <a16:creationId xmlns:a16="http://schemas.microsoft.com/office/drawing/2014/main" id="{1E24EB10-DBF6-C36C-6C8C-B20FB734E70C}"/>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mn-lt"/>
                <a:ea typeface="+mn-ea"/>
                <a:cs typeface="+mn-cs"/>
                <a:sym typeface="Helvetica Neue"/>
              </a:rPr>
              <a:t>23</a:t>
            </a:r>
          </a:p>
        </p:txBody>
      </p:sp>
    </p:spTree>
    <p:extLst>
      <p:ext uri="{BB962C8B-B14F-4D97-AF65-F5344CB8AC3E}">
        <p14:creationId xmlns:p14="http://schemas.microsoft.com/office/powerpoint/2010/main" val="335387050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Breaking the Accessibility Barrier in Non-Visual Interaction with PDF Forms"/>
          <p:cNvSpPr txBox="1">
            <a:spLocks noGrp="1"/>
          </p:cNvSpPr>
          <p:nvPr>
            <p:ph type="ctrTitle"/>
          </p:nvPr>
        </p:nvSpPr>
        <p:spPr>
          <a:prstGeom prst="rect">
            <a:avLst/>
          </a:prstGeom>
        </p:spPr>
        <p:txBody>
          <a:bodyPr/>
          <a:lstStyle>
            <a:lvl1pPr defTabSz="2365188">
              <a:defRPr sz="11252" spc="-225"/>
            </a:lvl1pPr>
          </a:lstStyle>
          <a:p>
            <a:r>
              <a:rPr lang="en-US" dirty="0"/>
              <a:t>Taming User-Interface Heterogeneity with Uniform Overlays for Blind Users </a:t>
            </a:r>
          </a:p>
        </p:txBody>
      </p:sp>
      <p:sp>
        <p:nvSpPr>
          <p:cNvPr id="2" name="Slide Number Placeholder 1">
            <a:extLst>
              <a:ext uri="{FF2B5EF4-FFF2-40B4-BE49-F238E27FC236}">
                <a16:creationId xmlns:a16="http://schemas.microsoft.com/office/drawing/2014/main" id="{1B162EDE-0CF2-4F9C-DFD1-B3284B44EE4C}"/>
              </a:ext>
            </a:extLst>
          </p:cNvPr>
          <p:cNvSpPr>
            <a:spLocks noGrp="1"/>
          </p:cNvSpPr>
          <p:nvPr>
            <p:ph type="sldNum" sz="quarter" idx="2"/>
          </p:nvPr>
        </p:nvSpPr>
        <p:spPr/>
        <p:txBody>
          <a:bodyPr/>
          <a:lstStyle/>
          <a:p>
            <a:fld id="{86CB4B4D-7CA3-9044-876B-883B54F8677D}" type="slidenum">
              <a:rPr lang="en-US" smtClean="0"/>
              <a:t>26</a:t>
            </a:fld>
            <a:endParaRPr lang="en-US"/>
          </a:p>
        </p:txBody>
      </p:sp>
    </p:spTree>
    <p:extLst>
      <p:ext uri="{BB962C8B-B14F-4D97-AF65-F5344CB8AC3E}">
        <p14:creationId xmlns:p14="http://schemas.microsoft.com/office/powerpoint/2010/main" val="354006604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Motivation"/>
          <p:cNvSpPr txBox="1">
            <a:spLocks noGrp="1"/>
          </p:cNvSpPr>
          <p:nvPr>
            <p:ph type="title"/>
          </p:nvPr>
        </p:nvSpPr>
        <p:spPr>
          <a:prstGeom prst="rect">
            <a:avLst/>
          </a:prstGeom>
        </p:spPr>
        <p:txBody>
          <a:bodyPr/>
          <a:lstStyle/>
          <a:p>
            <a:r>
              <a:rPr dirty="0"/>
              <a:t>Motivation</a:t>
            </a:r>
          </a:p>
        </p:txBody>
      </p:sp>
      <p:sp>
        <p:nvSpPr>
          <p:cNvPr id="163" name="Screen readers narrate the contents of the screen serially…"/>
          <p:cNvSpPr txBox="1">
            <a:spLocks noGrp="1"/>
          </p:cNvSpPr>
          <p:nvPr>
            <p:ph type="body" sz="half" idx="1"/>
          </p:nvPr>
        </p:nvSpPr>
        <p:spPr>
          <a:xfrm>
            <a:off x="1206500" y="3213714"/>
            <a:ext cx="9040315" cy="10325591"/>
          </a:xfrm>
          <a:prstGeom prst="rect">
            <a:avLst/>
          </a:prstGeom>
        </p:spPr>
        <p:txBody>
          <a:bodyPr>
            <a:normAutofit/>
          </a:bodyPr>
          <a:lstStyle/>
          <a:p>
            <a:r>
              <a:rPr lang="en-US" sz="4400" dirty="0">
                <a:latin typeface="Apple Braille" pitchFamily="2" charset="0"/>
              </a:rPr>
              <a:t>Computer applications are integral part of most professional and educational settings</a:t>
            </a:r>
            <a:endParaRPr sz="4400" dirty="0">
              <a:latin typeface="Apple Braille" pitchFamily="2" charset="0"/>
            </a:endParaRPr>
          </a:p>
          <a:p>
            <a:r>
              <a:rPr sz="4400" dirty="0">
                <a:latin typeface="Apple Braille" pitchFamily="2" charset="0"/>
              </a:rPr>
              <a:t>Graphical User Interfaces (GUIs) are primarily intended for sighted interaction </a:t>
            </a:r>
            <a:r>
              <a:rPr lang="en-US" sz="4400" dirty="0">
                <a:latin typeface="Apple Braille" pitchFamily="2" charset="0"/>
              </a:rPr>
              <a:t>(</a:t>
            </a:r>
            <a:r>
              <a:rPr sz="4400" dirty="0">
                <a:latin typeface="Apple Braille" pitchFamily="2" charset="0"/>
              </a:rPr>
              <a:t>e.g.</a:t>
            </a:r>
            <a:r>
              <a:rPr lang="en-US" sz="4400" dirty="0">
                <a:latin typeface="Apple Braille" pitchFamily="2" charset="0"/>
              </a:rPr>
              <a:t>,</a:t>
            </a:r>
            <a:r>
              <a:rPr sz="4400" dirty="0">
                <a:latin typeface="Apple Braille" pitchFamily="2" charset="0"/>
              </a:rPr>
              <a:t> using point-and-click devices</a:t>
            </a:r>
            <a:r>
              <a:rPr lang="en-US" sz="4400" dirty="0">
                <a:latin typeface="Apple Braille" pitchFamily="2" charset="0"/>
              </a:rPr>
              <a:t>)</a:t>
            </a:r>
            <a:endParaRPr sz="4400" dirty="0">
              <a:latin typeface="Apple Braille" pitchFamily="2" charset="0"/>
            </a:endParaRPr>
          </a:p>
          <a:p>
            <a:r>
              <a:rPr sz="4400" dirty="0">
                <a:latin typeface="Apple Braille" pitchFamily="2" charset="0"/>
              </a:rPr>
              <a:t>SR users expend significantly </a:t>
            </a:r>
            <a:r>
              <a:rPr sz="4400" b="1" dirty="0">
                <a:latin typeface="Apple Braille" pitchFamily="2" charset="0"/>
              </a:rPr>
              <a:t>more effort and time</a:t>
            </a:r>
            <a:r>
              <a:rPr sz="4400" dirty="0">
                <a:latin typeface="Apple Braille" pitchFamily="2" charset="0"/>
              </a:rPr>
              <a:t> for accessing application </a:t>
            </a:r>
            <a:r>
              <a:rPr lang="en-US" sz="4400" dirty="0">
                <a:latin typeface="Apple Braille" pitchFamily="2" charset="0"/>
              </a:rPr>
              <a:t>controls</a:t>
            </a:r>
            <a:endParaRPr sz="4400" dirty="0">
              <a:latin typeface="Apple Braille" pitchFamily="2" charset="0"/>
            </a:endParaRPr>
          </a:p>
        </p:txBody>
      </p:sp>
      <p:pic>
        <p:nvPicPr>
          <p:cNvPr id="164" name="Word.png" descr="Word.png"/>
          <p:cNvPicPr>
            <a:picLocks noChangeAspect="1"/>
          </p:cNvPicPr>
          <p:nvPr/>
        </p:nvPicPr>
        <p:blipFill>
          <a:blip r:embed="rId4"/>
          <a:stretch>
            <a:fillRect/>
          </a:stretch>
        </p:blipFill>
        <p:spPr>
          <a:xfrm>
            <a:off x="10384994" y="3326243"/>
            <a:ext cx="13680025" cy="7257478"/>
          </a:xfrm>
          <a:prstGeom prst="rect">
            <a:avLst/>
          </a:prstGeom>
          <a:ln w="12700">
            <a:solidFill>
              <a:srgbClr val="000000"/>
            </a:solidFill>
            <a:miter lim="400000"/>
          </a:ln>
        </p:spPr>
      </p:pic>
      <p:sp>
        <p:nvSpPr>
          <p:cNvPr id="4" name="Rectangle 3">
            <a:extLst>
              <a:ext uri="{FF2B5EF4-FFF2-40B4-BE49-F238E27FC236}">
                <a16:creationId xmlns:a16="http://schemas.microsoft.com/office/drawing/2014/main" id="{69898935-8348-08A6-4737-B0E927E171C4}"/>
              </a:ext>
            </a:extLst>
          </p:cNvPr>
          <p:cNvSpPr/>
          <p:nvPr/>
        </p:nvSpPr>
        <p:spPr>
          <a:xfrm>
            <a:off x="13619018" y="5208157"/>
            <a:ext cx="7010400" cy="5181600"/>
          </a:xfrm>
          <a:prstGeom prst="rect">
            <a:avLst/>
          </a:prstGeom>
          <a:noFill/>
          <a:ln w="19050" cap="flat">
            <a:solidFill>
              <a:schemeClr val="accent5">
                <a:lumMod val="75000"/>
              </a:schemeClr>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Rectangle 4">
            <a:extLst>
              <a:ext uri="{FF2B5EF4-FFF2-40B4-BE49-F238E27FC236}">
                <a16:creationId xmlns:a16="http://schemas.microsoft.com/office/drawing/2014/main" id="{6189B700-F5D2-1C48-DBD0-CE4783586F2B}"/>
              </a:ext>
            </a:extLst>
          </p:cNvPr>
          <p:cNvSpPr/>
          <p:nvPr/>
        </p:nvSpPr>
        <p:spPr>
          <a:xfrm>
            <a:off x="14533419" y="4064837"/>
            <a:ext cx="277091" cy="274320"/>
          </a:xfrm>
          <a:prstGeom prst="rect">
            <a:avLst/>
          </a:prstGeom>
          <a:noFill/>
          <a:ln w="15875" cap="flat">
            <a:solidFill>
              <a:schemeClr val="accent5">
                <a:lumMod val="75000"/>
              </a:schemeClr>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7" name="Graphic 6" descr="Cursor with solid fill">
            <a:extLst>
              <a:ext uri="{FF2B5EF4-FFF2-40B4-BE49-F238E27FC236}">
                <a16:creationId xmlns:a16="http://schemas.microsoft.com/office/drawing/2014/main" id="{76965132-9E28-3DB3-B1C5-7366E6386D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235056" y="5555674"/>
            <a:ext cx="457200" cy="457200"/>
          </a:xfrm>
          <a:prstGeom prst="rect">
            <a:avLst/>
          </a:prstGeom>
        </p:spPr>
      </p:pic>
      <p:sp>
        <p:nvSpPr>
          <p:cNvPr id="19" name="Rectangle 18">
            <a:extLst>
              <a:ext uri="{FF2B5EF4-FFF2-40B4-BE49-F238E27FC236}">
                <a16:creationId xmlns:a16="http://schemas.microsoft.com/office/drawing/2014/main" id="{85D846E9-6437-93E0-505E-D497AD76288D}"/>
              </a:ext>
            </a:extLst>
          </p:cNvPr>
          <p:cNvSpPr/>
          <p:nvPr/>
        </p:nvSpPr>
        <p:spPr>
          <a:xfrm>
            <a:off x="10945091" y="3754582"/>
            <a:ext cx="415636" cy="337965"/>
          </a:xfrm>
          <a:prstGeom prst="rect">
            <a:avLst/>
          </a:prstGeom>
          <a:noFill/>
          <a:ln w="254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2" name="Picture 1" descr="Shape&#10;&#10;Description automatically generated with low confidence">
            <a:extLst>
              <a:ext uri="{FF2B5EF4-FFF2-40B4-BE49-F238E27FC236}">
                <a16:creationId xmlns:a16="http://schemas.microsoft.com/office/drawing/2014/main" id="{B65BAE4B-A9F8-CBCF-3F1F-8D71DC143D10}"/>
              </a:ext>
            </a:extLst>
          </p:cNvPr>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707640" y="8732916"/>
            <a:ext cx="890538" cy="890538"/>
          </a:xfrm>
          <a:prstGeom prst="rect">
            <a:avLst/>
          </a:prstGeom>
        </p:spPr>
      </p:pic>
      <p:pic>
        <p:nvPicPr>
          <p:cNvPr id="3" name="Picture 2" descr="Shape&#10;&#10;Description automatically generated with low confidence">
            <a:extLst>
              <a:ext uri="{FF2B5EF4-FFF2-40B4-BE49-F238E27FC236}">
                <a16:creationId xmlns:a16="http://schemas.microsoft.com/office/drawing/2014/main" id="{EBA87CE5-2903-932B-5D2F-8DC1C0C65A39}"/>
              </a:ext>
            </a:extLst>
          </p:cNvPr>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710980" y="8732915"/>
            <a:ext cx="890539" cy="890539"/>
          </a:xfrm>
          <a:prstGeom prst="rect">
            <a:avLst/>
          </a:prstGeom>
        </p:spPr>
      </p:pic>
      <p:sp>
        <p:nvSpPr>
          <p:cNvPr id="6" name="TextBox 5">
            <a:extLst>
              <a:ext uri="{FF2B5EF4-FFF2-40B4-BE49-F238E27FC236}">
                <a16:creationId xmlns:a16="http://schemas.microsoft.com/office/drawing/2014/main" id="{88E3127C-1B79-53EA-1588-656D74189082}"/>
              </a:ext>
            </a:extLst>
          </p:cNvPr>
          <p:cNvSpPr txBox="1"/>
          <p:nvPr/>
        </p:nvSpPr>
        <p:spPr>
          <a:xfrm>
            <a:off x="11736357" y="8732916"/>
            <a:ext cx="914400" cy="914400"/>
          </a:xfrm>
          <a:prstGeom prst="rect">
            <a:avLst/>
          </a:prstGeom>
          <a:noFill/>
          <a:ln w="127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3600" dirty="0">
                <a:solidFill>
                  <a:srgbClr val="000000"/>
                </a:solidFill>
              </a:rPr>
              <a:t>x</a:t>
            </a:r>
            <a:r>
              <a:rPr kumimoji="0" lang="en-US" sz="3600" b="0" i="0" u="none" strike="noStrike" cap="none" spc="0" normalizeH="0" baseline="0" dirty="0">
                <a:ln>
                  <a:noFill/>
                </a:ln>
                <a:solidFill>
                  <a:srgbClr val="000000"/>
                </a:solidFill>
                <a:effectLst/>
                <a:uFillTx/>
                <a:latin typeface="+mn-lt"/>
                <a:ea typeface="+mn-ea"/>
                <a:cs typeface="+mn-cs"/>
                <a:sym typeface="Helvetica Neue"/>
              </a:rPr>
              <a:t>23</a:t>
            </a:r>
          </a:p>
        </p:txBody>
      </p:sp>
      <p:sp>
        <p:nvSpPr>
          <p:cNvPr id="8" name="Slide Number Placeholder 7">
            <a:extLst>
              <a:ext uri="{FF2B5EF4-FFF2-40B4-BE49-F238E27FC236}">
                <a16:creationId xmlns:a16="http://schemas.microsoft.com/office/drawing/2014/main" id="{3F7A6D9B-C790-E14D-AAA1-8290E60C8A8F}"/>
              </a:ext>
            </a:extLst>
          </p:cNvPr>
          <p:cNvSpPr>
            <a:spLocks noGrp="1"/>
          </p:cNvSpPr>
          <p:nvPr>
            <p:ph type="sldNum" sz="quarter" idx="2"/>
          </p:nvPr>
        </p:nvSpPr>
        <p:spPr/>
        <p:txBody>
          <a:bodyPr/>
          <a:lstStyle/>
          <a:p>
            <a:fld id="{86CB4B4D-7CA3-9044-876B-883B54F8677D}" type="slidenum">
              <a:rPr lang="en-US" smtClean="0"/>
              <a:t>27</a:t>
            </a:fld>
            <a:endParaRPr lang="en-US"/>
          </a:p>
        </p:txBody>
      </p:sp>
      <p:sp>
        <p:nvSpPr>
          <p:cNvPr id="9" name="TextBox 8">
            <a:extLst>
              <a:ext uri="{FF2B5EF4-FFF2-40B4-BE49-F238E27FC236}">
                <a16:creationId xmlns:a16="http://schemas.microsoft.com/office/drawing/2014/main" id="{F39A5BCC-D1F3-ACDD-E7CF-6685EEE070CE}"/>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10" name="TextBox 9">
            <a:extLst>
              <a:ext uri="{FF2B5EF4-FFF2-40B4-BE49-F238E27FC236}">
                <a16:creationId xmlns:a16="http://schemas.microsoft.com/office/drawing/2014/main" id="{9A89F065-974A-BAE4-9157-D5AD4757850E}"/>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dirty="0">
                <a:solidFill>
                  <a:schemeClr val="bg1"/>
                </a:solidFill>
              </a:rPr>
              <a:t>24</a:t>
            </a:r>
            <a:endParaRPr kumimoji="0" lang="en-US" sz="2400" b="0" i="0" u="none" strike="noStrike" cap="none" spc="0" normalizeH="0" baseline="0" dirty="0">
              <a:ln>
                <a:noFill/>
              </a:ln>
              <a:solidFill>
                <a:schemeClr val="bg1"/>
              </a:solidFill>
              <a:effectLst/>
              <a:uFillTx/>
              <a:latin typeface="+mn-lt"/>
              <a:ea typeface="+mn-ea"/>
              <a:cs typeface="+mn-cs"/>
              <a:sym typeface="Helvetica Neue"/>
            </a:endParaRPr>
          </a:p>
        </p:txBody>
      </p:sp>
    </p:spTree>
    <p:custDataLst>
      <p:tags r:id="rId1"/>
    </p:custDataLst>
    <p:extLst>
      <p:ext uri="{BB962C8B-B14F-4D97-AF65-F5344CB8AC3E}">
        <p14:creationId xmlns:p14="http://schemas.microsoft.com/office/powerpoint/2010/main" val="16333265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37" presetClass="path" presetSubtype="0" accel="50000" decel="50000" fill="hold" nodeType="withEffect">
                                  <p:stCondLst>
                                    <p:cond delay="0"/>
                                  </p:stCondLst>
                                  <p:childTnLst>
                                    <p:animMotion origin="layout" path="M 4.375E-6 4.44444E-6 L -0.03913 0.00914 C -0.04753 0.01053 -0.05769 0.00694 -0.06687 -0.00243 C -0.07735 -0.0125 -0.08425 -0.02547 -0.0875 -0.03912 L -0.1043 -0.10278 " pathEditMode="relative" rAng="1740000" ptsTypes="AAAAA">
                                      <p:cBhvr>
                                        <p:cTn id="16" dur="2000" fill="hold"/>
                                        <p:tgtEl>
                                          <p:spTgt spid="7"/>
                                        </p:tgtEl>
                                        <p:attrNameLst>
                                          <p:attrName>ppt_x</p:attrName>
                                          <p:attrName>ppt_y</p:attrName>
                                        </p:attrNameLst>
                                      </p:cBhvr>
                                      <p:rCtr x="-5970" y="-2708"/>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ntr" presetSubtype="0" fill="hold" grpId="1"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
                                        </p:tgtEl>
                                        <p:attrNameLst>
                                          <p:attrName>style.visibility</p:attrName>
                                        </p:attrNameLst>
                                      </p:cBhvr>
                                      <p:to>
                                        <p:strVal val="hidden"/>
                                      </p:to>
                                    </p:set>
                                  </p:childTnLst>
                                </p:cTn>
                              </p:par>
                              <p:par>
                                <p:cTn id="31" presetID="0" presetClass="path" presetSubtype="0" accel="50000" decel="50000" fill="hold" grpId="0" nodeType="withEffect">
                                  <p:stCondLst>
                                    <p:cond delay="0"/>
                                  </p:stCondLst>
                                  <p:childTnLst>
                                    <p:animMotion origin="layout" path="M -6.67708E-5 4.62963E-6 C -0.01185 0.00868 -0.0237 0.01759 -0.02279 0.02291 C -0.02181 0.02835 -0.00495 0.03182 0.00566 0.03206 C 0.01621 0.03217 0.0205 0.02546 0.04088 0.02395 C 0.06119 0.02245 0.12975 0.0199 0.12786 0.02291 C 0.12597 0.02604 0.03047 0.03877 0.02949 0.04213 C 0.02858 0.04548 0.10325 0.04664 0.12207 0.04317 C 0.13782 0.04131 0.13066 0.03692 0.13411 0.03321 C 0.13756 0.02951 0.13938 0.02268 0.14271 0.02094 " pathEditMode="relative" rAng="0" ptsTypes="AAAAAAAAA">
                                      <p:cBhvr>
                                        <p:cTn id="32" dur="6000" fill="hold"/>
                                        <p:tgtEl>
                                          <p:spTgt spid="19"/>
                                        </p:tgtEl>
                                        <p:attrNameLst>
                                          <p:attrName>ppt_x</p:attrName>
                                          <p:attrName>ppt_y</p:attrName>
                                        </p:attrNameLst>
                                      </p:cBhvr>
                                      <p:rCtr x="6003" y="2269"/>
                                    </p:animMotion>
                                  </p:childTnLst>
                                </p:cTn>
                              </p:par>
                              <p:par>
                                <p:cTn id="33" presetID="1"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19" grpId="0" animBg="1"/>
      <p:bldP spid="19" grpId="1"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Preliminary Study |…"/>
          <p:cNvSpPr txBox="1">
            <a:spLocks noGrp="1"/>
          </p:cNvSpPr>
          <p:nvPr>
            <p:ph type="title"/>
          </p:nvPr>
        </p:nvSpPr>
        <p:spPr>
          <a:xfrm>
            <a:off x="1206500" y="1079500"/>
            <a:ext cx="18620569" cy="1433163"/>
          </a:xfrm>
          <a:prstGeom prst="rect">
            <a:avLst/>
          </a:prstGeom>
        </p:spPr>
        <p:txBody>
          <a:bodyPr numCol="2" spcCol="0" anchor="ctr">
            <a:normAutofit/>
          </a:bodyPr>
          <a:lstStyle/>
          <a:p>
            <a:r>
              <a:rPr dirty="0"/>
              <a:t>Preliminary Study | </a:t>
            </a:r>
            <a:r>
              <a:rPr sz="5400" dirty="0"/>
              <a:t>Interview Format</a:t>
            </a:r>
            <a:endParaRPr dirty="0"/>
          </a:p>
        </p:txBody>
      </p:sp>
      <p:sp>
        <p:nvSpPr>
          <p:cNvPr id="169" name="We conducted an IRB-approved interview study with 12 screen reader users…"/>
          <p:cNvSpPr txBox="1">
            <a:spLocks noGrp="1"/>
          </p:cNvSpPr>
          <p:nvPr>
            <p:ph type="body" idx="1"/>
          </p:nvPr>
        </p:nvSpPr>
        <p:spPr>
          <a:xfrm>
            <a:off x="1206500" y="2591418"/>
            <a:ext cx="21971000" cy="9913098"/>
          </a:xfrm>
          <a:prstGeom prst="rect">
            <a:avLst/>
          </a:prstGeom>
        </p:spPr>
        <p:txBody>
          <a:bodyPr>
            <a:normAutofit/>
          </a:bodyPr>
          <a:lstStyle/>
          <a:p>
            <a:pPr marL="566927" indent="-566927" defTabSz="2267655">
              <a:lnSpc>
                <a:spcPct val="100000"/>
              </a:lnSpc>
              <a:spcBef>
                <a:spcPts val="4100"/>
              </a:spcBef>
              <a:defRPr sz="4464"/>
            </a:pPr>
            <a:r>
              <a:rPr lang="en-US" sz="4400" dirty="0">
                <a:latin typeface="Apple Braille" pitchFamily="2" charset="0"/>
              </a:rPr>
              <a:t>An </a:t>
            </a:r>
            <a:r>
              <a:rPr sz="4400" dirty="0">
                <a:latin typeface="Apple Braille" pitchFamily="2" charset="0"/>
              </a:rPr>
              <a:t>IRB-approved interview study with </a:t>
            </a:r>
            <a:r>
              <a:rPr sz="4400" b="1" dirty="0">
                <a:latin typeface="Apple Braille" pitchFamily="2" charset="0"/>
              </a:rPr>
              <a:t>12 screen reader users</a:t>
            </a:r>
          </a:p>
          <a:p>
            <a:pPr marL="566927" indent="-566927" defTabSz="2267655">
              <a:lnSpc>
                <a:spcPct val="100000"/>
              </a:lnSpc>
              <a:spcBef>
                <a:spcPts val="4100"/>
              </a:spcBef>
              <a:defRPr sz="4464"/>
            </a:pPr>
            <a:r>
              <a:rPr sz="4400" b="1" dirty="0">
                <a:latin typeface="Apple Braille" pitchFamily="2" charset="0"/>
              </a:rPr>
              <a:t>Questions related to desktop application usability</a:t>
            </a:r>
          </a:p>
          <a:p>
            <a:pPr marL="1133855" lvl="1" indent="-566927" defTabSz="2267655">
              <a:lnSpc>
                <a:spcPct val="100000"/>
              </a:lnSpc>
              <a:spcBef>
                <a:spcPts val="3000"/>
              </a:spcBef>
              <a:buChar char="-"/>
              <a:defRPr sz="4464"/>
            </a:pPr>
            <a:r>
              <a:rPr sz="4000" dirty="0">
                <a:latin typeface="Apple Braille" pitchFamily="2" charset="0"/>
              </a:rPr>
              <a:t>How frequently do you come across unusable desktop applications?</a:t>
            </a:r>
          </a:p>
          <a:p>
            <a:pPr marL="1133855" lvl="1" indent="-566927" defTabSz="2267655">
              <a:lnSpc>
                <a:spcPct val="100000"/>
              </a:lnSpc>
              <a:spcBef>
                <a:spcPts val="3000"/>
              </a:spcBef>
              <a:buChar char="-"/>
              <a:defRPr sz="4464"/>
            </a:pPr>
            <a:r>
              <a:rPr sz="4000" dirty="0">
                <a:latin typeface="Apple Braille" pitchFamily="2" charset="0"/>
              </a:rPr>
              <a:t>What are the </a:t>
            </a:r>
            <a:r>
              <a:rPr sz="4000" b="1" dirty="0">
                <a:latin typeface="Apple Braille" pitchFamily="2" charset="0"/>
              </a:rPr>
              <a:t>causes for usability issues </a:t>
            </a:r>
            <a:r>
              <a:rPr sz="4000" dirty="0">
                <a:latin typeface="Apple Braille" pitchFamily="2" charset="0"/>
              </a:rPr>
              <a:t>in desktop applications?</a:t>
            </a:r>
          </a:p>
          <a:p>
            <a:pPr marL="1133855" lvl="1" indent="-566927" defTabSz="2267655">
              <a:lnSpc>
                <a:spcPct val="100000"/>
              </a:lnSpc>
              <a:spcBef>
                <a:spcPts val="3000"/>
              </a:spcBef>
              <a:buChar char="-"/>
              <a:defRPr sz="4464"/>
            </a:pPr>
            <a:r>
              <a:rPr sz="4000" dirty="0">
                <a:latin typeface="Apple Braille" pitchFamily="2" charset="0"/>
              </a:rPr>
              <a:t>What do you do to </a:t>
            </a:r>
            <a:r>
              <a:rPr sz="4000" b="1" dirty="0">
                <a:latin typeface="Apple Braille" pitchFamily="2" charset="0"/>
              </a:rPr>
              <a:t>overcome</a:t>
            </a:r>
            <a:r>
              <a:rPr sz="4000" dirty="0">
                <a:latin typeface="Apple Braille" pitchFamily="2" charset="0"/>
              </a:rPr>
              <a:t> these challenges?</a:t>
            </a:r>
          </a:p>
        </p:txBody>
      </p:sp>
      <p:sp>
        <p:nvSpPr>
          <p:cNvPr id="2" name="Slide Number Placeholder 1">
            <a:extLst>
              <a:ext uri="{FF2B5EF4-FFF2-40B4-BE49-F238E27FC236}">
                <a16:creationId xmlns:a16="http://schemas.microsoft.com/office/drawing/2014/main" id="{48A0230E-A811-9D18-71DB-441662171F24}"/>
              </a:ext>
            </a:extLst>
          </p:cNvPr>
          <p:cNvSpPr>
            <a:spLocks noGrp="1"/>
          </p:cNvSpPr>
          <p:nvPr>
            <p:ph type="sldNum" sz="quarter" idx="2"/>
          </p:nvPr>
        </p:nvSpPr>
        <p:spPr/>
        <p:txBody>
          <a:bodyPr/>
          <a:lstStyle/>
          <a:p>
            <a:fld id="{86CB4B4D-7CA3-9044-876B-883B54F8677D}" type="slidenum">
              <a:rPr lang="en-US" smtClean="0"/>
              <a:t>28</a:t>
            </a:fld>
            <a:endParaRPr lang="en-US"/>
          </a:p>
        </p:txBody>
      </p:sp>
      <p:sp>
        <p:nvSpPr>
          <p:cNvPr id="3" name="TextBox 2">
            <a:extLst>
              <a:ext uri="{FF2B5EF4-FFF2-40B4-BE49-F238E27FC236}">
                <a16:creationId xmlns:a16="http://schemas.microsoft.com/office/drawing/2014/main" id="{D2D538D5-1207-3F31-5489-050E22BF1F39}"/>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5" name="TextBox 4">
            <a:extLst>
              <a:ext uri="{FF2B5EF4-FFF2-40B4-BE49-F238E27FC236}">
                <a16:creationId xmlns:a16="http://schemas.microsoft.com/office/drawing/2014/main" id="{B7A8DE7D-2075-6863-13F0-DCDF987C1787}"/>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dirty="0">
                <a:solidFill>
                  <a:schemeClr val="bg1"/>
                </a:solidFill>
              </a:rPr>
              <a:t>25</a:t>
            </a:r>
            <a:endParaRPr kumimoji="0" lang="en-US" sz="2400" b="0" i="0" u="none" strike="noStrike" cap="none" spc="0" normalizeH="0" baseline="0" dirty="0">
              <a:ln>
                <a:noFill/>
              </a:ln>
              <a:solidFill>
                <a:schemeClr val="bg1"/>
              </a:solidFill>
              <a:effectLst/>
              <a:uFillTx/>
              <a:latin typeface="+mn-lt"/>
              <a:ea typeface="+mn-ea"/>
              <a:cs typeface="+mn-cs"/>
              <a:sym typeface="Helvetica Neue"/>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Preliminary Study |…"/>
          <p:cNvSpPr txBox="1">
            <a:spLocks noGrp="1"/>
          </p:cNvSpPr>
          <p:nvPr>
            <p:ph type="title"/>
          </p:nvPr>
        </p:nvSpPr>
        <p:spPr>
          <a:xfrm>
            <a:off x="1206500" y="1079500"/>
            <a:ext cx="18519932" cy="1433163"/>
          </a:xfrm>
          <a:prstGeom prst="rect">
            <a:avLst/>
          </a:prstGeom>
        </p:spPr>
        <p:txBody>
          <a:bodyPr numCol="2" spcCol="0" anchor="ctr">
            <a:normAutofit/>
          </a:bodyPr>
          <a:lstStyle/>
          <a:p>
            <a:r>
              <a:rPr dirty="0"/>
              <a:t>Preliminary Study | </a:t>
            </a:r>
            <a:r>
              <a:rPr sz="5400" dirty="0"/>
              <a:t>Findings</a:t>
            </a:r>
            <a:endParaRPr sz="6000" dirty="0"/>
          </a:p>
        </p:txBody>
      </p:sp>
      <p:sp>
        <p:nvSpPr>
          <p:cNvPr id="172" name="Heterogeneous Keyboard Shortcuts…"/>
          <p:cNvSpPr txBox="1">
            <a:spLocks noGrp="1"/>
          </p:cNvSpPr>
          <p:nvPr>
            <p:ph type="body" sz="half" idx="1"/>
          </p:nvPr>
        </p:nvSpPr>
        <p:spPr>
          <a:xfrm>
            <a:off x="1206500" y="2918096"/>
            <a:ext cx="18673817" cy="10243746"/>
          </a:xfrm>
          <a:prstGeom prst="rect">
            <a:avLst/>
          </a:prstGeom>
        </p:spPr>
        <p:txBody>
          <a:bodyPr>
            <a:normAutofit/>
          </a:bodyPr>
          <a:lstStyle/>
          <a:p>
            <a:pPr marL="914400" indent="-914400">
              <a:lnSpc>
                <a:spcPct val="100000"/>
              </a:lnSpc>
              <a:spcBef>
                <a:spcPts val="3000"/>
              </a:spcBef>
              <a:buFont typeface="+mj-lt"/>
              <a:buAutoNum type="arabicPeriod"/>
              <a:defRPr b="1"/>
            </a:pPr>
            <a:r>
              <a:rPr sz="4400" dirty="0">
                <a:latin typeface="Apple Braille" pitchFamily="2" charset="0"/>
              </a:rPr>
              <a:t> </a:t>
            </a:r>
            <a:r>
              <a:rPr lang="en-US" sz="4400" dirty="0">
                <a:latin typeface="Apple Braille" pitchFamily="2" charset="0"/>
              </a:rPr>
              <a:t>Poor Interface Navigability</a:t>
            </a:r>
          </a:p>
          <a:p>
            <a:pPr lvl="1">
              <a:lnSpc>
                <a:spcPct val="100000"/>
              </a:lnSpc>
              <a:spcBef>
                <a:spcPts val="2500"/>
              </a:spcBef>
              <a:buFont typeface="Arial" panose="020B0604020202020204" pitchFamily="34" charset="0"/>
              <a:buChar char="•"/>
            </a:pPr>
            <a:r>
              <a:rPr lang="en-US" sz="4400" dirty="0">
                <a:latin typeface="Apple Braille" pitchFamily="2" charset="0"/>
              </a:rPr>
              <a:t>Heterogeneous Keyboard Shortcuts </a:t>
            </a:r>
          </a:p>
          <a:p>
            <a:pPr lvl="1">
              <a:lnSpc>
                <a:spcPct val="100000"/>
              </a:lnSpc>
              <a:spcBef>
                <a:spcPts val="2500"/>
              </a:spcBef>
              <a:buFont typeface="Arial" panose="020B0604020202020204" pitchFamily="34" charset="0"/>
              <a:buChar char="•"/>
            </a:pPr>
            <a:r>
              <a:rPr sz="4400" dirty="0">
                <a:latin typeface="Apple Braille" pitchFamily="2" charset="0"/>
              </a:rPr>
              <a:t>Need for relearning</a:t>
            </a:r>
            <a:endParaRPr lang="en-US" sz="4400" dirty="0">
              <a:latin typeface="Apple Braille" pitchFamily="2" charset="0"/>
            </a:endParaRPr>
          </a:p>
          <a:p>
            <a:pPr lvl="1">
              <a:lnSpc>
                <a:spcPct val="100000"/>
              </a:lnSpc>
              <a:spcBef>
                <a:spcPts val="3000"/>
              </a:spcBef>
              <a:buFont typeface="Arial" panose="020B0604020202020204" pitchFamily="34" charset="0"/>
              <a:buChar char="•"/>
            </a:pPr>
            <a:endParaRPr sz="4400" dirty="0">
              <a:latin typeface="Apple Braille" pitchFamily="2" charset="0"/>
            </a:endParaRPr>
          </a:p>
          <a:p>
            <a:pPr marL="914400" indent="-914400">
              <a:lnSpc>
                <a:spcPct val="100000"/>
              </a:lnSpc>
              <a:spcBef>
                <a:spcPts val="3000"/>
              </a:spcBef>
              <a:buFont typeface="+mj-lt"/>
              <a:buAutoNum type="arabicPeriod"/>
              <a:defRPr b="1"/>
            </a:pPr>
            <a:r>
              <a:rPr sz="4400" dirty="0">
                <a:latin typeface="Apple Braille" pitchFamily="2" charset="0"/>
              </a:rPr>
              <a:t> Dealing with Navigational Challenges</a:t>
            </a:r>
          </a:p>
          <a:p>
            <a:pPr lvl="1">
              <a:lnSpc>
                <a:spcPct val="100000"/>
              </a:lnSpc>
              <a:spcBef>
                <a:spcPts val="2500"/>
              </a:spcBef>
            </a:pPr>
            <a:r>
              <a:rPr sz="4400" dirty="0">
                <a:latin typeface="Apple Braille" pitchFamily="2" charset="0"/>
              </a:rPr>
              <a:t>Repeating actions</a:t>
            </a:r>
            <a:r>
              <a:rPr lang="en-US" sz="4400" dirty="0">
                <a:latin typeface="Apple Braille" pitchFamily="2" charset="0"/>
              </a:rPr>
              <a:t> </a:t>
            </a:r>
          </a:p>
          <a:p>
            <a:pPr lvl="1">
              <a:lnSpc>
                <a:spcPct val="100000"/>
              </a:lnSpc>
              <a:spcBef>
                <a:spcPts val="2500"/>
              </a:spcBef>
            </a:pPr>
            <a:r>
              <a:rPr sz="4400" dirty="0">
                <a:latin typeface="Apple Braille" pitchFamily="2" charset="0"/>
              </a:rPr>
              <a:t>Seeking external help from sighted users</a:t>
            </a:r>
          </a:p>
        </p:txBody>
      </p:sp>
      <p:sp>
        <p:nvSpPr>
          <p:cNvPr id="4" name="Slide Number Placeholder 3">
            <a:extLst>
              <a:ext uri="{FF2B5EF4-FFF2-40B4-BE49-F238E27FC236}">
                <a16:creationId xmlns:a16="http://schemas.microsoft.com/office/drawing/2014/main" id="{839FB514-1FB8-5A2B-162A-03951C828572}"/>
              </a:ext>
            </a:extLst>
          </p:cNvPr>
          <p:cNvSpPr>
            <a:spLocks noGrp="1"/>
          </p:cNvSpPr>
          <p:nvPr>
            <p:ph type="sldNum" sz="quarter" idx="2"/>
          </p:nvPr>
        </p:nvSpPr>
        <p:spPr/>
        <p:txBody>
          <a:bodyPr/>
          <a:lstStyle/>
          <a:p>
            <a:fld id="{86CB4B4D-7CA3-9044-876B-883B54F8677D}" type="slidenum">
              <a:rPr lang="en-US" smtClean="0"/>
              <a:t>29</a:t>
            </a:fld>
            <a:endParaRPr lang="en-US"/>
          </a:p>
        </p:txBody>
      </p:sp>
      <p:sp>
        <p:nvSpPr>
          <p:cNvPr id="2" name="TextBox 1">
            <a:extLst>
              <a:ext uri="{FF2B5EF4-FFF2-40B4-BE49-F238E27FC236}">
                <a16:creationId xmlns:a16="http://schemas.microsoft.com/office/drawing/2014/main" id="{C33D53C1-145F-0111-321E-7D6BE2BC9881}"/>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5" name="TextBox 4">
            <a:extLst>
              <a:ext uri="{FF2B5EF4-FFF2-40B4-BE49-F238E27FC236}">
                <a16:creationId xmlns:a16="http://schemas.microsoft.com/office/drawing/2014/main" id="{03BCFDDE-9360-2292-7353-D6B38A5B1F35}"/>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mn-lt"/>
                <a:ea typeface="+mn-ea"/>
                <a:cs typeface="+mn-cs"/>
                <a:sym typeface="Helvetica Neue"/>
              </a:rPr>
              <a:t>26</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Table of Contents"/>
          <p:cNvSpPr txBox="1">
            <a:spLocks noGrp="1"/>
          </p:cNvSpPr>
          <p:nvPr>
            <p:ph type="title"/>
          </p:nvPr>
        </p:nvSpPr>
        <p:spPr>
          <a:prstGeom prst="rect">
            <a:avLst/>
          </a:prstGeom>
        </p:spPr>
        <p:txBody>
          <a:bodyPr/>
          <a:lstStyle/>
          <a:p>
            <a:r>
              <a:rPr lang="en-US" dirty="0"/>
              <a:t>Overview</a:t>
            </a:r>
            <a:endParaRPr dirty="0"/>
          </a:p>
        </p:txBody>
      </p:sp>
      <p:sp>
        <p:nvSpPr>
          <p:cNvPr id="160" name="PDF Forms and Accessibility…"/>
          <p:cNvSpPr txBox="1">
            <a:spLocks noGrp="1"/>
          </p:cNvSpPr>
          <p:nvPr>
            <p:ph type="body" idx="1"/>
          </p:nvPr>
        </p:nvSpPr>
        <p:spPr>
          <a:xfrm>
            <a:off x="1206500" y="2734257"/>
            <a:ext cx="21971000" cy="10157664"/>
          </a:xfrm>
          <a:prstGeom prst="rect">
            <a:avLst/>
          </a:prstGeom>
        </p:spPr>
        <p:txBody>
          <a:bodyPr>
            <a:normAutofit/>
          </a:bodyPr>
          <a:lstStyle/>
          <a:p>
            <a:r>
              <a:rPr lang="en-US" dirty="0">
                <a:solidFill>
                  <a:srgbClr val="002060"/>
                </a:solidFill>
                <a:latin typeface="Apple Braille" pitchFamily="2" charset="0"/>
              </a:rPr>
              <a:t>Motivation</a:t>
            </a:r>
            <a:endParaRPr dirty="0">
              <a:solidFill>
                <a:srgbClr val="002060"/>
              </a:solidFill>
              <a:latin typeface="Apple Braille" pitchFamily="2" charset="0"/>
            </a:endParaRPr>
          </a:p>
          <a:p>
            <a:r>
              <a:rPr lang="en-US" dirty="0">
                <a:solidFill>
                  <a:srgbClr val="002060"/>
                </a:solidFill>
                <a:latin typeface="Apple Braille" pitchFamily="2" charset="0"/>
              </a:rPr>
              <a:t>PDF Form Accessibility</a:t>
            </a:r>
            <a:r>
              <a:rPr lang="tr-TR" dirty="0">
                <a:solidFill>
                  <a:srgbClr val="002060"/>
                </a:solidFill>
              </a:rPr>
              <a:t> </a:t>
            </a:r>
            <a:r>
              <a:rPr lang="en-US" dirty="0">
                <a:solidFill>
                  <a:srgbClr val="002060"/>
                </a:solidFill>
                <a:latin typeface="Apple Braille" pitchFamily="2" charset="0"/>
              </a:rPr>
              <a:t>with HTML Overlay</a:t>
            </a:r>
          </a:p>
          <a:p>
            <a:pPr lvl="1">
              <a:buFont typeface="Wingdings" pitchFamily="2" charset="2"/>
              <a:buChar char="ü"/>
            </a:pPr>
            <a:r>
              <a:rPr lang="en-US" sz="4000" i="1" dirty="0">
                <a:solidFill>
                  <a:schemeClr val="tx2">
                    <a:lumMod val="75000"/>
                  </a:schemeClr>
                </a:solidFill>
                <a:latin typeface="Apple Braille" pitchFamily="2" charset="0"/>
              </a:rPr>
              <a:t>Breaking the Accessibility Barrier in Non-Visual Interaction with PDF Forms.</a:t>
            </a:r>
          </a:p>
          <a:p>
            <a:r>
              <a:rPr lang="en-US" dirty="0">
                <a:solidFill>
                  <a:srgbClr val="002060"/>
                </a:solidFill>
                <a:latin typeface="Apple Braille" pitchFamily="2" charset="0"/>
              </a:rPr>
              <a:t>User-Interface Accessibility with </a:t>
            </a:r>
            <a:r>
              <a:rPr lang="en-US" dirty="0" err="1">
                <a:solidFill>
                  <a:srgbClr val="002060"/>
                </a:solidFill>
                <a:latin typeface="Apple Braille" pitchFamily="2" charset="0"/>
              </a:rPr>
              <a:t>AccessBolt</a:t>
            </a:r>
            <a:r>
              <a:rPr lang="en-US" dirty="0">
                <a:solidFill>
                  <a:srgbClr val="002060"/>
                </a:solidFill>
                <a:latin typeface="Apple Braille" pitchFamily="2" charset="0"/>
              </a:rPr>
              <a:t> Overlay</a:t>
            </a:r>
          </a:p>
          <a:p>
            <a:pPr lvl="1">
              <a:buFont typeface="Wingdings" pitchFamily="2" charset="2"/>
              <a:buChar char="ü"/>
            </a:pPr>
            <a:r>
              <a:rPr lang="en-US" sz="4000" i="1" dirty="0">
                <a:solidFill>
                  <a:schemeClr val="tx2">
                    <a:lumMod val="75000"/>
                  </a:schemeClr>
                </a:solidFill>
                <a:latin typeface="Apple Braille" pitchFamily="2" charset="0"/>
              </a:rPr>
              <a:t>Taming User-Interface Heterogeneity with Uniform Overlays for Blind Users. </a:t>
            </a:r>
          </a:p>
          <a:p>
            <a:r>
              <a:rPr lang="en-US" dirty="0">
                <a:solidFill>
                  <a:srgbClr val="002060"/>
                </a:solidFill>
                <a:latin typeface="Apple Braille" pitchFamily="2" charset="0"/>
              </a:rPr>
              <a:t>Future Research Ideas</a:t>
            </a:r>
          </a:p>
        </p:txBody>
      </p:sp>
      <p:sp>
        <p:nvSpPr>
          <p:cNvPr id="2" name="Slide Number Placeholder 1">
            <a:extLst>
              <a:ext uri="{FF2B5EF4-FFF2-40B4-BE49-F238E27FC236}">
                <a16:creationId xmlns:a16="http://schemas.microsoft.com/office/drawing/2014/main" id="{AEE11724-E9CB-AD44-BEAB-451249B982D9}"/>
              </a:ext>
            </a:extLst>
          </p:cNvPr>
          <p:cNvSpPr>
            <a:spLocks noGrp="1"/>
          </p:cNvSpPr>
          <p:nvPr>
            <p:ph type="sldNum" sz="quarter" idx="2"/>
          </p:nvPr>
        </p:nvSpPr>
        <p:spPr/>
        <p:txBody>
          <a:bodyPr/>
          <a:lstStyle/>
          <a:p>
            <a:fld id="{86CB4B4D-7CA3-9044-876B-883B54F8677D}" type="slidenum">
              <a:rPr lang="en-US" smtClean="0"/>
              <a:t>3</a:t>
            </a:fld>
            <a:endParaRPr lang="en-US"/>
          </a:p>
        </p:txBody>
      </p:sp>
      <p:sp>
        <p:nvSpPr>
          <p:cNvPr id="8" name="TextBox 7">
            <a:extLst>
              <a:ext uri="{FF2B5EF4-FFF2-40B4-BE49-F238E27FC236}">
                <a16:creationId xmlns:a16="http://schemas.microsoft.com/office/drawing/2014/main" id="{1B7E3557-E877-7EC4-DA3D-23AD2A72EB57}"/>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b="1"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1"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9" name="TextBox 8">
            <a:extLst>
              <a:ext uri="{FF2B5EF4-FFF2-40B4-BE49-F238E27FC236}">
                <a16:creationId xmlns:a16="http://schemas.microsoft.com/office/drawing/2014/main" id="{314E4A94-3D01-877B-12DD-4CE14CFF5562}"/>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mn-lt"/>
                <a:ea typeface="+mn-ea"/>
                <a:cs typeface="+mn-cs"/>
                <a:sym typeface="Helvetica Neue"/>
              </a:rPr>
              <a:t>2</a:t>
            </a:r>
          </a:p>
        </p:txBody>
      </p:sp>
    </p:spTree>
    <p:extLst>
      <p:ext uri="{BB962C8B-B14F-4D97-AF65-F5344CB8AC3E}">
        <p14:creationId xmlns:p14="http://schemas.microsoft.com/office/powerpoint/2010/main" val="389765266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Preliminary Study |…"/>
          <p:cNvSpPr txBox="1">
            <a:spLocks noGrp="1"/>
          </p:cNvSpPr>
          <p:nvPr>
            <p:ph type="title"/>
          </p:nvPr>
        </p:nvSpPr>
        <p:spPr>
          <a:xfrm>
            <a:off x="1206500" y="1079500"/>
            <a:ext cx="20007683" cy="1433163"/>
          </a:xfrm>
          <a:prstGeom prst="rect">
            <a:avLst/>
          </a:prstGeom>
        </p:spPr>
        <p:txBody>
          <a:bodyPr numCol="1" spcCol="0" anchor="ctr">
            <a:normAutofit/>
          </a:bodyPr>
          <a:lstStyle/>
          <a:p>
            <a:r>
              <a:rPr dirty="0"/>
              <a:t>Preliminary Study |</a:t>
            </a:r>
            <a:r>
              <a:rPr lang="en-US" dirty="0"/>
              <a:t> </a:t>
            </a:r>
            <a:r>
              <a:rPr lang="en-US" sz="5500" dirty="0"/>
              <a:t>Inspection</a:t>
            </a:r>
          </a:p>
        </p:txBody>
      </p:sp>
      <p:pic>
        <p:nvPicPr>
          <p:cNvPr id="179" name="File-Explorer-Figure.png" descr="File-Explorer-Figure.png"/>
          <p:cNvPicPr>
            <a:picLocks/>
          </p:cNvPicPr>
          <p:nvPr/>
        </p:nvPicPr>
        <p:blipFill>
          <a:blip r:embed="rId4"/>
          <a:stretch>
            <a:fillRect/>
          </a:stretch>
        </p:blipFill>
        <p:spPr>
          <a:xfrm>
            <a:off x="2094357" y="8041794"/>
            <a:ext cx="8255003" cy="4198348"/>
          </a:xfrm>
          <a:prstGeom prst="rect">
            <a:avLst/>
          </a:prstGeom>
          <a:ln w="12700">
            <a:solidFill>
              <a:srgbClr val="000000"/>
            </a:solidFill>
            <a:miter lim="400000"/>
          </a:ln>
        </p:spPr>
      </p:pic>
      <p:pic>
        <p:nvPicPr>
          <p:cNvPr id="180" name="Notepad-Figure.png" descr="Notepad-Figure.png"/>
          <p:cNvPicPr>
            <a:picLocks/>
          </p:cNvPicPr>
          <p:nvPr/>
        </p:nvPicPr>
        <p:blipFill>
          <a:blip r:embed="rId5"/>
          <a:stretch>
            <a:fillRect/>
          </a:stretch>
        </p:blipFill>
        <p:spPr>
          <a:xfrm>
            <a:off x="2094357" y="2709242"/>
            <a:ext cx="8255003" cy="4198348"/>
          </a:xfrm>
          <a:prstGeom prst="rect">
            <a:avLst/>
          </a:prstGeom>
          <a:ln w="12700">
            <a:solidFill>
              <a:srgbClr val="000000"/>
            </a:solidFill>
            <a:miter lim="400000"/>
          </a:ln>
        </p:spPr>
      </p:pic>
      <p:pic>
        <p:nvPicPr>
          <p:cNvPr id="181" name="Worpad-Figure.png" descr="Worpad-Figure.png"/>
          <p:cNvPicPr>
            <a:picLocks/>
          </p:cNvPicPr>
          <p:nvPr/>
        </p:nvPicPr>
        <p:blipFill>
          <a:blip r:embed="rId6"/>
          <a:stretch>
            <a:fillRect/>
          </a:stretch>
        </p:blipFill>
        <p:spPr>
          <a:xfrm>
            <a:off x="12142781" y="2709242"/>
            <a:ext cx="8255003" cy="4198348"/>
          </a:xfrm>
          <a:prstGeom prst="rect">
            <a:avLst/>
          </a:prstGeom>
          <a:ln w="12700">
            <a:solidFill>
              <a:srgbClr val="000000"/>
            </a:solidFill>
            <a:miter lim="400000"/>
          </a:ln>
        </p:spPr>
      </p:pic>
      <p:pic>
        <p:nvPicPr>
          <p:cNvPr id="182" name="Zoom.png" descr="Zoom.png"/>
          <p:cNvPicPr>
            <a:picLocks/>
          </p:cNvPicPr>
          <p:nvPr/>
        </p:nvPicPr>
        <p:blipFill>
          <a:blip r:embed="rId7"/>
          <a:stretch>
            <a:fillRect/>
          </a:stretch>
        </p:blipFill>
        <p:spPr>
          <a:xfrm>
            <a:off x="12142781" y="8120478"/>
            <a:ext cx="8255003" cy="4198348"/>
          </a:xfrm>
          <a:prstGeom prst="rect">
            <a:avLst/>
          </a:prstGeom>
          <a:ln w="12700">
            <a:solidFill>
              <a:srgbClr val="000000"/>
            </a:solidFill>
            <a:miter lim="400000"/>
          </a:ln>
        </p:spPr>
      </p:pic>
      <p:sp>
        <p:nvSpPr>
          <p:cNvPr id="183" name="A"/>
          <p:cNvSpPr txBox="1"/>
          <p:nvPr/>
        </p:nvSpPr>
        <p:spPr>
          <a:xfrm>
            <a:off x="1166027" y="4718311"/>
            <a:ext cx="832168" cy="1378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80000"/>
              </a:lnSpc>
              <a:defRPr sz="8500" b="1" spc="-170">
                <a:solidFill>
                  <a:srgbClr val="000000"/>
                </a:solidFill>
              </a:defRPr>
            </a:lvl1pPr>
          </a:lstStyle>
          <a:p>
            <a:r>
              <a:t>A</a:t>
            </a:r>
          </a:p>
        </p:txBody>
      </p:sp>
      <p:sp>
        <p:nvSpPr>
          <p:cNvPr id="184" name="D"/>
          <p:cNvSpPr txBox="1"/>
          <p:nvPr/>
        </p:nvSpPr>
        <p:spPr>
          <a:xfrm>
            <a:off x="10987641" y="10129547"/>
            <a:ext cx="892620" cy="1378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80000"/>
              </a:lnSpc>
              <a:defRPr sz="8500" b="1" spc="-170">
                <a:solidFill>
                  <a:srgbClr val="000000"/>
                </a:solidFill>
              </a:defRPr>
            </a:lvl1pPr>
          </a:lstStyle>
          <a:p>
            <a:r>
              <a:t>D</a:t>
            </a:r>
          </a:p>
        </p:txBody>
      </p:sp>
      <p:sp>
        <p:nvSpPr>
          <p:cNvPr id="185" name="B"/>
          <p:cNvSpPr txBox="1"/>
          <p:nvPr/>
        </p:nvSpPr>
        <p:spPr>
          <a:xfrm>
            <a:off x="10987641" y="4718311"/>
            <a:ext cx="852679" cy="1378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80000"/>
              </a:lnSpc>
              <a:defRPr sz="8500" b="1" spc="-170">
                <a:solidFill>
                  <a:srgbClr val="000000"/>
                </a:solidFill>
              </a:defRPr>
            </a:lvl1pPr>
          </a:lstStyle>
          <a:p>
            <a:r>
              <a:t>B</a:t>
            </a:r>
          </a:p>
        </p:txBody>
      </p:sp>
      <p:sp>
        <p:nvSpPr>
          <p:cNvPr id="186" name="C"/>
          <p:cNvSpPr txBox="1"/>
          <p:nvPr/>
        </p:nvSpPr>
        <p:spPr>
          <a:xfrm>
            <a:off x="1166027" y="10050864"/>
            <a:ext cx="892620" cy="1378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80000"/>
              </a:lnSpc>
              <a:defRPr sz="8500" b="1" spc="-170">
                <a:solidFill>
                  <a:srgbClr val="000000"/>
                </a:solidFill>
              </a:defRPr>
            </a:lvl1pPr>
          </a:lstStyle>
          <a:p>
            <a:r>
              <a:t>C</a:t>
            </a:r>
          </a:p>
        </p:txBody>
      </p:sp>
      <p:pic>
        <p:nvPicPr>
          <p:cNvPr id="5" name="Picture 4" descr="Shape&#10;&#10;Description automatically generated with low confidence">
            <a:extLst>
              <a:ext uri="{FF2B5EF4-FFF2-40B4-BE49-F238E27FC236}">
                <a16:creationId xmlns:a16="http://schemas.microsoft.com/office/drawing/2014/main" id="{643EB484-9FD5-7D91-05EC-2BC812C2C664}"/>
              </a:ext>
            </a:extLst>
          </p:cNvPr>
          <p:cNvPicPr>
            <a:picLocks noChangeAspect="1"/>
          </p:cNvPicPr>
          <p:nvPr/>
        </p:nvPicPr>
        <p:blipFill>
          <a:blip r:embed="rId8"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838433" y="5206160"/>
            <a:ext cx="890538" cy="890538"/>
          </a:xfrm>
          <a:prstGeom prst="rect">
            <a:avLst/>
          </a:prstGeom>
        </p:spPr>
      </p:pic>
      <p:pic>
        <p:nvPicPr>
          <p:cNvPr id="9" name="Picture 8" descr="Shape&#10;&#10;Description automatically generated with low confidence">
            <a:extLst>
              <a:ext uri="{FF2B5EF4-FFF2-40B4-BE49-F238E27FC236}">
                <a16:creationId xmlns:a16="http://schemas.microsoft.com/office/drawing/2014/main" id="{1F6E28D5-0961-52D5-5712-C1FEB05DD4FF}"/>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6667902" y="4732909"/>
            <a:ext cx="890539" cy="890539"/>
          </a:xfrm>
          <a:prstGeom prst="rect">
            <a:avLst/>
          </a:prstGeom>
        </p:spPr>
      </p:pic>
      <p:grpSp>
        <p:nvGrpSpPr>
          <p:cNvPr id="16" name="Group 15">
            <a:extLst>
              <a:ext uri="{FF2B5EF4-FFF2-40B4-BE49-F238E27FC236}">
                <a16:creationId xmlns:a16="http://schemas.microsoft.com/office/drawing/2014/main" id="{D7E7148B-4DAC-9DF7-838F-D97DA98886C9}"/>
              </a:ext>
            </a:extLst>
          </p:cNvPr>
          <p:cNvGrpSpPr/>
          <p:nvPr/>
        </p:nvGrpSpPr>
        <p:grpSpPr>
          <a:xfrm>
            <a:off x="5816645" y="4207715"/>
            <a:ext cx="2769222" cy="1829005"/>
            <a:chOff x="7135477" y="4718311"/>
            <a:chExt cx="2769222" cy="1829005"/>
          </a:xfrm>
        </p:grpSpPr>
        <p:pic>
          <p:nvPicPr>
            <p:cNvPr id="7" name="Picture 6" descr="Shape&#10;&#10;Description automatically generated with low confidence">
              <a:extLst>
                <a:ext uri="{FF2B5EF4-FFF2-40B4-BE49-F238E27FC236}">
                  <a16:creationId xmlns:a16="http://schemas.microsoft.com/office/drawing/2014/main" id="{B5091DE5-E618-28E7-8FBB-90A4D9C79C8E}"/>
                </a:ext>
              </a:extLst>
            </p:cNvPr>
            <p:cNvPicPr>
              <a:picLocks noChangeAspect="1"/>
            </p:cNvPicPr>
            <p:nvPr/>
          </p:nvPicPr>
          <p:blipFill>
            <a:blip r:embed="rId10"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26016" y="4718311"/>
              <a:ext cx="890538" cy="890538"/>
            </a:xfrm>
            <a:prstGeom prst="rect">
              <a:avLst/>
            </a:prstGeom>
          </p:spPr>
        </p:pic>
        <p:pic>
          <p:nvPicPr>
            <p:cNvPr id="11" name="Picture 10" descr="Shape&#10;&#10;Description automatically generated with low confidence">
              <a:extLst>
                <a:ext uri="{FF2B5EF4-FFF2-40B4-BE49-F238E27FC236}">
                  <a16:creationId xmlns:a16="http://schemas.microsoft.com/office/drawing/2014/main" id="{5E440D03-0D30-C434-6952-EE00C61B78F4}"/>
                </a:ext>
              </a:extLst>
            </p:cNvPr>
            <p:cNvPicPr>
              <a:picLocks noChangeAspect="1"/>
            </p:cNvPicPr>
            <p:nvPr/>
          </p:nvPicPr>
          <p:blipFill>
            <a:blip r:embed="rId11"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998587" y="5645549"/>
              <a:ext cx="906112" cy="890538"/>
            </a:xfrm>
            <a:prstGeom prst="rect">
              <a:avLst/>
            </a:prstGeom>
          </p:spPr>
        </p:pic>
        <p:pic>
          <p:nvPicPr>
            <p:cNvPr id="13" name="Picture 12" descr="Shape&#10;&#10;Description automatically generated with low confidence">
              <a:extLst>
                <a:ext uri="{FF2B5EF4-FFF2-40B4-BE49-F238E27FC236}">
                  <a16:creationId xmlns:a16="http://schemas.microsoft.com/office/drawing/2014/main" id="{BC64BA5E-3C4C-FD91-1C90-0670F2143A6E}"/>
                </a:ext>
              </a:extLst>
            </p:cNvPr>
            <p:cNvPicPr>
              <a:picLocks noChangeAspect="1"/>
            </p:cNvPicPr>
            <p:nvPr/>
          </p:nvPicPr>
          <p:blipFill>
            <a:blip r:embed="rId12"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61374" y="5656777"/>
              <a:ext cx="890538" cy="890538"/>
            </a:xfrm>
            <a:prstGeom prst="rect">
              <a:avLst/>
            </a:prstGeom>
          </p:spPr>
        </p:pic>
        <p:pic>
          <p:nvPicPr>
            <p:cNvPr id="15" name="Picture 14" descr="Shape&#10;&#10;Description automatically generated with low confidence">
              <a:extLst>
                <a:ext uri="{FF2B5EF4-FFF2-40B4-BE49-F238E27FC236}">
                  <a16:creationId xmlns:a16="http://schemas.microsoft.com/office/drawing/2014/main" id="{433D2D71-49EF-4C4B-C902-5861A2C77F83}"/>
                </a:ext>
              </a:extLst>
            </p:cNvPr>
            <p:cNvPicPr>
              <a:picLocks noChangeAspect="1"/>
            </p:cNvPicPr>
            <p:nvPr/>
          </p:nvPicPr>
          <p:blipFill>
            <a:blip r:embed="rId1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135477" y="5656777"/>
              <a:ext cx="890539" cy="890539"/>
            </a:xfrm>
            <a:prstGeom prst="rect">
              <a:avLst/>
            </a:prstGeom>
          </p:spPr>
        </p:pic>
      </p:grpSp>
      <p:pic>
        <p:nvPicPr>
          <p:cNvPr id="27" name="Picture 26" descr="Shape&#10;&#10;Description automatically generated with low confidence">
            <a:extLst>
              <a:ext uri="{FF2B5EF4-FFF2-40B4-BE49-F238E27FC236}">
                <a16:creationId xmlns:a16="http://schemas.microsoft.com/office/drawing/2014/main" id="{84AA1011-2A46-72B1-8F52-393CF9FEA63C}"/>
              </a:ext>
            </a:extLst>
          </p:cNvPr>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4871477" y="4732910"/>
            <a:ext cx="890538" cy="890538"/>
          </a:xfrm>
          <a:prstGeom prst="rect">
            <a:avLst/>
          </a:prstGeom>
        </p:spPr>
      </p:pic>
      <p:pic>
        <p:nvPicPr>
          <p:cNvPr id="33" name="Picture 32" descr="Shape&#10;&#10;Description automatically generated with low confidence">
            <a:extLst>
              <a:ext uri="{FF2B5EF4-FFF2-40B4-BE49-F238E27FC236}">
                <a16:creationId xmlns:a16="http://schemas.microsoft.com/office/drawing/2014/main" id="{3F6D5DD2-89B8-D9DD-DEC9-87070E643FE7}"/>
              </a:ext>
            </a:extLst>
          </p:cNvPr>
          <p:cNvPicPr>
            <a:picLocks noChangeAspect="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227945" y="10934869"/>
            <a:ext cx="890539" cy="890539"/>
          </a:xfrm>
          <a:prstGeom prst="rect">
            <a:avLst/>
          </a:prstGeom>
        </p:spPr>
      </p:pic>
      <p:pic>
        <p:nvPicPr>
          <p:cNvPr id="34" name="Picture 33" descr="Shape&#10;&#10;Description automatically generated with low confidence">
            <a:extLst>
              <a:ext uri="{FF2B5EF4-FFF2-40B4-BE49-F238E27FC236}">
                <a16:creationId xmlns:a16="http://schemas.microsoft.com/office/drawing/2014/main" id="{6A0AD0E8-7506-BBF7-4F72-723CFCF0BE5D}"/>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5778247" y="11039717"/>
            <a:ext cx="890539" cy="890539"/>
          </a:xfrm>
          <a:prstGeom prst="rect">
            <a:avLst/>
          </a:prstGeom>
        </p:spPr>
      </p:pic>
      <p:grpSp>
        <p:nvGrpSpPr>
          <p:cNvPr id="35" name="Group 34">
            <a:extLst>
              <a:ext uri="{FF2B5EF4-FFF2-40B4-BE49-F238E27FC236}">
                <a16:creationId xmlns:a16="http://schemas.microsoft.com/office/drawing/2014/main" id="{1BF70B4B-3FEB-CE22-92C6-84C076D3C167}"/>
              </a:ext>
            </a:extLst>
          </p:cNvPr>
          <p:cNvGrpSpPr/>
          <p:nvPr/>
        </p:nvGrpSpPr>
        <p:grpSpPr>
          <a:xfrm>
            <a:off x="17565498" y="10149179"/>
            <a:ext cx="2769222" cy="1829005"/>
            <a:chOff x="7135477" y="4718311"/>
            <a:chExt cx="2769222" cy="1829005"/>
          </a:xfrm>
        </p:grpSpPr>
        <p:pic>
          <p:nvPicPr>
            <p:cNvPr id="36" name="Picture 35" descr="Shape&#10;&#10;Description automatically generated with low confidence">
              <a:extLst>
                <a:ext uri="{FF2B5EF4-FFF2-40B4-BE49-F238E27FC236}">
                  <a16:creationId xmlns:a16="http://schemas.microsoft.com/office/drawing/2014/main" id="{E556AA2C-C15B-297B-10B5-3335AE48D487}"/>
                </a:ext>
              </a:extLst>
            </p:cNvPr>
            <p:cNvPicPr>
              <a:picLocks noChangeAspect="1"/>
            </p:cNvPicPr>
            <p:nvPr/>
          </p:nvPicPr>
          <p:blipFill>
            <a:blip r:embed="rId10"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26016" y="4718311"/>
              <a:ext cx="890538" cy="890538"/>
            </a:xfrm>
            <a:prstGeom prst="rect">
              <a:avLst/>
            </a:prstGeom>
            <a:noFill/>
            <a:ln>
              <a:noFill/>
            </a:ln>
          </p:spPr>
        </p:pic>
        <p:pic>
          <p:nvPicPr>
            <p:cNvPr id="37" name="Picture 36" descr="Shape&#10;&#10;Description automatically generated with low confidence">
              <a:extLst>
                <a:ext uri="{FF2B5EF4-FFF2-40B4-BE49-F238E27FC236}">
                  <a16:creationId xmlns:a16="http://schemas.microsoft.com/office/drawing/2014/main" id="{077F2691-39E6-E13D-12E4-2A850822AC41}"/>
                </a:ext>
              </a:extLst>
            </p:cNvPr>
            <p:cNvPicPr>
              <a:picLocks noChangeAspect="1"/>
            </p:cNvPicPr>
            <p:nvPr/>
          </p:nvPicPr>
          <p:blipFill>
            <a:blip r:embed="rId11"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998587" y="5645549"/>
              <a:ext cx="906112" cy="890538"/>
            </a:xfrm>
            <a:prstGeom prst="rect">
              <a:avLst/>
            </a:prstGeom>
            <a:noFill/>
            <a:ln>
              <a:noFill/>
            </a:ln>
          </p:spPr>
        </p:pic>
        <p:pic>
          <p:nvPicPr>
            <p:cNvPr id="38" name="Picture 37" descr="Shape&#10;&#10;Description automatically generated with low confidence">
              <a:extLst>
                <a:ext uri="{FF2B5EF4-FFF2-40B4-BE49-F238E27FC236}">
                  <a16:creationId xmlns:a16="http://schemas.microsoft.com/office/drawing/2014/main" id="{2E83AA41-588A-2A87-632C-1640DF12CFD0}"/>
                </a:ext>
              </a:extLst>
            </p:cNvPr>
            <p:cNvPicPr>
              <a:picLocks noChangeAspect="1"/>
            </p:cNvPicPr>
            <p:nvPr/>
          </p:nvPicPr>
          <p:blipFill>
            <a:blip r:embed="rId12"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61374" y="5656777"/>
              <a:ext cx="890538" cy="890538"/>
            </a:xfrm>
            <a:prstGeom prst="rect">
              <a:avLst/>
            </a:prstGeom>
            <a:noFill/>
            <a:ln>
              <a:noFill/>
            </a:ln>
          </p:spPr>
        </p:pic>
        <p:pic>
          <p:nvPicPr>
            <p:cNvPr id="39" name="Picture 38" descr="Shape&#10;&#10;Description automatically generated with low confidence">
              <a:extLst>
                <a:ext uri="{FF2B5EF4-FFF2-40B4-BE49-F238E27FC236}">
                  <a16:creationId xmlns:a16="http://schemas.microsoft.com/office/drawing/2014/main" id="{FF6CCC06-788B-A31D-B4D7-582FE19E82D1}"/>
                </a:ext>
              </a:extLst>
            </p:cNvPr>
            <p:cNvPicPr>
              <a:picLocks noChangeAspect="1"/>
            </p:cNvPicPr>
            <p:nvPr/>
          </p:nvPicPr>
          <p:blipFill>
            <a:blip r:embed="rId1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135477" y="5656777"/>
              <a:ext cx="890539" cy="890539"/>
            </a:xfrm>
            <a:prstGeom prst="rect">
              <a:avLst/>
            </a:prstGeom>
            <a:noFill/>
            <a:ln>
              <a:noFill/>
            </a:ln>
          </p:spPr>
        </p:pic>
      </p:grpSp>
      <p:grpSp>
        <p:nvGrpSpPr>
          <p:cNvPr id="41" name="Group 40">
            <a:extLst>
              <a:ext uri="{FF2B5EF4-FFF2-40B4-BE49-F238E27FC236}">
                <a16:creationId xmlns:a16="http://schemas.microsoft.com/office/drawing/2014/main" id="{C5103AD7-BBFB-5BBE-E910-595E07BE6DC3}"/>
              </a:ext>
            </a:extLst>
          </p:cNvPr>
          <p:cNvGrpSpPr/>
          <p:nvPr/>
        </p:nvGrpSpPr>
        <p:grpSpPr>
          <a:xfrm>
            <a:off x="7052881" y="10020366"/>
            <a:ext cx="2769222" cy="1829005"/>
            <a:chOff x="7135477" y="4718311"/>
            <a:chExt cx="2769222" cy="1829005"/>
          </a:xfrm>
        </p:grpSpPr>
        <p:pic>
          <p:nvPicPr>
            <p:cNvPr id="42" name="Picture 41" descr="Shape&#10;&#10;Description automatically generated with low confidence">
              <a:extLst>
                <a:ext uri="{FF2B5EF4-FFF2-40B4-BE49-F238E27FC236}">
                  <a16:creationId xmlns:a16="http://schemas.microsoft.com/office/drawing/2014/main" id="{1D7A2EED-9291-A0E5-16B2-3E587F9CF5AE}"/>
                </a:ext>
              </a:extLst>
            </p:cNvPr>
            <p:cNvPicPr>
              <a:picLocks noChangeAspect="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026016" y="4718311"/>
              <a:ext cx="890538" cy="890538"/>
            </a:xfrm>
            <a:prstGeom prst="rect">
              <a:avLst/>
            </a:prstGeom>
          </p:spPr>
        </p:pic>
        <p:pic>
          <p:nvPicPr>
            <p:cNvPr id="43" name="Picture 42" descr="Shape&#10;&#10;Description automatically generated with low confidence">
              <a:extLst>
                <a:ext uri="{FF2B5EF4-FFF2-40B4-BE49-F238E27FC236}">
                  <a16:creationId xmlns:a16="http://schemas.microsoft.com/office/drawing/2014/main" id="{D76184FE-0EED-5ADD-9854-C59B5195064E}"/>
                </a:ext>
              </a:extLst>
            </p:cNvPr>
            <p:cNvPicPr>
              <a:picLocks noChangeAspect="1"/>
            </p:cNvPicPr>
            <p:nvPr/>
          </p:nvPicPr>
          <p:blipFill>
            <a:blip r:embed="rId11"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998587" y="5645549"/>
              <a:ext cx="906112" cy="890538"/>
            </a:xfrm>
            <a:prstGeom prst="rect">
              <a:avLst/>
            </a:prstGeom>
          </p:spPr>
        </p:pic>
        <p:pic>
          <p:nvPicPr>
            <p:cNvPr id="44" name="Picture 43" descr="Shape&#10;&#10;Description automatically generated with low confidence">
              <a:extLst>
                <a:ext uri="{FF2B5EF4-FFF2-40B4-BE49-F238E27FC236}">
                  <a16:creationId xmlns:a16="http://schemas.microsoft.com/office/drawing/2014/main" id="{97E7E5E5-CF2E-2A03-8FAD-0E33B158A52B}"/>
                </a:ext>
              </a:extLst>
            </p:cNvPr>
            <p:cNvPicPr>
              <a:picLocks noChangeAspect="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061374" y="5656777"/>
              <a:ext cx="890538" cy="890538"/>
            </a:xfrm>
            <a:prstGeom prst="rect">
              <a:avLst/>
            </a:prstGeom>
          </p:spPr>
        </p:pic>
        <p:pic>
          <p:nvPicPr>
            <p:cNvPr id="45" name="Picture 44" descr="Shape&#10;&#10;Description automatically generated with low confidence">
              <a:extLst>
                <a:ext uri="{FF2B5EF4-FFF2-40B4-BE49-F238E27FC236}">
                  <a16:creationId xmlns:a16="http://schemas.microsoft.com/office/drawing/2014/main" id="{49C0D99C-62D1-9300-1A09-A844E64AF4A5}"/>
                </a:ext>
              </a:extLst>
            </p:cNvPr>
            <p:cNvPicPr>
              <a:picLocks noChangeAspect="1"/>
            </p:cNvPicPr>
            <p:nvPr/>
          </p:nvPicPr>
          <p:blipFill>
            <a:blip r:embed="rId1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135477" y="5656777"/>
              <a:ext cx="890539" cy="890539"/>
            </a:xfrm>
            <a:prstGeom prst="rect">
              <a:avLst/>
            </a:prstGeom>
          </p:spPr>
        </p:pic>
      </p:grpSp>
      <p:pic>
        <p:nvPicPr>
          <p:cNvPr id="18" name="Graphic 17" descr="Add with solid fill">
            <a:extLst>
              <a:ext uri="{FF2B5EF4-FFF2-40B4-BE49-F238E27FC236}">
                <a16:creationId xmlns:a16="http://schemas.microsoft.com/office/drawing/2014/main" id="{A5DA37C2-61FD-1766-D81D-569CCC3CC6F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852556" y="5206160"/>
            <a:ext cx="780889" cy="780889"/>
          </a:xfrm>
          <a:prstGeom prst="rect">
            <a:avLst/>
          </a:prstGeom>
        </p:spPr>
      </p:pic>
      <p:pic>
        <p:nvPicPr>
          <p:cNvPr id="48" name="Graphic 47" descr="Add with solid fill">
            <a:extLst>
              <a:ext uri="{FF2B5EF4-FFF2-40B4-BE49-F238E27FC236}">
                <a16:creationId xmlns:a16="http://schemas.microsoft.com/office/drawing/2014/main" id="{6348D777-E0AA-DD4A-F09A-2E394AA62AB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5774445" y="4732908"/>
            <a:ext cx="890540" cy="890540"/>
          </a:xfrm>
          <a:prstGeom prst="rect">
            <a:avLst/>
          </a:prstGeom>
        </p:spPr>
      </p:pic>
      <p:pic>
        <p:nvPicPr>
          <p:cNvPr id="49" name="Graphic 48" descr="Add with solid fill">
            <a:extLst>
              <a:ext uri="{FF2B5EF4-FFF2-40B4-BE49-F238E27FC236}">
                <a16:creationId xmlns:a16="http://schemas.microsoft.com/office/drawing/2014/main" id="{5AF51325-1524-E253-E949-2F9C39BD350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177603" y="10914148"/>
            <a:ext cx="809552" cy="809552"/>
          </a:xfrm>
          <a:prstGeom prst="rect">
            <a:avLst/>
          </a:prstGeom>
        </p:spPr>
      </p:pic>
      <p:pic>
        <p:nvPicPr>
          <p:cNvPr id="50" name="Graphic 49" descr="Add with solid fill">
            <a:extLst>
              <a:ext uri="{FF2B5EF4-FFF2-40B4-BE49-F238E27FC236}">
                <a16:creationId xmlns:a16="http://schemas.microsoft.com/office/drawing/2014/main" id="{064E9199-3790-95AF-3C12-DD3E48B866D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6654821" y="11063680"/>
            <a:ext cx="842611" cy="842611"/>
          </a:xfrm>
          <a:prstGeom prst="rect">
            <a:avLst/>
          </a:prstGeom>
        </p:spPr>
      </p:pic>
      <p:sp>
        <p:nvSpPr>
          <p:cNvPr id="2" name="Slide Number Placeholder 1">
            <a:extLst>
              <a:ext uri="{FF2B5EF4-FFF2-40B4-BE49-F238E27FC236}">
                <a16:creationId xmlns:a16="http://schemas.microsoft.com/office/drawing/2014/main" id="{376386B6-9A68-89DA-39C3-8B10FB991151}"/>
              </a:ext>
            </a:extLst>
          </p:cNvPr>
          <p:cNvSpPr>
            <a:spLocks noGrp="1"/>
          </p:cNvSpPr>
          <p:nvPr>
            <p:ph type="sldNum" sz="quarter" idx="2"/>
          </p:nvPr>
        </p:nvSpPr>
        <p:spPr/>
        <p:txBody>
          <a:bodyPr/>
          <a:lstStyle/>
          <a:p>
            <a:fld id="{86CB4B4D-7CA3-9044-876B-883B54F8677D}" type="slidenum">
              <a:rPr lang="en-US" smtClean="0"/>
              <a:t>30</a:t>
            </a:fld>
            <a:endParaRPr lang="en-US"/>
          </a:p>
        </p:txBody>
      </p:sp>
      <p:sp>
        <p:nvSpPr>
          <p:cNvPr id="8" name="TextBox 7">
            <a:extLst>
              <a:ext uri="{FF2B5EF4-FFF2-40B4-BE49-F238E27FC236}">
                <a16:creationId xmlns:a16="http://schemas.microsoft.com/office/drawing/2014/main" id="{E6B48FDB-1B42-2A4A-ECD0-17A6AEBB9C84}"/>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10" name="TextBox 9">
            <a:extLst>
              <a:ext uri="{FF2B5EF4-FFF2-40B4-BE49-F238E27FC236}">
                <a16:creationId xmlns:a16="http://schemas.microsoft.com/office/drawing/2014/main" id="{C387E8EC-E924-927C-7DE3-74BD082E18B2}"/>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dirty="0">
                <a:solidFill>
                  <a:schemeClr val="bg1"/>
                </a:solidFill>
              </a:rPr>
              <a:t>2</a:t>
            </a:r>
            <a:r>
              <a:rPr kumimoji="0" lang="en-US" sz="2400" b="0" i="0" u="none" strike="noStrike" cap="none" spc="0" normalizeH="0" baseline="0" dirty="0">
                <a:ln>
                  <a:noFill/>
                </a:ln>
                <a:solidFill>
                  <a:schemeClr val="bg1"/>
                </a:solidFill>
                <a:effectLst/>
                <a:uFillTx/>
                <a:latin typeface="+mn-lt"/>
                <a:ea typeface="+mn-ea"/>
                <a:cs typeface="+mn-cs"/>
                <a:sym typeface="Helvetica Neue"/>
              </a:rPr>
              <a:t>7</a:t>
            </a:r>
          </a:p>
        </p:txBody>
      </p:sp>
    </p:spTree>
    <p:custDataLst>
      <p:tags r:id="rId1"/>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Accessbolt |…"/>
          <p:cNvSpPr txBox="1">
            <a:spLocks noGrp="1"/>
          </p:cNvSpPr>
          <p:nvPr>
            <p:ph type="title"/>
          </p:nvPr>
        </p:nvSpPr>
        <p:spPr>
          <a:prstGeom prst="rect">
            <a:avLst/>
          </a:prstGeom>
        </p:spPr>
        <p:txBody>
          <a:bodyPr numCol="2" spcCol="0" anchor="ctr"/>
          <a:lstStyle/>
          <a:p>
            <a:r>
              <a:rPr dirty="0" err="1"/>
              <a:t>Access</a:t>
            </a:r>
            <a:r>
              <a:rPr lang="en-US" dirty="0" err="1"/>
              <a:t>B</a:t>
            </a:r>
            <a:r>
              <a:rPr dirty="0" err="1"/>
              <a:t>olt</a:t>
            </a:r>
            <a:r>
              <a:rPr dirty="0"/>
              <a:t> |</a:t>
            </a:r>
            <a:r>
              <a:rPr lang="en-US" dirty="0"/>
              <a:t> </a:t>
            </a:r>
            <a:r>
              <a:rPr sz="5400" dirty="0"/>
              <a:t>Design</a:t>
            </a:r>
          </a:p>
        </p:txBody>
      </p:sp>
      <p:sp>
        <p:nvSpPr>
          <p:cNvPr id="189" name="In order to solve the afformentioned challenges we developed Accessbolt…"/>
          <p:cNvSpPr txBox="1">
            <a:spLocks noGrp="1"/>
          </p:cNvSpPr>
          <p:nvPr>
            <p:ph type="body" idx="1"/>
          </p:nvPr>
        </p:nvSpPr>
        <p:spPr>
          <a:xfrm>
            <a:off x="1206500" y="3556524"/>
            <a:ext cx="21971000" cy="8256012"/>
          </a:xfrm>
          <a:prstGeom prst="rect">
            <a:avLst/>
          </a:prstGeom>
        </p:spPr>
        <p:txBody>
          <a:bodyPr>
            <a:normAutofit/>
          </a:bodyPr>
          <a:lstStyle/>
          <a:p>
            <a:pPr>
              <a:lnSpc>
                <a:spcPct val="100000"/>
              </a:lnSpc>
            </a:pPr>
            <a:r>
              <a:rPr sz="4400" dirty="0">
                <a:latin typeface="Apple Braille" pitchFamily="2" charset="0"/>
              </a:rPr>
              <a:t>In order to solve the</a:t>
            </a:r>
            <a:r>
              <a:rPr lang="en-US" sz="4400" dirty="0">
                <a:latin typeface="Apple Braille" pitchFamily="2" charset="0"/>
              </a:rPr>
              <a:t> aforementioned</a:t>
            </a:r>
            <a:r>
              <a:rPr sz="4400" dirty="0">
                <a:latin typeface="Apple Braille" pitchFamily="2" charset="0"/>
              </a:rPr>
              <a:t> </a:t>
            </a:r>
            <a:r>
              <a:rPr lang="en-US" sz="4400" dirty="0">
                <a:latin typeface="Apple Braille" pitchFamily="2" charset="0"/>
              </a:rPr>
              <a:t>issues,</a:t>
            </a:r>
            <a:r>
              <a:rPr sz="4400" dirty="0">
                <a:latin typeface="Apple Braille" pitchFamily="2" charset="0"/>
              </a:rPr>
              <a:t> we developed </a:t>
            </a:r>
            <a:r>
              <a:rPr sz="4400" b="1" dirty="0" err="1">
                <a:latin typeface="Apple Braille" pitchFamily="2" charset="0"/>
              </a:rPr>
              <a:t>Access</a:t>
            </a:r>
            <a:r>
              <a:rPr lang="en-US" sz="4400" b="1" dirty="0" err="1">
                <a:latin typeface="Apple Braille" pitchFamily="2" charset="0"/>
              </a:rPr>
              <a:t>B</a:t>
            </a:r>
            <a:r>
              <a:rPr sz="4400" b="1" dirty="0" err="1">
                <a:latin typeface="Apple Braille" pitchFamily="2" charset="0"/>
              </a:rPr>
              <a:t>olt</a:t>
            </a:r>
            <a:endParaRPr lang="en-US" sz="4400" dirty="0">
              <a:latin typeface="Apple Braille" pitchFamily="2" charset="0"/>
            </a:endParaRPr>
          </a:p>
          <a:p>
            <a:pPr>
              <a:lnSpc>
                <a:spcPct val="100000"/>
              </a:lnSpc>
            </a:pPr>
            <a:r>
              <a:rPr lang="en-US" sz="4400" dirty="0">
                <a:latin typeface="Apple Braille" pitchFamily="2" charset="0"/>
              </a:rPr>
              <a:t>Core</a:t>
            </a:r>
            <a:r>
              <a:rPr sz="4400" dirty="0">
                <a:latin typeface="Apple Braille" pitchFamily="2" charset="0"/>
              </a:rPr>
              <a:t> principles:</a:t>
            </a:r>
          </a:p>
          <a:p>
            <a:pPr marL="1778000" lvl="1" indent="-889000">
              <a:lnSpc>
                <a:spcPct val="100000"/>
              </a:lnSpc>
              <a:buSzPct val="100000"/>
              <a:buAutoNum type="arabicPeriod"/>
            </a:pPr>
            <a:r>
              <a:rPr sz="4400" b="1" dirty="0">
                <a:latin typeface="Apple Braille" pitchFamily="2" charset="0"/>
              </a:rPr>
              <a:t>Uniformity</a:t>
            </a:r>
          </a:p>
          <a:p>
            <a:pPr marL="1778000" lvl="1" indent="-889000">
              <a:lnSpc>
                <a:spcPct val="100000"/>
              </a:lnSpc>
              <a:buSzPct val="100000"/>
              <a:buAutoNum type="arabicPeriod"/>
            </a:pPr>
            <a:r>
              <a:rPr sz="4400" b="1" dirty="0">
                <a:latin typeface="Apple Braille" pitchFamily="2" charset="0"/>
              </a:rPr>
              <a:t>Efficiency</a:t>
            </a:r>
            <a:r>
              <a:rPr sz="4400" dirty="0">
                <a:latin typeface="Apple Braille" pitchFamily="2" charset="0"/>
              </a:rPr>
              <a:t> </a:t>
            </a:r>
          </a:p>
          <a:p>
            <a:pPr marL="1778000" lvl="1" indent="-889000">
              <a:lnSpc>
                <a:spcPct val="100000"/>
              </a:lnSpc>
              <a:buSzPct val="100000"/>
              <a:buAutoNum type="arabicPeriod"/>
            </a:pPr>
            <a:r>
              <a:rPr sz="4400" b="1" dirty="0">
                <a:latin typeface="Apple Braille" pitchFamily="2" charset="0"/>
              </a:rPr>
              <a:t>Usability</a:t>
            </a:r>
          </a:p>
        </p:txBody>
      </p:sp>
      <p:sp>
        <p:nvSpPr>
          <p:cNvPr id="2" name="Slide Number Placeholder 1">
            <a:extLst>
              <a:ext uri="{FF2B5EF4-FFF2-40B4-BE49-F238E27FC236}">
                <a16:creationId xmlns:a16="http://schemas.microsoft.com/office/drawing/2014/main" id="{C2B892AC-9509-23BB-9A59-BF450CDEF3E3}"/>
              </a:ext>
            </a:extLst>
          </p:cNvPr>
          <p:cNvSpPr>
            <a:spLocks noGrp="1"/>
          </p:cNvSpPr>
          <p:nvPr>
            <p:ph type="sldNum" sz="quarter" idx="2"/>
          </p:nvPr>
        </p:nvSpPr>
        <p:spPr>
          <a:xfrm>
            <a:off x="319251" y="13080999"/>
            <a:ext cx="368505" cy="374600"/>
          </a:xfrm>
        </p:spPr>
        <p:txBody>
          <a:bodyPr/>
          <a:lstStyle/>
          <a:p>
            <a:fld id="{86CB4B4D-7CA3-9044-876B-883B54F8677D}" type="slidenum">
              <a:rPr lang="en-US" smtClean="0"/>
              <a:t>31</a:t>
            </a:fld>
            <a:endParaRPr lang="en-US" dirty="0"/>
          </a:p>
        </p:txBody>
      </p:sp>
      <p:sp>
        <p:nvSpPr>
          <p:cNvPr id="3" name="TextBox 2">
            <a:extLst>
              <a:ext uri="{FF2B5EF4-FFF2-40B4-BE49-F238E27FC236}">
                <a16:creationId xmlns:a16="http://schemas.microsoft.com/office/drawing/2014/main" id="{DC9A4AAB-7019-86B3-39C3-03F4A5795049}"/>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4" name="TextBox 3">
            <a:extLst>
              <a:ext uri="{FF2B5EF4-FFF2-40B4-BE49-F238E27FC236}">
                <a16:creationId xmlns:a16="http://schemas.microsoft.com/office/drawing/2014/main" id="{50CC20FF-96B0-9B58-159F-F1CE57CEB98D}"/>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dirty="0">
                <a:solidFill>
                  <a:schemeClr val="bg1"/>
                </a:solidFill>
              </a:rPr>
              <a:t>28</a:t>
            </a:r>
            <a:endParaRPr kumimoji="0" lang="en-US" sz="2400" b="0" i="0" u="none" strike="noStrike" cap="none" spc="0" normalizeH="0" baseline="0" dirty="0">
              <a:ln>
                <a:noFill/>
              </a:ln>
              <a:solidFill>
                <a:schemeClr val="bg1"/>
              </a:solidFill>
              <a:effectLst/>
              <a:uFillTx/>
              <a:latin typeface="+mn-lt"/>
              <a:ea typeface="+mn-ea"/>
              <a:cs typeface="+mn-cs"/>
              <a:sym typeface="Helvetica Neue"/>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Architectural Workflow"/>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Architectural Workflow</a:t>
            </a:r>
          </a:p>
        </p:txBody>
      </p:sp>
      <p:sp>
        <p:nvSpPr>
          <p:cNvPr id="206" name="Accessbolt |…"/>
          <p:cNvSpPr txBox="1">
            <a:spLocks noGrp="1"/>
          </p:cNvSpPr>
          <p:nvPr>
            <p:ph type="title"/>
          </p:nvPr>
        </p:nvSpPr>
        <p:spPr>
          <a:prstGeom prst="rect">
            <a:avLst/>
          </a:prstGeom>
        </p:spPr>
        <p:txBody>
          <a:bodyPr numCol="1" spcCol="0" anchor="ctr"/>
          <a:lstStyle/>
          <a:p>
            <a:r>
              <a:rPr dirty="0" err="1"/>
              <a:t>Access</a:t>
            </a:r>
            <a:r>
              <a:rPr lang="en-US" dirty="0" err="1"/>
              <a:t>B</a:t>
            </a:r>
            <a:r>
              <a:rPr dirty="0" err="1"/>
              <a:t>olt</a:t>
            </a:r>
            <a:r>
              <a:rPr dirty="0"/>
              <a:t> |</a:t>
            </a:r>
            <a:r>
              <a:rPr lang="en-US" dirty="0"/>
              <a:t> </a:t>
            </a:r>
            <a:r>
              <a:rPr sz="5400" dirty="0"/>
              <a:t>Technical</a:t>
            </a:r>
            <a:r>
              <a:rPr lang="en-US" sz="5400" dirty="0"/>
              <a:t> </a:t>
            </a:r>
            <a:r>
              <a:rPr sz="5400" dirty="0"/>
              <a:t>Details</a:t>
            </a:r>
          </a:p>
        </p:txBody>
      </p:sp>
      <p:pic>
        <p:nvPicPr>
          <p:cNvPr id="207" name="technical-diagram-layered.png"/>
          <p:cNvPicPr>
            <a:picLocks noChangeAspect="1"/>
          </p:cNvPicPr>
          <p:nvPr/>
        </p:nvPicPr>
        <p:blipFill>
          <a:blip r:embed="rId3">
            <a:extLst>
              <a:ext uri="{28A0092B-C50C-407E-A947-70E740481C1C}">
                <a14:useLocalDpi xmlns:a14="http://schemas.microsoft.com/office/drawing/2010/main" val="0"/>
              </a:ext>
            </a:extLst>
          </a:blip>
          <a:srcRect/>
          <a:stretch/>
        </p:blipFill>
        <p:spPr>
          <a:xfrm>
            <a:off x="7790504" y="3806125"/>
            <a:ext cx="8802992" cy="8323077"/>
          </a:xfrm>
          <a:prstGeom prst="rect">
            <a:avLst/>
          </a:prstGeom>
          <a:ln w="12700">
            <a:miter lim="400000"/>
          </a:ln>
        </p:spPr>
      </p:pic>
      <p:sp>
        <p:nvSpPr>
          <p:cNvPr id="2" name="Slide Number Placeholder 1">
            <a:extLst>
              <a:ext uri="{FF2B5EF4-FFF2-40B4-BE49-F238E27FC236}">
                <a16:creationId xmlns:a16="http://schemas.microsoft.com/office/drawing/2014/main" id="{8EEF35E9-A045-3498-19EB-F62EC56249C4}"/>
              </a:ext>
            </a:extLst>
          </p:cNvPr>
          <p:cNvSpPr>
            <a:spLocks noGrp="1"/>
          </p:cNvSpPr>
          <p:nvPr>
            <p:ph type="sldNum" sz="quarter" idx="2"/>
          </p:nvPr>
        </p:nvSpPr>
        <p:spPr/>
        <p:txBody>
          <a:bodyPr/>
          <a:lstStyle/>
          <a:p>
            <a:fld id="{86CB4B4D-7CA3-9044-876B-883B54F8677D}" type="slidenum">
              <a:rPr lang="en-US" smtClean="0"/>
              <a:t>32</a:t>
            </a:fld>
            <a:endParaRPr lang="en-US"/>
          </a:p>
        </p:txBody>
      </p:sp>
      <p:sp>
        <p:nvSpPr>
          <p:cNvPr id="3" name="TextBox 2">
            <a:extLst>
              <a:ext uri="{FF2B5EF4-FFF2-40B4-BE49-F238E27FC236}">
                <a16:creationId xmlns:a16="http://schemas.microsoft.com/office/drawing/2014/main" id="{3FF77894-A00A-CA8E-696A-4AF4401D7FE5}"/>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4" name="TextBox 3">
            <a:extLst>
              <a:ext uri="{FF2B5EF4-FFF2-40B4-BE49-F238E27FC236}">
                <a16:creationId xmlns:a16="http://schemas.microsoft.com/office/drawing/2014/main" id="{2D5450B1-D0A6-88C8-F40C-EDD8C7F5D8F7}"/>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dirty="0">
                <a:solidFill>
                  <a:schemeClr val="bg1"/>
                </a:solidFill>
              </a:rPr>
              <a:t>29</a:t>
            </a:r>
            <a:endParaRPr kumimoji="0" lang="en-US" sz="2400" b="0" i="0" u="none" strike="noStrike" cap="none" spc="0" normalizeH="0" baseline="0" dirty="0">
              <a:ln>
                <a:noFill/>
              </a:ln>
              <a:solidFill>
                <a:schemeClr val="bg1"/>
              </a:solidFill>
              <a:effectLst/>
              <a:uFillTx/>
              <a:latin typeface="+mn-lt"/>
              <a:ea typeface="+mn-ea"/>
              <a:cs typeface="+mn-cs"/>
              <a:sym typeface="Helvetica Neue"/>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Feature Extraction"/>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dirty="0"/>
              <a:t>Feature Extraction</a:t>
            </a:r>
          </a:p>
        </p:txBody>
      </p:sp>
      <p:sp>
        <p:nvSpPr>
          <p:cNvPr id="210" name="Accessibility APIs provide access to application’s UI tree…"/>
          <p:cNvSpPr txBox="1">
            <a:spLocks noGrp="1"/>
          </p:cNvSpPr>
          <p:nvPr>
            <p:ph type="body" sz="half" idx="1"/>
          </p:nvPr>
        </p:nvSpPr>
        <p:spPr>
          <a:xfrm>
            <a:off x="1206500" y="4248503"/>
            <a:ext cx="11293050" cy="8963000"/>
          </a:xfrm>
          <a:prstGeom prst="rect">
            <a:avLst/>
          </a:prstGeom>
        </p:spPr>
        <p:txBody>
          <a:bodyPr>
            <a:normAutofit/>
          </a:bodyPr>
          <a:lstStyle/>
          <a:p>
            <a:pPr marL="566927" indent="-566927" defTabSz="2267655">
              <a:spcBef>
                <a:spcPts val="4100"/>
              </a:spcBef>
              <a:defRPr sz="4464"/>
            </a:pPr>
            <a:r>
              <a:rPr sz="4400" dirty="0">
                <a:latin typeface="Apple Braille" pitchFamily="2" charset="0"/>
              </a:rPr>
              <a:t>Windows </a:t>
            </a:r>
            <a:r>
              <a:rPr lang="en-US" sz="4400" dirty="0">
                <a:latin typeface="Apple Braille" pitchFamily="2" charset="0"/>
              </a:rPr>
              <a:t>accessibility framework provides access to application’s UI tree</a:t>
            </a:r>
            <a:endParaRPr sz="4400" dirty="0">
              <a:latin typeface="Apple Braille" pitchFamily="2" charset="0"/>
            </a:endParaRPr>
          </a:p>
          <a:p>
            <a:pPr marL="566927" indent="-566927" defTabSz="2267655">
              <a:spcBef>
                <a:spcPts val="4100"/>
              </a:spcBef>
              <a:defRPr sz="4464"/>
            </a:pPr>
            <a:r>
              <a:rPr lang="en-US" sz="4400" dirty="0">
                <a:latin typeface="Apple Braille" pitchFamily="2" charset="0"/>
              </a:rPr>
              <a:t>Control </a:t>
            </a:r>
            <a:r>
              <a:rPr sz="4400" dirty="0">
                <a:latin typeface="Apple Braille" pitchFamily="2" charset="0"/>
              </a:rPr>
              <a:t>information such as:</a:t>
            </a:r>
            <a:endParaRPr lang="en-US" sz="4400" dirty="0">
              <a:latin typeface="Apple Braille" pitchFamily="2" charset="0"/>
            </a:endParaRPr>
          </a:p>
          <a:p>
            <a:pPr marL="1252728" indent="-685800" algn="l" defTabSz="2267655">
              <a:spcBef>
                <a:spcPts val="3500"/>
              </a:spcBef>
              <a:buFont typeface="Wingdings" pitchFamily="2" charset="2"/>
              <a:buChar char="ü"/>
              <a:defRPr sz="4464"/>
            </a:pPr>
            <a:r>
              <a:rPr lang="en-US" sz="4000" dirty="0">
                <a:solidFill>
                  <a:schemeClr val="bg2">
                    <a:lumMod val="10000"/>
                  </a:schemeClr>
                </a:solidFill>
                <a:latin typeface="Apple Braille" pitchFamily="2" charset="0"/>
              </a:rPr>
              <a:t>Name</a:t>
            </a:r>
          </a:p>
          <a:p>
            <a:pPr marL="1252728" lvl="1" indent="-685800" algn="l" defTabSz="2267655">
              <a:spcBef>
                <a:spcPts val="3500"/>
              </a:spcBef>
              <a:buFont typeface="Wingdings" pitchFamily="2" charset="2"/>
              <a:buChar char="ü"/>
              <a:defRPr sz="4464"/>
            </a:pPr>
            <a:r>
              <a:rPr lang="en-US" sz="4000" dirty="0">
                <a:solidFill>
                  <a:schemeClr val="bg2">
                    <a:lumMod val="10000"/>
                  </a:schemeClr>
                </a:solidFill>
                <a:latin typeface="Apple Braille" pitchFamily="2" charset="0"/>
              </a:rPr>
              <a:t>Description</a:t>
            </a:r>
          </a:p>
          <a:p>
            <a:pPr marL="1252728" lvl="1" indent="-685800" algn="l" defTabSz="2267655">
              <a:spcBef>
                <a:spcPts val="3500"/>
              </a:spcBef>
              <a:buFont typeface="Wingdings" pitchFamily="2" charset="2"/>
              <a:buChar char="ü"/>
              <a:defRPr sz="4464"/>
            </a:pPr>
            <a:r>
              <a:rPr lang="en-US" sz="4000" dirty="0">
                <a:solidFill>
                  <a:schemeClr val="bg2">
                    <a:lumMod val="10000"/>
                  </a:schemeClr>
                </a:solidFill>
                <a:latin typeface="Apple Braille" pitchFamily="2" charset="0"/>
              </a:rPr>
              <a:t>Control Type</a:t>
            </a:r>
          </a:p>
          <a:p>
            <a:pPr marL="1252728" lvl="1" indent="-685800" algn="l" defTabSz="2267655">
              <a:spcBef>
                <a:spcPts val="3500"/>
              </a:spcBef>
              <a:buFont typeface="Wingdings" pitchFamily="2" charset="2"/>
              <a:buChar char="ü"/>
              <a:defRPr sz="4464"/>
            </a:pPr>
            <a:r>
              <a:rPr lang="en-US" sz="4000" dirty="0">
                <a:solidFill>
                  <a:schemeClr val="bg2">
                    <a:lumMod val="10000"/>
                  </a:schemeClr>
                </a:solidFill>
                <a:latin typeface="Apple Braille" pitchFamily="2" charset="0"/>
              </a:rPr>
              <a:t>Default Action</a:t>
            </a:r>
          </a:p>
          <a:p>
            <a:pPr marL="643128" indent="-685800" defTabSz="2267655">
              <a:spcBef>
                <a:spcPts val="4100"/>
              </a:spcBef>
              <a:buFont typeface="Arial" panose="020B0604020202020204" pitchFamily="34" charset="0"/>
              <a:buChar char="•"/>
              <a:defRPr sz="4464"/>
            </a:pPr>
            <a:r>
              <a:rPr lang="en-US" sz="4400" dirty="0">
                <a:solidFill>
                  <a:schemeClr val="bg2">
                    <a:lumMod val="10000"/>
                  </a:schemeClr>
                </a:solidFill>
                <a:latin typeface="Apple Braille" pitchFamily="2" charset="0"/>
              </a:rPr>
              <a:t>API for programmatically triggering controls</a:t>
            </a:r>
          </a:p>
          <a:p>
            <a:pPr marL="1176527" lvl="1" indent="-566927" defTabSz="2267655">
              <a:spcBef>
                <a:spcPts val="4100"/>
              </a:spcBef>
              <a:defRPr sz="4464"/>
            </a:pPr>
            <a:endParaRPr dirty="0"/>
          </a:p>
        </p:txBody>
      </p:sp>
      <p:pic>
        <p:nvPicPr>
          <p:cNvPr id="212" name="Inspect-Figure.png" descr="Inspect-Figure.png"/>
          <p:cNvPicPr>
            <a:picLocks noChangeAspect="1"/>
          </p:cNvPicPr>
          <p:nvPr/>
        </p:nvPicPr>
        <p:blipFill>
          <a:blip r:embed="rId3"/>
          <a:stretch>
            <a:fillRect/>
          </a:stretch>
        </p:blipFill>
        <p:spPr>
          <a:xfrm>
            <a:off x="12499550" y="3786498"/>
            <a:ext cx="11679290" cy="8612466"/>
          </a:xfrm>
          <a:prstGeom prst="rect">
            <a:avLst/>
          </a:prstGeom>
          <a:ln w="12700">
            <a:solidFill>
              <a:srgbClr val="000000"/>
            </a:solidFill>
            <a:miter lim="400000"/>
          </a:ln>
        </p:spPr>
      </p:pic>
      <p:sp>
        <p:nvSpPr>
          <p:cNvPr id="8" name="Accessbolt |…">
            <a:extLst>
              <a:ext uri="{FF2B5EF4-FFF2-40B4-BE49-F238E27FC236}">
                <a16:creationId xmlns:a16="http://schemas.microsoft.com/office/drawing/2014/main" id="{9708E7D5-0CCA-EB0E-C86A-0F06D5CD89AA}"/>
              </a:ext>
            </a:extLst>
          </p:cNvPr>
          <p:cNvSpPr txBox="1">
            <a:spLocks noGrp="1"/>
          </p:cNvSpPr>
          <p:nvPr>
            <p:ph type="title"/>
          </p:nvPr>
        </p:nvSpPr>
        <p:spPr>
          <a:xfrm>
            <a:off x="1206500" y="1079500"/>
            <a:ext cx="21971000" cy="1433163"/>
          </a:xfrm>
          <a:prstGeom prst="rect">
            <a:avLst/>
          </a:prstGeom>
        </p:spPr>
        <p:txBody>
          <a:bodyPr numCol="1" spcCol="0" anchor="ctr"/>
          <a:lstStyle/>
          <a:p>
            <a:r>
              <a:rPr dirty="0" err="1"/>
              <a:t>Access</a:t>
            </a:r>
            <a:r>
              <a:rPr lang="en-US" dirty="0" err="1"/>
              <a:t>B</a:t>
            </a:r>
            <a:r>
              <a:rPr dirty="0" err="1"/>
              <a:t>olt</a:t>
            </a:r>
            <a:r>
              <a:rPr dirty="0"/>
              <a:t> |</a:t>
            </a:r>
            <a:r>
              <a:rPr lang="en-US" dirty="0"/>
              <a:t> </a:t>
            </a:r>
            <a:r>
              <a:rPr sz="5400" dirty="0"/>
              <a:t>Technical</a:t>
            </a:r>
            <a:r>
              <a:rPr lang="en-US" sz="5400" dirty="0"/>
              <a:t> </a:t>
            </a:r>
            <a:r>
              <a:rPr sz="5400" dirty="0"/>
              <a:t>Details</a:t>
            </a:r>
          </a:p>
        </p:txBody>
      </p:sp>
      <p:sp>
        <p:nvSpPr>
          <p:cNvPr id="2" name="Slide Number Placeholder 1">
            <a:extLst>
              <a:ext uri="{FF2B5EF4-FFF2-40B4-BE49-F238E27FC236}">
                <a16:creationId xmlns:a16="http://schemas.microsoft.com/office/drawing/2014/main" id="{80B03B3F-9401-2391-57B9-79E68C6176D1}"/>
              </a:ext>
            </a:extLst>
          </p:cNvPr>
          <p:cNvSpPr>
            <a:spLocks noGrp="1"/>
          </p:cNvSpPr>
          <p:nvPr>
            <p:ph type="sldNum" sz="quarter" idx="2"/>
          </p:nvPr>
        </p:nvSpPr>
        <p:spPr/>
        <p:txBody>
          <a:bodyPr/>
          <a:lstStyle/>
          <a:p>
            <a:fld id="{86CB4B4D-7CA3-9044-876B-883B54F8677D}" type="slidenum">
              <a:rPr lang="en-US" smtClean="0"/>
              <a:t>33</a:t>
            </a:fld>
            <a:endParaRPr lang="en-US"/>
          </a:p>
        </p:txBody>
      </p:sp>
      <p:sp>
        <p:nvSpPr>
          <p:cNvPr id="3" name="TextBox 2">
            <a:extLst>
              <a:ext uri="{FF2B5EF4-FFF2-40B4-BE49-F238E27FC236}">
                <a16:creationId xmlns:a16="http://schemas.microsoft.com/office/drawing/2014/main" id="{A3D2574F-AF60-A82A-74DE-A769A5F5EC0A}"/>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b="1"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1"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4" name="TextBox 3">
            <a:extLst>
              <a:ext uri="{FF2B5EF4-FFF2-40B4-BE49-F238E27FC236}">
                <a16:creationId xmlns:a16="http://schemas.microsoft.com/office/drawing/2014/main" id="{5272D258-B4FC-451D-6101-3A8F7737DA4B}"/>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dirty="0">
                <a:solidFill>
                  <a:schemeClr val="bg1"/>
                </a:solidFill>
              </a:rPr>
              <a:t>30</a:t>
            </a:r>
            <a:endParaRPr kumimoji="0" lang="en-US" sz="2400" b="0" i="0" u="none" strike="noStrike" cap="none" spc="0" normalizeH="0" baseline="0" dirty="0">
              <a:ln>
                <a:noFill/>
              </a:ln>
              <a:solidFill>
                <a:schemeClr val="bg1"/>
              </a:solidFill>
              <a:effectLst/>
              <a:uFillTx/>
              <a:latin typeface="+mn-lt"/>
              <a:ea typeface="+mn-ea"/>
              <a:cs typeface="+mn-cs"/>
              <a:sym typeface="Helvetica Neue"/>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Classifying Application Control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Classifying Application Controls</a:t>
            </a:r>
          </a:p>
        </p:txBody>
      </p:sp>
      <p:sp>
        <p:nvSpPr>
          <p:cNvPr id="215" name="Types of UI elements in an application:…"/>
          <p:cNvSpPr txBox="1">
            <a:spLocks noGrp="1"/>
          </p:cNvSpPr>
          <p:nvPr>
            <p:ph type="body" idx="1"/>
          </p:nvPr>
        </p:nvSpPr>
        <p:spPr>
          <a:prstGeom prst="rect">
            <a:avLst/>
          </a:prstGeom>
        </p:spPr>
        <p:txBody>
          <a:bodyPr>
            <a:normAutofit/>
          </a:bodyPr>
          <a:lstStyle/>
          <a:p>
            <a:r>
              <a:rPr sz="4400" dirty="0">
                <a:latin typeface="Apple Braille" pitchFamily="2" charset="0"/>
              </a:rPr>
              <a:t>Types of </a:t>
            </a:r>
            <a:r>
              <a:rPr lang="en-US" sz="4400" dirty="0">
                <a:latin typeface="Apple Braille" pitchFamily="2" charset="0"/>
              </a:rPr>
              <a:t>controls </a:t>
            </a:r>
            <a:r>
              <a:rPr sz="4400" dirty="0">
                <a:latin typeface="Apple Braille" pitchFamily="2" charset="0"/>
              </a:rPr>
              <a:t>in an application:</a:t>
            </a:r>
          </a:p>
          <a:p>
            <a:pPr lvl="1">
              <a:buFontTx/>
              <a:buChar char="-"/>
              <a:defRPr b="1"/>
            </a:pPr>
            <a:r>
              <a:rPr sz="4400" dirty="0">
                <a:latin typeface="Apple Braille" pitchFamily="2" charset="0"/>
              </a:rPr>
              <a:t>Structural Controls: </a:t>
            </a:r>
            <a:r>
              <a:rPr sz="4400" b="0" dirty="0">
                <a:latin typeface="Apple Braille" pitchFamily="2" charset="0"/>
              </a:rPr>
              <a:t> Container </a:t>
            </a:r>
            <a:r>
              <a:rPr lang="en-US" sz="4400" b="0" dirty="0">
                <a:latin typeface="Apple Braille" pitchFamily="2" charset="0"/>
              </a:rPr>
              <a:t>controls </a:t>
            </a:r>
            <a:r>
              <a:rPr sz="4400" b="0" dirty="0">
                <a:latin typeface="Apple Braille" pitchFamily="2" charset="0"/>
              </a:rPr>
              <a:t>that hold other </a:t>
            </a:r>
            <a:r>
              <a:rPr lang="en-US" sz="4400" b="0" dirty="0">
                <a:latin typeface="Apple Braille" pitchFamily="2" charset="0"/>
              </a:rPr>
              <a:t>controls </a:t>
            </a:r>
            <a:r>
              <a:rPr sz="4400" b="0" dirty="0">
                <a:latin typeface="Apple Braille" pitchFamily="2" charset="0"/>
              </a:rPr>
              <a:t>(</a:t>
            </a:r>
            <a:r>
              <a:rPr lang="en-US" sz="4400" b="0" dirty="0">
                <a:latin typeface="Apple Braille" pitchFamily="2" charset="0"/>
              </a:rPr>
              <a:t>e.g.,</a:t>
            </a:r>
            <a:r>
              <a:rPr sz="4400" b="0" dirty="0">
                <a:latin typeface="Apple Braille" pitchFamily="2" charset="0"/>
              </a:rPr>
              <a:t> Panes, Ribbons etc.)</a:t>
            </a:r>
          </a:p>
          <a:p>
            <a:pPr lvl="1">
              <a:buChar char="-"/>
              <a:defRPr b="1"/>
            </a:pPr>
            <a:r>
              <a:rPr sz="4400" dirty="0">
                <a:latin typeface="Apple Braille" pitchFamily="2" charset="0"/>
              </a:rPr>
              <a:t>Functional Controls: </a:t>
            </a:r>
            <a:r>
              <a:rPr sz="4400" b="0" dirty="0">
                <a:latin typeface="Apple Braille" pitchFamily="2" charset="0"/>
              </a:rPr>
              <a:t>Interactive </a:t>
            </a:r>
            <a:r>
              <a:rPr lang="en-US" sz="4400" b="0" dirty="0">
                <a:latin typeface="Apple Braille" pitchFamily="2" charset="0"/>
              </a:rPr>
              <a:t>controls </a:t>
            </a:r>
            <a:r>
              <a:rPr sz="4400" b="0" dirty="0">
                <a:latin typeface="Apple Braille" pitchFamily="2" charset="0"/>
              </a:rPr>
              <a:t> (</a:t>
            </a:r>
            <a:r>
              <a:rPr lang="en-US" sz="4400" b="0" dirty="0">
                <a:latin typeface="Apple Braille" pitchFamily="2" charset="0"/>
              </a:rPr>
              <a:t>e.g.,</a:t>
            </a:r>
            <a:r>
              <a:rPr sz="4400" b="0" dirty="0">
                <a:latin typeface="Apple Braille" pitchFamily="2" charset="0"/>
              </a:rPr>
              <a:t> click, toggle, expand)</a:t>
            </a:r>
          </a:p>
          <a:p>
            <a:pPr lvl="2">
              <a:buChar char="‣"/>
              <a:defRPr b="1"/>
            </a:pPr>
            <a:r>
              <a:rPr sz="4400" dirty="0">
                <a:latin typeface="Apple Braille" pitchFamily="2" charset="0"/>
              </a:rPr>
              <a:t>Content Controls: </a:t>
            </a:r>
            <a:r>
              <a:rPr sz="4400" b="0" dirty="0">
                <a:latin typeface="Apple Braille" pitchFamily="2" charset="0"/>
              </a:rPr>
              <a:t>Main focus of the application </a:t>
            </a:r>
            <a:br>
              <a:rPr sz="4400" b="0" dirty="0">
                <a:latin typeface="Apple Braille" pitchFamily="2" charset="0"/>
              </a:rPr>
            </a:br>
            <a:r>
              <a:rPr sz="4400" b="0" dirty="0">
                <a:latin typeface="Apple Braille" pitchFamily="2" charset="0"/>
              </a:rPr>
              <a:t>(</a:t>
            </a:r>
            <a:r>
              <a:rPr lang="en-US" sz="4400" b="0" dirty="0">
                <a:latin typeface="Apple Braille" pitchFamily="2" charset="0"/>
              </a:rPr>
              <a:t>e.g.,</a:t>
            </a:r>
            <a:r>
              <a:rPr sz="4400" b="0" dirty="0">
                <a:latin typeface="Apple Braille" pitchFamily="2" charset="0"/>
              </a:rPr>
              <a:t> Cells in Excel, Files in File Explorer)</a:t>
            </a:r>
          </a:p>
          <a:p>
            <a:pPr lvl="2">
              <a:buChar char="‣"/>
              <a:defRPr b="1"/>
            </a:pPr>
            <a:r>
              <a:rPr sz="4400" dirty="0">
                <a:latin typeface="Apple Braille" pitchFamily="2" charset="0"/>
              </a:rPr>
              <a:t>Command Controls: </a:t>
            </a:r>
            <a:r>
              <a:rPr lang="en-US" sz="4400" b="0" dirty="0">
                <a:latin typeface="Apple Braille" pitchFamily="2" charset="0"/>
              </a:rPr>
              <a:t>Controls</a:t>
            </a:r>
            <a:r>
              <a:rPr sz="4400" b="0" dirty="0">
                <a:latin typeface="Apple Braille" pitchFamily="2" charset="0"/>
              </a:rPr>
              <a:t> that provide application functionality </a:t>
            </a:r>
            <a:br>
              <a:rPr sz="4400" b="0" dirty="0">
                <a:latin typeface="Apple Braille" pitchFamily="2" charset="0"/>
              </a:rPr>
            </a:br>
            <a:r>
              <a:rPr sz="4400" b="0" dirty="0">
                <a:latin typeface="Apple Braille" pitchFamily="2" charset="0"/>
              </a:rPr>
              <a:t>(</a:t>
            </a:r>
            <a:r>
              <a:rPr lang="en-US" sz="4400" b="0" dirty="0">
                <a:latin typeface="Apple Braille" pitchFamily="2" charset="0"/>
              </a:rPr>
              <a:t>e.g.,</a:t>
            </a:r>
            <a:r>
              <a:rPr sz="4400" b="0" dirty="0">
                <a:latin typeface="Apple Braille" pitchFamily="2" charset="0"/>
              </a:rPr>
              <a:t> Bold in Word, Mute in Music Player etc.)</a:t>
            </a:r>
          </a:p>
        </p:txBody>
      </p:sp>
      <p:sp>
        <p:nvSpPr>
          <p:cNvPr id="7" name="Accessbolt |…">
            <a:extLst>
              <a:ext uri="{FF2B5EF4-FFF2-40B4-BE49-F238E27FC236}">
                <a16:creationId xmlns:a16="http://schemas.microsoft.com/office/drawing/2014/main" id="{44D25274-F5E5-AC85-BBA3-9C073743086A}"/>
              </a:ext>
            </a:extLst>
          </p:cNvPr>
          <p:cNvSpPr txBox="1">
            <a:spLocks noGrp="1"/>
          </p:cNvSpPr>
          <p:nvPr>
            <p:ph type="title"/>
          </p:nvPr>
        </p:nvSpPr>
        <p:spPr>
          <a:xfrm>
            <a:off x="1206500" y="1079500"/>
            <a:ext cx="21971000" cy="1433163"/>
          </a:xfrm>
          <a:prstGeom prst="rect">
            <a:avLst/>
          </a:prstGeom>
        </p:spPr>
        <p:txBody>
          <a:bodyPr numCol="1" spcCol="0" anchor="ctr"/>
          <a:lstStyle/>
          <a:p>
            <a:r>
              <a:rPr dirty="0" err="1"/>
              <a:t>Access</a:t>
            </a:r>
            <a:r>
              <a:rPr lang="en-US" dirty="0" err="1"/>
              <a:t>B</a:t>
            </a:r>
            <a:r>
              <a:rPr dirty="0" err="1"/>
              <a:t>olt</a:t>
            </a:r>
            <a:r>
              <a:rPr dirty="0"/>
              <a:t> |</a:t>
            </a:r>
            <a:r>
              <a:rPr lang="en-US" dirty="0"/>
              <a:t> </a:t>
            </a:r>
            <a:r>
              <a:rPr sz="5400" dirty="0"/>
              <a:t>Technical</a:t>
            </a:r>
            <a:r>
              <a:rPr lang="en-US" sz="5400" dirty="0"/>
              <a:t> </a:t>
            </a:r>
            <a:r>
              <a:rPr sz="5400" dirty="0"/>
              <a:t>Details</a:t>
            </a:r>
          </a:p>
        </p:txBody>
      </p:sp>
      <p:sp>
        <p:nvSpPr>
          <p:cNvPr id="2" name="Slide Number Placeholder 1">
            <a:extLst>
              <a:ext uri="{FF2B5EF4-FFF2-40B4-BE49-F238E27FC236}">
                <a16:creationId xmlns:a16="http://schemas.microsoft.com/office/drawing/2014/main" id="{0046802C-E0D9-0F6B-ECF8-CE37F12E2D20}"/>
              </a:ext>
            </a:extLst>
          </p:cNvPr>
          <p:cNvSpPr>
            <a:spLocks noGrp="1"/>
          </p:cNvSpPr>
          <p:nvPr>
            <p:ph type="sldNum" sz="quarter" idx="2"/>
          </p:nvPr>
        </p:nvSpPr>
        <p:spPr/>
        <p:txBody>
          <a:bodyPr/>
          <a:lstStyle/>
          <a:p>
            <a:fld id="{86CB4B4D-7CA3-9044-876B-883B54F8677D}" type="slidenum">
              <a:rPr lang="en-US" smtClean="0"/>
              <a:t>34</a:t>
            </a:fld>
            <a:endParaRPr lang="en-US"/>
          </a:p>
        </p:txBody>
      </p:sp>
      <p:sp>
        <p:nvSpPr>
          <p:cNvPr id="4" name="TextBox 3">
            <a:extLst>
              <a:ext uri="{FF2B5EF4-FFF2-40B4-BE49-F238E27FC236}">
                <a16:creationId xmlns:a16="http://schemas.microsoft.com/office/drawing/2014/main" id="{D2597A80-7289-A6B4-5CAF-42F5239C9D14}"/>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5" name="TextBox 4">
            <a:extLst>
              <a:ext uri="{FF2B5EF4-FFF2-40B4-BE49-F238E27FC236}">
                <a16:creationId xmlns:a16="http://schemas.microsoft.com/office/drawing/2014/main" id="{C7A3BAFE-1434-62E3-7623-B985D732511C}"/>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dirty="0">
                <a:solidFill>
                  <a:schemeClr val="bg1"/>
                </a:solidFill>
              </a:rPr>
              <a:t>31</a:t>
            </a:r>
            <a:endParaRPr kumimoji="0" lang="en-US" sz="2400" b="0" i="0" u="none" strike="noStrike" cap="none" spc="0" normalizeH="0" baseline="0" dirty="0">
              <a:ln>
                <a:noFill/>
              </a:ln>
              <a:solidFill>
                <a:schemeClr val="bg1"/>
              </a:solidFill>
              <a:effectLst/>
              <a:uFillTx/>
              <a:latin typeface="+mn-lt"/>
              <a:ea typeface="+mn-ea"/>
              <a:cs typeface="+mn-cs"/>
              <a:sym typeface="Helvetica Neue"/>
            </a:endParaRPr>
          </a:p>
        </p:txBody>
      </p:sp>
    </p:spTree>
    <p:extLst>
      <p:ext uri="{BB962C8B-B14F-4D97-AF65-F5344CB8AC3E}">
        <p14:creationId xmlns:p14="http://schemas.microsoft.com/office/powerpoint/2010/main" val="402221537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lassification Model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Classification Models</a:t>
            </a:r>
          </a:p>
        </p:txBody>
      </p:sp>
      <mc:AlternateContent xmlns:mc="http://schemas.openxmlformats.org/markup-compatibility/2006" xmlns:a14="http://schemas.microsoft.com/office/drawing/2010/main">
        <mc:Choice Requires="a14">
          <p:sp>
            <p:nvSpPr>
              <p:cNvPr id="219" name="Ontology Model…"/>
              <p:cNvSpPr txBox="1">
                <a:spLocks noGrp="1"/>
              </p:cNvSpPr>
              <p:nvPr>
                <p:ph type="body" idx="1"/>
              </p:nvPr>
            </p:nvSpPr>
            <p:spPr>
              <a:xfrm>
                <a:off x="1206500" y="4248504"/>
                <a:ext cx="22252590" cy="7890944"/>
              </a:xfrm>
              <a:prstGeom prst="rect">
                <a:avLst/>
              </a:prstGeom>
            </p:spPr>
            <p:txBody>
              <a:bodyPr>
                <a:normAutofit fontScale="92500" lnSpcReduction="20000"/>
              </a:bodyPr>
              <a:lstStyle/>
              <a:p>
                <a:r>
                  <a:rPr lang="en-US" b="1" dirty="0">
                    <a:latin typeface="Apple Braille" pitchFamily="2" charset="0"/>
                  </a:rPr>
                  <a:t>Ontology Model</a:t>
                </a:r>
              </a:p>
              <a:p>
                <a:pPr lvl="1">
                  <a:buSzPct val="140000"/>
                  <a:buFont typeface="System Font Regular"/>
                  <a:buChar char="-"/>
                </a:pPr>
                <a14:m>
                  <m:oMath xmlns:m="http://schemas.openxmlformats.org/officeDocument/2006/math">
                    <m:r>
                      <a:rPr lang="en-US" b="0" i="1" smtClean="0">
                        <a:latin typeface="Cambria Math" panose="02040503050406030204" pitchFamily="18" charset="0"/>
                      </a:rPr>
                      <m:t>𝐶𝑜𝑛𝑡𝑟𝑜𝑙</m:t>
                    </m:r>
                    <m:r>
                      <a:rPr lang="en-US" b="0" i="1" smtClean="0">
                        <a:latin typeface="Cambria Math" panose="02040503050406030204" pitchFamily="18" charset="0"/>
                      </a:rPr>
                      <m:t> </m:t>
                    </m:r>
                    <m:r>
                      <a:rPr lang="en-US" b="0" i="1" smtClean="0">
                        <a:latin typeface="Cambria Math" panose="02040503050406030204" pitchFamily="18" charset="0"/>
                      </a:rPr>
                      <m:t>𝑇𝑦𝑝𝑒</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𝑏𝑢𝑡𝑡𝑜𝑛</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𝑐h𝑒𝑐𝑘𝑏𝑜𝑥</m:t>
                    </m:r>
                    <m:r>
                      <a:rPr lang="en-US" b="0" i="1" smtClean="0">
                        <a:latin typeface="Cambria Math" panose="02040503050406030204" pitchFamily="18" charset="0"/>
                        <a:ea typeface="Cambria Math" panose="02040503050406030204" pitchFamily="18" charset="0"/>
                      </a:rPr>
                      <m:t>,…}</m:t>
                    </m:r>
                  </m:oMath>
                </a14:m>
                <a:r>
                  <a:rPr lang="en-US" dirty="0">
                    <a:latin typeface="Apple Braille" pitchFamily="2" charset="0"/>
                  </a:rPr>
                  <a:t>, </a:t>
                </a:r>
                <a14:m>
                  <m:oMath xmlns:m="http://schemas.openxmlformats.org/officeDocument/2006/math">
                    <m:r>
                      <a:rPr lang="en-US" b="0" i="1" dirty="0" smtClean="0">
                        <a:latin typeface="Cambria Math" panose="02040503050406030204" pitchFamily="18" charset="0"/>
                      </a:rPr>
                      <m:t>𝐷𝑒𝑓𝑎𝑢𝑙𝑡</m:t>
                    </m:r>
                    <m:r>
                      <a:rPr lang="en-US" b="0" i="1" dirty="0" smtClean="0">
                        <a:latin typeface="Cambria Math" panose="02040503050406030204" pitchFamily="18" charset="0"/>
                      </a:rPr>
                      <m:t> </m:t>
                    </m:r>
                    <m:r>
                      <a:rPr lang="en-US" b="0" i="1" dirty="0" smtClean="0">
                        <a:latin typeface="Cambria Math" panose="02040503050406030204" pitchFamily="18" charset="0"/>
                      </a:rPr>
                      <m:t>𝐴𝑐𝑡𝑖𝑜𝑛</m:t>
                    </m:r>
                    <m:r>
                      <a:rPr lang="en-US" b="0" i="1" dirty="0" smtClean="0">
                        <a:latin typeface="Cambria Math" panose="02040503050406030204" pitchFamily="18" charset="0"/>
                      </a:rPr>
                      <m:t> ∈{</m:t>
                    </m:r>
                    <m:r>
                      <a:rPr lang="en-US" b="0" i="1" dirty="0" smtClean="0">
                        <a:latin typeface="Cambria Math" panose="02040503050406030204" pitchFamily="18" charset="0"/>
                        <a:ea typeface="Cambria Math" panose="02040503050406030204" pitchFamily="18" charset="0"/>
                      </a:rPr>
                      <m:t>𝑐𝑙𝑖𝑐𝑘𝑎𝑏𝑙𝑒</m:t>
                    </m:r>
                    <m:r>
                      <a:rPr lang="en-US" b="0" i="1" dirty="0" smtClean="0">
                        <a:latin typeface="Cambria Math" panose="02040503050406030204" pitchFamily="18" charset="0"/>
                        <a:ea typeface="Cambria Math" panose="02040503050406030204" pitchFamily="18" charset="0"/>
                      </a:rPr>
                      <m:t>, </m:t>
                    </m:r>
                    <m:r>
                      <a:rPr lang="en-US" b="0" i="1" dirty="0" smtClean="0">
                        <a:latin typeface="Cambria Math" panose="02040503050406030204" pitchFamily="18" charset="0"/>
                        <a:ea typeface="Cambria Math" panose="02040503050406030204" pitchFamily="18" charset="0"/>
                      </a:rPr>
                      <m:t>𝑡𝑜𝑔𝑔𝑙𝑒𝑎𝑏𝑙𝑒</m:t>
                    </m:r>
                    <m:r>
                      <a:rPr lang="en-US" b="0" i="1" dirty="0" smtClean="0">
                        <a:latin typeface="Cambria Math" panose="02040503050406030204" pitchFamily="18" charset="0"/>
                        <a:ea typeface="Cambria Math" panose="02040503050406030204" pitchFamily="18" charset="0"/>
                      </a:rPr>
                      <m:t>,…}</m:t>
                    </m:r>
                  </m:oMath>
                </a14:m>
                <a:endParaRPr lang="en-US" dirty="0">
                  <a:latin typeface="Apple Braille" pitchFamily="2" charset="0"/>
                </a:endParaRPr>
              </a:p>
              <a:p>
                <a:r>
                  <a:rPr lang="en-US" b="1" dirty="0">
                    <a:latin typeface="Apple Braille" pitchFamily="2" charset="0"/>
                  </a:rPr>
                  <a:t>SVM</a:t>
                </a:r>
              </a:p>
              <a:p>
                <a:pPr lvl="1">
                  <a:buChar char="-"/>
                </a:pPr>
                <a:r>
                  <a:rPr lang="en-US" dirty="0">
                    <a:latin typeface="Apple Braille" pitchFamily="2" charset="0"/>
                  </a:rPr>
                  <a:t>Radial Basis Function Kernel</a:t>
                </a:r>
              </a:p>
              <a:p>
                <a:r>
                  <a:rPr lang="en-US" b="1" dirty="0">
                    <a:latin typeface="Apple Braille" pitchFamily="2" charset="0"/>
                  </a:rPr>
                  <a:t>Neural Network</a:t>
                </a:r>
              </a:p>
              <a:p>
                <a:pPr lvl="1">
                  <a:buChar char="-"/>
                </a:pPr>
                <a:r>
                  <a:rPr lang="en-US" dirty="0">
                    <a:latin typeface="Apple Braille" pitchFamily="2" charset="0"/>
                  </a:rPr>
                  <a:t>Two hidden layers with 36 nodes each, Rectified Linear Unit Function</a:t>
                </a:r>
              </a:p>
              <a:p>
                <a:r>
                  <a:rPr lang="en-US" b="1" dirty="0">
                    <a:latin typeface="Apple Braille" pitchFamily="2" charset="0"/>
                  </a:rPr>
                  <a:t>Decision Tree</a:t>
                </a:r>
              </a:p>
              <a:p>
                <a:pPr lvl="1">
                  <a:buChar char="-"/>
                </a:pPr>
                <a:r>
                  <a:rPr lang="en-US" dirty="0">
                    <a:latin typeface="Apple Braille" pitchFamily="2" charset="0"/>
                  </a:rPr>
                  <a:t>Gini impurity</a:t>
                </a:r>
                <a:endParaRPr dirty="0">
                  <a:latin typeface="Apple Braille" pitchFamily="2" charset="0"/>
                </a:endParaRPr>
              </a:p>
            </p:txBody>
          </p:sp>
        </mc:Choice>
        <mc:Fallback xmlns="">
          <p:sp>
            <p:nvSpPr>
              <p:cNvPr id="219" name="Ontology Model…"/>
              <p:cNvSpPr txBox="1">
                <a:spLocks noGrp="1" noRot="1" noChangeAspect="1" noMove="1" noResize="1" noEditPoints="1" noAdjustHandles="1" noChangeArrowheads="1" noChangeShapeType="1" noTextEdit="1"/>
              </p:cNvSpPr>
              <p:nvPr>
                <p:ph type="body" idx="1"/>
              </p:nvPr>
            </p:nvSpPr>
            <p:spPr>
              <a:xfrm>
                <a:off x="1206500" y="4248504"/>
                <a:ext cx="22252590" cy="7890944"/>
              </a:xfrm>
              <a:prstGeom prst="rect">
                <a:avLst/>
              </a:prstGeom>
              <a:blipFill>
                <a:blip r:embed="rId3"/>
                <a:stretch>
                  <a:fillRect l="-1540" t="-4984" b="-4502"/>
                </a:stretch>
              </a:blipFill>
            </p:spPr>
            <p:txBody>
              <a:bodyPr/>
              <a:lstStyle/>
              <a:p>
                <a:r>
                  <a:rPr lang="en-US">
                    <a:noFill/>
                  </a:rPr>
                  <a:t> </a:t>
                </a:r>
              </a:p>
            </p:txBody>
          </p:sp>
        </mc:Fallback>
      </mc:AlternateContent>
      <p:sp>
        <p:nvSpPr>
          <p:cNvPr id="7" name="Accessbolt |…">
            <a:extLst>
              <a:ext uri="{FF2B5EF4-FFF2-40B4-BE49-F238E27FC236}">
                <a16:creationId xmlns:a16="http://schemas.microsoft.com/office/drawing/2014/main" id="{FFA8CD64-A29D-1DAB-E5FD-AC11EB3DE301}"/>
              </a:ext>
            </a:extLst>
          </p:cNvPr>
          <p:cNvSpPr txBox="1">
            <a:spLocks noGrp="1"/>
          </p:cNvSpPr>
          <p:nvPr>
            <p:ph type="title"/>
          </p:nvPr>
        </p:nvSpPr>
        <p:spPr>
          <a:xfrm>
            <a:off x="1206500" y="1079500"/>
            <a:ext cx="21971000" cy="1433163"/>
          </a:xfrm>
          <a:prstGeom prst="rect">
            <a:avLst/>
          </a:prstGeom>
        </p:spPr>
        <p:txBody>
          <a:bodyPr numCol="1" spcCol="0" anchor="ctr"/>
          <a:lstStyle/>
          <a:p>
            <a:r>
              <a:rPr dirty="0" err="1"/>
              <a:t>Access</a:t>
            </a:r>
            <a:r>
              <a:rPr lang="en-US" dirty="0" err="1"/>
              <a:t>B</a:t>
            </a:r>
            <a:r>
              <a:rPr dirty="0" err="1"/>
              <a:t>olt</a:t>
            </a:r>
            <a:r>
              <a:rPr dirty="0"/>
              <a:t> |</a:t>
            </a:r>
            <a:r>
              <a:rPr lang="en-US" dirty="0"/>
              <a:t> </a:t>
            </a:r>
            <a:r>
              <a:rPr sz="5400" dirty="0"/>
              <a:t>Technical</a:t>
            </a:r>
            <a:r>
              <a:rPr lang="en-US" sz="5400" dirty="0"/>
              <a:t> </a:t>
            </a:r>
            <a:r>
              <a:rPr sz="5400" dirty="0"/>
              <a:t>Details</a:t>
            </a:r>
          </a:p>
        </p:txBody>
      </p:sp>
      <p:sp>
        <p:nvSpPr>
          <p:cNvPr id="3" name="TextBox 2">
            <a:extLst>
              <a:ext uri="{FF2B5EF4-FFF2-40B4-BE49-F238E27FC236}">
                <a16:creationId xmlns:a16="http://schemas.microsoft.com/office/drawing/2014/main" id="{4AE8BEE6-2C46-1BE4-CF9C-C32101E9B209}"/>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4" name="TextBox 3">
            <a:extLst>
              <a:ext uri="{FF2B5EF4-FFF2-40B4-BE49-F238E27FC236}">
                <a16:creationId xmlns:a16="http://schemas.microsoft.com/office/drawing/2014/main" id="{E93C7012-E851-CC07-87F7-4EBBF7941228}"/>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mn-lt"/>
                <a:ea typeface="+mn-ea"/>
                <a:cs typeface="+mn-cs"/>
                <a:sym typeface="Helvetica Neue"/>
              </a:rPr>
              <a:t>32</a:t>
            </a:r>
          </a:p>
        </p:txBody>
      </p:sp>
    </p:spTree>
    <p:extLst>
      <p:ext uri="{BB962C8B-B14F-4D97-AF65-F5344CB8AC3E}">
        <p14:creationId xmlns:p14="http://schemas.microsoft.com/office/powerpoint/2010/main" val="3526478051"/>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Dataset"/>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dirty="0"/>
              <a:t>Dataset</a:t>
            </a:r>
            <a:r>
              <a:rPr lang="en-US" dirty="0"/>
              <a:t> for Classification</a:t>
            </a:r>
            <a:endParaRPr dirty="0"/>
          </a:p>
        </p:txBody>
      </p:sp>
      <p:sp>
        <p:nvSpPr>
          <p:cNvPr id="229" name="We built our Dataset from 15 desktop applications"/>
          <p:cNvSpPr txBox="1">
            <a:spLocks noGrp="1"/>
          </p:cNvSpPr>
          <p:nvPr>
            <p:ph type="body" sz="quarter" idx="1"/>
          </p:nvPr>
        </p:nvSpPr>
        <p:spPr>
          <a:xfrm>
            <a:off x="1206500" y="4248504"/>
            <a:ext cx="21971000" cy="1433164"/>
          </a:xfrm>
          <a:prstGeom prst="rect">
            <a:avLst/>
          </a:prstGeom>
        </p:spPr>
        <p:txBody>
          <a:bodyPr>
            <a:normAutofit/>
          </a:bodyPr>
          <a:lstStyle/>
          <a:p>
            <a:r>
              <a:rPr sz="4400" dirty="0">
                <a:latin typeface="Apple Braille" pitchFamily="2" charset="0"/>
              </a:rPr>
              <a:t>We built our Dataset from </a:t>
            </a:r>
            <a:r>
              <a:rPr sz="4400" b="1" dirty="0">
                <a:latin typeface="Apple Braille" pitchFamily="2" charset="0"/>
              </a:rPr>
              <a:t>15 desktop applications</a:t>
            </a:r>
          </a:p>
        </p:txBody>
      </p:sp>
      <p:sp>
        <p:nvSpPr>
          <p:cNvPr id="231" name="Calendar…"/>
          <p:cNvSpPr txBox="1"/>
          <p:nvPr/>
        </p:nvSpPr>
        <p:spPr>
          <a:xfrm>
            <a:off x="1651000" y="5454709"/>
            <a:ext cx="19168201" cy="46215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4" spcCol="0">
            <a:normAutofit/>
          </a:bodyPr>
          <a:lstStyle/>
          <a:p>
            <a:pPr marL="609599" indent="-609599" algn="l">
              <a:lnSpc>
                <a:spcPct val="90000"/>
              </a:lnSpc>
              <a:spcBef>
                <a:spcPts val="4500"/>
              </a:spcBef>
              <a:buSzPct val="123000"/>
              <a:buChar char="-"/>
              <a:defRPr sz="4400">
                <a:solidFill>
                  <a:srgbClr val="000000"/>
                </a:solidFill>
              </a:defRPr>
            </a:pPr>
            <a:r>
              <a:rPr sz="3600" dirty="0">
                <a:latin typeface="Apple Braille" pitchFamily="2" charset="0"/>
              </a:rPr>
              <a:t>Calendar</a:t>
            </a:r>
          </a:p>
          <a:p>
            <a:pPr marL="609599" indent="-609599" algn="l">
              <a:lnSpc>
                <a:spcPct val="90000"/>
              </a:lnSpc>
              <a:spcBef>
                <a:spcPts val="4500"/>
              </a:spcBef>
              <a:buSzPct val="123000"/>
              <a:buChar char="-"/>
              <a:defRPr sz="4400">
                <a:solidFill>
                  <a:srgbClr val="000000"/>
                </a:solidFill>
              </a:defRPr>
            </a:pPr>
            <a:r>
              <a:rPr sz="3600" dirty="0">
                <a:latin typeface="Apple Braille" pitchFamily="2" charset="0"/>
              </a:rPr>
              <a:t>Excel</a:t>
            </a:r>
          </a:p>
          <a:p>
            <a:pPr marL="609599" indent="-609599" algn="l">
              <a:lnSpc>
                <a:spcPct val="90000"/>
              </a:lnSpc>
              <a:spcBef>
                <a:spcPts val="4500"/>
              </a:spcBef>
              <a:buSzPct val="123000"/>
              <a:buChar char="-"/>
              <a:defRPr sz="4400">
                <a:solidFill>
                  <a:srgbClr val="000000"/>
                </a:solidFill>
              </a:defRPr>
            </a:pPr>
            <a:r>
              <a:rPr sz="3600" dirty="0">
                <a:latin typeface="Apple Braille" pitchFamily="2" charset="0"/>
              </a:rPr>
              <a:t>File Explorer</a:t>
            </a:r>
          </a:p>
          <a:p>
            <a:pPr marL="609599" indent="-609599" algn="l">
              <a:lnSpc>
                <a:spcPct val="90000"/>
              </a:lnSpc>
              <a:spcBef>
                <a:spcPts val="4500"/>
              </a:spcBef>
              <a:buSzPct val="123000"/>
              <a:buChar char="-"/>
              <a:defRPr sz="4400">
                <a:solidFill>
                  <a:srgbClr val="000000"/>
                </a:solidFill>
              </a:defRPr>
            </a:pPr>
            <a:r>
              <a:rPr sz="3600" dirty="0">
                <a:latin typeface="Apple Braille" pitchFamily="2" charset="0"/>
              </a:rPr>
              <a:t>Google Chrome</a:t>
            </a:r>
          </a:p>
          <a:p>
            <a:pPr marL="609599" indent="-609599" algn="l">
              <a:lnSpc>
                <a:spcPct val="90000"/>
              </a:lnSpc>
              <a:spcBef>
                <a:spcPts val="4500"/>
              </a:spcBef>
              <a:buSzPct val="123000"/>
              <a:buChar char="-"/>
              <a:defRPr sz="4400">
                <a:solidFill>
                  <a:srgbClr val="000000"/>
                </a:solidFill>
              </a:defRPr>
            </a:pPr>
            <a:r>
              <a:rPr sz="3600" dirty="0">
                <a:latin typeface="Apple Braille" pitchFamily="2" charset="0"/>
              </a:rPr>
              <a:t>MS To do</a:t>
            </a:r>
          </a:p>
          <a:p>
            <a:pPr marL="609599" indent="-609599" algn="l">
              <a:lnSpc>
                <a:spcPct val="90000"/>
              </a:lnSpc>
              <a:spcBef>
                <a:spcPts val="4500"/>
              </a:spcBef>
              <a:buSzPct val="123000"/>
              <a:buChar char="-"/>
              <a:defRPr sz="4400">
                <a:solidFill>
                  <a:srgbClr val="000000"/>
                </a:solidFill>
              </a:defRPr>
            </a:pPr>
            <a:r>
              <a:rPr sz="3600" dirty="0">
                <a:latin typeface="Apple Braille" pitchFamily="2" charset="0"/>
              </a:rPr>
              <a:t>Mozilla Firefox</a:t>
            </a:r>
          </a:p>
          <a:p>
            <a:pPr marL="609599" indent="-609599" algn="l">
              <a:lnSpc>
                <a:spcPct val="90000"/>
              </a:lnSpc>
              <a:spcBef>
                <a:spcPts val="4500"/>
              </a:spcBef>
              <a:buSzPct val="123000"/>
              <a:buChar char="-"/>
              <a:defRPr sz="4400">
                <a:solidFill>
                  <a:srgbClr val="000000"/>
                </a:solidFill>
              </a:defRPr>
            </a:pPr>
            <a:r>
              <a:rPr sz="3600" dirty="0">
                <a:latin typeface="Apple Braille" pitchFamily="2" charset="0"/>
              </a:rPr>
              <a:t>Notepad</a:t>
            </a:r>
          </a:p>
          <a:p>
            <a:pPr marL="609599" indent="-609599" algn="l">
              <a:lnSpc>
                <a:spcPct val="90000"/>
              </a:lnSpc>
              <a:spcBef>
                <a:spcPts val="4500"/>
              </a:spcBef>
              <a:buSzPct val="123000"/>
              <a:buChar char="-"/>
              <a:defRPr sz="4400">
                <a:solidFill>
                  <a:srgbClr val="000000"/>
                </a:solidFill>
              </a:defRPr>
            </a:pPr>
            <a:r>
              <a:rPr sz="3600" dirty="0">
                <a:latin typeface="Apple Braille" pitchFamily="2" charset="0"/>
              </a:rPr>
              <a:t>Notepad++</a:t>
            </a:r>
          </a:p>
          <a:p>
            <a:pPr marL="609599" indent="-609599" algn="l">
              <a:lnSpc>
                <a:spcPct val="90000"/>
              </a:lnSpc>
              <a:spcBef>
                <a:spcPts val="4500"/>
              </a:spcBef>
              <a:buSzPct val="123000"/>
              <a:buChar char="-"/>
              <a:defRPr sz="4400">
                <a:solidFill>
                  <a:srgbClr val="000000"/>
                </a:solidFill>
              </a:defRPr>
            </a:pPr>
            <a:r>
              <a:rPr sz="3600" dirty="0">
                <a:latin typeface="Apple Braille" pitchFamily="2" charset="0"/>
              </a:rPr>
              <a:t>Outlook</a:t>
            </a:r>
          </a:p>
          <a:p>
            <a:pPr marL="609599" indent="-609599" algn="l">
              <a:lnSpc>
                <a:spcPct val="90000"/>
              </a:lnSpc>
              <a:spcBef>
                <a:spcPts val="4500"/>
              </a:spcBef>
              <a:buSzPct val="123000"/>
              <a:buChar char="-"/>
              <a:defRPr sz="4400">
                <a:solidFill>
                  <a:srgbClr val="000000"/>
                </a:solidFill>
              </a:defRPr>
            </a:pPr>
            <a:r>
              <a:rPr sz="3600" dirty="0">
                <a:latin typeface="Apple Braille" pitchFamily="2" charset="0"/>
              </a:rPr>
              <a:t>PowerPoint</a:t>
            </a:r>
          </a:p>
          <a:p>
            <a:pPr marL="609599" indent="-609599" algn="l">
              <a:lnSpc>
                <a:spcPct val="90000"/>
              </a:lnSpc>
              <a:spcBef>
                <a:spcPts val="4500"/>
              </a:spcBef>
              <a:buSzPct val="123000"/>
              <a:buChar char="-"/>
              <a:defRPr sz="4400">
                <a:solidFill>
                  <a:srgbClr val="000000"/>
                </a:solidFill>
              </a:defRPr>
            </a:pPr>
            <a:r>
              <a:rPr sz="3600" dirty="0">
                <a:latin typeface="Apple Braille" pitchFamily="2" charset="0"/>
              </a:rPr>
              <a:t>Skype</a:t>
            </a:r>
          </a:p>
          <a:p>
            <a:pPr marL="609599" indent="-609599" algn="l">
              <a:lnSpc>
                <a:spcPct val="90000"/>
              </a:lnSpc>
              <a:spcBef>
                <a:spcPts val="4500"/>
              </a:spcBef>
              <a:buSzPct val="123000"/>
              <a:buChar char="-"/>
              <a:defRPr sz="4400">
                <a:solidFill>
                  <a:srgbClr val="000000"/>
                </a:solidFill>
              </a:defRPr>
            </a:pPr>
            <a:r>
              <a:rPr sz="3600" dirty="0">
                <a:latin typeface="Apple Braille" pitchFamily="2" charset="0"/>
              </a:rPr>
              <a:t>Weather</a:t>
            </a:r>
            <a:r>
              <a:rPr lang="en-US" sz="3600" dirty="0">
                <a:latin typeface="Apple Braille" pitchFamily="2" charset="0"/>
              </a:rPr>
              <a:t> </a:t>
            </a:r>
            <a:endParaRPr sz="3600" dirty="0">
              <a:latin typeface="Apple Braille" pitchFamily="2" charset="0"/>
            </a:endParaRPr>
          </a:p>
          <a:p>
            <a:pPr marL="609599" indent="-609599" algn="l">
              <a:lnSpc>
                <a:spcPct val="90000"/>
              </a:lnSpc>
              <a:spcBef>
                <a:spcPts val="4500"/>
              </a:spcBef>
              <a:buSzPct val="123000"/>
              <a:buChar char="-"/>
              <a:defRPr sz="4400">
                <a:solidFill>
                  <a:srgbClr val="000000"/>
                </a:solidFill>
              </a:defRPr>
            </a:pPr>
            <a:r>
              <a:rPr sz="3600" dirty="0">
                <a:latin typeface="Apple Braille" pitchFamily="2" charset="0"/>
              </a:rPr>
              <a:t>Word</a:t>
            </a:r>
          </a:p>
          <a:p>
            <a:pPr marL="609599" indent="-609599" algn="l">
              <a:lnSpc>
                <a:spcPct val="90000"/>
              </a:lnSpc>
              <a:spcBef>
                <a:spcPts val="4500"/>
              </a:spcBef>
              <a:buSzPct val="123000"/>
              <a:buChar char="-"/>
              <a:defRPr sz="4400">
                <a:solidFill>
                  <a:srgbClr val="000000"/>
                </a:solidFill>
              </a:defRPr>
            </a:pPr>
            <a:r>
              <a:rPr sz="3600" dirty="0">
                <a:latin typeface="Apple Braille" pitchFamily="2" charset="0"/>
              </a:rPr>
              <a:t>WordPad</a:t>
            </a:r>
          </a:p>
          <a:p>
            <a:pPr marL="609599" indent="-609599" algn="l">
              <a:lnSpc>
                <a:spcPct val="90000"/>
              </a:lnSpc>
              <a:spcBef>
                <a:spcPts val="4500"/>
              </a:spcBef>
              <a:buSzPct val="123000"/>
              <a:buChar char="-"/>
              <a:defRPr sz="4400">
                <a:solidFill>
                  <a:srgbClr val="000000"/>
                </a:solidFill>
              </a:defRPr>
            </a:pPr>
            <a:r>
              <a:rPr sz="3600" dirty="0">
                <a:latin typeface="Apple Braille" pitchFamily="2" charset="0"/>
              </a:rPr>
              <a:t>Zoom</a:t>
            </a:r>
          </a:p>
        </p:txBody>
      </p:sp>
      <p:sp>
        <p:nvSpPr>
          <p:cNvPr id="232" name="1014 Command Controls (25%) - 3095 Non-Command Controls (75%)"/>
          <p:cNvSpPr txBox="1"/>
          <p:nvPr/>
        </p:nvSpPr>
        <p:spPr>
          <a:xfrm>
            <a:off x="1206500" y="10346526"/>
            <a:ext cx="11216728" cy="22899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indent="-609600" algn="l">
              <a:lnSpc>
                <a:spcPct val="90000"/>
              </a:lnSpc>
              <a:spcBef>
                <a:spcPts val="4500"/>
              </a:spcBef>
              <a:buSzPct val="123000"/>
              <a:buChar char="•"/>
              <a:defRPr sz="4800">
                <a:solidFill>
                  <a:srgbClr val="000000"/>
                </a:solidFill>
              </a:defRPr>
            </a:lvl1pPr>
          </a:lstStyle>
          <a:p>
            <a:r>
              <a:rPr sz="4400" b="1" dirty="0">
                <a:latin typeface="Apple Braille" pitchFamily="2" charset="0"/>
              </a:rPr>
              <a:t>1014</a:t>
            </a:r>
            <a:r>
              <a:rPr sz="4400" dirty="0">
                <a:latin typeface="Apple Braille" pitchFamily="2" charset="0"/>
              </a:rPr>
              <a:t> Command Controls (25%) </a:t>
            </a:r>
            <a:endParaRPr lang="en-US" sz="4400" dirty="0">
              <a:latin typeface="Apple Braille" pitchFamily="2" charset="0"/>
            </a:endParaRPr>
          </a:p>
          <a:p>
            <a:r>
              <a:rPr sz="4400" b="1" dirty="0">
                <a:latin typeface="Apple Braille" pitchFamily="2" charset="0"/>
              </a:rPr>
              <a:t>3095</a:t>
            </a:r>
            <a:r>
              <a:rPr sz="4400" dirty="0">
                <a:latin typeface="Apple Braille" pitchFamily="2" charset="0"/>
              </a:rPr>
              <a:t> Non-Command Controls (75%)</a:t>
            </a:r>
          </a:p>
        </p:txBody>
      </p:sp>
      <p:sp>
        <p:nvSpPr>
          <p:cNvPr id="9" name="Accessbolt |…">
            <a:extLst>
              <a:ext uri="{FF2B5EF4-FFF2-40B4-BE49-F238E27FC236}">
                <a16:creationId xmlns:a16="http://schemas.microsoft.com/office/drawing/2014/main" id="{8543EDDE-7C94-FA82-B601-9E1E75E84B50}"/>
              </a:ext>
            </a:extLst>
          </p:cNvPr>
          <p:cNvSpPr txBox="1">
            <a:spLocks noGrp="1"/>
          </p:cNvSpPr>
          <p:nvPr>
            <p:ph type="title"/>
          </p:nvPr>
        </p:nvSpPr>
        <p:spPr>
          <a:xfrm>
            <a:off x="1206500" y="1079500"/>
            <a:ext cx="21971000" cy="1433163"/>
          </a:xfrm>
          <a:prstGeom prst="rect">
            <a:avLst/>
          </a:prstGeom>
        </p:spPr>
        <p:txBody>
          <a:bodyPr numCol="1" spcCol="0" anchor="ctr"/>
          <a:lstStyle/>
          <a:p>
            <a:r>
              <a:rPr dirty="0" err="1"/>
              <a:t>Access</a:t>
            </a:r>
            <a:r>
              <a:rPr lang="en-US" dirty="0" err="1"/>
              <a:t>B</a:t>
            </a:r>
            <a:r>
              <a:rPr dirty="0" err="1"/>
              <a:t>olt</a:t>
            </a:r>
            <a:r>
              <a:rPr dirty="0"/>
              <a:t> |</a:t>
            </a:r>
            <a:r>
              <a:rPr lang="en-US" dirty="0"/>
              <a:t> </a:t>
            </a:r>
            <a:r>
              <a:rPr sz="5400" dirty="0"/>
              <a:t>Technical</a:t>
            </a:r>
            <a:r>
              <a:rPr lang="en-US" sz="5400" dirty="0"/>
              <a:t> </a:t>
            </a:r>
            <a:r>
              <a:rPr sz="5400" dirty="0"/>
              <a:t>Details</a:t>
            </a:r>
          </a:p>
        </p:txBody>
      </p:sp>
      <p:sp>
        <p:nvSpPr>
          <p:cNvPr id="2" name="Slide Number Placeholder 1">
            <a:extLst>
              <a:ext uri="{FF2B5EF4-FFF2-40B4-BE49-F238E27FC236}">
                <a16:creationId xmlns:a16="http://schemas.microsoft.com/office/drawing/2014/main" id="{7BD25538-5902-A8F5-3358-60F82467E43C}"/>
              </a:ext>
            </a:extLst>
          </p:cNvPr>
          <p:cNvSpPr>
            <a:spLocks noGrp="1"/>
          </p:cNvSpPr>
          <p:nvPr>
            <p:ph type="sldNum" sz="quarter" idx="2"/>
          </p:nvPr>
        </p:nvSpPr>
        <p:spPr/>
        <p:txBody>
          <a:bodyPr/>
          <a:lstStyle/>
          <a:p>
            <a:fld id="{86CB4B4D-7CA3-9044-876B-883B54F8677D}" type="slidenum">
              <a:rPr lang="en-US" smtClean="0"/>
              <a:t>36</a:t>
            </a:fld>
            <a:endParaRPr lang="en-US"/>
          </a:p>
        </p:txBody>
      </p:sp>
      <p:sp>
        <p:nvSpPr>
          <p:cNvPr id="3" name="TextBox 2">
            <a:extLst>
              <a:ext uri="{FF2B5EF4-FFF2-40B4-BE49-F238E27FC236}">
                <a16:creationId xmlns:a16="http://schemas.microsoft.com/office/drawing/2014/main" id="{275E54BF-F3B0-60F0-C9B8-C680EAFC916B}"/>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4" name="TextBox 3">
            <a:extLst>
              <a:ext uri="{FF2B5EF4-FFF2-40B4-BE49-F238E27FC236}">
                <a16:creationId xmlns:a16="http://schemas.microsoft.com/office/drawing/2014/main" id="{15015A0F-0986-D808-0D30-03F20CA51D5E}"/>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mn-lt"/>
                <a:ea typeface="+mn-ea"/>
                <a:cs typeface="+mn-cs"/>
                <a:sym typeface="Helvetica Neue"/>
              </a:rPr>
              <a:t>33</a:t>
            </a:r>
          </a:p>
        </p:txBody>
      </p:sp>
    </p:spTree>
    <p:extLst>
      <p:ext uri="{BB962C8B-B14F-4D97-AF65-F5344CB8AC3E}">
        <p14:creationId xmlns:p14="http://schemas.microsoft.com/office/powerpoint/2010/main" val="402039024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Evaluation"/>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dirty="0"/>
              <a:t>Evaluation</a:t>
            </a:r>
            <a:r>
              <a:rPr lang="en-US" dirty="0"/>
              <a:t> of Classification Models</a:t>
            </a:r>
            <a:endParaRPr dirty="0"/>
          </a:p>
        </p:txBody>
      </p:sp>
      <p:sp>
        <p:nvSpPr>
          <p:cNvPr id="235" name="Use of location features during training improved Command vs. Content control separation (except SVM)"/>
          <p:cNvSpPr txBox="1">
            <a:spLocks noGrp="1"/>
          </p:cNvSpPr>
          <p:nvPr>
            <p:ph type="body" sz="half" idx="1"/>
          </p:nvPr>
        </p:nvSpPr>
        <p:spPr>
          <a:xfrm>
            <a:off x="1206500" y="4248504"/>
            <a:ext cx="8941898" cy="8256012"/>
          </a:xfrm>
          <a:prstGeom prst="rect">
            <a:avLst/>
          </a:prstGeom>
        </p:spPr>
        <p:txBody>
          <a:bodyPr>
            <a:normAutofit/>
          </a:bodyPr>
          <a:lstStyle/>
          <a:p>
            <a:r>
              <a:rPr lang="en-US" sz="4400" dirty="0">
                <a:latin typeface="Apple Braille" pitchFamily="2" charset="0"/>
              </a:rPr>
              <a:t>Inclusion</a:t>
            </a:r>
            <a:r>
              <a:rPr sz="4400" dirty="0">
                <a:latin typeface="Apple Braille" pitchFamily="2" charset="0"/>
              </a:rPr>
              <a:t> of location features improved Command vs. Content control separation (except SVM)</a:t>
            </a:r>
          </a:p>
        </p:txBody>
      </p:sp>
      <p:pic>
        <p:nvPicPr>
          <p:cNvPr id="237" name="Screen Shot 2022-06-09 at 2.21.46 PM.png" descr="Screen Shot 2022-06-09 at 2.21.46 PM.png"/>
          <p:cNvPicPr>
            <a:picLocks noChangeAspect="1"/>
          </p:cNvPicPr>
          <p:nvPr/>
        </p:nvPicPr>
        <p:blipFill>
          <a:blip r:embed="rId3"/>
          <a:stretch>
            <a:fillRect/>
          </a:stretch>
        </p:blipFill>
        <p:spPr>
          <a:xfrm>
            <a:off x="10148398" y="4028990"/>
            <a:ext cx="13540570" cy="4347520"/>
          </a:xfrm>
          <a:prstGeom prst="rect">
            <a:avLst/>
          </a:prstGeom>
          <a:ln w="12700">
            <a:solidFill>
              <a:srgbClr val="000000"/>
            </a:solidFill>
            <a:miter lim="400000"/>
          </a:ln>
        </p:spPr>
      </p:pic>
      <p:sp>
        <p:nvSpPr>
          <p:cNvPr id="8" name="Accessbolt |…">
            <a:extLst>
              <a:ext uri="{FF2B5EF4-FFF2-40B4-BE49-F238E27FC236}">
                <a16:creationId xmlns:a16="http://schemas.microsoft.com/office/drawing/2014/main" id="{E91005CA-A7B5-8C19-54B0-A18DDFA51FA0}"/>
              </a:ext>
            </a:extLst>
          </p:cNvPr>
          <p:cNvSpPr txBox="1">
            <a:spLocks noGrp="1"/>
          </p:cNvSpPr>
          <p:nvPr>
            <p:ph type="title"/>
          </p:nvPr>
        </p:nvSpPr>
        <p:spPr>
          <a:xfrm>
            <a:off x="1206500" y="1079500"/>
            <a:ext cx="21971000" cy="1433163"/>
          </a:xfrm>
          <a:prstGeom prst="rect">
            <a:avLst/>
          </a:prstGeom>
        </p:spPr>
        <p:txBody>
          <a:bodyPr numCol="1" spcCol="0" anchor="ctr"/>
          <a:lstStyle/>
          <a:p>
            <a:r>
              <a:rPr lang="en-US" dirty="0" err="1"/>
              <a:t>AccessBolt</a:t>
            </a:r>
            <a:r>
              <a:rPr dirty="0"/>
              <a:t> |</a:t>
            </a:r>
            <a:r>
              <a:rPr lang="en-US" dirty="0"/>
              <a:t> </a:t>
            </a:r>
            <a:r>
              <a:rPr sz="5400" dirty="0"/>
              <a:t>Technical</a:t>
            </a:r>
            <a:r>
              <a:rPr lang="en-US" sz="5400" dirty="0"/>
              <a:t> </a:t>
            </a:r>
            <a:r>
              <a:rPr sz="5400" dirty="0"/>
              <a:t>Details</a:t>
            </a:r>
          </a:p>
        </p:txBody>
      </p:sp>
      <p:sp>
        <p:nvSpPr>
          <p:cNvPr id="2" name="Slide Number Placeholder 1">
            <a:extLst>
              <a:ext uri="{FF2B5EF4-FFF2-40B4-BE49-F238E27FC236}">
                <a16:creationId xmlns:a16="http://schemas.microsoft.com/office/drawing/2014/main" id="{BA0F5C9E-CDD3-01FB-0309-240E3B51C30A}"/>
              </a:ext>
            </a:extLst>
          </p:cNvPr>
          <p:cNvSpPr>
            <a:spLocks noGrp="1"/>
          </p:cNvSpPr>
          <p:nvPr>
            <p:ph type="sldNum" sz="quarter" idx="2"/>
          </p:nvPr>
        </p:nvSpPr>
        <p:spPr/>
        <p:txBody>
          <a:bodyPr/>
          <a:lstStyle/>
          <a:p>
            <a:fld id="{86CB4B4D-7CA3-9044-876B-883B54F8677D}" type="slidenum">
              <a:rPr lang="en-US" smtClean="0"/>
              <a:t>37</a:t>
            </a:fld>
            <a:endParaRPr lang="en-US"/>
          </a:p>
        </p:txBody>
      </p:sp>
      <p:sp>
        <p:nvSpPr>
          <p:cNvPr id="3" name="TextBox 2">
            <a:extLst>
              <a:ext uri="{FF2B5EF4-FFF2-40B4-BE49-F238E27FC236}">
                <a16:creationId xmlns:a16="http://schemas.microsoft.com/office/drawing/2014/main" id="{078B3680-F5A1-F980-D7CE-F7CB40915020}"/>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4" name="TextBox 3">
            <a:extLst>
              <a:ext uri="{FF2B5EF4-FFF2-40B4-BE49-F238E27FC236}">
                <a16:creationId xmlns:a16="http://schemas.microsoft.com/office/drawing/2014/main" id="{F7E58495-A1EB-A88E-71B2-ED93BD4D3A5D}"/>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mn-lt"/>
                <a:ea typeface="+mn-ea"/>
                <a:cs typeface="+mn-cs"/>
                <a:sym typeface="Helvetica Neue"/>
              </a:rPr>
              <a:t>34</a:t>
            </a:r>
          </a:p>
        </p:txBody>
      </p:sp>
    </p:spTree>
    <p:extLst>
      <p:ext uri="{BB962C8B-B14F-4D97-AF65-F5344CB8AC3E}">
        <p14:creationId xmlns:p14="http://schemas.microsoft.com/office/powerpoint/2010/main" val="365639197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Interface"/>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Interface</a:t>
            </a:r>
          </a:p>
        </p:txBody>
      </p:sp>
      <p:sp>
        <p:nvSpPr>
          <p:cNvPr id="240" name="Flat interface design rather than hierarchical…"/>
          <p:cNvSpPr txBox="1">
            <a:spLocks noGrp="1"/>
          </p:cNvSpPr>
          <p:nvPr>
            <p:ph type="body" sz="half" idx="1"/>
          </p:nvPr>
        </p:nvSpPr>
        <p:spPr>
          <a:xfrm>
            <a:off x="1206501" y="4248504"/>
            <a:ext cx="10038148" cy="8256012"/>
          </a:xfrm>
          <a:prstGeom prst="rect">
            <a:avLst/>
          </a:prstGeom>
        </p:spPr>
        <p:txBody>
          <a:bodyPr>
            <a:normAutofit/>
          </a:bodyPr>
          <a:lstStyle/>
          <a:p>
            <a:r>
              <a:rPr sz="4400" dirty="0">
                <a:latin typeface="Apple Braille" pitchFamily="2" charset="0"/>
              </a:rPr>
              <a:t>Flat interface design rather than hierarchical </a:t>
            </a:r>
          </a:p>
          <a:p>
            <a:r>
              <a:rPr sz="4400" dirty="0">
                <a:latin typeface="Apple Braille" pitchFamily="2" charset="0"/>
              </a:rPr>
              <a:t>Easy controls for navigation and selection</a:t>
            </a:r>
          </a:p>
          <a:p>
            <a:r>
              <a:rPr sz="4400" dirty="0">
                <a:latin typeface="Apple Braille" pitchFamily="2" charset="0"/>
              </a:rPr>
              <a:t>Flexible search with </a:t>
            </a:r>
            <a:r>
              <a:rPr lang="en-US" sz="4400" dirty="0">
                <a:latin typeface="Apple Braille" pitchFamily="2" charset="0"/>
              </a:rPr>
              <a:t>sentence embeddings</a:t>
            </a:r>
            <a:r>
              <a:rPr sz="4400" dirty="0">
                <a:latin typeface="Apple Braille" pitchFamily="2" charset="0"/>
              </a:rPr>
              <a:t> </a:t>
            </a:r>
            <a:r>
              <a:rPr lang="en-US" sz="4400" dirty="0">
                <a:latin typeface="Apple Braille" pitchFamily="2" charset="0"/>
              </a:rPr>
              <a:t>(BERT)</a:t>
            </a:r>
            <a:endParaRPr sz="4400" dirty="0">
              <a:latin typeface="Apple Braille" pitchFamily="2" charset="0"/>
            </a:endParaRPr>
          </a:p>
        </p:txBody>
      </p:sp>
      <p:pic>
        <p:nvPicPr>
          <p:cNvPr id="242" name="teaser_figure.png" descr="teaser_figure.png"/>
          <p:cNvPicPr>
            <a:picLocks noChangeAspect="1"/>
          </p:cNvPicPr>
          <p:nvPr/>
        </p:nvPicPr>
        <p:blipFill>
          <a:blip r:embed="rId3"/>
          <a:stretch>
            <a:fillRect/>
          </a:stretch>
        </p:blipFill>
        <p:spPr>
          <a:xfrm>
            <a:off x="11731389" y="3813498"/>
            <a:ext cx="11160788" cy="8180095"/>
          </a:xfrm>
          <a:prstGeom prst="rect">
            <a:avLst/>
          </a:prstGeom>
          <a:ln w="12700">
            <a:solidFill>
              <a:srgbClr val="000000"/>
            </a:solidFill>
            <a:miter lim="400000"/>
          </a:ln>
        </p:spPr>
      </p:pic>
      <p:sp>
        <p:nvSpPr>
          <p:cNvPr id="8" name="Accessbolt |…">
            <a:extLst>
              <a:ext uri="{FF2B5EF4-FFF2-40B4-BE49-F238E27FC236}">
                <a16:creationId xmlns:a16="http://schemas.microsoft.com/office/drawing/2014/main" id="{4263ED2A-7DE6-2292-1DDE-8BA33E05113A}"/>
              </a:ext>
            </a:extLst>
          </p:cNvPr>
          <p:cNvSpPr txBox="1">
            <a:spLocks noGrp="1"/>
          </p:cNvSpPr>
          <p:nvPr>
            <p:ph type="title"/>
          </p:nvPr>
        </p:nvSpPr>
        <p:spPr>
          <a:xfrm>
            <a:off x="1206500" y="1079500"/>
            <a:ext cx="21971000" cy="1433163"/>
          </a:xfrm>
          <a:prstGeom prst="rect">
            <a:avLst/>
          </a:prstGeom>
        </p:spPr>
        <p:txBody>
          <a:bodyPr numCol="1" spcCol="0" anchor="ctr"/>
          <a:lstStyle/>
          <a:p>
            <a:r>
              <a:rPr lang="en-US" dirty="0" err="1"/>
              <a:t>AccessBolt</a:t>
            </a:r>
            <a:r>
              <a:rPr dirty="0"/>
              <a:t> |</a:t>
            </a:r>
            <a:r>
              <a:rPr lang="en-US" dirty="0"/>
              <a:t> </a:t>
            </a:r>
            <a:r>
              <a:rPr sz="5400" dirty="0"/>
              <a:t>Technical</a:t>
            </a:r>
            <a:r>
              <a:rPr lang="en-US" sz="5400" dirty="0"/>
              <a:t> </a:t>
            </a:r>
            <a:r>
              <a:rPr sz="5400" dirty="0"/>
              <a:t>Details</a:t>
            </a:r>
          </a:p>
        </p:txBody>
      </p:sp>
      <p:sp>
        <p:nvSpPr>
          <p:cNvPr id="2" name="Slide Number Placeholder 1">
            <a:extLst>
              <a:ext uri="{FF2B5EF4-FFF2-40B4-BE49-F238E27FC236}">
                <a16:creationId xmlns:a16="http://schemas.microsoft.com/office/drawing/2014/main" id="{3A55A69A-ED82-084D-FBEE-92678F6B4748}"/>
              </a:ext>
            </a:extLst>
          </p:cNvPr>
          <p:cNvSpPr>
            <a:spLocks noGrp="1"/>
          </p:cNvSpPr>
          <p:nvPr>
            <p:ph type="sldNum" sz="quarter" idx="2"/>
          </p:nvPr>
        </p:nvSpPr>
        <p:spPr/>
        <p:txBody>
          <a:bodyPr/>
          <a:lstStyle/>
          <a:p>
            <a:fld id="{86CB4B4D-7CA3-9044-876B-883B54F8677D}" type="slidenum">
              <a:rPr lang="en-US" smtClean="0"/>
              <a:t>38</a:t>
            </a:fld>
            <a:endParaRPr lang="en-US"/>
          </a:p>
        </p:txBody>
      </p:sp>
      <p:sp>
        <p:nvSpPr>
          <p:cNvPr id="3" name="TextBox 2">
            <a:extLst>
              <a:ext uri="{FF2B5EF4-FFF2-40B4-BE49-F238E27FC236}">
                <a16:creationId xmlns:a16="http://schemas.microsoft.com/office/drawing/2014/main" id="{017156CF-E2D7-ADC8-64B9-9C607E78D85A}"/>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4" name="TextBox 3">
            <a:extLst>
              <a:ext uri="{FF2B5EF4-FFF2-40B4-BE49-F238E27FC236}">
                <a16:creationId xmlns:a16="http://schemas.microsoft.com/office/drawing/2014/main" id="{D29C0666-F542-C398-2625-C93C1280BF43}"/>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dirty="0">
                <a:solidFill>
                  <a:schemeClr val="bg1"/>
                </a:solidFill>
              </a:rPr>
              <a:t>35</a:t>
            </a:r>
            <a:endParaRPr kumimoji="0" lang="en-US" sz="2400" b="0" i="0" u="none" strike="noStrike" cap="none" spc="0" normalizeH="0" baseline="0" dirty="0">
              <a:ln>
                <a:noFill/>
              </a:ln>
              <a:solidFill>
                <a:schemeClr val="bg1"/>
              </a:solidFill>
              <a:effectLst/>
              <a:uFillTx/>
              <a:latin typeface="+mn-lt"/>
              <a:ea typeface="+mn-ea"/>
              <a:cs typeface="+mn-cs"/>
              <a:sym typeface="Helvetica Neue"/>
            </a:endParaRPr>
          </a:p>
        </p:txBody>
      </p:sp>
    </p:spTree>
    <p:extLst>
      <p:ext uri="{BB962C8B-B14F-4D97-AF65-F5344CB8AC3E}">
        <p14:creationId xmlns:p14="http://schemas.microsoft.com/office/powerpoint/2010/main" val="368656663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Evaluation Study |…"/>
          <p:cNvSpPr txBox="1">
            <a:spLocks noGrp="1"/>
          </p:cNvSpPr>
          <p:nvPr>
            <p:ph type="title"/>
          </p:nvPr>
        </p:nvSpPr>
        <p:spPr>
          <a:prstGeom prst="rect">
            <a:avLst/>
          </a:prstGeom>
        </p:spPr>
        <p:txBody>
          <a:bodyPr numCol="1" spcCol="0" anchor="ctr"/>
          <a:lstStyle/>
          <a:p>
            <a:pPr defTabSz="2096971">
              <a:defRPr sz="7310" spc="-146"/>
            </a:pPr>
            <a:r>
              <a:rPr sz="8800" dirty="0"/>
              <a:t>Evaluation</a:t>
            </a:r>
            <a:r>
              <a:rPr dirty="0"/>
              <a:t> |</a:t>
            </a:r>
            <a:r>
              <a:rPr lang="en-US" dirty="0"/>
              <a:t> </a:t>
            </a:r>
            <a:r>
              <a:rPr lang="en-US" sz="5400" dirty="0"/>
              <a:t>Study</a:t>
            </a:r>
            <a:r>
              <a:rPr lang="en-US" dirty="0"/>
              <a:t> </a:t>
            </a:r>
            <a:r>
              <a:rPr lang="en-US" sz="5500" dirty="0"/>
              <a:t>Design</a:t>
            </a:r>
            <a:endParaRPr sz="5500" dirty="0"/>
          </a:p>
        </p:txBody>
      </p:sp>
      <p:sp>
        <p:nvSpPr>
          <p:cNvPr id="245" name="Subtask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dirty="0"/>
              <a:t>Subtasks</a:t>
            </a:r>
          </a:p>
        </p:txBody>
      </p:sp>
      <p:sp>
        <p:nvSpPr>
          <p:cNvPr id="246" name="We conducted an IRB-approved user study with 6 screen reader user"/>
          <p:cNvSpPr txBox="1">
            <a:spLocks noGrp="1"/>
          </p:cNvSpPr>
          <p:nvPr>
            <p:ph type="body" sz="quarter" idx="1"/>
          </p:nvPr>
        </p:nvSpPr>
        <p:spPr>
          <a:xfrm>
            <a:off x="1206500" y="4248504"/>
            <a:ext cx="21971000" cy="1569243"/>
          </a:xfrm>
          <a:prstGeom prst="rect">
            <a:avLst/>
          </a:prstGeom>
        </p:spPr>
        <p:txBody>
          <a:bodyPr>
            <a:normAutofit/>
          </a:bodyPr>
          <a:lstStyle/>
          <a:p>
            <a:r>
              <a:rPr sz="4400" dirty="0">
                <a:latin typeface="Apple Braille" pitchFamily="2" charset="0"/>
              </a:rPr>
              <a:t>We conducted an IRB-approved user study with </a:t>
            </a:r>
            <a:r>
              <a:rPr sz="4400" b="1" dirty="0">
                <a:latin typeface="Apple Braille" pitchFamily="2" charset="0"/>
              </a:rPr>
              <a:t>6 screen reader user</a:t>
            </a:r>
            <a:r>
              <a:rPr lang="en-US" sz="4400" b="1" dirty="0">
                <a:latin typeface="Apple Braille" pitchFamily="2" charset="0"/>
              </a:rPr>
              <a:t>s</a:t>
            </a:r>
            <a:endParaRPr sz="4400" b="1" dirty="0">
              <a:latin typeface="Apple Braille" pitchFamily="2" charset="0"/>
            </a:endParaRPr>
          </a:p>
        </p:txBody>
      </p:sp>
      <p:pic>
        <p:nvPicPr>
          <p:cNvPr id="247" name="Screen Shot 2022-06-09 at 3.04.52 PM.png" descr="Screen Shot 2022-06-09 at 3.04.52 PM.png"/>
          <p:cNvPicPr>
            <a:picLocks noChangeAspect="1"/>
          </p:cNvPicPr>
          <p:nvPr/>
        </p:nvPicPr>
        <p:blipFill>
          <a:blip r:embed="rId3"/>
          <a:stretch>
            <a:fillRect/>
          </a:stretch>
        </p:blipFill>
        <p:spPr>
          <a:xfrm>
            <a:off x="4865612" y="7030549"/>
            <a:ext cx="14652776" cy="2691922"/>
          </a:xfrm>
          <a:prstGeom prst="rect">
            <a:avLst/>
          </a:prstGeom>
          <a:ln w="12700">
            <a:solidFill>
              <a:srgbClr val="000000"/>
            </a:solidFill>
            <a:miter lim="400000"/>
          </a:ln>
        </p:spPr>
      </p:pic>
      <p:sp>
        <p:nvSpPr>
          <p:cNvPr id="248" name="Task: Complete a series of subtask within 10 minutes"/>
          <p:cNvSpPr txBox="1"/>
          <p:nvPr/>
        </p:nvSpPr>
        <p:spPr>
          <a:xfrm>
            <a:off x="1206500" y="5688928"/>
            <a:ext cx="21971000" cy="1137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indent="-609600" algn="l">
              <a:lnSpc>
                <a:spcPct val="90000"/>
              </a:lnSpc>
              <a:spcBef>
                <a:spcPts val="4500"/>
              </a:spcBef>
              <a:buSzPct val="123000"/>
              <a:buChar char="•"/>
              <a:defRPr sz="4800">
                <a:solidFill>
                  <a:srgbClr val="000000"/>
                </a:solidFill>
              </a:defRPr>
            </a:lvl1pPr>
          </a:lstStyle>
          <a:p>
            <a:r>
              <a:rPr sz="4400" dirty="0">
                <a:latin typeface="Apple Braille" pitchFamily="2" charset="0"/>
              </a:rPr>
              <a:t>Task: Complete a series of subtask within </a:t>
            </a:r>
            <a:r>
              <a:rPr sz="4400" b="1" dirty="0">
                <a:latin typeface="Apple Braille" pitchFamily="2" charset="0"/>
              </a:rPr>
              <a:t>10 minutes</a:t>
            </a:r>
          </a:p>
        </p:txBody>
      </p:sp>
      <p:sp>
        <p:nvSpPr>
          <p:cNvPr id="249" name="Baseline Condition: Using only the screen reader…"/>
          <p:cNvSpPr txBox="1"/>
          <p:nvPr/>
        </p:nvSpPr>
        <p:spPr>
          <a:xfrm>
            <a:off x="1206500" y="10293953"/>
            <a:ext cx="21971000" cy="2704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marL="609600" indent="-609600" algn="l">
              <a:lnSpc>
                <a:spcPct val="90000"/>
              </a:lnSpc>
              <a:spcBef>
                <a:spcPts val="4500"/>
              </a:spcBef>
              <a:buSzPct val="123000"/>
              <a:buChar char="-"/>
              <a:defRPr sz="4800" b="1">
                <a:solidFill>
                  <a:srgbClr val="000000"/>
                </a:solidFill>
              </a:defRPr>
            </a:pPr>
            <a:r>
              <a:rPr sz="4400" dirty="0">
                <a:latin typeface="Apple Braille" pitchFamily="2" charset="0"/>
              </a:rPr>
              <a:t>Baseline Condition: </a:t>
            </a:r>
            <a:r>
              <a:rPr sz="4400" b="0" dirty="0">
                <a:latin typeface="Apple Braille" pitchFamily="2" charset="0"/>
              </a:rPr>
              <a:t>Using only the screen reader</a:t>
            </a:r>
          </a:p>
          <a:p>
            <a:pPr marL="609600" indent="-609600" algn="l">
              <a:lnSpc>
                <a:spcPct val="90000"/>
              </a:lnSpc>
              <a:spcBef>
                <a:spcPts val="4500"/>
              </a:spcBef>
              <a:buSzPct val="123000"/>
              <a:buChar char="-"/>
              <a:defRPr sz="4800" b="1">
                <a:solidFill>
                  <a:srgbClr val="000000"/>
                </a:solidFill>
              </a:defRPr>
            </a:pPr>
            <a:r>
              <a:rPr sz="4400" dirty="0">
                <a:latin typeface="Apple Braille" pitchFamily="2" charset="0"/>
              </a:rPr>
              <a:t>Proposed Condition: </a:t>
            </a:r>
            <a:r>
              <a:rPr sz="4400" b="0" dirty="0">
                <a:latin typeface="Apple Braille" pitchFamily="2" charset="0"/>
              </a:rPr>
              <a:t>Using screen reader with </a:t>
            </a:r>
            <a:r>
              <a:rPr sz="4400" b="1" dirty="0" err="1">
                <a:latin typeface="Apple Braille" pitchFamily="2" charset="0"/>
              </a:rPr>
              <a:t>Access</a:t>
            </a:r>
            <a:r>
              <a:rPr lang="en-US" sz="4400" b="1" dirty="0" err="1">
                <a:latin typeface="Apple Braille" pitchFamily="2" charset="0"/>
              </a:rPr>
              <a:t>B</a:t>
            </a:r>
            <a:r>
              <a:rPr sz="4400" b="1" dirty="0" err="1">
                <a:latin typeface="Apple Braille" pitchFamily="2" charset="0"/>
              </a:rPr>
              <a:t>olt</a:t>
            </a:r>
            <a:r>
              <a:rPr sz="4400" b="1" dirty="0">
                <a:latin typeface="Apple Braille" pitchFamily="2" charset="0"/>
              </a:rPr>
              <a:t> </a:t>
            </a:r>
            <a:r>
              <a:rPr lang="en-US" sz="4400" b="0" dirty="0">
                <a:latin typeface="Apple Braille" pitchFamily="2" charset="0"/>
              </a:rPr>
              <a:t>interface</a:t>
            </a:r>
            <a:endParaRPr sz="4400" b="0" dirty="0">
              <a:latin typeface="Apple Braille" pitchFamily="2" charset="0"/>
            </a:endParaRPr>
          </a:p>
        </p:txBody>
      </p:sp>
      <p:sp>
        <p:nvSpPr>
          <p:cNvPr id="2" name="Slide Number Placeholder 1">
            <a:extLst>
              <a:ext uri="{FF2B5EF4-FFF2-40B4-BE49-F238E27FC236}">
                <a16:creationId xmlns:a16="http://schemas.microsoft.com/office/drawing/2014/main" id="{5C063F60-94D2-03F8-AF89-D4D16AEB2C8D}"/>
              </a:ext>
            </a:extLst>
          </p:cNvPr>
          <p:cNvSpPr>
            <a:spLocks noGrp="1"/>
          </p:cNvSpPr>
          <p:nvPr>
            <p:ph type="sldNum" sz="quarter" idx="2"/>
          </p:nvPr>
        </p:nvSpPr>
        <p:spPr/>
        <p:txBody>
          <a:bodyPr/>
          <a:lstStyle/>
          <a:p>
            <a:fld id="{86CB4B4D-7CA3-9044-876B-883B54F8677D}" type="slidenum">
              <a:rPr lang="en-US" smtClean="0"/>
              <a:t>39</a:t>
            </a:fld>
            <a:endParaRPr lang="en-US"/>
          </a:p>
        </p:txBody>
      </p:sp>
      <p:sp>
        <p:nvSpPr>
          <p:cNvPr id="3" name="TextBox 2">
            <a:extLst>
              <a:ext uri="{FF2B5EF4-FFF2-40B4-BE49-F238E27FC236}">
                <a16:creationId xmlns:a16="http://schemas.microsoft.com/office/drawing/2014/main" id="{320EC212-0994-352A-A9AF-628FC223D869}"/>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4" name="TextBox 3">
            <a:extLst>
              <a:ext uri="{FF2B5EF4-FFF2-40B4-BE49-F238E27FC236}">
                <a16:creationId xmlns:a16="http://schemas.microsoft.com/office/drawing/2014/main" id="{39EB7AAA-D0D2-00C4-D9A4-A85135449D1A}"/>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dirty="0">
                <a:solidFill>
                  <a:schemeClr val="bg1"/>
                </a:solidFill>
              </a:rPr>
              <a:t>36</a:t>
            </a:r>
            <a:endParaRPr kumimoji="0" lang="en-US" sz="2400" b="0" i="0" u="none" strike="noStrike" cap="none" spc="0" normalizeH="0" baseline="0" dirty="0">
              <a:ln>
                <a:noFill/>
              </a:ln>
              <a:solidFill>
                <a:schemeClr val="bg1"/>
              </a:solidFill>
              <a:effectLst/>
              <a:uFillTx/>
              <a:latin typeface="+mn-lt"/>
              <a:ea typeface="+mn-ea"/>
              <a:cs typeface="+mn-cs"/>
              <a:sym typeface="Helvetica Neue"/>
            </a:endParaRPr>
          </a:p>
        </p:txBody>
      </p:sp>
    </p:spTree>
    <p:extLst>
      <p:ext uri="{BB962C8B-B14F-4D97-AF65-F5344CB8AC3E}">
        <p14:creationId xmlns:p14="http://schemas.microsoft.com/office/powerpoint/2010/main" val="107811771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Table of Contents"/>
          <p:cNvSpPr txBox="1">
            <a:spLocks noGrp="1"/>
          </p:cNvSpPr>
          <p:nvPr>
            <p:ph type="title"/>
          </p:nvPr>
        </p:nvSpPr>
        <p:spPr>
          <a:prstGeom prst="rect">
            <a:avLst/>
          </a:prstGeom>
        </p:spPr>
        <p:txBody>
          <a:bodyPr/>
          <a:lstStyle/>
          <a:p>
            <a:r>
              <a:rPr lang="en-US" dirty="0"/>
              <a:t>Human Computer Interaction</a:t>
            </a:r>
            <a:endParaRPr dirty="0"/>
          </a:p>
        </p:txBody>
      </p:sp>
      <p:sp>
        <p:nvSpPr>
          <p:cNvPr id="2" name="Slide Number Placeholder 1">
            <a:extLst>
              <a:ext uri="{FF2B5EF4-FFF2-40B4-BE49-F238E27FC236}">
                <a16:creationId xmlns:a16="http://schemas.microsoft.com/office/drawing/2014/main" id="{AEE11724-E9CB-AD44-BEAB-451249B982D9}"/>
              </a:ext>
            </a:extLst>
          </p:cNvPr>
          <p:cNvSpPr>
            <a:spLocks noGrp="1"/>
          </p:cNvSpPr>
          <p:nvPr>
            <p:ph type="sldNum" sz="quarter" idx="2"/>
          </p:nvPr>
        </p:nvSpPr>
        <p:spPr/>
        <p:txBody>
          <a:bodyPr/>
          <a:lstStyle/>
          <a:p>
            <a:fld id="{86CB4B4D-7CA3-9044-876B-883B54F8677D}" type="slidenum">
              <a:rPr lang="en-US" smtClean="0"/>
              <a:t>4</a:t>
            </a:fld>
            <a:endParaRPr lang="en-US"/>
          </a:p>
        </p:txBody>
      </p:sp>
      <p:pic>
        <p:nvPicPr>
          <p:cNvPr id="7" name="Google Shape;75;p15">
            <a:extLst>
              <a:ext uri="{FF2B5EF4-FFF2-40B4-BE49-F238E27FC236}">
                <a16:creationId xmlns:a16="http://schemas.microsoft.com/office/drawing/2014/main" id="{CAFB61DC-D405-F64F-908E-5594F3230B62}"/>
              </a:ext>
            </a:extLst>
          </p:cNvPr>
          <p:cNvPicPr preferRelativeResize="0"/>
          <p:nvPr/>
        </p:nvPicPr>
        <p:blipFill>
          <a:blip r:embed="rId3">
            <a:alphaModFix/>
          </a:blip>
          <a:stretch>
            <a:fillRect/>
          </a:stretch>
        </p:blipFill>
        <p:spPr>
          <a:xfrm>
            <a:off x="1206500" y="2922724"/>
            <a:ext cx="21784129" cy="9513115"/>
          </a:xfrm>
          <a:prstGeom prst="rect">
            <a:avLst/>
          </a:prstGeom>
          <a:noFill/>
          <a:ln>
            <a:noFill/>
          </a:ln>
        </p:spPr>
      </p:pic>
      <p:sp>
        <p:nvSpPr>
          <p:cNvPr id="4" name="TextBox 3">
            <a:extLst>
              <a:ext uri="{FF2B5EF4-FFF2-40B4-BE49-F238E27FC236}">
                <a16:creationId xmlns:a16="http://schemas.microsoft.com/office/drawing/2014/main" id="{2D1F975E-8547-48AF-0134-0D54173701D4}"/>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b="1"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1"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5" name="TextBox 4">
            <a:extLst>
              <a:ext uri="{FF2B5EF4-FFF2-40B4-BE49-F238E27FC236}">
                <a16:creationId xmlns:a16="http://schemas.microsoft.com/office/drawing/2014/main" id="{61E0FBA0-661D-8990-B4CE-DFB0BD54F31B}"/>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mn-lt"/>
                <a:ea typeface="+mn-ea"/>
                <a:cs typeface="+mn-cs"/>
                <a:sym typeface="Helvetica Neue"/>
              </a:rPr>
              <a:t>3</a:t>
            </a:r>
          </a:p>
        </p:txBody>
      </p:sp>
    </p:spTree>
    <p:extLst>
      <p:ext uri="{BB962C8B-B14F-4D97-AF65-F5344CB8AC3E}">
        <p14:creationId xmlns:p14="http://schemas.microsoft.com/office/powerpoint/2010/main" val="44590684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EQ and NASA-TLX Results"/>
          <p:cNvSpPr txBox="1"/>
          <p:nvPr/>
        </p:nvSpPr>
        <p:spPr>
          <a:xfrm>
            <a:off x="1206500" y="2372962"/>
            <a:ext cx="21971000" cy="934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defTabSz="825500">
              <a:defRPr sz="5500" b="1">
                <a:solidFill>
                  <a:srgbClr val="000000"/>
                </a:solidFill>
              </a:defRPr>
            </a:lvl1pPr>
          </a:lstStyle>
          <a:p>
            <a:endParaRPr dirty="0"/>
          </a:p>
        </p:txBody>
      </p:sp>
      <p:sp>
        <p:nvSpPr>
          <p:cNvPr id="8" name="Evaluation Study |…">
            <a:extLst>
              <a:ext uri="{FF2B5EF4-FFF2-40B4-BE49-F238E27FC236}">
                <a16:creationId xmlns:a16="http://schemas.microsoft.com/office/drawing/2014/main" id="{6F8B6A77-D30D-A37A-7281-480B6C6A9B28}"/>
              </a:ext>
            </a:extLst>
          </p:cNvPr>
          <p:cNvSpPr txBox="1">
            <a:spLocks noGrp="1"/>
          </p:cNvSpPr>
          <p:nvPr>
            <p:ph type="title"/>
          </p:nvPr>
        </p:nvSpPr>
        <p:spPr>
          <a:xfrm>
            <a:off x="1206500" y="1079500"/>
            <a:ext cx="21971000" cy="1433163"/>
          </a:xfrm>
          <a:prstGeom prst="rect">
            <a:avLst/>
          </a:prstGeom>
        </p:spPr>
        <p:txBody>
          <a:bodyPr numCol="1" spcCol="0" anchor="ctr"/>
          <a:lstStyle/>
          <a:p>
            <a:pPr defTabSz="2096971">
              <a:defRPr sz="7310" spc="-146"/>
            </a:pPr>
            <a:r>
              <a:rPr sz="8800" dirty="0"/>
              <a:t>Evaluation</a:t>
            </a:r>
            <a:r>
              <a:rPr lang="en-US" dirty="0"/>
              <a:t> </a:t>
            </a:r>
            <a:r>
              <a:rPr dirty="0"/>
              <a:t>|</a:t>
            </a:r>
            <a:r>
              <a:rPr lang="en-US" dirty="0"/>
              <a:t> </a:t>
            </a:r>
            <a:r>
              <a:rPr lang="en-US" sz="5400" dirty="0"/>
              <a:t>Study Results</a:t>
            </a:r>
            <a:endParaRPr sz="5400" dirty="0"/>
          </a:p>
        </p:txBody>
      </p:sp>
      <p:graphicFrame>
        <p:nvGraphicFramePr>
          <p:cNvPr id="2" name="Table 2">
            <a:extLst>
              <a:ext uri="{FF2B5EF4-FFF2-40B4-BE49-F238E27FC236}">
                <a16:creationId xmlns:a16="http://schemas.microsoft.com/office/drawing/2014/main" id="{B071D27D-31E7-8E0C-5F39-CDF921A370E4}"/>
              </a:ext>
            </a:extLst>
          </p:cNvPr>
          <p:cNvGraphicFramePr>
            <a:graphicFrameLocks noGrp="1"/>
          </p:cNvGraphicFramePr>
          <p:nvPr>
            <p:extLst>
              <p:ext uri="{D42A27DB-BD31-4B8C-83A1-F6EECF244321}">
                <p14:modId xmlns:p14="http://schemas.microsoft.com/office/powerpoint/2010/main" val="3215153457"/>
              </p:ext>
            </p:extLst>
          </p:nvPr>
        </p:nvGraphicFramePr>
        <p:xfrm>
          <a:off x="1206500" y="4964783"/>
          <a:ext cx="21971001" cy="3564362"/>
        </p:xfrm>
        <a:graphic>
          <a:graphicData uri="http://schemas.openxmlformats.org/drawingml/2006/table">
            <a:tbl>
              <a:tblPr firstRow="1" bandRow="1">
                <a:tableStyleId>{7E9639D4-E3E2-4D34-9284-5A2195B3D0D7}</a:tableStyleId>
              </a:tblPr>
              <a:tblGrid>
                <a:gridCol w="7323667">
                  <a:extLst>
                    <a:ext uri="{9D8B030D-6E8A-4147-A177-3AD203B41FA5}">
                      <a16:colId xmlns:a16="http://schemas.microsoft.com/office/drawing/2014/main" val="1744689837"/>
                    </a:ext>
                  </a:extLst>
                </a:gridCol>
                <a:gridCol w="7323667">
                  <a:extLst>
                    <a:ext uri="{9D8B030D-6E8A-4147-A177-3AD203B41FA5}">
                      <a16:colId xmlns:a16="http://schemas.microsoft.com/office/drawing/2014/main" val="685252879"/>
                    </a:ext>
                  </a:extLst>
                </a:gridCol>
                <a:gridCol w="7323667">
                  <a:extLst>
                    <a:ext uri="{9D8B030D-6E8A-4147-A177-3AD203B41FA5}">
                      <a16:colId xmlns:a16="http://schemas.microsoft.com/office/drawing/2014/main" val="2256190644"/>
                    </a:ext>
                  </a:extLst>
                </a:gridCol>
              </a:tblGrid>
              <a:tr h="1000830">
                <a:tc>
                  <a:txBody>
                    <a:bodyPr/>
                    <a:lstStyle/>
                    <a:p>
                      <a:r>
                        <a:rPr lang="en-US" sz="3200" b="1" dirty="0">
                          <a:solidFill>
                            <a:schemeClr val="bg1"/>
                          </a:solidFill>
                        </a:rPr>
                        <a:t>Metrics</a:t>
                      </a:r>
                    </a:p>
                  </a:txBody>
                  <a:tcPr/>
                </a:tc>
                <a:tc>
                  <a:txBody>
                    <a:bodyPr/>
                    <a:lstStyle/>
                    <a:p>
                      <a:r>
                        <a:rPr lang="en-US" sz="3200" b="1" dirty="0">
                          <a:solidFill>
                            <a:schemeClr val="bg1"/>
                          </a:solidFill>
                        </a:rPr>
                        <a:t>Baseline</a:t>
                      </a:r>
                    </a:p>
                  </a:txBody>
                  <a:tcPr/>
                </a:tc>
                <a:tc>
                  <a:txBody>
                    <a:bodyPr/>
                    <a:lstStyle/>
                    <a:p>
                      <a:r>
                        <a:rPr lang="en-US" sz="3200" b="1" dirty="0">
                          <a:solidFill>
                            <a:schemeClr val="bg1"/>
                          </a:solidFill>
                        </a:rPr>
                        <a:t>Proposed</a:t>
                      </a:r>
                    </a:p>
                  </a:txBody>
                  <a:tcPr/>
                </a:tc>
                <a:extLst>
                  <a:ext uri="{0D108BD9-81ED-4DB2-BD59-A6C34878D82A}">
                    <a16:rowId xmlns:a16="http://schemas.microsoft.com/office/drawing/2014/main" val="614228873"/>
                  </a:ext>
                </a:extLst>
              </a:tr>
              <a:tr h="640883">
                <a:tc>
                  <a:txBody>
                    <a:bodyPr/>
                    <a:lstStyle/>
                    <a:p>
                      <a:pPr algn="l"/>
                      <a:r>
                        <a:rPr lang="en-US" sz="3200" b="1" dirty="0">
                          <a:solidFill>
                            <a:srgbClr val="000000"/>
                          </a:solidFill>
                        </a:rPr>
                        <a:t>Successfully Completed Tasks</a:t>
                      </a:r>
                    </a:p>
                  </a:txBody>
                  <a:tcPr/>
                </a:tc>
                <a:tc>
                  <a:txBody>
                    <a:bodyPr/>
                    <a:lstStyle/>
                    <a:p>
                      <a:r>
                        <a:rPr lang="en-US" sz="3200" b="0" dirty="0">
                          <a:solidFill>
                            <a:srgbClr val="000000"/>
                          </a:solidFill>
                        </a:rPr>
                        <a:t>5 / 12</a:t>
                      </a:r>
                    </a:p>
                  </a:txBody>
                  <a:tcPr/>
                </a:tc>
                <a:tc>
                  <a:txBody>
                    <a:bodyPr/>
                    <a:lstStyle/>
                    <a:p>
                      <a:r>
                        <a:rPr lang="en-US" sz="3200" b="1" dirty="0">
                          <a:solidFill>
                            <a:srgbClr val="000000"/>
                          </a:solidFill>
                        </a:rPr>
                        <a:t>12 / 12</a:t>
                      </a:r>
                    </a:p>
                  </a:txBody>
                  <a:tcPr/>
                </a:tc>
                <a:extLst>
                  <a:ext uri="{0D108BD9-81ED-4DB2-BD59-A6C34878D82A}">
                    <a16:rowId xmlns:a16="http://schemas.microsoft.com/office/drawing/2014/main" val="1870671325"/>
                  </a:ext>
                </a:extLst>
              </a:tr>
              <a:tr h="640883">
                <a:tc>
                  <a:txBody>
                    <a:bodyPr/>
                    <a:lstStyle/>
                    <a:p>
                      <a:pPr algn="l"/>
                      <a:r>
                        <a:rPr lang="en-US" sz="3200" b="1" dirty="0">
                          <a:solidFill>
                            <a:srgbClr val="000000"/>
                          </a:solidFill>
                        </a:rPr>
                        <a:t>Average Keypresses</a:t>
                      </a:r>
                    </a:p>
                  </a:txBody>
                  <a:tcPr/>
                </a:tc>
                <a:tc>
                  <a:txBody>
                    <a:bodyPr/>
                    <a:lstStyle/>
                    <a:p>
                      <a:r>
                        <a:rPr lang="en-US" sz="3200" dirty="0">
                          <a:solidFill>
                            <a:srgbClr val="000000"/>
                          </a:solidFill>
                        </a:rPr>
                        <a:t>178.35</a:t>
                      </a:r>
                    </a:p>
                  </a:txBody>
                  <a:tcPr/>
                </a:tc>
                <a:tc>
                  <a:txBody>
                    <a:bodyPr/>
                    <a:lstStyle/>
                    <a:p>
                      <a:r>
                        <a:rPr lang="en-US" sz="3200" b="1" dirty="0">
                          <a:solidFill>
                            <a:srgbClr val="000000"/>
                          </a:solidFill>
                        </a:rPr>
                        <a:t>72.18</a:t>
                      </a:r>
                    </a:p>
                  </a:txBody>
                  <a:tcPr/>
                </a:tc>
                <a:extLst>
                  <a:ext uri="{0D108BD9-81ED-4DB2-BD59-A6C34878D82A}">
                    <a16:rowId xmlns:a16="http://schemas.microsoft.com/office/drawing/2014/main" val="2458156659"/>
                  </a:ext>
                </a:extLst>
              </a:tr>
              <a:tr h="640883">
                <a:tc>
                  <a:txBody>
                    <a:bodyPr/>
                    <a:lstStyle/>
                    <a:p>
                      <a:pPr algn="l"/>
                      <a:r>
                        <a:rPr lang="en-US" sz="3200" b="1" dirty="0">
                          <a:solidFill>
                            <a:srgbClr val="000000"/>
                          </a:solidFill>
                        </a:rPr>
                        <a:t>Single Ease Question</a:t>
                      </a:r>
                    </a:p>
                  </a:txBody>
                  <a:tcPr/>
                </a:tc>
                <a:tc>
                  <a:txBody>
                    <a:bodyPr/>
                    <a:lstStyle/>
                    <a:p>
                      <a:r>
                        <a:rPr lang="en-US" sz="3200" dirty="0">
                          <a:solidFill>
                            <a:srgbClr val="000000"/>
                          </a:solidFill>
                        </a:rPr>
                        <a:t>2.08</a:t>
                      </a:r>
                    </a:p>
                  </a:txBody>
                  <a:tcPr/>
                </a:tc>
                <a:tc>
                  <a:txBody>
                    <a:bodyPr/>
                    <a:lstStyle/>
                    <a:p>
                      <a:r>
                        <a:rPr lang="en-US" sz="3200" b="1" dirty="0">
                          <a:solidFill>
                            <a:srgbClr val="000000"/>
                          </a:solidFill>
                        </a:rPr>
                        <a:t>5.66</a:t>
                      </a:r>
                    </a:p>
                  </a:txBody>
                  <a:tcPr/>
                </a:tc>
                <a:extLst>
                  <a:ext uri="{0D108BD9-81ED-4DB2-BD59-A6C34878D82A}">
                    <a16:rowId xmlns:a16="http://schemas.microsoft.com/office/drawing/2014/main" val="3456305902"/>
                  </a:ext>
                </a:extLst>
              </a:tr>
              <a:tr h="640883">
                <a:tc>
                  <a:txBody>
                    <a:bodyPr/>
                    <a:lstStyle/>
                    <a:p>
                      <a:pPr algn="l"/>
                      <a:r>
                        <a:rPr lang="en-US" sz="3200" b="1" dirty="0">
                          <a:solidFill>
                            <a:srgbClr val="000000"/>
                          </a:solidFill>
                        </a:rPr>
                        <a:t>NASA-TLX</a:t>
                      </a:r>
                    </a:p>
                  </a:txBody>
                  <a:tcPr/>
                </a:tc>
                <a:tc>
                  <a:txBody>
                    <a:bodyPr/>
                    <a:lstStyle/>
                    <a:p>
                      <a:r>
                        <a:rPr lang="en-US" sz="3200" dirty="0">
                          <a:solidFill>
                            <a:srgbClr val="000000"/>
                          </a:solidFill>
                        </a:rPr>
                        <a:t>11.08</a:t>
                      </a:r>
                    </a:p>
                  </a:txBody>
                  <a:tcPr/>
                </a:tc>
                <a:tc>
                  <a:txBody>
                    <a:bodyPr/>
                    <a:lstStyle/>
                    <a:p>
                      <a:r>
                        <a:rPr lang="en-US" sz="3200" b="1" dirty="0">
                          <a:solidFill>
                            <a:srgbClr val="000000"/>
                          </a:solidFill>
                        </a:rPr>
                        <a:t>3.33</a:t>
                      </a:r>
                    </a:p>
                  </a:txBody>
                  <a:tcPr/>
                </a:tc>
                <a:extLst>
                  <a:ext uri="{0D108BD9-81ED-4DB2-BD59-A6C34878D82A}">
                    <a16:rowId xmlns:a16="http://schemas.microsoft.com/office/drawing/2014/main" val="937829797"/>
                  </a:ext>
                </a:extLst>
              </a:tr>
            </a:tbl>
          </a:graphicData>
        </a:graphic>
      </p:graphicFrame>
      <p:sp>
        <p:nvSpPr>
          <p:cNvPr id="5" name="Baseline Condition: Using only the screen reader…">
            <a:extLst>
              <a:ext uri="{FF2B5EF4-FFF2-40B4-BE49-F238E27FC236}">
                <a16:creationId xmlns:a16="http://schemas.microsoft.com/office/drawing/2014/main" id="{726CA3E1-2DB7-EE6F-6D3A-4D58C105B8A1}"/>
              </a:ext>
            </a:extLst>
          </p:cNvPr>
          <p:cNvSpPr txBox="1"/>
          <p:nvPr/>
        </p:nvSpPr>
        <p:spPr>
          <a:xfrm>
            <a:off x="1206500" y="10293953"/>
            <a:ext cx="21971000" cy="2704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marL="685800" indent="-685800" algn="l">
              <a:lnSpc>
                <a:spcPct val="90000"/>
              </a:lnSpc>
              <a:spcBef>
                <a:spcPts val="4500"/>
              </a:spcBef>
              <a:buSzPct val="123000"/>
              <a:buFont typeface="Arial" panose="020B0604020202020204" pitchFamily="34" charset="0"/>
              <a:buChar char="•"/>
              <a:defRPr sz="4800" b="1">
                <a:solidFill>
                  <a:srgbClr val="000000"/>
                </a:solidFill>
              </a:defRPr>
            </a:pPr>
            <a:r>
              <a:rPr lang="en-US" sz="4400" b="0" dirty="0">
                <a:latin typeface="Apple Braille" pitchFamily="2" charset="0"/>
              </a:rPr>
              <a:t>Single Ease Question after each task: 1 (hard) – 7 (easy)</a:t>
            </a:r>
          </a:p>
          <a:p>
            <a:pPr marL="685800" indent="-685800" algn="l">
              <a:lnSpc>
                <a:spcPct val="90000"/>
              </a:lnSpc>
              <a:spcBef>
                <a:spcPts val="4500"/>
              </a:spcBef>
              <a:buSzPct val="123000"/>
              <a:buFont typeface="Arial" panose="020B0604020202020204" pitchFamily="34" charset="0"/>
              <a:buChar char="•"/>
              <a:defRPr sz="4800" b="1">
                <a:solidFill>
                  <a:srgbClr val="000000"/>
                </a:solidFill>
              </a:defRPr>
            </a:pPr>
            <a:r>
              <a:rPr lang="en-US" sz="4400" b="0" dirty="0">
                <a:latin typeface="Apple Braille" pitchFamily="2" charset="0"/>
              </a:rPr>
              <a:t>NASA-TLX Questionnaire after each condition: 1(easy) – 20 (demanding)</a:t>
            </a:r>
            <a:endParaRPr sz="4400" b="0" dirty="0">
              <a:latin typeface="Apple Braille" pitchFamily="2" charset="0"/>
            </a:endParaRPr>
          </a:p>
        </p:txBody>
      </p:sp>
      <p:sp>
        <p:nvSpPr>
          <p:cNvPr id="3" name="Slide Number Placeholder 2">
            <a:extLst>
              <a:ext uri="{FF2B5EF4-FFF2-40B4-BE49-F238E27FC236}">
                <a16:creationId xmlns:a16="http://schemas.microsoft.com/office/drawing/2014/main" id="{AEFC48C8-A078-279C-FE4B-5B3FBF3E0698}"/>
              </a:ext>
            </a:extLst>
          </p:cNvPr>
          <p:cNvSpPr>
            <a:spLocks noGrp="1"/>
          </p:cNvSpPr>
          <p:nvPr>
            <p:ph type="sldNum" sz="quarter" idx="2"/>
          </p:nvPr>
        </p:nvSpPr>
        <p:spPr/>
        <p:txBody>
          <a:bodyPr/>
          <a:lstStyle/>
          <a:p>
            <a:fld id="{86CB4B4D-7CA3-9044-876B-883B54F8677D}" type="slidenum">
              <a:rPr lang="en-US" smtClean="0"/>
              <a:t>40</a:t>
            </a:fld>
            <a:endParaRPr lang="en-US"/>
          </a:p>
        </p:txBody>
      </p:sp>
      <p:sp>
        <p:nvSpPr>
          <p:cNvPr id="4" name="TextBox 3">
            <a:extLst>
              <a:ext uri="{FF2B5EF4-FFF2-40B4-BE49-F238E27FC236}">
                <a16:creationId xmlns:a16="http://schemas.microsoft.com/office/drawing/2014/main" id="{0D11B9D3-9FF1-51BC-C079-34EE4CE09067}"/>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6" name="TextBox 5">
            <a:extLst>
              <a:ext uri="{FF2B5EF4-FFF2-40B4-BE49-F238E27FC236}">
                <a16:creationId xmlns:a16="http://schemas.microsoft.com/office/drawing/2014/main" id="{B3610C28-11F9-22C4-A7C4-F01904FEBA67}"/>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dirty="0">
                <a:solidFill>
                  <a:schemeClr val="bg1"/>
                </a:solidFill>
              </a:rPr>
              <a:t>37</a:t>
            </a:r>
            <a:endParaRPr kumimoji="0" lang="en-US" sz="2400" b="0" i="0" u="none" strike="noStrike" cap="none" spc="0" normalizeH="0" baseline="0" dirty="0">
              <a:ln>
                <a:noFill/>
              </a:ln>
              <a:solidFill>
                <a:schemeClr val="bg1"/>
              </a:solidFill>
              <a:effectLst/>
              <a:uFillTx/>
              <a:latin typeface="+mn-lt"/>
              <a:ea typeface="+mn-ea"/>
              <a:cs typeface="+mn-cs"/>
              <a:sym typeface="Helvetica Neue"/>
            </a:endParaRPr>
          </a:p>
        </p:txBody>
      </p:sp>
    </p:spTree>
    <p:extLst>
      <p:ext uri="{BB962C8B-B14F-4D97-AF65-F5344CB8AC3E}">
        <p14:creationId xmlns:p14="http://schemas.microsoft.com/office/powerpoint/2010/main" val="1759092008"/>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Breaking the Accessibility Barrier in Non-Visual Interaction with PDF Forms"/>
          <p:cNvSpPr txBox="1">
            <a:spLocks noGrp="1"/>
          </p:cNvSpPr>
          <p:nvPr>
            <p:ph type="ctrTitle"/>
          </p:nvPr>
        </p:nvSpPr>
        <p:spPr>
          <a:prstGeom prst="rect">
            <a:avLst/>
          </a:prstGeom>
        </p:spPr>
        <p:txBody>
          <a:bodyPr/>
          <a:lstStyle>
            <a:lvl1pPr defTabSz="2365188">
              <a:defRPr sz="11252" spc="-225"/>
            </a:lvl1pPr>
          </a:lstStyle>
          <a:p>
            <a:r>
              <a:rPr lang="en-US" dirty="0"/>
              <a:t>Ongoing Work</a:t>
            </a:r>
          </a:p>
        </p:txBody>
      </p:sp>
      <p:sp>
        <p:nvSpPr>
          <p:cNvPr id="2" name="Slide Number Placeholder 1">
            <a:extLst>
              <a:ext uri="{FF2B5EF4-FFF2-40B4-BE49-F238E27FC236}">
                <a16:creationId xmlns:a16="http://schemas.microsoft.com/office/drawing/2014/main" id="{42CFCBB7-5F65-4819-EC37-EEBE36B9E461}"/>
              </a:ext>
            </a:extLst>
          </p:cNvPr>
          <p:cNvSpPr>
            <a:spLocks noGrp="1"/>
          </p:cNvSpPr>
          <p:nvPr>
            <p:ph type="sldNum" sz="quarter" idx="2"/>
          </p:nvPr>
        </p:nvSpPr>
        <p:spPr/>
        <p:txBody>
          <a:bodyPr/>
          <a:lstStyle/>
          <a:p>
            <a:fld id="{86CB4B4D-7CA3-9044-876B-883B54F8677D}" type="slidenum">
              <a:rPr lang="en-US" smtClean="0"/>
              <a:t>41</a:t>
            </a:fld>
            <a:endParaRPr lang="en-US"/>
          </a:p>
        </p:txBody>
      </p:sp>
    </p:spTree>
    <p:extLst>
      <p:ext uri="{BB962C8B-B14F-4D97-AF65-F5344CB8AC3E}">
        <p14:creationId xmlns:p14="http://schemas.microsoft.com/office/powerpoint/2010/main" val="1045690581"/>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Accessbolt |…"/>
          <p:cNvSpPr txBox="1">
            <a:spLocks noGrp="1"/>
          </p:cNvSpPr>
          <p:nvPr>
            <p:ph type="title"/>
          </p:nvPr>
        </p:nvSpPr>
        <p:spPr>
          <a:prstGeom prst="rect">
            <a:avLst/>
          </a:prstGeom>
        </p:spPr>
        <p:txBody>
          <a:bodyPr numCol="1" spcCol="0" anchor="ctr">
            <a:normAutofit/>
          </a:bodyPr>
          <a:lstStyle/>
          <a:p>
            <a:r>
              <a:rPr lang="en-US" dirty="0"/>
              <a:t>Current Research</a:t>
            </a:r>
            <a:endParaRPr sz="6000" dirty="0"/>
          </a:p>
        </p:txBody>
      </p:sp>
      <p:pic>
        <p:nvPicPr>
          <p:cNvPr id="207" name="technical-diagram-layered.png"/>
          <p:cNvPicPr>
            <a:picLocks noChangeAspect="1"/>
          </p:cNvPicPr>
          <p:nvPr/>
        </p:nvPicPr>
        <p:blipFill>
          <a:blip r:embed="rId3">
            <a:extLst>
              <a:ext uri="{28A0092B-C50C-407E-A947-70E740481C1C}">
                <a14:useLocalDpi xmlns:a14="http://schemas.microsoft.com/office/drawing/2010/main" val="0"/>
              </a:ext>
            </a:extLst>
          </a:blip>
          <a:srcRect/>
          <a:stretch/>
        </p:blipFill>
        <p:spPr>
          <a:xfrm>
            <a:off x="13817699" y="2745265"/>
            <a:ext cx="9349186" cy="9696999"/>
          </a:xfrm>
          <a:prstGeom prst="rect">
            <a:avLst/>
          </a:prstGeom>
          <a:ln w="12700">
            <a:miter lim="400000"/>
          </a:ln>
        </p:spPr>
      </p:pic>
      <p:sp>
        <p:nvSpPr>
          <p:cNvPr id="2" name="Slide Number Placeholder 1">
            <a:extLst>
              <a:ext uri="{FF2B5EF4-FFF2-40B4-BE49-F238E27FC236}">
                <a16:creationId xmlns:a16="http://schemas.microsoft.com/office/drawing/2014/main" id="{7DAF22D6-EF96-3C8D-3604-7032958A81C9}"/>
              </a:ext>
            </a:extLst>
          </p:cNvPr>
          <p:cNvSpPr>
            <a:spLocks noGrp="1"/>
          </p:cNvSpPr>
          <p:nvPr>
            <p:ph type="sldNum" sz="quarter" idx="2"/>
          </p:nvPr>
        </p:nvSpPr>
        <p:spPr/>
        <p:txBody>
          <a:bodyPr/>
          <a:lstStyle/>
          <a:p>
            <a:fld id="{86CB4B4D-7CA3-9044-876B-883B54F8677D}" type="slidenum">
              <a:rPr lang="en-US" smtClean="0"/>
              <a:t>42</a:t>
            </a:fld>
            <a:endParaRPr lang="en-US"/>
          </a:p>
        </p:txBody>
      </p:sp>
      <p:pic>
        <p:nvPicPr>
          <p:cNvPr id="6" name="teaser_figure.png" descr="teaser_figure.png">
            <a:extLst>
              <a:ext uri="{FF2B5EF4-FFF2-40B4-BE49-F238E27FC236}">
                <a16:creationId xmlns:a16="http://schemas.microsoft.com/office/drawing/2014/main" id="{A9BD0921-A378-3045-937C-93EFF8895447}"/>
              </a:ext>
            </a:extLst>
          </p:cNvPr>
          <p:cNvPicPr>
            <a:picLocks noChangeAspect="1"/>
          </p:cNvPicPr>
          <p:nvPr/>
        </p:nvPicPr>
        <p:blipFill>
          <a:blip r:embed="rId4"/>
          <a:stretch>
            <a:fillRect/>
          </a:stretch>
        </p:blipFill>
        <p:spPr>
          <a:xfrm>
            <a:off x="941934" y="4034213"/>
            <a:ext cx="11160788" cy="8180095"/>
          </a:xfrm>
          <a:prstGeom prst="rect">
            <a:avLst/>
          </a:prstGeom>
          <a:ln w="12700">
            <a:solidFill>
              <a:srgbClr val="000000"/>
            </a:solidFill>
            <a:miter lim="400000"/>
          </a:ln>
        </p:spPr>
      </p:pic>
      <p:sp>
        <p:nvSpPr>
          <p:cNvPr id="3" name="TextBox 2">
            <a:extLst>
              <a:ext uri="{FF2B5EF4-FFF2-40B4-BE49-F238E27FC236}">
                <a16:creationId xmlns:a16="http://schemas.microsoft.com/office/drawing/2014/main" id="{2D8405DB-58D3-CE89-DBCC-D803EEAFCB72}"/>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4" name="TextBox 3">
            <a:extLst>
              <a:ext uri="{FF2B5EF4-FFF2-40B4-BE49-F238E27FC236}">
                <a16:creationId xmlns:a16="http://schemas.microsoft.com/office/drawing/2014/main" id="{026565E0-3D49-85B1-4B5E-3DF29B411C5B}"/>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dirty="0">
                <a:solidFill>
                  <a:schemeClr val="bg1"/>
                </a:solidFill>
              </a:rPr>
              <a:t>38</a:t>
            </a:r>
            <a:endParaRPr kumimoji="0" lang="en-US" sz="2400" b="0" i="0" u="none" strike="noStrike" cap="none" spc="0" normalizeH="0" baseline="0" dirty="0">
              <a:ln>
                <a:noFill/>
              </a:ln>
              <a:solidFill>
                <a:schemeClr val="bg1"/>
              </a:solidFill>
              <a:effectLst/>
              <a:uFillTx/>
              <a:latin typeface="+mn-lt"/>
              <a:ea typeface="+mn-ea"/>
              <a:cs typeface="+mn-cs"/>
              <a:sym typeface="Helvetica Neue"/>
            </a:endParaRPr>
          </a:p>
        </p:txBody>
      </p:sp>
    </p:spTree>
    <p:extLst>
      <p:ext uri="{BB962C8B-B14F-4D97-AF65-F5344CB8AC3E}">
        <p14:creationId xmlns:p14="http://schemas.microsoft.com/office/powerpoint/2010/main" val="1822094875"/>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Accessibility APIs provide access to application’s UI tree…"/>
          <p:cNvSpPr txBox="1">
            <a:spLocks noGrp="1"/>
          </p:cNvSpPr>
          <p:nvPr>
            <p:ph type="body" sz="half" idx="1"/>
          </p:nvPr>
        </p:nvSpPr>
        <p:spPr>
          <a:xfrm>
            <a:off x="1206500" y="3307742"/>
            <a:ext cx="10302328" cy="9234165"/>
          </a:xfrm>
          <a:prstGeom prst="rect">
            <a:avLst/>
          </a:prstGeom>
        </p:spPr>
        <p:txBody>
          <a:bodyPr>
            <a:noAutofit/>
          </a:bodyPr>
          <a:lstStyle/>
          <a:p>
            <a:pPr marL="566927" indent="-566927" defTabSz="2267655">
              <a:spcBef>
                <a:spcPts val="3000"/>
              </a:spcBef>
              <a:defRPr sz="4464"/>
            </a:pPr>
            <a:r>
              <a:rPr lang="en-US" sz="4400" dirty="0">
                <a:latin typeface="Apple Braille" pitchFamily="2" charset="0"/>
              </a:rPr>
              <a:t>UI Tree only contains controls which are visible on the application’s interface</a:t>
            </a:r>
          </a:p>
          <a:p>
            <a:pPr marL="566927" indent="-566927" defTabSz="2267655">
              <a:spcBef>
                <a:spcPts val="3000"/>
              </a:spcBef>
              <a:defRPr sz="4464"/>
            </a:pPr>
            <a:r>
              <a:rPr lang="en-US" sz="4400" dirty="0">
                <a:latin typeface="Apple Braille" pitchFamily="2" charset="0"/>
              </a:rPr>
              <a:t>Invisible control examples:</a:t>
            </a:r>
          </a:p>
          <a:p>
            <a:pPr lvl="1" defTabSz="2267655">
              <a:spcBef>
                <a:spcPts val="3000"/>
              </a:spcBef>
              <a:buFont typeface="Wingdings" panose="05000000000000000000" pitchFamily="2" charset="2"/>
              <a:buChar char="Ø"/>
              <a:defRPr sz="4464"/>
            </a:pPr>
            <a:r>
              <a:rPr lang="en-US" sz="4400" dirty="0">
                <a:latin typeface="Apple Braille" pitchFamily="2" charset="0"/>
              </a:rPr>
              <a:t>Options under a </a:t>
            </a:r>
            <a:r>
              <a:rPr lang="en-US" sz="4400" dirty="0" err="1">
                <a:latin typeface="Apple Braille" pitchFamily="2" charset="0"/>
              </a:rPr>
              <a:t>combobox</a:t>
            </a:r>
            <a:r>
              <a:rPr lang="en-US" sz="4400" dirty="0">
                <a:latin typeface="Apple Braille" pitchFamily="2" charset="0"/>
              </a:rPr>
              <a:t>/</a:t>
            </a:r>
            <a:r>
              <a:rPr lang="en-US" sz="4400" dirty="0" err="1">
                <a:latin typeface="Apple Braille" pitchFamily="2" charset="0"/>
              </a:rPr>
              <a:t>dropbox</a:t>
            </a:r>
            <a:endParaRPr lang="en-US" sz="4400" dirty="0">
              <a:latin typeface="Apple Braille" pitchFamily="2" charset="0"/>
            </a:endParaRPr>
          </a:p>
          <a:p>
            <a:pPr lvl="1" defTabSz="2267655">
              <a:spcBef>
                <a:spcPts val="3000"/>
              </a:spcBef>
              <a:buFont typeface="Wingdings" panose="05000000000000000000" pitchFamily="2" charset="2"/>
              <a:buChar char="Ø"/>
              <a:defRPr sz="4464"/>
            </a:pPr>
            <a:r>
              <a:rPr lang="en-US" sz="4400" dirty="0">
                <a:latin typeface="Apple Braille" pitchFamily="2" charset="0"/>
              </a:rPr>
              <a:t>Controls in a different tab</a:t>
            </a:r>
            <a:endParaRPr lang="tr-TR" sz="4400" dirty="0"/>
          </a:p>
          <a:p>
            <a:pPr defTabSz="2267655">
              <a:spcBef>
                <a:spcPts val="3000"/>
              </a:spcBef>
              <a:buFont typeface="Arial" panose="020B0604020202020204" pitchFamily="34" charset="0"/>
              <a:buChar char="•"/>
              <a:defRPr sz="4464"/>
            </a:pPr>
            <a:r>
              <a:rPr lang="en-US" sz="4400" dirty="0">
                <a:latin typeface="Apple Braille" pitchFamily="2" charset="0"/>
              </a:rPr>
              <a:t>Crawler takes actions to reveal invisible controls</a:t>
            </a:r>
          </a:p>
          <a:p>
            <a:pPr defTabSz="2267655">
              <a:spcBef>
                <a:spcPts val="3000"/>
              </a:spcBef>
              <a:buFont typeface="Arial" panose="020B0604020202020204" pitchFamily="34" charset="0"/>
              <a:buChar char="•"/>
              <a:defRPr sz="4464"/>
            </a:pPr>
            <a:r>
              <a:rPr lang="en-US" sz="4400" dirty="0">
                <a:latin typeface="Apple Braille" pitchFamily="2" charset="0"/>
              </a:rPr>
              <a:t>Creates a complete map of the user interface</a:t>
            </a:r>
          </a:p>
          <a:p>
            <a:pPr defTabSz="2267655">
              <a:spcBef>
                <a:spcPts val="3000"/>
              </a:spcBef>
              <a:buFont typeface="Arial" panose="020B0604020202020204" pitchFamily="34" charset="0"/>
              <a:buChar char="•"/>
              <a:defRPr sz="4464"/>
            </a:pPr>
            <a:endParaRPr lang="en-US" sz="4400" dirty="0">
              <a:latin typeface="Apple Braille" pitchFamily="2" charset="0"/>
            </a:endParaRPr>
          </a:p>
          <a:p>
            <a:pPr marL="1176527" lvl="1" indent="-566927" defTabSz="2267655">
              <a:spcBef>
                <a:spcPts val="3000"/>
              </a:spcBef>
              <a:defRPr sz="4464"/>
            </a:pPr>
            <a:endParaRPr sz="4400" dirty="0">
              <a:latin typeface="Apple Braille" pitchFamily="2" charset="0"/>
            </a:endParaRPr>
          </a:p>
        </p:txBody>
      </p:sp>
      <p:sp>
        <p:nvSpPr>
          <p:cNvPr id="8" name="Accessbolt |…">
            <a:extLst>
              <a:ext uri="{FF2B5EF4-FFF2-40B4-BE49-F238E27FC236}">
                <a16:creationId xmlns:a16="http://schemas.microsoft.com/office/drawing/2014/main" id="{9708E7D5-0CCA-EB0E-C86A-0F06D5CD89AA}"/>
              </a:ext>
            </a:extLst>
          </p:cNvPr>
          <p:cNvSpPr txBox="1">
            <a:spLocks noGrp="1"/>
          </p:cNvSpPr>
          <p:nvPr>
            <p:ph type="title"/>
          </p:nvPr>
        </p:nvSpPr>
        <p:spPr>
          <a:xfrm>
            <a:off x="1206500" y="1079500"/>
            <a:ext cx="21971000" cy="1433163"/>
          </a:xfrm>
          <a:prstGeom prst="rect">
            <a:avLst/>
          </a:prstGeom>
        </p:spPr>
        <p:txBody>
          <a:bodyPr numCol="1" spcCol="0" anchor="ctr"/>
          <a:lstStyle/>
          <a:p>
            <a:r>
              <a:rPr lang="en-US" dirty="0"/>
              <a:t>Current Research </a:t>
            </a:r>
            <a:r>
              <a:rPr dirty="0"/>
              <a:t>|</a:t>
            </a:r>
            <a:r>
              <a:rPr lang="en-US" dirty="0"/>
              <a:t> </a:t>
            </a:r>
            <a:r>
              <a:rPr lang="en-US" sz="5400" dirty="0"/>
              <a:t>Extending to Invisible Controls</a:t>
            </a:r>
            <a:endParaRPr sz="5400" dirty="0"/>
          </a:p>
        </p:txBody>
      </p:sp>
      <p:pic>
        <p:nvPicPr>
          <p:cNvPr id="2" name="crawler-demo">
            <a:hlinkClick r:id="" action="ppaction://media"/>
            <a:extLst>
              <a:ext uri="{FF2B5EF4-FFF2-40B4-BE49-F238E27FC236}">
                <a16:creationId xmlns:a16="http://schemas.microsoft.com/office/drawing/2014/main" id="{1F6F00DD-8F08-7E26-65C3-2DED7ACC8423}"/>
              </a:ext>
            </a:extLst>
          </p:cNvPr>
          <p:cNvPicPr>
            <a:picLocks/>
          </p:cNvPicPr>
          <p:nvPr>
            <a:videoFile r:link="rId2"/>
            <p:extLst>
              <p:ext uri="{DAA4B4D4-6D71-4841-9C94-3DE7FCFB9230}">
                <p14:media xmlns:p14="http://schemas.microsoft.com/office/powerpoint/2010/main" r:embed="rId1"/>
              </p:ext>
            </p:extLst>
          </p:nvPr>
        </p:nvPicPr>
        <p:blipFill rotWithShape="1">
          <a:blip r:embed="rId5"/>
          <a:srcRect l="9033" r="-9033"/>
          <a:stretch/>
        </p:blipFill>
        <p:spPr>
          <a:xfrm>
            <a:off x="11834949" y="2845054"/>
            <a:ext cx="16609996" cy="8979892"/>
          </a:xfrm>
          <a:prstGeom prst="rect">
            <a:avLst/>
          </a:prstGeom>
        </p:spPr>
      </p:pic>
      <p:sp>
        <p:nvSpPr>
          <p:cNvPr id="3" name="Slide Number Placeholder 2">
            <a:extLst>
              <a:ext uri="{FF2B5EF4-FFF2-40B4-BE49-F238E27FC236}">
                <a16:creationId xmlns:a16="http://schemas.microsoft.com/office/drawing/2014/main" id="{E172B507-CE4F-968E-E455-F34D9CE1B356}"/>
              </a:ext>
            </a:extLst>
          </p:cNvPr>
          <p:cNvSpPr>
            <a:spLocks noGrp="1"/>
          </p:cNvSpPr>
          <p:nvPr>
            <p:ph type="sldNum" sz="quarter" idx="2"/>
          </p:nvPr>
        </p:nvSpPr>
        <p:spPr/>
        <p:txBody>
          <a:bodyPr/>
          <a:lstStyle/>
          <a:p>
            <a:fld id="{86CB4B4D-7CA3-9044-876B-883B54F8677D}" type="slidenum">
              <a:rPr lang="en-US" smtClean="0"/>
              <a:t>43</a:t>
            </a:fld>
            <a:endParaRPr lang="en-US"/>
          </a:p>
        </p:txBody>
      </p:sp>
      <p:sp>
        <p:nvSpPr>
          <p:cNvPr id="4" name="TextBox 3">
            <a:extLst>
              <a:ext uri="{FF2B5EF4-FFF2-40B4-BE49-F238E27FC236}">
                <a16:creationId xmlns:a16="http://schemas.microsoft.com/office/drawing/2014/main" id="{C2EB8CE8-66D7-7D1A-C932-6537C1B772B6}"/>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5" name="TextBox 4">
            <a:extLst>
              <a:ext uri="{FF2B5EF4-FFF2-40B4-BE49-F238E27FC236}">
                <a16:creationId xmlns:a16="http://schemas.microsoft.com/office/drawing/2014/main" id="{093F2E52-7B86-25B2-64FB-580B1C546ED7}"/>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dirty="0">
                <a:solidFill>
                  <a:schemeClr val="bg1"/>
                </a:solidFill>
              </a:rPr>
              <a:t>39</a:t>
            </a:r>
            <a:endParaRPr kumimoji="0" lang="en-US" sz="2400" b="0" i="0" u="none" strike="noStrike" cap="none" spc="0" normalizeH="0" baseline="0" dirty="0">
              <a:ln>
                <a:noFill/>
              </a:ln>
              <a:solidFill>
                <a:schemeClr val="bg1"/>
              </a:solidFill>
              <a:effectLst/>
              <a:uFillTx/>
              <a:latin typeface="+mn-lt"/>
              <a:ea typeface="+mn-ea"/>
              <a:cs typeface="+mn-cs"/>
              <a:sym typeface="Helvetica Neue"/>
            </a:endParaRPr>
          </a:p>
        </p:txBody>
      </p:sp>
    </p:spTree>
    <p:extLst>
      <p:ext uri="{BB962C8B-B14F-4D97-AF65-F5344CB8AC3E}">
        <p14:creationId xmlns:p14="http://schemas.microsoft.com/office/powerpoint/2010/main" val="16974991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Interface"/>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dirty="0"/>
              <a:t>Interface</a:t>
            </a:r>
          </a:p>
        </p:txBody>
      </p:sp>
      <p:sp>
        <p:nvSpPr>
          <p:cNvPr id="240" name="Flat interface design rather than hierarchical…"/>
          <p:cNvSpPr txBox="1">
            <a:spLocks noGrp="1"/>
          </p:cNvSpPr>
          <p:nvPr>
            <p:ph type="body" sz="half" idx="1"/>
          </p:nvPr>
        </p:nvSpPr>
        <p:spPr>
          <a:xfrm>
            <a:off x="1206501" y="4248504"/>
            <a:ext cx="6991015" cy="8256012"/>
          </a:xfrm>
          <a:prstGeom prst="rect">
            <a:avLst/>
          </a:prstGeom>
        </p:spPr>
        <p:txBody>
          <a:bodyPr>
            <a:normAutofit/>
          </a:bodyPr>
          <a:lstStyle/>
          <a:p>
            <a:r>
              <a:rPr lang="en-US" sz="4400" b="1" dirty="0" err="1">
                <a:latin typeface="Apple Braille" pitchFamily="2" charset="0"/>
              </a:rPr>
              <a:t>AccessBolt</a:t>
            </a:r>
            <a:r>
              <a:rPr lang="en-US" sz="4400" dirty="0">
                <a:latin typeface="Apple Braille" pitchFamily="2" charset="0"/>
              </a:rPr>
              <a:t> interface with invisible controls included</a:t>
            </a:r>
            <a:endParaRPr sz="4400" dirty="0">
              <a:latin typeface="Apple Braille" pitchFamily="2" charset="0"/>
            </a:endParaRPr>
          </a:p>
        </p:txBody>
      </p:sp>
      <p:sp>
        <p:nvSpPr>
          <p:cNvPr id="8" name="Accessbolt |…">
            <a:extLst>
              <a:ext uri="{FF2B5EF4-FFF2-40B4-BE49-F238E27FC236}">
                <a16:creationId xmlns:a16="http://schemas.microsoft.com/office/drawing/2014/main" id="{4263ED2A-7DE6-2292-1DDE-8BA33E05113A}"/>
              </a:ext>
            </a:extLst>
          </p:cNvPr>
          <p:cNvSpPr txBox="1">
            <a:spLocks noGrp="1"/>
          </p:cNvSpPr>
          <p:nvPr>
            <p:ph type="title"/>
          </p:nvPr>
        </p:nvSpPr>
        <p:spPr>
          <a:xfrm>
            <a:off x="1206500" y="1079500"/>
            <a:ext cx="21971000" cy="1433163"/>
          </a:xfrm>
          <a:prstGeom prst="rect">
            <a:avLst/>
          </a:prstGeom>
        </p:spPr>
        <p:txBody>
          <a:bodyPr numCol="1" spcCol="0" anchor="ctr">
            <a:normAutofit/>
          </a:bodyPr>
          <a:lstStyle/>
          <a:p>
            <a:r>
              <a:rPr lang="en-US" dirty="0"/>
              <a:t>Current Research </a:t>
            </a:r>
            <a:r>
              <a:rPr dirty="0"/>
              <a:t>|</a:t>
            </a:r>
            <a:r>
              <a:rPr lang="en-US" dirty="0"/>
              <a:t> </a:t>
            </a:r>
            <a:r>
              <a:rPr lang="en-US" sz="5400" dirty="0"/>
              <a:t>Extending to Invisible Controls</a:t>
            </a:r>
            <a:endParaRPr sz="5400" dirty="0"/>
          </a:p>
        </p:txBody>
      </p:sp>
      <p:pic>
        <p:nvPicPr>
          <p:cNvPr id="3" name="Picture 2">
            <a:extLst>
              <a:ext uri="{FF2B5EF4-FFF2-40B4-BE49-F238E27FC236}">
                <a16:creationId xmlns:a16="http://schemas.microsoft.com/office/drawing/2014/main" id="{5CCCDC3A-124C-112A-D696-416D9AF0C5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39504" y="4248578"/>
            <a:ext cx="15366024" cy="7577662"/>
          </a:xfrm>
          <a:prstGeom prst="rect">
            <a:avLst/>
          </a:prstGeom>
          <a:ln>
            <a:solidFill>
              <a:schemeClr val="tx1"/>
            </a:solidFill>
          </a:ln>
        </p:spPr>
      </p:pic>
      <p:sp>
        <p:nvSpPr>
          <p:cNvPr id="2" name="Rectangle 1">
            <a:extLst>
              <a:ext uri="{FF2B5EF4-FFF2-40B4-BE49-F238E27FC236}">
                <a16:creationId xmlns:a16="http://schemas.microsoft.com/office/drawing/2014/main" id="{DE26D499-DB43-1165-9EE1-51494364509A}"/>
              </a:ext>
            </a:extLst>
          </p:cNvPr>
          <p:cNvSpPr/>
          <p:nvPr/>
        </p:nvSpPr>
        <p:spPr>
          <a:xfrm>
            <a:off x="10172699" y="8526586"/>
            <a:ext cx="13699672" cy="822960"/>
          </a:xfrm>
          <a:prstGeom prst="rect">
            <a:avLst/>
          </a:prstGeom>
          <a:solidFill>
            <a:srgbClr val="C00000">
              <a:alpha val="34902"/>
            </a:srgbClr>
          </a:solidFill>
          <a:ln w="127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 name="Rectangle 3">
            <a:extLst>
              <a:ext uri="{FF2B5EF4-FFF2-40B4-BE49-F238E27FC236}">
                <a16:creationId xmlns:a16="http://schemas.microsoft.com/office/drawing/2014/main" id="{5AA94986-33BE-2132-8883-F82C334F169C}"/>
              </a:ext>
            </a:extLst>
          </p:cNvPr>
          <p:cNvSpPr/>
          <p:nvPr/>
        </p:nvSpPr>
        <p:spPr>
          <a:xfrm>
            <a:off x="8639504" y="4834346"/>
            <a:ext cx="4374367" cy="822960"/>
          </a:xfrm>
          <a:prstGeom prst="rect">
            <a:avLst/>
          </a:prstGeom>
          <a:solidFill>
            <a:srgbClr val="C00000">
              <a:alpha val="34902"/>
            </a:srgbClr>
          </a:solidFill>
          <a:ln w="127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id="{7720D552-0505-D32F-D0F5-97D4BE943233}"/>
              </a:ext>
            </a:extLst>
          </p:cNvPr>
          <p:cNvSpPr/>
          <p:nvPr/>
        </p:nvSpPr>
        <p:spPr>
          <a:xfrm>
            <a:off x="10172699" y="9375982"/>
            <a:ext cx="13699672" cy="914400"/>
          </a:xfrm>
          <a:prstGeom prst="rect">
            <a:avLst/>
          </a:prstGeom>
          <a:solidFill>
            <a:srgbClr val="00B0F0">
              <a:alpha val="34902"/>
            </a:srgbClr>
          </a:solidFill>
          <a:ln w="127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C11CB09-E7E6-BE98-B54F-2524E710CB68}"/>
              </a:ext>
            </a:extLst>
          </p:cNvPr>
          <p:cNvSpPr/>
          <p:nvPr/>
        </p:nvSpPr>
        <p:spPr>
          <a:xfrm>
            <a:off x="10172699" y="10316818"/>
            <a:ext cx="13699672" cy="1097280"/>
          </a:xfrm>
          <a:prstGeom prst="rect">
            <a:avLst/>
          </a:prstGeom>
          <a:solidFill>
            <a:schemeClr val="accent3">
              <a:lumMod val="75000"/>
              <a:alpha val="34902"/>
            </a:schemeClr>
          </a:solidFill>
          <a:ln w="127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Rectangle 4">
            <a:extLst>
              <a:ext uri="{FF2B5EF4-FFF2-40B4-BE49-F238E27FC236}">
                <a16:creationId xmlns:a16="http://schemas.microsoft.com/office/drawing/2014/main" id="{A6753B80-B604-9E08-A4D3-806D9EA6074C}"/>
              </a:ext>
            </a:extLst>
          </p:cNvPr>
          <p:cNvSpPr/>
          <p:nvPr/>
        </p:nvSpPr>
        <p:spPr>
          <a:xfrm>
            <a:off x="10226040" y="4574768"/>
            <a:ext cx="457200" cy="233142"/>
          </a:xfrm>
          <a:prstGeom prst="rect">
            <a:avLst/>
          </a:prstGeom>
          <a:solidFill>
            <a:srgbClr val="16E7CF">
              <a:alpha val="34902"/>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33C001DB-C41C-26EE-767A-EAFFC2CDCB2C}"/>
              </a:ext>
            </a:extLst>
          </p:cNvPr>
          <p:cNvSpPr/>
          <p:nvPr/>
        </p:nvSpPr>
        <p:spPr>
          <a:xfrm>
            <a:off x="9204960" y="4574768"/>
            <a:ext cx="457200" cy="233142"/>
          </a:xfrm>
          <a:prstGeom prst="rect">
            <a:avLst/>
          </a:prstGeom>
          <a:solidFill>
            <a:srgbClr val="92D050">
              <a:alpha val="34902"/>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 name="Slide Number Placeholder 9">
            <a:extLst>
              <a:ext uri="{FF2B5EF4-FFF2-40B4-BE49-F238E27FC236}">
                <a16:creationId xmlns:a16="http://schemas.microsoft.com/office/drawing/2014/main" id="{BD775A84-DB1B-7899-6BD9-887D5D16F31F}"/>
              </a:ext>
            </a:extLst>
          </p:cNvPr>
          <p:cNvSpPr>
            <a:spLocks noGrp="1"/>
          </p:cNvSpPr>
          <p:nvPr>
            <p:ph type="sldNum" sz="quarter" idx="2"/>
          </p:nvPr>
        </p:nvSpPr>
        <p:spPr/>
        <p:txBody>
          <a:bodyPr/>
          <a:lstStyle/>
          <a:p>
            <a:fld id="{86CB4B4D-7CA3-9044-876B-883B54F8677D}" type="slidenum">
              <a:rPr lang="en-US" smtClean="0"/>
              <a:t>44</a:t>
            </a:fld>
            <a:endParaRPr lang="en-US"/>
          </a:p>
        </p:txBody>
      </p:sp>
      <p:sp>
        <p:nvSpPr>
          <p:cNvPr id="11" name="TextBox 10">
            <a:extLst>
              <a:ext uri="{FF2B5EF4-FFF2-40B4-BE49-F238E27FC236}">
                <a16:creationId xmlns:a16="http://schemas.microsoft.com/office/drawing/2014/main" id="{0A2C7453-D7C8-E617-943A-3AFD207F39BD}"/>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12" name="TextBox 11">
            <a:extLst>
              <a:ext uri="{FF2B5EF4-FFF2-40B4-BE49-F238E27FC236}">
                <a16:creationId xmlns:a16="http://schemas.microsoft.com/office/drawing/2014/main" id="{2FF9DDF6-064C-0FAB-51F4-452AB810440D}"/>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dirty="0">
                <a:solidFill>
                  <a:schemeClr val="bg1"/>
                </a:solidFill>
              </a:rPr>
              <a:t>40</a:t>
            </a:r>
            <a:endParaRPr kumimoji="0" lang="en-US" sz="2400" b="0" i="0" u="none" strike="noStrike" cap="none" spc="0" normalizeH="0" baseline="0" dirty="0">
              <a:ln>
                <a:noFill/>
              </a:ln>
              <a:solidFill>
                <a:schemeClr val="bg1"/>
              </a:solidFill>
              <a:effectLst/>
              <a:uFillTx/>
              <a:latin typeface="+mn-lt"/>
              <a:ea typeface="+mn-ea"/>
              <a:cs typeface="+mn-cs"/>
              <a:sym typeface="Helvetica Neue"/>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1" presetClass="entr" presetSubtype="0" fill="hold" grpId="2"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ntr" presetSubtype="0" fill="hold" grpId="2"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4" grpId="1" animBg="1"/>
      <p:bldP spid="6" grpId="1" animBg="1"/>
      <p:bldP spid="6" grpId="2" animBg="1"/>
      <p:bldP spid="7" grpId="2" animBg="1"/>
      <p:bldP spid="5" grpId="0" animBg="1"/>
      <p:bldP spid="5" grpId="1"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Interface"/>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Interface Demo</a:t>
            </a:r>
          </a:p>
          <a:p>
            <a:endParaRPr dirty="0"/>
          </a:p>
        </p:txBody>
      </p:sp>
      <p:sp>
        <p:nvSpPr>
          <p:cNvPr id="8" name="Accessbolt |…">
            <a:extLst>
              <a:ext uri="{FF2B5EF4-FFF2-40B4-BE49-F238E27FC236}">
                <a16:creationId xmlns:a16="http://schemas.microsoft.com/office/drawing/2014/main" id="{4263ED2A-7DE6-2292-1DDE-8BA33E05113A}"/>
              </a:ext>
            </a:extLst>
          </p:cNvPr>
          <p:cNvSpPr txBox="1">
            <a:spLocks noGrp="1"/>
          </p:cNvSpPr>
          <p:nvPr>
            <p:ph type="title"/>
          </p:nvPr>
        </p:nvSpPr>
        <p:spPr>
          <a:xfrm>
            <a:off x="1206500" y="1079500"/>
            <a:ext cx="21971000" cy="1433163"/>
          </a:xfrm>
          <a:prstGeom prst="rect">
            <a:avLst/>
          </a:prstGeom>
        </p:spPr>
        <p:txBody>
          <a:bodyPr numCol="1" spcCol="0" anchor="ctr">
            <a:normAutofit/>
          </a:bodyPr>
          <a:lstStyle/>
          <a:p>
            <a:r>
              <a:rPr lang="en-US" dirty="0"/>
              <a:t>Current Research | </a:t>
            </a:r>
            <a:r>
              <a:rPr lang="en-US" sz="5400" dirty="0"/>
              <a:t>Extending to Invisible Controls</a:t>
            </a:r>
          </a:p>
        </p:txBody>
      </p:sp>
      <p:sp>
        <p:nvSpPr>
          <p:cNvPr id="10" name="Slide Number Placeholder 9">
            <a:extLst>
              <a:ext uri="{FF2B5EF4-FFF2-40B4-BE49-F238E27FC236}">
                <a16:creationId xmlns:a16="http://schemas.microsoft.com/office/drawing/2014/main" id="{BD775A84-DB1B-7899-6BD9-887D5D16F31F}"/>
              </a:ext>
            </a:extLst>
          </p:cNvPr>
          <p:cNvSpPr>
            <a:spLocks noGrp="1"/>
          </p:cNvSpPr>
          <p:nvPr>
            <p:ph type="sldNum" sz="quarter" idx="2"/>
          </p:nvPr>
        </p:nvSpPr>
        <p:spPr/>
        <p:txBody>
          <a:bodyPr/>
          <a:lstStyle/>
          <a:p>
            <a:fld id="{86CB4B4D-7CA3-9044-876B-883B54F8677D}" type="slidenum">
              <a:rPr lang="en-US" smtClean="0"/>
              <a:t>45</a:t>
            </a:fld>
            <a:endParaRPr lang="en-US"/>
          </a:p>
        </p:txBody>
      </p:sp>
      <p:sp>
        <p:nvSpPr>
          <p:cNvPr id="11" name="TextBox 10">
            <a:extLst>
              <a:ext uri="{FF2B5EF4-FFF2-40B4-BE49-F238E27FC236}">
                <a16:creationId xmlns:a16="http://schemas.microsoft.com/office/drawing/2014/main" id="{0A2C7453-D7C8-E617-943A-3AFD207F39BD}"/>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12" name="TextBox 11">
            <a:extLst>
              <a:ext uri="{FF2B5EF4-FFF2-40B4-BE49-F238E27FC236}">
                <a16:creationId xmlns:a16="http://schemas.microsoft.com/office/drawing/2014/main" id="{2FF9DDF6-064C-0FAB-51F4-452AB810440D}"/>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dirty="0">
                <a:solidFill>
                  <a:schemeClr val="bg1"/>
                </a:solidFill>
              </a:rPr>
              <a:t>41</a:t>
            </a:r>
            <a:endParaRPr kumimoji="0" lang="en-US" sz="2400" b="0" i="0" u="none" strike="noStrike" cap="none" spc="0" normalizeH="0" baseline="0" dirty="0">
              <a:ln>
                <a:noFill/>
              </a:ln>
              <a:solidFill>
                <a:schemeClr val="bg1"/>
              </a:solidFill>
              <a:effectLst/>
              <a:uFillTx/>
              <a:latin typeface="+mn-lt"/>
              <a:ea typeface="+mn-ea"/>
              <a:cs typeface="+mn-cs"/>
              <a:sym typeface="Helvetica Neue"/>
            </a:endParaRPr>
          </a:p>
        </p:txBody>
      </p:sp>
      <p:pic>
        <p:nvPicPr>
          <p:cNvPr id="15" name="Interface Demo.mp4">
            <a:hlinkClick r:id="" action="ppaction://media"/>
            <a:extLst>
              <a:ext uri="{FF2B5EF4-FFF2-40B4-BE49-F238E27FC236}">
                <a16:creationId xmlns:a16="http://schemas.microsoft.com/office/drawing/2014/main" id="{224C16B8-3A15-5456-E597-E65536B1522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01410" y="3767617"/>
            <a:ext cx="14781180" cy="8314414"/>
          </a:xfrm>
          <a:prstGeom prst="rect">
            <a:avLst/>
          </a:prstGeom>
        </p:spPr>
      </p:pic>
    </p:spTree>
    <p:extLst>
      <p:ext uri="{BB962C8B-B14F-4D97-AF65-F5344CB8AC3E}">
        <p14:creationId xmlns:p14="http://schemas.microsoft.com/office/powerpoint/2010/main" val="25894321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8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80000">
                <p:cTn id="12" fill="hold" display="0">
                  <p:stCondLst>
                    <p:cond delay="indefinite"/>
                  </p:stCondLst>
                </p:cTn>
                <p:tgtEl>
                  <p:spTgt spid="15"/>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Interface"/>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Architectural Workflow</a:t>
            </a:r>
            <a:endParaRPr dirty="0"/>
          </a:p>
        </p:txBody>
      </p:sp>
      <p:sp>
        <p:nvSpPr>
          <p:cNvPr id="240" name="Flat interface design rather than hierarchical…"/>
          <p:cNvSpPr txBox="1">
            <a:spLocks noGrp="1"/>
          </p:cNvSpPr>
          <p:nvPr>
            <p:ph type="body" sz="half" idx="1"/>
          </p:nvPr>
        </p:nvSpPr>
        <p:spPr>
          <a:xfrm>
            <a:off x="1206500" y="4248504"/>
            <a:ext cx="9167209" cy="9152186"/>
          </a:xfrm>
          <a:prstGeom prst="rect">
            <a:avLst/>
          </a:prstGeom>
        </p:spPr>
        <p:txBody>
          <a:bodyPr>
            <a:normAutofit/>
          </a:bodyPr>
          <a:lstStyle/>
          <a:p>
            <a:r>
              <a:rPr lang="en-US" sz="4400" dirty="0">
                <a:latin typeface="Apple Braille" pitchFamily="2" charset="0"/>
              </a:rPr>
              <a:t>Goal:</a:t>
            </a:r>
          </a:p>
          <a:p>
            <a:pPr lvl="1">
              <a:buFont typeface="Wingdings" panose="05000000000000000000" pitchFamily="2" charset="2"/>
              <a:buChar char="Ø"/>
            </a:pPr>
            <a:r>
              <a:rPr lang="en-US" sz="4400" dirty="0">
                <a:latin typeface="Apple Braille" pitchFamily="2" charset="0"/>
              </a:rPr>
              <a:t>More intuitive and flexible interaction</a:t>
            </a:r>
          </a:p>
          <a:p>
            <a:pPr lvl="1">
              <a:buFont typeface="Wingdings" panose="05000000000000000000" pitchFamily="2" charset="2"/>
              <a:buChar char="Ø"/>
            </a:pPr>
            <a:r>
              <a:rPr lang="en-US" sz="4400" dirty="0">
                <a:latin typeface="Apple Braille" pitchFamily="2" charset="0"/>
              </a:rPr>
              <a:t>Less physical effort</a:t>
            </a:r>
          </a:p>
        </p:txBody>
      </p:sp>
      <p:sp>
        <p:nvSpPr>
          <p:cNvPr id="8" name="Accessbolt |…">
            <a:extLst>
              <a:ext uri="{FF2B5EF4-FFF2-40B4-BE49-F238E27FC236}">
                <a16:creationId xmlns:a16="http://schemas.microsoft.com/office/drawing/2014/main" id="{4263ED2A-7DE6-2292-1DDE-8BA33E05113A}"/>
              </a:ext>
            </a:extLst>
          </p:cNvPr>
          <p:cNvSpPr txBox="1">
            <a:spLocks noGrp="1"/>
          </p:cNvSpPr>
          <p:nvPr>
            <p:ph type="title"/>
          </p:nvPr>
        </p:nvSpPr>
        <p:spPr>
          <a:xfrm>
            <a:off x="1206500" y="1079500"/>
            <a:ext cx="21971000" cy="1433163"/>
          </a:xfrm>
          <a:prstGeom prst="rect">
            <a:avLst/>
          </a:prstGeom>
        </p:spPr>
        <p:txBody>
          <a:bodyPr numCol="1" spcCol="0" anchor="ctr">
            <a:normAutofit/>
          </a:bodyPr>
          <a:lstStyle/>
          <a:p>
            <a:r>
              <a:rPr lang="en-US" dirty="0"/>
              <a:t>Current Research </a:t>
            </a:r>
            <a:r>
              <a:rPr dirty="0"/>
              <a:t>|</a:t>
            </a:r>
            <a:r>
              <a:rPr lang="en-US" dirty="0"/>
              <a:t> </a:t>
            </a:r>
            <a:r>
              <a:rPr lang="en-US" sz="6000" dirty="0"/>
              <a:t>Dialog Assistant</a:t>
            </a:r>
            <a:endParaRPr sz="5400" dirty="0"/>
          </a:p>
        </p:txBody>
      </p:sp>
      <p:pic>
        <p:nvPicPr>
          <p:cNvPr id="4" name="Picture 3">
            <a:extLst>
              <a:ext uri="{FF2B5EF4-FFF2-40B4-BE49-F238E27FC236}">
                <a16:creationId xmlns:a16="http://schemas.microsoft.com/office/drawing/2014/main" id="{5EB8A0DA-5114-0A12-B95E-151A20D8F2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71450" y="5741160"/>
            <a:ext cx="11550295" cy="4337128"/>
          </a:xfrm>
          <a:prstGeom prst="rect">
            <a:avLst/>
          </a:prstGeom>
          <a:ln>
            <a:solidFill>
              <a:srgbClr val="000000"/>
            </a:solidFill>
          </a:ln>
        </p:spPr>
      </p:pic>
      <p:sp>
        <p:nvSpPr>
          <p:cNvPr id="2" name="Slide Number Placeholder 1">
            <a:extLst>
              <a:ext uri="{FF2B5EF4-FFF2-40B4-BE49-F238E27FC236}">
                <a16:creationId xmlns:a16="http://schemas.microsoft.com/office/drawing/2014/main" id="{1C937531-E2F1-5BED-B63B-59B86068290F}"/>
              </a:ext>
            </a:extLst>
          </p:cNvPr>
          <p:cNvSpPr>
            <a:spLocks noGrp="1"/>
          </p:cNvSpPr>
          <p:nvPr>
            <p:ph type="sldNum" sz="quarter" idx="2"/>
          </p:nvPr>
        </p:nvSpPr>
        <p:spPr/>
        <p:txBody>
          <a:bodyPr/>
          <a:lstStyle/>
          <a:p>
            <a:fld id="{86CB4B4D-7CA3-9044-876B-883B54F8677D}" type="slidenum">
              <a:rPr lang="en-US" smtClean="0"/>
              <a:t>46</a:t>
            </a:fld>
            <a:endParaRPr lang="en-US"/>
          </a:p>
        </p:txBody>
      </p:sp>
      <p:sp>
        <p:nvSpPr>
          <p:cNvPr id="3" name="TextBox 2">
            <a:extLst>
              <a:ext uri="{FF2B5EF4-FFF2-40B4-BE49-F238E27FC236}">
                <a16:creationId xmlns:a16="http://schemas.microsoft.com/office/drawing/2014/main" id="{A062FAB0-7EFE-D275-BD0D-2A92AE30B7A3}"/>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5" name="TextBox 4">
            <a:extLst>
              <a:ext uri="{FF2B5EF4-FFF2-40B4-BE49-F238E27FC236}">
                <a16:creationId xmlns:a16="http://schemas.microsoft.com/office/drawing/2014/main" id="{72D25FD3-5ACF-4A78-970A-EBF599B29FB7}"/>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mn-lt"/>
                <a:ea typeface="+mn-ea"/>
                <a:cs typeface="+mn-cs"/>
                <a:sym typeface="Helvetica Neue"/>
              </a:rPr>
              <a:t>42</a:t>
            </a:r>
          </a:p>
        </p:txBody>
      </p:sp>
    </p:spTree>
    <p:extLst>
      <p:ext uri="{BB962C8B-B14F-4D97-AF65-F5344CB8AC3E}">
        <p14:creationId xmlns:p14="http://schemas.microsoft.com/office/powerpoint/2010/main" val="3113378610"/>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Interface"/>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en-US" dirty="0"/>
              <a:t>Speech Recognition</a:t>
            </a:r>
            <a:endParaRPr dirty="0"/>
          </a:p>
        </p:txBody>
      </p:sp>
      <p:sp>
        <p:nvSpPr>
          <p:cNvPr id="240" name="Flat interface design rather than hierarchical…"/>
          <p:cNvSpPr txBox="1">
            <a:spLocks noGrp="1"/>
          </p:cNvSpPr>
          <p:nvPr>
            <p:ph type="body" sz="half" idx="1"/>
          </p:nvPr>
        </p:nvSpPr>
        <p:spPr>
          <a:xfrm>
            <a:off x="1206501" y="4248504"/>
            <a:ext cx="8063624" cy="8256012"/>
          </a:xfrm>
          <a:prstGeom prst="rect">
            <a:avLst/>
          </a:prstGeom>
        </p:spPr>
        <p:txBody>
          <a:bodyPr>
            <a:normAutofit/>
          </a:bodyPr>
          <a:lstStyle/>
          <a:p>
            <a:r>
              <a:rPr lang="en-US" sz="4400" dirty="0">
                <a:latin typeface="Apple Braille" pitchFamily="2" charset="0"/>
              </a:rPr>
              <a:t>Google’s Python API for speech-to-text conversion</a:t>
            </a:r>
          </a:p>
        </p:txBody>
      </p:sp>
      <p:pic>
        <p:nvPicPr>
          <p:cNvPr id="4" name="Picture 3">
            <a:extLst>
              <a:ext uri="{FF2B5EF4-FFF2-40B4-BE49-F238E27FC236}">
                <a16:creationId xmlns:a16="http://schemas.microsoft.com/office/drawing/2014/main" id="{5EB8A0DA-5114-0A12-B95E-151A20D8F2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71450" y="5741160"/>
            <a:ext cx="11550295" cy="4337128"/>
          </a:xfrm>
          <a:prstGeom prst="rect">
            <a:avLst/>
          </a:prstGeom>
          <a:ln>
            <a:solidFill>
              <a:srgbClr val="000000"/>
            </a:solidFill>
          </a:ln>
        </p:spPr>
      </p:pic>
      <p:sp>
        <p:nvSpPr>
          <p:cNvPr id="5" name="Accessbolt |…">
            <a:extLst>
              <a:ext uri="{FF2B5EF4-FFF2-40B4-BE49-F238E27FC236}">
                <a16:creationId xmlns:a16="http://schemas.microsoft.com/office/drawing/2014/main" id="{92FE1C6F-4C18-35DE-28D2-C0CD8B073615}"/>
              </a:ext>
            </a:extLst>
          </p:cNvPr>
          <p:cNvSpPr txBox="1">
            <a:spLocks noGrp="1"/>
          </p:cNvSpPr>
          <p:nvPr>
            <p:ph type="title"/>
          </p:nvPr>
        </p:nvSpPr>
        <p:spPr>
          <a:xfrm>
            <a:off x="1206500" y="1079500"/>
            <a:ext cx="21971000" cy="1433163"/>
          </a:xfrm>
          <a:prstGeom prst="rect">
            <a:avLst/>
          </a:prstGeom>
        </p:spPr>
        <p:txBody>
          <a:bodyPr numCol="1" spcCol="0" anchor="ctr">
            <a:normAutofit/>
          </a:bodyPr>
          <a:lstStyle/>
          <a:p>
            <a:r>
              <a:rPr lang="en-US" dirty="0"/>
              <a:t>Current Research </a:t>
            </a:r>
            <a:r>
              <a:rPr dirty="0"/>
              <a:t>|</a:t>
            </a:r>
            <a:r>
              <a:rPr lang="en-US" dirty="0"/>
              <a:t> </a:t>
            </a:r>
            <a:r>
              <a:rPr lang="en-US" sz="6000" dirty="0"/>
              <a:t>Dialog Assistant</a:t>
            </a:r>
            <a:endParaRPr sz="5400" dirty="0"/>
          </a:p>
        </p:txBody>
      </p:sp>
      <p:sp>
        <p:nvSpPr>
          <p:cNvPr id="2" name="Slide Number Placeholder 1">
            <a:extLst>
              <a:ext uri="{FF2B5EF4-FFF2-40B4-BE49-F238E27FC236}">
                <a16:creationId xmlns:a16="http://schemas.microsoft.com/office/drawing/2014/main" id="{B5237E66-E680-7A31-9D19-7169015AB9AE}"/>
              </a:ext>
            </a:extLst>
          </p:cNvPr>
          <p:cNvSpPr>
            <a:spLocks noGrp="1"/>
          </p:cNvSpPr>
          <p:nvPr>
            <p:ph type="sldNum" sz="quarter" idx="2"/>
          </p:nvPr>
        </p:nvSpPr>
        <p:spPr/>
        <p:txBody>
          <a:bodyPr/>
          <a:lstStyle/>
          <a:p>
            <a:fld id="{86CB4B4D-7CA3-9044-876B-883B54F8677D}" type="slidenum">
              <a:rPr lang="en-US" smtClean="0"/>
              <a:t>47</a:t>
            </a:fld>
            <a:endParaRPr lang="en-US"/>
          </a:p>
        </p:txBody>
      </p:sp>
      <p:sp>
        <p:nvSpPr>
          <p:cNvPr id="3" name="Rectangle 2">
            <a:extLst>
              <a:ext uri="{FF2B5EF4-FFF2-40B4-BE49-F238E27FC236}">
                <a16:creationId xmlns:a16="http://schemas.microsoft.com/office/drawing/2014/main" id="{C8398990-06D1-6D7F-96D7-FE1AD684A11E}"/>
              </a:ext>
            </a:extLst>
          </p:cNvPr>
          <p:cNvSpPr/>
          <p:nvPr/>
        </p:nvSpPr>
        <p:spPr>
          <a:xfrm>
            <a:off x="14142720" y="6164580"/>
            <a:ext cx="1920240" cy="1371600"/>
          </a:xfrm>
          <a:prstGeom prst="rect">
            <a:avLst/>
          </a:prstGeom>
          <a:noFill/>
          <a:ln w="57150">
            <a:prstDash val="dash"/>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TextBox 5">
            <a:extLst>
              <a:ext uri="{FF2B5EF4-FFF2-40B4-BE49-F238E27FC236}">
                <a16:creationId xmlns:a16="http://schemas.microsoft.com/office/drawing/2014/main" id="{B0B26A3D-32B4-42F9-95CA-180D53C0D858}"/>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7" name="TextBox 6">
            <a:extLst>
              <a:ext uri="{FF2B5EF4-FFF2-40B4-BE49-F238E27FC236}">
                <a16:creationId xmlns:a16="http://schemas.microsoft.com/office/drawing/2014/main" id="{A58B5176-6002-4212-DB98-E81281530F83}"/>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mn-lt"/>
                <a:ea typeface="+mn-ea"/>
                <a:cs typeface="+mn-cs"/>
                <a:sym typeface="Helvetica Neue"/>
              </a:rPr>
              <a:t>43</a:t>
            </a:r>
          </a:p>
        </p:txBody>
      </p:sp>
    </p:spTree>
    <p:extLst>
      <p:ext uri="{BB962C8B-B14F-4D97-AF65-F5344CB8AC3E}">
        <p14:creationId xmlns:p14="http://schemas.microsoft.com/office/powerpoint/2010/main" val="798794996"/>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Interface"/>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Language Understanding Module</a:t>
            </a:r>
            <a:endParaRPr dirty="0"/>
          </a:p>
        </p:txBody>
      </p:sp>
      <p:sp>
        <p:nvSpPr>
          <p:cNvPr id="240" name="Flat interface design rather than hierarchical…"/>
          <p:cNvSpPr txBox="1">
            <a:spLocks noGrp="1"/>
          </p:cNvSpPr>
          <p:nvPr>
            <p:ph type="body" sz="half" idx="1"/>
          </p:nvPr>
        </p:nvSpPr>
        <p:spPr>
          <a:xfrm>
            <a:off x="1206501" y="4248504"/>
            <a:ext cx="8063624" cy="8256012"/>
          </a:xfrm>
          <a:prstGeom prst="rect">
            <a:avLst/>
          </a:prstGeom>
        </p:spPr>
        <p:txBody>
          <a:bodyPr>
            <a:normAutofit/>
          </a:bodyPr>
          <a:lstStyle/>
          <a:p>
            <a:r>
              <a:rPr lang="en-US" sz="4400" dirty="0">
                <a:latin typeface="Apple Braille" pitchFamily="2" charset="0"/>
              </a:rPr>
              <a:t>Map the user’s command to a control of the application</a:t>
            </a:r>
          </a:p>
          <a:p>
            <a:r>
              <a:rPr lang="en-US" sz="4400" dirty="0" err="1">
                <a:latin typeface="Apple Braille" pitchFamily="2" charset="0"/>
              </a:rPr>
              <a:t>OpenAI’s</a:t>
            </a:r>
            <a:r>
              <a:rPr lang="en-US" sz="4400" dirty="0">
                <a:latin typeface="Apple Braille" pitchFamily="2" charset="0"/>
              </a:rPr>
              <a:t> GPT-3 model </a:t>
            </a:r>
            <a:endParaRPr sz="4400" dirty="0">
              <a:latin typeface="Apple Braille" pitchFamily="2" charset="0"/>
            </a:endParaRPr>
          </a:p>
        </p:txBody>
      </p:sp>
      <p:pic>
        <p:nvPicPr>
          <p:cNvPr id="4" name="Picture 3">
            <a:extLst>
              <a:ext uri="{FF2B5EF4-FFF2-40B4-BE49-F238E27FC236}">
                <a16:creationId xmlns:a16="http://schemas.microsoft.com/office/drawing/2014/main" id="{5EB8A0DA-5114-0A12-B95E-151A20D8F2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71450" y="5741160"/>
            <a:ext cx="11550295" cy="4337128"/>
          </a:xfrm>
          <a:prstGeom prst="rect">
            <a:avLst/>
          </a:prstGeom>
          <a:ln>
            <a:solidFill>
              <a:srgbClr val="000000"/>
            </a:solidFill>
          </a:ln>
        </p:spPr>
      </p:pic>
      <p:sp>
        <p:nvSpPr>
          <p:cNvPr id="5" name="Accessbolt |…">
            <a:extLst>
              <a:ext uri="{FF2B5EF4-FFF2-40B4-BE49-F238E27FC236}">
                <a16:creationId xmlns:a16="http://schemas.microsoft.com/office/drawing/2014/main" id="{92FE1C6F-4C18-35DE-28D2-C0CD8B073615}"/>
              </a:ext>
            </a:extLst>
          </p:cNvPr>
          <p:cNvSpPr txBox="1">
            <a:spLocks noGrp="1"/>
          </p:cNvSpPr>
          <p:nvPr>
            <p:ph type="title"/>
          </p:nvPr>
        </p:nvSpPr>
        <p:spPr>
          <a:xfrm>
            <a:off x="1206500" y="1079500"/>
            <a:ext cx="21971000" cy="1433163"/>
          </a:xfrm>
          <a:prstGeom prst="rect">
            <a:avLst/>
          </a:prstGeom>
        </p:spPr>
        <p:txBody>
          <a:bodyPr numCol="1" spcCol="0" anchor="ctr">
            <a:normAutofit/>
          </a:bodyPr>
          <a:lstStyle/>
          <a:p>
            <a:r>
              <a:rPr lang="en-US" dirty="0"/>
              <a:t>Current Research </a:t>
            </a:r>
            <a:r>
              <a:rPr dirty="0"/>
              <a:t>|</a:t>
            </a:r>
            <a:r>
              <a:rPr lang="en-US" dirty="0"/>
              <a:t> </a:t>
            </a:r>
            <a:r>
              <a:rPr lang="en-US" sz="6000" dirty="0"/>
              <a:t>Dialog Assistant</a:t>
            </a:r>
            <a:endParaRPr sz="5400" dirty="0"/>
          </a:p>
        </p:txBody>
      </p:sp>
      <p:sp>
        <p:nvSpPr>
          <p:cNvPr id="2" name="Slide Number Placeholder 1">
            <a:extLst>
              <a:ext uri="{FF2B5EF4-FFF2-40B4-BE49-F238E27FC236}">
                <a16:creationId xmlns:a16="http://schemas.microsoft.com/office/drawing/2014/main" id="{AAEF3FDA-15A3-24FF-D6A5-C4C39F535D49}"/>
              </a:ext>
            </a:extLst>
          </p:cNvPr>
          <p:cNvSpPr>
            <a:spLocks noGrp="1"/>
          </p:cNvSpPr>
          <p:nvPr>
            <p:ph type="sldNum" sz="quarter" idx="2"/>
          </p:nvPr>
        </p:nvSpPr>
        <p:spPr/>
        <p:txBody>
          <a:bodyPr/>
          <a:lstStyle/>
          <a:p>
            <a:fld id="{86CB4B4D-7CA3-9044-876B-883B54F8677D}" type="slidenum">
              <a:rPr lang="en-US" smtClean="0"/>
              <a:t>48</a:t>
            </a:fld>
            <a:endParaRPr lang="en-US"/>
          </a:p>
        </p:txBody>
      </p:sp>
      <p:sp>
        <p:nvSpPr>
          <p:cNvPr id="3" name="Rectangle 2">
            <a:extLst>
              <a:ext uri="{FF2B5EF4-FFF2-40B4-BE49-F238E27FC236}">
                <a16:creationId xmlns:a16="http://schemas.microsoft.com/office/drawing/2014/main" id="{5575EC0B-72D4-E832-80E2-DFCEEBDAFFF1}"/>
              </a:ext>
            </a:extLst>
          </p:cNvPr>
          <p:cNvSpPr/>
          <p:nvPr/>
        </p:nvSpPr>
        <p:spPr>
          <a:xfrm>
            <a:off x="17091660" y="6164580"/>
            <a:ext cx="1920240" cy="1371600"/>
          </a:xfrm>
          <a:prstGeom prst="rect">
            <a:avLst/>
          </a:prstGeom>
          <a:noFill/>
          <a:ln w="57150">
            <a:prstDash val="dash"/>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TextBox 5">
            <a:extLst>
              <a:ext uri="{FF2B5EF4-FFF2-40B4-BE49-F238E27FC236}">
                <a16:creationId xmlns:a16="http://schemas.microsoft.com/office/drawing/2014/main" id="{26F53C92-2237-6AFF-CB67-C085D62AB826}"/>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7" name="TextBox 6">
            <a:extLst>
              <a:ext uri="{FF2B5EF4-FFF2-40B4-BE49-F238E27FC236}">
                <a16:creationId xmlns:a16="http://schemas.microsoft.com/office/drawing/2014/main" id="{0DFE4382-4DE0-98AF-2680-CDE632BF4627}"/>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mn-lt"/>
                <a:ea typeface="+mn-ea"/>
                <a:cs typeface="+mn-cs"/>
                <a:sym typeface="Helvetica Neue"/>
              </a:rPr>
              <a:t>44</a:t>
            </a:r>
          </a:p>
        </p:txBody>
      </p:sp>
    </p:spTree>
    <p:extLst>
      <p:ext uri="{BB962C8B-B14F-4D97-AF65-F5344CB8AC3E}">
        <p14:creationId xmlns:p14="http://schemas.microsoft.com/office/powerpoint/2010/main" val="3376665482"/>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Interface"/>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en-US" dirty="0"/>
              <a:t>GPT-3 Model</a:t>
            </a:r>
            <a:endParaRPr dirty="0"/>
          </a:p>
        </p:txBody>
      </p:sp>
      <p:sp>
        <p:nvSpPr>
          <p:cNvPr id="240" name="Flat interface design rather than hierarchical…"/>
          <p:cNvSpPr txBox="1">
            <a:spLocks noGrp="1"/>
          </p:cNvSpPr>
          <p:nvPr>
            <p:ph type="body" sz="half" idx="1"/>
          </p:nvPr>
        </p:nvSpPr>
        <p:spPr>
          <a:xfrm>
            <a:off x="1206500" y="4248504"/>
            <a:ext cx="20408024" cy="8256012"/>
          </a:xfrm>
          <a:prstGeom prst="rect">
            <a:avLst/>
          </a:prstGeom>
        </p:spPr>
        <p:txBody>
          <a:bodyPr>
            <a:normAutofit/>
          </a:bodyPr>
          <a:lstStyle/>
          <a:p>
            <a:pPr>
              <a:spcBef>
                <a:spcPts val="3000"/>
              </a:spcBef>
            </a:pPr>
            <a:r>
              <a:rPr lang="en-US" sz="4400" dirty="0">
                <a:latin typeface="Apple Braille" pitchFamily="2" charset="0"/>
              </a:rPr>
              <a:t>GPT-3 has an innate understanding of natural languages</a:t>
            </a:r>
          </a:p>
          <a:p>
            <a:pPr>
              <a:spcBef>
                <a:spcPts val="3000"/>
              </a:spcBef>
            </a:pPr>
            <a:r>
              <a:rPr lang="en-US" sz="4400" dirty="0">
                <a:latin typeface="Apple Braille" pitchFamily="2" charset="0"/>
              </a:rPr>
              <a:t>Highly generalizable for different NLP tasks</a:t>
            </a:r>
          </a:p>
          <a:p>
            <a:pPr>
              <a:spcBef>
                <a:spcPts val="3000"/>
              </a:spcBef>
            </a:pPr>
            <a:r>
              <a:rPr lang="en-US" sz="4400" dirty="0">
                <a:latin typeface="Apple Braille" pitchFamily="2" charset="0"/>
              </a:rPr>
              <a:t>Uses few-shot (example) learning: does not require a lot of training data </a:t>
            </a:r>
          </a:p>
          <a:p>
            <a:pPr lvl="1">
              <a:spcBef>
                <a:spcPts val="3000"/>
              </a:spcBef>
              <a:buFont typeface="Wingdings" panose="05000000000000000000" pitchFamily="2" charset="2"/>
              <a:buChar char="Ø"/>
            </a:pPr>
            <a:r>
              <a:rPr lang="en-US" sz="4400" dirty="0">
                <a:latin typeface="Apple Braille" pitchFamily="2" charset="0"/>
              </a:rPr>
              <a:t>Model takes prompt (text) as input (with few-shot examples)</a:t>
            </a:r>
          </a:p>
          <a:p>
            <a:pPr lvl="1">
              <a:spcBef>
                <a:spcPts val="3000"/>
              </a:spcBef>
              <a:buFont typeface="Wingdings" panose="05000000000000000000" pitchFamily="2" charset="2"/>
              <a:buChar char="Ø"/>
            </a:pPr>
            <a:r>
              <a:rPr lang="en-US" sz="4400" dirty="0">
                <a:latin typeface="Apple Braille" pitchFamily="2" charset="0"/>
              </a:rPr>
              <a:t>Model adjusts internal probability distributions according to prompt</a:t>
            </a:r>
          </a:p>
          <a:p>
            <a:pPr lvl="1">
              <a:spcBef>
                <a:spcPts val="3000"/>
              </a:spcBef>
              <a:buFont typeface="Wingdings" panose="05000000000000000000" pitchFamily="2" charset="2"/>
              <a:buChar char="Ø"/>
            </a:pPr>
            <a:r>
              <a:rPr lang="en-US" sz="4400" dirty="0">
                <a:latin typeface="Apple Braille" pitchFamily="2" charset="0"/>
              </a:rPr>
              <a:t>It outputs a sequence (text) that continues/completes the input text</a:t>
            </a:r>
          </a:p>
          <a:p>
            <a:pPr lvl="1">
              <a:spcBef>
                <a:spcPts val="3000"/>
              </a:spcBef>
              <a:buFont typeface="Wingdings" panose="05000000000000000000" pitchFamily="2" charset="2"/>
              <a:buChar char="Ø"/>
            </a:pPr>
            <a:endParaRPr lang="en-US" sz="4400" dirty="0">
              <a:latin typeface="Apple Braille" pitchFamily="2" charset="0"/>
            </a:endParaRPr>
          </a:p>
          <a:p>
            <a:pPr marL="0" indent="0">
              <a:spcBef>
                <a:spcPts val="3000"/>
              </a:spcBef>
              <a:buNone/>
            </a:pPr>
            <a:endParaRPr lang="en-US" sz="4400" dirty="0">
              <a:latin typeface="Apple Braille" pitchFamily="2" charset="0"/>
            </a:endParaRPr>
          </a:p>
          <a:p>
            <a:pPr>
              <a:spcBef>
                <a:spcPts val="3000"/>
              </a:spcBef>
            </a:pPr>
            <a:endParaRPr sz="4400" dirty="0">
              <a:latin typeface="Apple Braille" pitchFamily="2" charset="0"/>
            </a:endParaRPr>
          </a:p>
        </p:txBody>
      </p:sp>
      <p:sp>
        <p:nvSpPr>
          <p:cNvPr id="4" name="Accessbolt |…">
            <a:extLst>
              <a:ext uri="{FF2B5EF4-FFF2-40B4-BE49-F238E27FC236}">
                <a16:creationId xmlns:a16="http://schemas.microsoft.com/office/drawing/2014/main" id="{DC893D55-5FAE-06D8-588F-9E6D15D3337A}"/>
              </a:ext>
            </a:extLst>
          </p:cNvPr>
          <p:cNvSpPr txBox="1">
            <a:spLocks noGrp="1"/>
          </p:cNvSpPr>
          <p:nvPr>
            <p:ph type="title"/>
          </p:nvPr>
        </p:nvSpPr>
        <p:spPr>
          <a:xfrm>
            <a:off x="1206500" y="1079500"/>
            <a:ext cx="21971000" cy="1433163"/>
          </a:xfrm>
          <a:prstGeom prst="rect">
            <a:avLst/>
          </a:prstGeom>
        </p:spPr>
        <p:txBody>
          <a:bodyPr numCol="1" spcCol="0" anchor="ctr">
            <a:normAutofit/>
          </a:bodyPr>
          <a:lstStyle/>
          <a:p>
            <a:r>
              <a:rPr lang="en-US" dirty="0"/>
              <a:t>Current Research </a:t>
            </a:r>
            <a:r>
              <a:rPr dirty="0"/>
              <a:t>|</a:t>
            </a:r>
            <a:r>
              <a:rPr lang="en-US" dirty="0"/>
              <a:t> </a:t>
            </a:r>
            <a:r>
              <a:rPr lang="en-US" sz="6000" dirty="0"/>
              <a:t>Dialog Assistant</a:t>
            </a:r>
            <a:endParaRPr sz="5400" dirty="0"/>
          </a:p>
        </p:txBody>
      </p:sp>
      <p:sp>
        <p:nvSpPr>
          <p:cNvPr id="2" name="Slide Number Placeholder 1">
            <a:extLst>
              <a:ext uri="{FF2B5EF4-FFF2-40B4-BE49-F238E27FC236}">
                <a16:creationId xmlns:a16="http://schemas.microsoft.com/office/drawing/2014/main" id="{0F000263-8CD1-C1AD-969D-825937710417}"/>
              </a:ext>
            </a:extLst>
          </p:cNvPr>
          <p:cNvSpPr>
            <a:spLocks noGrp="1"/>
          </p:cNvSpPr>
          <p:nvPr>
            <p:ph type="sldNum" sz="quarter" idx="2"/>
          </p:nvPr>
        </p:nvSpPr>
        <p:spPr/>
        <p:txBody>
          <a:bodyPr/>
          <a:lstStyle/>
          <a:p>
            <a:fld id="{86CB4B4D-7CA3-9044-876B-883B54F8677D}" type="slidenum">
              <a:rPr lang="en-US" smtClean="0"/>
              <a:t>49</a:t>
            </a:fld>
            <a:endParaRPr lang="en-US"/>
          </a:p>
        </p:txBody>
      </p:sp>
      <p:sp>
        <p:nvSpPr>
          <p:cNvPr id="3" name="TextBox 2">
            <a:extLst>
              <a:ext uri="{FF2B5EF4-FFF2-40B4-BE49-F238E27FC236}">
                <a16:creationId xmlns:a16="http://schemas.microsoft.com/office/drawing/2014/main" id="{223C30A6-5F70-829E-5290-EECE857F0A7A}"/>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5" name="TextBox 4">
            <a:extLst>
              <a:ext uri="{FF2B5EF4-FFF2-40B4-BE49-F238E27FC236}">
                <a16:creationId xmlns:a16="http://schemas.microsoft.com/office/drawing/2014/main" id="{C4B2CC78-EB21-EB64-6082-B0DDE3A68F83}"/>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mn-lt"/>
                <a:ea typeface="+mn-ea"/>
                <a:cs typeface="+mn-cs"/>
                <a:sym typeface="Helvetica Neue"/>
              </a:rPr>
              <a:t>45</a:t>
            </a:r>
          </a:p>
        </p:txBody>
      </p:sp>
    </p:spTree>
    <p:extLst>
      <p:ext uri="{BB962C8B-B14F-4D97-AF65-F5344CB8AC3E}">
        <p14:creationId xmlns:p14="http://schemas.microsoft.com/office/powerpoint/2010/main" val="92951309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Table of Contents"/>
          <p:cNvSpPr txBox="1">
            <a:spLocks noGrp="1"/>
          </p:cNvSpPr>
          <p:nvPr>
            <p:ph type="title"/>
          </p:nvPr>
        </p:nvSpPr>
        <p:spPr>
          <a:prstGeom prst="rect">
            <a:avLst/>
          </a:prstGeom>
        </p:spPr>
        <p:txBody>
          <a:bodyPr/>
          <a:lstStyle/>
          <a:p>
            <a:r>
              <a:rPr lang="en" dirty="0"/>
              <a:t>Accessible Computing</a:t>
            </a:r>
            <a:endParaRPr dirty="0"/>
          </a:p>
        </p:txBody>
      </p:sp>
      <p:sp>
        <p:nvSpPr>
          <p:cNvPr id="2" name="Slide Number Placeholder 1">
            <a:extLst>
              <a:ext uri="{FF2B5EF4-FFF2-40B4-BE49-F238E27FC236}">
                <a16:creationId xmlns:a16="http://schemas.microsoft.com/office/drawing/2014/main" id="{AEE11724-E9CB-AD44-BEAB-451249B982D9}"/>
              </a:ext>
            </a:extLst>
          </p:cNvPr>
          <p:cNvSpPr>
            <a:spLocks noGrp="1"/>
          </p:cNvSpPr>
          <p:nvPr>
            <p:ph type="sldNum" sz="quarter" idx="2"/>
          </p:nvPr>
        </p:nvSpPr>
        <p:spPr/>
        <p:txBody>
          <a:bodyPr/>
          <a:lstStyle/>
          <a:p>
            <a:fld id="{86CB4B4D-7CA3-9044-876B-883B54F8677D}" type="slidenum">
              <a:rPr lang="en-US" smtClean="0"/>
              <a:t>5</a:t>
            </a:fld>
            <a:endParaRPr lang="en-US"/>
          </a:p>
        </p:txBody>
      </p:sp>
      <p:sp>
        <p:nvSpPr>
          <p:cNvPr id="4" name="TextBox 3">
            <a:extLst>
              <a:ext uri="{FF2B5EF4-FFF2-40B4-BE49-F238E27FC236}">
                <a16:creationId xmlns:a16="http://schemas.microsoft.com/office/drawing/2014/main" id="{2D1F975E-8547-48AF-0134-0D54173701D4}"/>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b="1"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1"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5" name="TextBox 4">
            <a:extLst>
              <a:ext uri="{FF2B5EF4-FFF2-40B4-BE49-F238E27FC236}">
                <a16:creationId xmlns:a16="http://schemas.microsoft.com/office/drawing/2014/main" id="{61E0FBA0-661D-8990-B4CE-DFB0BD54F31B}"/>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mn-lt"/>
                <a:ea typeface="+mn-ea"/>
                <a:cs typeface="+mn-cs"/>
                <a:sym typeface="Helvetica Neue"/>
              </a:rPr>
              <a:t>4</a:t>
            </a:r>
          </a:p>
        </p:txBody>
      </p:sp>
      <p:pic>
        <p:nvPicPr>
          <p:cNvPr id="3" name="Google Shape;96;p18">
            <a:extLst>
              <a:ext uri="{FF2B5EF4-FFF2-40B4-BE49-F238E27FC236}">
                <a16:creationId xmlns:a16="http://schemas.microsoft.com/office/drawing/2014/main" id="{5CBA7C2E-4AE1-3458-97E9-AF78931ADF18}"/>
              </a:ext>
            </a:extLst>
          </p:cNvPr>
          <p:cNvPicPr preferRelativeResize="0"/>
          <p:nvPr/>
        </p:nvPicPr>
        <p:blipFill>
          <a:blip r:embed="rId3">
            <a:alphaModFix/>
          </a:blip>
          <a:stretch>
            <a:fillRect/>
          </a:stretch>
        </p:blipFill>
        <p:spPr>
          <a:xfrm>
            <a:off x="1599502" y="2713935"/>
            <a:ext cx="21185029" cy="9314909"/>
          </a:xfrm>
          <a:prstGeom prst="rect">
            <a:avLst/>
          </a:prstGeom>
          <a:noFill/>
          <a:ln>
            <a:noFill/>
          </a:ln>
        </p:spPr>
      </p:pic>
    </p:spTree>
    <p:extLst>
      <p:ext uri="{BB962C8B-B14F-4D97-AF65-F5344CB8AC3E}">
        <p14:creationId xmlns:p14="http://schemas.microsoft.com/office/powerpoint/2010/main" val="3092282809"/>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8075E4D-E0B6-23FF-6ACB-E2C2DF3EEA54}"/>
              </a:ext>
            </a:extLst>
          </p:cNvPr>
          <p:cNvSpPr>
            <a:spLocks noGrp="1"/>
          </p:cNvSpPr>
          <p:nvPr>
            <p:ph type="body" idx="1"/>
          </p:nvPr>
        </p:nvSpPr>
        <p:spPr>
          <a:xfrm>
            <a:off x="1206500" y="4601203"/>
            <a:ext cx="21971000" cy="7535133"/>
          </a:xfrm>
        </p:spPr>
        <p:txBody>
          <a:bodyPr>
            <a:normAutofit fontScale="92500" lnSpcReduction="10000"/>
          </a:bodyPr>
          <a:lstStyle/>
          <a:p>
            <a:pPr marL="609600" lvl="1" indent="0">
              <a:spcBef>
                <a:spcPts val="0"/>
              </a:spcBef>
              <a:buNone/>
            </a:pPr>
            <a:r>
              <a:rPr lang="en-US" sz="2800" b="1" i="1" u="none" strike="noStrike" dirty="0">
                <a:solidFill>
                  <a:schemeClr val="accent2">
                    <a:lumMod val="50000"/>
                  </a:schemeClr>
                </a:solidFill>
                <a:effectLst/>
                <a:latin typeface="Arial" panose="020B0604020202020204" pitchFamily="34" charset="0"/>
                <a:cs typeface="Arial" panose="020B0604020202020204" pitchFamily="34" charset="0"/>
              </a:rPr>
              <a:t>(customize quick access toolbar, None),(help, None),(save, None),(minimize the ribbon, None),(undo, None),(-, None),(redo, None),(close, None),(page right, None),(maximize, None),(+, None),(minimize, None),(</a:t>
            </a:r>
            <a:r>
              <a:rPr lang="en-US" sz="2800" b="1" i="1" u="none" strike="noStrike" dirty="0" err="1">
                <a:solidFill>
                  <a:schemeClr val="accent2">
                    <a:lumMod val="50000"/>
                  </a:schemeClr>
                </a:solidFill>
                <a:effectLst/>
                <a:latin typeface="Arial" panose="020B0604020202020204" pitchFamily="34" charset="0"/>
                <a:cs typeface="Arial" panose="020B0604020202020204" pitchFamily="34" charset="0"/>
              </a:rPr>
              <a:t>system,close</a:t>
            </a:r>
            <a:r>
              <a:rPr lang="en-US" sz="2800" b="1" i="1" u="none" strike="noStrike" dirty="0">
                <a:solidFill>
                  <a:schemeClr val="accent2">
                    <a:lumMod val="50000"/>
                  </a:schemeClr>
                </a:solidFill>
                <a:effectLst/>
                <a:latin typeface="Arial" panose="020B0604020202020204" pitchFamily="34" charset="0"/>
                <a:cs typeface="Arial" panose="020B0604020202020204" pitchFamily="34" charset="0"/>
              </a:rPr>
              <a:t>), (</a:t>
            </a:r>
            <a:r>
              <a:rPr lang="en-US" sz="2800" b="1" i="1" u="none" strike="noStrike" dirty="0" err="1">
                <a:solidFill>
                  <a:schemeClr val="accent2">
                    <a:lumMod val="50000"/>
                  </a:schemeClr>
                </a:solidFill>
                <a:effectLst/>
                <a:latin typeface="Arial" panose="020B0604020202020204" pitchFamily="34" charset="0"/>
                <a:cs typeface="Arial" panose="020B0604020202020204" pitchFamily="34" charset="0"/>
              </a:rPr>
              <a:t>system,minimize</a:t>
            </a:r>
            <a:r>
              <a:rPr lang="en-US" sz="2800" b="1" i="1" u="none" strike="noStrike" dirty="0">
                <a:solidFill>
                  <a:schemeClr val="accent2">
                    <a:lumMod val="50000"/>
                  </a:schemeClr>
                </a:solidFill>
                <a:effectLst/>
                <a:latin typeface="Arial" panose="020B0604020202020204" pitchFamily="34" charset="0"/>
                <a:cs typeface="Arial" panose="020B0604020202020204" pitchFamily="34" charset="0"/>
              </a:rPr>
              <a:t>), (</a:t>
            </a:r>
            <a:r>
              <a:rPr lang="en-US" sz="2800" b="1" i="1" u="none" strike="noStrike" dirty="0" err="1">
                <a:solidFill>
                  <a:schemeClr val="accent2">
                    <a:lumMod val="50000"/>
                  </a:schemeClr>
                </a:solidFill>
                <a:effectLst/>
                <a:latin typeface="Arial" panose="020B0604020202020204" pitchFamily="34" charset="0"/>
                <a:cs typeface="Arial" panose="020B0604020202020204" pitchFamily="34" charset="0"/>
              </a:rPr>
              <a:t>system,restore</a:t>
            </a:r>
            <a:r>
              <a:rPr lang="en-US" sz="2800" b="1" i="1" u="none" strike="noStrike" dirty="0">
                <a:solidFill>
                  <a:schemeClr val="accent2">
                    <a:lumMod val="50000"/>
                  </a:schemeClr>
                </a:solidFill>
                <a:effectLst/>
                <a:latin typeface="Arial" panose="020B0604020202020204" pitchFamily="34" charset="0"/>
                <a:cs typeface="Arial" panose="020B0604020202020204" pitchFamily="34" charset="0"/>
              </a:rPr>
              <a:t>),(</a:t>
            </a:r>
            <a:r>
              <a:rPr lang="en-US" sz="2800" b="1" i="1" u="none" strike="noStrike" dirty="0" err="1">
                <a:solidFill>
                  <a:schemeClr val="accent2">
                    <a:lumMod val="50000"/>
                  </a:schemeClr>
                </a:solidFill>
                <a:effectLst/>
                <a:latin typeface="Arial" panose="020B0604020202020204" pitchFamily="34" charset="0"/>
                <a:cs typeface="Arial" panose="020B0604020202020204" pitchFamily="34" charset="0"/>
              </a:rPr>
              <a:t>system,size</a:t>
            </a:r>
            <a:r>
              <a:rPr lang="en-US" sz="2800" b="1" i="1" u="none" strike="noStrike" dirty="0">
                <a:solidFill>
                  <a:schemeClr val="accent2">
                    <a:lumMod val="50000"/>
                  </a:schemeClr>
                </a:solidFill>
                <a:effectLst/>
                <a:latin typeface="Arial" panose="020B0604020202020204" pitchFamily="34" charset="0"/>
                <a:cs typeface="Arial" panose="020B0604020202020204" pitchFamily="34" charset="0"/>
              </a:rPr>
              <a:t>),(</a:t>
            </a:r>
            <a:r>
              <a:rPr lang="en-US" sz="2800" b="1" i="1" u="none" strike="noStrike" dirty="0" err="1">
                <a:solidFill>
                  <a:schemeClr val="accent2">
                    <a:lumMod val="50000"/>
                  </a:schemeClr>
                </a:solidFill>
                <a:effectLst/>
                <a:latin typeface="Arial" panose="020B0604020202020204" pitchFamily="34" charset="0"/>
                <a:cs typeface="Arial" panose="020B0604020202020204" pitchFamily="34" charset="0"/>
              </a:rPr>
              <a:t>system,move</a:t>
            </a:r>
            <a:r>
              <a:rPr lang="en-US" sz="2800" b="1" i="1" u="none" strike="noStrike" dirty="0">
                <a:solidFill>
                  <a:schemeClr val="accent2">
                    <a:lumMod val="50000"/>
                  </a:schemeClr>
                </a:solidFill>
                <a:effectLst/>
                <a:latin typeface="Arial" panose="020B0604020202020204" pitchFamily="34" charset="0"/>
                <a:cs typeface="Arial" panose="020B0604020202020204" pitchFamily="34" charset="0"/>
              </a:rPr>
              <a:t>),(</a:t>
            </a:r>
            <a:r>
              <a:rPr lang="en-US" sz="2800" b="1" i="1" u="none" strike="noStrike" dirty="0" err="1">
                <a:solidFill>
                  <a:schemeClr val="accent2">
                    <a:lumMod val="50000"/>
                  </a:schemeClr>
                </a:solidFill>
                <a:effectLst/>
                <a:latin typeface="Arial" panose="020B0604020202020204" pitchFamily="34" charset="0"/>
                <a:cs typeface="Arial" panose="020B0604020202020204" pitchFamily="34" charset="0"/>
              </a:rPr>
              <a:t>system,maximize</a:t>
            </a:r>
            <a:r>
              <a:rPr lang="en-US" sz="2800" b="1" i="1" u="none" strike="noStrike" dirty="0">
                <a:solidFill>
                  <a:schemeClr val="accent2">
                    <a:lumMod val="50000"/>
                  </a:schemeClr>
                </a:solidFill>
                <a:effectLst/>
                <a:latin typeface="Arial" panose="020B0604020202020204" pitchFamily="34" charset="0"/>
                <a:cs typeface="Arial" panose="020B0604020202020204" pitchFamily="34" charset="0"/>
              </a:rPr>
              <a:t>),(page left, None),(quick access toolbar, None),(file tab, None),(word </a:t>
            </a:r>
            <a:r>
              <a:rPr lang="en-US" sz="2800" b="1" i="1" u="none" strike="noStrike" dirty="0" err="1">
                <a:solidFill>
                  <a:schemeClr val="accent2">
                    <a:lumMod val="50000"/>
                  </a:schemeClr>
                </a:solidFill>
                <a:effectLst/>
                <a:latin typeface="Arial" panose="020B0604020202020204" pitchFamily="34" charset="0"/>
                <a:cs typeface="Arial" panose="020B0604020202020204" pitchFamily="34" charset="0"/>
              </a:rPr>
              <a:t>wrap,no</a:t>
            </a:r>
            <a:r>
              <a:rPr lang="en-US" sz="2800" b="1" i="1" u="none" strike="noStrike" dirty="0">
                <a:solidFill>
                  <a:schemeClr val="accent2">
                    <a:lumMod val="50000"/>
                  </a:schemeClr>
                </a:solidFill>
                <a:effectLst/>
                <a:latin typeface="Arial" panose="020B0604020202020204" pitchFamily="34" charset="0"/>
                <a:cs typeface="Arial" panose="020B0604020202020204" pitchFamily="34" charset="0"/>
              </a:rPr>
              <a:t> wrap),(word </a:t>
            </a:r>
            <a:r>
              <a:rPr lang="en-US" sz="2800" b="1" i="1" u="none" strike="noStrike" dirty="0" err="1">
                <a:solidFill>
                  <a:schemeClr val="accent2">
                    <a:lumMod val="50000"/>
                  </a:schemeClr>
                </a:solidFill>
                <a:effectLst/>
                <a:latin typeface="Arial" panose="020B0604020202020204" pitchFamily="34" charset="0"/>
                <a:cs typeface="Arial" panose="020B0604020202020204" pitchFamily="34" charset="0"/>
              </a:rPr>
              <a:t>wrap,wrap</a:t>
            </a:r>
            <a:r>
              <a:rPr lang="en-US" sz="2800" b="1" i="1" u="none" strike="noStrike" dirty="0">
                <a:solidFill>
                  <a:schemeClr val="accent2">
                    <a:lumMod val="50000"/>
                  </a:schemeClr>
                </a:solidFill>
                <a:effectLst/>
                <a:latin typeface="Arial" panose="020B0604020202020204" pitchFamily="34" charset="0"/>
                <a:cs typeface="Arial" panose="020B0604020202020204" pitchFamily="34" charset="0"/>
              </a:rPr>
              <a:t> to ruler),(word </a:t>
            </a:r>
            <a:r>
              <a:rPr lang="en-US" sz="2800" b="1" i="1" u="none" strike="noStrike" dirty="0" err="1">
                <a:solidFill>
                  <a:schemeClr val="accent2">
                    <a:lumMod val="50000"/>
                  </a:schemeClr>
                </a:solidFill>
                <a:effectLst/>
                <a:latin typeface="Arial" panose="020B0604020202020204" pitchFamily="34" charset="0"/>
                <a:cs typeface="Arial" panose="020B0604020202020204" pitchFamily="34" charset="0"/>
              </a:rPr>
              <a:t>wrap,wrap</a:t>
            </a:r>
            <a:r>
              <a:rPr lang="en-US" sz="2800" b="1" i="1" u="none" strike="noStrike" dirty="0">
                <a:solidFill>
                  <a:schemeClr val="accent2">
                    <a:lumMod val="50000"/>
                  </a:schemeClr>
                </a:solidFill>
                <a:effectLst/>
                <a:latin typeface="Arial" panose="020B0604020202020204" pitchFamily="34" charset="0"/>
                <a:cs typeface="Arial" panose="020B0604020202020204" pitchFamily="34" charset="0"/>
              </a:rPr>
              <a:t> to window),(measurement </a:t>
            </a:r>
            <a:r>
              <a:rPr lang="en-US" sz="2800" b="1" i="1" u="none" strike="noStrike" dirty="0" err="1">
                <a:solidFill>
                  <a:schemeClr val="accent2">
                    <a:lumMod val="50000"/>
                  </a:schemeClr>
                </a:solidFill>
                <a:effectLst/>
                <a:latin typeface="Arial" panose="020B0604020202020204" pitchFamily="34" charset="0"/>
                <a:cs typeface="Arial" panose="020B0604020202020204" pitchFamily="34" charset="0"/>
              </a:rPr>
              <a:t>units,inches</a:t>
            </a:r>
            <a:r>
              <a:rPr lang="en-US" sz="2800" b="1" i="1" u="none" strike="noStrike" dirty="0">
                <a:solidFill>
                  <a:schemeClr val="accent2">
                    <a:lumMod val="50000"/>
                  </a:schemeClr>
                </a:solidFill>
                <a:effectLst/>
                <a:latin typeface="Arial" panose="020B0604020202020204" pitchFamily="34" charset="0"/>
                <a:cs typeface="Arial" panose="020B0604020202020204" pitchFamily="34" charset="0"/>
              </a:rPr>
              <a:t>),(measurement </a:t>
            </a:r>
            <a:r>
              <a:rPr lang="en-US" sz="2800" b="1" i="1" u="none" strike="noStrike" dirty="0" err="1">
                <a:solidFill>
                  <a:schemeClr val="accent2">
                    <a:lumMod val="50000"/>
                  </a:schemeClr>
                </a:solidFill>
                <a:effectLst/>
                <a:latin typeface="Arial" panose="020B0604020202020204" pitchFamily="34" charset="0"/>
                <a:cs typeface="Arial" panose="020B0604020202020204" pitchFamily="34" charset="0"/>
              </a:rPr>
              <a:t>units,centimeters</a:t>
            </a:r>
            <a:r>
              <a:rPr lang="en-US" sz="2800" b="1" i="1" u="none" strike="noStrike" dirty="0">
                <a:solidFill>
                  <a:schemeClr val="accent2">
                    <a:lumMod val="50000"/>
                  </a:schemeClr>
                </a:solidFill>
                <a:effectLst/>
                <a:latin typeface="Arial" panose="020B0604020202020204" pitchFamily="34" charset="0"/>
                <a:cs typeface="Arial" panose="020B0604020202020204" pitchFamily="34" charset="0"/>
              </a:rPr>
              <a:t>),(measurement </a:t>
            </a:r>
            <a:r>
              <a:rPr lang="en-US" sz="2800" b="1" i="1" u="none" strike="noStrike" dirty="0" err="1">
                <a:solidFill>
                  <a:schemeClr val="accent2">
                    <a:lumMod val="50000"/>
                  </a:schemeClr>
                </a:solidFill>
                <a:effectLst/>
                <a:latin typeface="Arial" panose="020B0604020202020204" pitchFamily="34" charset="0"/>
                <a:cs typeface="Arial" panose="020B0604020202020204" pitchFamily="34" charset="0"/>
              </a:rPr>
              <a:t>units,picas</a:t>
            </a:r>
            <a:r>
              <a:rPr lang="en-US" sz="2800" b="1" i="1" u="none" strike="noStrike" dirty="0">
                <a:solidFill>
                  <a:schemeClr val="accent2">
                    <a:lumMod val="50000"/>
                  </a:schemeClr>
                </a:solidFill>
                <a:effectLst/>
                <a:latin typeface="Arial" panose="020B0604020202020204" pitchFamily="34" charset="0"/>
                <a:cs typeface="Arial" panose="020B0604020202020204" pitchFamily="34" charset="0"/>
              </a:rPr>
              <a:t>),(measurement </a:t>
            </a:r>
            <a:r>
              <a:rPr lang="en-US" sz="2800" b="1" i="1" u="none" strike="noStrike" dirty="0" err="1">
                <a:solidFill>
                  <a:schemeClr val="accent2">
                    <a:lumMod val="50000"/>
                  </a:schemeClr>
                </a:solidFill>
                <a:effectLst/>
                <a:latin typeface="Arial" panose="020B0604020202020204" pitchFamily="34" charset="0"/>
                <a:cs typeface="Arial" panose="020B0604020202020204" pitchFamily="34" charset="0"/>
              </a:rPr>
              <a:t>units,points</a:t>
            </a:r>
            <a:r>
              <a:rPr lang="en-US" sz="2800" b="1" i="1" u="none" strike="noStrike" dirty="0">
                <a:solidFill>
                  <a:schemeClr val="accent2">
                    <a:lumMod val="50000"/>
                  </a:schemeClr>
                </a:solidFill>
                <a:effectLst/>
                <a:latin typeface="Arial" panose="020B0604020202020204" pitchFamily="34" charset="0"/>
                <a:cs typeface="Arial" panose="020B0604020202020204" pitchFamily="34" charset="0"/>
              </a:rPr>
              <a:t>),(zoom in, None),(status bar, None),(zoom out, None),(ruler, None),(100%, None),(text highlight color, None),(text </a:t>
            </a:r>
            <a:r>
              <a:rPr lang="en-US" sz="2800" b="1" i="1" u="none" strike="noStrike" dirty="0" err="1">
                <a:solidFill>
                  <a:schemeClr val="accent2">
                    <a:lumMod val="50000"/>
                  </a:schemeClr>
                </a:solidFill>
                <a:effectLst/>
                <a:latin typeface="Arial" panose="020B0604020202020204" pitchFamily="34" charset="0"/>
                <a:cs typeface="Arial" panose="020B0604020202020204" pitchFamily="34" charset="0"/>
              </a:rPr>
              <a:t>color,pastel</a:t>
            </a:r>
            <a:r>
              <a:rPr lang="en-US" sz="2800" b="1" i="1" u="none" strike="noStrike" dirty="0">
                <a:solidFill>
                  <a:schemeClr val="accent2">
                    <a:lumMod val="50000"/>
                  </a:schemeClr>
                </a:solidFill>
                <a:effectLst/>
                <a:latin typeface="Arial" panose="020B0604020202020204" pitchFamily="34" charset="0"/>
                <a:cs typeface="Arial" panose="020B0604020202020204" pitchFamily="34" charset="0"/>
              </a:rPr>
              <a:t> orange),(text </a:t>
            </a:r>
            <a:r>
              <a:rPr lang="en-US" sz="2800" b="1" i="1" u="none" strike="noStrike" dirty="0" err="1">
                <a:solidFill>
                  <a:schemeClr val="accent2">
                    <a:lumMod val="50000"/>
                  </a:schemeClr>
                </a:solidFill>
                <a:effectLst/>
                <a:latin typeface="Arial" panose="020B0604020202020204" pitchFamily="34" charset="0"/>
                <a:cs typeface="Arial" panose="020B0604020202020204" pitchFamily="34" charset="0"/>
              </a:rPr>
              <a:t>color,professional</a:t>
            </a:r>
            <a:r>
              <a:rPr lang="en-US" sz="2800" b="1" i="1" u="none" strike="noStrike" dirty="0">
                <a:solidFill>
                  <a:schemeClr val="accent2">
                    <a:lumMod val="50000"/>
                  </a:schemeClr>
                </a:solidFill>
                <a:effectLst/>
                <a:latin typeface="Arial" panose="020B0604020202020204" pitchFamily="34" charset="0"/>
                <a:cs typeface="Arial" panose="020B0604020202020204" pitchFamily="34" charset="0"/>
              </a:rPr>
              <a:t> blue),(text </a:t>
            </a:r>
            <a:r>
              <a:rPr lang="en-US" sz="2800" b="1" i="1" u="none" strike="noStrike" dirty="0" err="1">
                <a:solidFill>
                  <a:schemeClr val="accent2">
                    <a:lumMod val="50000"/>
                  </a:schemeClr>
                </a:solidFill>
                <a:effectLst/>
                <a:latin typeface="Arial" panose="020B0604020202020204" pitchFamily="34" charset="0"/>
                <a:cs typeface="Arial" panose="020B0604020202020204" pitchFamily="34" charset="0"/>
              </a:rPr>
              <a:t>color,white</a:t>
            </a:r>
            <a:r>
              <a:rPr lang="en-US" sz="2800" b="1" i="1" u="none" strike="noStrike" dirty="0">
                <a:solidFill>
                  <a:schemeClr val="accent2">
                    <a:lumMod val="50000"/>
                  </a:schemeClr>
                </a:solidFill>
                <a:effectLst/>
                <a:latin typeface="Arial" panose="020B0604020202020204" pitchFamily="34" charset="0"/>
                <a:cs typeface="Arial" panose="020B0604020202020204" pitchFamily="34" charset="0"/>
              </a:rPr>
              <a:t>),(text </a:t>
            </a:r>
            <a:r>
              <a:rPr lang="en-US" sz="2800" b="1" i="1" u="none" strike="noStrike" dirty="0" err="1">
                <a:solidFill>
                  <a:schemeClr val="accent2">
                    <a:lumMod val="50000"/>
                  </a:schemeClr>
                </a:solidFill>
                <a:effectLst/>
                <a:latin typeface="Arial" panose="020B0604020202020204" pitchFamily="34" charset="0"/>
                <a:cs typeface="Arial" panose="020B0604020202020204" pitchFamily="34" charset="0"/>
              </a:rPr>
              <a:t>color,earthy</a:t>
            </a:r>
            <a:r>
              <a:rPr lang="en-US" sz="2800" b="1" i="1" u="none" strike="noStrike" dirty="0">
                <a:solidFill>
                  <a:schemeClr val="accent2">
                    <a:lumMod val="50000"/>
                  </a:schemeClr>
                </a:solidFill>
                <a:effectLst/>
                <a:latin typeface="Arial" panose="020B0604020202020204" pitchFamily="34" charset="0"/>
                <a:cs typeface="Arial" panose="020B0604020202020204" pitchFamily="34" charset="0"/>
              </a:rPr>
              <a:t> red),(text </a:t>
            </a:r>
            <a:r>
              <a:rPr lang="en-US" sz="2800" b="1" i="1" u="none" strike="noStrike" dirty="0" err="1">
                <a:solidFill>
                  <a:schemeClr val="accent2">
                    <a:lumMod val="50000"/>
                  </a:schemeClr>
                </a:solidFill>
                <a:effectLst/>
                <a:latin typeface="Arial" panose="020B0604020202020204" pitchFamily="34" charset="0"/>
                <a:cs typeface="Arial" panose="020B0604020202020204" pitchFamily="34" charset="0"/>
              </a:rPr>
              <a:t>color,dark</a:t>
            </a:r>
            <a:r>
              <a:rPr lang="en-US" sz="2800" b="1" i="1" u="none" strike="noStrike" dirty="0">
                <a:solidFill>
                  <a:schemeClr val="accent2">
                    <a:lumMod val="50000"/>
                  </a:schemeClr>
                </a:solidFill>
                <a:effectLst/>
                <a:latin typeface="Arial" panose="020B0604020202020204" pitchFamily="34" charset="0"/>
                <a:cs typeface="Arial" panose="020B0604020202020204" pitchFamily="34" charset="0"/>
              </a:rPr>
              <a:t> gray),(text </a:t>
            </a:r>
            <a:r>
              <a:rPr lang="en-US" sz="2800" b="1" i="1" u="none" strike="noStrike" dirty="0" err="1">
                <a:solidFill>
                  <a:schemeClr val="accent2">
                    <a:lumMod val="50000"/>
                  </a:schemeClr>
                </a:solidFill>
                <a:effectLst/>
                <a:latin typeface="Arial" panose="020B0604020202020204" pitchFamily="34" charset="0"/>
                <a:cs typeface="Arial" panose="020B0604020202020204" pitchFamily="34" charset="0"/>
              </a:rPr>
              <a:t>color,earthy</a:t>
            </a:r>
            <a:r>
              <a:rPr lang="en-US" sz="2800" b="1" i="1" u="none" strike="noStrike" dirty="0">
                <a:solidFill>
                  <a:schemeClr val="accent2">
                    <a:lumMod val="50000"/>
                  </a:schemeClr>
                </a:solidFill>
                <a:effectLst/>
                <a:latin typeface="Arial" panose="020B0604020202020204" pitchFamily="34" charset="0"/>
                <a:cs typeface="Arial" panose="020B0604020202020204" pitchFamily="34" charset="0"/>
              </a:rPr>
              <a:t> yellow),(text </a:t>
            </a:r>
            <a:r>
              <a:rPr lang="en-US" sz="2800" b="1" i="1" u="none" strike="noStrike" dirty="0" err="1">
                <a:solidFill>
                  <a:schemeClr val="accent2">
                    <a:lumMod val="50000"/>
                  </a:schemeClr>
                </a:solidFill>
                <a:effectLst/>
                <a:latin typeface="Arial" panose="020B0604020202020204" pitchFamily="34" charset="0"/>
                <a:cs typeface="Arial" panose="020B0604020202020204" pitchFamily="34" charset="0"/>
              </a:rPr>
              <a:t>color,vibrant</a:t>
            </a:r>
            <a:r>
              <a:rPr lang="en-US" sz="2800" b="1" i="1" u="none" strike="noStrike" dirty="0">
                <a:solidFill>
                  <a:schemeClr val="accent2">
                    <a:lumMod val="50000"/>
                  </a:schemeClr>
                </a:solidFill>
                <a:effectLst/>
                <a:latin typeface="Arial" panose="020B0604020202020204" pitchFamily="34" charset="0"/>
                <a:cs typeface="Arial" panose="020B0604020202020204" pitchFamily="34" charset="0"/>
              </a:rPr>
              <a:t> purple),(text </a:t>
            </a:r>
            <a:r>
              <a:rPr lang="en-US" sz="2800" b="1" i="1" u="none" strike="noStrike" dirty="0" err="1">
                <a:solidFill>
                  <a:schemeClr val="accent2">
                    <a:lumMod val="50000"/>
                  </a:schemeClr>
                </a:solidFill>
                <a:effectLst/>
                <a:latin typeface="Arial" panose="020B0604020202020204" pitchFamily="34" charset="0"/>
                <a:cs typeface="Arial" panose="020B0604020202020204" pitchFamily="34" charset="0"/>
              </a:rPr>
              <a:t>color,professional</a:t>
            </a:r>
            <a:r>
              <a:rPr lang="en-US" sz="2800" b="1" i="1" u="none" strike="noStrike" dirty="0">
                <a:solidFill>
                  <a:schemeClr val="accent2">
                    <a:lumMod val="50000"/>
                  </a:schemeClr>
                </a:solidFill>
                <a:effectLst/>
                <a:latin typeface="Arial" panose="020B0604020202020204" pitchFamily="34" charset="0"/>
                <a:cs typeface="Arial" panose="020B0604020202020204" pitchFamily="34" charset="0"/>
              </a:rPr>
              <a:t> purple),(text </a:t>
            </a:r>
            <a:r>
              <a:rPr lang="en-US" sz="2800" b="1" i="1" u="none" strike="noStrike" dirty="0" err="1">
                <a:solidFill>
                  <a:schemeClr val="accent2">
                    <a:lumMod val="50000"/>
                  </a:schemeClr>
                </a:solidFill>
                <a:effectLst/>
                <a:latin typeface="Arial" panose="020B0604020202020204" pitchFamily="34" charset="0"/>
                <a:cs typeface="Arial" panose="020B0604020202020204" pitchFamily="34" charset="0"/>
              </a:rPr>
              <a:t>color,pastel</a:t>
            </a:r>
            <a:r>
              <a:rPr lang="en-US" sz="2800" b="1" i="1" u="none" strike="noStrike" dirty="0">
                <a:solidFill>
                  <a:schemeClr val="accent2">
                    <a:lumMod val="50000"/>
                  </a:schemeClr>
                </a:solidFill>
                <a:effectLst/>
                <a:latin typeface="Arial" panose="020B0604020202020204" pitchFamily="34" charset="0"/>
                <a:cs typeface="Arial" panose="020B0604020202020204" pitchFamily="34" charset="0"/>
              </a:rPr>
              <a:t> red),(text </a:t>
            </a:r>
            <a:r>
              <a:rPr lang="en-US" sz="2800" b="1" i="1" u="none" strike="noStrike" dirty="0" err="1">
                <a:solidFill>
                  <a:schemeClr val="accent2">
                    <a:lumMod val="50000"/>
                  </a:schemeClr>
                </a:solidFill>
                <a:effectLst/>
                <a:latin typeface="Arial" panose="020B0604020202020204" pitchFamily="34" charset="0"/>
                <a:cs typeface="Arial" panose="020B0604020202020204" pitchFamily="34" charset="0"/>
              </a:rPr>
              <a:t>color,medium</a:t>
            </a:r>
            <a:r>
              <a:rPr lang="en-US" sz="2800" b="1" i="1" u="none" strike="noStrike" dirty="0">
                <a:solidFill>
                  <a:schemeClr val="accent2">
                    <a:lumMod val="50000"/>
                  </a:schemeClr>
                </a:solidFill>
                <a:effectLst/>
                <a:latin typeface="Arial" panose="020B0604020202020204" pitchFamily="34" charset="0"/>
                <a:cs typeface="Arial" panose="020B0604020202020204" pitchFamily="34" charset="0"/>
              </a:rPr>
              <a:t> gray),(text </a:t>
            </a:r>
            <a:r>
              <a:rPr lang="en-US" sz="2800" b="1" i="1" u="none" strike="noStrike" dirty="0" err="1">
                <a:solidFill>
                  <a:schemeClr val="accent2">
                    <a:lumMod val="50000"/>
                  </a:schemeClr>
                </a:solidFill>
                <a:effectLst/>
                <a:latin typeface="Arial" panose="020B0604020202020204" pitchFamily="34" charset="0"/>
                <a:cs typeface="Arial" panose="020B0604020202020204" pitchFamily="34" charset="0"/>
              </a:rPr>
              <a:t>color,vibrant</a:t>
            </a:r>
            <a:r>
              <a:rPr lang="en-US" sz="2800" b="1" i="1" u="none" strike="noStrike" dirty="0">
                <a:solidFill>
                  <a:schemeClr val="accent2">
                    <a:lumMod val="50000"/>
                  </a:schemeClr>
                </a:solidFill>
                <a:effectLst/>
                <a:latin typeface="Arial" panose="020B0604020202020204" pitchFamily="34" charset="0"/>
                <a:cs typeface="Arial" panose="020B0604020202020204" pitchFamily="34" charset="0"/>
              </a:rPr>
              <a:t> blue),(text </a:t>
            </a:r>
            <a:r>
              <a:rPr lang="en-US" sz="2800" b="1" i="1" u="none" strike="noStrike" dirty="0" err="1">
                <a:solidFill>
                  <a:schemeClr val="accent2">
                    <a:lumMod val="50000"/>
                  </a:schemeClr>
                </a:solidFill>
                <a:effectLst/>
                <a:latin typeface="Arial" panose="020B0604020202020204" pitchFamily="34" charset="0"/>
                <a:cs typeface="Arial" panose="020B0604020202020204" pitchFamily="34" charset="0"/>
              </a:rPr>
              <a:t>color,pastel</a:t>
            </a:r>
            <a:r>
              <a:rPr lang="en-US" sz="2800" b="1" i="1" u="none" strike="noStrike" dirty="0">
                <a:solidFill>
                  <a:schemeClr val="accent2">
                    <a:lumMod val="50000"/>
                  </a:schemeClr>
                </a:solidFill>
                <a:effectLst/>
                <a:latin typeface="Arial" panose="020B0604020202020204" pitchFamily="34" charset="0"/>
                <a:cs typeface="Arial" panose="020B0604020202020204" pitchFamily="34" charset="0"/>
              </a:rPr>
              <a:t> blue),(text </a:t>
            </a:r>
            <a:r>
              <a:rPr lang="en-US" sz="2800" b="1" i="1" u="none" strike="noStrike" dirty="0" err="1">
                <a:solidFill>
                  <a:schemeClr val="accent2">
                    <a:lumMod val="50000"/>
                  </a:schemeClr>
                </a:solidFill>
                <a:effectLst/>
                <a:latin typeface="Arial" panose="020B0604020202020204" pitchFamily="34" charset="0"/>
                <a:cs typeface="Arial" panose="020B0604020202020204" pitchFamily="34" charset="0"/>
              </a:rPr>
              <a:t>color,pastel</a:t>
            </a:r>
            <a:r>
              <a:rPr lang="en-US" sz="2800" b="1" i="1" u="none" strike="noStrike" dirty="0">
                <a:solidFill>
                  <a:schemeClr val="accent2">
                    <a:lumMod val="50000"/>
                  </a:schemeClr>
                </a:solidFill>
                <a:effectLst/>
                <a:latin typeface="Arial" panose="020B0604020202020204" pitchFamily="34" charset="0"/>
                <a:cs typeface="Arial" panose="020B0604020202020204" pitchFamily="34" charset="0"/>
              </a:rPr>
              <a:t> yellow),(text </a:t>
            </a:r>
            <a:r>
              <a:rPr lang="en-US" sz="2800" b="1" i="1" u="none" strike="noStrike" dirty="0" err="1">
                <a:solidFill>
                  <a:schemeClr val="accent2">
                    <a:lumMod val="50000"/>
                  </a:schemeClr>
                </a:solidFill>
                <a:effectLst/>
                <a:latin typeface="Arial" panose="020B0604020202020204" pitchFamily="34" charset="0"/>
                <a:cs typeface="Arial" panose="020B0604020202020204" pitchFamily="34" charset="0"/>
              </a:rPr>
              <a:t>color,light</a:t>
            </a:r>
            <a:r>
              <a:rPr lang="en-US" sz="2800" b="1" i="1" u="none" strike="noStrike" dirty="0">
                <a:solidFill>
                  <a:schemeClr val="accent2">
                    <a:lumMod val="50000"/>
                  </a:schemeClr>
                </a:solidFill>
                <a:effectLst/>
                <a:latin typeface="Arial" panose="020B0604020202020204" pitchFamily="34" charset="0"/>
                <a:cs typeface="Arial" panose="020B0604020202020204" pitchFamily="34" charset="0"/>
              </a:rPr>
              <a:t> gray),(text </a:t>
            </a:r>
            <a:r>
              <a:rPr lang="en-US" sz="2800" b="1" i="1" u="none" strike="noStrike" dirty="0" err="1">
                <a:solidFill>
                  <a:schemeClr val="accent2">
                    <a:lumMod val="50000"/>
                  </a:schemeClr>
                </a:solidFill>
                <a:effectLst/>
                <a:latin typeface="Arial" panose="020B0604020202020204" pitchFamily="34" charset="0"/>
                <a:cs typeface="Arial" panose="020B0604020202020204" pitchFamily="34" charset="0"/>
              </a:rPr>
              <a:t>color,charcoal</a:t>
            </a:r>
            <a:r>
              <a:rPr lang="en-US" sz="2800" b="1" i="1" u="none" strike="noStrike" dirty="0">
                <a:solidFill>
                  <a:schemeClr val="accent2">
                    <a:lumMod val="50000"/>
                  </a:schemeClr>
                </a:solidFill>
                <a:effectLst/>
                <a:latin typeface="Arial" panose="020B0604020202020204" pitchFamily="34" charset="0"/>
                <a:cs typeface="Arial" panose="020B0604020202020204" pitchFamily="34" charset="0"/>
              </a:rPr>
              <a:t>),(text </a:t>
            </a:r>
            <a:r>
              <a:rPr lang="en-US" sz="2800" b="1" i="1" u="none" strike="noStrike" dirty="0" err="1">
                <a:solidFill>
                  <a:schemeClr val="accent2">
                    <a:lumMod val="50000"/>
                  </a:schemeClr>
                </a:solidFill>
                <a:effectLst/>
                <a:latin typeface="Arial" panose="020B0604020202020204" pitchFamily="34" charset="0"/>
                <a:cs typeface="Arial" panose="020B0604020202020204" pitchFamily="34" charset="0"/>
              </a:rPr>
              <a:t>color,earthy</a:t>
            </a:r>
            <a:r>
              <a:rPr lang="en-US" sz="2800" b="1" i="1" u="none" strike="noStrike" dirty="0">
                <a:solidFill>
                  <a:schemeClr val="accent2">
                    <a:lumMod val="50000"/>
                  </a:schemeClr>
                </a:solidFill>
                <a:effectLst/>
                <a:latin typeface="Arial" panose="020B0604020202020204" pitchFamily="34" charset="0"/>
                <a:cs typeface="Arial" panose="020B0604020202020204" pitchFamily="34" charset="0"/>
              </a:rPr>
              <a:t> orange),(font </a:t>
            </a:r>
            <a:r>
              <a:rPr lang="en-US" sz="2800" b="1" i="1" u="none" strike="noStrike" dirty="0" err="1">
                <a:solidFill>
                  <a:schemeClr val="accent2">
                    <a:lumMod val="50000"/>
                  </a:schemeClr>
                </a:solidFill>
                <a:effectLst/>
                <a:latin typeface="Arial" panose="020B0604020202020204" pitchFamily="34" charset="0"/>
                <a:cs typeface="Arial" panose="020B0604020202020204" pitchFamily="34" charset="0"/>
              </a:rPr>
              <a:t>family,comic</a:t>
            </a:r>
            <a:r>
              <a:rPr lang="en-US" sz="2800" b="1" i="1" u="none" strike="noStrike" dirty="0">
                <a:solidFill>
                  <a:schemeClr val="accent2">
                    <a:lumMod val="50000"/>
                  </a:schemeClr>
                </a:solidFill>
                <a:effectLst/>
                <a:latin typeface="Arial" panose="020B0604020202020204" pitchFamily="34" charset="0"/>
                <a:cs typeface="Arial" panose="020B0604020202020204" pitchFamily="34" charset="0"/>
              </a:rPr>
              <a:t> sans </a:t>
            </a:r>
            <a:r>
              <a:rPr lang="en-US" sz="2800" b="1" i="1" u="none" strike="noStrike" dirty="0" err="1">
                <a:solidFill>
                  <a:schemeClr val="accent2">
                    <a:lumMod val="50000"/>
                  </a:schemeClr>
                </a:solidFill>
                <a:effectLst/>
                <a:latin typeface="Arial" panose="020B0604020202020204" pitchFamily="34" charset="0"/>
                <a:cs typeface="Arial" panose="020B0604020202020204" pitchFamily="34" charset="0"/>
              </a:rPr>
              <a:t>ms</a:t>
            </a:r>
            <a:r>
              <a:rPr lang="en-US" sz="2800" b="1" i="1" u="none" strike="noStrike" dirty="0">
                <a:solidFill>
                  <a:schemeClr val="accent2">
                    <a:lumMod val="50000"/>
                  </a:schemeClr>
                </a:solidFill>
                <a:effectLst/>
                <a:latin typeface="Arial" panose="020B0604020202020204" pitchFamily="34" charset="0"/>
                <a:cs typeface="Arial" panose="020B0604020202020204" pitchFamily="34" charset="0"/>
              </a:rPr>
              <a:t>), ...</a:t>
            </a:r>
          </a:p>
          <a:p>
            <a:pPr marL="609600" lvl="1" indent="0">
              <a:spcBef>
                <a:spcPts val="0"/>
              </a:spcBef>
              <a:buNone/>
            </a:pPr>
            <a:endParaRPr lang="en-US" sz="2800" dirty="0">
              <a:effectLst/>
              <a:latin typeface="Arial" panose="020B0604020202020204" pitchFamily="34" charset="0"/>
              <a:cs typeface="Arial" panose="020B0604020202020204" pitchFamily="34" charset="0"/>
            </a:endParaRPr>
          </a:p>
          <a:p>
            <a:pPr marL="609600" lvl="1" indent="0">
              <a:spcBef>
                <a:spcPts val="0"/>
              </a:spcBef>
              <a:buNone/>
            </a:pPr>
            <a:r>
              <a:rPr lang="en-US" sz="2800" b="1" i="1" u="none" strike="noStrike" dirty="0">
                <a:solidFill>
                  <a:srgbClr val="FF0000"/>
                </a:solidFill>
                <a:effectLst/>
                <a:latin typeface="Arial" panose="020B0604020202020204" pitchFamily="34" charset="0"/>
                <a:cs typeface="Arial" panose="020B0604020202020204" pitchFamily="34" charset="0"/>
              </a:rPr>
              <a:t>Text: Save the document</a:t>
            </a:r>
            <a:endParaRPr lang="en-US" sz="6600" dirty="0">
              <a:effectLst/>
              <a:latin typeface="Arial" panose="020B0604020202020204" pitchFamily="34" charset="0"/>
              <a:cs typeface="Arial" panose="020B0604020202020204" pitchFamily="34" charset="0"/>
            </a:endParaRPr>
          </a:p>
          <a:p>
            <a:pPr marL="609600" lvl="1" indent="0">
              <a:spcBef>
                <a:spcPts val="0"/>
              </a:spcBef>
              <a:buNone/>
            </a:pPr>
            <a:r>
              <a:rPr lang="en-US" sz="2800" b="1" i="1" u="none" strike="noStrike" dirty="0">
                <a:solidFill>
                  <a:srgbClr val="FF0000"/>
                </a:solidFill>
                <a:effectLst/>
                <a:latin typeface="Arial" panose="020B0604020202020204" pitchFamily="34" charset="0"/>
                <a:cs typeface="Arial" panose="020B0604020202020204" pitchFamily="34" charset="0"/>
              </a:rPr>
              <a:t>Answer: (save, None) </a:t>
            </a:r>
            <a:endParaRPr lang="en-US" sz="6600" dirty="0">
              <a:effectLst/>
              <a:latin typeface="Arial" panose="020B0604020202020204" pitchFamily="34" charset="0"/>
              <a:cs typeface="Arial" panose="020B0604020202020204" pitchFamily="34" charset="0"/>
            </a:endParaRPr>
          </a:p>
          <a:p>
            <a:pPr marL="609600" lvl="1" indent="0">
              <a:spcBef>
                <a:spcPts val="0"/>
              </a:spcBef>
              <a:buNone/>
            </a:pPr>
            <a:r>
              <a:rPr lang="en-US" sz="2800" b="1" i="1" u="none" strike="noStrike" dirty="0">
                <a:solidFill>
                  <a:srgbClr val="FF0000"/>
                </a:solidFill>
                <a:effectLst/>
                <a:latin typeface="Arial" panose="020B0604020202020204" pitchFamily="34" charset="0"/>
                <a:cs typeface="Arial" panose="020B0604020202020204" pitchFamily="34" charset="0"/>
              </a:rPr>
              <a:t>—</a:t>
            </a:r>
            <a:endParaRPr lang="en-US" sz="6600" dirty="0">
              <a:effectLst/>
              <a:latin typeface="Arial" panose="020B0604020202020204" pitchFamily="34" charset="0"/>
              <a:cs typeface="Arial" panose="020B0604020202020204" pitchFamily="34" charset="0"/>
            </a:endParaRPr>
          </a:p>
          <a:p>
            <a:pPr marL="609600" lvl="1" indent="0">
              <a:spcBef>
                <a:spcPts val="0"/>
              </a:spcBef>
              <a:buNone/>
            </a:pPr>
            <a:r>
              <a:rPr lang="en-US" sz="2800" b="1" i="1" u="none" strike="noStrike" dirty="0">
                <a:solidFill>
                  <a:srgbClr val="FF0000"/>
                </a:solidFill>
                <a:effectLst/>
                <a:latin typeface="Arial" panose="020B0604020202020204" pitchFamily="34" charset="0"/>
                <a:cs typeface="Arial" panose="020B0604020202020204" pitchFamily="34" charset="0"/>
              </a:rPr>
              <a:t>Text: Change the measurement to inches</a:t>
            </a:r>
            <a:endParaRPr lang="en-US" sz="6600" dirty="0">
              <a:effectLst/>
              <a:latin typeface="Arial" panose="020B0604020202020204" pitchFamily="34" charset="0"/>
              <a:cs typeface="Arial" panose="020B0604020202020204" pitchFamily="34" charset="0"/>
            </a:endParaRPr>
          </a:p>
          <a:p>
            <a:pPr marL="609600" lvl="1" indent="0">
              <a:spcBef>
                <a:spcPts val="0"/>
              </a:spcBef>
              <a:buNone/>
            </a:pPr>
            <a:r>
              <a:rPr lang="en-US" sz="2800" b="1" i="1" u="none" strike="noStrike" dirty="0">
                <a:solidFill>
                  <a:srgbClr val="FF0000"/>
                </a:solidFill>
                <a:effectLst/>
                <a:latin typeface="Arial" panose="020B0604020202020204" pitchFamily="34" charset="0"/>
                <a:cs typeface="Arial" panose="020B0604020202020204" pitchFamily="34" charset="0"/>
              </a:rPr>
              <a:t>Answer: (measurement units, inches)</a:t>
            </a:r>
            <a:endParaRPr lang="en-US" sz="6600" dirty="0">
              <a:effectLst/>
              <a:latin typeface="Arial" panose="020B0604020202020204" pitchFamily="34" charset="0"/>
              <a:cs typeface="Arial" panose="020B0604020202020204" pitchFamily="34" charset="0"/>
            </a:endParaRPr>
          </a:p>
          <a:p>
            <a:pPr marL="609600" lvl="1" indent="0">
              <a:spcBef>
                <a:spcPts val="0"/>
              </a:spcBef>
              <a:buNone/>
            </a:pPr>
            <a:r>
              <a:rPr lang="en-US" sz="2800" b="1" i="1" u="none" strike="noStrike" dirty="0">
                <a:solidFill>
                  <a:srgbClr val="FF0000"/>
                </a:solidFill>
                <a:effectLst/>
                <a:latin typeface="Arial" panose="020B0604020202020204" pitchFamily="34" charset="0"/>
                <a:cs typeface="Arial" panose="020B0604020202020204" pitchFamily="34" charset="0"/>
              </a:rPr>
              <a:t>—</a:t>
            </a:r>
            <a:endParaRPr lang="en-US" sz="6600" dirty="0">
              <a:effectLst/>
              <a:latin typeface="Arial" panose="020B0604020202020204" pitchFamily="34" charset="0"/>
              <a:cs typeface="Arial" panose="020B0604020202020204" pitchFamily="34" charset="0"/>
            </a:endParaRPr>
          </a:p>
          <a:p>
            <a:pPr marL="609600" lvl="1" indent="0">
              <a:spcBef>
                <a:spcPts val="0"/>
              </a:spcBef>
              <a:buNone/>
            </a:pPr>
            <a:r>
              <a:rPr lang="en-US" sz="2800" b="1" i="1" u="none" strike="noStrike" dirty="0">
                <a:solidFill>
                  <a:srgbClr val="FF0000"/>
                </a:solidFill>
                <a:effectLst/>
                <a:latin typeface="Arial" panose="020B0604020202020204" pitchFamily="34" charset="0"/>
                <a:cs typeface="Arial" panose="020B0604020202020204" pitchFamily="34" charset="0"/>
              </a:rPr>
              <a:t>Text: Change the measurement to meters</a:t>
            </a:r>
            <a:endParaRPr lang="en-US" sz="6600" dirty="0">
              <a:effectLst/>
              <a:latin typeface="Arial" panose="020B0604020202020204" pitchFamily="34" charset="0"/>
              <a:cs typeface="Arial" panose="020B0604020202020204" pitchFamily="34" charset="0"/>
            </a:endParaRPr>
          </a:p>
          <a:p>
            <a:pPr marL="609600" lvl="1" indent="0">
              <a:spcBef>
                <a:spcPts val="0"/>
              </a:spcBef>
              <a:buNone/>
            </a:pPr>
            <a:r>
              <a:rPr lang="en-US" sz="2800" b="1" i="1" u="none" strike="noStrike" dirty="0">
                <a:solidFill>
                  <a:srgbClr val="FF0000"/>
                </a:solidFill>
                <a:effectLst/>
                <a:latin typeface="Arial" panose="020B0604020202020204" pitchFamily="34" charset="0"/>
                <a:cs typeface="Arial" panose="020B0604020202020204" pitchFamily="34" charset="0"/>
              </a:rPr>
              <a:t>Answer: None</a:t>
            </a:r>
            <a:endParaRPr lang="en-US" sz="6600" dirty="0">
              <a:effectLst/>
              <a:latin typeface="Arial" panose="020B0604020202020204" pitchFamily="34" charset="0"/>
              <a:cs typeface="Arial" panose="020B0604020202020204" pitchFamily="34" charset="0"/>
            </a:endParaRPr>
          </a:p>
          <a:p>
            <a:pPr marL="609600" lvl="1" indent="0">
              <a:spcBef>
                <a:spcPts val="0"/>
              </a:spcBef>
              <a:buNone/>
            </a:pPr>
            <a:r>
              <a:rPr lang="en-US" sz="2800" b="0" i="0" u="none" strike="noStrike" dirty="0">
                <a:solidFill>
                  <a:srgbClr val="FF0000"/>
                </a:solidFill>
                <a:effectLst/>
                <a:latin typeface="Arial" panose="020B0604020202020204" pitchFamily="34" charset="0"/>
                <a:cs typeface="Arial" panose="020B0604020202020204" pitchFamily="34" charset="0"/>
              </a:rPr>
              <a:t>—</a:t>
            </a:r>
            <a:endParaRPr lang="en-US" sz="6600" dirty="0">
              <a:effectLst/>
              <a:latin typeface="Arial" panose="020B0604020202020204" pitchFamily="34" charset="0"/>
              <a:cs typeface="Arial" panose="020B0604020202020204" pitchFamily="34" charset="0"/>
            </a:endParaRPr>
          </a:p>
          <a:p>
            <a:pPr marL="609600" lvl="1" indent="0">
              <a:spcBef>
                <a:spcPts val="0"/>
              </a:spcBef>
              <a:buNone/>
            </a:pPr>
            <a:r>
              <a:rPr lang="en-US" sz="2800" b="1" i="1" u="none" strike="noStrike" dirty="0">
                <a:solidFill>
                  <a:srgbClr val="FF0000"/>
                </a:solidFill>
                <a:effectLst/>
                <a:latin typeface="Arial" panose="020B0604020202020204" pitchFamily="34" charset="0"/>
                <a:cs typeface="Arial" panose="020B0604020202020204" pitchFamily="34" charset="0"/>
              </a:rPr>
              <a:t>Text: Refresh the page</a:t>
            </a:r>
            <a:endParaRPr lang="en-US" sz="6600" dirty="0">
              <a:effectLst/>
              <a:latin typeface="Arial" panose="020B0604020202020204" pitchFamily="34" charset="0"/>
              <a:cs typeface="Arial" panose="020B0604020202020204" pitchFamily="34" charset="0"/>
            </a:endParaRPr>
          </a:p>
          <a:p>
            <a:pPr marL="609600" lvl="1" indent="0">
              <a:spcBef>
                <a:spcPts val="0"/>
              </a:spcBef>
              <a:buNone/>
            </a:pPr>
            <a:r>
              <a:rPr lang="en-US" sz="2800" b="1" i="1" u="none" strike="noStrike" dirty="0">
                <a:solidFill>
                  <a:srgbClr val="FF0000"/>
                </a:solidFill>
                <a:effectLst/>
                <a:latin typeface="Arial" panose="020B0604020202020204" pitchFamily="34" charset="0"/>
                <a:cs typeface="Arial" panose="020B0604020202020204" pitchFamily="34" charset="0"/>
              </a:rPr>
              <a:t>Answer: None</a:t>
            </a:r>
            <a:endParaRPr lang="en-US" sz="6600" dirty="0">
              <a:effectLst/>
              <a:latin typeface="Arial" panose="020B0604020202020204" pitchFamily="34" charset="0"/>
              <a:cs typeface="Arial" panose="020B0604020202020204" pitchFamily="34" charset="0"/>
            </a:endParaRPr>
          </a:p>
          <a:p>
            <a:pPr marL="609600" lvl="1" indent="0">
              <a:spcBef>
                <a:spcPts val="0"/>
              </a:spcBef>
              <a:buNone/>
            </a:pPr>
            <a:r>
              <a:rPr lang="en-US" sz="2800" b="0" i="0" u="none" strike="noStrike" dirty="0">
                <a:solidFill>
                  <a:srgbClr val="FF0000"/>
                </a:solidFill>
                <a:effectLst/>
                <a:latin typeface="Arial" panose="020B0604020202020204" pitchFamily="34" charset="0"/>
                <a:cs typeface="Arial" panose="020B0604020202020204" pitchFamily="34" charset="0"/>
              </a:rPr>
              <a:t>—</a:t>
            </a:r>
            <a:endParaRPr lang="en-US" sz="6600" dirty="0">
              <a:effectLst/>
              <a:latin typeface="Arial" panose="020B0604020202020204" pitchFamily="34" charset="0"/>
              <a:cs typeface="Arial" panose="020B0604020202020204" pitchFamily="34" charset="0"/>
            </a:endParaRPr>
          </a:p>
          <a:p>
            <a:pPr marL="609600" lvl="1" indent="0">
              <a:spcBef>
                <a:spcPts val="0"/>
              </a:spcBef>
              <a:buNone/>
            </a:pPr>
            <a:r>
              <a:rPr lang="en-US" sz="2800" b="1" i="1" u="none" strike="noStrike" dirty="0">
                <a:solidFill>
                  <a:srgbClr val="0000FF"/>
                </a:solidFill>
                <a:effectLst/>
                <a:latin typeface="Arial" panose="020B0604020202020204" pitchFamily="34" charset="0"/>
                <a:cs typeface="Arial" panose="020B0604020202020204" pitchFamily="34" charset="0"/>
              </a:rPr>
              <a:t>Text: Change font to comic sans </a:t>
            </a:r>
            <a:endParaRPr lang="en-US" sz="6600" dirty="0">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14E9F67-8F52-EB25-DD12-1E18EF683266}"/>
              </a:ext>
            </a:extLst>
          </p:cNvPr>
          <p:cNvSpPr txBox="1"/>
          <p:nvPr/>
        </p:nvSpPr>
        <p:spPr>
          <a:xfrm>
            <a:off x="1206500" y="3651227"/>
            <a:ext cx="1049151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4800" b="1" dirty="0">
                <a:solidFill>
                  <a:srgbClr val="000000"/>
                </a:solidFill>
              </a:rPr>
              <a:t>Example Prompt for </a:t>
            </a:r>
            <a:r>
              <a:rPr lang="en-US" sz="4800" b="1" dirty="0" err="1">
                <a:solidFill>
                  <a:srgbClr val="000000"/>
                </a:solidFill>
              </a:rPr>
              <a:t>Wordpad</a:t>
            </a:r>
            <a:endParaRPr kumimoji="0" lang="en-US" sz="4800" b="1" i="0" u="none" strike="noStrike" cap="none" spc="0" normalizeH="0" baseline="0" dirty="0">
              <a:ln>
                <a:noFill/>
              </a:ln>
              <a:solidFill>
                <a:srgbClr val="000000"/>
              </a:solidFill>
              <a:effectLst/>
              <a:uFillTx/>
              <a:latin typeface="+mn-lt"/>
              <a:ea typeface="+mn-ea"/>
              <a:cs typeface="+mn-cs"/>
              <a:sym typeface="Helvetica Neue"/>
            </a:endParaRPr>
          </a:p>
        </p:txBody>
      </p:sp>
      <p:sp>
        <p:nvSpPr>
          <p:cNvPr id="7" name="TextBox 6">
            <a:extLst>
              <a:ext uri="{FF2B5EF4-FFF2-40B4-BE49-F238E27FC236}">
                <a16:creationId xmlns:a16="http://schemas.microsoft.com/office/drawing/2014/main" id="{DAABA153-627F-F002-8F29-C49A9EF21B27}"/>
              </a:ext>
            </a:extLst>
          </p:cNvPr>
          <p:cNvSpPr txBox="1"/>
          <p:nvPr/>
        </p:nvSpPr>
        <p:spPr>
          <a:xfrm>
            <a:off x="1891862" y="12002230"/>
            <a:ext cx="7900714" cy="484981"/>
          </a:xfrm>
          <a:prstGeom prst="rect">
            <a:avLst/>
          </a:prstGeom>
          <a:noFill/>
          <a:ln w="381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rtl="0">
              <a:spcBef>
                <a:spcPts val="0"/>
              </a:spcBef>
              <a:spcAft>
                <a:spcPts val="0"/>
              </a:spcAft>
            </a:pPr>
            <a:r>
              <a:rPr lang="en-US" sz="2800" b="1" dirty="0">
                <a:solidFill>
                  <a:srgbClr val="7030A0"/>
                </a:solidFill>
                <a:latin typeface="Arial" panose="020B0604020202020204" pitchFamily="34" charset="0"/>
                <a:cs typeface="Arial" panose="020B0604020202020204" pitchFamily="34" charset="0"/>
              </a:rPr>
              <a:t>Answer: </a:t>
            </a:r>
            <a:r>
              <a:rPr lang="en-US" sz="2800" b="1" i="1" u="none" strike="noStrike" dirty="0">
                <a:solidFill>
                  <a:srgbClr val="7030A0"/>
                </a:solidFill>
                <a:effectLst/>
                <a:latin typeface="Arial" panose="020B0604020202020204" pitchFamily="34" charset="0"/>
                <a:cs typeface="Arial" panose="020B0604020202020204" pitchFamily="34" charset="0"/>
              </a:rPr>
              <a:t>(font </a:t>
            </a:r>
            <a:r>
              <a:rPr lang="en-US" sz="2800" b="1" i="1" u="none" strike="noStrike" dirty="0" err="1">
                <a:solidFill>
                  <a:srgbClr val="7030A0"/>
                </a:solidFill>
                <a:effectLst/>
                <a:latin typeface="Arial" panose="020B0604020202020204" pitchFamily="34" charset="0"/>
                <a:cs typeface="Arial" panose="020B0604020202020204" pitchFamily="34" charset="0"/>
              </a:rPr>
              <a:t>family,comic</a:t>
            </a:r>
            <a:r>
              <a:rPr lang="en-US" sz="2800" b="1" i="1" u="none" strike="noStrike" dirty="0">
                <a:solidFill>
                  <a:srgbClr val="7030A0"/>
                </a:solidFill>
                <a:effectLst/>
                <a:latin typeface="Arial" panose="020B0604020202020204" pitchFamily="34" charset="0"/>
                <a:cs typeface="Arial" panose="020B0604020202020204" pitchFamily="34" charset="0"/>
              </a:rPr>
              <a:t> sans </a:t>
            </a:r>
            <a:r>
              <a:rPr lang="en-US" sz="2800" b="1" i="1" u="none" strike="noStrike" dirty="0" err="1">
                <a:solidFill>
                  <a:srgbClr val="7030A0"/>
                </a:solidFill>
                <a:effectLst/>
                <a:latin typeface="Arial" panose="020B0604020202020204" pitchFamily="34" charset="0"/>
                <a:cs typeface="Arial" panose="020B0604020202020204" pitchFamily="34" charset="0"/>
              </a:rPr>
              <a:t>ms</a:t>
            </a:r>
            <a:r>
              <a:rPr lang="en-US" sz="2800" b="1" i="1" u="none" strike="noStrike" dirty="0">
                <a:solidFill>
                  <a:srgbClr val="7030A0"/>
                </a:solidFill>
                <a:effectLst/>
                <a:latin typeface="Arial" panose="020B0604020202020204" pitchFamily="34" charset="0"/>
                <a:cs typeface="Arial" panose="020B0604020202020204" pitchFamily="34" charset="0"/>
              </a:rPr>
              <a:t>)</a:t>
            </a:r>
            <a:endParaRPr lang="en-US" sz="2800" b="1" dirty="0">
              <a:solidFill>
                <a:srgbClr val="7030A0"/>
              </a:solidFill>
              <a:effectLst/>
              <a:latin typeface="Arial" panose="020B0604020202020204" pitchFamily="34" charset="0"/>
              <a:cs typeface="Arial" panose="020B0604020202020204" pitchFamily="34" charset="0"/>
            </a:endParaRPr>
          </a:p>
        </p:txBody>
      </p:sp>
      <p:sp>
        <p:nvSpPr>
          <p:cNvPr id="10" name="Interface">
            <a:extLst>
              <a:ext uri="{FF2B5EF4-FFF2-40B4-BE49-F238E27FC236}">
                <a16:creationId xmlns:a16="http://schemas.microsoft.com/office/drawing/2014/main" id="{C81CD531-EB35-11B6-28D7-CE34C115F8D0}"/>
              </a:ext>
            </a:extLst>
          </p:cNvPr>
          <p:cNvSpPr txBox="1">
            <a:spLocks noGrp="1"/>
          </p:cNvSpPr>
          <p:nvPr>
            <p:ph type="body" idx="21"/>
          </p:nvPr>
        </p:nvSpPr>
        <p:spPr>
          <a:xfrm>
            <a:off x="1206500" y="2372962"/>
            <a:ext cx="21971000" cy="93478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GPT-3 Model Prompt</a:t>
            </a:r>
            <a:endParaRPr dirty="0"/>
          </a:p>
        </p:txBody>
      </p:sp>
      <p:sp>
        <p:nvSpPr>
          <p:cNvPr id="11" name="Accessbolt |…">
            <a:extLst>
              <a:ext uri="{FF2B5EF4-FFF2-40B4-BE49-F238E27FC236}">
                <a16:creationId xmlns:a16="http://schemas.microsoft.com/office/drawing/2014/main" id="{0D129280-5B4E-A12E-72FA-E640D7100B6F}"/>
              </a:ext>
            </a:extLst>
          </p:cNvPr>
          <p:cNvSpPr txBox="1">
            <a:spLocks noGrp="1"/>
          </p:cNvSpPr>
          <p:nvPr>
            <p:ph type="title"/>
          </p:nvPr>
        </p:nvSpPr>
        <p:spPr>
          <a:xfrm>
            <a:off x="1206500" y="1079500"/>
            <a:ext cx="21971000" cy="1433163"/>
          </a:xfrm>
          <a:prstGeom prst="rect">
            <a:avLst/>
          </a:prstGeom>
        </p:spPr>
        <p:txBody>
          <a:bodyPr numCol="1" spcCol="0" anchor="ctr"/>
          <a:lstStyle/>
          <a:p>
            <a:r>
              <a:rPr dirty="0" err="1"/>
              <a:t>Access</a:t>
            </a:r>
            <a:r>
              <a:rPr lang="en-US" dirty="0" err="1"/>
              <a:t>B</a:t>
            </a:r>
            <a:r>
              <a:rPr dirty="0" err="1"/>
              <a:t>olt</a:t>
            </a:r>
            <a:r>
              <a:rPr dirty="0"/>
              <a:t> |</a:t>
            </a:r>
            <a:r>
              <a:rPr lang="en-US" dirty="0"/>
              <a:t> </a:t>
            </a:r>
            <a:r>
              <a:rPr lang="en-US" sz="5400" dirty="0"/>
              <a:t>Dialog Assistant</a:t>
            </a:r>
            <a:endParaRPr sz="5400" dirty="0"/>
          </a:p>
        </p:txBody>
      </p:sp>
      <p:sp>
        <p:nvSpPr>
          <p:cNvPr id="2" name="Slide Number Placeholder 1">
            <a:extLst>
              <a:ext uri="{FF2B5EF4-FFF2-40B4-BE49-F238E27FC236}">
                <a16:creationId xmlns:a16="http://schemas.microsoft.com/office/drawing/2014/main" id="{A51B1790-DF9C-FA1C-6CBA-26758CCEE86E}"/>
              </a:ext>
            </a:extLst>
          </p:cNvPr>
          <p:cNvSpPr>
            <a:spLocks noGrp="1"/>
          </p:cNvSpPr>
          <p:nvPr>
            <p:ph type="sldNum" sz="quarter" idx="2"/>
          </p:nvPr>
        </p:nvSpPr>
        <p:spPr/>
        <p:txBody>
          <a:bodyPr/>
          <a:lstStyle/>
          <a:p>
            <a:fld id="{86CB4B4D-7CA3-9044-876B-883B54F8677D}" type="slidenum">
              <a:rPr lang="en-US" smtClean="0"/>
              <a:t>50</a:t>
            </a:fld>
            <a:endParaRPr lang="en-US"/>
          </a:p>
        </p:txBody>
      </p:sp>
      <p:sp>
        <p:nvSpPr>
          <p:cNvPr id="4" name="TextBox 3">
            <a:extLst>
              <a:ext uri="{FF2B5EF4-FFF2-40B4-BE49-F238E27FC236}">
                <a16:creationId xmlns:a16="http://schemas.microsoft.com/office/drawing/2014/main" id="{01657233-265B-22A6-C7B8-57CF84286748}"/>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8" name="TextBox 7">
            <a:extLst>
              <a:ext uri="{FF2B5EF4-FFF2-40B4-BE49-F238E27FC236}">
                <a16:creationId xmlns:a16="http://schemas.microsoft.com/office/drawing/2014/main" id="{24AACECF-8668-8DA3-B7B2-DFCEAA8545C5}"/>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mn-lt"/>
                <a:ea typeface="+mn-ea"/>
                <a:cs typeface="+mn-cs"/>
                <a:sym typeface="Helvetica Neue"/>
              </a:rPr>
              <a:t>46</a:t>
            </a:r>
          </a:p>
        </p:txBody>
      </p:sp>
    </p:spTree>
    <p:extLst>
      <p:ext uri="{BB962C8B-B14F-4D97-AF65-F5344CB8AC3E}">
        <p14:creationId xmlns:p14="http://schemas.microsoft.com/office/powerpoint/2010/main" val="31154479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Interface"/>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en-US" dirty="0"/>
              <a:t>GPT-3 Model Prompt</a:t>
            </a:r>
            <a:endParaRPr dirty="0"/>
          </a:p>
        </p:txBody>
      </p:sp>
      <p:sp>
        <p:nvSpPr>
          <p:cNvPr id="5" name="Text Placeholder 4">
            <a:extLst>
              <a:ext uri="{FF2B5EF4-FFF2-40B4-BE49-F238E27FC236}">
                <a16:creationId xmlns:a16="http://schemas.microsoft.com/office/drawing/2014/main" id="{959B4F0E-371D-B545-0E14-79053355FEB2}"/>
              </a:ext>
            </a:extLst>
          </p:cNvPr>
          <p:cNvSpPr>
            <a:spLocks noGrp="1"/>
          </p:cNvSpPr>
          <p:nvPr>
            <p:ph type="body" idx="1"/>
          </p:nvPr>
        </p:nvSpPr>
        <p:spPr>
          <a:xfrm>
            <a:off x="1206500" y="3806125"/>
            <a:ext cx="21971000" cy="9136420"/>
          </a:xfrm>
        </p:spPr>
        <p:txBody>
          <a:bodyPr>
            <a:normAutofit/>
          </a:bodyPr>
          <a:lstStyle/>
          <a:p>
            <a:r>
              <a:rPr lang="en-US" sz="4400" dirty="0">
                <a:latin typeface="Apple Braille" pitchFamily="2" charset="0"/>
              </a:rPr>
              <a:t>Choosing the few-shot examples:</a:t>
            </a:r>
          </a:p>
          <a:p>
            <a:pPr lvl="1">
              <a:buFont typeface="Wingdings" panose="05000000000000000000" pitchFamily="2" charset="2"/>
              <a:buChar char="Ø"/>
            </a:pPr>
            <a:r>
              <a:rPr lang="en-US" sz="4400" dirty="0">
                <a:latin typeface="Apple Braille" pitchFamily="2" charset="0"/>
              </a:rPr>
              <a:t>Manually picking examples that demonstrate the task</a:t>
            </a:r>
          </a:p>
          <a:p>
            <a:pPr lvl="1">
              <a:buFont typeface="Wingdings" panose="05000000000000000000" pitchFamily="2" charset="2"/>
              <a:buChar char="Ø"/>
            </a:pPr>
            <a:r>
              <a:rPr lang="en-US" sz="4400" dirty="0">
                <a:latin typeface="Apple Braille" pitchFamily="2" charset="0"/>
              </a:rPr>
              <a:t>Dynamically generating examples from randomly selected controls</a:t>
            </a:r>
          </a:p>
          <a:p>
            <a:pPr lvl="2">
              <a:buFont typeface="Wingdings" panose="05000000000000000000" pitchFamily="2" charset="2"/>
              <a:buChar char="§"/>
            </a:pPr>
            <a:r>
              <a:rPr lang="en-US" sz="4400" dirty="0">
                <a:latin typeface="Apple Braille" pitchFamily="2" charset="0"/>
              </a:rPr>
              <a:t>Using a second GPT-3 model that generates natural utterance for a given application control</a:t>
            </a:r>
          </a:p>
        </p:txBody>
      </p:sp>
      <p:sp>
        <p:nvSpPr>
          <p:cNvPr id="4" name="Accessbolt |…">
            <a:extLst>
              <a:ext uri="{FF2B5EF4-FFF2-40B4-BE49-F238E27FC236}">
                <a16:creationId xmlns:a16="http://schemas.microsoft.com/office/drawing/2014/main" id="{6566E8ED-10EC-9FBE-3A49-81CB5B780FC1}"/>
              </a:ext>
            </a:extLst>
          </p:cNvPr>
          <p:cNvSpPr txBox="1">
            <a:spLocks noGrp="1"/>
          </p:cNvSpPr>
          <p:nvPr>
            <p:ph type="title"/>
          </p:nvPr>
        </p:nvSpPr>
        <p:spPr>
          <a:xfrm>
            <a:off x="1206500" y="1079500"/>
            <a:ext cx="21971000" cy="1433163"/>
          </a:xfrm>
          <a:prstGeom prst="rect">
            <a:avLst/>
          </a:prstGeom>
        </p:spPr>
        <p:txBody>
          <a:bodyPr numCol="1" spcCol="0" anchor="ctr"/>
          <a:lstStyle/>
          <a:p>
            <a:r>
              <a:rPr dirty="0" err="1"/>
              <a:t>Access</a:t>
            </a:r>
            <a:r>
              <a:rPr lang="en-US" dirty="0" err="1"/>
              <a:t>B</a:t>
            </a:r>
            <a:r>
              <a:rPr dirty="0" err="1"/>
              <a:t>olt</a:t>
            </a:r>
            <a:r>
              <a:rPr dirty="0"/>
              <a:t> |</a:t>
            </a:r>
            <a:r>
              <a:rPr lang="en-US" dirty="0"/>
              <a:t> </a:t>
            </a:r>
            <a:r>
              <a:rPr lang="en-US" sz="5400" dirty="0"/>
              <a:t>Dialog Assistant</a:t>
            </a:r>
            <a:endParaRPr sz="5400" dirty="0"/>
          </a:p>
        </p:txBody>
      </p:sp>
      <p:sp>
        <p:nvSpPr>
          <p:cNvPr id="2" name="Slide Number Placeholder 1">
            <a:extLst>
              <a:ext uri="{FF2B5EF4-FFF2-40B4-BE49-F238E27FC236}">
                <a16:creationId xmlns:a16="http://schemas.microsoft.com/office/drawing/2014/main" id="{9B3744BE-A651-61D9-CDCE-D2E2D99F3BD1}"/>
              </a:ext>
            </a:extLst>
          </p:cNvPr>
          <p:cNvSpPr>
            <a:spLocks noGrp="1"/>
          </p:cNvSpPr>
          <p:nvPr>
            <p:ph type="sldNum" sz="quarter" idx="2"/>
          </p:nvPr>
        </p:nvSpPr>
        <p:spPr/>
        <p:txBody>
          <a:bodyPr/>
          <a:lstStyle/>
          <a:p>
            <a:fld id="{86CB4B4D-7CA3-9044-876B-883B54F8677D}" type="slidenum">
              <a:rPr lang="en-US" smtClean="0"/>
              <a:t>51</a:t>
            </a:fld>
            <a:endParaRPr lang="en-US"/>
          </a:p>
        </p:txBody>
      </p:sp>
      <p:sp>
        <p:nvSpPr>
          <p:cNvPr id="3" name="TextBox 2">
            <a:extLst>
              <a:ext uri="{FF2B5EF4-FFF2-40B4-BE49-F238E27FC236}">
                <a16:creationId xmlns:a16="http://schemas.microsoft.com/office/drawing/2014/main" id="{778D249E-E40F-0531-9CCA-D8FF6015B68F}"/>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6" name="TextBox 5">
            <a:extLst>
              <a:ext uri="{FF2B5EF4-FFF2-40B4-BE49-F238E27FC236}">
                <a16:creationId xmlns:a16="http://schemas.microsoft.com/office/drawing/2014/main" id="{9C7D5100-B506-CCF8-2D9D-3834518A1D29}"/>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mn-lt"/>
                <a:ea typeface="+mn-ea"/>
                <a:cs typeface="+mn-cs"/>
                <a:sym typeface="Helvetica Neue"/>
              </a:rPr>
              <a:t>47</a:t>
            </a:r>
          </a:p>
        </p:txBody>
      </p:sp>
    </p:spTree>
    <p:extLst>
      <p:ext uri="{BB962C8B-B14F-4D97-AF65-F5344CB8AC3E}">
        <p14:creationId xmlns:p14="http://schemas.microsoft.com/office/powerpoint/2010/main" val="1487007426"/>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EACCC6-68C4-91C3-6B22-5FCF94821E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71450" y="5741160"/>
            <a:ext cx="11550295" cy="4337128"/>
          </a:xfrm>
          <a:prstGeom prst="rect">
            <a:avLst/>
          </a:prstGeom>
          <a:ln>
            <a:solidFill>
              <a:srgbClr val="000000"/>
            </a:solidFill>
          </a:ln>
        </p:spPr>
      </p:pic>
      <p:sp>
        <p:nvSpPr>
          <p:cNvPr id="239" name="Interface"/>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Dialog Policy</a:t>
            </a:r>
            <a:endParaRPr dirty="0"/>
          </a:p>
        </p:txBody>
      </p:sp>
      <p:sp>
        <p:nvSpPr>
          <p:cNvPr id="5" name="Text Placeholder 4">
            <a:extLst>
              <a:ext uri="{FF2B5EF4-FFF2-40B4-BE49-F238E27FC236}">
                <a16:creationId xmlns:a16="http://schemas.microsoft.com/office/drawing/2014/main" id="{959B4F0E-371D-B545-0E14-79053355FEB2}"/>
              </a:ext>
            </a:extLst>
          </p:cNvPr>
          <p:cNvSpPr>
            <a:spLocks noGrp="1"/>
          </p:cNvSpPr>
          <p:nvPr>
            <p:ph type="body" idx="1"/>
          </p:nvPr>
        </p:nvSpPr>
        <p:spPr>
          <a:xfrm>
            <a:off x="1206500" y="4248504"/>
            <a:ext cx="9065260" cy="9071256"/>
          </a:xfrm>
        </p:spPr>
        <p:txBody>
          <a:bodyPr>
            <a:normAutofit/>
          </a:bodyPr>
          <a:lstStyle/>
          <a:p>
            <a:r>
              <a:rPr lang="en-US" sz="4400" dirty="0">
                <a:latin typeface="Apple Braille" pitchFamily="2" charset="0"/>
              </a:rPr>
              <a:t>GPT-3 can produce multiple answers</a:t>
            </a:r>
          </a:p>
          <a:p>
            <a:pPr lvl="1">
              <a:buFont typeface="Wingdings" panose="05000000000000000000" pitchFamily="2" charset="2"/>
              <a:buChar char="Ø"/>
            </a:pPr>
            <a:r>
              <a:rPr lang="en-US" sz="4400" dirty="0">
                <a:latin typeface="Apple Braille" pitchFamily="2" charset="0"/>
              </a:rPr>
              <a:t>Some answers do not map to any controls</a:t>
            </a:r>
          </a:p>
          <a:p>
            <a:r>
              <a:rPr lang="en-US" sz="4400" dirty="0">
                <a:latin typeface="Apple Braille" pitchFamily="2" charset="0"/>
              </a:rPr>
              <a:t>Dialog Policy decides which options to eliminate</a:t>
            </a:r>
          </a:p>
          <a:p>
            <a:r>
              <a:rPr lang="en-US" sz="4400" dirty="0">
                <a:latin typeface="Apple Braille" pitchFamily="2" charset="0"/>
              </a:rPr>
              <a:t>Response Option Generator populates the pop-up interface</a:t>
            </a:r>
          </a:p>
        </p:txBody>
      </p:sp>
      <p:sp>
        <p:nvSpPr>
          <p:cNvPr id="4" name="Accessbolt |…">
            <a:extLst>
              <a:ext uri="{FF2B5EF4-FFF2-40B4-BE49-F238E27FC236}">
                <a16:creationId xmlns:a16="http://schemas.microsoft.com/office/drawing/2014/main" id="{0CA22934-CDE2-E4C4-01B8-DA844B50966C}"/>
              </a:ext>
            </a:extLst>
          </p:cNvPr>
          <p:cNvSpPr txBox="1">
            <a:spLocks noGrp="1"/>
          </p:cNvSpPr>
          <p:nvPr>
            <p:ph type="title"/>
          </p:nvPr>
        </p:nvSpPr>
        <p:spPr>
          <a:xfrm>
            <a:off x="1206500" y="1079500"/>
            <a:ext cx="21971000" cy="1433163"/>
          </a:xfrm>
          <a:prstGeom prst="rect">
            <a:avLst/>
          </a:prstGeom>
        </p:spPr>
        <p:txBody>
          <a:bodyPr numCol="1" spcCol="0" anchor="ctr"/>
          <a:lstStyle/>
          <a:p>
            <a:r>
              <a:rPr dirty="0" err="1"/>
              <a:t>Access</a:t>
            </a:r>
            <a:r>
              <a:rPr lang="en-US" dirty="0" err="1"/>
              <a:t>B</a:t>
            </a:r>
            <a:r>
              <a:rPr dirty="0" err="1"/>
              <a:t>olt</a:t>
            </a:r>
            <a:r>
              <a:rPr dirty="0"/>
              <a:t> |</a:t>
            </a:r>
            <a:r>
              <a:rPr lang="en-US" dirty="0"/>
              <a:t> </a:t>
            </a:r>
            <a:r>
              <a:rPr lang="en-US" sz="5400" dirty="0"/>
              <a:t>Dialog Assistant</a:t>
            </a:r>
            <a:endParaRPr sz="5400" dirty="0"/>
          </a:p>
        </p:txBody>
      </p:sp>
      <p:sp>
        <p:nvSpPr>
          <p:cNvPr id="2" name="Slide Number Placeholder 1">
            <a:extLst>
              <a:ext uri="{FF2B5EF4-FFF2-40B4-BE49-F238E27FC236}">
                <a16:creationId xmlns:a16="http://schemas.microsoft.com/office/drawing/2014/main" id="{E1250E5F-6CC1-7F0B-ABCA-BEC41F200655}"/>
              </a:ext>
            </a:extLst>
          </p:cNvPr>
          <p:cNvSpPr>
            <a:spLocks noGrp="1"/>
          </p:cNvSpPr>
          <p:nvPr>
            <p:ph type="sldNum" sz="quarter" idx="2"/>
          </p:nvPr>
        </p:nvSpPr>
        <p:spPr/>
        <p:txBody>
          <a:bodyPr/>
          <a:lstStyle/>
          <a:p>
            <a:fld id="{86CB4B4D-7CA3-9044-876B-883B54F8677D}" type="slidenum">
              <a:rPr lang="en-US" smtClean="0"/>
              <a:t>52</a:t>
            </a:fld>
            <a:endParaRPr lang="en-US"/>
          </a:p>
        </p:txBody>
      </p:sp>
      <p:sp>
        <p:nvSpPr>
          <p:cNvPr id="6" name="Rectangle 5">
            <a:extLst>
              <a:ext uri="{FF2B5EF4-FFF2-40B4-BE49-F238E27FC236}">
                <a16:creationId xmlns:a16="http://schemas.microsoft.com/office/drawing/2014/main" id="{8382C05A-E151-91D8-1A52-C4BACBFCE0E5}"/>
              </a:ext>
            </a:extLst>
          </p:cNvPr>
          <p:cNvSpPr/>
          <p:nvPr/>
        </p:nvSpPr>
        <p:spPr>
          <a:xfrm>
            <a:off x="14051280" y="8115300"/>
            <a:ext cx="4960620" cy="1371600"/>
          </a:xfrm>
          <a:prstGeom prst="rect">
            <a:avLst/>
          </a:prstGeom>
          <a:noFill/>
          <a:ln w="57150">
            <a:prstDash val="dash"/>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TextBox 6">
            <a:extLst>
              <a:ext uri="{FF2B5EF4-FFF2-40B4-BE49-F238E27FC236}">
                <a16:creationId xmlns:a16="http://schemas.microsoft.com/office/drawing/2014/main" id="{490CDA4A-3C3C-591F-05B6-1B0D534AF186}"/>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8" name="TextBox 7">
            <a:extLst>
              <a:ext uri="{FF2B5EF4-FFF2-40B4-BE49-F238E27FC236}">
                <a16:creationId xmlns:a16="http://schemas.microsoft.com/office/drawing/2014/main" id="{001A5AB0-D536-8305-1BBB-21B60182843E}"/>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mn-lt"/>
                <a:ea typeface="+mn-ea"/>
                <a:cs typeface="+mn-cs"/>
                <a:sym typeface="Helvetica Neue"/>
              </a:rPr>
              <a:t>48</a:t>
            </a:r>
          </a:p>
        </p:txBody>
      </p:sp>
    </p:spTree>
    <p:extLst>
      <p:ext uri="{BB962C8B-B14F-4D97-AF65-F5344CB8AC3E}">
        <p14:creationId xmlns:p14="http://schemas.microsoft.com/office/powerpoint/2010/main" val="355150487"/>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Interface"/>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Speech Interface Demo</a:t>
            </a:r>
            <a:endParaRPr dirty="0"/>
          </a:p>
        </p:txBody>
      </p:sp>
      <p:sp>
        <p:nvSpPr>
          <p:cNvPr id="8" name="Accessbolt |…">
            <a:extLst>
              <a:ext uri="{FF2B5EF4-FFF2-40B4-BE49-F238E27FC236}">
                <a16:creationId xmlns:a16="http://schemas.microsoft.com/office/drawing/2014/main" id="{4263ED2A-7DE6-2292-1DDE-8BA33E05113A}"/>
              </a:ext>
            </a:extLst>
          </p:cNvPr>
          <p:cNvSpPr txBox="1">
            <a:spLocks noGrp="1"/>
          </p:cNvSpPr>
          <p:nvPr>
            <p:ph type="title"/>
          </p:nvPr>
        </p:nvSpPr>
        <p:spPr>
          <a:xfrm>
            <a:off x="1206500" y="1079500"/>
            <a:ext cx="21971000" cy="1433163"/>
          </a:xfrm>
          <a:prstGeom prst="rect">
            <a:avLst/>
          </a:prstGeom>
        </p:spPr>
        <p:txBody>
          <a:bodyPr numCol="1" spcCol="0" anchor="ctr"/>
          <a:lstStyle/>
          <a:p>
            <a:r>
              <a:rPr dirty="0" err="1"/>
              <a:t>Access</a:t>
            </a:r>
            <a:r>
              <a:rPr lang="en-US" dirty="0" err="1"/>
              <a:t>B</a:t>
            </a:r>
            <a:r>
              <a:rPr dirty="0" err="1"/>
              <a:t>olt</a:t>
            </a:r>
            <a:r>
              <a:rPr dirty="0"/>
              <a:t> |</a:t>
            </a:r>
            <a:r>
              <a:rPr lang="en-US" dirty="0"/>
              <a:t> </a:t>
            </a:r>
            <a:r>
              <a:rPr lang="en-US" sz="5400" dirty="0"/>
              <a:t>Dialog Assistant</a:t>
            </a:r>
            <a:endParaRPr sz="5400" dirty="0"/>
          </a:p>
        </p:txBody>
      </p:sp>
      <p:pic>
        <p:nvPicPr>
          <p:cNvPr id="4" name="speech-demo.mp4">
            <a:hlinkClick r:id="" action="ppaction://media"/>
            <a:extLst>
              <a:ext uri="{FF2B5EF4-FFF2-40B4-BE49-F238E27FC236}">
                <a16:creationId xmlns:a16="http://schemas.microsoft.com/office/drawing/2014/main" id="{C8D5E64B-C513-A6A3-0E31-EFC86CBEE39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03700" y="3307742"/>
            <a:ext cx="15976600" cy="8986838"/>
          </a:xfrm>
          <a:prstGeom prst="rect">
            <a:avLst/>
          </a:prstGeom>
        </p:spPr>
      </p:pic>
      <p:sp>
        <p:nvSpPr>
          <p:cNvPr id="2" name="Slide Number Placeholder 1">
            <a:extLst>
              <a:ext uri="{FF2B5EF4-FFF2-40B4-BE49-F238E27FC236}">
                <a16:creationId xmlns:a16="http://schemas.microsoft.com/office/drawing/2014/main" id="{41885710-0BAE-3192-085A-EDD0D92ECD95}"/>
              </a:ext>
            </a:extLst>
          </p:cNvPr>
          <p:cNvSpPr>
            <a:spLocks noGrp="1"/>
          </p:cNvSpPr>
          <p:nvPr>
            <p:ph type="sldNum" sz="quarter" idx="2"/>
          </p:nvPr>
        </p:nvSpPr>
        <p:spPr/>
        <p:txBody>
          <a:bodyPr/>
          <a:lstStyle/>
          <a:p>
            <a:fld id="{86CB4B4D-7CA3-9044-876B-883B54F8677D}" type="slidenum">
              <a:rPr lang="en-US" smtClean="0"/>
              <a:t>53</a:t>
            </a:fld>
            <a:endParaRPr lang="en-US"/>
          </a:p>
        </p:txBody>
      </p:sp>
      <p:sp>
        <p:nvSpPr>
          <p:cNvPr id="3" name="TextBox 2">
            <a:extLst>
              <a:ext uri="{FF2B5EF4-FFF2-40B4-BE49-F238E27FC236}">
                <a16:creationId xmlns:a16="http://schemas.microsoft.com/office/drawing/2014/main" id="{1D68EAD6-291C-4B56-DECF-46D8A67609CF}"/>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5" name="TextBox 4">
            <a:extLst>
              <a:ext uri="{FF2B5EF4-FFF2-40B4-BE49-F238E27FC236}">
                <a16:creationId xmlns:a16="http://schemas.microsoft.com/office/drawing/2014/main" id="{BA23436A-DA64-314E-886B-CC2DB36CD989}"/>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mn-lt"/>
                <a:ea typeface="+mn-ea"/>
                <a:cs typeface="+mn-cs"/>
                <a:sym typeface="Helvetica Neue"/>
              </a:rPr>
              <a:t>49</a:t>
            </a:r>
          </a:p>
        </p:txBody>
      </p:sp>
    </p:spTree>
    <p:extLst>
      <p:ext uri="{BB962C8B-B14F-4D97-AF65-F5344CB8AC3E}">
        <p14:creationId xmlns:p14="http://schemas.microsoft.com/office/powerpoint/2010/main" val="22190058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Thank you for listening!"/>
          <p:cNvSpPr txBox="1">
            <a:spLocks noGrp="1"/>
          </p:cNvSpPr>
          <p:nvPr>
            <p:ph type="title"/>
          </p:nvPr>
        </p:nvSpPr>
        <p:spPr>
          <a:prstGeom prst="rect">
            <a:avLst/>
          </a:prstGeom>
        </p:spPr>
        <p:txBody>
          <a:bodyPr/>
          <a:lstStyle/>
          <a:p>
            <a:r>
              <a:rPr lang="en-US" dirty="0"/>
              <a:t>Concluding Remarks</a:t>
            </a:r>
            <a:endParaRPr dirty="0"/>
          </a:p>
        </p:txBody>
      </p:sp>
      <p:sp>
        <p:nvSpPr>
          <p:cNvPr id="2" name="Text Placeholder 4">
            <a:extLst>
              <a:ext uri="{FF2B5EF4-FFF2-40B4-BE49-F238E27FC236}">
                <a16:creationId xmlns:a16="http://schemas.microsoft.com/office/drawing/2014/main" id="{7EE3CB9D-3160-2A00-58FD-88A68161F281}"/>
              </a:ext>
            </a:extLst>
          </p:cNvPr>
          <p:cNvSpPr>
            <a:spLocks noGrp="1"/>
          </p:cNvSpPr>
          <p:nvPr>
            <p:ph type="body" idx="1"/>
          </p:nvPr>
        </p:nvSpPr>
        <p:spPr>
          <a:xfrm>
            <a:off x="1206500" y="3500080"/>
            <a:ext cx="21971000" cy="9136420"/>
          </a:xfrm>
        </p:spPr>
        <p:txBody>
          <a:bodyPr>
            <a:normAutofit/>
          </a:bodyPr>
          <a:lstStyle/>
          <a:p>
            <a:pPr>
              <a:lnSpc>
                <a:spcPct val="100000"/>
              </a:lnSpc>
              <a:spcBef>
                <a:spcPts val="1000"/>
              </a:spcBef>
            </a:pPr>
            <a:r>
              <a:rPr lang="en-US" sz="4400" dirty="0">
                <a:latin typeface="Apple Braille" pitchFamily="2" charset="0"/>
              </a:rPr>
              <a:t>Significant advancements in AI</a:t>
            </a:r>
          </a:p>
          <a:p>
            <a:pPr lvl="1">
              <a:lnSpc>
                <a:spcPct val="100000"/>
              </a:lnSpc>
              <a:spcBef>
                <a:spcPts val="1000"/>
              </a:spcBef>
            </a:pPr>
            <a:r>
              <a:rPr lang="en-US" sz="4400" dirty="0">
                <a:latin typeface="Apple Braille" pitchFamily="2" charset="0"/>
              </a:rPr>
              <a:t>Natural Language Processing</a:t>
            </a:r>
          </a:p>
          <a:p>
            <a:pPr lvl="1">
              <a:lnSpc>
                <a:spcPct val="100000"/>
              </a:lnSpc>
              <a:spcBef>
                <a:spcPts val="1000"/>
              </a:spcBef>
            </a:pPr>
            <a:r>
              <a:rPr lang="en-US" sz="4400" dirty="0">
                <a:latin typeface="Apple Braille" pitchFamily="2" charset="0"/>
              </a:rPr>
              <a:t>Computer Vision</a:t>
            </a:r>
          </a:p>
          <a:p>
            <a:pPr lvl="1">
              <a:lnSpc>
                <a:spcPct val="100000"/>
              </a:lnSpc>
              <a:spcBef>
                <a:spcPts val="1000"/>
              </a:spcBef>
            </a:pPr>
            <a:r>
              <a:rPr lang="en-US" sz="4400" dirty="0">
                <a:latin typeface="Apple Braille" pitchFamily="2" charset="0"/>
              </a:rPr>
              <a:t>Machine Learning</a:t>
            </a:r>
          </a:p>
          <a:p>
            <a:pPr marL="609600" lvl="1" indent="0">
              <a:lnSpc>
                <a:spcPct val="100000"/>
              </a:lnSpc>
              <a:spcBef>
                <a:spcPts val="1000"/>
              </a:spcBef>
              <a:buNone/>
            </a:pPr>
            <a:endParaRPr lang="en-US" sz="4400" dirty="0">
              <a:latin typeface="Apple Braille" pitchFamily="2" charset="0"/>
            </a:endParaRPr>
          </a:p>
          <a:p>
            <a:pPr>
              <a:lnSpc>
                <a:spcPct val="100000"/>
              </a:lnSpc>
              <a:spcBef>
                <a:spcPts val="1000"/>
              </a:spcBef>
            </a:pPr>
            <a:r>
              <a:rPr lang="en-US" sz="4400" dirty="0">
                <a:latin typeface="Apple Braille" pitchFamily="2" charset="0"/>
              </a:rPr>
              <a:t>Many opportunities in Accessible Computing</a:t>
            </a:r>
          </a:p>
          <a:p>
            <a:pPr lvl="1">
              <a:lnSpc>
                <a:spcPct val="100000"/>
              </a:lnSpc>
              <a:spcBef>
                <a:spcPts val="1000"/>
              </a:spcBef>
            </a:pPr>
            <a:r>
              <a:rPr lang="en-US" sz="4400" dirty="0">
                <a:latin typeface="Apple Braille" pitchFamily="2" charset="0"/>
              </a:rPr>
              <a:t>Equal access for everyone</a:t>
            </a:r>
          </a:p>
          <a:p>
            <a:pPr lvl="1">
              <a:lnSpc>
                <a:spcPct val="100000"/>
              </a:lnSpc>
              <a:spcBef>
                <a:spcPts val="1000"/>
              </a:spcBef>
            </a:pPr>
            <a:r>
              <a:rPr lang="en-US" sz="4400" dirty="0">
                <a:latin typeface="Apple Braille" pitchFamily="2" charset="0"/>
              </a:rPr>
              <a:t>Current assistive technologies insufficient</a:t>
            </a:r>
          </a:p>
        </p:txBody>
      </p:sp>
      <p:sp>
        <p:nvSpPr>
          <p:cNvPr id="3" name="Slide Number Placeholder 2">
            <a:extLst>
              <a:ext uri="{FF2B5EF4-FFF2-40B4-BE49-F238E27FC236}">
                <a16:creationId xmlns:a16="http://schemas.microsoft.com/office/drawing/2014/main" id="{02D0DE2C-8105-7249-06A0-FD1BE383B509}"/>
              </a:ext>
            </a:extLst>
          </p:cNvPr>
          <p:cNvSpPr>
            <a:spLocks noGrp="1"/>
          </p:cNvSpPr>
          <p:nvPr>
            <p:ph type="sldNum" sz="quarter" idx="2"/>
          </p:nvPr>
        </p:nvSpPr>
        <p:spPr/>
        <p:txBody>
          <a:bodyPr/>
          <a:lstStyle/>
          <a:p>
            <a:fld id="{86CB4B4D-7CA3-9044-876B-883B54F8677D}" type="slidenum">
              <a:rPr lang="en-US" smtClean="0"/>
              <a:t>54</a:t>
            </a:fld>
            <a:endParaRPr lang="en-US"/>
          </a:p>
        </p:txBody>
      </p:sp>
      <p:sp>
        <p:nvSpPr>
          <p:cNvPr id="4" name="TextBox 3">
            <a:extLst>
              <a:ext uri="{FF2B5EF4-FFF2-40B4-BE49-F238E27FC236}">
                <a16:creationId xmlns:a16="http://schemas.microsoft.com/office/drawing/2014/main" id="{4940B4A3-BCC8-29FD-A2BC-3DE8880BEB7B}"/>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5" name="TextBox 4">
            <a:extLst>
              <a:ext uri="{FF2B5EF4-FFF2-40B4-BE49-F238E27FC236}">
                <a16:creationId xmlns:a16="http://schemas.microsoft.com/office/drawing/2014/main" id="{CAFAEB3D-B7E7-DC7B-E7D9-1B46ABCD4E43}"/>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mn-lt"/>
                <a:ea typeface="+mn-ea"/>
                <a:cs typeface="+mn-cs"/>
                <a:sym typeface="Helvetica Neue"/>
              </a:rPr>
              <a:t>50</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9E479-88EB-1343-A2DE-D8067D20EB25}"/>
              </a:ext>
            </a:extLst>
          </p:cNvPr>
          <p:cNvSpPr>
            <a:spLocks noGrp="1"/>
          </p:cNvSpPr>
          <p:nvPr>
            <p:ph type="title"/>
          </p:nvPr>
        </p:nvSpPr>
        <p:spPr/>
        <p:txBody>
          <a:bodyPr>
            <a:normAutofit/>
          </a:bodyPr>
          <a:lstStyle/>
          <a:p>
            <a:r>
              <a:rPr lang="en-US" dirty="0"/>
              <a:t>Thank You!</a:t>
            </a:r>
          </a:p>
        </p:txBody>
      </p:sp>
      <p:sp>
        <p:nvSpPr>
          <p:cNvPr id="3" name="Text Placeholder 2">
            <a:extLst>
              <a:ext uri="{FF2B5EF4-FFF2-40B4-BE49-F238E27FC236}">
                <a16:creationId xmlns:a16="http://schemas.microsoft.com/office/drawing/2014/main" id="{A3DE5D46-B735-3745-8D3A-1F86A35AFAFF}"/>
              </a:ext>
            </a:extLst>
          </p:cNvPr>
          <p:cNvSpPr>
            <a:spLocks noGrp="1"/>
          </p:cNvSpPr>
          <p:nvPr>
            <p:ph type="body" sz="quarter" idx="21"/>
          </p:nvPr>
        </p:nvSpPr>
        <p:spPr>
          <a:xfrm>
            <a:off x="1480820" y="3910052"/>
            <a:ext cx="3264175" cy="6840326"/>
          </a:xfrm>
        </p:spPr>
        <p:txBody>
          <a:bodyPr>
            <a:normAutofit/>
          </a:bodyPr>
          <a:lstStyle/>
          <a:p>
            <a:pPr>
              <a:spcBef>
                <a:spcPts val="40"/>
              </a:spcBef>
            </a:pPr>
            <a:r>
              <a:rPr lang="en-US" sz="4800" dirty="0">
                <a:latin typeface="Apple Braille" pitchFamily="2" charset="0"/>
              </a:rPr>
              <a:t>Contact:</a:t>
            </a:r>
          </a:p>
          <a:p>
            <a:pPr>
              <a:spcBef>
                <a:spcPts val="40"/>
              </a:spcBef>
            </a:pPr>
            <a:endParaRPr lang="en-US" sz="4400" dirty="0">
              <a:solidFill>
                <a:srgbClr val="002060"/>
              </a:solidFill>
              <a:latin typeface="Apple Braille" pitchFamily="2" charset="0"/>
            </a:endParaRPr>
          </a:p>
          <a:p>
            <a:pPr marL="609600" lvl="1" indent="0">
              <a:lnSpc>
                <a:spcPct val="100000"/>
              </a:lnSpc>
              <a:spcBef>
                <a:spcPts val="100"/>
              </a:spcBef>
              <a:buNone/>
            </a:pPr>
            <a:r>
              <a:rPr lang="en-US" sz="4400" dirty="0">
                <a:latin typeface="Apple Braille" pitchFamily="2" charset="0"/>
              </a:rPr>
              <a:t>Email</a:t>
            </a:r>
            <a:endParaRPr lang="en-US" sz="4400" dirty="0">
              <a:solidFill>
                <a:srgbClr val="7030A0"/>
              </a:solidFill>
              <a:latin typeface="Apple Braille" pitchFamily="2" charset="0"/>
            </a:endParaRPr>
          </a:p>
          <a:p>
            <a:pPr marL="609600" lvl="1" indent="0">
              <a:lnSpc>
                <a:spcPct val="100000"/>
              </a:lnSpc>
              <a:spcBef>
                <a:spcPts val="100"/>
              </a:spcBef>
              <a:buNone/>
            </a:pPr>
            <a:r>
              <a:rPr lang="en-US" sz="4400" dirty="0">
                <a:latin typeface="Apple Braille" pitchFamily="2" charset="0"/>
              </a:rPr>
              <a:t>Web</a:t>
            </a:r>
            <a:r>
              <a:rPr lang="en-US" sz="4400" dirty="0">
                <a:solidFill>
                  <a:srgbClr val="002060"/>
                </a:solidFill>
                <a:latin typeface="Apple Braille" pitchFamily="2" charset="0"/>
              </a:rPr>
              <a:t> </a:t>
            </a:r>
          </a:p>
          <a:p>
            <a:pPr marL="609600" lvl="1" indent="0">
              <a:lnSpc>
                <a:spcPct val="100000"/>
              </a:lnSpc>
              <a:spcBef>
                <a:spcPts val="100"/>
              </a:spcBef>
              <a:buNone/>
            </a:pPr>
            <a:r>
              <a:rPr lang="en-US" sz="4400" dirty="0">
                <a:latin typeface="Apple Braille" pitchFamily="2" charset="0"/>
              </a:rPr>
              <a:t>Twitter</a:t>
            </a:r>
            <a:endParaRPr lang="en-US" sz="4400" dirty="0">
              <a:solidFill>
                <a:srgbClr val="7030A0"/>
              </a:solidFill>
              <a:latin typeface="Apple Braille" pitchFamily="2" charset="0"/>
            </a:endParaRPr>
          </a:p>
          <a:p>
            <a:pPr marL="609600" lvl="1" indent="0">
              <a:lnSpc>
                <a:spcPct val="100000"/>
              </a:lnSpc>
              <a:spcBef>
                <a:spcPts val="100"/>
              </a:spcBef>
              <a:buNone/>
            </a:pPr>
            <a:r>
              <a:rPr lang="en-US" sz="4400" dirty="0">
                <a:latin typeface="Apple Braille" pitchFamily="2" charset="0"/>
              </a:rPr>
              <a:t>Phone</a:t>
            </a:r>
            <a:endParaRPr lang="en-US" sz="4400" dirty="0">
              <a:solidFill>
                <a:srgbClr val="7030A0"/>
              </a:solidFill>
              <a:latin typeface="Apple Braille" pitchFamily="2" charset="0"/>
            </a:endParaRPr>
          </a:p>
          <a:p>
            <a:pPr marL="609600" lvl="1" indent="0">
              <a:lnSpc>
                <a:spcPct val="100000"/>
              </a:lnSpc>
              <a:spcBef>
                <a:spcPts val="100"/>
              </a:spcBef>
              <a:buNone/>
            </a:pPr>
            <a:r>
              <a:rPr lang="en-US" sz="4400" dirty="0">
                <a:latin typeface="Apple Braille" pitchFamily="2" charset="0"/>
              </a:rPr>
              <a:t>Address</a:t>
            </a:r>
            <a:endParaRPr lang="en-US" sz="4400" dirty="0">
              <a:solidFill>
                <a:srgbClr val="7030A0"/>
              </a:solidFill>
              <a:latin typeface="Apple Braille" pitchFamily="2" charset="0"/>
            </a:endParaRPr>
          </a:p>
        </p:txBody>
      </p:sp>
      <p:sp>
        <p:nvSpPr>
          <p:cNvPr id="5" name="Slide Number Placeholder 4">
            <a:extLst>
              <a:ext uri="{FF2B5EF4-FFF2-40B4-BE49-F238E27FC236}">
                <a16:creationId xmlns:a16="http://schemas.microsoft.com/office/drawing/2014/main" id="{88FA6D8B-E04B-B845-91C9-11F15F4F6BB1}"/>
              </a:ext>
            </a:extLst>
          </p:cNvPr>
          <p:cNvSpPr>
            <a:spLocks noGrp="1"/>
          </p:cNvSpPr>
          <p:nvPr>
            <p:ph type="sldNum" sz="quarter" idx="2"/>
          </p:nvPr>
        </p:nvSpPr>
        <p:spPr/>
        <p:txBody>
          <a:bodyPr/>
          <a:lstStyle/>
          <a:p>
            <a:fld id="{86CB4B4D-7CA3-9044-876B-883B54F8677D}" type="slidenum">
              <a:rPr lang="en-US" smtClean="0"/>
              <a:t>55</a:t>
            </a:fld>
            <a:endParaRPr lang="en-US"/>
          </a:p>
        </p:txBody>
      </p:sp>
      <p:sp>
        <p:nvSpPr>
          <p:cNvPr id="4" name="TextBox 3">
            <a:extLst>
              <a:ext uri="{FF2B5EF4-FFF2-40B4-BE49-F238E27FC236}">
                <a16:creationId xmlns:a16="http://schemas.microsoft.com/office/drawing/2014/main" id="{47581C42-8AE4-32A9-77C2-530FA11E010D}"/>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8" name="TextBox 7">
            <a:extLst>
              <a:ext uri="{FF2B5EF4-FFF2-40B4-BE49-F238E27FC236}">
                <a16:creationId xmlns:a16="http://schemas.microsoft.com/office/drawing/2014/main" id="{423D7D64-181A-47C2-2096-469C31D42CB8}"/>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mn-lt"/>
                <a:ea typeface="+mn-ea"/>
                <a:cs typeface="+mn-cs"/>
                <a:sym typeface="Helvetica Neue"/>
              </a:rPr>
              <a:t>51</a:t>
            </a:r>
          </a:p>
        </p:txBody>
      </p:sp>
      <p:sp>
        <p:nvSpPr>
          <p:cNvPr id="9" name="TextBox 8">
            <a:extLst>
              <a:ext uri="{FF2B5EF4-FFF2-40B4-BE49-F238E27FC236}">
                <a16:creationId xmlns:a16="http://schemas.microsoft.com/office/drawing/2014/main" id="{E361338C-E75C-49C1-2103-C926F99CDE93}"/>
              </a:ext>
            </a:extLst>
          </p:cNvPr>
          <p:cNvSpPr txBox="1"/>
          <p:nvPr/>
        </p:nvSpPr>
        <p:spPr>
          <a:xfrm>
            <a:off x="5041556" y="5269505"/>
            <a:ext cx="7784757" cy="43191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200"/>
              </a:spcBef>
              <a:spcAft>
                <a:spcPts val="0"/>
              </a:spcAft>
              <a:buClrTx/>
              <a:buSzTx/>
              <a:buFontTx/>
              <a:buNone/>
              <a:tabLst/>
            </a:pPr>
            <a:r>
              <a:rPr lang="en-US" sz="4400" dirty="0">
                <a:solidFill>
                  <a:srgbClr val="000000"/>
                </a:solidFill>
                <a:latin typeface="Apple Braille" pitchFamily="2" charset="0"/>
              </a:rPr>
              <a:t>vganjigu@odu.edu</a:t>
            </a:r>
          </a:p>
          <a:p>
            <a:pPr algn="l">
              <a:spcBef>
                <a:spcPts val="200"/>
              </a:spcBef>
            </a:pPr>
            <a:r>
              <a:rPr lang="en-US" sz="4400" dirty="0">
                <a:solidFill>
                  <a:srgbClr val="000000"/>
                </a:solidFill>
                <a:latin typeface="Apple Braille" pitchFamily="2" charset="0"/>
              </a:rPr>
              <a:t>www.cs.odu.edu/~vashok/</a:t>
            </a:r>
          </a:p>
          <a:p>
            <a:pPr algn="l">
              <a:spcBef>
                <a:spcPts val="200"/>
              </a:spcBef>
            </a:pPr>
            <a:r>
              <a:rPr lang="en-US" sz="4400" dirty="0">
                <a:solidFill>
                  <a:srgbClr val="000000"/>
                </a:solidFill>
                <a:latin typeface="Apple Braille" pitchFamily="2" charset="0"/>
              </a:rPr>
              <a:t>@</a:t>
            </a:r>
            <a:r>
              <a:rPr lang="en-US" sz="4400" dirty="0" err="1">
                <a:solidFill>
                  <a:srgbClr val="000000"/>
                </a:solidFill>
                <a:latin typeface="Apple Braille" pitchFamily="2" charset="0"/>
              </a:rPr>
              <a:t>vikas_daveb</a:t>
            </a:r>
            <a:endParaRPr lang="en-US" sz="4400" dirty="0">
              <a:solidFill>
                <a:srgbClr val="000000"/>
              </a:solidFill>
              <a:latin typeface="Apple Braille" pitchFamily="2" charset="0"/>
            </a:endParaRPr>
          </a:p>
          <a:p>
            <a:pPr algn="l">
              <a:spcBef>
                <a:spcPts val="200"/>
              </a:spcBef>
            </a:pPr>
            <a:r>
              <a:rPr lang="en-US" sz="4400" dirty="0">
                <a:solidFill>
                  <a:srgbClr val="000000"/>
                </a:solidFill>
                <a:latin typeface="Apple Braille" pitchFamily="2" charset="0"/>
              </a:rPr>
              <a:t>757-683-7797</a:t>
            </a:r>
          </a:p>
          <a:p>
            <a:pPr algn="l">
              <a:spcBef>
                <a:spcPts val="200"/>
              </a:spcBef>
            </a:pPr>
            <a:r>
              <a:rPr lang="en-US" sz="4400" dirty="0">
                <a:solidFill>
                  <a:srgbClr val="000000"/>
                </a:solidFill>
                <a:latin typeface="Apple Braille" pitchFamily="2" charset="0"/>
              </a:rPr>
              <a:t>Rm 3107, E&amp;CS </a:t>
            </a:r>
            <a:r>
              <a:rPr lang="en-US" sz="4400" dirty="0" err="1">
                <a:solidFill>
                  <a:srgbClr val="000000"/>
                </a:solidFill>
                <a:latin typeface="Apple Braille" pitchFamily="2" charset="0"/>
              </a:rPr>
              <a:t>Bldg</a:t>
            </a:r>
            <a:r>
              <a:rPr lang="en-US" sz="4400" dirty="0">
                <a:solidFill>
                  <a:srgbClr val="000000"/>
                </a:solidFill>
                <a:latin typeface="Apple Braille" pitchFamily="2" charset="0"/>
              </a:rPr>
              <a:t>, ODU</a:t>
            </a:r>
          </a:p>
          <a:p>
            <a:pPr marL="0" marR="0" indent="0" algn="l" defTabSz="2438338" rtl="0" fontAlgn="auto" latinLnBrk="0" hangingPunct="0">
              <a:lnSpc>
                <a:spcPct val="100000"/>
              </a:lnSpc>
              <a:spcBef>
                <a:spcPts val="200"/>
              </a:spcBef>
              <a:spcAft>
                <a:spcPts val="0"/>
              </a:spcAft>
              <a:buClrTx/>
              <a:buSzTx/>
              <a:buFontTx/>
              <a:buNone/>
              <a:tabLst/>
            </a:pPr>
            <a:endParaRPr kumimoji="0" lang="en-US" sz="4400" b="0" i="0" u="none" strike="noStrike" cap="none" spc="0" normalizeH="0" baseline="0" dirty="0">
              <a:ln>
                <a:noFill/>
              </a:ln>
              <a:solidFill>
                <a:srgbClr val="000000"/>
              </a:solidFill>
              <a:effectLst/>
              <a:uFillTx/>
              <a:latin typeface="+mn-lt"/>
              <a:ea typeface="+mn-ea"/>
              <a:cs typeface="+mn-cs"/>
              <a:sym typeface="Helvetica Neue"/>
            </a:endParaRPr>
          </a:p>
        </p:txBody>
      </p:sp>
    </p:spTree>
    <p:extLst>
      <p:ext uri="{BB962C8B-B14F-4D97-AF65-F5344CB8AC3E}">
        <p14:creationId xmlns:p14="http://schemas.microsoft.com/office/powerpoint/2010/main" val="186364368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Table of Contents"/>
          <p:cNvSpPr txBox="1">
            <a:spLocks noGrp="1"/>
          </p:cNvSpPr>
          <p:nvPr>
            <p:ph type="title"/>
          </p:nvPr>
        </p:nvSpPr>
        <p:spPr>
          <a:prstGeom prst="rect">
            <a:avLst/>
          </a:prstGeom>
        </p:spPr>
        <p:txBody>
          <a:bodyPr>
            <a:normAutofit fontScale="90000"/>
          </a:bodyPr>
          <a:lstStyle/>
          <a:p>
            <a:r>
              <a:rPr lang="en" dirty="0"/>
              <a:t>Assistive Technology for Visually-Impaired Users</a:t>
            </a:r>
            <a:endParaRPr dirty="0"/>
          </a:p>
        </p:txBody>
      </p:sp>
      <p:sp>
        <p:nvSpPr>
          <p:cNvPr id="2" name="Slide Number Placeholder 1">
            <a:extLst>
              <a:ext uri="{FF2B5EF4-FFF2-40B4-BE49-F238E27FC236}">
                <a16:creationId xmlns:a16="http://schemas.microsoft.com/office/drawing/2014/main" id="{AEE11724-E9CB-AD44-BEAB-451249B982D9}"/>
              </a:ext>
            </a:extLst>
          </p:cNvPr>
          <p:cNvSpPr>
            <a:spLocks noGrp="1"/>
          </p:cNvSpPr>
          <p:nvPr>
            <p:ph type="sldNum" sz="quarter" idx="2"/>
          </p:nvPr>
        </p:nvSpPr>
        <p:spPr/>
        <p:txBody>
          <a:bodyPr/>
          <a:lstStyle/>
          <a:p>
            <a:fld id="{86CB4B4D-7CA3-9044-876B-883B54F8677D}" type="slidenum">
              <a:rPr lang="en-US" smtClean="0"/>
              <a:t>6</a:t>
            </a:fld>
            <a:endParaRPr lang="en-US"/>
          </a:p>
        </p:txBody>
      </p:sp>
      <p:sp>
        <p:nvSpPr>
          <p:cNvPr id="4" name="TextBox 3">
            <a:extLst>
              <a:ext uri="{FF2B5EF4-FFF2-40B4-BE49-F238E27FC236}">
                <a16:creationId xmlns:a16="http://schemas.microsoft.com/office/drawing/2014/main" id="{2D1F975E-8547-48AF-0134-0D54173701D4}"/>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b="1"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1"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5" name="TextBox 4">
            <a:extLst>
              <a:ext uri="{FF2B5EF4-FFF2-40B4-BE49-F238E27FC236}">
                <a16:creationId xmlns:a16="http://schemas.microsoft.com/office/drawing/2014/main" id="{61E0FBA0-661D-8990-B4CE-DFB0BD54F31B}"/>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mn-lt"/>
                <a:ea typeface="+mn-ea"/>
                <a:cs typeface="+mn-cs"/>
                <a:sym typeface="Helvetica Neue"/>
              </a:rPr>
              <a:t>5</a:t>
            </a:r>
          </a:p>
        </p:txBody>
      </p:sp>
      <p:pic>
        <p:nvPicPr>
          <p:cNvPr id="6" name="Google Shape;110;p20">
            <a:extLst>
              <a:ext uri="{FF2B5EF4-FFF2-40B4-BE49-F238E27FC236}">
                <a16:creationId xmlns:a16="http://schemas.microsoft.com/office/drawing/2014/main" id="{C7FBE22B-AE73-23F0-CE14-CECBF67FFA11}"/>
              </a:ext>
            </a:extLst>
          </p:cNvPr>
          <p:cNvPicPr preferRelativeResize="0"/>
          <p:nvPr/>
        </p:nvPicPr>
        <p:blipFill>
          <a:blip r:embed="rId3">
            <a:alphaModFix/>
          </a:blip>
          <a:stretch>
            <a:fillRect/>
          </a:stretch>
        </p:blipFill>
        <p:spPr>
          <a:xfrm>
            <a:off x="1051467" y="2957903"/>
            <a:ext cx="22281072" cy="8827005"/>
          </a:xfrm>
          <a:prstGeom prst="rect">
            <a:avLst/>
          </a:prstGeom>
          <a:noFill/>
          <a:ln>
            <a:noFill/>
          </a:ln>
        </p:spPr>
      </p:pic>
    </p:spTree>
    <p:extLst>
      <p:ext uri="{BB962C8B-B14F-4D97-AF65-F5344CB8AC3E}">
        <p14:creationId xmlns:p14="http://schemas.microsoft.com/office/powerpoint/2010/main" val="48659873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Motivation"/>
          <p:cNvSpPr txBox="1">
            <a:spLocks noGrp="1"/>
          </p:cNvSpPr>
          <p:nvPr>
            <p:ph type="title"/>
          </p:nvPr>
        </p:nvSpPr>
        <p:spPr>
          <a:prstGeom prst="rect">
            <a:avLst/>
          </a:prstGeom>
        </p:spPr>
        <p:txBody>
          <a:bodyPr/>
          <a:lstStyle/>
          <a:p>
            <a:r>
              <a:rPr dirty="0"/>
              <a:t>Motivation</a:t>
            </a:r>
            <a:r>
              <a:rPr lang="en-US" dirty="0"/>
              <a:t> | </a:t>
            </a:r>
            <a:r>
              <a:rPr lang="en-US" sz="5400" dirty="0"/>
              <a:t>Background</a:t>
            </a:r>
            <a:endParaRPr dirty="0"/>
          </a:p>
        </p:txBody>
      </p:sp>
      <p:sp>
        <p:nvSpPr>
          <p:cNvPr id="163" name="Screen readers narrate the contents of the screen serially…"/>
          <p:cNvSpPr txBox="1">
            <a:spLocks noGrp="1"/>
          </p:cNvSpPr>
          <p:nvPr>
            <p:ph type="body" sz="half" idx="1"/>
          </p:nvPr>
        </p:nvSpPr>
        <p:spPr>
          <a:xfrm>
            <a:off x="1206500" y="3213714"/>
            <a:ext cx="23177500" cy="3644285"/>
          </a:xfrm>
          <a:prstGeom prst="rect">
            <a:avLst/>
          </a:prstGeom>
        </p:spPr>
        <p:txBody>
          <a:bodyPr>
            <a:normAutofit/>
          </a:bodyPr>
          <a:lstStyle/>
          <a:p>
            <a:pPr>
              <a:spcBef>
                <a:spcPts val="3500"/>
              </a:spcBef>
            </a:pPr>
            <a:r>
              <a:rPr lang="en-US" sz="4400" dirty="0">
                <a:latin typeface="Apple Braille" pitchFamily="2" charset="0"/>
              </a:rPr>
              <a:t>There are </a:t>
            </a:r>
            <a:r>
              <a:rPr lang="en-US" sz="6000" dirty="0">
                <a:latin typeface="Apple Braille" pitchFamily="2" charset="0"/>
              </a:rPr>
              <a:t>253 million</a:t>
            </a:r>
            <a:r>
              <a:rPr lang="en-US" sz="6000" dirty="0">
                <a:solidFill>
                  <a:schemeClr val="bg1"/>
                </a:solidFill>
                <a:latin typeface="Apple Braille" pitchFamily="2" charset="0"/>
              </a:rPr>
              <a:t> </a:t>
            </a:r>
            <a:r>
              <a:rPr lang="en-US" sz="4400" dirty="0">
                <a:latin typeface="Apple Braille" pitchFamily="2" charset="0"/>
              </a:rPr>
              <a:t>people with </a:t>
            </a:r>
            <a:r>
              <a:rPr lang="en-US" sz="6000" dirty="0">
                <a:latin typeface="Apple Braille" pitchFamily="2" charset="0"/>
              </a:rPr>
              <a:t>Visual Impairments </a:t>
            </a:r>
            <a:r>
              <a:rPr lang="en-US" sz="4400" dirty="0">
                <a:latin typeface="Apple Braille" pitchFamily="2" charset="0"/>
              </a:rPr>
              <a:t>worldwide</a:t>
            </a:r>
          </a:p>
          <a:p>
            <a:pPr>
              <a:spcBef>
                <a:spcPts val="3500"/>
              </a:spcBef>
            </a:pPr>
            <a:r>
              <a:rPr lang="en-US" sz="4400" dirty="0">
                <a:latin typeface="Apple Braille" pitchFamily="2" charset="0"/>
              </a:rPr>
              <a:t>People with visual impairments rely on assistive technologies to interact with computers</a:t>
            </a:r>
          </a:p>
        </p:txBody>
      </p:sp>
      <p:pic>
        <p:nvPicPr>
          <p:cNvPr id="8" name="Zoom.png" descr="Zoom.png">
            <a:extLst>
              <a:ext uri="{FF2B5EF4-FFF2-40B4-BE49-F238E27FC236}">
                <a16:creationId xmlns:a16="http://schemas.microsoft.com/office/drawing/2014/main" id="{2C835849-33EB-E337-1B57-CE89FA4EF6BC}"/>
              </a:ext>
            </a:extLst>
          </p:cNvPr>
          <p:cNvPicPr>
            <a:picLocks/>
          </p:cNvPicPr>
          <p:nvPr/>
        </p:nvPicPr>
        <p:blipFill>
          <a:blip r:embed="rId4"/>
          <a:stretch>
            <a:fillRect/>
          </a:stretch>
        </p:blipFill>
        <p:spPr>
          <a:xfrm>
            <a:off x="14557951" y="6282045"/>
            <a:ext cx="9187963" cy="5917418"/>
          </a:xfrm>
          <a:prstGeom prst="rect">
            <a:avLst/>
          </a:prstGeom>
          <a:ln w="12700">
            <a:solidFill>
              <a:srgbClr val="000000"/>
            </a:solidFill>
            <a:miter lim="400000"/>
          </a:ln>
          <a:effectLst>
            <a:outerShdw blurRad="50800" dist="38100" algn="l" rotWithShape="0">
              <a:srgbClr val="002060">
                <a:alpha val="40000"/>
              </a:srgbClr>
            </a:outerShdw>
          </a:effectLst>
        </p:spPr>
      </p:pic>
      <p:sp>
        <p:nvSpPr>
          <p:cNvPr id="12" name="Screen readers narrate the contents of the screen serially…">
            <a:extLst>
              <a:ext uri="{FF2B5EF4-FFF2-40B4-BE49-F238E27FC236}">
                <a16:creationId xmlns:a16="http://schemas.microsoft.com/office/drawing/2014/main" id="{7DA10528-E8BB-B7B6-E8AC-2C9EBAEDD2B9}"/>
              </a:ext>
            </a:extLst>
          </p:cNvPr>
          <p:cNvSpPr txBox="1">
            <a:spLocks/>
          </p:cNvSpPr>
          <p:nvPr/>
        </p:nvSpPr>
        <p:spPr>
          <a:xfrm>
            <a:off x="1206500" y="6282045"/>
            <a:ext cx="13351451" cy="62200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spcBef>
                <a:spcPts val="3500"/>
              </a:spcBef>
            </a:pPr>
            <a:r>
              <a:rPr lang="en-US" sz="4400" dirty="0">
                <a:latin typeface="Apple Braille" pitchFamily="2" charset="0"/>
              </a:rPr>
              <a:t>Screen readers narrate the content on the screen</a:t>
            </a:r>
          </a:p>
          <a:p>
            <a:pPr hangingPunct="1">
              <a:spcBef>
                <a:spcPts val="3500"/>
              </a:spcBef>
            </a:pPr>
            <a:r>
              <a:rPr lang="en-US" sz="4400" dirty="0">
                <a:latin typeface="Apple Braille" pitchFamily="2" charset="0"/>
              </a:rPr>
              <a:t>Provide keyboard shortcuts for serial navigation</a:t>
            </a:r>
          </a:p>
          <a:p>
            <a:pPr marL="0" indent="0" hangingPunct="1">
              <a:spcBef>
                <a:spcPts val="3500"/>
              </a:spcBef>
              <a:buNone/>
            </a:pPr>
            <a:endParaRPr lang="en-US" sz="4400" dirty="0">
              <a:latin typeface="Apple Braille" pitchFamily="2" charset="0"/>
            </a:endParaRPr>
          </a:p>
          <a:p>
            <a:pPr lvl="1" hangingPunct="1">
              <a:spcBef>
                <a:spcPts val="3500"/>
              </a:spcBef>
              <a:buFont typeface="Wingdings" panose="05000000000000000000" pitchFamily="2" charset="2"/>
              <a:buChar char="Ø"/>
            </a:pPr>
            <a:r>
              <a:rPr lang="en-US" sz="4400" dirty="0">
                <a:latin typeface="Apple Braille" pitchFamily="2" charset="0"/>
              </a:rPr>
              <a:t>Next Element:</a:t>
            </a:r>
          </a:p>
          <a:p>
            <a:pPr lvl="1" hangingPunct="1">
              <a:spcBef>
                <a:spcPts val="3500"/>
              </a:spcBef>
              <a:buFont typeface="Wingdings" panose="05000000000000000000" pitchFamily="2" charset="2"/>
              <a:buChar char="Ø"/>
            </a:pPr>
            <a:r>
              <a:rPr lang="en-US" sz="4400" dirty="0">
                <a:latin typeface="Apple Braille" pitchFamily="2" charset="0"/>
              </a:rPr>
              <a:t>Previous Element:</a:t>
            </a:r>
          </a:p>
        </p:txBody>
      </p:sp>
      <p:pic>
        <p:nvPicPr>
          <p:cNvPr id="13" name="Picture 12" descr="Shape&#10;&#10;Description automatically generated with low confidence">
            <a:extLst>
              <a:ext uri="{FF2B5EF4-FFF2-40B4-BE49-F238E27FC236}">
                <a16:creationId xmlns:a16="http://schemas.microsoft.com/office/drawing/2014/main" id="{B29C0220-5334-6810-0538-08603DAA717F}"/>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942622" y="9234348"/>
            <a:ext cx="890539" cy="890539"/>
          </a:xfrm>
          <a:prstGeom prst="rect">
            <a:avLst/>
          </a:prstGeom>
        </p:spPr>
      </p:pic>
      <p:pic>
        <p:nvPicPr>
          <p:cNvPr id="15" name="Picture 14" descr="Logo&#10;&#10;Description automatically generated">
            <a:extLst>
              <a:ext uri="{FF2B5EF4-FFF2-40B4-BE49-F238E27FC236}">
                <a16:creationId xmlns:a16="http://schemas.microsoft.com/office/drawing/2014/main" id="{20A01582-4A08-1A08-E466-1AD120EEC77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8800"/>
                    </a14:imgEffect>
                    <a14:imgEffect>
                      <a14:saturation sat="66000"/>
                    </a14:imgEffect>
                  </a14:imgLayer>
                </a14:imgProps>
              </a:ext>
              <a:ext uri="{28A0092B-C50C-407E-A947-70E740481C1C}">
                <a14:useLocalDpi xmlns:a14="http://schemas.microsoft.com/office/drawing/2010/main" val="0"/>
              </a:ext>
            </a:extLst>
          </a:blip>
          <a:srcRect r="25482" b="1182"/>
          <a:stretch/>
        </p:blipFill>
        <p:spPr>
          <a:xfrm>
            <a:off x="8960674" y="10444917"/>
            <a:ext cx="1125314" cy="890539"/>
          </a:xfrm>
          <a:prstGeom prst="rect">
            <a:avLst/>
          </a:prstGeom>
        </p:spPr>
      </p:pic>
      <p:pic>
        <p:nvPicPr>
          <p:cNvPr id="16" name="Graphic 15" descr="Add with solid fill">
            <a:extLst>
              <a:ext uri="{FF2B5EF4-FFF2-40B4-BE49-F238E27FC236}">
                <a16:creationId xmlns:a16="http://schemas.microsoft.com/office/drawing/2014/main" id="{22F6CC0B-BA2B-CC19-DA2C-934C9E5F49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318196" y="10492846"/>
            <a:ext cx="842611" cy="842611"/>
          </a:xfrm>
          <a:prstGeom prst="rect">
            <a:avLst/>
          </a:prstGeom>
        </p:spPr>
      </p:pic>
      <p:pic>
        <p:nvPicPr>
          <p:cNvPr id="17" name="Picture 16" descr="Shape&#10;&#10;Description automatically generated with low confidence">
            <a:extLst>
              <a:ext uri="{FF2B5EF4-FFF2-40B4-BE49-F238E27FC236}">
                <a16:creationId xmlns:a16="http://schemas.microsoft.com/office/drawing/2014/main" id="{835C7CB0-20DF-D7E5-B24F-87E19A0358D7}"/>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399889" y="10444918"/>
            <a:ext cx="890539" cy="890539"/>
          </a:xfrm>
          <a:prstGeom prst="rect">
            <a:avLst/>
          </a:prstGeom>
        </p:spPr>
      </p:pic>
      <p:sp>
        <p:nvSpPr>
          <p:cNvPr id="2" name="Slide Number Placeholder 1">
            <a:extLst>
              <a:ext uri="{FF2B5EF4-FFF2-40B4-BE49-F238E27FC236}">
                <a16:creationId xmlns:a16="http://schemas.microsoft.com/office/drawing/2014/main" id="{ABBF3687-5B74-5002-B5DE-1DF55BCD4846}"/>
              </a:ext>
            </a:extLst>
          </p:cNvPr>
          <p:cNvSpPr>
            <a:spLocks noGrp="1"/>
          </p:cNvSpPr>
          <p:nvPr>
            <p:ph type="sldNum" sz="quarter" idx="2"/>
          </p:nvPr>
        </p:nvSpPr>
        <p:spPr/>
        <p:txBody>
          <a:bodyPr/>
          <a:lstStyle/>
          <a:p>
            <a:fld id="{86CB4B4D-7CA3-9044-876B-883B54F8677D}" type="slidenum">
              <a:rPr lang="en-US" smtClean="0"/>
              <a:t>7</a:t>
            </a:fld>
            <a:endParaRPr lang="en-US"/>
          </a:p>
        </p:txBody>
      </p:sp>
      <p:sp>
        <p:nvSpPr>
          <p:cNvPr id="4" name="TextBox 3">
            <a:extLst>
              <a:ext uri="{FF2B5EF4-FFF2-40B4-BE49-F238E27FC236}">
                <a16:creationId xmlns:a16="http://schemas.microsoft.com/office/drawing/2014/main" id="{D5D06295-FA6F-2831-1FA9-90A63CFEB870}"/>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b="1"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1"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5" name="TextBox 4">
            <a:extLst>
              <a:ext uri="{FF2B5EF4-FFF2-40B4-BE49-F238E27FC236}">
                <a16:creationId xmlns:a16="http://schemas.microsoft.com/office/drawing/2014/main" id="{34E307EA-D0B8-B4BA-7497-20115EF0ECB3}"/>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dirty="0">
                <a:solidFill>
                  <a:schemeClr val="bg1"/>
                </a:solidFill>
              </a:rPr>
              <a:t>6</a:t>
            </a:r>
            <a:endParaRPr kumimoji="0" lang="en-US" sz="2400" b="0" i="0" u="none" strike="noStrike" cap="none" spc="0" normalizeH="0" baseline="0" dirty="0">
              <a:ln>
                <a:noFill/>
              </a:ln>
              <a:solidFill>
                <a:schemeClr val="bg1"/>
              </a:solidFill>
              <a:effectLst/>
              <a:uFillTx/>
              <a:latin typeface="+mn-lt"/>
              <a:ea typeface="+mn-ea"/>
              <a:cs typeface="+mn-cs"/>
              <a:sym typeface="Helvetica Neue"/>
            </a:endParaRPr>
          </a:p>
        </p:txBody>
      </p:sp>
    </p:spTree>
    <p:custDataLst>
      <p:tags r:id="rId1"/>
    </p:custData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32148-C06C-2501-5E63-9EA14B7681FB}"/>
              </a:ext>
            </a:extLst>
          </p:cNvPr>
          <p:cNvSpPr>
            <a:spLocks noGrp="1"/>
          </p:cNvSpPr>
          <p:nvPr>
            <p:ph type="title"/>
          </p:nvPr>
        </p:nvSpPr>
        <p:spPr/>
        <p:txBody>
          <a:bodyPr/>
          <a:lstStyle/>
          <a:p>
            <a:r>
              <a:rPr lang="en-US" dirty="0"/>
              <a:t>Motivation | </a:t>
            </a:r>
            <a:r>
              <a:rPr lang="en-US" sz="5400" dirty="0"/>
              <a:t>Usability Issues</a:t>
            </a:r>
            <a:endParaRPr lang="en-US" dirty="0"/>
          </a:p>
        </p:txBody>
      </p:sp>
      <p:sp>
        <p:nvSpPr>
          <p:cNvPr id="4" name="Text Placeholder 3">
            <a:extLst>
              <a:ext uri="{FF2B5EF4-FFF2-40B4-BE49-F238E27FC236}">
                <a16:creationId xmlns:a16="http://schemas.microsoft.com/office/drawing/2014/main" id="{8C609AC7-08BE-FE64-44E8-E3CCC94EC93A}"/>
              </a:ext>
            </a:extLst>
          </p:cNvPr>
          <p:cNvSpPr>
            <a:spLocks noGrp="1"/>
          </p:cNvSpPr>
          <p:nvPr>
            <p:ph type="body" idx="1"/>
          </p:nvPr>
        </p:nvSpPr>
        <p:spPr>
          <a:xfrm>
            <a:off x="1206500" y="3391729"/>
            <a:ext cx="21971000" cy="10195170"/>
          </a:xfrm>
        </p:spPr>
        <p:txBody>
          <a:bodyPr>
            <a:normAutofit/>
          </a:bodyPr>
          <a:lstStyle/>
          <a:p>
            <a:pPr>
              <a:spcBef>
                <a:spcPts val="1000"/>
              </a:spcBef>
            </a:pPr>
            <a:r>
              <a:rPr lang="en-US" sz="4400" dirty="0">
                <a:latin typeface="Apple Braille" pitchFamily="2" charset="0"/>
              </a:rPr>
              <a:t>Non-visual interaction is overlooked while designing documents and applications</a:t>
            </a:r>
          </a:p>
          <a:p>
            <a:pPr>
              <a:spcBef>
                <a:spcPts val="1000"/>
              </a:spcBef>
            </a:pPr>
            <a:endParaRPr lang="en-US" sz="4400" dirty="0">
              <a:latin typeface="Apple Braille" pitchFamily="2" charset="0"/>
            </a:endParaRPr>
          </a:p>
          <a:p>
            <a:pPr>
              <a:spcBef>
                <a:spcPts val="1000"/>
              </a:spcBef>
            </a:pPr>
            <a:r>
              <a:rPr lang="en-US" sz="4400" dirty="0">
                <a:latin typeface="Apple Braille" pitchFamily="2" charset="0"/>
              </a:rPr>
              <a:t>Leads to interaction heterogeneity across application and documents</a:t>
            </a:r>
          </a:p>
          <a:p>
            <a:pPr lvl="1">
              <a:spcBef>
                <a:spcPts val="1000"/>
              </a:spcBef>
              <a:buFont typeface="Wingdings" panose="05000000000000000000" pitchFamily="2" charset="2"/>
              <a:buChar char="Ø"/>
            </a:pPr>
            <a:r>
              <a:rPr lang="en-US" sz="4400" dirty="0">
                <a:latin typeface="Apple Braille" pitchFamily="2" charset="0"/>
              </a:rPr>
              <a:t>PDF document forms</a:t>
            </a:r>
          </a:p>
          <a:p>
            <a:pPr lvl="1">
              <a:spcBef>
                <a:spcPts val="1000"/>
              </a:spcBef>
              <a:buFont typeface="Wingdings" panose="05000000000000000000" pitchFamily="2" charset="2"/>
              <a:buChar char="Ø"/>
            </a:pPr>
            <a:r>
              <a:rPr lang="en-US" sz="4400" dirty="0">
                <a:latin typeface="Apple Braille" pitchFamily="2" charset="0"/>
              </a:rPr>
              <a:t>Software application user interface</a:t>
            </a:r>
          </a:p>
          <a:p>
            <a:pPr lvl="1">
              <a:spcBef>
                <a:spcPts val="1000"/>
              </a:spcBef>
              <a:buFont typeface="Wingdings" panose="05000000000000000000" pitchFamily="2" charset="2"/>
              <a:buChar char="Ø"/>
            </a:pPr>
            <a:endParaRPr lang="en-US" sz="4400" dirty="0">
              <a:latin typeface="Apple Braille" pitchFamily="2" charset="0"/>
            </a:endParaRPr>
          </a:p>
          <a:p>
            <a:pPr>
              <a:spcBef>
                <a:spcPts val="1000"/>
              </a:spcBef>
            </a:pPr>
            <a:r>
              <a:rPr lang="en-US" sz="4400" dirty="0">
                <a:latin typeface="Apple Braille" pitchFamily="2" charset="0"/>
              </a:rPr>
              <a:t>Heterogeneity puts mental burden </a:t>
            </a:r>
          </a:p>
          <a:p>
            <a:pPr marL="0" indent="0">
              <a:spcBef>
                <a:spcPts val="1000"/>
              </a:spcBef>
              <a:buNone/>
            </a:pPr>
            <a:r>
              <a:rPr lang="en-US" sz="4400" dirty="0">
                <a:latin typeface="Apple Braille" pitchFamily="2" charset="0"/>
              </a:rPr>
              <a:t>    on the blind users</a:t>
            </a:r>
          </a:p>
          <a:p>
            <a:pPr lvl="1">
              <a:spcBef>
                <a:spcPts val="1000"/>
              </a:spcBef>
              <a:buFont typeface="Wingdings" panose="05000000000000000000" pitchFamily="2" charset="2"/>
              <a:buChar char="Ø"/>
            </a:pPr>
            <a:r>
              <a:rPr lang="en-US" sz="4400" dirty="0">
                <a:latin typeface="Apple Braille" pitchFamily="2" charset="0"/>
              </a:rPr>
              <a:t>Learning</a:t>
            </a:r>
          </a:p>
          <a:p>
            <a:pPr lvl="1">
              <a:spcBef>
                <a:spcPts val="1000"/>
              </a:spcBef>
              <a:buFont typeface="Wingdings" panose="05000000000000000000" pitchFamily="2" charset="2"/>
              <a:buChar char="Ø"/>
            </a:pPr>
            <a:r>
              <a:rPr lang="en-US" sz="4400" dirty="0">
                <a:latin typeface="Apple Braille" pitchFamily="2" charset="0"/>
              </a:rPr>
              <a:t>Memorizing</a:t>
            </a:r>
          </a:p>
        </p:txBody>
      </p:sp>
      <p:pic>
        <p:nvPicPr>
          <p:cNvPr id="5" name="Picture 4" descr="Graphical user interface, application&#10;&#10;Description automatically generated">
            <a:extLst>
              <a:ext uri="{FF2B5EF4-FFF2-40B4-BE49-F238E27FC236}">
                <a16:creationId xmlns:a16="http://schemas.microsoft.com/office/drawing/2014/main" id="{CA261212-87CE-F486-C4B5-B15EE2905D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44105" y="5759940"/>
            <a:ext cx="2589153" cy="3367464"/>
          </a:xfrm>
          <a:prstGeom prst="rect">
            <a:avLst/>
          </a:prstGeom>
          <a:ln w="38100" cap="sq">
            <a:solidFill>
              <a:srgbClr val="000000"/>
            </a:solidFill>
            <a:prstDash val="solid"/>
            <a:miter lim="800000"/>
          </a:ln>
          <a:effectLst>
            <a:outerShdw blurRad="50800" dist="38100" dir="10800000" algn="r" rotWithShape="0">
              <a:schemeClr val="accent1">
                <a:alpha val="40000"/>
              </a:schemeClr>
            </a:outerShdw>
          </a:effectLst>
        </p:spPr>
      </p:pic>
      <p:pic>
        <p:nvPicPr>
          <p:cNvPr id="7" name="Picture 6" descr="Table&#10;&#10;Description automatically generated">
            <a:extLst>
              <a:ext uri="{FF2B5EF4-FFF2-40B4-BE49-F238E27FC236}">
                <a16:creationId xmlns:a16="http://schemas.microsoft.com/office/drawing/2014/main" id="{FA528037-02F0-6323-FE33-98AE91852F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73231" y="5759940"/>
            <a:ext cx="3022886" cy="3367464"/>
          </a:xfrm>
          <a:prstGeom prst="rect">
            <a:avLst/>
          </a:prstGeom>
          <a:ln w="38100" cap="sq">
            <a:solidFill>
              <a:srgbClr val="000000"/>
            </a:solidFill>
            <a:prstDash val="solid"/>
            <a:miter lim="800000"/>
          </a:ln>
          <a:effectLst>
            <a:outerShdw blurRad="50800" dist="38100" dir="10800000" algn="r" rotWithShape="0">
              <a:schemeClr val="accent1">
                <a:alpha val="40000"/>
              </a:schemeClr>
            </a:outerShdw>
          </a:effectLst>
        </p:spPr>
      </p:pic>
      <p:pic>
        <p:nvPicPr>
          <p:cNvPr id="9" name="Picture 8" descr="Graphical user interface, application&#10;&#10;Description automatically generated">
            <a:extLst>
              <a:ext uri="{FF2B5EF4-FFF2-40B4-BE49-F238E27FC236}">
                <a16:creationId xmlns:a16="http://schemas.microsoft.com/office/drawing/2014/main" id="{B655815B-ECF0-1C46-9970-95B4541028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91587" y="5759946"/>
            <a:ext cx="2631539" cy="3367579"/>
          </a:xfrm>
          <a:prstGeom prst="rect">
            <a:avLst/>
          </a:prstGeom>
          <a:ln w="38100" cap="sq">
            <a:solidFill>
              <a:srgbClr val="000000"/>
            </a:solidFill>
            <a:prstDash val="solid"/>
            <a:miter lim="800000"/>
          </a:ln>
          <a:effectLst>
            <a:outerShdw blurRad="50800" dist="38100" dir="10800000" algn="r" rotWithShape="0">
              <a:schemeClr val="accent1">
                <a:alpha val="40000"/>
              </a:schemeClr>
            </a:outerShdw>
          </a:effectLst>
        </p:spPr>
      </p:pic>
      <p:pic>
        <p:nvPicPr>
          <p:cNvPr id="11" name="Picture 10">
            <a:extLst>
              <a:ext uri="{FF2B5EF4-FFF2-40B4-BE49-F238E27FC236}">
                <a16:creationId xmlns:a16="http://schemas.microsoft.com/office/drawing/2014/main" id="{E1FB5FC7-7215-1835-AE07-FE211D036BCE}"/>
              </a:ext>
            </a:extLst>
          </p:cNvPr>
          <p:cNvPicPr>
            <a:picLocks noChangeAspect="1"/>
          </p:cNvPicPr>
          <p:nvPr/>
        </p:nvPicPr>
        <p:blipFill>
          <a:blip r:embed="rId6"/>
          <a:stretch>
            <a:fillRect/>
          </a:stretch>
        </p:blipFill>
        <p:spPr>
          <a:xfrm>
            <a:off x="14048764" y="9443573"/>
            <a:ext cx="3892046" cy="2943588"/>
          </a:xfrm>
          <a:prstGeom prst="rect">
            <a:avLst/>
          </a:prstGeom>
          <a:ln w="38100" cap="sq">
            <a:solidFill>
              <a:srgbClr val="000000"/>
            </a:solidFill>
            <a:prstDash val="solid"/>
            <a:miter lim="800000"/>
          </a:ln>
          <a:effectLst>
            <a:outerShdw blurRad="50800" dist="38100" dir="10800000" algn="r" rotWithShape="0">
              <a:schemeClr val="accent1">
                <a:alpha val="40000"/>
              </a:schemeClr>
            </a:outerShdw>
          </a:effectLst>
        </p:spPr>
      </p:pic>
      <p:pic>
        <p:nvPicPr>
          <p:cNvPr id="13" name="Picture 12">
            <a:extLst>
              <a:ext uri="{FF2B5EF4-FFF2-40B4-BE49-F238E27FC236}">
                <a16:creationId xmlns:a16="http://schemas.microsoft.com/office/drawing/2014/main" id="{BF4B230B-B0AB-F021-3122-9BFA542323C1}"/>
              </a:ext>
            </a:extLst>
          </p:cNvPr>
          <p:cNvPicPr>
            <a:picLocks noChangeAspect="1"/>
          </p:cNvPicPr>
          <p:nvPr/>
        </p:nvPicPr>
        <p:blipFill>
          <a:blip r:embed="rId7"/>
          <a:stretch>
            <a:fillRect/>
          </a:stretch>
        </p:blipFill>
        <p:spPr>
          <a:xfrm>
            <a:off x="18526223" y="9447055"/>
            <a:ext cx="2650424" cy="2940106"/>
          </a:xfrm>
          <a:prstGeom prst="rect">
            <a:avLst/>
          </a:prstGeom>
          <a:ln w="38100" cap="sq">
            <a:solidFill>
              <a:srgbClr val="000000"/>
            </a:solidFill>
            <a:prstDash val="solid"/>
            <a:miter lim="800000"/>
          </a:ln>
          <a:effectLst>
            <a:outerShdw blurRad="50800" dist="38100" dir="10800000" algn="r" rotWithShape="0">
              <a:schemeClr val="accent1">
                <a:alpha val="40000"/>
              </a:schemeClr>
            </a:outerShdw>
          </a:effectLst>
        </p:spPr>
      </p:pic>
      <p:sp>
        <p:nvSpPr>
          <p:cNvPr id="3" name="Slide Number Placeholder 2">
            <a:extLst>
              <a:ext uri="{FF2B5EF4-FFF2-40B4-BE49-F238E27FC236}">
                <a16:creationId xmlns:a16="http://schemas.microsoft.com/office/drawing/2014/main" id="{800E7971-B2DC-DCC9-E198-77CE7B07178C}"/>
              </a:ext>
            </a:extLst>
          </p:cNvPr>
          <p:cNvSpPr>
            <a:spLocks noGrp="1"/>
          </p:cNvSpPr>
          <p:nvPr>
            <p:ph type="sldNum" sz="quarter" idx="2"/>
          </p:nvPr>
        </p:nvSpPr>
        <p:spPr/>
        <p:txBody>
          <a:bodyPr/>
          <a:lstStyle/>
          <a:p>
            <a:fld id="{86CB4B4D-7CA3-9044-876B-883B54F8677D}" type="slidenum">
              <a:rPr lang="en-US" smtClean="0"/>
              <a:t>8</a:t>
            </a:fld>
            <a:endParaRPr lang="en-US"/>
          </a:p>
        </p:txBody>
      </p:sp>
      <p:sp>
        <p:nvSpPr>
          <p:cNvPr id="8" name="TextBox 7">
            <a:extLst>
              <a:ext uri="{FF2B5EF4-FFF2-40B4-BE49-F238E27FC236}">
                <a16:creationId xmlns:a16="http://schemas.microsoft.com/office/drawing/2014/main" id="{764159B4-2024-ADFE-DDD9-D16C1414CCA6}"/>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10" name="TextBox 9">
            <a:extLst>
              <a:ext uri="{FF2B5EF4-FFF2-40B4-BE49-F238E27FC236}">
                <a16:creationId xmlns:a16="http://schemas.microsoft.com/office/drawing/2014/main" id="{D6B8C0CC-474A-74DC-2561-A9E5A4C9BC5C}"/>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mn-lt"/>
                <a:ea typeface="+mn-ea"/>
                <a:cs typeface="+mn-cs"/>
                <a:sym typeface="Helvetica Neue"/>
              </a:rPr>
              <a:t>7</a:t>
            </a:r>
          </a:p>
        </p:txBody>
      </p:sp>
    </p:spTree>
    <p:extLst>
      <p:ext uri="{BB962C8B-B14F-4D97-AF65-F5344CB8AC3E}">
        <p14:creationId xmlns:p14="http://schemas.microsoft.com/office/powerpoint/2010/main" val="143539061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D4E70-5B7F-6BAD-7A60-99A2A743302B}"/>
              </a:ext>
            </a:extLst>
          </p:cNvPr>
          <p:cNvSpPr>
            <a:spLocks noGrp="1"/>
          </p:cNvSpPr>
          <p:nvPr>
            <p:ph type="title"/>
          </p:nvPr>
        </p:nvSpPr>
        <p:spPr/>
        <p:txBody>
          <a:bodyPr/>
          <a:lstStyle/>
          <a:p>
            <a:r>
              <a:rPr lang="en-US" dirty="0"/>
              <a:t>Motivation | </a:t>
            </a:r>
            <a:r>
              <a:rPr lang="en-US" sz="5400" dirty="0"/>
              <a:t>Solution</a:t>
            </a:r>
            <a:endParaRPr lang="en-US" dirty="0"/>
          </a:p>
        </p:txBody>
      </p:sp>
      <p:sp>
        <p:nvSpPr>
          <p:cNvPr id="4" name="Text Placeholder 3">
            <a:extLst>
              <a:ext uri="{FF2B5EF4-FFF2-40B4-BE49-F238E27FC236}">
                <a16:creationId xmlns:a16="http://schemas.microsoft.com/office/drawing/2014/main" id="{B5F1B467-D284-BA7A-A54D-D6D7FF2E65A4}"/>
              </a:ext>
            </a:extLst>
          </p:cNvPr>
          <p:cNvSpPr>
            <a:spLocks noGrp="1"/>
          </p:cNvSpPr>
          <p:nvPr>
            <p:ph type="body" idx="1"/>
          </p:nvPr>
        </p:nvSpPr>
        <p:spPr>
          <a:xfrm>
            <a:off x="1206500" y="3321417"/>
            <a:ext cx="21971000" cy="2374206"/>
          </a:xfrm>
        </p:spPr>
        <p:txBody>
          <a:bodyPr>
            <a:normAutofit/>
          </a:bodyPr>
          <a:lstStyle/>
          <a:p>
            <a:r>
              <a:rPr lang="en-US" sz="4400" dirty="0">
                <a:latin typeface="Apple Braille" pitchFamily="2" charset="0"/>
              </a:rPr>
              <a:t>Idea: Masking the heterogeneity with uniform overlays</a:t>
            </a:r>
          </a:p>
          <a:p>
            <a:r>
              <a:rPr lang="en-US" sz="4400" dirty="0">
                <a:latin typeface="Apple Braille" pitchFamily="2" charset="0"/>
              </a:rPr>
              <a:t>Providing convenient and efficient access</a:t>
            </a:r>
          </a:p>
        </p:txBody>
      </p:sp>
      <p:pic>
        <p:nvPicPr>
          <p:cNvPr id="5" name="application html.PNG" descr="application html.PNG">
            <a:extLst>
              <a:ext uri="{FF2B5EF4-FFF2-40B4-BE49-F238E27FC236}">
                <a16:creationId xmlns:a16="http://schemas.microsoft.com/office/drawing/2014/main" id="{ACFEBDE3-574D-4C5B-F585-08EA8F054508}"/>
              </a:ext>
            </a:extLst>
          </p:cNvPr>
          <p:cNvPicPr>
            <a:picLocks noChangeAspect="1"/>
          </p:cNvPicPr>
          <p:nvPr/>
        </p:nvPicPr>
        <p:blipFill>
          <a:blip r:embed="rId3"/>
          <a:stretch>
            <a:fillRect/>
          </a:stretch>
        </p:blipFill>
        <p:spPr>
          <a:xfrm>
            <a:off x="7478661" y="7789397"/>
            <a:ext cx="2478557" cy="3780926"/>
          </a:xfrm>
          <a:prstGeom prst="rect">
            <a:avLst/>
          </a:prstGeom>
          <a:ln w="25400">
            <a:solidFill>
              <a:srgbClr val="000000"/>
            </a:solidFill>
            <a:miter lim="400000"/>
          </a:ln>
          <a:effectLst>
            <a:outerShdw blurRad="50800" dist="38100" algn="l" rotWithShape="0">
              <a:prstClr val="black">
                <a:alpha val="40000"/>
              </a:prstClr>
            </a:outerShdw>
          </a:effectLst>
        </p:spPr>
      </p:pic>
      <p:pic>
        <p:nvPicPr>
          <p:cNvPr id="6" name="Picture 5" descr="Graphical user interface, application&#10;&#10;Description automatically generated">
            <a:extLst>
              <a:ext uri="{FF2B5EF4-FFF2-40B4-BE49-F238E27FC236}">
                <a16:creationId xmlns:a16="http://schemas.microsoft.com/office/drawing/2014/main" id="{7B52883D-9D61-6DD1-3FC8-A697166B77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7755" y="8855574"/>
            <a:ext cx="2907053" cy="3780926"/>
          </a:xfrm>
          <a:prstGeom prst="rect">
            <a:avLst/>
          </a:prstGeom>
          <a:ln w="38100" cap="sq">
            <a:solidFill>
              <a:srgbClr val="000000"/>
            </a:solidFill>
            <a:prstDash val="solid"/>
            <a:miter lim="800000"/>
          </a:ln>
          <a:effectLst>
            <a:outerShdw blurRad="50800" dist="38100" algn="l" rotWithShape="0">
              <a:prstClr val="black">
                <a:alpha val="40000"/>
              </a:prstClr>
            </a:outerShdw>
          </a:effectLst>
        </p:spPr>
      </p:pic>
      <p:pic>
        <p:nvPicPr>
          <p:cNvPr id="8" name="Picture 7" descr="Graphical user interface, application&#10;&#10;Description automatically generated">
            <a:extLst>
              <a:ext uri="{FF2B5EF4-FFF2-40B4-BE49-F238E27FC236}">
                <a16:creationId xmlns:a16="http://schemas.microsoft.com/office/drawing/2014/main" id="{7E831411-7A0F-0DFF-83F4-1B2BED4DC2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6500" y="7613122"/>
            <a:ext cx="2894693" cy="3704336"/>
          </a:xfrm>
          <a:prstGeom prst="rect">
            <a:avLst/>
          </a:prstGeom>
          <a:ln w="38100" cap="sq">
            <a:solidFill>
              <a:srgbClr val="000000"/>
            </a:solidFill>
            <a:prstDash val="solid"/>
            <a:miter lim="800000"/>
          </a:ln>
          <a:effectLst>
            <a:outerShdw blurRad="50800" dist="38100" algn="l" rotWithShape="0">
              <a:prstClr val="black">
                <a:alpha val="40000"/>
              </a:prstClr>
            </a:outerShdw>
          </a:effectLst>
        </p:spPr>
      </p:pic>
      <p:pic>
        <p:nvPicPr>
          <p:cNvPr id="7" name="Picture 6" descr="Table&#10;&#10;Description automatically generated">
            <a:extLst>
              <a:ext uri="{FF2B5EF4-FFF2-40B4-BE49-F238E27FC236}">
                <a16:creationId xmlns:a16="http://schemas.microsoft.com/office/drawing/2014/main" id="{635059E1-F04A-A46F-3796-3E82D37B2A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53847" y="6492824"/>
            <a:ext cx="2888769" cy="3218058"/>
          </a:xfrm>
          <a:prstGeom prst="rect">
            <a:avLst/>
          </a:prstGeom>
          <a:ln w="38100" cap="sq">
            <a:solidFill>
              <a:srgbClr val="000000"/>
            </a:solidFill>
            <a:prstDash val="solid"/>
            <a:miter lim="800000"/>
          </a:ln>
          <a:effectLst>
            <a:outerShdw blurRad="50800" dist="38100" algn="l" rotWithShape="0">
              <a:prstClr val="black">
                <a:alpha val="40000"/>
              </a:prstClr>
            </a:outerShdw>
          </a:effectLst>
        </p:spPr>
      </p:pic>
      <p:sp>
        <p:nvSpPr>
          <p:cNvPr id="9" name="Arrow: Right 8">
            <a:extLst>
              <a:ext uri="{FF2B5EF4-FFF2-40B4-BE49-F238E27FC236}">
                <a16:creationId xmlns:a16="http://schemas.microsoft.com/office/drawing/2014/main" id="{D3E8D1F1-286E-A922-47AE-FCB70FE0B39A}"/>
              </a:ext>
            </a:extLst>
          </p:cNvPr>
          <p:cNvSpPr/>
          <p:nvPr/>
        </p:nvSpPr>
        <p:spPr>
          <a:xfrm>
            <a:off x="5825659" y="8884675"/>
            <a:ext cx="1233699" cy="1182013"/>
          </a:xfrm>
          <a:prstGeom prst="rightArrow">
            <a:avLst/>
          </a:prstGeom>
          <a:solidFill>
            <a:srgbClr val="92D050"/>
          </a:solidFill>
          <a:ln w="12700" cap="flat">
            <a:noFill/>
            <a:miter lim="400000"/>
          </a:ln>
          <a:effectLst>
            <a:outerShdw blurRad="50800" dist="38100" algn="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solidFill>
                  <a:schemeClr val="accent3">
                    <a:lumMod val="75000"/>
                  </a:schemeClr>
                </a:solidFill>
              </a:ln>
              <a:solidFill>
                <a:schemeClr val="accent3">
                  <a:lumMod val="75000"/>
                </a:schemeClr>
              </a:solidFill>
              <a:effectLst/>
              <a:uFillTx/>
              <a:latin typeface="Helvetica Neue Medium"/>
              <a:ea typeface="Helvetica Neue Medium"/>
              <a:cs typeface="Helvetica Neue Medium"/>
              <a:sym typeface="Helvetica Neue Medium"/>
            </a:endParaRPr>
          </a:p>
        </p:txBody>
      </p:sp>
      <p:sp>
        <p:nvSpPr>
          <p:cNvPr id="10" name="TextBox 9">
            <a:extLst>
              <a:ext uri="{FF2B5EF4-FFF2-40B4-BE49-F238E27FC236}">
                <a16:creationId xmlns:a16="http://schemas.microsoft.com/office/drawing/2014/main" id="{40ACEFE8-87A6-54BC-5B1D-96CE06DD5985}"/>
              </a:ext>
            </a:extLst>
          </p:cNvPr>
          <p:cNvSpPr txBox="1"/>
          <p:nvPr/>
        </p:nvSpPr>
        <p:spPr>
          <a:xfrm>
            <a:off x="2521321" y="5723861"/>
            <a:ext cx="2088932" cy="471924"/>
          </a:xfrm>
          <a:prstGeom prst="rect">
            <a:avLst/>
          </a:prstGeom>
          <a:noFill/>
          <a:ln w="127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5E5E5E"/>
                </a:solidFill>
                <a:effectLst/>
                <a:uFillTx/>
                <a:latin typeface="+mn-lt"/>
                <a:ea typeface="+mn-ea"/>
                <a:cs typeface="+mn-cs"/>
                <a:sym typeface="Helvetica Neue"/>
              </a:rPr>
              <a:t>PDF</a:t>
            </a:r>
          </a:p>
        </p:txBody>
      </p:sp>
      <p:sp>
        <p:nvSpPr>
          <p:cNvPr id="11" name="TextBox 10">
            <a:extLst>
              <a:ext uri="{FF2B5EF4-FFF2-40B4-BE49-F238E27FC236}">
                <a16:creationId xmlns:a16="http://schemas.microsoft.com/office/drawing/2014/main" id="{A924163A-89E2-EB50-8078-C49E39E843FF}"/>
              </a:ext>
            </a:extLst>
          </p:cNvPr>
          <p:cNvSpPr txBox="1"/>
          <p:nvPr/>
        </p:nvSpPr>
        <p:spPr>
          <a:xfrm>
            <a:off x="7673473" y="5723861"/>
            <a:ext cx="2088932" cy="471924"/>
          </a:xfrm>
          <a:prstGeom prst="rect">
            <a:avLst/>
          </a:prstGeom>
          <a:noFill/>
          <a:ln w="127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5E5E5E"/>
                </a:solidFill>
                <a:effectLst/>
                <a:uFillTx/>
                <a:latin typeface="+mn-lt"/>
                <a:ea typeface="+mn-ea"/>
                <a:cs typeface="+mn-cs"/>
                <a:sym typeface="Helvetica Neue"/>
              </a:rPr>
              <a:t>HTML</a:t>
            </a:r>
          </a:p>
        </p:txBody>
      </p:sp>
      <p:pic>
        <p:nvPicPr>
          <p:cNvPr id="12" name="Picture 11">
            <a:extLst>
              <a:ext uri="{FF2B5EF4-FFF2-40B4-BE49-F238E27FC236}">
                <a16:creationId xmlns:a16="http://schemas.microsoft.com/office/drawing/2014/main" id="{C36F110C-45B2-3FCA-1654-886A0842F542}"/>
              </a:ext>
            </a:extLst>
          </p:cNvPr>
          <p:cNvPicPr>
            <a:picLocks noChangeAspect="1"/>
          </p:cNvPicPr>
          <p:nvPr/>
        </p:nvPicPr>
        <p:blipFill>
          <a:blip r:embed="rId7"/>
          <a:stretch>
            <a:fillRect/>
          </a:stretch>
        </p:blipFill>
        <p:spPr>
          <a:xfrm>
            <a:off x="11688116" y="6970599"/>
            <a:ext cx="4897916" cy="3704337"/>
          </a:xfrm>
          <a:prstGeom prst="rect">
            <a:avLst/>
          </a:prstGeom>
          <a:ln w="38100" cap="sq">
            <a:solidFill>
              <a:srgbClr val="000000"/>
            </a:solidFill>
            <a:prstDash val="solid"/>
            <a:miter lim="800000"/>
          </a:ln>
          <a:effectLst>
            <a:outerShdw blurRad="50800" dist="38100" algn="l" rotWithShape="0">
              <a:prstClr val="black">
                <a:alpha val="40000"/>
              </a:prstClr>
            </a:outerShdw>
          </a:effectLst>
        </p:spPr>
      </p:pic>
      <p:pic>
        <p:nvPicPr>
          <p:cNvPr id="13" name="Picture 12">
            <a:extLst>
              <a:ext uri="{FF2B5EF4-FFF2-40B4-BE49-F238E27FC236}">
                <a16:creationId xmlns:a16="http://schemas.microsoft.com/office/drawing/2014/main" id="{BF5E0794-A614-46BE-3907-8194D48193E9}"/>
              </a:ext>
            </a:extLst>
          </p:cNvPr>
          <p:cNvPicPr>
            <a:picLocks noChangeAspect="1"/>
          </p:cNvPicPr>
          <p:nvPr/>
        </p:nvPicPr>
        <p:blipFill>
          <a:blip r:embed="rId8"/>
          <a:stretch>
            <a:fillRect/>
          </a:stretch>
        </p:blipFill>
        <p:spPr>
          <a:xfrm>
            <a:off x="12720277" y="8417517"/>
            <a:ext cx="3408399" cy="3780926"/>
          </a:xfrm>
          <a:prstGeom prst="rect">
            <a:avLst/>
          </a:prstGeom>
          <a:ln w="38100" cap="sq">
            <a:solidFill>
              <a:srgbClr val="000000"/>
            </a:solidFill>
            <a:prstDash val="solid"/>
            <a:miter lim="800000"/>
          </a:ln>
          <a:effectLst>
            <a:outerShdw blurRad="50800" dist="38100" algn="l" rotWithShape="0">
              <a:prstClr val="black">
                <a:alpha val="40000"/>
              </a:prstClr>
            </a:outerShdw>
          </a:effectLst>
        </p:spPr>
      </p:pic>
      <p:sp>
        <p:nvSpPr>
          <p:cNvPr id="14" name="TextBox 13">
            <a:extLst>
              <a:ext uri="{FF2B5EF4-FFF2-40B4-BE49-F238E27FC236}">
                <a16:creationId xmlns:a16="http://schemas.microsoft.com/office/drawing/2014/main" id="{F2CA4300-6852-9482-8997-CD71E01EFF20}"/>
              </a:ext>
            </a:extLst>
          </p:cNvPr>
          <p:cNvSpPr txBox="1"/>
          <p:nvPr/>
        </p:nvSpPr>
        <p:spPr>
          <a:xfrm>
            <a:off x="13092608" y="5633810"/>
            <a:ext cx="2088932" cy="471924"/>
          </a:xfrm>
          <a:prstGeom prst="rect">
            <a:avLst/>
          </a:prstGeom>
          <a:noFill/>
          <a:ln w="127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5E5E5E"/>
                </a:solidFill>
                <a:effectLst/>
                <a:uFillTx/>
                <a:latin typeface="+mn-lt"/>
                <a:ea typeface="+mn-ea"/>
                <a:cs typeface="+mn-cs"/>
                <a:sym typeface="Helvetica Neue"/>
              </a:rPr>
              <a:t>Application</a:t>
            </a:r>
          </a:p>
        </p:txBody>
      </p:sp>
      <p:sp>
        <p:nvSpPr>
          <p:cNvPr id="15" name="Arrow: Right 14">
            <a:extLst>
              <a:ext uri="{FF2B5EF4-FFF2-40B4-BE49-F238E27FC236}">
                <a16:creationId xmlns:a16="http://schemas.microsoft.com/office/drawing/2014/main" id="{C49CE8CF-9571-17CD-C508-460A79CB72C2}"/>
              </a:ext>
            </a:extLst>
          </p:cNvPr>
          <p:cNvSpPr/>
          <p:nvPr/>
        </p:nvSpPr>
        <p:spPr>
          <a:xfrm>
            <a:off x="17168899" y="8822767"/>
            <a:ext cx="1233699" cy="1182013"/>
          </a:xfrm>
          <a:prstGeom prst="rightArrow">
            <a:avLst/>
          </a:prstGeom>
          <a:solidFill>
            <a:srgbClr val="92D050"/>
          </a:solidFill>
          <a:ln w="12700" cap="flat">
            <a:noFill/>
            <a:miter lim="400000"/>
          </a:ln>
          <a:effectLst>
            <a:outerShdw blurRad="50800" dist="38100" algn="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solidFill>
                  <a:schemeClr val="accent3">
                    <a:lumMod val="75000"/>
                  </a:schemeClr>
                </a:solidFill>
              </a:ln>
              <a:solidFill>
                <a:schemeClr val="accent3">
                  <a:lumMod val="75000"/>
                </a:schemeClr>
              </a:solidFill>
              <a:effectLst/>
              <a:uFillTx/>
              <a:latin typeface="Helvetica Neue Medium"/>
              <a:ea typeface="Helvetica Neue Medium"/>
              <a:cs typeface="Helvetica Neue Medium"/>
              <a:sym typeface="Helvetica Neue Medium"/>
            </a:endParaRPr>
          </a:p>
        </p:txBody>
      </p:sp>
      <p:sp>
        <p:nvSpPr>
          <p:cNvPr id="16" name="TextBox 15">
            <a:extLst>
              <a:ext uri="{FF2B5EF4-FFF2-40B4-BE49-F238E27FC236}">
                <a16:creationId xmlns:a16="http://schemas.microsoft.com/office/drawing/2014/main" id="{DA47075A-0EB1-3875-9EA8-5A12FCB09B7B}"/>
              </a:ext>
            </a:extLst>
          </p:cNvPr>
          <p:cNvSpPr txBox="1"/>
          <p:nvPr/>
        </p:nvSpPr>
        <p:spPr>
          <a:xfrm>
            <a:off x="20485323" y="5633224"/>
            <a:ext cx="2088932" cy="471924"/>
          </a:xfrm>
          <a:prstGeom prst="rect">
            <a:avLst/>
          </a:prstGeom>
          <a:noFill/>
          <a:ln w="127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err="1">
                <a:ln>
                  <a:noFill/>
                </a:ln>
                <a:solidFill>
                  <a:srgbClr val="5E5E5E"/>
                </a:solidFill>
                <a:effectLst/>
                <a:uFillTx/>
                <a:latin typeface="+mn-lt"/>
                <a:ea typeface="+mn-ea"/>
                <a:cs typeface="+mn-cs"/>
                <a:sym typeface="Helvetica Neue"/>
              </a:rPr>
              <a:t>AccessBolt</a:t>
            </a:r>
            <a:endParaRPr kumimoji="0" lang="en-US" sz="2400" b="1" i="0" u="none" strike="noStrike" cap="none" spc="0" normalizeH="0" baseline="0" dirty="0">
              <a:ln>
                <a:noFill/>
              </a:ln>
              <a:solidFill>
                <a:srgbClr val="5E5E5E"/>
              </a:solidFill>
              <a:effectLst/>
              <a:uFillTx/>
              <a:latin typeface="+mn-lt"/>
              <a:ea typeface="+mn-ea"/>
              <a:cs typeface="+mn-cs"/>
              <a:sym typeface="Helvetica Neue"/>
            </a:endParaRPr>
          </a:p>
        </p:txBody>
      </p:sp>
      <p:pic>
        <p:nvPicPr>
          <p:cNvPr id="18" name="Picture 17">
            <a:extLst>
              <a:ext uri="{FF2B5EF4-FFF2-40B4-BE49-F238E27FC236}">
                <a16:creationId xmlns:a16="http://schemas.microsoft.com/office/drawing/2014/main" id="{63D55E91-3A5D-2AF6-6DE7-296D6D687C6C}"/>
              </a:ext>
            </a:extLst>
          </p:cNvPr>
          <p:cNvPicPr>
            <a:picLocks noChangeAspect="1"/>
          </p:cNvPicPr>
          <p:nvPr/>
        </p:nvPicPr>
        <p:blipFill>
          <a:blip r:embed="rId9"/>
          <a:stretch>
            <a:fillRect/>
          </a:stretch>
        </p:blipFill>
        <p:spPr>
          <a:xfrm>
            <a:off x="18706825" y="8569044"/>
            <a:ext cx="5645928" cy="1689457"/>
          </a:xfrm>
          <a:prstGeom prst="rect">
            <a:avLst/>
          </a:prstGeom>
          <a:effectLst>
            <a:outerShdw blurRad="50800" dist="38100" algn="l" rotWithShape="0">
              <a:prstClr val="black">
                <a:alpha val="40000"/>
              </a:prstClr>
            </a:outerShdw>
          </a:effectLst>
        </p:spPr>
      </p:pic>
      <p:sp>
        <p:nvSpPr>
          <p:cNvPr id="3" name="Slide Number Placeholder 2">
            <a:extLst>
              <a:ext uri="{FF2B5EF4-FFF2-40B4-BE49-F238E27FC236}">
                <a16:creationId xmlns:a16="http://schemas.microsoft.com/office/drawing/2014/main" id="{B360C8D8-037A-650C-B424-4AD1F7379AC2}"/>
              </a:ext>
            </a:extLst>
          </p:cNvPr>
          <p:cNvSpPr>
            <a:spLocks noGrp="1"/>
          </p:cNvSpPr>
          <p:nvPr>
            <p:ph type="sldNum" sz="quarter" idx="2"/>
          </p:nvPr>
        </p:nvSpPr>
        <p:spPr>
          <a:effectLst>
            <a:outerShdw blurRad="50800" dist="38100" algn="l" rotWithShape="0">
              <a:prstClr val="black">
                <a:alpha val="40000"/>
              </a:prstClr>
            </a:outerShdw>
          </a:effectLst>
        </p:spPr>
        <p:txBody>
          <a:bodyPr/>
          <a:lstStyle/>
          <a:p>
            <a:fld id="{86CB4B4D-7CA3-9044-876B-883B54F8677D}" type="slidenum">
              <a:rPr lang="en-US" smtClean="0"/>
              <a:t>9</a:t>
            </a:fld>
            <a:endParaRPr lang="en-US"/>
          </a:p>
        </p:txBody>
      </p:sp>
      <p:sp>
        <p:nvSpPr>
          <p:cNvPr id="17" name="TextBox 16">
            <a:extLst>
              <a:ext uri="{FF2B5EF4-FFF2-40B4-BE49-F238E27FC236}">
                <a16:creationId xmlns:a16="http://schemas.microsoft.com/office/drawing/2014/main" id="{31DE8C6A-4E25-73D8-6C08-BE84FE0DB60B}"/>
              </a:ext>
            </a:extLst>
          </p:cNvPr>
          <p:cNvSpPr txBox="1"/>
          <p:nvPr/>
        </p:nvSpPr>
        <p:spPr>
          <a:xfrm>
            <a:off x="0" y="12541907"/>
            <a:ext cx="24384000" cy="121058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endParaRPr lang="en-US" sz="2400" dirty="0">
              <a:solidFill>
                <a:srgbClr val="FFFF00"/>
              </a:solidFill>
              <a:latin typeface="Apple Braille" pitchFamily="2" charset="0"/>
              <a:cs typeface="Adelle Sans Devanagari" panose="02000503000000020004" pitchFamily="2" charset="-78"/>
            </a:endParaRPr>
          </a:p>
          <a:p>
            <a:pPr marL="0" marR="0" indent="0" algn="l" defTabSz="2438338" rtl="0" fontAlgn="auto" latinLnBrk="0" hangingPunct="0">
              <a:lnSpc>
                <a:spcPct val="100000"/>
              </a:lnSpc>
              <a:spcBef>
                <a:spcPts val="0"/>
              </a:spcBef>
              <a:spcAft>
                <a:spcPts val="0"/>
              </a:spcAft>
              <a:buClrTx/>
              <a:buSzTx/>
              <a:buFontTx/>
              <a:buNone/>
              <a:tabLst/>
            </a:pPr>
            <a:r>
              <a:rPr lang="en-US" b="1" dirty="0">
                <a:solidFill>
                  <a:schemeClr val="bg1"/>
                </a:solidFill>
                <a:latin typeface="Apple Braille" pitchFamily="2" charset="0"/>
                <a:cs typeface="Adelle Sans Devanagari" panose="02000503000000020004" pitchFamily="2" charset="-78"/>
              </a:rPr>
              <a:t> Next Generation Assistive Technologies using Artificial Intelligence                       </a:t>
            </a:r>
            <a:endParaRPr lang="en-US" b="1" dirty="0">
              <a:solidFill>
                <a:schemeClr val="bg1"/>
              </a:solidFill>
              <a:latin typeface="Courier New" panose="02070309020205020404" pitchFamily="49" charset="0"/>
              <a:cs typeface="Courier New" panose="02070309020205020404" pitchFamily="49"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Apple Braille" pitchFamily="2" charset="0"/>
              <a:cs typeface="Adelle Sans Devanagari" panose="02000503000000020004" pitchFamily="2" charset="-78"/>
              <a:sym typeface="Helvetica Neue"/>
            </a:endParaRPr>
          </a:p>
        </p:txBody>
      </p:sp>
      <p:sp>
        <p:nvSpPr>
          <p:cNvPr id="19" name="TextBox 18">
            <a:extLst>
              <a:ext uri="{FF2B5EF4-FFF2-40B4-BE49-F238E27FC236}">
                <a16:creationId xmlns:a16="http://schemas.microsoft.com/office/drawing/2014/main" id="{71CE09FB-2898-C657-2F12-3D984D9A2E59}"/>
              </a:ext>
            </a:extLst>
          </p:cNvPr>
          <p:cNvSpPr txBox="1"/>
          <p:nvPr/>
        </p:nvSpPr>
        <p:spPr>
          <a:xfrm>
            <a:off x="22954593" y="12874298"/>
            <a:ext cx="11666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dirty="0">
                <a:solidFill>
                  <a:schemeClr val="bg1"/>
                </a:solidFill>
              </a:rPr>
              <a:t>8</a:t>
            </a:r>
            <a:endParaRPr kumimoji="0" lang="en-US" sz="2400" b="0" i="0" u="none" strike="noStrike" cap="none" spc="0" normalizeH="0" baseline="0" dirty="0">
              <a:ln>
                <a:noFill/>
              </a:ln>
              <a:solidFill>
                <a:schemeClr val="bg1"/>
              </a:solidFill>
              <a:effectLst/>
              <a:uFillTx/>
              <a:latin typeface="+mn-lt"/>
              <a:ea typeface="+mn-ea"/>
              <a:cs typeface="+mn-cs"/>
              <a:sym typeface="Helvetica Neue"/>
            </a:endParaRPr>
          </a:p>
        </p:txBody>
      </p:sp>
    </p:spTree>
    <p:extLst>
      <p:ext uri="{BB962C8B-B14F-4D97-AF65-F5344CB8AC3E}">
        <p14:creationId xmlns:p14="http://schemas.microsoft.com/office/powerpoint/2010/main" val="822738693"/>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TIMING" val="|30.6|3.6|1.4|4.6|3"/>
</p:tagLst>
</file>

<file path=ppt/tags/tag2.xml><?xml version="1.0" encoding="utf-8"?>
<p:tagLst xmlns:a="http://schemas.openxmlformats.org/drawingml/2006/main" xmlns:r="http://schemas.openxmlformats.org/officeDocument/2006/relationships" xmlns:p="http://schemas.openxmlformats.org/presentationml/2006/main">
  <p:tag name="TIMING" val="|30.6|3.6|1.4|4.6|3"/>
</p:tagLst>
</file>

<file path=ppt/tags/tag3.xml><?xml version="1.0" encoding="utf-8"?>
<p:tagLst xmlns:a="http://schemas.openxmlformats.org/drawingml/2006/main" xmlns:r="http://schemas.openxmlformats.org/officeDocument/2006/relationships" xmlns:p="http://schemas.openxmlformats.org/presentationml/2006/main">
  <p:tag name="TIMING" val="|13.1|12.8|13.8|12.7"/>
</p:tagLst>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253</TotalTime>
  <Words>4323</Words>
  <Application>Microsoft Macintosh PowerPoint</Application>
  <PresentationFormat>Custom</PresentationFormat>
  <Paragraphs>647</Paragraphs>
  <Slides>55</Slides>
  <Notes>45</Notes>
  <HiddenSlides>0</HiddenSlides>
  <MMClips>3</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55</vt:i4>
      </vt:variant>
    </vt:vector>
  </HeadingPairs>
  <TitlesOfParts>
    <vt:vector size="68" baseType="lpstr">
      <vt:lpstr>Apple Braille</vt:lpstr>
      <vt:lpstr>Arial</vt:lpstr>
      <vt:lpstr>Cambria Math</vt:lpstr>
      <vt:lpstr>Courier New</vt:lpstr>
      <vt:lpstr>Helvetica</vt:lpstr>
      <vt:lpstr>Helvetica Neue</vt:lpstr>
      <vt:lpstr>Helvetica Neue Medium</vt:lpstr>
      <vt:lpstr>Segoe UI Symbol</vt:lpstr>
      <vt:lpstr>System Font Regular</vt:lpstr>
      <vt:lpstr>Wingdings</vt:lpstr>
      <vt:lpstr>21_BasicWhite</vt:lpstr>
      <vt:lpstr>21_BasicWhite</vt:lpstr>
      <vt:lpstr>21_BasicWhite</vt:lpstr>
      <vt:lpstr>Next Generation  Assistive Technologies  using  Artificial Intelligence</vt:lpstr>
      <vt:lpstr>About Me: Quick Introduction</vt:lpstr>
      <vt:lpstr>Overview</vt:lpstr>
      <vt:lpstr>Human Computer Interaction</vt:lpstr>
      <vt:lpstr>Accessible Computing</vt:lpstr>
      <vt:lpstr>Assistive Technology for Visually-Impaired Users</vt:lpstr>
      <vt:lpstr>Motivation | Background</vt:lpstr>
      <vt:lpstr>Motivation | Usability Issues</vt:lpstr>
      <vt:lpstr>Motivation | Solution</vt:lpstr>
      <vt:lpstr>Breaking the Usability Barrier in Non-Visual Interaction with PDF Forms</vt:lpstr>
      <vt:lpstr>PDF Forms | Ubiquity</vt:lpstr>
      <vt:lpstr>PDF Forms | State of Accessibility</vt:lpstr>
      <vt:lpstr>PDF Forms | Usability Issues</vt:lpstr>
      <vt:lpstr>TransPAc: Transformation for PDF Form Accessibility</vt:lpstr>
      <vt:lpstr>TransPAc: Transformation for PDF Form Accessibility</vt:lpstr>
      <vt:lpstr>TransPAc: Transformation for PDF Form Accessibility</vt:lpstr>
      <vt:lpstr>Element Extraction</vt:lpstr>
      <vt:lpstr>Element Extraction</vt:lpstr>
      <vt:lpstr>Logical Segmentation</vt:lpstr>
      <vt:lpstr>Logical Segmentation</vt:lpstr>
      <vt:lpstr>Logical Segments</vt:lpstr>
      <vt:lpstr>Transformation into HTML Form</vt:lpstr>
      <vt:lpstr>Populating PDF Form Fields</vt:lpstr>
      <vt:lpstr>Evaluation</vt:lpstr>
      <vt:lpstr>Evaluation</vt:lpstr>
      <vt:lpstr>Taming User-Interface Heterogeneity with Uniform Overlays for Blind Users </vt:lpstr>
      <vt:lpstr>Motivation</vt:lpstr>
      <vt:lpstr>Preliminary Study | Interview Format</vt:lpstr>
      <vt:lpstr>Preliminary Study | Findings</vt:lpstr>
      <vt:lpstr>Preliminary Study | Inspection</vt:lpstr>
      <vt:lpstr>AccessBolt | Design</vt:lpstr>
      <vt:lpstr>AccessBolt | Technical Details</vt:lpstr>
      <vt:lpstr>AccessBolt | Technical Details</vt:lpstr>
      <vt:lpstr>AccessBolt | Technical Details</vt:lpstr>
      <vt:lpstr>AccessBolt | Technical Details</vt:lpstr>
      <vt:lpstr>AccessBolt | Technical Details</vt:lpstr>
      <vt:lpstr>AccessBolt | Technical Details</vt:lpstr>
      <vt:lpstr>AccessBolt | Technical Details</vt:lpstr>
      <vt:lpstr>Evaluation | Study Design</vt:lpstr>
      <vt:lpstr>Evaluation | Study Results</vt:lpstr>
      <vt:lpstr>Ongoing Work</vt:lpstr>
      <vt:lpstr>Current Research</vt:lpstr>
      <vt:lpstr>Current Research | Extending to Invisible Controls</vt:lpstr>
      <vt:lpstr>Current Research | Extending to Invisible Controls</vt:lpstr>
      <vt:lpstr>Current Research | Extending to Invisible Controls</vt:lpstr>
      <vt:lpstr>Current Research | Dialog Assistant</vt:lpstr>
      <vt:lpstr>Current Research | Dialog Assistant</vt:lpstr>
      <vt:lpstr>Current Research | Dialog Assistant</vt:lpstr>
      <vt:lpstr>Current Research | Dialog Assistant</vt:lpstr>
      <vt:lpstr>AccessBolt | Dialog Assistant</vt:lpstr>
      <vt:lpstr>AccessBolt | Dialog Assistant</vt:lpstr>
      <vt:lpstr>AccessBolt | Dialog Assistant</vt:lpstr>
      <vt:lpstr>AccessBolt | Dialog Assistant</vt:lpstr>
      <vt:lpstr>Concluding Remarks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Next Generation Assistive Technologies using Artificial Intelligence </dc:title>
  <dc:creator>Vikas Ganjigunte Ashok</dc:creator>
  <cp:lastModifiedBy>Vikas Ganjigunte Ashok</cp:lastModifiedBy>
  <cp:revision>150</cp:revision>
  <dcterms:created xsi:type="dcterms:W3CDTF">2023-01-26T01:14:30Z</dcterms:created>
  <dcterms:modified xsi:type="dcterms:W3CDTF">2023-01-27T03:04:32Z</dcterms:modified>
</cp:coreProperties>
</file>