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1" r:id="rId2"/>
    <p:sldId id="325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</p:sldIdLst>
  <p:sldSz cx="9144000" cy="6858000" type="letter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D6900"/>
    <a:srgbClr val="8CF4EA"/>
    <a:srgbClr val="D93192"/>
    <a:srgbClr val="316501"/>
    <a:srgbClr val="F35B1B"/>
    <a:srgbClr val="80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4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63" y="11113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2238" y="11113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63" y="8834438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2238" y="8834438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4BE78E3-2CB0-4737-98F8-CDD1DD8DEA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321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763" y="11113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2238" y="11113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t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63" y="8834438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2238" y="8834438"/>
            <a:ext cx="3054350" cy="436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5617" tIns="0" rIns="15617" bIns="0" numCol="1" anchor="b" anchorCtr="0" compatLnSpc="1">
            <a:prstTxWarp prst="textNoShape">
              <a:avLst/>
            </a:prstTxWarp>
          </a:bodyPr>
          <a:lstStyle>
            <a:lvl1pPr algn="r" defTabSz="749300">
              <a:defRPr sz="8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3DDCA8E-778F-491C-9790-3C4CC55F97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401" tIns="46852" rIns="92401" bIns="468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17663" y="1028700"/>
            <a:ext cx="3756025" cy="2816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4794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550863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098550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649413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2198688" algn="l" defTabSz="1098550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CE910-3917-4121-9EBB-EF32C6936B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063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0315-0510-49C5-BF59-6C6249EA9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583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3238" y="11113"/>
            <a:ext cx="2278062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" y="11113"/>
            <a:ext cx="6681788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E8519-19A9-421A-845F-F461118DBC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014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91D9-258A-4FF8-8572-9BDD4ADC18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401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CC8C7-2CD8-4E2B-98EE-2E95737F83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791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8" y="1060450"/>
            <a:ext cx="4478337" cy="519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60450"/>
            <a:ext cx="4479925" cy="519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D26C3-3746-4062-BE74-5DA647D2A4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790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BD74-D12B-417D-B213-49A23F12F1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67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D0513-0AB8-43CA-BA00-2131073D5E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424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2357-E18F-4FC4-BB4F-CF7CF7F663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09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FAE5-DF4F-4565-A7CD-B64D78A757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88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95EF-E0E4-44B5-8530-DA9042585A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41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0AD7A22-A51B-432F-959C-4799F85443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88" y="0"/>
            <a:ext cx="9129712" cy="9763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mtClean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8" y="1060450"/>
            <a:ext cx="9110662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00" tIns="42862" rIns="88900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Level One: All Cap, Bold, Arial 18, Maroon</a:t>
            </a:r>
          </a:p>
          <a:p>
            <a:pPr lvl="1"/>
            <a:r>
              <a:rPr lang="en-US" altLang="zh-CN" smtClean="0"/>
              <a:t>Level two: initial cap, bold, arial 16, blue</a:t>
            </a:r>
          </a:p>
          <a:p>
            <a:pPr lvl="2"/>
            <a:r>
              <a:rPr lang="en-US" altLang="zh-CN" smtClean="0"/>
              <a:t>Level three: initial cap, bold, arial 16, blue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1588" y="6445250"/>
            <a:ext cx="7580312" cy="3175"/>
          </a:xfrm>
          <a:prstGeom prst="line">
            <a:avLst/>
          </a:prstGeom>
          <a:noFill/>
          <a:ln w="25400">
            <a:solidFill>
              <a:srgbClr val="00279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648200" y="6499225"/>
            <a:ext cx="4419600" cy="225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8900" tIns="42862" rIns="88900" bIns="42862">
            <a:spAutoFit/>
          </a:bodyPr>
          <a:lstStyle>
            <a:lvl1pPr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5188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US" altLang="zh-CN" sz="900" smtClean="0">
              <a:solidFill>
                <a:srgbClr val="00279F"/>
              </a:solidFill>
              <a:ea typeface="宋体" panose="02010600030101010101" pitchFamily="2" charset="-122"/>
            </a:endParaRPr>
          </a:p>
        </p:txBody>
      </p:sp>
      <p:sp>
        <p:nvSpPr>
          <p:cNvPr id="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9050" y="11113"/>
            <a:ext cx="90995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00" tIns="42862" rIns="88900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Title: Cap All Words, Bold, Arial 28, White</a:t>
            </a:r>
          </a:p>
        </p:txBody>
      </p:sp>
      <p:sp>
        <p:nvSpPr>
          <p:cNvPr id="1034" name="Rectangle 20"/>
          <p:cNvSpPr>
            <a:spLocks noChangeArrowheads="1"/>
          </p:cNvSpPr>
          <p:nvPr userDrawn="1"/>
        </p:nvSpPr>
        <p:spPr bwMode="auto">
          <a:xfrm>
            <a:off x="0" y="6516688"/>
            <a:ext cx="2197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zh-CN" smtClean="0">
                <a:ea typeface="宋体" panose="02010600030101010101" pitchFamily="2" charset="-122"/>
              </a:rPr>
              <a:t>Artificial Intelligence</a:t>
            </a:r>
            <a:endParaRPr lang="en-US" altLang="zh-CN" sz="1800" b="0" smtClean="0">
              <a:ea typeface="宋体" panose="02010600030101010101" pitchFamily="2" charset="-122"/>
            </a:endParaRPr>
          </a:p>
        </p:txBody>
      </p:sp>
      <p:pic>
        <p:nvPicPr>
          <p:cNvPr id="1035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5375"/>
            <a:ext cx="685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865188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defTabSz="86518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defTabSz="865188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23850" indent="-323850" algn="l" defTabSz="865188" rtl="0" eaLnBrk="0" fontAlgn="base" hangingPunct="0">
        <a:spcBef>
          <a:spcPct val="20000"/>
        </a:spcBef>
        <a:spcAft>
          <a:spcPct val="0"/>
        </a:spcAft>
        <a:buClr>
          <a:srgbClr val="790015"/>
        </a:buClr>
        <a:buChar char="•"/>
        <a:defRPr b="1" kern="1200">
          <a:solidFill>
            <a:srgbClr val="790015"/>
          </a:solidFill>
          <a:latin typeface="+mn-lt"/>
          <a:ea typeface="+mn-ea"/>
          <a:cs typeface="+mn-cs"/>
        </a:defRPr>
      </a:lvl1pPr>
      <a:lvl2pPr marL="703263" indent="-265113" algn="l" defTabSz="865188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–"/>
        <a:defRPr sz="1600" b="1" kern="1200">
          <a:solidFill>
            <a:srgbClr val="00279F"/>
          </a:solidFill>
          <a:latin typeface="+mn-lt"/>
          <a:ea typeface="+mn-ea"/>
          <a:cs typeface="+mn-cs"/>
        </a:defRPr>
      </a:lvl2pPr>
      <a:lvl3pPr marL="1084263" indent="-219075" algn="l" defTabSz="865188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Char char="•"/>
        <a:defRPr sz="1600" b="1" kern="1200">
          <a:solidFill>
            <a:srgbClr val="00279F"/>
          </a:solidFill>
          <a:latin typeface="+mn-lt"/>
          <a:ea typeface="+mn-ea"/>
          <a:cs typeface="+mn-cs"/>
        </a:defRPr>
      </a:lvl3pPr>
      <a:lvl4pPr marL="1600200" indent="-228600" algn="l" defTabSz="865188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865188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Rectangle 1041"/>
          <p:cNvSpPr>
            <a:spLocks noChangeArrowheads="1"/>
          </p:cNvSpPr>
          <p:nvPr/>
        </p:nvSpPr>
        <p:spPr bwMode="auto">
          <a:xfrm>
            <a:off x="609600" y="76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865188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03263" indent="-265113" defTabSz="865188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084263" indent="-219075" defTabSz="865188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 defTabSz="8651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51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Lecture 16</a:t>
            </a:r>
            <a:endParaRPr lang="en-US" altLang="zh-CN" sz="20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4099" name="Rectangle 1043"/>
          <p:cNvSpPr>
            <a:spLocks noChangeArrowheads="1"/>
          </p:cNvSpPr>
          <p:nvPr/>
        </p:nvSpPr>
        <p:spPr bwMode="auto">
          <a:xfrm>
            <a:off x="695325" y="2667000"/>
            <a:ext cx="77533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23850" indent="-323850" defTabSz="865188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03263" indent="-265113" defTabSz="865188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084263" indent="-219075" defTabSz="865188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 defTabSz="86518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651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65188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zh-CN" sz="2000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r>
              <a:rPr lang="en-US" altLang="zh-CN" sz="2000" dirty="0" smtClean="0">
                <a:ea typeface="宋体" panose="02010600030101010101" pitchFamily="2" charset="-122"/>
              </a:rPr>
              <a:t>Vikas Ashok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Department of Computer Science</a:t>
            </a:r>
          </a:p>
          <a:p>
            <a:pPr algn="ctr" eaLnBrk="1" hangingPunct="1">
              <a:buFontTx/>
              <a:buNone/>
            </a:pPr>
            <a:r>
              <a:rPr lang="en-US" altLang="zh-CN" sz="2000" dirty="0">
                <a:ea typeface="宋体" panose="02010600030101010101" pitchFamily="2" charset="-122"/>
              </a:rPr>
              <a:t>ODU</a:t>
            </a:r>
            <a:endParaRPr lang="en-US" altLang="zh-CN" sz="1800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endParaRPr lang="en-US" altLang="zh-CN" sz="1800" b="0" u="sng" dirty="0">
              <a:ea typeface="宋体" panose="02010600030101010101" pitchFamily="2" charset="-122"/>
            </a:endParaRPr>
          </a:p>
          <a:p>
            <a:pPr algn="ctr" eaLnBrk="1" hangingPunct="1">
              <a:buFontTx/>
              <a:buNone/>
            </a:pPr>
            <a:r>
              <a:rPr lang="en-US" altLang="zh-CN" sz="1800" b="0" dirty="0">
                <a:ea typeface="宋体" panose="02010600030101010101" pitchFamily="2" charset="-122"/>
              </a:rPr>
              <a:t>Reading for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This </a:t>
            </a:r>
            <a:r>
              <a:rPr lang="en-US" altLang="zh-CN" sz="1800" b="0" dirty="0">
                <a:ea typeface="宋体" panose="02010600030101010101" pitchFamily="2" charset="-122"/>
              </a:rPr>
              <a:t>Class:</a:t>
            </a:r>
          </a:p>
          <a:p>
            <a:pPr algn="ctr" eaLnBrk="1" hangingPunct="1">
              <a:buFontTx/>
              <a:buNone/>
            </a:pPr>
            <a:r>
              <a:rPr lang="en-US" altLang="zh-CN" sz="1800" b="0" dirty="0">
                <a:ea typeface="宋体" panose="02010600030101010101" pitchFamily="2" charset="-122"/>
              </a:rPr>
              <a:t>Chapter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7, 8, 9, </a:t>
            </a:r>
            <a:r>
              <a:rPr lang="en-US" altLang="zh-CN" sz="1800" b="0" dirty="0">
                <a:ea typeface="宋体" panose="02010600030101010101" pitchFamily="2" charset="-122"/>
              </a:rPr>
              <a:t>Russell and </a:t>
            </a:r>
            <a:r>
              <a:rPr lang="en-US" altLang="zh-CN" sz="1800" b="0" dirty="0" err="1">
                <a:ea typeface="宋体" panose="02010600030101010101" pitchFamily="2" charset="-122"/>
              </a:rPr>
              <a:t>Norvig</a:t>
            </a:r>
            <a:endParaRPr lang="en-US" altLang="zh-CN" sz="1800" b="0" dirty="0">
              <a:ea typeface="宋体" panose="02010600030101010101" pitchFamily="2" charset="-122"/>
            </a:endParaRPr>
          </a:p>
        </p:txBody>
      </p:sp>
      <p:sp>
        <p:nvSpPr>
          <p:cNvPr id="4100" name="Rectangle 1044"/>
          <p:cNvSpPr>
            <a:spLocks noChangeArrowheads="1"/>
          </p:cNvSpPr>
          <p:nvPr/>
        </p:nvSpPr>
        <p:spPr bwMode="auto">
          <a:xfrm>
            <a:off x="3132859" y="1600200"/>
            <a:ext cx="3042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zh-CN" sz="2800" dirty="0" smtClean="0">
                <a:solidFill>
                  <a:schemeClr val="tx1"/>
                </a:solidFill>
                <a:ea typeface="宋体" panose="02010600030101010101" pitchFamily="2" charset="-122"/>
              </a:rPr>
              <a:t>Inference (Cont.)</a:t>
            </a:r>
            <a:endParaRPr lang="en-US" altLang="zh-CN" sz="2800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Full Resolution Rule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648200"/>
          </a:xfrm>
        </p:spPr>
        <p:txBody>
          <a:bodyPr/>
          <a:lstStyle/>
          <a:p>
            <a:pPr marL="342900" indent="-342900" defTabSz="914400"/>
            <a:r>
              <a:rPr lang="en-US" altLang="zh-CN">
                <a:ea typeface="宋体" panose="02010600030101010101" pitchFamily="2" charset="-122"/>
              </a:rPr>
              <a:t>Given two sentences: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      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zh-CN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    and  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M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q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where L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,</a:t>
            </a:r>
            <a:r>
              <a:rPr lang="en-US" altLang="zh-CN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…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, L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p,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,</a:t>
            </a:r>
            <a:r>
              <a:rPr lang="en-US" altLang="zh-CN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…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, M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q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are all literals,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 and L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i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and M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j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are complementary 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 literals</a:t>
            </a:r>
          </a:p>
          <a:p>
            <a:pPr marL="342900" indent="-342900" defTabSz="914400"/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Infer: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</a:rPr>
              <a:t>L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6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6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i-1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i+1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k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</a:rPr>
              <a:t>M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6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6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j-1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j+1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k</a:t>
            </a:r>
            <a:b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 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in which only one copy of each literal is   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retained (factoring) </a:t>
            </a:r>
          </a:p>
        </p:txBody>
      </p:sp>
    </p:spTree>
    <p:extLst>
      <p:ext uri="{BB962C8B-B14F-4D97-AF65-F5344CB8AC3E}">
        <p14:creationId xmlns:p14="http://schemas.microsoft.com/office/powerpoint/2010/main" val="110452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09600"/>
          </a:xfrm>
        </p:spPr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Example</a:t>
            </a:r>
          </a:p>
        </p:txBody>
      </p:sp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720013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7EF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From: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	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Engine-Starts </a:t>
            </a:r>
            <a:r>
              <a:rPr lang="en-US" altLang="zh-CN" sz="3200" dirty="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 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Flat-Tire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	 		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Engine-Starts </a:t>
            </a:r>
            <a:r>
              <a:rPr lang="en-US" altLang="zh-CN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Flat-Tire </a:t>
            </a:r>
            <a:r>
              <a:rPr lang="en-US" altLang="zh-CN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  <a:endParaRPr lang="en-US" altLang="zh-CN" b="0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	Engine-Starts </a:t>
            </a:r>
            <a:r>
              <a:rPr lang="en-US" altLang="zh-CN" sz="3200" dirty="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 		 </a:t>
            </a:r>
            <a:r>
              <a:rPr lang="en-US" altLang="zh-CN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Empty-Gas-Tank </a:t>
            </a:r>
            <a:r>
              <a:rPr lang="en-US" altLang="zh-CN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 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Engine-Starts</a:t>
            </a:r>
            <a:endParaRPr lang="en-US" altLang="zh-CN" b="0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</a:pPr>
            <a:endParaRPr lang="en-US" altLang="zh-CN" b="0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Infer: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Empty-Gas-Tank </a:t>
            </a:r>
            <a:r>
              <a:rPr lang="en-US" altLang="zh-CN" sz="3200" dirty="0"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Flat-Tire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			 </a:t>
            </a:r>
            <a:r>
              <a:rPr lang="en-US" altLang="zh-CN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Empty-Gas-Tank </a:t>
            </a:r>
            <a:r>
              <a:rPr lang="en-US" altLang="zh-CN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Flat-Tire </a:t>
            </a:r>
            <a:r>
              <a:rPr lang="en-US" altLang="zh-CN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b="0" dirty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</p:txBody>
      </p:sp>
    </p:spTree>
    <p:extLst>
      <p:ext uri="{BB962C8B-B14F-4D97-AF65-F5344CB8AC3E}">
        <p14:creationId xmlns:p14="http://schemas.microsoft.com/office/powerpoint/2010/main" val="189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09600"/>
          </a:xfrm>
        </p:spPr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Example</a:t>
            </a:r>
          </a:p>
        </p:txBody>
      </p:sp>
      <p:sp>
        <p:nvSpPr>
          <p:cNvPr id="530435" name="Text Box 3"/>
          <p:cNvSpPr txBox="1">
            <a:spLocks noChangeArrowheads="1"/>
          </p:cNvSpPr>
          <p:nvPr/>
        </p:nvSpPr>
        <p:spPr bwMode="auto">
          <a:xfrm>
            <a:off x="1143000" y="1981200"/>
            <a:ext cx="357505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7EF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From: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	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P </a:t>
            </a:r>
            <a:r>
              <a:rPr lang="en-US" altLang="zh-CN" sz="320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Q     </a:t>
            </a:r>
            <a:r>
              <a:rPr lang="en-US" altLang="zh-CN" b="0">
                <a:solidFill>
                  <a:srgbClr val="777777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( P  Q)</a:t>
            </a:r>
            <a:endParaRPr lang="en-US" altLang="zh-CN" b="0">
              <a:solidFill>
                <a:srgbClr val="777777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	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Q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R     </a:t>
            </a:r>
            <a:r>
              <a:rPr lang="en-US" altLang="zh-CN" b="0">
                <a:solidFill>
                  <a:srgbClr val="777777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( Q  R)</a:t>
            </a:r>
            <a:endParaRPr lang="en-US" altLang="zh-CN" b="0">
              <a:solidFill>
                <a:srgbClr val="777777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</a:pPr>
            <a:endParaRPr lang="en-US" altLang="zh-CN" b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Infer: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 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P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R     </a:t>
            </a:r>
            <a:r>
              <a:rPr lang="en-US" altLang="zh-CN" b="0">
                <a:solidFill>
                  <a:srgbClr val="777777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( P  R)</a:t>
            </a:r>
          </a:p>
        </p:txBody>
      </p:sp>
    </p:spTree>
    <p:extLst>
      <p:ext uri="{BB962C8B-B14F-4D97-AF65-F5344CB8AC3E}">
        <p14:creationId xmlns:p14="http://schemas.microsoft.com/office/powerpoint/2010/main" val="16038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09600"/>
          </a:xfrm>
        </p:spPr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Not All Inferences are Useful! </a:t>
            </a:r>
          </a:p>
        </p:txBody>
      </p:sp>
      <p:sp>
        <p:nvSpPr>
          <p:cNvPr id="531459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56165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7EF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From: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	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Engine-Starts </a:t>
            </a:r>
            <a:r>
              <a:rPr lang="en-US" altLang="zh-CN" sz="320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	Engine-Starts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</a:pPr>
            <a:endParaRPr lang="en-US" altLang="zh-CN" b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Infer: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 Flat-Tire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</p:txBody>
      </p:sp>
    </p:spTree>
    <p:extLst>
      <p:ext uri="{BB962C8B-B14F-4D97-AF65-F5344CB8AC3E}">
        <p14:creationId xmlns:p14="http://schemas.microsoft.com/office/powerpoint/2010/main" val="36094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85800"/>
          </a:xfrm>
        </p:spPr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Not All Inferences are Useful!</a:t>
            </a:r>
          </a:p>
        </p:txBody>
      </p:sp>
      <p:sp>
        <p:nvSpPr>
          <p:cNvPr id="532483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67818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7EF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From: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	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Engine-Starts </a:t>
            </a:r>
            <a:r>
              <a:rPr lang="en-US" altLang="zh-CN" sz="320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	Engine-Starts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</a:pPr>
            <a:endParaRPr lang="en-US" altLang="zh-CN" b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Infer: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 </a:t>
            </a:r>
            <a:r>
              <a:rPr lang="en-US" altLang="zh-CN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Flat-Tire</a:t>
            </a:r>
            <a:r>
              <a:rPr lang="en-US" altLang="zh-CN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  <a:endParaRPr lang="en-US" altLang="zh-CN" b="0" i="1">
              <a:latin typeface="Tahoma" panose="020B0604030504040204" pitchFamily="34" charset="0"/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3870325" y="5443538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tautology</a:t>
            </a:r>
          </a:p>
        </p:txBody>
      </p:sp>
      <p:sp>
        <p:nvSpPr>
          <p:cNvPr id="532485" name="Line 5"/>
          <p:cNvSpPr>
            <a:spLocks noChangeShapeType="1"/>
          </p:cNvSpPr>
          <p:nvPr/>
        </p:nvSpPr>
        <p:spPr bwMode="auto">
          <a:xfrm flipH="1" flipV="1">
            <a:off x="3352800" y="4876800"/>
            <a:ext cx="6096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486" name="Rectangle 6"/>
          <p:cNvSpPr>
            <a:spLocks noChangeArrowheads="1"/>
          </p:cNvSpPr>
          <p:nvPr/>
        </p:nvSpPr>
        <p:spPr bwMode="auto">
          <a:xfrm>
            <a:off x="1524000" y="4343400"/>
            <a:ext cx="29718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533400"/>
          </a:xfrm>
        </p:spPr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Not All Inferences are Useful!</a:t>
            </a:r>
          </a:p>
        </p:txBody>
      </p:sp>
      <p:sp>
        <p:nvSpPr>
          <p:cNvPr id="533507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67818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7EF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From: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	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Engine-Starts </a:t>
            </a:r>
            <a:r>
              <a:rPr lang="en-US" altLang="zh-CN" sz="320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	Engine-Starts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</a:pPr>
            <a:endParaRPr lang="en-US" altLang="zh-CN" b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Infer: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 </a:t>
            </a:r>
            <a:r>
              <a:rPr lang="en-US" altLang="zh-CN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Flat-Tire</a:t>
            </a:r>
            <a:r>
              <a:rPr lang="en-US" altLang="zh-CN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Car-OK  </a:t>
            </a:r>
            <a:r>
              <a:rPr lang="en-US" altLang="zh-CN" sz="2800">
                <a:solidFill>
                  <a:srgbClr val="339933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 </a:t>
            </a:r>
            <a:r>
              <a:rPr lang="en-US" altLang="zh-CN" b="0" i="1">
                <a:solidFill>
                  <a:srgbClr val="339933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True</a:t>
            </a:r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3870325" y="5443538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tautology</a:t>
            </a:r>
          </a:p>
        </p:txBody>
      </p:sp>
      <p:sp>
        <p:nvSpPr>
          <p:cNvPr id="533509" name="Line 5"/>
          <p:cNvSpPr>
            <a:spLocks noChangeShapeType="1"/>
          </p:cNvSpPr>
          <p:nvPr/>
        </p:nvSpPr>
        <p:spPr bwMode="auto">
          <a:xfrm flipH="1" flipV="1">
            <a:off x="3352800" y="4876800"/>
            <a:ext cx="6096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3510" name="Rectangle 6"/>
          <p:cNvSpPr>
            <a:spLocks noChangeArrowheads="1"/>
          </p:cNvSpPr>
          <p:nvPr/>
        </p:nvSpPr>
        <p:spPr bwMode="auto">
          <a:xfrm>
            <a:off x="1524000" y="4343400"/>
            <a:ext cx="29718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solidFill>
                  <a:srgbClr val="969696"/>
                </a:solidFill>
                <a:ea typeface="宋体" panose="02010600030101010101" pitchFamily="2" charset="-122"/>
              </a:rPr>
              <a:t>Full Resolution Rule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114800"/>
          </a:xfrm>
        </p:spPr>
        <p:txBody>
          <a:bodyPr/>
          <a:lstStyle/>
          <a:p>
            <a:r>
              <a:rPr lang="zh-CN" altLang="en-US">
                <a:solidFill>
                  <a:srgbClr val="969696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69696"/>
                </a:solidFill>
                <a:ea typeface="宋体" panose="02010600030101010101" pitchFamily="2" charset="-122"/>
              </a:rPr>
              <a:t>Given two sentences:</a:t>
            </a:r>
            <a:br>
              <a:rPr lang="en-US" altLang="zh-CN">
                <a:solidFill>
                  <a:srgbClr val="969696"/>
                </a:solidFill>
                <a:ea typeface="宋体" panose="02010600030101010101" pitchFamily="2" charset="-122"/>
              </a:rPr>
            </a:br>
            <a:r>
              <a:rPr lang="en-US" altLang="zh-CN">
                <a:solidFill>
                  <a:srgbClr val="969696"/>
                </a:solidFill>
                <a:ea typeface="宋体" panose="02010600030101010101" pitchFamily="2" charset="-122"/>
              </a:rPr>
              <a:t>      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zh-CN">
                <a:solidFill>
                  <a:srgbClr val="969696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    and  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M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q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b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/>
            </a:r>
            <a:b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/>
            </a:r>
            <a:b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</a:br>
            <a:endParaRPr lang="en-US" altLang="zh-CN">
              <a:solidFill>
                <a:srgbClr val="969696"/>
              </a:solidFill>
              <a:ea typeface="宋体" panose="02010600030101010101" pitchFamily="2" charset="-122"/>
              <a:sym typeface="Symbol" panose="05050102010706020507" pitchFamily="18" charset="2"/>
            </a:endParaRPr>
          </a:p>
          <a:p>
            <a:r>
              <a:rPr lang="en-US" altLang="zh-CN">
                <a:solidFill>
                  <a:srgbClr val="969696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 Infer:</a:t>
            </a:r>
            <a:br>
              <a:rPr lang="en-US" altLang="zh-CN">
                <a:solidFill>
                  <a:srgbClr val="969696"/>
                </a:solidFill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solidFill>
                  <a:srgbClr val="969696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</a:rPr>
              <a:t>L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6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6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i-1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i+1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k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</a:rPr>
              <a:t>M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6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6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j-1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j+1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 sz="1400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6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 sz="12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k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</a:p>
        </p:txBody>
      </p:sp>
      <p:grpSp>
        <p:nvGrpSpPr>
          <p:cNvPr id="535558" name="Group 6"/>
          <p:cNvGrpSpPr>
            <a:grpSpLocks/>
          </p:cNvGrpSpPr>
          <p:nvPr/>
        </p:nvGrpSpPr>
        <p:grpSpPr bwMode="auto">
          <a:xfrm>
            <a:off x="1600200" y="2667000"/>
            <a:ext cx="4038600" cy="1828800"/>
            <a:chOff x="2016" y="1872"/>
            <a:chExt cx="2544" cy="2016"/>
          </a:xfrm>
        </p:grpSpPr>
        <p:sp>
          <p:nvSpPr>
            <p:cNvPr id="535559" name="Line 7"/>
            <p:cNvSpPr>
              <a:spLocks noChangeShapeType="1"/>
            </p:cNvSpPr>
            <p:nvPr/>
          </p:nvSpPr>
          <p:spPr bwMode="auto">
            <a:xfrm>
              <a:off x="2016" y="1872"/>
              <a:ext cx="2256" cy="1872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60" name="Line 8"/>
            <p:cNvSpPr>
              <a:spLocks noChangeShapeType="1"/>
            </p:cNvSpPr>
            <p:nvPr/>
          </p:nvSpPr>
          <p:spPr bwMode="auto">
            <a:xfrm>
              <a:off x="4368" y="1872"/>
              <a:ext cx="192" cy="1872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5561" name="Line 9"/>
            <p:cNvSpPr>
              <a:spLocks noChangeShapeType="1"/>
            </p:cNvSpPr>
            <p:nvPr/>
          </p:nvSpPr>
          <p:spPr bwMode="auto">
            <a:xfrm>
              <a:off x="2592" y="3504"/>
              <a:ext cx="1536" cy="384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35562" name="Rectangle 10"/>
          <p:cNvSpPr>
            <a:spLocks noChangeArrowheads="1"/>
          </p:cNvSpPr>
          <p:nvPr/>
        </p:nvSpPr>
        <p:spPr bwMode="auto">
          <a:xfrm>
            <a:off x="1600200" y="2209800"/>
            <a:ext cx="1447800" cy="3048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5563" name="Rectangle 11"/>
          <p:cNvSpPr>
            <a:spLocks noChangeArrowheads="1"/>
          </p:cNvSpPr>
          <p:nvPr/>
        </p:nvSpPr>
        <p:spPr bwMode="auto">
          <a:xfrm>
            <a:off x="3810000" y="2209800"/>
            <a:ext cx="1447800" cy="3048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5564" name="Rectangle 12"/>
          <p:cNvSpPr>
            <a:spLocks noChangeArrowheads="1"/>
          </p:cNvSpPr>
          <p:nvPr/>
        </p:nvSpPr>
        <p:spPr bwMode="auto">
          <a:xfrm>
            <a:off x="1219200" y="3657600"/>
            <a:ext cx="4495800" cy="3048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5565" name="Text Box 13"/>
          <p:cNvSpPr txBox="1">
            <a:spLocks noChangeArrowheads="1"/>
          </p:cNvSpPr>
          <p:nvPr/>
        </p:nvSpPr>
        <p:spPr bwMode="auto">
          <a:xfrm>
            <a:off x="5029200" y="4495800"/>
            <a:ext cx="1646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36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clauses</a:t>
            </a:r>
          </a:p>
        </p:txBody>
      </p:sp>
    </p:spTree>
    <p:extLst>
      <p:ext uri="{BB962C8B-B14F-4D97-AF65-F5344CB8AC3E}">
        <p14:creationId xmlns:p14="http://schemas.microsoft.com/office/powerpoint/2010/main" val="1288052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Sentence </a:t>
            </a:r>
            <a:r>
              <a:rPr lang="en-US" altLang="zh-CN" sz="2400" b="0">
                <a:ea typeface="宋体" panose="02010600030101010101" pitchFamily="2" charset="-122"/>
                <a:sym typeface="Wingdings" panose="05000000000000000000" pitchFamily="2" charset="2"/>
              </a:rPr>
              <a:t> Clause Form</a:t>
            </a:r>
            <a:endParaRPr lang="en-US" altLang="zh-CN" sz="2400" b="0">
              <a:ea typeface="宋体" panose="02010600030101010101" pitchFamily="2" charset="-122"/>
            </a:endParaRPr>
          </a:p>
        </p:txBody>
      </p:sp>
      <p:sp>
        <p:nvSpPr>
          <p:cNvPr id="536579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37719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Example: 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	(A </a:t>
            </a:r>
            <a:r>
              <a:rPr lang="en-US" altLang="zh-CN" sz="2400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endParaRPr lang="en-US" altLang="zh-CN" sz="900" b="0">
              <a:solidFill>
                <a:srgbClr val="CC66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90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Sentence </a:t>
            </a:r>
            <a:r>
              <a:rPr lang="en-US" altLang="zh-CN" sz="2400" b="0">
                <a:ea typeface="宋体" panose="02010600030101010101" pitchFamily="2" charset="-122"/>
                <a:sym typeface="Wingdings" panose="05000000000000000000" pitchFamily="2" charset="2"/>
              </a:rPr>
              <a:t> Clause Form</a:t>
            </a:r>
            <a:endParaRPr lang="en-US" altLang="zh-CN" sz="2400" b="0">
              <a:ea typeface="宋体" panose="02010600030101010101" pitchFamily="2" charset="-122"/>
            </a:endParaRPr>
          </a:p>
        </p:txBody>
      </p:sp>
      <p:sp>
        <p:nvSpPr>
          <p:cNvPr id="537603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3871913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Example: 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	(A </a:t>
            </a:r>
            <a:r>
              <a:rPr lang="en-US" altLang="zh-CN" sz="2400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endParaRPr lang="en-US" altLang="zh-CN" sz="900" b="0">
              <a:solidFill>
                <a:srgbClr val="CC66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1. Eliminate </a:t>
            </a: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/>
            </a:r>
            <a:b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 	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endParaRPr lang="en-US" altLang="zh-CN" sz="2400" b="0">
              <a:solidFill>
                <a:srgbClr val="008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4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Sentence </a:t>
            </a:r>
            <a:r>
              <a:rPr lang="en-US" altLang="zh-CN" sz="2400" b="0">
                <a:ea typeface="宋体" panose="02010600030101010101" pitchFamily="2" charset="-122"/>
                <a:sym typeface="Wingdings" panose="05000000000000000000" pitchFamily="2" charset="2"/>
              </a:rPr>
              <a:t> Clause Form</a:t>
            </a:r>
            <a:endParaRPr lang="en-US" altLang="zh-CN" sz="2400" b="0">
              <a:ea typeface="宋体" panose="02010600030101010101" pitchFamily="2" charset="-122"/>
            </a:endParaRPr>
          </a:p>
        </p:txBody>
      </p:sp>
      <p:sp>
        <p:nvSpPr>
          <p:cNvPr id="538627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3871913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Example: 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	(A </a:t>
            </a:r>
            <a:r>
              <a:rPr lang="en-US" altLang="zh-CN" sz="2400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endParaRPr lang="en-US" altLang="zh-CN" sz="900" b="0">
              <a:solidFill>
                <a:srgbClr val="CC66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1. Eliminate </a:t>
            </a: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/>
            </a:r>
            <a:b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 	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2. Reduce scope of </a:t>
            </a: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b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 	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B)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endParaRPr lang="en-US" altLang="zh-CN" sz="2400" b="0">
              <a:solidFill>
                <a:srgbClr val="008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609600" y="76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  <a:lvl2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2pPr>
            <a:lvl3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3pPr>
            <a:lvl4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4pPr>
            <a:lvl5pPr defTabSz="865188">
              <a:spcBef>
                <a:spcPct val="0"/>
              </a:spcBef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5pPr>
            <a:lvl6pPr marL="4572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6pPr>
            <a:lvl7pPr marL="9144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7pPr>
            <a:lvl8pPr marL="13716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8pPr>
            <a:lvl9pPr marL="1828800" algn="ctr" defTabSz="865188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Review</a:t>
            </a:r>
            <a:endParaRPr lang="en-US" altLang="zh-CN" sz="2000">
              <a:ea typeface="宋体" panose="02010600030101010101" pitchFamily="2" charset="-122"/>
            </a:endParaRP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146050" y="990600"/>
            <a:ext cx="88455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rgbClr val="790015"/>
              </a:buClr>
              <a:buChar char="•"/>
              <a:defRPr b="1">
                <a:solidFill>
                  <a:srgbClr val="790015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rgbClr val="0000CC"/>
              </a:buClr>
              <a:buChar char="–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2pPr>
            <a:lvl3pPr marL="1085850" indent="-228600" algn="l">
              <a:spcBef>
                <a:spcPct val="20000"/>
              </a:spcBef>
              <a:buClr>
                <a:srgbClr val="0000CC"/>
              </a:buClr>
              <a:buChar char="•"/>
              <a:defRPr sz="1600" b="1">
                <a:solidFill>
                  <a:srgbClr val="00279F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800000"/>
              </a:buClr>
            </a:pPr>
            <a:r>
              <a:rPr lang="en-US" altLang="zh-CN" sz="1800" dirty="0">
                <a:solidFill>
                  <a:srgbClr val="800000"/>
                </a:solidFill>
                <a:ea typeface="宋体" panose="02010600030101010101" pitchFamily="2" charset="-122"/>
              </a:rPr>
              <a:t>Last Class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 smtClean="0">
                <a:solidFill>
                  <a:srgbClr val="0000CC"/>
                </a:solidFill>
                <a:ea typeface="宋体" panose="02010600030101010101" pitchFamily="2" charset="-122"/>
              </a:rPr>
              <a:t>Inference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1800" dirty="0" smtClean="0">
                <a:solidFill>
                  <a:srgbClr val="800000"/>
                </a:solidFill>
                <a:ea typeface="宋体" panose="02010600030101010101" pitchFamily="2" charset="-122"/>
              </a:rPr>
              <a:t>This </a:t>
            </a:r>
            <a:r>
              <a:rPr lang="en-US" altLang="zh-CN" sz="1800" dirty="0">
                <a:solidFill>
                  <a:srgbClr val="800000"/>
                </a:solidFill>
                <a:ea typeface="宋体" panose="02010600030101010101" pitchFamily="2" charset="-122"/>
              </a:rPr>
              <a:t>Class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0000CC"/>
                </a:solidFill>
                <a:ea typeface="宋体" panose="02010600030101010101" pitchFamily="2" charset="-122"/>
              </a:rPr>
              <a:t>Resolution Refutation Algorithm</a:t>
            </a:r>
          </a:p>
          <a:p>
            <a:pPr eaLnBrk="1" hangingPunct="1">
              <a:lnSpc>
                <a:spcPct val="110000"/>
              </a:lnSpc>
              <a:buClr>
                <a:srgbClr val="800000"/>
              </a:buClr>
            </a:pPr>
            <a:r>
              <a:rPr lang="en-US" altLang="zh-CN" sz="1800" dirty="0" smtClean="0">
                <a:solidFill>
                  <a:srgbClr val="800000"/>
                </a:solidFill>
                <a:ea typeface="宋体" panose="02010600030101010101" pitchFamily="2" charset="-122"/>
              </a:rPr>
              <a:t>Next </a:t>
            </a:r>
            <a:r>
              <a:rPr lang="en-US" altLang="zh-CN" sz="1800" dirty="0">
                <a:solidFill>
                  <a:srgbClr val="800000"/>
                </a:solidFill>
                <a:ea typeface="宋体" panose="02010600030101010101" pitchFamily="2" charset="-122"/>
              </a:rPr>
              <a:t>Class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dirty="0" smtClean="0">
                <a:solidFill>
                  <a:srgbClr val="0000CC"/>
                </a:solidFill>
                <a:ea typeface="宋体" panose="02010600030101010101" pitchFamily="2" charset="-122"/>
              </a:rPr>
              <a:t>First </a:t>
            </a:r>
            <a:r>
              <a:rPr lang="en-US" altLang="zh-CN" smtClean="0">
                <a:solidFill>
                  <a:srgbClr val="0000CC"/>
                </a:solidFill>
                <a:ea typeface="宋体" panose="02010600030101010101" pitchFamily="2" charset="-122"/>
              </a:rPr>
              <a:t>Order Logic</a:t>
            </a:r>
            <a:endParaRPr lang="en-US" altLang="zh-CN" dirty="0" smtClean="0">
              <a:solidFill>
                <a:srgbClr val="0000CC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34843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Sentence </a:t>
            </a:r>
            <a:r>
              <a:rPr lang="en-US" altLang="zh-CN" sz="2400" b="0">
                <a:ea typeface="宋体" panose="02010600030101010101" pitchFamily="2" charset="-122"/>
                <a:sym typeface="Wingdings" panose="05000000000000000000" pitchFamily="2" charset="2"/>
              </a:rPr>
              <a:t> Clause Form</a:t>
            </a:r>
            <a:endParaRPr lang="en-US" altLang="zh-CN" sz="2400" b="0">
              <a:ea typeface="宋体" panose="02010600030101010101" pitchFamily="2" charset="-122"/>
            </a:endParaRPr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5256213" cy="387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Example: 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	(A </a:t>
            </a:r>
            <a:r>
              <a:rPr lang="en-US" altLang="zh-CN" sz="2400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endParaRPr lang="en-US" altLang="zh-CN" sz="900" b="0">
              <a:solidFill>
                <a:srgbClr val="CC66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1. Eliminate </a:t>
            </a: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/>
            </a:r>
            <a:b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 	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2. Reduce scope of </a:t>
            </a: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b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 	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B)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3. Distribute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 over </a:t>
            </a: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b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D))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(B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D))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</a:t>
            </a:r>
            <a:endParaRPr lang="en-US" altLang="zh-CN" sz="2400" b="0">
              <a:solidFill>
                <a:srgbClr val="9933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</a:pPr>
            <a:endParaRPr lang="zh-CN" altLang="en-US" sz="2400" b="0">
              <a:solidFill>
                <a:srgbClr val="008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17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Sentence </a:t>
            </a:r>
            <a:r>
              <a:rPr lang="en-US" altLang="zh-CN" sz="2400" b="0">
                <a:ea typeface="宋体" panose="02010600030101010101" pitchFamily="2" charset="-122"/>
                <a:sym typeface="Wingdings" panose="05000000000000000000" pitchFamily="2" charset="2"/>
              </a:rPr>
              <a:t> Clause Form</a:t>
            </a:r>
            <a:endParaRPr lang="en-US" altLang="zh-CN" sz="2400" b="0">
              <a:ea typeface="宋体" panose="02010600030101010101" pitchFamily="2" charset="-122"/>
            </a:endParaRPr>
          </a:p>
        </p:txBody>
      </p:sp>
      <p:sp>
        <p:nvSpPr>
          <p:cNvPr id="540675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6584950" cy="387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Example: 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	(A </a:t>
            </a:r>
            <a:r>
              <a:rPr lang="en-US" altLang="zh-CN" sz="2400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endParaRPr lang="en-US" altLang="zh-CN" sz="900" b="0">
              <a:solidFill>
                <a:srgbClr val="CC66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1. Eliminate </a:t>
            </a: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/>
            </a:r>
            <a:b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 	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2. Reduce scope of </a:t>
            </a: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b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 	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B)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3. Distribute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 over </a:t>
            </a: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b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D))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(B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D))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C)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D)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(B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C)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(B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D)</a:t>
            </a:r>
          </a:p>
          <a:p>
            <a:pPr algn="l" eaLnBrk="1" hangingPunct="1">
              <a:spcBef>
                <a:spcPct val="0"/>
              </a:spcBef>
            </a:pPr>
            <a:endParaRPr lang="zh-CN" altLang="en-US" sz="2400" b="0">
              <a:solidFill>
                <a:srgbClr val="0080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1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Sentence </a:t>
            </a:r>
            <a:r>
              <a:rPr lang="en-US" altLang="zh-CN" sz="2400" b="0">
                <a:ea typeface="宋体" panose="02010600030101010101" pitchFamily="2" charset="-122"/>
                <a:sym typeface="Wingdings" panose="05000000000000000000" pitchFamily="2" charset="2"/>
              </a:rPr>
              <a:t> Clause Form</a:t>
            </a:r>
            <a:endParaRPr lang="en-US" altLang="zh-CN" sz="2400" b="0">
              <a:ea typeface="宋体" panose="02010600030101010101" pitchFamily="2" charset="-122"/>
            </a:endParaRPr>
          </a:p>
        </p:txBody>
      </p:sp>
      <p:sp>
        <p:nvSpPr>
          <p:cNvPr id="541699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658495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Example: 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	(A </a:t>
            </a:r>
            <a:r>
              <a:rPr lang="en-US" altLang="zh-CN" sz="2400">
                <a:solidFill>
                  <a:srgbClr val="CC66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endParaRPr lang="en-US" altLang="zh-CN" sz="900" b="0">
              <a:solidFill>
                <a:srgbClr val="CC66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1. Eliminate </a:t>
            </a: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/>
            </a:r>
            <a:b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 	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B)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2. Reduce scope of </a:t>
            </a: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b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 	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B)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</a:t>
            </a:r>
            <a:b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3. Distribute </a:t>
            </a: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 over </a:t>
            </a: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b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240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D))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(B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(C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D))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C)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(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D)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(B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C) </a:t>
            </a:r>
            <a:r>
              <a:rPr lang="en-US" altLang="zh-CN" sz="24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 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(B </a:t>
            </a:r>
            <a:r>
              <a:rPr lang="en-US" altLang="zh-CN" sz="240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D)</a:t>
            </a:r>
          </a:p>
          <a:p>
            <a:pPr algn="l" eaLnBrk="1" hangingPunct="1">
              <a:spcBef>
                <a:spcPct val="0"/>
              </a:spcBef>
            </a:pPr>
            <a:endParaRPr lang="en-US" altLang="zh-CN" sz="900" b="0">
              <a:solidFill>
                <a:srgbClr val="9933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Set of clauses: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{</a:t>
            </a:r>
            <a:r>
              <a:rPr lang="en-US" altLang="zh-CN" sz="2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008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 </a:t>
            </a:r>
            <a:r>
              <a:rPr lang="en-US" altLang="zh-CN" sz="240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, </a:t>
            </a:r>
            <a:r>
              <a:rPr lang="en-US" altLang="zh-CN" sz="2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2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A </a:t>
            </a:r>
            <a:r>
              <a:rPr lang="en-US" altLang="zh-CN" sz="2400">
                <a:solidFill>
                  <a:srgbClr val="008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D , B </a:t>
            </a:r>
            <a:r>
              <a:rPr lang="en-US" altLang="zh-CN" sz="2400">
                <a:solidFill>
                  <a:srgbClr val="008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 , B </a:t>
            </a:r>
            <a:r>
              <a:rPr lang="en-US" altLang="zh-CN" sz="2400">
                <a:solidFill>
                  <a:srgbClr val="008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2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D}</a:t>
            </a:r>
          </a:p>
        </p:txBody>
      </p:sp>
    </p:spTree>
    <p:extLst>
      <p:ext uri="{BB962C8B-B14F-4D97-AF65-F5344CB8AC3E}">
        <p14:creationId xmlns:p14="http://schemas.microsoft.com/office/powerpoint/2010/main" val="15040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Detection of Unsatisfiability</a:t>
            </a:r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1431925" y="1989138"/>
            <a:ext cx="500221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sz="3200" b="0">
                <a:latin typeface="Tahoma" panose="020B0604030504040204" pitchFamily="34" charset="0"/>
                <a:ea typeface="宋体" panose="02010600030101010101" pitchFamily="2" charset="-122"/>
              </a:rPr>
              <a:t>Car-OK</a:t>
            </a:r>
          </a:p>
          <a:p>
            <a:pPr eaLnBrk="1" hangingPunct="1">
              <a:buFontTx/>
              <a:buAutoNum type="arabicPeriod"/>
            </a:pPr>
            <a:r>
              <a:rPr lang="en-US" altLang="zh-CN" sz="32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Car-OK</a:t>
            </a:r>
          </a:p>
          <a:p>
            <a:pPr eaLnBrk="1" hangingPunct="1">
              <a:buFontTx/>
              <a:buAutoNum type="arabicPeriod"/>
            </a:pPr>
            <a:endParaRPr lang="en-US" altLang="zh-CN" sz="3200" b="0">
              <a:latin typeface="Tahoma" panose="020B0604030504040204" pitchFamily="34" charset="0"/>
              <a:ea typeface="宋体" panose="02010600030101010101" pitchFamily="2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3200" b="0" i="1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False</a:t>
            </a:r>
            <a:r>
              <a:rPr lang="en-US" altLang="zh-CN" sz="32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 (empty clause { })</a:t>
            </a:r>
            <a:endParaRPr lang="en-US" altLang="zh-CN" sz="3200" b="0" i="1">
              <a:latin typeface="Tahoma" panose="020B0604030504040204" pitchFamily="34" charset="0"/>
              <a:ea typeface="宋体" panose="02010600030101010101" pitchFamily="2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178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000" b="0" dirty="0">
                <a:ea typeface="宋体" panose="02010600030101010101" pitchFamily="2" charset="-122"/>
              </a:rPr>
              <a:t>Resolution Refutation Algorithm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1400" dirty="0">
                <a:ea typeface="宋体" panose="02010600030101010101" pitchFamily="2" charset="-122"/>
              </a:rPr>
              <a:t>RESOLUTION-REFUTATION(</a:t>
            </a:r>
            <a:r>
              <a:rPr lang="en-US" altLang="zh-CN" sz="1400" dirty="0" err="1">
                <a:ea typeface="宋体" panose="02010600030101010101" pitchFamily="2" charset="-122"/>
              </a:rPr>
              <a:t>KB</a:t>
            </a:r>
            <a:r>
              <a:rPr lang="en-US" altLang="zh-CN" sz="1400" dirty="0" err="1">
                <a:latin typeface="Symbol" panose="05050102010706020507" pitchFamily="18" charset="2"/>
                <a:ea typeface="宋体" panose="02010600030101010101" pitchFamily="2" charset="-122"/>
              </a:rPr>
              <a:t>,</a:t>
            </a:r>
            <a:r>
              <a:rPr lang="en-US" altLang="zh-CN" sz="1400" b="0" dirty="0" err="1">
                <a:latin typeface="Symbol" panose="05050102010706020507" pitchFamily="18" charset="2"/>
                <a:ea typeface="宋体" panose="02010600030101010101" pitchFamily="2" charset="-122"/>
              </a:rPr>
              <a:t>a</a:t>
            </a:r>
            <a:r>
              <a:rPr lang="en-US" altLang="zh-CN" sz="1400" dirty="0">
                <a:ea typeface="宋体" panose="02010600030101010101" pitchFamily="2" charset="-122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1400" dirty="0">
                <a:solidFill>
                  <a:srgbClr val="993300"/>
                </a:solidFill>
                <a:ea typeface="宋体" panose="02010600030101010101" pitchFamily="2" charset="-122"/>
              </a:rPr>
              <a:t>clauses</a:t>
            </a:r>
            <a:r>
              <a:rPr lang="en-US" altLang="zh-CN" sz="1400" dirty="0">
                <a:ea typeface="宋体" panose="02010600030101010101" pitchFamily="2" charset="-122"/>
              </a:rPr>
              <a:t> 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 set of clauses obtained from KB and </a:t>
            </a:r>
            <a:r>
              <a:rPr lang="en-US" altLang="zh-CN" sz="1400" dirty="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sz="1400" b="0" dirty="0">
                <a:latin typeface="Symbol" panose="05050102010706020507" pitchFamily="18" charset="2"/>
                <a:ea typeface="宋体" panose="02010600030101010101" pitchFamily="2" charset="-122"/>
                <a:sym typeface="Wingdings" panose="05000000000000000000" pitchFamily="2" charset="2"/>
              </a:rPr>
              <a:t>a</a:t>
            </a:r>
            <a:endParaRPr lang="en-US" altLang="zh-CN" sz="1400" b="0" dirty="0">
              <a:ea typeface="宋体" panose="02010600030101010101" pitchFamily="2" charset="-122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1400" dirty="0">
                <a:solidFill>
                  <a:srgbClr val="008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new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 {}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Repeat: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	For each C, C’ in </a:t>
            </a:r>
            <a:r>
              <a:rPr lang="en-US" altLang="zh-CN" sz="1400" dirty="0">
                <a:solidFill>
                  <a:srgbClr val="9933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clauses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do</a:t>
            </a:r>
            <a:b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</a:b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	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res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 RESOLVE(C,C’)</a:t>
            </a:r>
            <a:b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</a:b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	If 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res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contains the </a:t>
            </a:r>
            <a:r>
              <a:rPr lang="en-US" altLang="zh-CN" sz="1400" b="0" dirty="0">
                <a:solidFill>
                  <a:schemeClr val="tx2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empty clause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then return </a:t>
            </a:r>
            <a:r>
              <a:rPr lang="en-US" altLang="zh-CN" sz="1400" dirty="0">
                <a:solidFill>
                  <a:schemeClr val="hlink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yes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		</a:t>
            </a:r>
            <a:r>
              <a:rPr lang="en-US" altLang="zh-CN" sz="1400" dirty="0">
                <a:solidFill>
                  <a:srgbClr val="008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new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 </a:t>
            </a:r>
            <a:r>
              <a:rPr lang="en-US" altLang="zh-CN" sz="1400" dirty="0">
                <a:solidFill>
                  <a:srgbClr val="008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new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U 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res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/>
            </a:r>
            <a:b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</a:b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If </a:t>
            </a:r>
            <a:r>
              <a:rPr lang="en-US" altLang="zh-CN" sz="1400" dirty="0">
                <a:solidFill>
                  <a:srgbClr val="008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new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1400" b="0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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1400" dirty="0">
                <a:solidFill>
                  <a:srgbClr val="9933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clauses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then return </a:t>
            </a:r>
            <a:r>
              <a:rPr lang="en-US" altLang="zh-CN" sz="1400" dirty="0">
                <a:solidFill>
                  <a:schemeClr val="hlink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no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	</a:t>
            </a:r>
            <a:r>
              <a:rPr lang="en-US" altLang="zh-CN" sz="1400" dirty="0">
                <a:solidFill>
                  <a:srgbClr val="9933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clauses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 </a:t>
            </a:r>
            <a:r>
              <a:rPr lang="en-US" altLang="zh-CN" sz="1400" dirty="0">
                <a:solidFill>
                  <a:srgbClr val="9933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clauses</a:t>
            </a:r>
            <a:r>
              <a:rPr lang="en-US" altLang="zh-CN" sz="1400" dirty="0">
                <a:ea typeface="宋体" panose="02010600030101010101" pitchFamily="2" charset="-122"/>
                <a:sym typeface="Wingdings" panose="05000000000000000000" pitchFamily="2" charset="2"/>
              </a:rPr>
              <a:t> U </a:t>
            </a:r>
            <a:r>
              <a:rPr lang="en-US" altLang="zh-CN" sz="1400" dirty="0">
                <a:solidFill>
                  <a:srgbClr val="008000"/>
                </a:solidFill>
                <a:ea typeface="宋体" panose="02010600030101010101" pitchFamily="2" charset="-122"/>
                <a:sym typeface="Wingdings" panose="05000000000000000000" pitchFamily="2" charset="2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2333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Example</a:t>
            </a:r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6927850" cy="367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Battery-OK </a:t>
            </a:r>
            <a:r>
              <a:rPr lang="en-US" altLang="zh-CN" sz="18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Bulbs-OK </a:t>
            </a:r>
            <a:r>
              <a:rPr lang="en-US" altLang="zh-CN" sz="18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Battery-OK </a:t>
            </a:r>
            <a:r>
              <a:rPr lang="en-US" altLang="zh-CN" sz="18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Starter-OK </a:t>
            </a:r>
            <a:r>
              <a:rPr lang="en-US" altLang="zh-CN" sz="18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8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Empty-Gas-Tank </a:t>
            </a:r>
            <a:r>
              <a:rPr lang="en-US" altLang="zh-CN" sz="18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Engine-Starts </a:t>
            </a:r>
            <a:r>
              <a:rPr lang="en-US" altLang="zh-CN" sz="18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8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Flat-Tire </a:t>
            </a:r>
            <a:r>
              <a:rPr lang="en-US" altLang="zh-CN" sz="180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endParaRPr lang="en-US" altLang="zh-CN" sz="1800" b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endParaRPr lang="en-US" altLang="zh-CN" sz="2000" b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endParaRPr lang="zh-CN" altLang="en-US" sz="2000" b="0">
              <a:solidFill>
                <a:srgbClr val="9933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3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Example</a:t>
            </a:r>
          </a:p>
        </p:txBody>
      </p:sp>
      <p:sp>
        <p:nvSpPr>
          <p:cNvPr id="545795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7004050" cy="465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zh-CN" altLang="en-US" sz="18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Battery-OK </a:t>
            </a:r>
            <a:r>
              <a:rPr lang="en-US" altLang="zh-CN" sz="180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Bulbs-OK </a:t>
            </a:r>
            <a:r>
              <a:rPr lang="en-US" altLang="zh-CN" sz="180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Battery-OK </a:t>
            </a:r>
            <a:r>
              <a:rPr lang="en-US" altLang="zh-CN" sz="18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Starter-OK </a:t>
            </a:r>
            <a:r>
              <a:rPr lang="en-US" altLang="zh-CN" sz="18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 Empty-Gas-Tank </a:t>
            </a:r>
            <a:r>
              <a:rPr lang="en-US" altLang="zh-CN" sz="18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Engine-Starts </a:t>
            </a:r>
            <a:r>
              <a:rPr lang="en-US" altLang="zh-CN" sz="18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 Flat-Tire </a:t>
            </a:r>
            <a:r>
              <a:rPr lang="en-US" altLang="zh-CN" sz="18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Headlights-Work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latin typeface="Tahoma" panose="020B0604030504040204" pitchFamily="34" charset="0"/>
                <a:ea typeface="宋体" panose="02010600030101010101" pitchFamily="2" charset="-122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FF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Starter-OK </a:t>
            </a:r>
            <a:r>
              <a:rPr lang="en-US" altLang="zh-CN" sz="18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Empty-Gas-Tank </a:t>
            </a:r>
            <a:r>
              <a:rPr lang="en-US" altLang="zh-CN" sz="18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Engine-Starts </a:t>
            </a:r>
            <a:r>
              <a:rPr lang="en-US" altLang="zh-CN" sz="1800" b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(2+5)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Battery-OK </a:t>
            </a:r>
            <a:r>
              <a:rPr lang="en-US" altLang="zh-CN" sz="18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 Empty-Gas-Tank </a:t>
            </a:r>
            <a:r>
              <a:rPr lang="en-US" altLang="zh-CN" sz="18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Engine-Starts </a:t>
            </a:r>
            <a:r>
              <a:rPr lang="en-US" altLang="zh-CN" sz="1800" b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(2+6)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Battery-OK </a:t>
            </a:r>
            <a:r>
              <a:rPr lang="en-US" altLang="zh-CN" sz="18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Starter-OK </a:t>
            </a:r>
            <a:r>
              <a:rPr lang="en-US" altLang="zh-CN" sz="18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Engine-Starts </a:t>
            </a:r>
            <a:r>
              <a:rPr lang="en-US" altLang="zh-CN" sz="1800" b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(2+7)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Engine-Starts </a:t>
            </a:r>
            <a:r>
              <a:rPr lang="en-US" altLang="zh-CN" sz="18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Flat-Tire </a:t>
            </a:r>
            <a:r>
              <a:rPr lang="en-US" altLang="zh-CN" sz="1800" b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(3+8)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Engine-Starts </a:t>
            </a:r>
            <a:r>
              <a:rPr lang="en-US" altLang="zh-CN" sz="18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8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Car-OK </a:t>
            </a:r>
            <a:r>
              <a:rPr lang="en-US" altLang="zh-CN" sz="1800" b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(3+9)</a:t>
            </a:r>
          </a:p>
        </p:txBody>
      </p:sp>
    </p:spTree>
    <p:extLst>
      <p:ext uri="{BB962C8B-B14F-4D97-AF65-F5344CB8AC3E}">
        <p14:creationId xmlns:p14="http://schemas.microsoft.com/office/powerpoint/2010/main" val="32465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Example</a:t>
            </a:r>
          </a:p>
        </p:txBody>
      </p:sp>
      <p:sp>
        <p:nvSpPr>
          <p:cNvPr id="546819" name="Text Box 3"/>
          <p:cNvSpPr txBox="1">
            <a:spLocks noChangeArrowheads="1"/>
          </p:cNvSpPr>
          <p:nvPr/>
        </p:nvSpPr>
        <p:spPr bwMode="auto">
          <a:xfrm>
            <a:off x="914400" y="1725613"/>
            <a:ext cx="430530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…</a:t>
            </a:r>
            <a:endParaRPr lang="en-US" altLang="zh-CN" sz="1400" b="0">
              <a:latin typeface="Tahoma" panose="020B060403050404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(5) Battery-OK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(6) Starter-OK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(7) </a:t>
            </a: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Empty-Gas-Tank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(8) </a:t>
            </a: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</a:rPr>
              <a:t>Car-OK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(9) </a:t>
            </a: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…</a:t>
            </a:r>
            <a:endParaRPr lang="en-US" altLang="zh-CN" sz="1400" b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(12) </a:t>
            </a:r>
            <a:r>
              <a:rPr lang="en-US" altLang="zh-CN" sz="1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Battery-OK 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Starter-OK 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(13) </a:t>
            </a:r>
            <a:r>
              <a:rPr lang="en-US" altLang="zh-CN" sz="1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Engine-Starts 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Flat-Tire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sz="1400" b="0"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</a:p>
          <a:p>
            <a:pPr eaLnBrk="1" hangingPunct="1"/>
            <a:r>
              <a:rPr lang="en-US" altLang="zh-CN" sz="1400" b="0">
                <a:solidFill>
                  <a:srgbClr val="777777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 </a:t>
            </a:r>
          </a:p>
          <a:p>
            <a:pPr eaLnBrk="1" hangingPunct="1"/>
            <a:r>
              <a:rPr lang="en-US" altLang="zh-CN" sz="1400" b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(14) </a:t>
            </a:r>
            <a:r>
              <a:rPr lang="en-US" altLang="zh-CN" sz="1400" b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Battery-OK </a:t>
            </a:r>
            <a:r>
              <a:rPr lang="en-US" altLang="zh-CN" sz="1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 b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1400" b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400" b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Starter-OK </a:t>
            </a:r>
            <a:r>
              <a:rPr lang="en-US" altLang="zh-CN" sz="140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 b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Flat-Tire (12+13)</a:t>
            </a:r>
          </a:p>
          <a:p>
            <a:pPr eaLnBrk="1" hangingPunct="1"/>
            <a:r>
              <a:rPr lang="en-US" altLang="zh-CN" sz="1400" b="0">
                <a:solidFill>
                  <a:srgbClr val="800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</a:p>
          <a:p>
            <a:pPr eaLnBrk="1" hangingPunct="1"/>
            <a:r>
              <a:rPr lang="en-US" altLang="zh-CN" sz="1400" b="0">
                <a:solidFill>
                  <a:srgbClr val="D60093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(15) </a:t>
            </a:r>
            <a:r>
              <a:rPr lang="en-US" altLang="zh-CN" sz="1400" b="0">
                <a:solidFill>
                  <a:srgbClr val="D60093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Starter-OK </a:t>
            </a:r>
            <a:r>
              <a:rPr lang="en-US" altLang="zh-CN" sz="1400">
                <a:solidFill>
                  <a:srgbClr val="D60093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1400" b="0">
                <a:solidFill>
                  <a:srgbClr val="D60093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Flat-Tire (5+14)</a:t>
            </a:r>
          </a:p>
          <a:p>
            <a:pPr eaLnBrk="1" hangingPunct="1"/>
            <a:r>
              <a:rPr lang="en-US" altLang="zh-CN" sz="1400" b="0">
                <a:solidFill>
                  <a:srgbClr val="D60093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</a:p>
          <a:p>
            <a:pPr eaLnBrk="1" hangingPunct="1"/>
            <a:r>
              <a:rPr lang="en-US" altLang="zh-CN" sz="1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(16) Flat-Tire (6+15)</a:t>
            </a:r>
          </a:p>
          <a:p>
            <a:pPr eaLnBrk="1" hangingPunct="1"/>
            <a:r>
              <a:rPr lang="en-US" altLang="zh-CN" sz="1400" b="0">
                <a:solidFill>
                  <a:srgbClr val="0080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</a:p>
          <a:p>
            <a:pPr eaLnBrk="1" hangingPunct="1"/>
            <a:r>
              <a:rPr lang="en-US" altLang="zh-CN" sz="1400" b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(17)</a:t>
            </a:r>
            <a:r>
              <a:rPr lang="en-US" altLang="zh-CN" sz="1400" b="0" i="1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False </a:t>
            </a:r>
            <a:r>
              <a:rPr lang="en-US" altLang="zh-CN" sz="1400" b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(empty clause) (9+16)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endParaRPr lang="zh-CN" altLang="en-US" sz="1400" b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88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Summary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Literal</a:t>
            </a:r>
          </a:p>
          <a:p>
            <a:r>
              <a:rPr lang="en-US" altLang="zh-CN">
                <a:ea typeface="宋体" panose="02010600030101010101" pitchFamily="2" charset="-122"/>
              </a:rPr>
              <a:t>Unit Resolution Rule</a:t>
            </a:r>
          </a:p>
          <a:p>
            <a:r>
              <a:rPr lang="en-US" altLang="zh-CN">
                <a:ea typeface="宋体" panose="02010600030101010101" pitchFamily="2" charset="-122"/>
              </a:rPr>
              <a:t>Full Resolution Rule</a:t>
            </a:r>
          </a:p>
          <a:p>
            <a:r>
              <a:rPr lang="en-US" altLang="zh-CN">
                <a:ea typeface="宋体" panose="02010600030101010101" pitchFamily="2" charset="-122"/>
              </a:rPr>
              <a:t>Logical Entailment based on Full Resolution Rule</a:t>
            </a:r>
          </a:p>
        </p:txBody>
      </p:sp>
    </p:spTree>
    <p:extLst>
      <p:ext uri="{BB962C8B-B14F-4D97-AF65-F5344CB8AC3E}">
        <p14:creationId xmlns:p14="http://schemas.microsoft.com/office/powerpoint/2010/main" val="267193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Complementary Literals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8" y="1349375"/>
            <a:ext cx="9110662" cy="4133850"/>
          </a:xfrm>
        </p:spPr>
        <p:txBody>
          <a:bodyPr/>
          <a:lstStyle/>
          <a:p>
            <a:pPr marL="342900" indent="-342900" defTabSz="914400"/>
            <a:r>
              <a:rPr lang="en-US" altLang="zh-CN">
                <a:ea typeface="宋体" panose="02010600030101010101" pitchFamily="2" charset="-122"/>
              </a:rPr>
              <a:t>A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literal</a:t>
            </a:r>
            <a:r>
              <a:rPr lang="en-US" altLang="zh-CN">
                <a:ea typeface="宋体" panose="02010600030101010101" pitchFamily="2" charset="-122"/>
              </a:rPr>
              <a:t> is a either an atomic sentence or the negated atomic sentence, e.g.: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                     P or </a:t>
            </a:r>
            <a:r>
              <a:rPr lang="en-US" altLang="zh-CN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>
                <a:ea typeface="宋体" panose="02010600030101010101" pitchFamily="2" charset="-122"/>
              </a:rPr>
              <a:t>P</a:t>
            </a:r>
            <a:br>
              <a:rPr lang="en-US" altLang="zh-CN">
                <a:ea typeface="宋体" panose="02010600030101010101" pitchFamily="2" charset="-122"/>
              </a:rPr>
            </a:br>
            <a:endParaRPr lang="en-US" altLang="zh-CN">
              <a:ea typeface="宋体" panose="02010600030101010101" pitchFamily="2" charset="-122"/>
            </a:endParaRPr>
          </a:p>
          <a:p>
            <a:pPr marL="342900" indent="-342900" defTabSz="914400"/>
            <a:r>
              <a:rPr lang="en-US" altLang="zh-CN">
                <a:ea typeface="宋体" panose="02010600030101010101" pitchFamily="2" charset="-122"/>
              </a:rPr>
              <a:t>Two literals are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complementary</a:t>
            </a:r>
            <a:r>
              <a:rPr lang="en-US" altLang="zh-CN">
                <a:ea typeface="宋体" panose="02010600030101010101" pitchFamily="2" charset="-122"/>
              </a:rPr>
              <a:t> if one is the negation of the other, e.g.: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                    P and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>
                <a:ea typeface="宋体" panose="02010600030101010101" pitchFamily="2" charset="-122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24905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Unit Resolution Rule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Given two sentences: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      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p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   and    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/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where L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i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,</a:t>
            </a:r>
            <a:r>
              <a:rPr lang="en-US" altLang="zh-CN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…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, L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p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and M are all literals,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 and M and L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i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are complementary 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 literals</a:t>
            </a:r>
          </a:p>
          <a:p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Infer: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     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i-1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i+1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p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064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Examples</a:t>
            </a:r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4064000" cy="2414588"/>
          </a:xfrm>
          <a:prstGeom prst="rect">
            <a:avLst/>
          </a:prstGeom>
          <a:solidFill>
            <a:srgbClr val="E4EBF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From:</a:t>
            </a:r>
            <a:b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CN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Engine-Starts </a:t>
            </a:r>
            <a:r>
              <a:rPr lang="en-US" altLang="zh-CN" sz="320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/>
            <a:r>
              <a:rPr lang="en-US" altLang="zh-CN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Engine-Starts</a:t>
            </a:r>
          </a:p>
          <a:p>
            <a:pPr eaLnBrk="1" hangingPunct="1"/>
            <a:endParaRPr lang="en-US" altLang="zh-CN" b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Infer:</a:t>
            </a:r>
            <a:b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Car-OK</a:t>
            </a:r>
          </a:p>
        </p:txBody>
      </p:sp>
      <p:sp>
        <p:nvSpPr>
          <p:cNvPr id="521220" name="Text Box 4"/>
          <p:cNvSpPr txBox="1">
            <a:spLocks noChangeArrowheads="1"/>
          </p:cNvSpPr>
          <p:nvPr/>
        </p:nvSpPr>
        <p:spPr bwMode="auto">
          <a:xfrm>
            <a:off x="4419600" y="3657600"/>
            <a:ext cx="4064000" cy="2414588"/>
          </a:xfrm>
          <a:prstGeom prst="rect">
            <a:avLst/>
          </a:prstGeom>
          <a:solidFill>
            <a:srgbClr val="F7EFCD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From:</a:t>
            </a:r>
            <a:br>
              <a:rPr lang="en-US" altLang="zh-CN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Engine-Starts </a:t>
            </a:r>
            <a:r>
              <a:rPr lang="en-US" altLang="zh-CN" sz="3200">
                <a:solidFill>
                  <a:srgbClr val="993300"/>
                </a:solidFill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/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	</a:t>
            </a:r>
            <a:r>
              <a:rPr lang="en-US" altLang="zh-CN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Car-OK</a:t>
            </a:r>
          </a:p>
          <a:p>
            <a:pPr eaLnBrk="1" hangingPunct="1"/>
            <a:endParaRPr lang="en-US" altLang="zh-CN" b="0">
              <a:solidFill>
                <a:srgbClr val="993300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Infer:</a:t>
            </a:r>
            <a:br>
              <a:rPr lang="en-US" altLang="zh-CN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</a:br>
            <a:r>
              <a:rPr lang="en-US" altLang="zh-CN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Engine-Starts</a:t>
            </a:r>
          </a:p>
        </p:txBody>
      </p:sp>
      <p:sp>
        <p:nvSpPr>
          <p:cNvPr id="521221" name="Text Box 5"/>
          <p:cNvSpPr txBox="1">
            <a:spLocks noChangeArrowheads="1"/>
          </p:cNvSpPr>
          <p:nvPr/>
        </p:nvSpPr>
        <p:spPr bwMode="auto">
          <a:xfrm>
            <a:off x="4876800" y="1676400"/>
            <a:ext cx="212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latin typeface="Tahoma" panose="020B0604030504040204" pitchFamily="34" charset="0"/>
                <a:ea typeface="宋体" panose="02010600030101010101" pitchFamily="2" charset="-122"/>
              </a:rPr>
              <a:t>Modus ponens</a:t>
            </a:r>
          </a:p>
        </p:txBody>
      </p:sp>
      <p:sp>
        <p:nvSpPr>
          <p:cNvPr id="521222" name="Text Box 6"/>
          <p:cNvSpPr txBox="1">
            <a:spLocks noChangeArrowheads="1"/>
          </p:cNvSpPr>
          <p:nvPr/>
        </p:nvSpPr>
        <p:spPr bwMode="auto">
          <a:xfrm>
            <a:off x="2362200" y="5638800"/>
            <a:ext cx="1957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altLang="zh-CN" sz="2400" b="0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Modus tolens</a:t>
            </a:r>
          </a:p>
        </p:txBody>
      </p:sp>
      <p:grpSp>
        <p:nvGrpSpPr>
          <p:cNvPr id="521223" name="Group 7"/>
          <p:cNvGrpSpPr>
            <a:grpSpLocks/>
          </p:cNvGrpSpPr>
          <p:nvPr/>
        </p:nvGrpSpPr>
        <p:grpSpPr bwMode="auto">
          <a:xfrm>
            <a:off x="4572000" y="2667000"/>
            <a:ext cx="4044950" cy="457200"/>
            <a:chOff x="2880" y="1680"/>
            <a:chExt cx="2548" cy="288"/>
          </a:xfrm>
        </p:grpSpPr>
        <p:sp>
          <p:nvSpPr>
            <p:cNvPr id="521224" name="Text Box 8"/>
            <p:cNvSpPr txBox="1">
              <a:spLocks noChangeArrowheads="1"/>
            </p:cNvSpPr>
            <p:nvPr/>
          </p:nvSpPr>
          <p:spPr bwMode="auto">
            <a:xfrm>
              <a:off x="3264" y="1680"/>
              <a:ext cx="21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altLang="zh-CN" sz="2400" b="0">
                  <a:solidFill>
                    <a:srgbClr val="D60093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Engine-Starts </a:t>
              </a:r>
              <a:r>
                <a:rPr lang="en-US" altLang="zh-CN" sz="2400">
                  <a:solidFill>
                    <a:srgbClr val="D60093"/>
                  </a:solidFill>
                  <a:latin typeface="Tahoma" panose="020B0604030504040204" pitchFamily="34" charset="0"/>
                  <a:ea typeface="宋体" panose="02010600030101010101" pitchFamily="2" charset="-122"/>
                  <a:sym typeface="Symbol" panose="05050102010706020507" pitchFamily="18" charset="2"/>
                </a:rPr>
                <a:t></a:t>
              </a:r>
              <a:r>
                <a:rPr lang="en-US" altLang="zh-CN" sz="2400" b="0">
                  <a:solidFill>
                    <a:srgbClr val="D60093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 Car-OK</a:t>
              </a:r>
            </a:p>
          </p:txBody>
        </p:sp>
        <p:sp>
          <p:nvSpPr>
            <p:cNvPr id="521225" name="Line 9"/>
            <p:cNvSpPr>
              <a:spLocks noChangeShapeType="1"/>
            </p:cNvSpPr>
            <p:nvPr/>
          </p:nvSpPr>
          <p:spPr bwMode="auto">
            <a:xfrm>
              <a:off x="2880" y="1680"/>
              <a:ext cx="384" cy="144"/>
            </a:xfrm>
            <a:prstGeom prst="line">
              <a:avLst/>
            </a:prstGeom>
            <a:noFill/>
            <a:ln w="9525">
              <a:solidFill>
                <a:srgbClr val="D6009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035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animBg="1" autoUpdateAnimBg="0"/>
      <p:bldP spid="521220" grpId="0" animBg="1" autoUpdateAnimBg="0"/>
      <p:bldP spid="521221" grpId="0" autoUpdateAnimBg="0"/>
      <p:bldP spid="5212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Another Example</a:t>
            </a:r>
          </a:p>
        </p:txBody>
      </p:sp>
      <p:sp>
        <p:nvSpPr>
          <p:cNvPr id="522243" name="Text Box 3"/>
          <p:cNvSpPr txBox="1">
            <a:spLocks noChangeArrowheads="1"/>
          </p:cNvSpPr>
          <p:nvPr/>
        </p:nvSpPr>
        <p:spPr bwMode="auto">
          <a:xfrm>
            <a:off x="762000" y="1577975"/>
            <a:ext cx="5616575" cy="335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7EF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zh-CN" altLang="en-US" b="0" dirty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Engine-Starts </a:t>
            </a:r>
            <a:r>
              <a:rPr lang="en-US" altLang="zh-CN" sz="3200" dirty="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 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Flat-Tire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dirty="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Engine-Starts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Flat-Tire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endParaRPr lang="en-US" altLang="zh-CN" b="0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Flat-Tire </a:t>
            </a:r>
            <a:r>
              <a:rPr lang="en-US" altLang="zh-CN" sz="3200" dirty="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 Car-OK </a:t>
            </a:r>
            <a:r>
              <a:rPr lang="en-US" altLang="zh-CN" b="0" dirty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(1 + 2)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endParaRPr lang="en-US" altLang="zh-CN" b="0" dirty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AutoNum type="arabicPeriod"/>
            </a:pPr>
            <a:r>
              <a:rPr lang="en-US" altLang="zh-CN" b="0" dirty="0">
                <a:latin typeface="Tahoma" panose="020B0604030504040204" pitchFamily="34" charset="0"/>
                <a:ea typeface="宋体" panose="02010600030101010101" pitchFamily="2" charset="-122"/>
              </a:rPr>
              <a:t>Car-OK </a:t>
            </a:r>
            <a:r>
              <a:rPr lang="en-US" altLang="zh-CN" b="0" dirty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(3 + 4)</a:t>
            </a:r>
          </a:p>
        </p:txBody>
      </p:sp>
    </p:spTree>
    <p:extLst>
      <p:ext uri="{BB962C8B-B14F-4D97-AF65-F5344CB8AC3E}">
        <p14:creationId xmlns:p14="http://schemas.microsoft.com/office/powerpoint/2010/main" val="30248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Detection of Unsatisfiability</a:t>
            </a:r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431925" y="1989138"/>
            <a:ext cx="500221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sz="3200" b="0">
                <a:latin typeface="Tahoma" panose="020B0604030504040204" pitchFamily="34" charset="0"/>
                <a:ea typeface="宋体" panose="02010600030101010101" pitchFamily="2" charset="-122"/>
              </a:rPr>
              <a:t>Car-OK</a:t>
            </a:r>
          </a:p>
          <a:p>
            <a:pPr eaLnBrk="1" hangingPunct="1">
              <a:buFontTx/>
              <a:buAutoNum type="arabicPeriod"/>
            </a:pPr>
            <a:r>
              <a:rPr lang="en-US" altLang="zh-CN" sz="32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Car-OK</a:t>
            </a:r>
          </a:p>
          <a:p>
            <a:pPr eaLnBrk="1" hangingPunct="1">
              <a:buFontTx/>
              <a:buAutoNum type="arabicPeriod"/>
            </a:pPr>
            <a:endParaRPr lang="en-US" altLang="zh-CN" sz="3200" b="0">
              <a:latin typeface="Tahoma" panose="020B0604030504040204" pitchFamily="34" charset="0"/>
              <a:ea typeface="宋体" panose="02010600030101010101" pitchFamily="2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AutoNum type="arabicPeriod"/>
            </a:pPr>
            <a:r>
              <a:rPr lang="en-US" altLang="zh-CN" sz="3200" b="0" i="1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False</a:t>
            </a:r>
            <a:r>
              <a:rPr lang="en-US" altLang="zh-CN" sz="3200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 (empty clause { })</a:t>
            </a:r>
            <a:endParaRPr lang="en-US" altLang="zh-CN" sz="3200" b="0" i="1">
              <a:latin typeface="Tahoma" panose="020B0604030504040204" pitchFamily="34" charset="0"/>
              <a:ea typeface="宋体" panose="02010600030101010101" pitchFamily="2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918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Soundness of Unit Resolution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anose="02010600030101010101" pitchFamily="2" charset="-122"/>
              </a:rPr>
              <a:t>Let m be a model of: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      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p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   and    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M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/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where M and L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i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are complementary 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 literals</a:t>
            </a:r>
          </a:p>
          <a:p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400">
                <a:ea typeface="宋体" panose="02010600030101010101" pitchFamily="2" charset="-122"/>
                <a:sym typeface="Symbol" panose="05050102010706020507" pitchFamily="18" charset="2"/>
              </a:rPr>
              <a:t>i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must be </a:t>
            </a:r>
            <a:r>
              <a:rPr lang="en-US" altLang="zh-CN" i="1">
                <a:ea typeface="宋体" panose="02010600030101010101" pitchFamily="2" charset="-122"/>
                <a:sym typeface="Symbol" panose="05050102010706020507" pitchFamily="18" charset="2"/>
              </a:rPr>
              <a:t>False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in m, hence </a:t>
            </a:r>
            <a:b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</a:rPr>
              <a:t>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i-1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i+1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sz="700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9933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…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</a:rPr>
              <a:t> </a:t>
            </a:r>
            <a:r>
              <a:rPr lang="en-US" altLang="zh-CN" b="0">
                <a:solidFill>
                  <a:srgbClr val="9933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 </a:t>
            </a:r>
            <a:r>
              <a:rPr lang="en-US" altLang="zh-CN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L</a:t>
            </a: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p</a:t>
            </a:r>
            <a:b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</a:br>
            <a:r>
              <a:rPr lang="en-US" altLang="zh-CN" sz="1400">
                <a:solidFill>
                  <a:srgbClr val="9933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must be </a:t>
            </a:r>
            <a:r>
              <a:rPr lang="en-US" altLang="zh-CN" i="1">
                <a:ea typeface="宋体" panose="02010600030101010101" pitchFamily="2" charset="-122"/>
                <a:sym typeface="Symbol" panose="05050102010706020507" pitchFamily="18" charset="2"/>
              </a:rPr>
              <a:t>True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66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533400"/>
          </a:xfrm>
        </p:spPr>
        <p:txBody>
          <a:bodyPr/>
          <a:lstStyle/>
          <a:p>
            <a:r>
              <a:rPr lang="en-US" altLang="zh-CN" sz="2400" b="0">
                <a:ea typeface="宋体" panose="02010600030101010101" pitchFamily="2" charset="-122"/>
              </a:rPr>
              <a:t>Shortcoming of Unit Resolution</a:t>
            </a:r>
          </a:p>
        </p:txBody>
      </p:sp>
      <p:sp>
        <p:nvSpPr>
          <p:cNvPr id="52736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46760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7EF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From: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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Engine-Starts </a:t>
            </a:r>
            <a:r>
              <a:rPr lang="en-US" altLang="zh-CN" sz="3200"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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Flat-Tire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		</a:t>
            </a:r>
            <a:r>
              <a:rPr lang="en-US" altLang="zh-CN" b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Engine-Starts </a:t>
            </a:r>
            <a:r>
              <a:rPr lang="en-US" altLang="zh-CN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b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Flat-Tire </a:t>
            </a:r>
            <a:r>
              <a:rPr lang="en-US" altLang="zh-CN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b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Engine-Starts </a:t>
            </a:r>
            <a:r>
              <a:rPr lang="en-US" altLang="zh-CN" sz="3200">
                <a:ea typeface="宋体" panose="02010600030101010101" pitchFamily="2" charset="-122"/>
                <a:sym typeface="Symbol" panose="05050102010706020507" pitchFamily="18" charset="2"/>
              </a:rPr>
              <a:t>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Empty-Gas-Tank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		 </a:t>
            </a:r>
            <a:r>
              <a:rPr lang="en-US" altLang="zh-CN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Empty-Gas-Tank </a:t>
            </a:r>
            <a:r>
              <a:rPr lang="en-US" altLang="zh-CN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 </a:t>
            </a:r>
            <a:r>
              <a:rPr lang="en-US" altLang="zh-CN" b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Engine-Starts</a:t>
            </a:r>
            <a:endParaRPr lang="en-US" altLang="zh-CN" b="0">
              <a:latin typeface="Tahoma" panose="020B060403050404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we can infer nothing …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… although</a:t>
            </a:r>
            <a:r>
              <a:rPr lang="en-US" altLang="zh-CN" b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solidFill>
                  <a:srgbClr val="5F5F5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	 </a:t>
            </a:r>
            <a:r>
              <a:rPr lang="en-US" altLang="zh-CN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Empty-Gas-Tank </a:t>
            </a:r>
            <a:r>
              <a:rPr lang="en-US" altLang="zh-CN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</a:t>
            </a:r>
            <a:r>
              <a:rPr lang="en-US" altLang="zh-CN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Flat-Tire </a:t>
            </a:r>
            <a:r>
              <a:rPr lang="en-US" altLang="zh-CN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</a:t>
            </a:r>
            <a:r>
              <a:rPr lang="en-US" altLang="zh-CN" b="0">
                <a:solidFill>
                  <a:srgbClr val="CC6600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Car-OK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None/>
            </a:pPr>
            <a:r>
              <a:rPr lang="en-US" altLang="zh-CN" b="0">
                <a:latin typeface="Tahoma" panose="020B0604030504040204" pitchFamily="34" charset="0"/>
                <a:ea typeface="宋体" panose="02010600030101010101" pitchFamily="2" charset="-122"/>
              </a:rPr>
              <a:t>is logically entailed by the two sentences</a:t>
            </a:r>
          </a:p>
        </p:txBody>
      </p:sp>
    </p:spTree>
    <p:extLst>
      <p:ext uri="{BB962C8B-B14F-4D97-AF65-F5344CB8AC3E}">
        <p14:creationId xmlns:p14="http://schemas.microsoft.com/office/powerpoint/2010/main" val="2875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A.TEMPLATE.pp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NCSA.TEMPLATE.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NCSA.TEMPLATE.pp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SA.TEMPLATE.pp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SA.TEMPLATE.pp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AppleShare:NCSA Presentations:PowerPoint4.0.template:NCSA.TEMPLATE.pp</Template>
  <TotalTime>17680</TotalTime>
  <Pages>1</Pages>
  <Words>1411</Words>
  <Application>Microsoft Office PowerPoint</Application>
  <PresentationFormat>Letter Paper (8.5x11 in)</PresentationFormat>
  <Paragraphs>192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宋体</vt:lpstr>
      <vt:lpstr>Arial</vt:lpstr>
      <vt:lpstr>Symbol</vt:lpstr>
      <vt:lpstr>Tahoma</vt:lpstr>
      <vt:lpstr>Times New Roman</vt:lpstr>
      <vt:lpstr>Wingdings</vt:lpstr>
      <vt:lpstr>NCSA.TEMPLATE.pp</vt:lpstr>
      <vt:lpstr>PowerPoint Presentation</vt:lpstr>
      <vt:lpstr>PowerPoint Presentation</vt:lpstr>
      <vt:lpstr>Complementary Literals</vt:lpstr>
      <vt:lpstr>Unit Resolution Rule</vt:lpstr>
      <vt:lpstr>Examples</vt:lpstr>
      <vt:lpstr>Another Example</vt:lpstr>
      <vt:lpstr>Detection of Unsatisfiability</vt:lpstr>
      <vt:lpstr>Soundness of Unit Resolution</vt:lpstr>
      <vt:lpstr>Shortcoming of Unit Resolution</vt:lpstr>
      <vt:lpstr>Full Resolution Rule</vt:lpstr>
      <vt:lpstr>Example</vt:lpstr>
      <vt:lpstr>Example</vt:lpstr>
      <vt:lpstr>Not All Inferences are Useful! </vt:lpstr>
      <vt:lpstr>Not All Inferences are Useful!</vt:lpstr>
      <vt:lpstr>Not All Inferences are Useful!</vt:lpstr>
      <vt:lpstr>Full Resolution Rule</vt:lpstr>
      <vt:lpstr>Sentence  Clause Form</vt:lpstr>
      <vt:lpstr>Sentence  Clause Form</vt:lpstr>
      <vt:lpstr>Sentence  Clause Form</vt:lpstr>
      <vt:lpstr>Sentence  Clause Form</vt:lpstr>
      <vt:lpstr>Sentence  Clause Form</vt:lpstr>
      <vt:lpstr>Sentence  Clause Form</vt:lpstr>
      <vt:lpstr>Detection of Unsatisfiability</vt:lpstr>
      <vt:lpstr>Resolution Refutation Algorithm</vt:lpstr>
      <vt:lpstr>Example</vt:lpstr>
      <vt:lpstr>Example</vt:lpstr>
      <vt:lpstr>Example</vt:lpstr>
      <vt:lpstr>Summary</vt:lpstr>
    </vt:vector>
  </TitlesOfParts>
  <Company>Computing and Information Sciences, 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690 (Implementation of High-Performance Data Mining Systems) Lecture 0 of 18</dc:title>
  <dc:subject/>
  <dc:creator>yaohang@cs.odu.edu</dc:creator>
  <cp:keywords/>
  <dc:description/>
  <cp:lastModifiedBy>Vikas Ashok</cp:lastModifiedBy>
  <cp:revision>688</cp:revision>
  <cp:lastPrinted>1999-07-21T06:37:24Z</cp:lastPrinted>
  <dcterms:created xsi:type="dcterms:W3CDTF">1995-10-31T07:46:16Z</dcterms:created>
  <dcterms:modified xsi:type="dcterms:W3CDTF">2020-03-22T21:52:13Z</dcterms:modified>
</cp:coreProperties>
</file>