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1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</p:sldIdLst>
  <p:sldSz cx="9144000" cy="6858000" type="letter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8CF4EA"/>
    <a:srgbClr val="D93192"/>
    <a:srgbClr val="316501"/>
    <a:srgbClr val="F35B1B"/>
    <a:srgbClr val="80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BE78E3-2CB0-4737-98F8-CDD1DD8DEA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32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DDCA8E-778F-491C-9790-3C4CC55F9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01" tIns="46852" rIns="92401" bIns="46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17663" y="1028700"/>
            <a:ext cx="3756025" cy="281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4794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5086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98550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4941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198688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CE910-3917-4121-9EBB-EF32C693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6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0315-0510-49C5-BF59-6C6249EA9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8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11113"/>
            <a:ext cx="2278062" cy="6240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" y="11113"/>
            <a:ext cx="6681788" cy="6240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8519-19A9-421A-845F-F461118DBC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14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9F6289-5010-4BE5-854C-B55E78B2B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88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32F9AF-0BA1-4BB3-94F1-33DD59FB0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03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050" y="11113"/>
            <a:ext cx="9112250" cy="6240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C5A6BF-E237-4F48-BEEF-4EE9D43A2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91D9-258A-4FF8-8572-9BDD4ADC1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401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C8C7-2CD8-4E2B-98EE-2E95737F8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9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D26C3-3746-4062-BE74-5DA647D2A4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790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BD74-D12B-417D-B213-49A23F12F1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0513-0AB8-43CA-BA00-2131073D5E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2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2357-E18F-4FC4-BB4F-CF7CF7F663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9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FAE5-DF4F-4565-A7CD-B64D78A757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88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95EF-E0E4-44B5-8530-DA9042585A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4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AD7A22-A51B-432F-959C-4799F8544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0"/>
            <a:ext cx="9129712" cy="9763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8" y="1060450"/>
            <a:ext cx="911066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Level One: All Cap, Bold, Arial 18, Maroon</a:t>
            </a:r>
          </a:p>
          <a:p>
            <a:pPr lvl="1"/>
            <a:r>
              <a:rPr lang="en-US" altLang="zh-CN"/>
              <a:t>Level two: initial cap, bold, arial 16, blue</a:t>
            </a:r>
          </a:p>
          <a:p>
            <a:pPr lvl="2"/>
            <a:r>
              <a:rPr lang="en-US" altLang="zh-CN"/>
              <a:t>Level three: initial cap, bold, arial 16, blue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588" y="6445250"/>
            <a:ext cx="7580312" cy="3175"/>
          </a:xfrm>
          <a:prstGeom prst="line">
            <a:avLst/>
          </a:prstGeom>
          <a:noFill/>
          <a:ln w="25400">
            <a:solidFill>
              <a:srgbClr val="00279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48200" y="6499225"/>
            <a:ext cx="4419600" cy="225425"/>
          </a:xfrm>
          <a:prstGeom prst="rect">
            <a:avLst/>
          </a:prstGeom>
          <a:noFill/>
          <a:ln>
            <a:noFill/>
          </a:ln>
          <a:effectLst/>
        </p:spPr>
        <p:txBody>
          <a:bodyPr lIns="88900" tIns="42862" rIns="88900" bIns="42862">
            <a:spAutoFit/>
          </a:bodyPr>
          <a:lstStyle>
            <a:lvl1pPr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US" altLang="zh-CN" sz="900">
              <a:solidFill>
                <a:srgbClr val="00279F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9050" y="11113"/>
            <a:ext cx="9099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Title: Cap All Words, Bold, Arial 28, White</a:t>
            </a:r>
          </a:p>
        </p:txBody>
      </p:sp>
      <p:sp>
        <p:nvSpPr>
          <p:cNvPr id="1034" name="Rectangle 20"/>
          <p:cNvSpPr>
            <a:spLocks noChangeArrowheads="1"/>
          </p:cNvSpPr>
          <p:nvPr userDrawn="1"/>
        </p:nvSpPr>
        <p:spPr bwMode="auto">
          <a:xfrm>
            <a:off x="0" y="6516688"/>
            <a:ext cx="219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>
                <a:ea typeface="宋体" panose="02010600030101010101" pitchFamily="2" charset="-122"/>
              </a:rPr>
              <a:t>Artificial Intelligence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pic>
        <p:nvPicPr>
          <p:cNvPr id="1035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5375"/>
            <a:ext cx="685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865188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23850" indent="-323850" algn="l" defTabSz="865188" rtl="0" eaLnBrk="0" fontAlgn="base" hangingPunct="0">
        <a:spcBef>
          <a:spcPct val="20000"/>
        </a:spcBef>
        <a:spcAft>
          <a:spcPct val="0"/>
        </a:spcAft>
        <a:buClr>
          <a:srgbClr val="790015"/>
        </a:buClr>
        <a:buChar char="•"/>
        <a:defRPr b="1" kern="1200">
          <a:solidFill>
            <a:srgbClr val="790015"/>
          </a:solidFill>
          <a:latin typeface="+mn-lt"/>
          <a:ea typeface="+mn-ea"/>
          <a:cs typeface="+mn-cs"/>
        </a:defRPr>
      </a:lvl1pPr>
      <a:lvl2pPr marL="703263" indent="-265113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2pPr>
      <a:lvl3pPr marL="1084263" indent="-219075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3pPr>
      <a:lvl4pPr marL="1600200" indent="-228600" algn="l" defTabSz="865188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865188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041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Lecture 19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4099" name="Rectangle 1043"/>
          <p:cNvSpPr>
            <a:spLocks noChangeArrowheads="1"/>
          </p:cNvSpPr>
          <p:nvPr/>
        </p:nvSpPr>
        <p:spPr bwMode="auto">
          <a:xfrm>
            <a:off x="695325" y="2667000"/>
            <a:ext cx="77533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23850" indent="-323850"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zh-CN" sz="20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Vikas Ashok</a:t>
            </a: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Department of Computer Science</a:t>
            </a: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ODU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endParaRPr lang="en-US" altLang="zh-CN" sz="1800" b="0" u="sng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Reading for This Class:</a:t>
            </a: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Chapters 15, 16</a:t>
            </a:r>
          </a:p>
        </p:txBody>
      </p:sp>
      <p:sp>
        <p:nvSpPr>
          <p:cNvPr id="4100" name="Rectangle 1044"/>
          <p:cNvSpPr>
            <a:spLocks noChangeArrowheads="1"/>
          </p:cNvSpPr>
          <p:nvPr/>
        </p:nvSpPr>
        <p:spPr bwMode="auto">
          <a:xfrm>
            <a:off x="3802924" y="1600200"/>
            <a:ext cx="17027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Pure Inductive inference (induction)</a:t>
            </a:r>
          </a:p>
          <a:p>
            <a:pPr lvl="1"/>
            <a:r>
              <a:rPr lang="en-US" altLang="en-US"/>
              <a:t>Given a collection of examples of f, return a function h that approximates f</a:t>
            </a:r>
          </a:p>
          <a:p>
            <a:pPr lvl="1"/>
            <a:r>
              <a:rPr lang="en-US" altLang="en-US"/>
              <a:t>Tries to find a function </a:t>
            </a:r>
            <a:r>
              <a:rPr lang="en-US" altLang="en-US" i="1"/>
              <a:t>h</a:t>
            </a:r>
            <a:r>
              <a:rPr lang="en-US" altLang="en-US"/>
              <a:t> that approximates a set of samples defining a function </a:t>
            </a:r>
            <a:r>
              <a:rPr lang="en-US" altLang="en-US" i="1"/>
              <a:t>f</a:t>
            </a:r>
            <a:endParaRPr lang="en-US" altLang="en-US"/>
          </a:p>
          <a:p>
            <a:pPr lvl="1"/>
            <a:r>
              <a:rPr lang="en-US" altLang="en-US"/>
              <a:t>the samples are usually provided as </a:t>
            </a:r>
            <a:br>
              <a:rPr lang="en-US" altLang="en-US"/>
            </a:br>
            <a:r>
              <a:rPr lang="en-US" altLang="en-US"/>
              <a:t>input-output pairs </a:t>
            </a:r>
            <a:r>
              <a:rPr lang="en-US" altLang="en-US" i="1"/>
              <a:t>(x, f(x))</a:t>
            </a:r>
            <a:endParaRPr lang="en-US" altLang="en-US"/>
          </a:p>
          <a:p>
            <a:pPr lvl="1"/>
            <a:r>
              <a:rPr lang="en-US" altLang="en-US"/>
              <a:t>Function h is called a hypothesis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anose="02010600030101010101" pitchFamily="2" charset="-122"/>
              </a:rPr>
              <a:t>Good hypothesis generalize well – predict unseen examples correctly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77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Inductive Learning 1</a:t>
            </a:r>
          </a:p>
        </p:txBody>
      </p:sp>
      <p:grpSp>
        <p:nvGrpSpPr>
          <p:cNvPr id="835587" name="Group 3"/>
          <p:cNvGrpSpPr>
            <a:grpSpLocks/>
          </p:cNvGrpSpPr>
          <p:nvPr/>
        </p:nvGrpSpPr>
        <p:grpSpPr bwMode="auto">
          <a:xfrm>
            <a:off x="0" y="1219200"/>
            <a:ext cx="5486400" cy="5181600"/>
            <a:chOff x="144" y="1488"/>
            <a:chExt cx="2208" cy="2208"/>
          </a:xfrm>
          <a:solidFill>
            <a:schemeClr val="bg1"/>
          </a:solidFill>
        </p:grpSpPr>
        <p:grpSp>
          <p:nvGrpSpPr>
            <p:cNvPr id="835588" name="Group 4"/>
            <p:cNvGrpSpPr>
              <a:grpSpLocks/>
            </p:cNvGrpSpPr>
            <p:nvPr/>
          </p:nvGrpSpPr>
          <p:grpSpPr bwMode="auto">
            <a:xfrm>
              <a:off x="144" y="1488"/>
              <a:ext cx="2208" cy="2208"/>
              <a:chOff x="144" y="1488"/>
              <a:chExt cx="2208" cy="2208"/>
            </a:xfrm>
            <a:grpFill/>
          </p:grpSpPr>
          <p:grpSp>
            <p:nvGrpSpPr>
              <p:cNvPr id="835589" name="Group 5"/>
              <p:cNvGrpSpPr>
                <a:grpSpLocks/>
              </p:cNvGrpSpPr>
              <p:nvPr/>
            </p:nvGrpSpPr>
            <p:grpSpPr bwMode="auto">
              <a:xfrm>
                <a:off x="144" y="1488"/>
                <a:ext cx="2208" cy="2208"/>
                <a:chOff x="144" y="1488"/>
                <a:chExt cx="2208" cy="2208"/>
              </a:xfrm>
              <a:grpFill/>
            </p:grpSpPr>
            <p:sp>
              <p:nvSpPr>
                <p:cNvPr id="835590" name="Rectangle 6"/>
                <p:cNvSpPr>
                  <a:spLocks noChangeArrowheads="1"/>
                </p:cNvSpPr>
                <p:nvPr/>
              </p:nvSpPr>
              <p:spPr bwMode="auto">
                <a:xfrm rot="-21600000">
                  <a:off x="144" y="1488"/>
                  <a:ext cx="2208" cy="220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35591" name="Group 7"/>
                <p:cNvGrpSpPr>
                  <a:grpSpLocks/>
                </p:cNvGrpSpPr>
                <p:nvPr/>
              </p:nvGrpSpPr>
              <p:grpSpPr bwMode="auto">
                <a:xfrm>
                  <a:off x="384" y="1728"/>
                  <a:ext cx="1728" cy="1728"/>
                  <a:chOff x="384" y="1728"/>
                  <a:chExt cx="1728" cy="1728"/>
                </a:xfrm>
                <a:grpFill/>
              </p:grpSpPr>
              <p:sp>
                <p:nvSpPr>
                  <p:cNvPr id="83559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728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5593" name="Line 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248" y="2592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5594" name="Text Box 10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03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x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5595" name="Text Box 11"/>
              <p:cNvSpPr txBox="1">
                <a:spLocks noChangeArrowheads="1"/>
              </p:cNvSpPr>
              <p:nvPr/>
            </p:nvSpPr>
            <p:spPr bwMode="auto">
              <a:xfrm>
                <a:off x="144" y="1488"/>
                <a:ext cx="177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f(x)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35596" name="Oval 12"/>
            <p:cNvSpPr>
              <a:spLocks noChangeArrowheads="1"/>
            </p:cNvSpPr>
            <p:nvPr/>
          </p:nvSpPr>
          <p:spPr bwMode="auto">
            <a:xfrm>
              <a:off x="528" y="31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7" name="Oval 13"/>
            <p:cNvSpPr>
              <a:spLocks noChangeArrowheads="1"/>
            </p:cNvSpPr>
            <p:nvPr/>
          </p:nvSpPr>
          <p:spPr bwMode="auto">
            <a:xfrm>
              <a:off x="632" y="30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8" name="Oval 14"/>
            <p:cNvSpPr>
              <a:spLocks noChangeArrowheads="1"/>
            </p:cNvSpPr>
            <p:nvPr/>
          </p:nvSpPr>
          <p:spPr bwMode="auto">
            <a:xfrm>
              <a:off x="736" y="29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9" name="Oval 15"/>
            <p:cNvSpPr>
              <a:spLocks noChangeArrowheads="1"/>
            </p:cNvSpPr>
            <p:nvPr/>
          </p:nvSpPr>
          <p:spPr bwMode="auto">
            <a:xfrm>
              <a:off x="840" y="30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0" name="Oval 16"/>
            <p:cNvSpPr>
              <a:spLocks noChangeArrowheads="1"/>
            </p:cNvSpPr>
            <p:nvPr/>
          </p:nvSpPr>
          <p:spPr bwMode="auto">
            <a:xfrm>
              <a:off x="944" y="28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1" name="Oval 17"/>
            <p:cNvSpPr>
              <a:spLocks noChangeArrowheads="1"/>
            </p:cNvSpPr>
            <p:nvPr/>
          </p:nvSpPr>
          <p:spPr bwMode="auto">
            <a:xfrm>
              <a:off x="1048" y="27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2" name="Oval 18"/>
            <p:cNvSpPr>
              <a:spLocks noChangeArrowheads="1"/>
            </p:cNvSpPr>
            <p:nvPr/>
          </p:nvSpPr>
          <p:spPr bwMode="auto">
            <a:xfrm>
              <a:off x="1152" y="24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3" name="Oval 19"/>
            <p:cNvSpPr>
              <a:spLocks noChangeArrowheads="1"/>
            </p:cNvSpPr>
            <p:nvPr/>
          </p:nvSpPr>
          <p:spPr bwMode="auto">
            <a:xfrm>
              <a:off x="1360" y="25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4" name="Oval 20"/>
            <p:cNvSpPr>
              <a:spLocks noChangeArrowheads="1"/>
            </p:cNvSpPr>
            <p:nvPr/>
          </p:nvSpPr>
          <p:spPr bwMode="auto">
            <a:xfrm>
              <a:off x="1256" y="26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5" name="Oval 21"/>
            <p:cNvSpPr>
              <a:spLocks noChangeArrowheads="1"/>
            </p:cNvSpPr>
            <p:nvPr/>
          </p:nvSpPr>
          <p:spPr bwMode="auto">
            <a:xfrm>
              <a:off x="1464" y="26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6" name="Oval 22"/>
            <p:cNvSpPr>
              <a:spLocks noChangeArrowheads="1"/>
            </p:cNvSpPr>
            <p:nvPr/>
          </p:nvSpPr>
          <p:spPr bwMode="auto">
            <a:xfrm>
              <a:off x="1568" y="22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7" name="Oval 23"/>
            <p:cNvSpPr>
              <a:spLocks noChangeArrowheads="1"/>
            </p:cNvSpPr>
            <p:nvPr/>
          </p:nvSpPr>
          <p:spPr bwMode="auto">
            <a:xfrm>
              <a:off x="1672" y="23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8" name="Oval 24"/>
            <p:cNvSpPr>
              <a:spLocks noChangeArrowheads="1"/>
            </p:cNvSpPr>
            <p:nvPr/>
          </p:nvSpPr>
          <p:spPr bwMode="auto">
            <a:xfrm>
              <a:off x="1776" y="22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5609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060450"/>
            <a:ext cx="3111500" cy="5191125"/>
          </a:xfrm>
        </p:spPr>
        <p:txBody>
          <a:bodyPr/>
          <a:lstStyle/>
          <a:p>
            <a:pPr marL="285750" indent="-285750" defTabSz="914400"/>
            <a:r>
              <a:rPr lang="en-US" altLang="en-US"/>
              <a:t>input-output pairs displayed as points in a plane</a:t>
            </a:r>
          </a:p>
          <a:p>
            <a:pPr marL="285750" indent="-285750" defTabSz="914400"/>
            <a:r>
              <a:rPr lang="en-US" altLang="en-US"/>
              <a:t>the task is to find a hypothesis (functions) that connects the points</a:t>
            </a:r>
          </a:p>
          <a:p>
            <a:pPr marL="685800" lvl="1" indent="-285750" defTabSz="914400"/>
            <a:r>
              <a:rPr lang="en-US" altLang="en-US"/>
              <a:t>either all of them, or most of them</a:t>
            </a:r>
          </a:p>
          <a:p>
            <a:pPr marL="285750" indent="-285750" defTabSz="914400"/>
            <a:r>
              <a:rPr lang="en-US" altLang="en-US"/>
              <a:t>various performance measures</a:t>
            </a:r>
          </a:p>
          <a:p>
            <a:pPr marL="685800" lvl="1" indent="-285750" defTabSz="914400"/>
            <a:r>
              <a:rPr lang="en-US" altLang="en-US"/>
              <a:t>number of points connected</a:t>
            </a:r>
          </a:p>
          <a:p>
            <a:pPr marL="685800" lvl="1" indent="-285750" defTabSz="914400"/>
            <a:r>
              <a:rPr lang="en-US" altLang="en-US"/>
              <a:t>minimal surface</a:t>
            </a:r>
          </a:p>
          <a:p>
            <a:pPr marL="685800" lvl="1" indent="-285750" defTabSz="914400"/>
            <a:r>
              <a:rPr lang="en-US" altLang="en-US"/>
              <a:t>lowest tension</a:t>
            </a:r>
          </a:p>
        </p:txBody>
      </p:sp>
    </p:spTree>
    <p:extLst>
      <p:ext uri="{BB962C8B-B14F-4D97-AF65-F5344CB8AC3E}">
        <p14:creationId xmlns:p14="http://schemas.microsoft.com/office/powerpoint/2010/main" val="258895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Inductive Learning 2</a:t>
            </a:r>
          </a:p>
        </p:txBody>
      </p:sp>
      <p:grpSp>
        <p:nvGrpSpPr>
          <p:cNvPr id="836611" name="Group 3"/>
          <p:cNvGrpSpPr>
            <a:grpSpLocks/>
          </p:cNvGrpSpPr>
          <p:nvPr/>
        </p:nvGrpSpPr>
        <p:grpSpPr bwMode="auto">
          <a:xfrm>
            <a:off x="0" y="1219200"/>
            <a:ext cx="5791200" cy="5181600"/>
            <a:chOff x="144" y="1488"/>
            <a:chExt cx="2208" cy="2208"/>
          </a:xfrm>
          <a:solidFill>
            <a:schemeClr val="bg1"/>
          </a:solidFill>
        </p:grpSpPr>
        <p:grpSp>
          <p:nvGrpSpPr>
            <p:cNvPr id="836612" name="Group 4"/>
            <p:cNvGrpSpPr>
              <a:grpSpLocks/>
            </p:cNvGrpSpPr>
            <p:nvPr/>
          </p:nvGrpSpPr>
          <p:grpSpPr bwMode="auto">
            <a:xfrm>
              <a:off x="144" y="1488"/>
              <a:ext cx="2208" cy="2208"/>
              <a:chOff x="144" y="1488"/>
              <a:chExt cx="2208" cy="2208"/>
            </a:xfrm>
            <a:grpFill/>
          </p:grpSpPr>
          <p:grpSp>
            <p:nvGrpSpPr>
              <p:cNvPr id="836613" name="Group 5"/>
              <p:cNvGrpSpPr>
                <a:grpSpLocks/>
              </p:cNvGrpSpPr>
              <p:nvPr/>
            </p:nvGrpSpPr>
            <p:grpSpPr bwMode="auto">
              <a:xfrm>
                <a:off x="144" y="1488"/>
                <a:ext cx="2208" cy="2208"/>
                <a:chOff x="144" y="1488"/>
                <a:chExt cx="2208" cy="2208"/>
              </a:xfrm>
              <a:grpFill/>
            </p:grpSpPr>
            <p:sp>
              <p:nvSpPr>
                <p:cNvPr id="836614" name="Rectangle 6"/>
                <p:cNvSpPr>
                  <a:spLocks noChangeArrowheads="1"/>
                </p:cNvSpPr>
                <p:nvPr/>
              </p:nvSpPr>
              <p:spPr bwMode="auto">
                <a:xfrm rot="-21600000">
                  <a:off x="144" y="1488"/>
                  <a:ext cx="2208" cy="220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36615" name="Group 7"/>
                <p:cNvGrpSpPr>
                  <a:grpSpLocks/>
                </p:cNvGrpSpPr>
                <p:nvPr/>
              </p:nvGrpSpPr>
              <p:grpSpPr bwMode="auto">
                <a:xfrm>
                  <a:off x="384" y="1728"/>
                  <a:ext cx="1728" cy="1728"/>
                  <a:chOff x="384" y="1728"/>
                  <a:chExt cx="1728" cy="1728"/>
                </a:xfrm>
                <a:grpFill/>
              </p:grpSpPr>
              <p:sp>
                <p:nvSpPr>
                  <p:cNvPr id="83661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728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6617" name="Line 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248" y="2592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661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03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x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6619" name="Text Box 11"/>
              <p:cNvSpPr txBox="1">
                <a:spLocks noChangeArrowheads="1"/>
              </p:cNvSpPr>
              <p:nvPr/>
            </p:nvSpPr>
            <p:spPr bwMode="auto">
              <a:xfrm>
                <a:off x="144" y="1488"/>
                <a:ext cx="177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f(x)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36620" name="Oval 12"/>
            <p:cNvSpPr>
              <a:spLocks noChangeArrowheads="1"/>
            </p:cNvSpPr>
            <p:nvPr/>
          </p:nvSpPr>
          <p:spPr bwMode="auto">
            <a:xfrm>
              <a:off x="528" y="31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1" name="Oval 13"/>
            <p:cNvSpPr>
              <a:spLocks noChangeArrowheads="1"/>
            </p:cNvSpPr>
            <p:nvPr/>
          </p:nvSpPr>
          <p:spPr bwMode="auto">
            <a:xfrm>
              <a:off x="632" y="30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2" name="Oval 14"/>
            <p:cNvSpPr>
              <a:spLocks noChangeArrowheads="1"/>
            </p:cNvSpPr>
            <p:nvPr/>
          </p:nvSpPr>
          <p:spPr bwMode="auto">
            <a:xfrm>
              <a:off x="736" y="29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3" name="Oval 15"/>
            <p:cNvSpPr>
              <a:spLocks noChangeArrowheads="1"/>
            </p:cNvSpPr>
            <p:nvPr/>
          </p:nvSpPr>
          <p:spPr bwMode="auto">
            <a:xfrm>
              <a:off x="840" y="30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4" name="Oval 16"/>
            <p:cNvSpPr>
              <a:spLocks noChangeArrowheads="1"/>
            </p:cNvSpPr>
            <p:nvPr/>
          </p:nvSpPr>
          <p:spPr bwMode="auto">
            <a:xfrm>
              <a:off x="944" y="28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5" name="Oval 17"/>
            <p:cNvSpPr>
              <a:spLocks noChangeArrowheads="1"/>
            </p:cNvSpPr>
            <p:nvPr/>
          </p:nvSpPr>
          <p:spPr bwMode="auto">
            <a:xfrm>
              <a:off x="1048" y="27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6" name="Oval 18"/>
            <p:cNvSpPr>
              <a:spLocks noChangeArrowheads="1"/>
            </p:cNvSpPr>
            <p:nvPr/>
          </p:nvSpPr>
          <p:spPr bwMode="auto">
            <a:xfrm>
              <a:off x="1152" y="24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7" name="Oval 19"/>
            <p:cNvSpPr>
              <a:spLocks noChangeArrowheads="1"/>
            </p:cNvSpPr>
            <p:nvPr/>
          </p:nvSpPr>
          <p:spPr bwMode="auto">
            <a:xfrm>
              <a:off x="1360" y="25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8" name="Oval 20"/>
            <p:cNvSpPr>
              <a:spLocks noChangeArrowheads="1"/>
            </p:cNvSpPr>
            <p:nvPr/>
          </p:nvSpPr>
          <p:spPr bwMode="auto">
            <a:xfrm>
              <a:off x="1256" y="26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29" name="Oval 21"/>
            <p:cNvSpPr>
              <a:spLocks noChangeArrowheads="1"/>
            </p:cNvSpPr>
            <p:nvPr/>
          </p:nvSpPr>
          <p:spPr bwMode="auto">
            <a:xfrm>
              <a:off x="1464" y="26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30" name="Oval 22"/>
            <p:cNvSpPr>
              <a:spLocks noChangeArrowheads="1"/>
            </p:cNvSpPr>
            <p:nvPr/>
          </p:nvSpPr>
          <p:spPr bwMode="auto">
            <a:xfrm>
              <a:off x="1568" y="22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31" name="Oval 23"/>
            <p:cNvSpPr>
              <a:spLocks noChangeArrowheads="1"/>
            </p:cNvSpPr>
            <p:nvPr/>
          </p:nvSpPr>
          <p:spPr bwMode="auto">
            <a:xfrm>
              <a:off x="1672" y="23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632" name="Oval 24"/>
            <p:cNvSpPr>
              <a:spLocks noChangeArrowheads="1"/>
            </p:cNvSpPr>
            <p:nvPr/>
          </p:nvSpPr>
          <p:spPr bwMode="auto">
            <a:xfrm>
              <a:off x="1776" y="22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6633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5943600" y="1060450"/>
            <a:ext cx="3187700" cy="5191125"/>
          </a:xfrm>
        </p:spPr>
        <p:txBody>
          <a:bodyPr/>
          <a:lstStyle/>
          <a:p>
            <a:pPr marL="285750" indent="-285750" defTabSz="914400"/>
            <a:r>
              <a:rPr lang="en-US" altLang="en-US"/>
              <a:t>hypothesis is a function consisting of linear segments</a:t>
            </a:r>
          </a:p>
          <a:p>
            <a:pPr marL="285750" indent="-285750" defTabSz="914400"/>
            <a:r>
              <a:rPr lang="en-US" altLang="en-US"/>
              <a:t>fully incorporates all sample pairs </a:t>
            </a:r>
          </a:p>
          <a:p>
            <a:pPr marL="685800" lvl="1" indent="-285750" defTabSz="914400"/>
            <a:r>
              <a:rPr lang="en-US" altLang="en-US"/>
              <a:t>goes through all points</a:t>
            </a:r>
          </a:p>
          <a:p>
            <a:pPr marL="285750" indent="-285750" defTabSz="914400"/>
            <a:r>
              <a:rPr lang="en-US" altLang="en-US"/>
              <a:t>very easy to calculate</a:t>
            </a:r>
          </a:p>
          <a:p>
            <a:pPr marL="285750" indent="-285750" defTabSz="914400"/>
            <a:r>
              <a:rPr lang="en-US" altLang="en-US"/>
              <a:t>has discontinuities at the joints of the segments</a:t>
            </a:r>
          </a:p>
          <a:p>
            <a:pPr marL="285750" indent="-285750" defTabSz="914400"/>
            <a:r>
              <a:rPr lang="en-US" altLang="en-US"/>
              <a:t>moderate predictive performance</a:t>
            </a:r>
          </a:p>
        </p:txBody>
      </p:sp>
      <p:cxnSp>
        <p:nvCxnSpPr>
          <p:cNvPr id="836634" name="AutoShape 26"/>
          <p:cNvCxnSpPr>
            <a:cxnSpLocks noChangeShapeType="1"/>
            <a:stCxn id="836620" idx="7"/>
            <a:endCxn id="836621" idx="3"/>
          </p:cNvCxnSpPr>
          <p:nvPr/>
        </p:nvCxnSpPr>
        <p:spPr bwMode="auto">
          <a:xfrm flipV="1">
            <a:off x="1114624" y="4882390"/>
            <a:ext cx="183752" cy="29582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35" name="AutoShape 27"/>
          <p:cNvCxnSpPr>
            <a:cxnSpLocks noChangeShapeType="1"/>
            <a:stCxn id="836621" idx="7"/>
            <a:endCxn id="836622" idx="3"/>
          </p:cNvCxnSpPr>
          <p:nvPr/>
        </p:nvCxnSpPr>
        <p:spPr bwMode="auto">
          <a:xfrm flipV="1">
            <a:off x="1387398" y="4694651"/>
            <a:ext cx="183752" cy="1080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36" name="AutoShape 28"/>
          <p:cNvCxnSpPr>
            <a:cxnSpLocks noChangeShapeType="1"/>
            <a:stCxn id="836622" idx="5"/>
            <a:endCxn id="836623" idx="1"/>
          </p:cNvCxnSpPr>
          <p:nvPr/>
        </p:nvCxnSpPr>
        <p:spPr bwMode="auto">
          <a:xfrm>
            <a:off x="1660172" y="4694651"/>
            <a:ext cx="183752" cy="29582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37" name="AutoShape 29"/>
          <p:cNvCxnSpPr>
            <a:cxnSpLocks noChangeShapeType="1"/>
            <a:stCxn id="836624" idx="3"/>
            <a:endCxn id="836623" idx="7"/>
          </p:cNvCxnSpPr>
          <p:nvPr/>
        </p:nvCxnSpPr>
        <p:spPr bwMode="auto">
          <a:xfrm flipH="1">
            <a:off x="1932946" y="4506912"/>
            <a:ext cx="183752" cy="48356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38" name="AutoShape 30"/>
          <p:cNvCxnSpPr>
            <a:cxnSpLocks noChangeShapeType="1"/>
            <a:stCxn id="836625" idx="3"/>
            <a:endCxn id="836624" idx="7"/>
          </p:cNvCxnSpPr>
          <p:nvPr/>
        </p:nvCxnSpPr>
        <p:spPr bwMode="auto">
          <a:xfrm flipH="1">
            <a:off x="2205720" y="4319173"/>
            <a:ext cx="183752" cy="1080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39" name="AutoShape 31"/>
          <p:cNvCxnSpPr>
            <a:cxnSpLocks noChangeShapeType="1"/>
            <a:stCxn id="836626" idx="3"/>
            <a:endCxn id="836625" idx="7"/>
          </p:cNvCxnSpPr>
          <p:nvPr/>
        </p:nvCxnSpPr>
        <p:spPr bwMode="auto">
          <a:xfrm flipH="1">
            <a:off x="2478494" y="3568217"/>
            <a:ext cx="183752" cy="67130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0" name="AutoShape 32"/>
          <p:cNvCxnSpPr>
            <a:cxnSpLocks noChangeShapeType="1"/>
            <a:stCxn id="836628" idx="1"/>
            <a:endCxn id="836626" idx="5"/>
          </p:cNvCxnSpPr>
          <p:nvPr/>
        </p:nvCxnSpPr>
        <p:spPr bwMode="auto">
          <a:xfrm flipH="1" flipV="1">
            <a:off x="2751268" y="3568217"/>
            <a:ext cx="183752" cy="29582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1" name="AutoShape 33"/>
          <p:cNvCxnSpPr>
            <a:cxnSpLocks noChangeShapeType="1"/>
            <a:stCxn id="836627" idx="3"/>
            <a:endCxn id="836628" idx="7"/>
          </p:cNvCxnSpPr>
          <p:nvPr/>
        </p:nvCxnSpPr>
        <p:spPr bwMode="auto">
          <a:xfrm flipH="1">
            <a:off x="3024042" y="3755956"/>
            <a:ext cx="183752" cy="1080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2" name="AutoShape 34"/>
          <p:cNvCxnSpPr>
            <a:cxnSpLocks noChangeShapeType="1"/>
            <a:stCxn id="836629" idx="1"/>
            <a:endCxn id="836627" idx="5"/>
          </p:cNvCxnSpPr>
          <p:nvPr/>
        </p:nvCxnSpPr>
        <p:spPr bwMode="auto">
          <a:xfrm flipH="1" flipV="1">
            <a:off x="3296816" y="3755956"/>
            <a:ext cx="183751" cy="29582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3" name="AutoShape 35"/>
          <p:cNvCxnSpPr>
            <a:cxnSpLocks noChangeShapeType="1"/>
            <a:stCxn id="836629" idx="7"/>
            <a:endCxn id="836630" idx="4"/>
          </p:cNvCxnSpPr>
          <p:nvPr/>
        </p:nvCxnSpPr>
        <p:spPr bwMode="auto">
          <a:xfrm flipV="1">
            <a:off x="3569589" y="3209234"/>
            <a:ext cx="228263" cy="842549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4" name="AutoShape 36"/>
          <p:cNvCxnSpPr>
            <a:cxnSpLocks noChangeShapeType="1"/>
            <a:stCxn id="836631" idx="1"/>
            <a:endCxn id="836630" idx="5"/>
          </p:cNvCxnSpPr>
          <p:nvPr/>
        </p:nvCxnSpPr>
        <p:spPr bwMode="auto">
          <a:xfrm flipH="1" flipV="1">
            <a:off x="3842363" y="3192738"/>
            <a:ext cx="183752" cy="1080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6645" name="AutoShape 37"/>
          <p:cNvCxnSpPr>
            <a:cxnSpLocks noChangeShapeType="1"/>
            <a:stCxn id="836631" idx="7"/>
            <a:endCxn id="836632" idx="3"/>
          </p:cNvCxnSpPr>
          <p:nvPr/>
        </p:nvCxnSpPr>
        <p:spPr bwMode="auto">
          <a:xfrm flipV="1">
            <a:off x="4115137" y="3004999"/>
            <a:ext cx="183752" cy="29582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387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Inductive Learning 3</a:t>
            </a:r>
          </a:p>
        </p:txBody>
      </p:sp>
      <p:grpSp>
        <p:nvGrpSpPr>
          <p:cNvPr id="837635" name="Group 3"/>
          <p:cNvGrpSpPr>
            <a:grpSpLocks/>
          </p:cNvGrpSpPr>
          <p:nvPr/>
        </p:nvGrpSpPr>
        <p:grpSpPr bwMode="auto">
          <a:xfrm>
            <a:off x="0" y="1219200"/>
            <a:ext cx="5791200" cy="5181600"/>
            <a:chOff x="144" y="1488"/>
            <a:chExt cx="2208" cy="2208"/>
          </a:xfrm>
          <a:solidFill>
            <a:schemeClr val="bg1"/>
          </a:solidFill>
        </p:grpSpPr>
        <p:grpSp>
          <p:nvGrpSpPr>
            <p:cNvPr id="837636" name="Group 4"/>
            <p:cNvGrpSpPr>
              <a:grpSpLocks/>
            </p:cNvGrpSpPr>
            <p:nvPr/>
          </p:nvGrpSpPr>
          <p:grpSpPr bwMode="auto">
            <a:xfrm>
              <a:off x="144" y="1488"/>
              <a:ext cx="2208" cy="2208"/>
              <a:chOff x="144" y="1488"/>
              <a:chExt cx="2208" cy="2208"/>
            </a:xfrm>
            <a:grpFill/>
          </p:grpSpPr>
          <p:grpSp>
            <p:nvGrpSpPr>
              <p:cNvPr id="837637" name="Group 5"/>
              <p:cNvGrpSpPr>
                <a:grpSpLocks/>
              </p:cNvGrpSpPr>
              <p:nvPr/>
            </p:nvGrpSpPr>
            <p:grpSpPr bwMode="auto">
              <a:xfrm>
                <a:off x="144" y="1488"/>
                <a:ext cx="2208" cy="2208"/>
                <a:chOff x="144" y="1488"/>
                <a:chExt cx="2208" cy="2208"/>
              </a:xfrm>
              <a:grpFill/>
            </p:grpSpPr>
            <p:sp>
              <p:nvSpPr>
                <p:cNvPr id="837638" name="Rectangle 6"/>
                <p:cNvSpPr>
                  <a:spLocks noChangeArrowheads="1"/>
                </p:cNvSpPr>
                <p:nvPr/>
              </p:nvSpPr>
              <p:spPr bwMode="auto">
                <a:xfrm rot="-21600000">
                  <a:off x="144" y="1488"/>
                  <a:ext cx="2208" cy="220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37639" name="Group 7"/>
                <p:cNvGrpSpPr>
                  <a:grpSpLocks/>
                </p:cNvGrpSpPr>
                <p:nvPr/>
              </p:nvGrpSpPr>
              <p:grpSpPr bwMode="auto">
                <a:xfrm>
                  <a:off x="384" y="1728"/>
                  <a:ext cx="1728" cy="1728"/>
                  <a:chOff x="384" y="1728"/>
                  <a:chExt cx="1728" cy="1728"/>
                </a:xfrm>
                <a:grpFill/>
              </p:grpSpPr>
              <p:sp>
                <p:nvSpPr>
                  <p:cNvPr id="83764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728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7641" name="Line 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248" y="2592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7642" name="Text Box 10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03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x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7643" name="Text Box 11"/>
              <p:cNvSpPr txBox="1">
                <a:spLocks noChangeArrowheads="1"/>
              </p:cNvSpPr>
              <p:nvPr/>
            </p:nvSpPr>
            <p:spPr bwMode="auto">
              <a:xfrm>
                <a:off x="144" y="1488"/>
                <a:ext cx="177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f(x)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37644" name="Oval 12"/>
            <p:cNvSpPr>
              <a:spLocks noChangeArrowheads="1"/>
            </p:cNvSpPr>
            <p:nvPr/>
          </p:nvSpPr>
          <p:spPr bwMode="auto">
            <a:xfrm>
              <a:off x="528" y="31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45" name="Oval 13"/>
            <p:cNvSpPr>
              <a:spLocks noChangeArrowheads="1"/>
            </p:cNvSpPr>
            <p:nvPr/>
          </p:nvSpPr>
          <p:spPr bwMode="auto">
            <a:xfrm>
              <a:off x="632" y="30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46" name="Oval 14"/>
            <p:cNvSpPr>
              <a:spLocks noChangeArrowheads="1"/>
            </p:cNvSpPr>
            <p:nvPr/>
          </p:nvSpPr>
          <p:spPr bwMode="auto">
            <a:xfrm>
              <a:off x="736" y="29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47" name="Oval 15"/>
            <p:cNvSpPr>
              <a:spLocks noChangeArrowheads="1"/>
            </p:cNvSpPr>
            <p:nvPr/>
          </p:nvSpPr>
          <p:spPr bwMode="auto">
            <a:xfrm>
              <a:off x="840" y="30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48" name="Oval 16"/>
            <p:cNvSpPr>
              <a:spLocks noChangeArrowheads="1"/>
            </p:cNvSpPr>
            <p:nvPr/>
          </p:nvSpPr>
          <p:spPr bwMode="auto">
            <a:xfrm>
              <a:off x="944" y="28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49" name="Oval 17"/>
            <p:cNvSpPr>
              <a:spLocks noChangeArrowheads="1"/>
            </p:cNvSpPr>
            <p:nvPr/>
          </p:nvSpPr>
          <p:spPr bwMode="auto">
            <a:xfrm>
              <a:off x="1048" y="27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0" name="Oval 18"/>
            <p:cNvSpPr>
              <a:spLocks noChangeArrowheads="1"/>
            </p:cNvSpPr>
            <p:nvPr/>
          </p:nvSpPr>
          <p:spPr bwMode="auto">
            <a:xfrm>
              <a:off x="1152" y="24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1" name="Oval 19"/>
            <p:cNvSpPr>
              <a:spLocks noChangeArrowheads="1"/>
            </p:cNvSpPr>
            <p:nvPr/>
          </p:nvSpPr>
          <p:spPr bwMode="auto">
            <a:xfrm>
              <a:off x="1360" y="25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2" name="Oval 20"/>
            <p:cNvSpPr>
              <a:spLocks noChangeArrowheads="1"/>
            </p:cNvSpPr>
            <p:nvPr/>
          </p:nvSpPr>
          <p:spPr bwMode="auto">
            <a:xfrm>
              <a:off x="1256" y="26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3" name="Oval 21"/>
            <p:cNvSpPr>
              <a:spLocks noChangeArrowheads="1"/>
            </p:cNvSpPr>
            <p:nvPr/>
          </p:nvSpPr>
          <p:spPr bwMode="auto">
            <a:xfrm>
              <a:off x="1464" y="26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4" name="Oval 22"/>
            <p:cNvSpPr>
              <a:spLocks noChangeArrowheads="1"/>
            </p:cNvSpPr>
            <p:nvPr/>
          </p:nvSpPr>
          <p:spPr bwMode="auto">
            <a:xfrm>
              <a:off x="1568" y="22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5" name="Oval 23"/>
            <p:cNvSpPr>
              <a:spLocks noChangeArrowheads="1"/>
            </p:cNvSpPr>
            <p:nvPr/>
          </p:nvSpPr>
          <p:spPr bwMode="auto">
            <a:xfrm>
              <a:off x="1672" y="23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56" name="Oval 24"/>
            <p:cNvSpPr>
              <a:spLocks noChangeArrowheads="1"/>
            </p:cNvSpPr>
            <p:nvPr/>
          </p:nvSpPr>
          <p:spPr bwMode="auto">
            <a:xfrm>
              <a:off x="1776" y="22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7657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060450"/>
            <a:ext cx="3340100" cy="5191125"/>
          </a:xfrm>
        </p:spPr>
        <p:txBody>
          <a:bodyPr/>
          <a:lstStyle/>
          <a:p>
            <a:pPr marL="285750" indent="-285750" defTabSz="914400"/>
            <a:r>
              <a:rPr lang="en-US" altLang="en-US"/>
              <a:t>hypothesis expressed as a polynomial function</a:t>
            </a:r>
          </a:p>
          <a:p>
            <a:pPr marL="285750" indent="-285750" defTabSz="914400"/>
            <a:r>
              <a:rPr lang="en-US" altLang="en-US"/>
              <a:t>incorporates all samples</a:t>
            </a:r>
          </a:p>
          <a:p>
            <a:pPr marL="285750" indent="-285750" defTabSz="914400"/>
            <a:r>
              <a:rPr lang="en-US" altLang="en-US"/>
              <a:t>more complicated to calculate than linear segments</a:t>
            </a:r>
          </a:p>
          <a:p>
            <a:pPr marL="285750" indent="-285750" defTabSz="914400"/>
            <a:r>
              <a:rPr lang="en-US" altLang="en-US"/>
              <a:t>no discontinuities</a:t>
            </a:r>
          </a:p>
          <a:p>
            <a:pPr marL="285750" indent="-285750" defTabSz="914400"/>
            <a:r>
              <a:rPr lang="en-US" altLang="en-US"/>
              <a:t>better predictive power</a:t>
            </a:r>
          </a:p>
        </p:txBody>
      </p:sp>
      <p:sp>
        <p:nvSpPr>
          <p:cNvPr id="837658" name="Freeform 26"/>
          <p:cNvSpPr>
            <a:spLocks/>
          </p:cNvSpPr>
          <p:nvPr/>
        </p:nvSpPr>
        <p:spPr bwMode="auto">
          <a:xfrm>
            <a:off x="1168400" y="2971800"/>
            <a:ext cx="3632200" cy="2252663"/>
          </a:xfrm>
          <a:custGeom>
            <a:avLst/>
            <a:gdLst>
              <a:gd name="T0" fmla="*/ 0 w 2288"/>
              <a:gd name="T1" fmla="*/ 1419 h 1419"/>
              <a:gd name="T2" fmla="*/ 192 w 2288"/>
              <a:gd name="T3" fmla="*/ 1184 h 1419"/>
              <a:gd name="T4" fmla="*/ 389 w 2288"/>
              <a:gd name="T5" fmla="*/ 1061 h 1419"/>
              <a:gd name="T6" fmla="*/ 571 w 2288"/>
              <a:gd name="T7" fmla="*/ 1301 h 1419"/>
              <a:gd name="T8" fmla="*/ 763 w 2288"/>
              <a:gd name="T9" fmla="*/ 944 h 1419"/>
              <a:gd name="T10" fmla="*/ 955 w 2288"/>
              <a:gd name="T11" fmla="*/ 821 h 1419"/>
              <a:gd name="T12" fmla="*/ 1147 w 2288"/>
              <a:gd name="T13" fmla="*/ 347 h 1419"/>
              <a:gd name="T14" fmla="*/ 1333 w 2288"/>
              <a:gd name="T15" fmla="*/ 592 h 1419"/>
              <a:gd name="T16" fmla="*/ 1525 w 2288"/>
              <a:gd name="T17" fmla="*/ 464 h 1419"/>
              <a:gd name="T18" fmla="*/ 1717 w 2288"/>
              <a:gd name="T19" fmla="*/ 709 h 1419"/>
              <a:gd name="T20" fmla="*/ 1909 w 2288"/>
              <a:gd name="T21" fmla="*/ 112 h 1419"/>
              <a:gd name="T22" fmla="*/ 2096 w 2288"/>
              <a:gd name="T23" fmla="*/ 229 h 1419"/>
              <a:gd name="T24" fmla="*/ 2288 w 2288"/>
              <a:gd name="T25" fmla="*/ 0 h 1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88" h="1419">
                <a:moveTo>
                  <a:pt x="0" y="1419"/>
                </a:moveTo>
                <a:cubicBezTo>
                  <a:pt x="32" y="1379"/>
                  <a:pt x="127" y="1243"/>
                  <a:pt x="192" y="1184"/>
                </a:cubicBezTo>
                <a:cubicBezTo>
                  <a:pt x="256" y="1124"/>
                  <a:pt x="325" y="1041"/>
                  <a:pt x="389" y="1061"/>
                </a:cubicBezTo>
                <a:cubicBezTo>
                  <a:pt x="452" y="1080"/>
                  <a:pt x="508" y="1320"/>
                  <a:pt x="571" y="1301"/>
                </a:cubicBezTo>
                <a:cubicBezTo>
                  <a:pt x="633" y="1281"/>
                  <a:pt x="699" y="1023"/>
                  <a:pt x="763" y="944"/>
                </a:cubicBezTo>
                <a:cubicBezTo>
                  <a:pt x="826" y="864"/>
                  <a:pt x="891" y="920"/>
                  <a:pt x="955" y="821"/>
                </a:cubicBezTo>
                <a:cubicBezTo>
                  <a:pt x="1019" y="721"/>
                  <a:pt x="1084" y="385"/>
                  <a:pt x="1147" y="347"/>
                </a:cubicBezTo>
                <a:cubicBezTo>
                  <a:pt x="1209" y="308"/>
                  <a:pt x="1270" y="572"/>
                  <a:pt x="1333" y="592"/>
                </a:cubicBezTo>
                <a:cubicBezTo>
                  <a:pt x="1395" y="611"/>
                  <a:pt x="1461" y="444"/>
                  <a:pt x="1525" y="464"/>
                </a:cubicBezTo>
                <a:cubicBezTo>
                  <a:pt x="1589" y="483"/>
                  <a:pt x="1653" y="767"/>
                  <a:pt x="1717" y="709"/>
                </a:cubicBezTo>
                <a:cubicBezTo>
                  <a:pt x="1780" y="650"/>
                  <a:pt x="1845" y="191"/>
                  <a:pt x="1909" y="112"/>
                </a:cubicBezTo>
                <a:cubicBezTo>
                  <a:pt x="1972" y="32"/>
                  <a:pt x="2032" y="247"/>
                  <a:pt x="2096" y="229"/>
                </a:cubicBezTo>
                <a:cubicBezTo>
                  <a:pt x="2159" y="210"/>
                  <a:pt x="2248" y="47"/>
                  <a:pt x="228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Inductive Learning 4</a:t>
            </a:r>
          </a:p>
        </p:txBody>
      </p:sp>
      <p:grpSp>
        <p:nvGrpSpPr>
          <p:cNvPr id="838659" name="Group 3"/>
          <p:cNvGrpSpPr>
            <a:grpSpLocks/>
          </p:cNvGrpSpPr>
          <p:nvPr/>
        </p:nvGrpSpPr>
        <p:grpSpPr bwMode="auto">
          <a:xfrm>
            <a:off x="0" y="1219200"/>
            <a:ext cx="6019800" cy="5181600"/>
            <a:chOff x="144" y="1488"/>
            <a:chExt cx="2208" cy="2208"/>
          </a:xfrm>
          <a:solidFill>
            <a:schemeClr val="bg1"/>
          </a:solidFill>
        </p:grpSpPr>
        <p:grpSp>
          <p:nvGrpSpPr>
            <p:cNvPr id="838660" name="Group 4"/>
            <p:cNvGrpSpPr>
              <a:grpSpLocks/>
            </p:cNvGrpSpPr>
            <p:nvPr/>
          </p:nvGrpSpPr>
          <p:grpSpPr bwMode="auto">
            <a:xfrm>
              <a:off x="144" y="1488"/>
              <a:ext cx="2208" cy="2208"/>
              <a:chOff x="144" y="1488"/>
              <a:chExt cx="2208" cy="2208"/>
            </a:xfrm>
            <a:grpFill/>
          </p:grpSpPr>
          <p:grpSp>
            <p:nvGrpSpPr>
              <p:cNvPr id="838661" name="Group 5"/>
              <p:cNvGrpSpPr>
                <a:grpSpLocks/>
              </p:cNvGrpSpPr>
              <p:nvPr/>
            </p:nvGrpSpPr>
            <p:grpSpPr bwMode="auto">
              <a:xfrm>
                <a:off x="144" y="1488"/>
                <a:ext cx="2208" cy="2208"/>
                <a:chOff x="144" y="1488"/>
                <a:chExt cx="2208" cy="2208"/>
              </a:xfrm>
              <a:grpFill/>
            </p:grpSpPr>
            <p:sp>
              <p:nvSpPr>
                <p:cNvPr id="838662" name="Rectangle 6"/>
                <p:cNvSpPr>
                  <a:spLocks noChangeArrowheads="1"/>
                </p:cNvSpPr>
                <p:nvPr/>
              </p:nvSpPr>
              <p:spPr bwMode="auto">
                <a:xfrm rot="-21600000">
                  <a:off x="144" y="1488"/>
                  <a:ext cx="2208" cy="220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38663" name="Group 7"/>
                <p:cNvGrpSpPr>
                  <a:grpSpLocks/>
                </p:cNvGrpSpPr>
                <p:nvPr/>
              </p:nvGrpSpPr>
              <p:grpSpPr bwMode="auto">
                <a:xfrm>
                  <a:off x="384" y="1728"/>
                  <a:ext cx="1728" cy="1728"/>
                  <a:chOff x="384" y="1728"/>
                  <a:chExt cx="1728" cy="1728"/>
                </a:xfrm>
                <a:grpFill/>
              </p:grpSpPr>
              <p:sp>
                <p:nvSpPr>
                  <p:cNvPr id="83866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728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8665" name="Line 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248" y="2592"/>
                    <a:ext cx="0" cy="1728"/>
                  </a:xfrm>
                  <a:prstGeom prst="line">
                    <a:avLst/>
                  </a:prstGeom>
                  <a:grp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38666" name="Text Box 10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03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x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8667" name="Text Box 11"/>
              <p:cNvSpPr txBox="1">
                <a:spLocks noChangeArrowheads="1"/>
              </p:cNvSpPr>
              <p:nvPr/>
            </p:nvSpPr>
            <p:spPr bwMode="auto">
              <a:xfrm>
                <a:off x="144" y="1488"/>
                <a:ext cx="177" cy="156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en-US" sz="1800" b="0" i="1">
                    <a:solidFill>
                      <a:schemeClr val="bg2"/>
                    </a:solidFill>
                  </a:rPr>
                  <a:t>f(x)</a:t>
                </a:r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38668" name="Oval 12"/>
            <p:cNvSpPr>
              <a:spLocks noChangeArrowheads="1"/>
            </p:cNvSpPr>
            <p:nvPr/>
          </p:nvSpPr>
          <p:spPr bwMode="auto">
            <a:xfrm>
              <a:off x="528" y="31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69" name="Oval 13"/>
            <p:cNvSpPr>
              <a:spLocks noChangeArrowheads="1"/>
            </p:cNvSpPr>
            <p:nvPr/>
          </p:nvSpPr>
          <p:spPr bwMode="auto">
            <a:xfrm>
              <a:off x="632" y="30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0" name="Oval 14"/>
            <p:cNvSpPr>
              <a:spLocks noChangeArrowheads="1"/>
            </p:cNvSpPr>
            <p:nvPr/>
          </p:nvSpPr>
          <p:spPr bwMode="auto">
            <a:xfrm>
              <a:off x="736" y="29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1" name="Oval 15"/>
            <p:cNvSpPr>
              <a:spLocks noChangeArrowheads="1"/>
            </p:cNvSpPr>
            <p:nvPr/>
          </p:nvSpPr>
          <p:spPr bwMode="auto">
            <a:xfrm>
              <a:off x="840" y="30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2" name="Oval 16"/>
            <p:cNvSpPr>
              <a:spLocks noChangeArrowheads="1"/>
            </p:cNvSpPr>
            <p:nvPr/>
          </p:nvSpPr>
          <p:spPr bwMode="auto">
            <a:xfrm>
              <a:off x="944" y="28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3" name="Oval 17"/>
            <p:cNvSpPr>
              <a:spLocks noChangeArrowheads="1"/>
            </p:cNvSpPr>
            <p:nvPr/>
          </p:nvSpPr>
          <p:spPr bwMode="auto">
            <a:xfrm>
              <a:off x="1048" y="27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4" name="Oval 18"/>
            <p:cNvSpPr>
              <a:spLocks noChangeArrowheads="1"/>
            </p:cNvSpPr>
            <p:nvPr/>
          </p:nvSpPr>
          <p:spPr bwMode="auto">
            <a:xfrm>
              <a:off x="1152" y="244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5" name="Oval 19"/>
            <p:cNvSpPr>
              <a:spLocks noChangeArrowheads="1"/>
            </p:cNvSpPr>
            <p:nvPr/>
          </p:nvSpPr>
          <p:spPr bwMode="auto">
            <a:xfrm>
              <a:off x="1360" y="252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6" name="Oval 20"/>
            <p:cNvSpPr>
              <a:spLocks noChangeArrowheads="1"/>
            </p:cNvSpPr>
            <p:nvPr/>
          </p:nvSpPr>
          <p:spPr bwMode="auto">
            <a:xfrm>
              <a:off x="1256" y="26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7" name="Oval 21"/>
            <p:cNvSpPr>
              <a:spLocks noChangeArrowheads="1"/>
            </p:cNvSpPr>
            <p:nvPr/>
          </p:nvSpPr>
          <p:spPr bwMode="auto">
            <a:xfrm>
              <a:off x="1464" y="26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8" name="Oval 22"/>
            <p:cNvSpPr>
              <a:spLocks noChangeArrowheads="1"/>
            </p:cNvSpPr>
            <p:nvPr/>
          </p:nvSpPr>
          <p:spPr bwMode="auto">
            <a:xfrm>
              <a:off x="1568" y="228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9" name="Oval 23"/>
            <p:cNvSpPr>
              <a:spLocks noChangeArrowheads="1"/>
            </p:cNvSpPr>
            <p:nvPr/>
          </p:nvSpPr>
          <p:spPr bwMode="auto">
            <a:xfrm>
              <a:off x="1672" y="236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80" name="Oval 24"/>
            <p:cNvSpPr>
              <a:spLocks noChangeArrowheads="1"/>
            </p:cNvSpPr>
            <p:nvPr/>
          </p:nvSpPr>
          <p:spPr bwMode="auto">
            <a:xfrm>
              <a:off x="1776" y="2208"/>
              <a:ext cx="48" cy="48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8681" name="Rectangle 25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060450"/>
            <a:ext cx="3111500" cy="5191125"/>
          </a:xfrm>
        </p:spPr>
        <p:txBody>
          <a:bodyPr/>
          <a:lstStyle/>
          <a:p>
            <a:r>
              <a:rPr lang="en-US" altLang="en-US" sz="1600"/>
              <a:t>hypothesis is a linear functions</a:t>
            </a:r>
          </a:p>
          <a:p>
            <a:r>
              <a:rPr lang="en-US" altLang="en-US" sz="1600"/>
              <a:t>does not incorporate all samples</a:t>
            </a:r>
          </a:p>
          <a:p>
            <a:r>
              <a:rPr lang="en-US" altLang="en-US" sz="1600"/>
              <a:t>extremely easy to compute</a:t>
            </a:r>
          </a:p>
          <a:p>
            <a:r>
              <a:rPr lang="en-US" altLang="en-US" sz="1600"/>
              <a:t>low predictive power</a:t>
            </a:r>
          </a:p>
        </p:txBody>
      </p:sp>
      <p:sp>
        <p:nvSpPr>
          <p:cNvPr id="838682" name="Line 26"/>
          <p:cNvSpPr>
            <a:spLocks noChangeShapeType="1"/>
          </p:cNvSpPr>
          <p:nvPr/>
        </p:nvSpPr>
        <p:spPr bwMode="auto">
          <a:xfrm flipV="1">
            <a:off x="762000" y="2362200"/>
            <a:ext cx="4953000" cy="3200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4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Inductive learning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484188" y="1076325"/>
            <a:ext cx="77597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Construct/adjust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to agree with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on training 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is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consistent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if it agrees with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on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(training) examples</a:t>
            </a:r>
            <a:endParaRPr lang="en-US" altLang="zh-CN" sz="21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814388" y="1966913"/>
            <a:ext cx="48482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E.g., curve fitting:</a:t>
            </a:r>
            <a:endParaRPr lang="en-US" altLang="zh-CN" sz="19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84173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2689225"/>
            <a:ext cx="2917825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484188" y="5513388"/>
            <a:ext cx="84518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Ockham’s razor: prefer the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simplest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hypothesis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consistent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with the data </a:t>
            </a:r>
            <a:endParaRPr lang="en-US" altLang="zh-CN" sz="21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1735" name="Rectangle 7"/>
          <p:cNvSpPr>
            <a:spLocks noChangeArrowheads="1"/>
          </p:cNvSpPr>
          <p:nvPr/>
        </p:nvSpPr>
        <p:spPr bwMode="auto">
          <a:xfrm>
            <a:off x="484188" y="4975225"/>
            <a:ext cx="84518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How do we choose from among multiple consistent hypotheses? </a:t>
            </a:r>
            <a:endParaRPr lang="en-US" altLang="zh-CN" sz="21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8223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4" grpId="0" autoUpdateAnimBg="0"/>
      <p:bldP spid="8417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Decision tree learning</a:t>
            </a:r>
          </a:p>
        </p:txBody>
      </p:sp>
      <p:sp>
        <p:nvSpPr>
          <p:cNvPr id="842755" name="Rectangle 3"/>
          <p:cNvSpPr>
            <a:spLocks noChangeArrowheads="1"/>
          </p:cNvSpPr>
          <p:nvPr/>
        </p:nvSpPr>
        <p:spPr bwMode="auto">
          <a:xfrm>
            <a:off x="381000" y="1143000"/>
            <a:ext cx="8507413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4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Regression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learning –</a:t>
            </a:r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learning </a:t>
            </a:r>
            <a:r>
              <a:rPr lang="en-US" altLang="zh-CN" sz="24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continuous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function</a:t>
            </a:r>
            <a:r>
              <a:rPr lang="en-US" altLang="zh-CN" sz="24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Classification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learning – learning </a:t>
            </a:r>
            <a:r>
              <a:rPr lang="en-US" altLang="zh-CN" sz="24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discrete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-valued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1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Boolean classification</a:t>
            </a:r>
            <a:r>
              <a:rPr lang="en-US" altLang="zh-CN" sz="21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br>
              <a:rPr lang="en-US" altLang="zh-CN" sz="21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100">
                <a:latin typeface="Times New Roman" panose="02020603050405020304" pitchFamily="18" charset="0"/>
                <a:ea typeface="宋体" panose="02010600030101010101" pitchFamily="2" charset="-122"/>
              </a:rPr>
              <a:t>classification of examples is </a:t>
            </a:r>
            <a:r>
              <a:rPr lang="en-US" altLang="zh-CN" sz="21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positive</a:t>
            </a:r>
            <a:r>
              <a:rPr lang="en-US" altLang="zh-CN" sz="2100">
                <a:latin typeface="Times New Roman" panose="02020603050405020304" pitchFamily="18" charset="0"/>
                <a:ea typeface="宋体" panose="02010600030101010101" pitchFamily="2" charset="-122"/>
              </a:rPr>
              <a:t> (T) or </a:t>
            </a:r>
            <a:r>
              <a:rPr lang="en-US" altLang="zh-CN" sz="21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negative</a:t>
            </a:r>
            <a:r>
              <a:rPr lang="en-US" altLang="zh-CN" sz="2100">
                <a:latin typeface="Times New Roman" panose="02020603050405020304" pitchFamily="18" charset="0"/>
                <a:ea typeface="宋体" panose="02010600030101010101" pitchFamily="2" charset="-122"/>
              </a:rPr>
              <a:t> (F)</a:t>
            </a:r>
          </a:p>
          <a:p>
            <a:pPr eaLnBrk="1" hangingPunct="1">
              <a:lnSpc>
                <a:spcPct val="90000"/>
              </a:lnSpc>
            </a:pPr>
            <a:endParaRPr lang="en-US" altLang="zh-CN" sz="1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decision tree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simplest yet useful inductive learning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takes as input an example described by a set of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attributes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and returns a “decision” – the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predicted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output value for the input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1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An example: whether to wait for a table at a restaurant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To learn a definition for the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goal predicate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WillWait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Need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attributes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that describes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examples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in the domain</a:t>
            </a:r>
          </a:p>
        </p:txBody>
      </p:sp>
    </p:spTree>
    <p:extLst>
      <p:ext uri="{BB962C8B-B14F-4D97-AF65-F5344CB8AC3E}">
        <p14:creationId xmlns:p14="http://schemas.microsoft.com/office/powerpoint/2010/main" val="188777791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Attributes for restaurant problem</a:t>
            </a:r>
          </a:p>
        </p:txBody>
      </p:sp>
      <p:sp>
        <p:nvSpPr>
          <p:cNvPr id="843779" name="Rectangle 3"/>
          <p:cNvSpPr>
            <a:spLocks noChangeArrowheads="1"/>
          </p:cNvSpPr>
          <p:nvPr/>
        </p:nvSpPr>
        <p:spPr bwMode="auto">
          <a:xfrm>
            <a:off x="228600" y="1143000"/>
            <a:ext cx="8312150" cy="524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Alternate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whether there is a suitable alternative restaurant nearby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Bar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whether the restaurant has a comfortable bar area to wait in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Fri/Sat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true on Fridays and Saturdays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Hungry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whether we are hungry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Patrons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how many people are in the restaurant </a:t>
            </a:r>
            <a:b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(values are None, Some, and Full)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6.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Price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the restaurant’s price range ($, $$, $$$)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7.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Raining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whether it is raining outside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8.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Reservation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whether we made a reservation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9.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Type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the kind of restaurant (French, Italian, Thai, or burger)</a:t>
            </a:r>
          </a:p>
          <a:p>
            <a:pPr eaLnBrk="1" hangingPunct="1">
              <a:lnSpc>
                <a:spcPct val="90000"/>
              </a:lnSpc>
            </a:pPr>
            <a:endParaRPr lang="en-US" altLang="zh-CN" sz="7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10.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WaitEstimate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 the wait estimated by the host </a:t>
            </a:r>
            <a:b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(0 – 10 minutes, 10 – 30, 30 – 60, &gt;60)</a:t>
            </a:r>
          </a:p>
        </p:txBody>
      </p:sp>
    </p:spTree>
    <p:extLst>
      <p:ext uri="{BB962C8B-B14F-4D97-AF65-F5344CB8AC3E}">
        <p14:creationId xmlns:p14="http://schemas.microsoft.com/office/powerpoint/2010/main" val="185581316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Attribute-based presentation</a:t>
            </a:r>
          </a:p>
        </p:txBody>
      </p:sp>
      <p:sp>
        <p:nvSpPr>
          <p:cNvPr id="844803" name="Rectangle 3"/>
          <p:cNvSpPr>
            <a:spLocks noChangeArrowheads="1"/>
          </p:cNvSpPr>
          <p:nvPr/>
        </p:nvSpPr>
        <p:spPr bwMode="auto">
          <a:xfrm>
            <a:off x="152400" y="1008063"/>
            <a:ext cx="8763000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An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example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for Boolean decision tree consists of a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vector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of input attributes,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, and a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single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Boolean output value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e.g., positive examples: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WillWait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is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Yes</a:t>
            </a:r>
            <a:endParaRPr lang="en-US" altLang="zh-CN" sz="19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– the complete set of examples for finding the hypothesis (tree)</a:t>
            </a:r>
          </a:p>
        </p:txBody>
      </p:sp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484188" y="5929313"/>
            <a:ext cx="8451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95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207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1800" b="0">
                <a:ea typeface="宋体" panose="02010600030101010101" pitchFamily="2" charset="-122"/>
              </a:rPr>
              <a:t>Examples for the restaurant domain.</a:t>
            </a:r>
          </a:p>
        </p:txBody>
      </p:sp>
      <p:pic>
        <p:nvPicPr>
          <p:cNvPr id="84480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590800"/>
            <a:ext cx="7688262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6496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Decision trees</a:t>
            </a:r>
          </a:p>
        </p:txBody>
      </p:sp>
      <p:sp>
        <p:nvSpPr>
          <p:cNvPr id="845827" name="Rectangle 3"/>
          <p:cNvSpPr>
            <a:spLocks noChangeArrowheads="1"/>
          </p:cNvSpPr>
          <p:nvPr/>
        </p:nvSpPr>
        <p:spPr bwMode="auto">
          <a:xfrm>
            <a:off x="484188" y="941388"/>
            <a:ext cx="8278812" cy="16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Making decision by performing a </a:t>
            </a:r>
            <a:r>
              <a:rPr lang="en-US" altLang="zh-CN" sz="24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sequence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of tests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Each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internal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node in the tree corresponds to a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of the value of one of the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Branches for the node are labeled with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possible values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of the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Each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leaf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node specifies the value to be returned (if it is reached)</a:t>
            </a:r>
          </a:p>
        </p:txBody>
      </p:sp>
      <p:pic>
        <p:nvPicPr>
          <p:cNvPr id="8458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5389563" cy="34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5830" name="Rectangle 6"/>
          <p:cNvSpPr>
            <a:spLocks noChangeArrowheads="1"/>
          </p:cNvSpPr>
          <p:nvPr/>
        </p:nvSpPr>
        <p:spPr bwMode="auto">
          <a:xfrm>
            <a:off x="4648200" y="2895600"/>
            <a:ext cx="403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00279F"/>
                </a:solidFill>
                <a:ea typeface="宋体" panose="02010600030101010101" pitchFamily="2" charset="-122"/>
              </a:rPr>
              <a:t>A decision does not use the Price and Type attributes --considering them to be irrelevant</a:t>
            </a:r>
            <a:r>
              <a:rPr lang="en-US" altLang="zh-CN" sz="2000" b="0">
                <a:ea typeface="宋体" panose="02010600030101010101" pitchFamily="2" charset="-12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6781969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1113"/>
            <a:ext cx="9099550" cy="581025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Machine Learning</a:t>
            </a: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auto">
          <a:xfrm>
            <a:off x="484188" y="1143000"/>
            <a:ext cx="7883525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Concepts and Definitions given by Tom M. Mitchell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Machine learning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is the study of computer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algorithms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that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improve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automatically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through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experience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Machine learning is an inherently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interdisciplinary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field, built on concepts from artificial intelligence, probability and statistics, information theory, philosophy, control theory, psychology, neurobiology, and other fields.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Learning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A computer program is said to learn from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experience </a:t>
            </a:r>
            <a:r>
              <a:rPr lang="en-US" altLang="zh-CN" sz="2000" i="1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with respect to some class of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tasks </a:t>
            </a:r>
            <a:r>
              <a:rPr lang="en-US" altLang="zh-CN" sz="2000" i="1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performance measure </a:t>
            </a:r>
            <a:r>
              <a:rPr lang="en-US" altLang="zh-CN" sz="2000" i="1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, if its performance at tasks in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, as measured by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improves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with experience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47003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Expressiveness of decision trees</a:t>
            </a:r>
          </a:p>
        </p:txBody>
      </p:sp>
      <p:sp>
        <p:nvSpPr>
          <p:cNvPr id="848899" name="Rectangle 3"/>
          <p:cNvSpPr>
            <a:spLocks noChangeArrowheads="1"/>
          </p:cNvSpPr>
          <p:nvPr/>
        </p:nvSpPr>
        <p:spPr bwMode="auto">
          <a:xfrm>
            <a:off x="484188" y="1008063"/>
            <a:ext cx="8451850" cy="134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Decision trees can express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Boolean function</a:t>
            </a:r>
            <a:endParaRPr lang="en-US" altLang="zh-CN">
              <a:solidFill>
                <a:srgbClr val="33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truth table row     path to leaf </a:t>
            </a:r>
          </a:p>
        </p:txBody>
      </p:sp>
      <p:pic>
        <p:nvPicPr>
          <p:cNvPr id="8489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1747838"/>
            <a:ext cx="39576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48901" name="Object 5"/>
          <p:cNvGraphicFramePr>
            <a:graphicFrameLocks noChangeAspect="1"/>
          </p:cNvGraphicFramePr>
          <p:nvPr/>
        </p:nvGraphicFramePr>
        <p:xfrm>
          <a:off x="2720975" y="1512888"/>
          <a:ext cx="1682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0417" imgH="139639" progId="Equation.3">
                  <p:embed/>
                </p:oleObj>
              </mc:Choice>
              <mc:Fallback>
                <p:oleObj name="Equation" r:id="rId3" imgW="190417" imgH="13963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1512888"/>
                        <a:ext cx="1682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8902" name="Rectangle 6"/>
          <p:cNvSpPr>
            <a:spLocks noChangeArrowheads="1"/>
          </p:cNvSpPr>
          <p:nvPr/>
        </p:nvSpPr>
        <p:spPr bwMode="auto">
          <a:xfrm>
            <a:off x="484188" y="3227388"/>
            <a:ext cx="7897812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We can build a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trivial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decision tree for any training set with one path to leaf for each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just memorizes the observations, i.e., does not extract any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pattern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rule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), so it cannot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extrapolate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generalize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 to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has not seen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 examples</a:t>
            </a:r>
          </a:p>
        </p:txBody>
      </p:sp>
      <p:sp>
        <p:nvSpPr>
          <p:cNvPr id="848903" name="Rectangle 7"/>
          <p:cNvSpPr>
            <a:spLocks noChangeArrowheads="1"/>
          </p:cNvSpPr>
          <p:nvPr/>
        </p:nvSpPr>
        <p:spPr bwMode="auto">
          <a:xfrm>
            <a:off x="484188" y="4505325"/>
            <a:ext cx="7759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We should find the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smallest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decision tree that is consistent with the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finding the smallest is 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intractable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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how to find a “smallish” (compact) one?	</a:t>
            </a:r>
            <a:endParaRPr lang="en-US" altLang="zh-CN" sz="15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8904" name="Rectangle 8"/>
          <p:cNvSpPr>
            <a:spLocks noChangeArrowheads="1"/>
          </p:cNvSpPr>
          <p:nvPr/>
        </p:nvSpPr>
        <p:spPr bwMode="auto">
          <a:xfrm>
            <a:off x="969963" y="5781675"/>
            <a:ext cx="616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–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to test the most important (efficient) attribute first</a:t>
            </a:r>
            <a:endParaRPr lang="en-US" altLang="zh-CN" sz="15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427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Choosing an attribute</a:t>
            </a:r>
          </a:p>
        </p:txBody>
      </p:sp>
      <p:sp>
        <p:nvSpPr>
          <p:cNvPr id="849923" name="Rectangle 3"/>
          <p:cNvSpPr>
            <a:spLocks noChangeArrowheads="1"/>
          </p:cNvSpPr>
          <p:nvPr/>
        </p:nvSpPr>
        <p:spPr bwMode="auto">
          <a:xfrm>
            <a:off x="484188" y="1008063"/>
            <a:ext cx="73437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Idea: a good attribute splits the examples into subsets that are (ideally) “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” or “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negative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endParaRPr lang="en-US" altLang="zh-CN" sz="17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9924" name="Rectangle 4"/>
          <p:cNvSpPr>
            <a:spLocks noChangeArrowheads="1"/>
          </p:cNvSpPr>
          <p:nvPr/>
        </p:nvSpPr>
        <p:spPr bwMode="auto">
          <a:xfrm>
            <a:off x="484188" y="4638675"/>
            <a:ext cx="824388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Patron?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is a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better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choice because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it leaves us with example sets for which we can answer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definitively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(Yes/No)</a:t>
            </a:r>
          </a:p>
        </p:txBody>
      </p:sp>
      <p:sp>
        <p:nvSpPr>
          <p:cNvPr id="849925" name="Rectangle 5"/>
          <p:cNvSpPr>
            <a:spLocks noChangeArrowheads="1"/>
          </p:cNvSpPr>
          <p:nvPr/>
        </p:nvSpPr>
        <p:spPr bwMode="auto">
          <a:xfrm>
            <a:off x="484188" y="5311775"/>
            <a:ext cx="8243887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After the first attribute test splits up the examples, each outcome is a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 decision tree learning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problem itself, with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fewer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examples and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fewer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attribute.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pic>
        <p:nvPicPr>
          <p:cNvPr id="8499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816100"/>
            <a:ext cx="64420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556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utoUpdateAnimBg="0"/>
      <p:bldP spid="84992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Recursive decision trees</a:t>
            </a:r>
          </a:p>
        </p:txBody>
      </p:sp>
      <p:sp>
        <p:nvSpPr>
          <p:cNvPr id="850947" name="Rectangle 3"/>
          <p:cNvSpPr>
            <a:spLocks noChangeArrowheads="1"/>
          </p:cNvSpPr>
          <p:nvPr/>
        </p:nvSpPr>
        <p:spPr bwMode="auto">
          <a:xfrm>
            <a:off x="484188" y="1008063"/>
            <a:ext cx="80359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b="0">
                <a:latin typeface="Times New Roman" panose="02020603050405020304" pitchFamily="18" charset="0"/>
                <a:ea typeface="宋体" panose="02010600030101010101" pitchFamily="2" charset="-122"/>
              </a:rPr>
              <a:t>Four cases for each recursive problem:</a:t>
            </a:r>
            <a:endParaRPr lang="en-US" altLang="zh-CN" sz="17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948" name="Rectangle 4"/>
          <p:cNvSpPr>
            <a:spLocks noChangeArrowheads="1"/>
          </p:cNvSpPr>
          <p:nvPr/>
        </p:nvSpPr>
        <p:spPr bwMode="auto">
          <a:xfrm>
            <a:off x="484188" y="1479550"/>
            <a:ext cx="8243887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1)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some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and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some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negative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choose the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best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attribute to split them</a:t>
            </a:r>
          </a:p>
        </p:txBody>
      </p:sp>
      <p:sp>
        <p:nvSpPr>
          <p:cNvPr id="850949" name="Rectangle 5"/>
          <p:cNvSpPr>
            <a:spLocks noChangeArrowheads="1"/>
          </p:cNvSpPr>
          <p:nvPr/>
        </p:nvSpPr>
        <p:spPr bwMode="auto">
          <a:xfrm>
            <a:off x="484188" y="2286000"/>
            <a:ext cx="824388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2)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all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(or negative) 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done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(Yes / No)</a:t>
            </a:r>
          </a:p>
        </p:txBody>
      </p:sp>
      <p:sp>
        <p:nvSpPr>
          <p:cNvPr id="850950" name="Rectangle 6"/>
          <p:cNvSpPr>
            <a:spLocks noChangeArrowheads="1"/>
          </p:cNvSpPr>
          <p:nvPr/>
        </p:nvSpPr>
        <p:spPr bwMode="auto">
          <a:xfrm>
            <a:off x="484188" y="3092450"/>
            <a:ext cx="83137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3)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 examples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left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(no such example has been observed)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return a default value calculated from the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majority </a:t>
            </a:r>
            <a:b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classification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 the node’s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parent</a:t>
            </a:r>
          </a:p>
        </p:txBody>
      </p:sp>
      <p:sp>
        <p:nvSpPr>
          <p:cNvPr id="850951" name="Rectangle 7"/>
          <p:cNvSpPr>
            <a:spLocks noChangeArrowheads="1"/>
          </p:cNvSpPr>
          <p:nvPr/>
        </p:nvSpPr>
        <p:spPr bwMode="auto">
          <a:xfrm>
            <a:off x="484188" y="4168775"/>
            <a:ext cx="8313737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4)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 attributes left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but both positive and negative examples </a:t>
            </a:r>
            <a:b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(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same attributes values but different classifications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something is wrong! some of the data are incorrect (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noise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insufficient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attributes or domain is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nondeterministic</a:t>
            </a:r>
            <a:b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                                            (uncertainty, probability)</a:t>
            </a:r>
          </a:p>
        </p:txBody>
      </p:sp>
    </p:spTree>
    <p:extLst>
      <p:ext uri="{BB962C8B-B14F-4D97-AF65-F5344CB8AC3E}">
        <p14:creationId xmlns:p14="http://schemas.microsoft.com/office/powerpoint/2010/main" val="201248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8" grpId="0" autoUpdateAnimBg="0"/>
      <p:bldP spid="850949" grpId="0" autoUpdateAnimBg="0"/>
      <p:bldP spid="850950" grpId="0" autoUpdateAnimBg="0"/>
      <p:bldP spid="85095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Decision tree learned (induced)</a:t>
            </a:r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484188" y="1008063"/>
            <a:ext cx="54737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Decision tree learned from the 12 examples</a:t>
            </a:r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484188" y="4572000"/>
            <a:ext cx="8105775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The tree not only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agrees with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all the examples, but is much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simpler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than the original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Learning algorithm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 not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include the test for 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Raining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Reservation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851973" name="Rectangle 5"/>
          <p:cNvSpPr>
            <a:spLocks noChangeArrowheads="1"/>
          </p:cNvSpPr>
          <p:nvPr/>
        </p:nvSpPr>
        <p:spPr bwMode="auto">
          <a:xfrm>
            <a:off x="2355850" y="5781675"/>
            <a:ext cx="61753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95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207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sz="2200" b="0">
                <a:solidFill>
                  <a:srgbClr val="800000"/>
                </a:solidFill>
                <a:ea typeface="宋体" panose="02010600030101010101" pitchFamily="2" charset="-122"/>
              </a:rPr>
              <a:t>Because it can classify all the examples without them!</a:t>
            </a:r>
            <a:endParaRPr lang="en-US" altLang="en-US" sz="2200" b="0">
              <a:solidFill>
                <a:srgbClr val="800000"/>
              </a:solidFill>
              <a:ea typeface="宋体" panose="02010600030101010101" pitchFamily="2" charset="-122"/>
            </a:endParaRPr>
          </a:p>
        </p:txBody>
      </p:sp>
      <p:pic>
        <p:nvPicPr>
          <p:cNvPr id="8519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546225"/>
            <a:ext cx="4797425" cy="284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553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Performance measurement</a:t>
            </a:r>
          </a:p>
        </p:txBody>
      </p:sp>
      <p:sp>
        <p:nvSpPr>
          <p:cNvPr id="846851" name="Rectangle 3"/>
          <p:cNvSpPr>
            <a:spLocks noChangeArrowheads="1"/>
          </p:cNvSpPr>
          <p:nvPr/>
        </p:nvSpPr>
        <p:spPr bwMode="auto">
          <a:xfrm>
            <a:off x="207963" y="1008063"/>
            <a:ext cx="817403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Good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learning algorithm – produces hypotheses (functions) that correctly predicts the classifications of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unseen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examples</a:t>
            </a:r>
          </a:p>
        </p:txBody>
      </p:sp>
      <p:sp>
        <p:nvSpPr>
          <p:cNvPr id="846852" name="Rectangle 4"/>
          <p:cNvSpPr>
            <a:spLocks noChangeArrowheads="1"/>
          </p:cNvSpPr>
          <p:nvPr/>
        </p:nvSpPr>
        <p:spPr bwMode="auto">
          <a:xfrm>
            <a:off x="0" y="1816100"/>
            <a:ext cx="88392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514350" indent="-514350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928688" indent="-4191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400175" indent="-381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871663" indent="-3429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43150" indent="-3048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003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575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7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719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Assessing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prediction quality of a hypothesis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Checking its prediction against the correct classification on a set of examples 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 set</a:t>
            </a:r>
            <a:b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en-US" altLang="zh-CN" sz="19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Collect a large set of examples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Divide it into two disjoint sets: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and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 set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Apply the learning algorithm to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set, generating a hypothesis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Measure the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percentage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of examples in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set that are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correctly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classified by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Repeat steps 2 to 4 for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different size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of training sets and different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randomly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selected training sets of each size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en-US" altLang="zh-CN" sz="19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Plot average prediction quality as a function of the size of the training set 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learning curve</a:t>
            </a:r>
          </a:p>
        </p:txBody>
      </p:sp>
    </p:spTree>
    <p:extLst>
      <p:ext uri="{BB962C8B-B14F-4D97-AF65-F5344CB8AC3E}">
        <p14:creationId xmlns:p14="http://schemas.microsoft.com/office/powerpoint/2010/main" val="32887631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Performance measurement</a:t>
            </a:r>
          </a:p>
        </p:txBody>
      </p:sp>
      <p:sp>
        <p:nvSpPr>
          <p:cNvPr id="847875" name="Rectangle 3"/>
          <p:cNvSpPr>
            <a:spLocks noChangeArrowheads="1"/>
          </p:cNvSpPr>
          <p:nvPr/>
        </p:nvSpPr>
        <p:spPr bwMode="auto">
          <a:xfrm>
            <a:off x="484188" y="1008063"/>
            <a:ext cx="8105775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Learning curve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happy graphs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% correct on test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as a function of training set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the prediction quality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increases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as the training set grows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try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on a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 test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of examples 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(use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same distribution over example space as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training set)</a:t>
            </a:r>
          </a:p>
        </p:txBody>
      </p:sp>
      <p:pic>
        <p:nvPicPr>
          <p:cNvPr id="8478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779963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4451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to Learning Agents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Learning Agent</a:t>
            </a:r>
          </a:p>
          <a:p>
            <a:pPr lvl="1"/>
            <a:r>
              <a:rPr lang="en-US" altLang="en-US"/>
              <a:t>Performance element</a:t>
            </a:r>
          </a:p>
          <a:p>
            <a:pPr lvl="2"/>
            <a:r>
              <a:rPr lang="en-US" altLang="en-US"/>
              <a:t>Decides what actions to take</a:t>
            </a:r>
          </a:p>
          <a:p>
            <a:pPr lvl="1"/>
            <a:r>
              <a:rPr lang="en-US" altLang="en-US"/>
              <a:t>Learning element</a:t>
            </a:r>
          </a:p>
          <a:p>
            <a:pPr lvl="2"/>
            <a:r>
              <a:rPr lang="en-US" altLang="en-US"/>
              <a:t>Modifies the performance element so that it makes better decision</a:t>
            </a:r>
          </a:p>
          <a:p>
            <a:pPr lvl="2"/>
            <a:r>
              <a:rPr lang="en-US" altLang="en-US"/>
              <a:t>Three design issues</a:t>
            </a:r>
          </a:p>
          <a:p>
            <a:pPr lvl="3"/>
            <a:r>
              <a:rPr lang="en-US" altLang="en-US" sz="1600" b="1">
                <a:solidFill>
                  <a:srgbClr val="00279F"/>
                </a:solidFill>
                <a:latin typeface="Arial" panose="020B0604020202020204" pitchFamily="34" charset="0"/>
              </a:rPr>
              <a:t>Which components of the performance element are to be learned</a:t>
            </a:r>
          </a:p>
          <a:p>
            <a:pPr lvl="3"/>
            <a:r>
              <a:rPr lang="en-US" altLang="en-US" sz="1600" b="1">
                <a:solidFill>
                  <a:srgbClr val="00279F"/>
                </a:solidFill>
                <a:latin typeface="Arial" panose="020B0604020202020204" pitchFamily="34" charset="0"/>
              </a:rPr>
              <a:t>What feedback is available to learn these components</a:t>
            </a:r>
          </a:p>
          <a:p>
            <a:pPr lvl="3"/>
            <a:r>
              <a:rPr lang="en-US" altLang="en-US" sz="1600" b="1">
                <a:solidFill>
                  <a:srgbClr val="00279F"/>
                </a:solidFill>
                <a:latin typeface="Arial" panose="020B0604020202020204" pitchFamily="34" charset="0"/>
              </a:rPr>
              <a:t>What representation is used for the components</a:t>
            </a:r>
          </a:p>
          <a:p>
            <a:r>
              <a:rPr lang="en-US" altLang="en-US"/>
              <a:t>Most agents learn from examples</a:t>
            </a:r>
          </a:p>
          <a:p>
            <a:pPr lvl="1"/>
            <a:r>
              <a:rPr lang="en-US" altLang="en-US"/>
              <a:t>inductive learning</a:t>
            </a:r>
          </a:p>
        </p:txBody>
      </p:sp>
    </p:spTree>
    <p:extLst>
      <p:ext uri="{BB962C8B-B14F-4D97-AF65-F5344CB8AC3E}">
        <p14:creationId xmlns:p14="http://schemas.microsoft.com/office/powerpoint/2010/main" val="399188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04863"/>
          </a:xfrm>
        </p:spPr>
        <p:txBody>
          <a:bodyPr/>
          <a:lstStyle/>
          <a:p>
            <a:r>
              <a:rPr lang="en-US" altLang="en-US"/>
              <a:t>Learning Agent Model</a:t>
            </a:r>
          </a:p>
        </p:txBody>
      </p:sp>
      <p:pic>
        <p:nvPicPr>
          <p:cNvPr id="829475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1341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16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Element Components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Multitude of different designs of the performance element</a:t>
            </a:r>
          </a:p>
          <a:p>
            <a:pPr lvl="1"/>
            <a:r>
              <a:rPr lang="en-US" altLang="en-US"/>
              <a:t>corresponding to the various agent types discussed earlier</a:t>
            </a:r>
          </a:p>
          <a:p>
            <a:r>
              <a:rPr lang="en-US" altLang="en-US"/>
              <a:t>Candidate components for learning</a:t>
            </a:r>
          </a:p>
          <a:p>
            <a:pPr lvl="1"/>
            <a:r>
              <a:rPr lang="en-US" altLang="en-US"/>
              <a:t>mapping from conditions to actions</a:t>
            </a:r>
          </a:p>
          <a:p>
            <a:pPr lvl="1"/>
            <a:r>
              <a:rPr lang="en-US" altLang="en-US"/>
              <a:t>methods of inferring world properties from percept sequences</a:t>
            </a:r>
          </a:p>
          <a:p>
            <a:pPr lvl="1"/>
            <a:r>
              <a:rPr lang="en-US" altLang="en-US"/>
              <a:t>changes in the world</a:t>
            </a:r>
          </a:p>
          <a:p>
            <a:pPr lvl="1"/>
            <a:r>
              <a:rPr lang="en-US" altLang="en-US"/>
              <a:t>exploration of possible actions</a:t>
            </a:r>
          </a:p>
          <a:p>
            <a:pPr lvl="1"/>
            <a:r>
              <a:rPr lang="en-US" altLang="en-US"/>
              <a:t>utility information about the desirability of world states</a:t>
            </a:r>
          </a:p>
          <a:p>
            <a:pPr lvl="1"/>
            <a:r>
              <a:rPr lang="en-US" altLang="en-US"/>
              <a:t>goals to achieve high utility values</a:t>
            </a:r>
          </a:p>
        </p:txBody>
      </p:sp>
    </p:spTree>
    <p:extLst>
      <p:ext uri="{BB962C8B-B14F-4D97-AF65-F5344CB8AC3E}">
        <p14:creationId xmlns:p14="http://schemas.microsoft.com/office/powerpoint/2010/main" val="227999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 Representation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many possible representation schemes</a:t>
            </a:r>
          </a:p>
          <a:p>
            <a:pPr lvl="1"/>
            <a:r>
              <a:rPr lang="en-US" altLang="en-US"/>
              <a:t>weighted polynomials (e.g. in utility functions for games)</a:t>
            </a:r>
          </a:p>
          <a:p>
            <a:pPr lvl="1"/>
            <a:r>
              <a:rPr lang="en-US" altLang="en-US"/>
              <a:t>propositional logic</a:t>
            </a:r>
          </a:p>
          <a:p>
            <a:pPr lvl="1"/>
            <a:r>
              <a:rPr lang="en-US" altLang="en-US"/>
              <a:t>predicate logic</a:t>
            </a:r>
          </a:p>
          <a:p>
            <a:pPr lvl="1"/>
            <a:r>
              <a:rPr lang="en-US" altLang="en-US"/>
              <a:t>probabilistic methods (e.g. belief networks)</a:t>
            </a:r>
          </a:p>
          <a:p>
            <a:r>
              <a:rPr lang="en-US" altLang="en-US"/>
              <a:t>learning methods have been explored and developed for many representation schemes </a:t>
            </a:r>
          </a:p>
        </p:txBody>
      </p:sp>
    </p:spTree>
    <p:extLst>
      <p:ext uri="{BB962C8B-B14F-4D97-AF65-F5344CB8AC3E}">
        <p14:creationId xmlns:p14="http://schemas.microsoft.com/office/powerpoint/2010/main" val="233147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Feedback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648200"/>
          </a:xfrm>
        </p:spPr>
        <p:txBody>
          <a:bodyPr/>
          <a:lstStyle/>
          <a:p>
            <a:r>
              <a:rPr lang="en-US" altLang="en-US"/>
              <a:t>provides information about the actual outcome of actions</a:t>
            </a:r>
          </a:p>
          <a:p>
            <a:r>
              <a:rPr lang="en-US" altLang="en-US"/>
              <a:t>supervised learning</a:t>
            </a:r>
          </a:p>
          <a:p>
            <a:pPr lvl="1"/>
            <a:r>
              <a:rPr lang="en-US" altLang="en-US"/>
              <a:t> a learning method where both the input and the output of a component can be perceived by the agent directly</a:t>
            </a:r>
            <a:endParaRPr lang="en-US" altLang="en-US" i="1"/>
          </a:p>
          <a:p>
            <a:pPr lvl="1"/>
            <a:r>
              <a:rPr lang="en-US" altLang="en-US"/>
              <a:t>the output may be provided by a teacher</a:t>
            </a:r>
          </a:p>
          <a:p>
            <a:r>
              <a:rPr lang="en-US" altLang="en-US"/>
              <a:t>unsupervised learning</a:t>
            </a:r>
          </a:p>
          <a:p>
            <a:pPr lvl="1"/>
            <a:r>
              <a:rPr lang="en-US" altLang="en-US"/>
              <a:t>Learning patterns from the input</a:t>
            </a:r>
          </a:p>
          <a:p>
            <a:pPr lvl="1"/>
            <a:r>
              <a:rPr lang="en-US" altLang="en-US"/>
              <a:t>No specific output values are supplied</a:t>
            </a:r>
          </a:p>
          <a:p>
            <a:r>
              <a:rPr lang="en-US" altLang="en-US"/>
              <a:t>reinforcement learning </a:t>
            </a:r>
          </a:p>
          <a:p>
            <a:pPr lvl="1"/>
            <a:r>
              <a:rPr lang="en-US" altLang="en-US"/>
              <a:t>feedback is available, but not directly attributable to a particular action</a:t>
            </a:r>
          </a:p>
          <a:p>
            <a:pPr lvl="1"/>
            <a:r>
              <a:rPr lang="en-US" altLang="en-US"/>
              <a:t>feedback may occur only after a sequence of actions</a:t>
            </a:r>
          </a:p>
          <a:p>
            <a:pPr lvl="1"/>
            <a:r>
              <a:rPr lang="en-US" altLang="en-US"/>
              <a:t>the agent or component knows that it did something right, but not what action caused it</a:t>
            </a:r>
          </a:p>
        </p:txBody>
      </p:sp>
    </p:spTree>
    <p:extLst>
      <p:ext uri="{BB962C8B-B14F-4D97-AF65-F5344CB8AC3E}">
        <p14:creationId xmlns:p14="http://schemas.microsoft.com/office/powerpoint/2010/main" val="387349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1113"/>
            <a:ext cx="9099550" cy="581025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Types of learning</a:t>
            </a: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323975" indent="-3048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909763" indent="-381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19350" indent="-381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76550" indent="-381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33750" indent="-381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90950" indent="-381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48150" indent="-381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Auto taxi driver agent </a:t>
            </a:r>
          </a:p>
          <a:p>
            <a:pPr lvl="1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learns condition-action rules for when to brake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when the instructor shouts “Brake”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2) seeing camera images containing buses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learn to recognize them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3) tries actions and observes the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braking hard on a wet road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4) learns its utility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lack of tips at the end of the journey indicate its behavior is not desirable</a:t>
            </a:r>
            <a:endParaRPr lang="en-US" altLang="zh-CN" sz="8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18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Supervised learning - 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learning a function from examples of its </a:t>
            </a:r>
            <a:r>
              <a:rPr lang="en-US" altLang="zh-CN" sz="18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inputs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18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case 1), 2), 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18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Unsupervised learning – 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learning patterns in the input when </a:t>
            </a:r>
            <a:r>
              <a:rPr lang="en-US" altLang="zh-CN" sz="18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 specific output values are supplied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automatically grouping the samples into classes – clustering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18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Reinforcement learning – 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learning in situations that the feedback is kind of </a:t>
            </a:r>
            <a:r>
              <a:rPr lang="en-US" altLang="zh-CN" sz="18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reward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</a:rPr>
              <a:t>, which says something good or bad has happened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700">
                <a:latin typeface="Times New Roman" panose="02020603050405020304" pitchFamily="18" charset="0"/>
                <a:ea typeface="宋体" panose="02010600030101010101" pitchFamily="2" charset="-122"/>
              </a:rPr>
              <a:t>case 4)</a:t>
            </a:r>
          </a:p>
        </p:txBody>
      </p:sp>
    </p:spTree>
    <p:extLst>
      <p:ext uri="{BB962C8B-B14F-4D97-AF65-F5344CB8AC3E}">
        <p14:creationId xmlns:p14="http://schemas.microsoft.com/office/powerpoint/2010/main" val="741941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 Knowledge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background knowledge available before a task is tackled</a:t>
            </a:r>
          </a:p>
          <a:p>
            <a:r>
              <a:rPr lang="en-US" altLang="en-US"/>
              <a:t>can increase performance or decrease learning time considerably</a:t>
            </a:r>
          </a:p>
          <a:p>
            <a:r>
              <a:rPr lang="en-US" altLang="en-US"/>
              <a:t>many learning schemes assume that no prior knowledge is available</a:t>
            </a:r>
          </a:p>
          <a:p>
            <a:r>
              <a:rPr lang="en-US" altLang="en-US"/>
              <a:t>in reality, some prior knowledge is almost always available</a:t>
            </a:r>
          </a:p>
          <a:p>
            <a:pPr lvl="1"/>
            <a:r>
              <a:rPr lang="en-US" altLang="en-US"/>
              <a:t>but often in a form that is not immediately usable by the agent</a:t>
            </a:r>
          </a:p>
        </p:txBody>
      </p:sp>
    </p:spTree>
    <p:extLst>
      <p:ext uri="{BB962C8B-B14F-4D97-AF65-F5344CB8AC3E}">
        <p14:creationId xmlns:p14="http://schemas.microsoft.com/office/powerpoint/2010/main" val="3137587035"/>
      </p:ext>
    </p:extLst>
  </p:cSld>
  <p:clrMapOvr>
    <a:masterClrMapping/>
  </p:clrMapOvr>
</p:sld>
</file>

<file path=ppt/theme/theme1.xml><?xml version="1.0" encoding="utf-8"?>
<a:theme xmlns:a="http://schemas.openxmlformats.org/drawingml/2006/main" name="NCSA.TEMPLATE.p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CSA.TEMPLATE.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CSA.TEMPLATE.pp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A.TEMPLATE.pp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AppleShare:NCSA Presentations:PowerPoint4.0.template:NCSA.TEMPLATE.pp</Template>
  <TotalTime>17862</TotalTime>
  <Pages>1</Pages>
  <Words>1769</Words>
  <Application>Microsoft Office PowerPoint</Application>
  <PresentationFormat>Letter Paper (8.5x11 in)</PresentationFormat>
  <Paragraphs>216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Wingdings</vt:lpstr>
      <vt:lpstr>NCSA.TEMPLATE.pp</vt:lpstr>
      <vt:lpstr>Equation</vt:lpstr>
      <vt:lpstr>PowerPoint Presentation</vt:lpstr>
      <vt:lpstr>Machine Learning</vt:lpstr>
      <vt:lpstr>Introduction to Learning Agents</vt:lpstr>
      <vt:lpstr>Learning Agent Model</vt:lpstr>
      <vt:lpstr>Performance Element Components</vt:lpstr>
      <vt:lpstr>Component Representation</vt:lpstr>
      <vt:lpstr>Feedback</vt:lpstr>
      <vt:lpstr>Types of learning</vt:lpstr>
      <vt:lpstr>Prior Knowledge</vt:lpstr>
      <vt:lpstr>Inductive Learning</vt:lpstr>
      <vt:lpstr>Example Inductive Learning 1</vt:lpstr>
      <vt:lpstr>Example Inductive Learning 2</vt:lpstr>
      <vt:lpstr>Example Inductive Learning 3</vt:lpstr>
      <vt:lpstr>Example Inductive Learning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Computing and Information Sciences, 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690 (Implementation of High-Performance Data Mining Systems) Lecture 0 of 18</dc:title>
  <dc:subject/>
  <dc:creator>yaohang@cs.odu.edu</dc:creator>
  <cp:keywords/>
  <dc:description/>
  <cp:lastModifiedBy>Ganjigunte Ashok, Vikas</cp:lastModifiedBy>
  <cp:revision>694</cp:revision>
  <cp:lastPrinted>1999-07-21T06:37:24Z</cp:lastPrinted>
  <dcterms:created xsi:type="dcterms:W3CDTF">1995-10-31T07:46:16Z</dcterms:created>
  <dcterms:modified xsi:type="dcterms:W3CDTF">2023-03-28T18:50:34Z</dcterms:modified>
</cp:coreProperties>
</file>