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60" r:id="rId3"/>
    <p:sldId id="285" r:id="rId4"/>
    <p:sldId id="286" r:id="rId5"/>
    <p:sldId id="369" r:id="rId6"/>
    <p:sldId id="373" r:id="rId7"/>
    <p:sldId id="374" r:id="rId8"/>
    <p:sldId id="375" r:id="rId9"/>
    <p:sldId id="376" r:id="rId10"/>
    <p:sldId id="3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1BC5D-09BB-8F4E-847C-06578F9E01A2}" type="datetimeFigureOut">
              <a:rPr lang="en-US" smtClean="0"/>
              <a:t>9/29/20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A9F7E-5227-204B-8AE7-30038790E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2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Examples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The :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21633A-A357-4647-96F8-3609E572E7C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6896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Examples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21633A-A357-4647-96F8-3609E572E7C5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31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3FD9-FF41-7A4F-B664-F564B93162A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13CF-A1ED-0044-B040-5B2EB657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91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3FD9-FF41-7A4F-B664-F564B93162A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13CF-A1ED-0044-B040-5B2EB657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3FD9-FF41-7A4F-B664-F564B93162A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13CF-A1ED-0044-B040-5B2EB657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2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3FD9-FF41-7A4F-B664-F564B93162A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13CF-A1ED-0044-B040-5B2EB657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3FD9-FF41-7A4F-B664-F564B93162A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13CF-A1ED-0044-B040-5B2EB657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9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3FD9-FF41-7A4F-B664-F564B93162A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13CF-A1ED-0044-B040-5B2EB657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3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3FD9-FF41-7A4F-B664-F564B93162A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13CF-A1ED-0044-B040-5B2EB657732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2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3FD9-FF41-7A4F-B664-F564B93162A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13CF-A1ED-0044-B040-5B2EB657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9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3FD9-FF41-7A4F-B664-F564B93162A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13CF-A1ED-0044-B040-5B2EB657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3FD9-FF41-7A4F-B664-F564B93162A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13CF-A1ED-0044-B040-5B2EB657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3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2D33FD9-FF41-7A4F-B664-F564B93162A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13CF-A1ED-0044-B040-5B2EB657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3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2D33FD9-FF41-7A4F-B664-F564B93162A8}" type="datetimeFigureOut">
              <a:rPr lang="en-US" smtClean="0"/>
              <a:t>9/29/20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FC813CF-A1ED-0044-B040-5B2EB657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7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5AE60-6DCD-7349-89F2-1B1321ED2C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1CEDE-DB95-544F-80E2-C36A385C6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Vikas Ashok</a:t>
            </a:r>
          </a:p>
        </p:txBody>
      </p:sp>
    </p:spTree>
    <p:extLst>
      <p:ext uri="{BB962C8B-B14F-4D97-AF65-F5344CB8AC3E}">
        <p14:creationId xmlns:p14="http://schemas.microsoft.com/office/powerpoint/2010/main" val="508991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>
                <a:sym typeface="+mn-ea"/>
              </a:rPr>
              <a:t>Transformer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635732" y="1474967"/>
            <a:ext cx="60641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Scaled Dot-Product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Multi-Head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Position-wise Feed-Forward Networks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chemeClr val="tx1">
                    <a:alpha val="20000"/>
                  </a:schemeClr>
                </a:solidFill>
              </a:rPr>
              <a:t>Embeddings</a:t>
            </a: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 and </a:t>
            </a:r>
            <a:r>
              <a:rPr lang="en-US" sz="2800" dirty="0" err="1">
                <a:solidFill>
                  <a:schemeClr val="tx1">
                    <a:alpha val="20000"/>
                  </a:schemeClr>
                </a:solidFill>
              </a:rPr>
              <a:t>Softmax</a:t>
            </a:r>
            <a:endParaRPr lang="en-US" sz="2800" dirty="0">
              <a:solidFill>
                <a:schemeClr val="tx1">
                  <a:alpha val="2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Positional Encoding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242" y="260648"/>
            <a:ext cx="4031987" cy="605219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7277100" y="4418499"/>
            <a:ext cx="1259014" cy="445601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036429" y="4418499"/>
            <a:ext cx="1259014" cy="445601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35731" y="4577602"/>
            <a:ext cx="6277132" cy="1735236"/>
            <a:chOff x="635731" y="4577602"/>
            <a:chExt cx="6277132" cy="173523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26435" y="5436538"/>
              <a:ext cx="3895725" cy="8763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35731" y="4577602"/>
              <a:ext cx="627713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Two types: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/>
                <a:t>learned positional </a:t>
              </a:r>
              <a:r>
                <a:rPr lang="en-US" sz="2000" dirty="0" err="1"/>
                <a:t>embeddings</a:t>
              </a:r>
              <a:r>
                <a:rPr lang="en-US" sz="2000" dirty="0"/>
                <a:t> (arXiv:1705.03122v2)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/>
                <a:t>Sinusoid: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570518" y="3931089"/>
            <a:ext cx="6236682" cy="2533211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8666" y="4078130"/>
            <a:ext cx="6226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Reason: no RNN to model the sequence position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10C7FB-588C-DE46-A5DC-93361D485959}"/>
              </a:ext>
            </a:extLst>
          </p:cNvPr>
          <p:cNvSpPr txBox="1"/>
          <p:nvPr/>
        </p:nvSpPr>
        <p:spPr>
          <a:xfrm>
            <a:off x="8155459" y="6488668"/>
            <a:ext cx="231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Wang Yue’s slides</a:t>
            </a:r>
          </a:p>
        </p:txBody>
      </p:sp>
    </p:spTree>
    <p:extLst>
      <p:ext uri="{BB962C8B-B14F-4D97-AF65-F5344CB8AC3E}">
        <p14:creationId xmlns:p14="http://schemas.microsoft.com/office/powerpoint/2010/main" val="2823494496"/>
      </p:ext>
    </p:extLst>
  </p:cSld>
  <p:clrMapOvr>
    <a:masterClrMapping/>
  </p:clrMapOvr>
  <p:transition advTm="104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單箭頭接點 3"/>
          <p:cNvCxnSpPr/>
          <p:nvPr/>
        </p:nvCxnSpPr>
        <p:spPr>
          <a:xfrm>
            <a:off x="6151775" y="3713784"/>
            <a:ext cx="4255364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/>
          <p:cNvCxnSpPr/>
          <p:nvPr/>
        </p:nvCxnSpPr>
        <p:spPr>
          <a:xfrm flipV="1">
            <a:off x="6459843" y="761831"/>
            <a:ext cx="0" cy="31920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橢圓 7"/>
          <p:cNvSpPr/>
          <p:nvPr/>
        </p:nvSpPr>
        <p:spPr>
          <a:xfrm>
            <a:off x="8487480" y="1810719"/>
            <a:ext cx="134608" cy="13460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8719770" y="2080898"/>
            <a:ext cx="134608" cy="13460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8913342" y="1863615"/>
            <a:ext cx="134608" cy="13460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8317166" y="1314046"/>
            <a:ext cx="724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dog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531917" y="2150916"/>
            <a:ext cx="724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cat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8989376" y="1499698"/>
            <a:ext cx="986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rabbit</a:t>
            </a:r>
            <a:endParaRPr lang="zh-TW" altLang="en-US" sz="2400" dirty="0"/>
          </a:p>
        </p:txBody>
      </p:sp>
      <p:sp>
        <p:nvSpPr>
          <p:cNvPr id="14" name="橢圓 13"/>
          <p:cNvSpPr/>
          <p:nvPr/>
        </p:nvSpPr>
        <p:spPr>
          <a:xfrm>
            <a:off x="6659085" y="2238604"/>
            <a:ext cx="134608" cy="13460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6750729" y="2068948"/>
            <a:ext cx="1166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jump</a:t>
            </a:r>
            <a:endParaRPr lang="zh-TW" altLang="en-US" sz="2400" dirty="0"/>
          </a:p>
        </p:txBody>
      </p:sp>
      <p:sp>
        <p:nvSpPr>
          <p:cNvPr id="16" name="橢圓 15"/>
          <p:cNvSpPr/>
          <p:nvPr/>
        </p:nvSpPr>
        <p:spPr>
          <a:xfrm>
            <a:off x="6846939" y="1891651"/>
            <a:ext cx="134608" cy="13460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6938583" y="1721995"/>
            <a:ext cx="1166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run</a:t>
            </a:r>
            <a:endParaRPr lang="zh-TW" altLang="en-US" sz="2400" dirty="0"/>
          </a:p>
        </p:txBody>
      </p:sp>
      <p:sp>
        <p:nvSpPr>
          <p:cNvPr id="18" name="橢圓 17"/>
          <p:cNvSpPr/>
          <p:nvPr/>
        </p:nvSpPr>
        <p:spPr>
          <a:xfrm>
            <a:off x="8531916" y="3224869"/>
            <a:ext cx="134608" cy="1346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8639450" y="3043141"/>
            <a:ext cx="1166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flower</a:t>
            </a:r>
            <a:endParaRPr lang="zh-TW" altLang="en-US" sz="2400" dirty="0"/>
          </a:p>
        </p:txBody>
      </p:sp>
      <p:sp>
        <p:nvSpPr>
          <p:cNvPr id="20" name="橢圓 19"/>
          <p:cNvSpPr/>
          <p:nvPr/>
        </p:nvSpPr>
        <p:spPr>
          <a:xfrm>
            <a:off x="8704535" y="2887565"/>
            <a:ext cx="134608" cy="1346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8812069" y="2658539"/>
            <a:ext cx="1166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tree</a:t>
            </a:r>
            <a:endParaRPr lang="zh-TW" altLang="en-US" sz="2400" dirty="0"/>
          </a:p>
        </p:txBody>
      </p:sp>
      <p:grpSp>
        <p:nvGrpSpPr>
          <p:cNvPr id="22" name="群組 21"/>
          <p:cNvGrpSpPr/>
          <p:nvPr/>
        </p:nvGrpSpPr>
        <p:grpSpPr>
          <a:xfrm>
            <a:off x="1836776" y="938715"/>
            <a:ext cx="4716059" cy="2876642"/>
            <a:chOff x="308851" y="3133421"/>
            <a:chExt cx="4716059" cy="2876642"/>
          </a:xfrm>
        </p:grpSpPr>
        <p:sp>
          <p:nvSpPr>
            <p:cNvPr id="24" name="文字方塊 23"/>
            <p:cNvSpPr txBox="1"/>
            <p:nvPr/>
          </p:nvSpPr>
          <p:spPr>
            <a:xfrm>
              <a:off x="822286" y="3133421"/>
              <a:ext cx="40631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apple = [ 1   0   0   0   0]</a:t>
              </a:r>
              <a:endParaRPr lang="zh-TW" altLang="en-US" sz="2400" dirty="0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868780" y="3719862"/>
              <a:ext cx="40631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bag    = [ 0   1   0   0   0]</a:t>
              </a:r>
              <a:endParaRPr lang="zh-TW" altLang="en-US" sz="2400" dirty="0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961771" y="4321716"/>
              <a:ext cx="40631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cat    = [ 0   0   1   0   0]</a:t>
              </a:r>
              <a:endParaRPr lang="zh-TW" altLang="en-US" sz="2400" dirty="0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946273" y="4928525"/>
              <a:ext cx="40631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dog   = [ 0   0   0   1   0]</a:t>
              </a:r>
              <a:endParaRPr lang="zh-TW" altLang="en-US" sz="2400" dirty="0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308851" y="5548398"/>
              <a:ext cx="406313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elephant   = [ 0   0   0   0   1]</a:t>
              </a:r>
              <a:endParaRPr lang="zh-TW" altLang="en-US" sz="2400" dirty="0"/>
            </a:p>
          </p:txBody>
        </p:sp>
      </p:grpSp>
      <p:sp>
        <p:nvSpPr>
          <p:cNvPr id="33" name="矩形 32"/>
          <p:cNvSpPr/>
          <p:nvPr/>
        </p:nvSpPr>
        <p:spPr>
          <a:xfrm>
            <a:off x="2611713" y="234687"/>
            <a:ext cx="25649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i="1" u="sng" dirty="0"/>
              <a:t>1-of-N Encoding</a:t>
            </a:r>
            <a:endParaRPr lang="zh-TW" altLang="en-US" sz="2800" b="1" i="1" u="sng" dirty="0"/>
          </a:p>
        </p:txBody>
      </p:sp>
      <p:sp>
        <p:nvSpPr>
          <p:cNvPr id="34" name="矩形 33"/>
          <p:cNvSpPr/>
          <p:nvPr/>
        </p:nvSpPr>
        <p:spPr>
          <a:xfrm>
            <a:off x="7002895" y="196307"/>
            <a:ext cx="2755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i="1" u="sng" dirty="0"/>
              <a:t>Word Embedding</a:t>
            </a:r>
            <a:endParaRPr lang="zh-TW" altLang="en-US" sz="2800" b="1" i="1" u="sng" dirty="0"/>
          </a:p>
        </p:txBody>
      </p:sp>
      <p:sp>
        <p:nvSpPr>
          <p:cNvPr id="52" name="流程圖: 磁碟 51"/>
          <p:cNvSpPr/>
          <p:nvPr/>
        </p:nvSpPr>
        <p:spPr>
          <a:xfrm>
            <a:off x="5356736" y="5078963"/>
            <a:ext cx="1770743" cy="1465943"/>
          </a:xfrm>
          <a:prstGeom prst="flowChartMagneticDisk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流程圖: 磁碟 52"/>
          <p:cNvSpPr/>
          <p:nvPr/>
        </p:nvSpPr>
        <p:spPr>
          <a:xfrm>
            <a:off x="7349815" y="5107297"/>
            <a:ext cx="1770743" cy="146594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文字方塊 56"/>
          <p:cNvSpPr txBox="1"/>
          <p:nvPr/>
        </p:nvSpPr>
        <p:spPr>
          <a:xfrm>
            <a:off x="7446776" y="5528606"/>
            <a:ext cx="1188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flower</a:t>
            </a:r>
            <a:endParaRPr lang="zh-TW" altLang="en-US" sz="2400" dirty="0"/>
          </a:p>
        </p:txBody>
      </p:sp>
      <p:sp>
        <p:nvSpPr>
          <p:cNvPr id="58" name="文字方塊 57"/>
          <p:cNvSpPr txBox="1"/>
          <p:nvPr/>
        </p:nvSpPr>
        <p:spPr>
          <a:xfrm>
            <a:off x="7429633" y="5949915"/>
            <a:ext cx="885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tree</a:t>
            </a:r>
            <a:endParaRPr lang="zh-TW" altLang="en-US" sz="2400" dirty="0"/>
          </a:p>
        </p:txBody>
      </p:sp>
      <p:sp>
        <p:nvSpPr>
          <p:cNvPr id="59" name="文字方塊 58"/>
          <p:cNvSpPr txBox="1"/>
          <p:nvPr/>
        </p:nvSpPr>
        <p:spPr>
          <a:xfrm>
            <a:off x="8235187" y="5902791"/>
            <a:ext cx="885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apple</a:t>
            </a:r>
            <a:endParaRPr lang="zh-TW" altLang="en-US" sz="2400" dirty="0"/>
          </a:p>
        </p:txBody>
      </p:sp>
      <p:grpSp>
        <p:nvGrpSpPr>
          <p:cNvPr id="70" name="群組 69"/>
          <p:cNvGrpSpPr/>
          <p:nvPr/>
        </p:nvGrpSpPr>
        <p:grpSpPr>
          <a:xfrm>
            <a:off x="3143309" y="5078963"/>
            <a:ext cx="2184398" cy="1465943"/>
            <a:chOff x="894520" y="5067085"/>
            <a:chExt cx="2184398" cy="1465943"/>
          </a:xfrm>
        </p:grpSpPr>
        <p:sp>
          <p:nvSpPr>
            <p:cNvPr id="51" name="流程圖: 磁碟 50"/>
            <p:cNvSpPr/>
            <p:nvPr/>
          </p:nvSpPr>
          <p:spPr>
            <a:xfrm>
              <a:off x="1086831" y="5067085"/>
              <a:ext cx="1770743" cy="1465943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文字方塊 53"/>
            <p:cNvSpPr txBox="1"/>
            <p:nvPr/>
          </p:nvSpPr>
          <p:spPr>
            <a:xfrm>
              <a:off x="1529518" y="5569225"/>
              <a:ext cx="8853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dog</a:t>
              </a:r>
              <a:endParaRPr lang="zh-TW" altLang="en-US" sz="2400" dirty="0"/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1101348" y="5862581"/>
              <a:ext cx="8853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cat </a:t>
              </a:r>
              <a:endParaRPr lang="zh-TW" altLang="en-US" sz="2400" dirty="0"/>
            </a:p>
          </p:txBody>
        </p:sp>
        <p:sp>
          <p:nvSpPr>
            <p:cNvPr id="56" name="文字方塊 55"/>
            <p:cNvSpPr txBox="1"/>
            <p:nvPr/>
          </p:nvSpPr>
          <p:spPr>
            <a:xfrm>
              <a:off x="1783520" y="5996139"/>
              <a:ext cx="8853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bird</a:t>
              </a:r>
              <a:endParaRPr lang="zh-TW" altLang="en-US" sz="2400" dirty="0"/>
            </a:p>
          </p:txBody>
        </p:sp>
        <p:sp>
          <p:nvSpPr>
            <p:cNvPr id="60" name="文字方塊 59"/>
            <p:cNvSpPr txBox="1"/>
            <p:nvPr/>
          </p:nvSpPr>
          <p:spPr>
            <a:xfrm>
              <a:off x="894520" y="5069947"/>
              <a:ext cx="21843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dirty="0"/>
                <a:t>class 1</a:t>
              </a:r>
              <a:endParaRPr lang="zh-TW" altLang="en-US" sz="2400" b="1" dirty="0"/>
            </a:p>
          </p:txBody>
        </p:sp>
      </p:grpSp>
      <p:sp>
        <p:nvSpPr>
          <p:cNvPr id="61" name="文字方塊 60"/>
          <p:cNvSpPr txBox="1"/>
          <p:nvPr/>
        </p:nvSpPr>
        <p:spPr>
          <a:xfrm>
            <a:off x="5298679" y="5080564"/>
            <a:ext cx="1908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Class 2</a:t>
            </a:r>
            <a:endParaRPr lang="zh-TW" altLang="en-US" sz="2400" b="1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7529721" y="5107296"/>
            <a:ext cx="1445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Class 3</a:t>
            </a:r>
            <a:endParaRPr lang="zh-TW" altLang="en-US" sz="2400" b="1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6047976" y="5490344"/>
            <a:ext cx="885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ran</a:t>
            </a:r>
            <a:endParaRPr lang="zh-TW" altLang="en-US" sz="2400" dirty="0"/>
          </a:p>
        </p:txBody>
      </p:sp>
      <p:sp>
        <p:nvSpPr>
          <p:cNvPr id="64" name="文字方塊 63"/>
          <p:cNvSpPr txBox="1"/>
          <p:nvPr/>
        </p:nvSpPr>
        <p:spPr>
          <a:xfrm>
            <a:off x="5298689" y="5753352"/>
            <a:ext cx="1320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jumped</a:t>
            </a:r>
            <a:endParaRPr lang="zh-TW" altLang="en-US" sz="2400" dirty="0"/>
          </a:p>
        </p:txBody>
      </p:sp>
      <p:sp>
        <p:nvSpPr>
          <p:cNvPr id="65" name="文字方塊 64"/>
          <p:cNvSpPr txBox="1"/>
          <p:nvPr/>
        </p:nvSpPr>
        <p:spPr>
          <a:xfrm>
            <a:off x="6130994" y="6008702"/>
            <a:ext cx="885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walk</a:t>
            </a:r>
            <a:endParaRPr lang="zh-TW" altLang="en-US" sz="2400" dirty="0"/>
          </a:p>
        </p:txBody>
      </p:sp>
      <p:sp>
        <p:nvSpPr>
          <p:cNvPr id="69" name="文字方塊 68"/>
          <p:cNvSpPr txBox="1"/>
          <p:nvPr/>
        </p:nvSpPr>
        <p:spPr>
          <a:xfrm>
            <a:off x="1659178" y="4485405"/>
            <a:ext cx="1905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/>
              <a:t>Word Class</a:t>
            </a:r>
            <a:endParaRPr lang="zh-TW" altLang="en-US" sz="2800" b="1" i="1" u="sng" dirty="0"/>
          </a:p>
        </p:txBody>
      </p:sp>
      <p:sp>
        <p:nvSpPr>
          <p:cNvPr id="71" name="箭號: 向右 70"/>
          <p:cNvSpPr/>
          <p:nvPr/>
        </p:nvSpPr>
        <p:spPr>
          <a:xfrm rot="2918447">
            <a:off x="4655128" y="4057146"/>
            <a:ext cx="781050" cy="71157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箭號: 向右 71"/>
          <p:cNvSpPr/>
          <p:nvPr/>
        </p:nvSpPr>
        <p:spPr>
          <a:xfrm rot="18681553" flipV="1">
            <a:off x="6916803" y="4024030"/>
            <a:ext cx="781050" cy="71157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436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33" grpId="0"/>
      <p:bldP spid="34" grpId="0"/>
      <p:bldP spid="52" grpId="0" animBg="1"/>
      <p:bldP spid="53" grpId="0" animBg="1"/>
      <p:bldP spid="57" grpId="0"/>
      <p:bldP spid="58" grpId="0"/>
      <p:bldP spid="59" grpId="0"/>
      <p:bldP spid="61" grpId="0"/>
      <p:bldP spid="62" grpId="0"/>
      <p:bldP spid="63" grpId="0"/>
      <p:bldP spid="64" grpId="0"/>
      <p:bldP spid="65" grpId="0"/>
      <p:bldP spid="69" grpId="0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E5B640-2127-44AD-A5CB-B33279F05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 word can have multiple senses. 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8938989-F988-44DC-982A-1978117A3D16}"/>
              </a:ext>
            </a:extLst>
          </p:cNvPr>
          <p:cNvSpPr/>
          <p:nvPr/>
        </p:nvSpPr>
        <p:spPr>
          <a:xfrm>
            <a:off x="2604499" y="2281726"/>
            <a:ext cx="7175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Have you paid that money to the </a:t>
            </a:r>
            <a:r>
              <a:rPr lang="en-US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bank</a:t>
            </a:r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 yet ?</a:t>
            </a:r>
            <a:endParaRPr lang="zh-TW" altLang="en-US" sz="24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687B039-5830-40E6-A0C2-3E43AE286B2E}"/>
              </a:ext>
            </a:extLst>
          </p:cNvPr>
          <p:cNvSpPr/>
          <p:nvPr/>
        </p:nvSpPr>
        <p:spPr>
          <a:xfrm>
            <a:off x="2604500" y="2758129"/>
            <a:ext cx="7409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It is safest to deposit your money in the </a:t>
            </a:r>
            <a:r>
              <a:rPr lang="en-US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bank</a:t>
            </a:r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 .</a:t>
            </a:r>
            <a:endParaRPr lang="zh-TW" altLang="en-US" sz="24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1427CF6-F63D-4254-A0AC-0DD4A7F4C0AF}"/>
              </a:ext>
            </a:extLst>
          </p:cNvPr>
          <p:cNvSpPr/>
          <p:nvPr/>
        </p:nvSpPr>
        <p:spPr>
          <a:xfrm>
            <a:off x="2584450" y="3538197"/>
            <a:ext cx="820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The victim was found lying dead on the river </a:t>
            </a:r>
            <a:r>
              <a:rPr lang="en-US" altLang="zh-TW" sz="24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bank</a:t>
            </a:r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 .</a:t>
            </a:r>
            <a:endParaRPr lang="zh-TW" altLang="en-US" sz="24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C6E87FF-23CB-407C-868A-20A7A6A9EFD4}"/>
              </a:ext>
            </a:extLst>
          </p:cNvPr>
          <p:cNvSpPr/>
          <p:nvPr/>
        </p:nvSpPr>
        <p:spPr>
          <a:xfrm>
            <a:off x="2584451" y="3996234"/>
            <a:ext cx="52132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latin typeface="helvetica neue"/>
              </a:rPr>
              <a:t>They stood on the river bank to fish. </a:t>
            </a:r>
            <a:endParaRPr lang="zh-TW" altLang="en-US" sz="2400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DA91F8F-B442-4E61-97CA-CDBDFAC7D7A3}"/>
              </a:ext>
            </a:extLst>
          </p:cNvPr>
          <p:cNvSpPr/>
          <p:nvPr/>
        </p:nvSpPr>
        <p:spPr>
          <a:xfrm>
            <a:off x="2511875" y="4809453"/>
            <a:ext cx="5166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333333"/>
                </a:solidFill>
                <a:latin typeface="Arial" panose="020B0604020202020204" pitchFamily="34" charset="0"/>
              </a:rPr>
              <a:t>The hospital has its own blood bank.</a:t>
            </a:r>
            <a:endParaRPr lang="zh-TW" altLang="en-US" sz="2400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D7E3C3B-D3C0-4891-B010-61F2D32D244A}"/>
              </a:ext>
            </a:extLst>
          </p:cNvPr>
          <p:cNvSpPr/>
          <p:nvPr/>
        </p:nvSpPr>
        <p:spPr>
          <a:xfrm>
            <a:off x="6309225" y="5387137"/>
            <a:ext cx="3350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333333"/>
                </a:solidFill>
                <a:latin typeface="Arial" panose="020B0604020202020204" pitchFamily="34" charset="0"/>
              </a:rPr>
              <a:t>The third sense or not?</a:t>
            </a:r>
            <a:endParaRPr lang="zh-TW" altLang="en-US" sz="2400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8298AF9-9094-4723-ADB9-869BCDFDB110}"/>
              </a:ext>
            </a:extLst>
          </p:cNvPr>
          <p:cNvSpPr/>
          <p:nvPr/>
        </p:nvSpPr>
        <p:spPr>
          <a:xfrm>
            <a:off x="7170149" y="183140"/>
            <a:ext cx="3312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/>
              <a:t>https://arxiv.org/abs/1902.06006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139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>
            <a:extLst>
              <a:ext uri="{FF2B5EF4-FFF2-40B4-BE49-F238E27FC236}">
                <a16:creationId xmlns:a16="http://schemas.microsoft.com/office/drawing/2014/main" id="{1A292455-E704-4FA0-82C0-D17E601A5AFF}"/>
              </a:ext>
            </a:extLst>
          </p:cNvPr>
          <p:cNvSpPr/>
          <p:nvPr/>
        </p:nvSpPr>
        <p:spPr>
          <a:xfrm>
            <a:off x="1987537" y="3260684"/>
            <a:ext cx="1196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money</a:t>
            </a:r>
            <a:endParaRPr lang="zh-TW" altLang="en-US" sz="2400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91A7833C-FC43-4E02-8008-26845C77DC56}"/>
              </a:ext>
            </a:extLst>
          </p:cNvPr>
          <p:cNvSpPr/>
          <p:nvPr/>
        </p:nvSpPr>
        <p:spPr>
          <a:xfrm>
            <a:off x="7133111" y="3119246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the</a:t>
            </a:r>
            <a:endParaRPr lang="zh-TW" altLang="en-US" sz="24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360F6583-D322-4D06-A91D-85EB49D03AC7}"/>
              </a:ext>
            </a:extLst>
          </p:cNvPr>
          <p:cNvSpPr/>
          <p:nvPr/>
        </p:nvSpPr>
        <p:spPr>
          <a:xfrm>
            <a:off x="3291913" y="1"/>
            <a:ext cx="58458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i="1" u="sng" dirty="0"/>
              <a:t>Contextualized</a:t>
            </a:r>
            <a:r>
              <a:rPr lang="zh-TW" altLang="en-US" sz="3200" b="1" i="1" u="sng" dirty="0"/>
              <a:t> </a:t>
            </a:r>
            <a:r>
              <a:rPr lang="en-US" altLang="zh-TW" sz="3200" b="1" i="1" u="sng" dirty="0"/>
              <a:t>Word Embedding </a:t>
            </a:r>
            <a:endParaRPr lang="zh-TW" altLang="en-US" sz="3200" b="1" i="1" u="sng" dirty="0"/>
          </a:p>
        </p:txBody>
      </p:sp>
      <p:cxnSp>
        <p:nvCxnSpPr>
          <p:cNvPr id="43" name="直線單箭頭接點 42">
            <a:extLst>
              <a:ext uri="{FF2B5EF4-FFF2-40B4-BE49-F238E27FC236}">
                <a16:creationId xmlns:a16="http://schemas.microsoft.com/office/drawing/2014/main" id="{303E9F16-6A13-4474-BB65-5A64E7E0A86D}"/>
              </a:ext>
            </a:extLst>
          </p:cNvPr>
          <p:cNvCxnSpPr>
            <a:cxnSpLocks/>
          </p:cNvCxnSpPr>
          <p:nvPr/>
        </p:nvCxnSpPr>
        <p:spPr>
          <a:xfrm flipV="1">
            <a:off x="3606201" y="3001186"/>
            <a:ext cx="0" cy="27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BB37B9A1-FE00-4C64-B1F0-3302950D242F}"/>
              </a:ext>
            </a:extLst>
          </p:cNvPr>
          <p:cNvCxnSpPr>
            <a:cxnSpLocks/>
          </p:cNvCxnSpPr>
          <p:nvPr/>
        </p:nvCxnSpPr>
        <p:spPr>
          <a:xfrm flipV="1">
            <a:off x="4660418" y="3001186"/>
            <a:ext cx="0" cy="27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>
            <a:extLst>
              <a:ext uri="{FF2B5EF4-FFF2-40B4-BE49-F238E27FC236}">
                <a16:creationId xmlns:a16="http://schemas.microsoft.com/office/drawing/2014/main" id="{DF1ED39E-7AE0-4951-B11A-612BEC6FC93C}"/>
              </a:ext>
            </a:extLst>
          </p:cNvPr>
          <p:cNvCxnSpPr>
            <a:cxnSpLocks/>
          </p:cNvCxnSpPr>
          <p:nvPr/>
        </p:nvCxnSpPr>
        <p:spPr>
          <a:xfrm flipV="1">
            <a:off x="5681003" y="3001186"/>
            <a:ext cx="0" cy="27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: 圓角 45">
            <a:extLst>
              <a:ext uri="{FF2B5EF4-FFF2-40B4-BE49-F238E27FC236}">
                <a16:creationId xmlns:a16="http://schemas.microsoft.com/office/drawing/2014/main" id="{85F5DA3B-652C-4FD9-832D-D22F662002B4}"/>
              </a:ext>
            </a:extLst>
          </p:cNvPr>
          <p:cNvSpPr/>
          <p:nvPr/>
        </p:nvSpPr>
        <p:spPr>
          <a:xfrm>
            <a:off x="2099684" y="1809133"/>
            <a:ext cx="3966052" cy="1171047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Contextualized</a:t>
            </a:r>
            <a:r>
              <a:rPr lang="zh-TW" altLang="en-US" sz="2800" dirty="0"/>
              <a:t> </a:t>
            </a:r>
            <a:endParaRPr lang="en-US" altLang="zh-TW" sz="2800" dirty="0"/>
          </a:p>
          <a:p>
            <a:pPr algn="ctr"/>
            <a:r>
              <a:rPr lang="en-US" altLang="zh-TW" sz="2800" dirty="0"/>
              <a:t>Word Embedding </a:t>
            </a:r>
            <a:endParaRPr lang="zh-TW" altLang="en-US" sz="2800" dirty="0"/>
          </a:p>
        </p:txBody>
      </p:sp>
      <p:cxnSp>
        <p:nvCxnSpPr>
          <p:cNvPr id="47" name="直線單箭頭接點 46">
            <a:extLst>
              <a:ext uri="{FF2B5EF4-FFF2-40B4-BE49-F238E27FC236}">
                <a16:creationId xmlns:a16="http://schemas.microsoft.com/office/drawing/2014/main" id="{1D40A462-DE14-44D2-B5BD-5E92005CFD8B}"/>
              </a:ext>
            </a:extLst>
          </p:cNvPr>
          <p:cNvCxnSpPr>
            <a:cxnSpLocks/>
          </p:cNvCxnSpPr>
          <p:nvPr/>
        </p:nvCxnSpPr>
        <p:spPr>
          <a:xfrm flipV="1">
            <a:off x="3580801" y="1539132"/>
            <a:ext cx="0" cy="27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798732C6-7BB3-4821-BD30-2B79E61F7CB7}"/>
              </a:ext>
            </a:extLst>
          </p:cNvPr>
          <p:cNvCxnSpPr>
            <a:cxnSpLocks/>
          </p:cNvCxnSpPr>
          <p:nvPr/>
        </p:nvCxnSpPr>
        <p:spPr>
          <a:xfrm flipV="1">
            <a:off x="4635018" y="1539132"/>
            <a:ext cx="0" cy="27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id="{68AA3349-AFFC-4F22-8A00-1FD90C5537DB}"/>
              </a:ext>
            </a:extLst>
          </p:cNvPr>
          <p:cNvCxnSpPr>
            <a:cxnSpLocks/>
          </p:cNvCxnSpPr>
          <p:nvPr/>
        </p:nvCxnSpPr>
        <p:spPr>
          <a:xfrm flipV="1">
            <a:off x="5655603" y="1539132"/>
            <a:ext cx="0" cy="27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>
            <a:extLst>
              <a:ext uri="{FF2B5EF4-FFF2-40B4-BE49-F238E27FC236}">
                <a16:creationId xmlns:a16="http://schemas.microsoft.com/office/drawing/2014/main" id="{2F06C6E4-EC58-48AF-ADBB-AF75FA2765DC}"/>
              </a:ext>
            </a:extLst>
          </p:cNvPr>
          <p:cNvSpPr/>
          <p:nvPr/>
        </p:nvSpPr>
        <p:spPr>
          <a:xfrm>
            <a:off x="3466509" y="1057337"/>
            <a:ext cx="228584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02EE68B2-CE4E-4ADE-A0E8-7EE70A52CF4B}"/>
              </a:ext>
            </a:extLst>
          </p:cNvPr>
          <p:cNvSpPr/>
          <p:nvPr/>
        </p:nvSpPr>
        <p:spPr>
          <a:xfrm>
            <a:off x="4518619" y="1080330"/>
            <a:ext cx="228584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18440F9C-46F8-47B5-A781-CC756A500D58}"/>
              </a:ext>
            </a:extLst>
          </p:cNvPr>
          <p:cNvSpPr/>
          <p:nvPr/>
        </p:nvSpPr>
        <p:spPr>
          <a:xfrm>
            <a:off x="5541311" y="1066964"/>
            <a:ext cx="228584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4" name="群組 63">
            <a:extLst>
              <a:ext uri="{FF2B5EF4-FFF2-40B4-BE49-F238E27FC236}">
                <a16:creationId xmlns:a16="http://schemas.microsoft.com/office/drawing/2014/main" id="{EA2F58A5-6427-4484-BDD9-365440021B8E}"/>
              </a:ext>
            </a:extLst>
          </p:cNvPr>
          <p:cNvGrpSpPr/>
          <p:nvPr/>
        </p:nvGrpSpPr>
        <p:grpSpPr>
          <a:xfrm>
            <a:off x="7056706" y="936973"/>
            <a:ext cx="2870195" cy="2213850"/>
            <a:chOff x="5435003" y="3877557"/>
            <a:chExt cx="2870195" cy="2213850"/>
          </a:xfrm>
        </p:grpSpPr>
        <p:cxnSp>
          <p:nvCxnSpPr>
            <p:cNvPr id="65" name="直線單箭頭接點 64">
              <a:extLst>
                <a:ext uri="{FF2B5EF4-FFF2-40B4-BE49-F238E27FC236}">
                  <a16:creationId xmlns:a16="http://schemas.microsoft.com/office/drawing/2014/main" id="{8ED80A40-DEFC-41EC-8DBD-9FFBA8F210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45664" y="5821407"/>
              <a:ext cx="0" cy="27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單箭頭接點 65">
              <a:extLst>
                <a:ext uri="{FF2B5EF4-FFF2-40B4-BE49-F238E27FC236}">
                  <a16:creationId xmlns:a16="http://schemas.microsoft.com/office/drawing/2014/main" id="{C004D8FD-3035-4763-9C1D-F3344CF3E3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99881" y="5821407"/>
              <a:ext cx="0" cy="27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單箭頭接點 66">
              <a:extLst>
                <a:ext uri="{FF2B5EF4-FFF2-40B4-BE49-F238E27FC236}">
                  <a16:creationId xmlns:a16="http://schemas.microsoft.com/office/drawing/2014/main" id="{23D20C08-8EBD-4A2B-A15E-19A927CB498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20466" y="5821407"/>
              <a:ext cx="0" cy="27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矩形: 圓角 67">
              <a:extLst>
                <a:ext uri="{FF2B5EF4-FFF2-40B4-BE49-F238E27FC236}">
                  <a16:creationId xmlns:a16="http://schemas.microsoft.com/office/drawing/2014/main" id="{5FD15C92-934A-4265-85C8-3DD3DF388EC7}"/>
                </a:ext>
              </a:extLst>
            </p:cNvPr>
            <p:cNvSpPr/>
            <p:nvPr/>
          </p:nvSpPr>
          <p:spPr>
            <a:xfrm>
              <a:off x="5435003" y="4629353"/>
              <a:ext cx="2870195" cy="1171047"/>
            </a:xfrm>
            <a:prstGeom prst="roundRect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/>
                <a:t>Contextualized</a:t>
              </a:r>
              <a:r>
                <a:rPr lang="zh-TW" altLang="en-US" sz="2800" dirty="0"/>
                <a:t> </a:t>
              </a:r>
              <a:r>
                <a:rPr lang="en-US" altLang="zh-TW" sz="2800" dirty="0"/>
                <a:t>Word Embedding </a:t>
              </a:r>
              <a:endParaRPr lang="zh-TW" altLang="en-US" sz="2800" dirty="0"/>
            </a:p>
          </p:txBody>
        </p:sp>
        <p:cxnSp>
          <p:nvCxnSpPr>
            <p:cNvPr id="69" name="直線單箭頭接點 68">
              <a:extLst>
                <a:ext uri="{FF2B5EF4-FFF2-40B4-BE49-F238E27FC236}">
                  <a16:creationId xmlns:a16="http://schemas.microsoft.com/office/drawing/2014/main" id="{53ABFAAD-4D81-42C6-B382-D43CE36B57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20264" y="4359353"/>
              <a:ext cx="0" cy="27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單箭頭接點 69">
              <a:extLst>
                <a:ext uri="{FF2B5EF4-FFF2-40B4-BE49-F238E27FC236}">
                  <a16:creationId xmlns:a16="http://schemas.microsoft.com/office/drawing/2014/main" id="{DDAA676E-7F97-4F0D-8295-AF8F924D20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4481" y="4359353"/>
              <a:ext cx="0" cy="27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單箭頭接點 70">
              <a:extLst>
                <a:ext uri="{FF2B5EF4-FFF2-40B4-BE49-F238E27FC236}">
                  <a16:creationId xmlns:a16="http://schemas.microsoft.com/office/drawing/2014/main" id="{1309770B-F654-4528-9646-F6073A8204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95066" y="4359353"/>
              <a:ext cx="0" cy="27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C81E3418-64C5-4753-82EB-C2EE37BB0A08}"/>
                </a:ext>
              </a:extLst>
            </p:cNvPr>
            <p:cNvSpPr/>
            <p:nvPr/>
          </p:nvSpPr>
          <p:spPr>
            <a:xfrm>
              <a:off x="5705972" y="3877557"/>
              <a:ext cx="228584" cy="46166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id="{7E45F9B8-69CA-4276-964C-8D89862E671D}"/>
                </a:ext>
              </a:extLst>
            </p:cNvPr>
            <p:cNvSpPr/>
            <p:nvPr/>
          </p:nvSpPr>
          <p:spPr>
            <a:xfrm>
              <a:off x="6758082" y="3900550"/>
              <a:ext cx="228584" cy="46166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矩形 73">
              <a:extLst>
                <a:ext uri="{FF2B5EF4-FFF2-40B4-BE49-F238E27FC236}">
                  <a16:creationId xmlns:a16="http://schemas.microsoft.com/office/drawing/2014/main" id="{8C91F612-9FE3-445F-891E-4C63130BC365}"/>
                </a:ext>
              </a:extLst>
            </p:cNvPr>
            <p:cNvSpPr/>
            <p:nvPr/>
          </p:nvSpPr>
          <p:spPr>
            <a:xfrm>
              <a:off x="7780774" y="3887184"/>
              <a:ext cx="228584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75" name="直線單箭頭接點 74">
            <a:extLst>
              <a:ext uri="{FF2B5EF4-FFF2-40B4-BE49-F238E27FC236}">
                <a16:creationId xmlns:a16="http://schemas.microsoft.com/office/drawing/2014/main" id="{478E9A41-CA9B-424F-873F-A259E2C0AC69}"/>
              </a:ext>
            </a:extLst>
          </p:cNvPr>
          <p:cNvCxnSpPr>
            <a:cxnSpLocks/>
          </p:cNvCxnSpPr>
          <p:nvPr/>
        </p:nvCxnSpPr>
        <p:spPr>
          <a:xfrm flipV="1">
            <a:off x="2564801" y="3001186"/>
            <a:ext cx="0" cy="27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單箭頭接點 75">
            <a:extLst>
              <a:ext uri="{FF2B5EF4-FFF2-40B4-BE49-F238E27FC236}">
                <a16:creationId xmlns:a16="http://schemas.microsoft.com/office/drawing/2014/main" id="{CBB72C7B-421A-4593-9375-19A6DC48CC48}"/>
              </a:ext>
            </a:extLst>
          </p:cNvPr>
          <p:cNvCxnSpPr>
            <a:cxnSpLocks/>
          </p:cNvCxnSpPr>
          <p:nvPr/>
        </p:nvCxnSpPr>
        <p:spPr>
          <a:xfrm flipV="1">
            <a:off x="2573759" y="1539132"/>
            <a:ext cx="0" cy="27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>
            <a:extLst>
              <a:ext uri="{FF2B5EF4-FFF2-40B4-BE49-F238E27FC236}">
                <a16:creationId xmlns:a16="http://schemas.microsoft.com/office/drawing/2014/main" id="{E8A47C56-88AD-47D5-BF0F-E4FE42671591}"/>
              </a:ext>
            </a:extLst>
          </p:cNvPr>
          <p:cNvSpPr/>
          <p:nvPr/>
        </p:nvSpPr>
        <p:spPr>
          <a:xfrm>
            <a:off x="2459467" y="1057337"/>
            <a:ext cx="228584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3CBB53F6-494E-498D-B374-493EB68C28C8}"/>
              </a:ext>
            </a:extLst>
          </p:cNvPr>
          <p:cNvSpPr/>
          <p:nvPr/>
        </p:nvSpPr>
        <p:spPr>
          <a:xfrm>
            <a:off x="3378414" y="3292194"/>
            <a:ext cx="455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in</a:t>
            </a:r>
            <a:endParaRPr lang="zh-TW" altLang="en-US" sz="2400" dirty="0"/>
          </a:p>
        </p:txBody>
      </p:sp>
      <p:sp>
        <p:nvSpPr>
          <p:cNvPr id="79" name="矩形 78">
            <a:extLst>
              <a:ext uri="{FF2B5EF4-FFF2-40B4-BE49-F238E27FC236}">
                <a16:creationId xmlns:a16="http://schemas.microsoft.com/office/drawing/2014/main" id="{B0156806-5700-4B2D-86B1-690399C6DD6F}"/>
              </a:ext>
            </a:extLst>
          </p:cNvPr>
          <p:cNvSpPr/>
          <p:nvPr/>
        </p:nvSpPr>
        <p:spPr>
          <a:xfrm>
            <a:off x="4300929" y="3292194"/>
            <a:ext cx="663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the</a:t>
            </a:r>
            <a:endParaRPr lang="zh-TW" altLang="en-US" sz="2400" dirty="0"/>
          </a:p>
        </p:txBody>
      </p:sp>
      <p:sp>
        <p:nvSpPr>
          <p:cNvPr id="80" name="矩形 79">
            <a:extLst>
              <a:ext uri="{FF2B5EF4-FFF2-40B4-BE49-F238E27FC236}">
                <a16:creationId xmlns:a16="http://schemas.microsoft.com/office/drawing/2014/main" id="{5F477218-C79B-4171-B089-B27E9ED5E363}"/>
              </a:ext>
            </a:extLst>
          </p:cNvPr>
          <p:cNvSpPr/>
          <p:nvPr/>
        </p:nvSpPr>
        <p:spPr>
          <a:xfrm>
            <a:off x="5238181" y="3292193"/>
            <a:ext cx="904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bank</a:t>
            </a:r>
            <a:endParaRPr lang="zh-TW" altLang="en-US" sz="2400" dirty="0"/>
          </a:p>
        </p:txBody>
      </p:sp>
      <p:sp>
        <p:nvSpPr>
          <p:cNvPr id="81" name="矩形 80">
            <a:extLst>
              <a:ext uri="{FF2B5EF4-FFF2-40B4-BE49-F238E27FC236}">
                <a16:creationId xmlns:a16="http://schemas.microsoft.com/office/drawing/2014/main" id="{D0CB4868-FF7B-46B9-B2FE-0A319BBFCEDE}"/>
              </a:ext>
            </a:extLst>
          </p:cNvPr>
          <p:cNvSpPr/>
          <p:nvPr/>
        </p:nvSpPr>
        <p:spPr>
          <a:xfrm>
            <a:off x="8131331" y="3121057"/>
            <a:ext cx="83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river</a:t>
            </a:r>
            <a:endParaRPr lang="zh-TW" altLang="en-US" sz="2400" dirty="0"/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BE86814A-FE96-4CD0-AF4F-598CAEB72E0E}"/>
              </a:ext>
            </a:extLst>
          </p:cNvPr>
          <p:cNvSpPr/>
          <p:nvPr/>
        </p:nvSpPr>
        <p:spPr>
          <a:xfrm>
            <a:off x="9156406" y="3113183"/>
            <a:ext cx="904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bank</a:t>
            </a:r>
            <a:endParaRPr lang="zh-TW" altLang="en-US" sz="2400" dirty="0"/>
          </a:p>
        </p:txBody>
      </p:sp>
      <p:sp>
        <p:nvSpPr>
          <p:cNvPr id="83" name="矩形 82">
            <a:extLst>
              <a:ext uri="{FF2B5EF4-FFF2-40B4-BE49-F238E27FC236}">
                <a16:creationId xmlns:a16="http://schemas.microsoft.com/office/drawing/2014/main" id="{AAA2F446-4076-4DD5-BEB5-AF410AB5EA19}"/>
              </a:ext>
            </a:extLst>
          </p:cNvPr>
          <p:cNvSpPr/>
          <p:nvPr/>
        </p:nvSpPr>
        <p:spPr>
          <a:xfrm>
            <a:off x="5206456" y="6180458"/>
            <a:ext cx="813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own</a:t>
            </a:r>
            <a:endParaRPr lang="zh-TW" altLang="en-US" sz="2400" dirty="0"/>
          </a:p>
        </p:txBody>
      </p:sp>
      <p:grpSp>
        <p:nvGrpSpPr>
          <p:cNvPr id="84" name="群組 83">
            <a:extLst>
              <a:ext uri="{FF2B5EF4-FFF2-40B4-BE49-F238E27FC236}">
                <a16:creationId xmlns:a16="http://schemas.microsoft.com/office/drawing/2014/main" id="{6F28EA65-C510-4293-BB11-C1DB58D17D0E}"/>
              </a:ext>
            </a:extLst>
          </p:cNvPr>
          <p:cNvGrpSpPr/>
          <p:nvPr/>
        </p:nvGrpSpPr>
        <p:grpSpPr>
          <a:xfrm>
            <a:off x="5130050" y="3998185"/>
            <a:ext cx="2870195" cy="2213850"/>
            <a:chOff x="5435003" y="3877557"/>
            <a:chExt cx="2870195" cy="2213850"/>
          </a:xfrm>
        </p:grpSpPr>
        <p:cxnSp>
          <p:nvCxnSpPr>
            <p:cNvPr id="85" name="直線單箭頭接點 84">
              <a:extLst>
                <a:ext uri="{FF2B5EF4-FFF2-40B4-BE49-F238E27FC236}">
                  <a16:creationId xmlns:a16="http://schemas.microsoft.com/office/drawing/2014/main" id="{4DEF652D-559E-497B-8035-492CA7E410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45664" y="5821407"/>
              <a:ext cx="0" cy="27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單箭頭接點 85">
              <a:extLst>
                <a:ext uri="{FF2B5EF4-FFF2-40B4-BE49-F238E27FC236}">
                  <a16:creationId xmlns:a16="http://schemas.microsoft.com/office/drawing/2014/main" id="{38FCC360-616B-4722-AB36-2AF2B7E734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99881" y="5821407"/>
              <a:ext cx="0" cy="27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單箭頭接點 86">
              <a:extLst>
                <a:ext uri="{FF2B5EF4-FFF2-40B4-BE49-F238E27FC236}">
                  <a16:creationId xmlns:a16="http://schemas.microsoft.com/office/drawing/2014/main" id="{D32083E5-A6D2-4053-B321-4B541E62F6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20466" y="5821407"/>
              <a:ext cx="0" cy="27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矩形: 圓角 87">
              <a:extLst>
                <a:ext uri="{FF2B5EF4-FFF2-40B4-BE49-F238E27FC236}">
                  <a16:creationId xmlns:a16="http://schemas.microsoft.com/office/drawing/2014/main" id="{2F97FD25-6B46-405C-B777-A37E29DD3AA7}"/>
                </a:ext>
              </a:extLst>
            </p:cNvPr>
            <p:cNvSpPr/>
            <p:nvPr/>
          </p:nvSpPr>
          <p:spPr>
            <a:xfrm>
              <a:off x="5435003" y="4629353"/>
              <a:ext cx="2870195" cy="1171047"/>
            </a:xfrm>
            <a:prstGeom prst="roundRect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dirty="0"/>
                <a:t>Contextualized</a:t>
              </a:r>
              <a:r>
                <a:rPr lang="zh-TW" altLang="en-US" sz="2800" dirty="0"/>
                <a:t> </a:t>
              </a:r>
              <a:r>
                <a:rPr lang="en-US" altLang="zh-TW" sz="2800" dirty="0"/>
                <a:t>Word Embedding </a:t>
              </a:r>
              <a:endParaRPr lang="zh-TW" altLang="en-US" sz="2800" dirty="0"/>
            </a:p>
          </p:txBody>
        </p:sp>
        <p:cxnSp>
          <p:nvCxnSpPr>
            <p:cNvPr id="89" name="直線單箭頭接點 88">
              <a:extLst>
                <a:ext uri="{FF2B5EF4-FFF2-40B4-BE49-F238E27FC236}">
                  <a16:creationId xmlns:a16="http://schemas.microsoft.com/office/drawing/2014/main" id="{26CAC79F-FCB8-4B34-A6C4-68473D85F2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20264" y="4359353"/>
              <a:ext cx="0" cy="27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單箭頭接點 89">
              <a:extLst>
                <a:ext uri="{FF2B5EF4-FFF2-40B4-BE49-F238E27FC236}">
                  <a16:creationId xmlns:a16="http://schemas.microsoft.com/office/drawing/2014/main" id="{C1982B8C-B73B-4A4E-B1DE-6F42C5DC2F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74481" y="4359353"/>
              <a:ext cx="0" cy="27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單箭頭接點 90">
              <a:extLst>
                <a:ext uri="{FF2B5EF4-FFF2-40B4-BE49-F238E27FC236}">
                  <a16:creationId xmlns:a16="http://schemas.microsoft.com/office/drawing/2014/main" id="{D9D89062-CC89-402E-951A-6937A9875E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95066" y="4359353"/>
              <a:ext cx="0" cy="27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矩形 91">
              <a:extLst>
                <a:ext uri="{FF2B5EF4-FFF2-40B4-BE49-F238E27FC236}">
                  <a16:creationId xmlns:a16="http://schemas.microsoft.com/office/drawing/2014/main" id="{FCA2BD31-32E9-4737-B4EB-096BE6DC0125}"/>
                </a:ext>
              </a:extLst>
            </p:cNvPr>
            <p:cNvSpPr/>
            <p:nvPr/>
          </p:nvSpPr>
          <p:spPr>
            <a:xfrm>
              <a:off x="5705972" y="3877557"/>
              <a:ext cx="228584" cy="46166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矩形 92">
              <a:extLst>
                <a:ext uri="{FF2B5EF4-FFF2-40B4-BE49-F238E27FC236}">
                  <a16:creationId xmlns:a16="http://schemas.microsoft.com/office/drawing/2014/main" id="{29F126A4-B522-4E26-B1C3-417249261E20}"/>
                </a:ext>
              </a:extLst>
            </p:cNvPr>
            <p:cNvSpPr/>
            <p:nvPr/>
          </p:nvSpPr>
          <p:spPr>
            <a:xfrm>
              <a:off x="6758082" y="3900550"/>
              <a:ext cx="228584" cy="46166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矩形 93">
              <a:extLst>
                <a:ext uri="{FF2B5EF4-FFF2-40B4-BE49-F238E27FC236}">
                  <a16:creationId xmlns:a16="http://schemas.microsoft.com/office/drawing/2014/main" id="{80AAFE4A-D27F-4296-A2AC-FDA939F146AC}"/>
                </a:ext>
              </a:extLst>
            </p:cNvPr>
            <p:cNvSpPr/>
            <p:nvPr/>
          </p:nvSpPr>
          <p:spPr>
            <a:xfrm>
              <a:off x="7780774" y="3887184"/>
              <a:ext cx="228584" cy="461665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5" name="矩形 94">
            <a:extLst>
              <a:ext uri="{FF2B5EF4-FFF2-40B4-BE49-F238E27FC236}">
                <a16:creationId xmlns:a16="http://schemas.microsoft.com/office/drawing/2014/main" id="{50ACFD1D-F01E-46FF-BDAE-B53C47D734DE}"/>
              </a:ext>
            </a:extLst>
          </p:cNvPr>
          <p:cNvSpPr/>
          <p:nvPr/>
        </p:nvSpPr>
        <p:spPr>
          <a:xfrm>
            <a:off x="6204675" y="6182269"/>
            <a:ext cx="1051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blood</a:t>
            </a:r>
            <a:endParaRPr lang="zh-TW" altLang="en-US" sz="2400" dirty="0"/>
          </a:p>
        </p:txBody>
      </p:sp>
      <p:sp>
        <p:nvSpPr>
          <p:cNvPr id="96" name="矩形 95">
            <a:extLst>
              <a:ext uri="{FF2B5EF4-FFF2-40B4-BE49-F238E27FC236}">
                <a16:creationId xmlns:a16="http://schemas.microsoft.com/office/drawing/2014/main" id="{78903861-5B91-4D59-BD4C-803896B39DAF}"/>
              </a:ext>
            </a:extLst>
          </p:cNvPr>
          <p:cNvSpPr/>
          <p:nvPr/>
        </p:nvSpPr>
        <p:spPr>
          <a:xfrm>
            <a:off x="7229750" y="6174395"/>
            <a:ext cx="904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bank</a:t>
            </a:r>
            <a:endParaRPr lang="zh-TW" altLang="en-US" sz="2400" dirty="0"/>
          </a:p>
        </p:txBody>
      </p:sp>
      <p:sp>
        <p:nvSpPr>
          <p:cNvPr id="97" name="文字方塊 96">
            <a:extLst>
              <a:ext uri="{FF2B5EF4-FFF2-40B4-BE49-F238E27FC236}">
                <a16:creationId xmlns:a16="http://schemas.microsoft.com/office/drawing/2014/main" id="{16848334-5EFA-4E4D-95E8-1E0EB2BA356E}"/>
              </a:ext>
            </a:extLst>
          </p:cNvPr>
          <p:cNvSpPr txBox="1"/>
          <p:nvPr/>
        </p:nvSpPr>
        <p:spPr>
          <a:xfrm>
            <a:off x="1659747" y="3185195"/>
            <a:ext cx="50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8" name="文字方塊 97">
            <a:extLst>
              <a:ext uri="{FF2B5EF4-FFF2-40B4-BE49-F238E27FC236}">
                <a16:creationId xmlns:a16="http://schemas.microsoft.com/office/drawing/2014/main" id="{2F3EB36A-9C5F-45DD-9927-240F4EE911A8}"/>
              </a:ext>
            </a:extLst>
          </p:cNvPr>
          <p:cNvSpPr txBox="1"/>
          <p:nvPr/>
        </p:nvSpPr>
        <p:spPr>
          <a:xfrm>
            <a:off x="6000326" y="3185195"/>
            <a:ext cx="50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9" name="文字方塊 98">
            <a:extLst>
              <a:ext uri="{FF2B5EF4-FFF2-40B4-BE49-F238E27FC236}">
                <a16:creationId xmlns:a16="http://schemas.microsoft.com/office/drawing/2014/main" id="{65848027-1BE0-4240-A685-63DE0B9B00DD}"/>
              </a:ext>
            </a:extLst>
          </p:cNvPr>
          <p:cNvSpPr txBox="1"/>
          <p:nvPr/>
        </p:nvSpPr>
        <p:spPr>
          <a:xfrm>
            <a:off x="6765699" y="3015097"/>
            <a:ext cx="50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0" name="文字方塊 99">
            <a:extLst>
              <a:ext uri="{FF2B5EF4-FFF2-40B4-BE49-F238E27FC236}">
                <a16:creationId xmlns:a16="http://schemas.microsoft.com/office/drawing/2014/main" id="{4E110871-AE2E-44CF-BA64-FC41B3FEAE2A}"/>
              </a:ext>
            </a:extLst>
          </p:cNvPr>
          <p:cNvSpPr txBox="1"/>
          <p:nvPr/>
        </p:nvSpPr>
        <p:spPr>
          <a:xfrm>
            <a:off x="9922611" y="3015097"/>
            <a:ext cx="50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1" name="文字方塊 100">
            <a:extLst>
              <a:ext uri="{FF2B5EF4-FFF2-40B4-BE49-F238E27FC236}">
                <a16:creationId xmlns:a16="http://schemas.microsoft.com/office/drawing/2014/main" id="{57747391-5D4A-4477-BEE8-BCC0CAB5D516}"/>
              </a:ext>
            </a:extLst>
          </p:cNvPr>
          <p:cNvSpPr txBox="1"/>
          <p:nvPr/>
        </p:nvSpPr>
        <p:spPr>
          <a:xfrm>
            <a:off x="4843332" y="6119183"/>
            <a:ext cx="50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2" name="文字方塊 101">
            <a:extLst>
              <a:ext uri="{FF2B5EF4-FFF2-40B4-BE49-F238E27FC236}">
                <a16:creationId xmlns:a16="http://schemas.microsoft.com/office/drawing/2014/main" id="{53B013DD-AFBD-4266-94BC-DA9FACDDA3C0}"/>
              </a:ext>
            </a:extLst>
          </p:cNvPr>
          <p:cNvSpPr txBox="1"/>
          <p:nvPr/>
        </p:nvSpPr>
        <p:spPr>
          <a:xfrm>
            <a:off x="8000244" y="6119183"/>
            <a:ext cx="50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844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5445496" y="978776"/>
            <a:ext cx="5925310" cy="1174991"/>
          </a:xfrm>
          <a:prstGeom prst="rect">
            <a:avLst/>
          </a:prstGeom>
        </p:spPr>
        <p:txBody>
          <a:bodyPr vert="horz" lIns="182880" tIns="182880" rIns="182880" bIns="182880" rtlCol="0" anchor="ctr">
            <a:norm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sz="2400" cap="all" spc="200">
                <a:solidFill>
                  <a:srgbClr val="262626"/>
                </a:solidFill>
                <a:latin typeface="+mj-lt"/>
                <a:ea typeface="+mj-ea"/>
                <a:cs typeface="+mj-cs"/>
                <a:sym typeface="+mn-ea"/>
              </a:rPr>
              <a:t>Transformer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1629" r="1" b="450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5445496" y="2640692"/>
            <a:ext cx="5925310" cy="32552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Scaled Dot-Product Attention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Multi-Head Attention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Position-wise Feed-Forward Networks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Embeddings and Softmax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Positional Encoding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E0E4EC-8513-F244-8BDA-21C4791FEA17}"/>
              </a:ext>
            </a:extLst>
          </p:cNvPr>
          <p:cNvSpPr txBox="1"/>
          <p:nvPr/>
        </p:nvSpPr>
        <p:spPr>
          <a:xfrm>
            <a:off x="8155459" y="6488668"/>
            <a:ext cx="231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Wang Yue’s slides</a:t>
            </a:r>
          </a:p>
        </p:txBody>
      </p:sp>
    </p:spTree>
    <p:extLst>
      <p:ext uri="{BB962C8B-B14F-4D97-AF65-F5344CB8AC3E}">
        <p14:creationId xmlns:p14="http://schemas.microsoft.com/office/powerpoint/2010/main" val="3483211890"/>
      </p:ext>
    </p:extLst>
  </p:cSld>
  <p:clrMapOvr>
    <a:masterClrMapping/>
  </p:clrMapOvr>
  <p:transition advTm="10429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8DCA398B-8CB4-4C0C-89C6-A8AB6F78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文本框 70"/>
          <p:cNvSpPr txBox="1"/>
          <p:nvPr/>
        </p:nvSpPr>
        <p:spPr>
          <a:xfrm>
            <a:off x="804672" y="1290025"/>
            <a:ext cx="4475892" cy="1188720"/>
          </a:xfrm>
          <a:prstGeom prst="rect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cap="all" spc="200">
                <a:solidFill>
                  <a:srgbClr val="262626"/>
                </a:solidFill>
                <a:latin typeface="+mj-lt"/>
                <a:ea typeface="+mj-ea"/>
                <a:cs typeface="+mj-cs"/>
                <a:sym typeface="+mn-ea"/>
              </a:rPr>
              <a:t>Transformer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804672" y="2858703"/>
            <a:ext cx="4475892" cy="3042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Scaled Dot-Product Attention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Multi-Head Attention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Position-wise Feed-Forward Networks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Embeddings and Softmax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Positional Encoding</a:t>
            </a:r>
            <a:endParaRPr lang="en-US">
              <a:solidFill>
                <a:srgbClr val="FFFFFF"/>
              </a:solidFill>
              <a:effectLst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E8345C6-0280-4226-BD83-7333BA6C3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9823778-D290-4538-B146-1F73C3755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843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-1" b="2429"/>
          <a:stretch/>
        </p:blipFill>
        <p:spPr>
          <a:xfrm>
            <a:off x="7208520" y="1126397"/>
            <a:ext cx="3867912" cy="4288536"/>
          </a:xfrm>
          <a:prstGeom prst="rect">
            <a:avLst/>
          </a:prstGeom>
          <a:ln w="31750"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DD9166-B3CF-A640-B20B-DEAD38576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867" y="5763346"/>
            <a:ext cx="4668646" cy="81729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6E5A895-8B61-974C-9C15-D62454A6CE6C}"/>
              </a:ext>
            </a:extLst>
          </p:cNvPr>
          <p:cNvSpPr txBox="1"/>
          <p:nvPr/>
        </p:nvSpPr>
        <p:spPr>
          <a:xfrm>
            <a:off x="980414" y="5069166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Q: queries, K: keys, V: values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5EBA84-329F-D64E-9B5F-BA5114283B63}"/>
              </a:ext>
            </a:extLst>
          </p:cNvPr>
          <p:cNvSpPr/>
          <p:nvPr/>
        </p:nvSpPr>
        <p:spPr>
          <a:xfrm>
            <a:off x="998867" y="5134347"/>
            <a:ext cx="4668646" cy="1446292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BA2D60-72E5-4643-BE00-688547231A94}"/>
              </a:ext>
            </a:extLst>
          </p:cNvPr>
          <p:cNvSpPr txBox="1"/>
          <p:nvPr/>
        </p:nvSpPr>
        <p:spPr>
          <a:xfrm>
            <a:off x="8155459" y="6488668"/>
            <a:ext cx="231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Wang Yue’s slides</a:t>
            </a:r>
          </a:p>
        </p:txBody>
      </p:sp>
    </p:spTree>
    <p:extLst>
      <p:ext uri="{BB962C8B-B14F-4D97-AF65-F5344CB8AC3E}">
        <p14:creationId xmlns:p14="http://schemas.microsoft.com/office/powerpoint/2010/main" val="30093265"/>
      </p:ext>
    </p:extLst>
  </p:cSld>
  <p:clrMapOvr>
    <a:masterClrMapping/>
  </p:clrMapOvr>
  <p:transition advTm="10429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8DCA398B-8CB4-4C0C-89C6-A8AB6F78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文本框 70"/>
          <p:cNvSpPr txBox="1"/>
          <p:nvPr/>
        </p:nvSpPr>
        <p:spPr>
          <a:xfrm>
            <a:off x="804672" y="41990"/>
            <a:ext cx="4475892" cy="1188720"/>
          </a:xfrm>
          <a:prstGeom prst="rect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zh-CN" cap="all" spc="200">
                <a:solidFill>
                  <a:srgbClr val="262626"/>
                </a:solidFill>
                <a:latin typeface="+mj-lt"/>
                <a:ea typeface="+mj-ea"/>
                <a:cs typeface="+mj-cs"/>
                <a:sym typeface="+mn-ea"/>
              </a:rPr>
              <a:t>Transformer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804672" y="1610668"/>
            <a:ext cx="4475892" cy="3042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Scaled Dot-Product Attention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Multi-Head Attention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Position-wise Feed-Forward Networks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Embeddings and Softmax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Positional Encoding</a:t>
            </a:r>
            <a:endParaRPr lang="en-US">
              <a:solidFill>
                <a:srgbClr val="FFFFFF"/>
              </a:solidFill>
              <a:effectLst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E8345C6-0280-4226-BD83-7333BA6C3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9823778-D290-4538-B146-1F73C3755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843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408" r="1" b="14325"/>
          <a:stretch/>
        </p:blipFill>
        <p:spPr>
          <a:xfrm>
            <a:off x="7208520" y="1126397"/>
            <a:ext cx="3867912" cy="4288536"/>
          </a:xfrm>
          <a:prstGeom prst="rect">
            <a:avLst/>
          </a:prstGeom>
          <a:ln w="31750"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33840C1-42D9-914B-B538-6677C718DA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65" y="4108700"/>
            <a:ext cx="6973887" cy="147323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EBC1B04-7CAF-A047-97BC-D5C3EAF76EC7}"/>
              </a:ext>
            </a:extLst>
          </p:cNvPr>
          <p:cNvSpPr txBox="1"/>
          <p:nvPr/>
        </p:nvSpPr>
        <p:spPr>
          <a:xfrm>
            <a:off x="66534" y="5722745"/>
            <a:ext cx="7418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The total computational cost is similar to that of single-head attention with full dimensionality.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6896042-A30D-E443-B6B6-AFF72E92B305}"/>
              </a:ext>
            </a:extLst>
          </p:cNvPr>
          <p:cNvSpPr/>
          <p:nvPr/>
        </p:nvSpPr>
        <p:spPr>
          <a:xfrm>
            <a:off x="66535" y="4004387"/>
            <a:ext cx="7037418" cy="2485890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D8A2E5-C50D-A540-AEDE-7102C696753B}"/>
              </a:ext>
            </a:extLst>
          </p:cNvPr>
          <p:cNvSpPr txBox="1"/>
          <p:nvPr/>
        </p:nvSpPr>
        <p:spPr>
          <a:xfrm>
            <a:off x="8155459" y="6488668"/>
            <a:ext cx="231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Wang Yue’s slides</a:t>
            </a:r>
          </a:p>
        </p:txBody>
      </p:sp>
    </p:spTree>
    <p:extLst>
      <p:ext uri="{BB962C8B-B14F-4D97-AF65-F5344CB8AC3E}">
        <p14:creationId xmlns:p14="http://schemas.microsoft.com/office/powerpoint/2010/main" val="1947100788"/>
      </p:ext>
    </p:extLst>
  </p:cSld>
  <p:clrMapOvr>
    <a:masterClrMapping/>
  </p:clrMapOvr>
  <p:transition advTm="10429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242" y="260648"/>
            <a:ext cx="4031987" cy="6052190"/>
          </a:xfrm>
          <a:prstGeom prst="rect">
            <a:avLst/>
          </a:prstGeom>
        </p:spPr>
      </p:pic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>
                <a:sym typeface="+mn-ea"/>
              </a:rPr>
              <a:t>Transformer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635732" y="1474967"/>
            <a:ext cx="60641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Scaled Dot-Product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Multi-Head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Position-wise Feed-Forward Networks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chemeClr val="tx1">
                    <a:alpha val="20000"/>
                  </a:schemeClr>
                </a:solidFill>
              </a:rPr>
              <a:t>Embeddings</a:t>
            </a: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 and </a:t>
            </a:r>
            <a:r>
              <a:rPr lang="en-US" sz="2800" dirty="0" err="1">
                <a:solidFill>
                  <a:schemeClr val="tx1">
                    <a:alpha val="20000"/>
                  </a:schemeClr>
                </a:solidFill>
              </a:rPr>
              <a:t>Softmax</a:t>
            </a:r>
            <a:endParaRPr lang="en-US" sz="2800" dirty="0">
              <a:solidFill>
                <a:schemeClr val="tx1">
                  <a:alpha val="2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Positional Encoding</a:t>
            </a:r>
            <a:endParaRPr lang="en-US" sz="2800" dirty="0">
              <a:solidFill>
                <a:schemeClr val="tx1">
                  <a:alpha val="20000"/>
                </a:schemeClr>
              </a:solidFill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45399" y="2298699"/>
            <a:ext cx="1677635" cy="988043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B912ABA-8C98-E949-BAEE-72BEFA8D42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639" y="4504007"/>
            <a:ext cx="4450386" cy="73315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92E7DFF-E25C-B647-85A6-B3A65234119E}"/>
              </a:ext>
            </a:extLst>
          </p:cNvPr>
          <p:cNvSpPr/>
          <p:nvPr/>
        </p:nvSpPr>
        <p:spPr>
          <a:xfrm>
            <a:off x="848300" y="4395656"/>
            <a:ext cx="4625400" cy="841507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B7E1D1-2C10-D943-A5F2-2D02766AB432}"/>
              </a:ext>
            </a:extLst>
          </p:cNvPr>
          <p:cNvSpPr txBox="1"/>
          <p:nvPr/>
        </p:nvSpPr>
        <p:spPr>
          <a:xfrm>
            <a:off x="8155459" y="6488668"/>
            <a:ext cx="231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Wang Yue’s slides</a:t>
            </a:r>
          </a:p>
        </p:txBody>
      </p:sp>
    </p:spTree>
    <p:extLst>
      <p:ext uri="{BB962C8B-B14F-4D97-AF65-F5344CB8AC3E}">
        <p14:creationId xmlns:p14="http://schemas.microsoft.com/office/powerpoint/2010/main" val="3767169899"/>
      </p:ext>
    </p:extLst>
  </p:cSld>
  <p:clrMapOvr>
    <a:masterClrMapping/>
  </p:clrMapOvr>
  <p:transition advTm="104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>
                <a:sym typeface="+mn-ea"/>
              </a:rPr>
              <a:t>Transformer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635732" y="1474967"/>
            <a:ext cx="60641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Scaled Dot-Product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Multi-Head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Position-wise Feed-Forward Networks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/>
              <a:t>Embeddings</a:t>
            </a:r>
            <a:r>
              <a:rPr lang="en-US" sz="2800" dirty="0"/>
              <a:t> and </a:t>
            </a:r>
            <a:r>
              <a:rPr lang="en-US" sz="2800" dirty="0" err="1"/>
              <a:t>Softmax</a:t>
            </a: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Positional Encoding</a:t>
            </a:r>
            <a:endParaRPr lang="en-US" sz="2800" dirty="0">
              <a:solidFill>
                <a:schemeClr val="tx1">
                  <a:alpha val="20000"/>
                </a:schemeClr>
              </a:solidFill>
              <a:effectLst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242" y="260648"/>
            <a:ext cx="4031987" cy="605219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7937500" y="4749799"/>
            <a:ext cx="1259014" cy="623071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306265" y="4749798"/>
            <a:ext cx="1259014" cy="623071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448800" y="1168400"/>
            <a:ext cx="939800" cy="376802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4EEC14-24B5-9B41-99BF-972A72B2C0B4}"/>
              </a:ext>
            </a:extLst>
          </p:cNvPr>
          <p:cNvSpPr txBox="1"/>
          <p:nvPr/>
        </p:nvSpPr>
        <p:spPr>
          <a:xfrm>
            <a:off x="494786" y="4631007"/>
            <a:ext cx="6703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Share embedding weights  and the pre-</a:t>
            </a:r>
            <a:r>
              <a:rPr lang="en-US" sz="2400" dirty="0" err="1"/>
              <a:t>softmax</a:t>
            </a:r>
            <a:endParaRPr lang="en-US" sz="2400" dirty="0"/>
          </a:p>
          <a:p>
            <a:r>
              <a:rPr lang="en-US" sz="2400" dirty="0"/>
              <a:t>linear transformation </a:t>
            </a:r>
            <a:r>
              <a:rPr lang="en-US" dirty="0"/>
              <a:t>(refer to arXiv:1608.05859)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D83DDE-0855-7740-BFFE-6E41C7050203}"/>
              </a:ext>
            </a:extLst>
          </p:cNvPr>
          <p:cNvSpPr/>
          <p:nvPr/>
        </p:nvSpPr>
        <p:spPr>
          <a:xfrm>
            <a:off x="494786" y="4504007"/>
            <a:ext cx="6205061" cy="1096693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18F5DD-F067-DB48-AB85-BB42EF8C1695}"/>
              </a:ext>
            </a:extLst>
          </p:cNvPr>
          <p:cNvSpPr txBox="1"/>
          <p:nvPr/>
        </p:nvSpPr>
        <p:spPr>
          <a:xfrm>
            <a:off x="8155459" y="6488668"/>
            <a:ext cx="231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Wang Yue’s slides</a:t>
            </a:r>
          </a:p>
        </p:txBody>
      </p:sp>
    </p:spTree>
    <p:extLst>
      <p:ext uri="{BB962C8B-B14F-4D97-AF65-F5344CB8AC3E}">
        <p14:creationId xmlns:p14="http://schemas.microsoft.com/office/powerpoint/2010/main" val="1249586576"/>
      </p:ext>
    </p:extLst>
  </p:cSld>
  <p:clrMapOvr>
    <a:masterClrMapping/>
  </p:clrMapOvr>
  <p:transition advTm="104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353</Words>
  <Application>Microsoft Macintosh PowerPoint</Application>
  <PresentationFormat>Widescreen</PresentationFormat>
  <Paragraphs>113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微軟正黑體</vt:lpstr>
      <vt:lpstr>Microsoft YaHei</vt:lpstr>
      <vt:lpstr>Arial</vt:lpstr>
      <vt:lpstr>Calibri</vt:lpstr>
      <vt:lpstr>Gill Sans MT</vt:lpstr>
      <vt:lpstr>helvetica neue</vt:lpstr>
      <vt:lpstr>Segoe UI Light</vt:lpstr>
      <vt:lpstr>Wingdings</vt:lpstr>
      <vt:lpstr>Parcel</vt:lpstr>
      <vt:lpstr>Lecture 7</vt:lpstr>
      <vt:lpstr>PowerPoint Presentation</vt:lpstr>
      <vt:lpstr>A word can have multiple senses.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</dc:title>
  <dc:creator>Vikas Ganjigunte Ashok</dc:creator>
  <cp:lastModifiedBy>Vikas Ganjigunte Ashok</cp:lastModifiedBy>
  <cp:revision>2</cp:revision>
  <dcterms:created xsi:type="dcterms:W3CDTF">2020-10-01T10:15:29Z</dcterms:created>
  <dcterms:modified xsi:type="dcterms:W3CDTF">2020-10-01T10:24:27Z</dcterms:modified>
</cp:coreProperties>
</file>